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69" r:id="rId3"/>
    <p:sldId id="281" r:id="rId4"/>
    <p:sldId id="270" r:id="rId5"/>
    <p:sldId id="257" r:id="rId6"/>
    <p:sldId id="258" r:id="rId7"/>
    <p:sldId id="272" r:id="rId8"/>
    <p:sldId id="259" r:id="rId9"/>
    <p:sldId id="260" r:id="rId10"/>
    <p:sldId id="274" r:id="rId11"/>
    <p:sldId id="261" r:id="rId12"/>
    <p:sldId id="262" r:id="rId13"/>
    <p:sldId id="276" r:id="rId14"/>
    <p:sldId id="263" r:id="rId15"/>
    <p:sldId id="264" r:id="rId16"/>
    <p:sldId id="278" r:id="rId17"/>
    <p:sldId id="265" r:id="rId18"/>
    <p:sldId id="266" r:id="rId19"/>
    <p:sldId id="280" r:id="rId20"/>
    <p:sldId id="267" r:id="rId21"/>
    <p:sldId id="268"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858"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5322537-A15E-43AC-92B4-CCA34D8CC801}" type="datetimeFigureOut">
              <a:rPr lang="en-GB" smtClean="0"/>
              <a:t>09/08/2015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4B8D9B2-207F-475B-84CA-4300E3C8F49A}" type="slidenum">
              <a:rPr lang="en-GB" smtClean="0"/>
              <a:t>‹#›</a:t>
            </a:fld>
            <a:endParaRPr lang="en-GB"/>
          </a:p>
        </p:txBody>
      </p:sp>
    </p:spTree>
    <p:extLst>
      <p:ext uri="{BB962C8B-B14F-4D97-AF65-F5344CB8AC3E}">
        <p14:creationId xmlns:p14="http://schemas.microsoft.com/office/powerpoint/2010/main" val="27572165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4B8D9B2-207F-475B-84CA-4300E3C8F49A}" type="slidenum">
              <a:rPr lang="en-GB" smtClean="0"/>
              <a:t>11</a:t>
            </a:fld>
            <a:endParaRPr lang="en-GB"/>
          </a:p>
        </p:txBody>
      </p:sp>
    </p:spTree>
    <p:extLst>
      <p:ext uri="{BB962C8B-B14F-4D97-AF65-F5344CB8AC3E}">
        <p14:creationId xmlns:p14="http://schemas.microsoft.com/office/powerpoint/2010/main" val="42865696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4B8D9B2-207F-475B-84CA-4300E3C8F49A}" type="slidenum">
              <a:rPr lang="en-GB" smtClean="0"/>
              <a:t>12</a:t>
            </a:fld>
            <a:endParaRPr lang="en-GB"/>
          </a:p>
        </p:txBody>
      </p:sp>
    </p:spTree>
    <p:extLst>
      <p:ext uri="{BB962C8B-B14F-4D97-AF65-F5344CB8AC3E}">
        <p14:creationId xmlns:p14="http://schemas.microsoft.com/office/powerpoint/2010/main" val="5062919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CC01A20-EB67-438F-9889-915F67FFAB01}" type="datetimeFigureOut">
              <a:rPr lang="en-GB" smtClean="0"/>
              <a:t>09/08/2015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B9ADD6-AD42-4B3D-9F81-0792F5C09EBF}" type="slidenum">
              <a:rPr lang="en-GB" smtClean="0"/>
              <a:t>‹#›</a:t>
            </a:fld>
            <a:endParaRPr lang="en-GB"/>
          </a:p>
        </p:txBody>
      </p:sp>
    </p:spTree>
    <p:extLst>
      <p:ext uri="{BB962C8B-B14F-4D97-AF65-F5344CB8AC3E}">
        <p14:creationId xmlns:p14="http://schemas.microsoft.com/office/powerpoint/2010/main" val="16807320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CC01A20-EB67-438F-9889-915F67FFAB01}" type="datetimeFigureOut">
              <a:rPr lang="en-GB" smtClean="0"/>
              <a:t>09/08/2015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B9ADD6-AD42-4B3D-9F81-0792F5C09EBF}" type="slidenum">
              <a:rPr lang="en-GB" smtClean="0"/>
              <a:t>‹#›</a:t>
            </a:fld>
            <a:endParaRPr lang="en-GB"/>
          </a:p>
        </p:txBody>
      </p:sp>
    </p:spTree>
    <p:extLst>
      <p:ext uri="{BB962C8B-B14F-4D97-AF65-F5344CB8AC3E}">
        <p14:creationId xmlns:p14="http://schemas.microsoft.com/office/powerpoint/2010/main" val="29267005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CC01A20-EB67-438F-9889-915F67FFAB01}" type="datetimeFigureOut">
              <a:rPr lang="en-GB" smtClean="0"/>
              <a:t>09/08/2015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B9ADD6-AD42-4B3D-9F81-0792F5C09EBF}" type="slidenum">
              <a:rPr lang="en-GB" smtClean="0"/>
              <a:t>‹#›</a:t>
            </a:fld>
            <a:endParaRPr lang="en-GB"/>
          </a:p>
        </p:txBody>
      </p:sp>
    </p:spTree>
    <p:extLst>
      <p:ext uri="{BB962C8B-B14F-4D97-AF65-F5344CB8AC3E}">
        <p14:creationId xmlns:p14="http://schemas.microsoft.com/office/powerpoint/2010/main" val="9224135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CC01A20-EB67-438F-9889-915F67FFAB01}" type="datetimeFigureOut">
              <a:rPr lang="en-GB" smtClean="0"/>
              <a:t>09/08/2015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B9ADD6-AD42-4B3D-9F81-0792F5C09EBF}" type="slidenum">
              <a:rPr lang="en-GB" smtClean="0"/>
              <a:t>‹#›</a:t>
            </a:fld>
            <a:endParaRPr lang="en-GB"/>
          </a:p>
        </p:txBody>
      </p:sp>
    </p:spTree>
    <p:extLst>
      <p:ext uri="{BB962C8B-B14F-4D97-AF65-F5344CB8AC3E}">
        <p14:creationId xmlns:p14="http://schemas.microsoft.com/office/powerpoint/2010/main" val="2928977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CC01A20-EB67-438F-9889-915F67FFAB01}" type="datetimeFigureOut">
              <a:rPr lang="en-GB" smtClean="0"/>
              <a:t>09/08/2015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B9ADD6-AD42-4B3D-9F81-0792F5C09EBF}" type="slidenum">
              <a:rPr lang="en-GB" smtClean="0"/>
              <a:t>‹#›</a:t>
            </a:fld>
            <a:endParaRPr lang="en-GB"/>
          </a:p>
        </p:txBody>
      </p:sp>
    </p:spTree>
    <p:extLst>
      <p:ext uri="{BB962C8B-B14F-4D97-AF65-F5344CB8AC3E}">
        <p14:creationId xmlns:p14="http://schemas.microsoft.com/office/powerpoint/2010/main" val="12427023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CC01A20-EB67-438F-9889-915F67FFAB01}" type="datetimeFigureOut">
              <a:rPr lang="en-GB" smtClean="0"/>
              <a:t>09/08/2015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2B9ADD6-AD42-4B3D-9F81-0792F5C09EBF}" type="slidenum">
              <a:rPr lang="en-GB" smtClean="0"/>
              <a:t>‹#›</a:t>
            </a:fld>
            <a:endParaRPr lang="en-GB"/>
          </a:p>
        </p:txBody>
      </p:sp>
    </p:spTree>
    <p:extLst>
      <p:ext uri="{BB962C8B-B14F-4D97-AF65-F5344CB8AC3E}">
        <p14:creationId xmlns:p14="http://schemas.microsoft.com/office/powerpoint/2010/main" val="37782256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CC01A20-EB67-438F-9889-915F67FFAB01}" type="datetimeFigureOut">
              <a:rPr lang="en-GB" smtClean="0"/>
              <a:t>09/08/2015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2B9ADD6-AD42-4B3D-9F81-0792F5C09EBF}" type="slidenum">
              <a:rPr lang="en-GB" smtClean="0"/>
              <a:t>‹#›</a:t>
            </a:fld>
            <a:endParaRPr lang="en-GB"/>
          </a:p>
        </p:txBody>
      </p:sp>
    </p:spTree>
    <p:extLst>
      <p:ext uri="{BB962C8B-B14F-4D97-AF65-F5344CB8AC3E}">
        <p14:creationId xmlns:p14="http://schemas.microsoft.com/office/powerpoint/2010/main" val="4109650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CC01A20-EB67-438F-9889-915F67FFAB01}" type="datetimeFigureOut">
              <a:rPr lang="en-GB" smtClean="0"/>
              <a:t>09/08/2015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2B9ADD6-AD42-4B3D-9F81-0792F5C09EBF}" type="slidenum">
              <a:rPr lang="en-GB" smtClean="0"/>
              <a:t>‹#›</a:t>
            </a:fld>
            <a:endParaRPr lang="en-GB"/>
          </a:p>
        </p:txBody>
      </p:sp>
    </p:spTree>
    <p:extLst>
      <p:ext uri="{BB962C8B-B14F-4D97-AF65-F5344CB8AC3E}">
        <p14:creationId xmlns:p14="http://schemas.microsoft.com/office/powerpoint/2010/main" val="40406564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C01A20-EB67-438F-9889-915F67FFAB01}" type="datetimeFigureOut">
              <a:rPr lang="en-GB" smtClean="0"/>
              <a:t>09/08/2015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2B9ADD6-AD42-4B3D-9F81-0792F5C09EBF}" type="slidenum">
              <a:rPr lang="en-GB" smtClean="0"/>
              <a:t>‹#›</a:t>
            </a:fld>
            <a:endParaRPr lang="en-GB"/>
          </a:p>
        </p:txBody>
      </p:sp>
    </p:spTree>
    <p:extLst>
      <p:ext uri="{BB962C8B-B14F-4D97-AF65-F5344CB8AC3E}">
        <p14:creationId xmlns:p14="http://schemas.microsoft.com/office/powerpoint/2010/main" val="11089743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C01A20-EB67-438F-9889-915F67FFAB01}" type="datetimeFigureOut">
              <a:rPr lang="en-GB" smtClean="0"/>
              <a:t>09/08/2015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2B9ADD6-AD42-4B3D-9F81-0792F5C09EBF}" type="slidenum">
              <a:rPr lang="en-GB" smtClean="0"/>
              <a:t>‹#›</a:t>
            </a:fld>
            <a:endParaRPr lang="en-GB"/>
          </a:p>
        </p:txBody>
      </p:sp>
    </p:spTree>
    <p:extLst>
      <p:ext uri="{BB962C8B-B14F-4D97-AF65-F5344CB8AC3E}">
        <p14:creationId xmlns:p14="http://schemas.microsoft.com/office/powerpoint/2010/main" val="36479223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C01A20-EB67-438F-9889-915F67FFAB01}" type="datetimeFigureOut">
              <a:rPr lang="en-GB" smtClean="0"/>
              <a:t>09/08/2015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2B9ADD6-AD42-4B3D-9F81-0792F5C09EBF}" type="slidenum">
              <a:rPr lang="en-GB" smtClean="0"/>
              <a:t>‹#›</a:t>
            </a:fld>
            <a:endParaRPr lang="en-GB"/>
          </a:p>
        </p:txBody>
      </p:sp>
    </p:spTree>
    <p:extLst>
      <p:ext uri="{BB962C8B-B14F-4D97-AF65-F5344CB8AC3E}">
        <p14:creationId xmlns:p14="http://schemas.microsoft.com/office/powerpoint/2010/main" val="12901589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C01A20-EB67-438F-9889-915F67FFAB01}" type="datetimeFigureOut">
              <a:rPr lang="en-GB" smtClean="0"/>
              <a:t>09/08/2015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B9ADD6-AD42-4B3D-9F81-0792F5C09EBF}" type="slidenum">
              <a:rPr lang="en-GB" smtClean="0"/>
              <a:t>‹#›</a:t>
            </a:fld>
            <a:endParaRPr lang="en-GB"/>
          </a:p>
        </p:txBody>
      </p:sp>
    </p:spTree>
    <p:extLst>
      <p:ext uri="{BB962C8B-B14F-4D97-AF65-F5344CB8AC3E}">
        <p14:creationId xmlns:p14="http://schemas.microsoft.com/office/powerpoint/2010/main" val="24747671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www.youtube.com/watch?v=sxItH0I6xmQ"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ttp://previews.123rf.com/images/prosot/prosot1212/prosot121200033/16749138-gold-background-Stock-Phot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09" y="-136526"/>
            <a:ext cx="9168374" cy="699452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p:txBody>
          <a:bodyPr/>
          <a:lstStyle/>
          <a:p>
            <a:r>
              <a:rPr lang="en-GB" dirty="0" smtClean="0"/>
              <a:t>‘Mrs Midas'</a:t>
            </a:r>
            <a:endParaRPr lang="en-GB" dirty="0"/>
          </a:p>
        </p:txBody>
      </p:sp>
      <p:sp>
        <p:nvSpPr>
          <p:cNvPr id="3" name="Subtitle 2"/>
          <p:cNvSpPr>
            <a:spLocks noGrp="1"/>
          </p:cNvSpPr>
          <p:nvPr>
            <p:ph type="subTitle" idx="1"/>
          </p:nvPr>
        </p:nvSpPr>
        <p:spPr/>
        <p:txBody>
          <a:bodyPr/>
          <a:lstStyle/>
          <a:p>
            <a:r>
              <a:rPr lang="en-GB" dirty="0" smtClean="0">
                <a:solidFill>
                  <a:schemeClr val="tx1"/>
                </a:solidFill>
              </a:rPr>
              <a:t>Carol Ann Duffy</a:t>
            </a:r>
            <a:endParaRPr lang="en-GB" dirty="0">
              <a:solidFill>
                <a:schemeClr val="tx1"/>
              </a:solidFill>
            </a:endParaRPr>
          </a:p>
        </p:txBody>
      </p:sp>
      <p:pic>
        <p:nvPicPr>
          <p:cNvPr id="12" name="Picture 14" descr="Image result for mrs mida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3869" y="-136526"/>
            <a:ext cx="3183235" cy="2619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67661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116632"/>
            <a:ext cx="8208912" cy="5940088"/>
          </a:xfrm>
          <a:prstGeom prst="rect">
            <a:avLst/>
          </a:prstGeom>
        </p:spPr>
        <p:txBody>
          <a:bodyPr wrap="square">
            <a:spAutoFit/>
          </a:bodyPr>
          <a:lstStyle/>
          <a:p>
            <a:pPr algn="just"/>
            <a:endParaRPr lang="en-GB" sz="2000" b="1" u="sng" dirty="0" smtClean="0">
              <a:latin typeface="Arial" panose="020B0604020202020204" pitchFamily="34" charset="0"/>
              <a:cs typeface="Arial" panose="020B0604020202020204" pitchFamily="34" charset="0"/>
            </a:endParaRPr>
          </a:p>
          <a:p>
            <a:pPr algn="just"/>
            <a:r>
              <a:rPr lang="en-GB" sz="2000" b="1" u="sng" dirty="0" smtClean="0">
                <a:latin typeface="Arial" panose="020B0604020202020204" pitchFamily="34" charset="0"/>
                <a:cs typeface="Arial" panose="020B0604020202020204" pitchFamily="34" charset="0"/>
              </a:rPr>
              <a:t>Stanza 5</a:t>
            </a:r>
          </a:p>
          <a:p>
            <a:pPr algn="just"/>
            <a:endParaRPr lang="en-GB" sz="2000" dirty="0" smtClean="0">
              <a:latin typeface="Arial" panose="020B0604020202020204" pitchFamily="34" charset="0"/>
              <a:cs typeface="Arial" panose="020B0604020202020204" pitchFamily="34" charset="0"/>
            </a:endParaRPr>
          </a:p>
          <a:p>
            <a:pPr marL="342900" lvl="0" indent="-342900" algn="just">
              <a:buFont typeface="Arial" panose="020B0604020202020204" pitchFamily="34" charset="0"/>
              <a:buChar char="•"/>
            </a:pPr>
            <a:r>
              <a:rPr lang="en-GB" sz="2000" dirty="0" smtClean="0">
                <a:latin typeface="Arial" panose="020B0604020202020204" pitchFamily="34" charset="0"/>
                <a:cs typeface="Arial" panose="020B0604020202020204" pitchFamily="34" charset="0"/>
              </a:rPr>
              <a:t>Why does Mrs Midas start to scream?</a:t>
            </a:r>
          </a:p>
          <a:p>
            <a:pPr marL="342900" lvl="0" indent="-342900" algn="just">
              <a:buFont typeface="Arial" panose="020B0604020202020204" pitchFamily="34" charset="0"/>
              <a:buChar char="•"/>
            </a:pPr>
            <a:endParaRPr lang="en-GB" sz="2000" dirty="0" smtClean="0">
              <a:latin typeface="Arial" panose="020B0604020202020204" pitchFamily="34" charset="0"/>
              <a:cs typeface="Arial" panose="020B0604020202020204" pitchFamily="34" charset="0"/>
            </a:endParaRPr>
          </a:p>
          <a:p>
            <a:pPr marL="342900" lvl="0" indent="-342900" algn="just">
              <a:buFont typeface="Arial" panose="020B0604020202020204" pitchFamily="34" charset="0"/>
              <a:buChar char="•"/>
            </a:pPr>
            <a:r>
              <a:rPr lang="en-GB" sz="2000" dirty="0" smtClean="0">
                <a:latin typeface="Arial" panose="020B0604020202020204" pitchFamily="34" charset="0"/>
                <a:cs typeface="Arial" panose="020B0604020202020204" pitchFamily="34" charset="0"/>
              </a:rPr>
              <a:t>Explain how humour is created in three of Mrs Midas’ responses to her realisation.</a:t>
            </a:r>
          </a:p>
          <a:p>
            <a:pPr algn="just"/>
            <a:r>
              <a:rPr lang="en-GB" sz="2000" dirty="0" smtClean="0">
                <a:latin typeface="Arial" panose="020B0604020202020204" pitchFamily="34" charset="0"/>
                <a:cs typeface="Arial" panose="020B0604020202020204" pitchFamily="34" charset="0"/>
              </a:rPr>
              <a:t> </a:t>
            </a:r>
          </a:p>
          <a:p>
            <a:pPr algn="just"/>
            <a:endParaRPr lang="en-GB" sz="2000" b="1" u="sng" dirty="0" smtClean="0">
              <a:latin typeface="Arial" panose="020B0604020202020204" pitchFamily="34" charset="0"/>
              <a:cs typeface="Arial" panose="020B0604020202020204" pitchFamily="34" charset="0"/>
            </a:endParaRPr>
          </a:p>
          <a:p>
            <a:pPr algn="just"/>
            <a:r>
              <a:rPr lang="en-GB" sz="2000" b="1" u="sng" dirty="0" smtClean="0">
                <a:latin typeface="Arial" panose="020B0604020202020204" pitchFamily="34" charset="0"/>
                <a:cs typeface="Arial" panose="020B0604020202020204" pitchFamily="34" charset="0"/>
              </a:rPr>
              <a:t>Stanza </a:t>
            </a:r>
            <a:r>
              <a:rPr lang="en-GB" sz="2000" b="1" u="sng" dirty="0">
                <a:latin typeface="Arial" panose="020B0604020202020204" pitchFamily="34" charset="0"/>
                <a:cs typeface="Arial" panose="020B0604020202020204" pitchFamily="34" charset="0"/>
              </a:rPr>
              <a:t>6</a:t>
            </a:r>
          </a:p>
          <a:p>
            <a:pPr algn="just"/>
            <a:endParaRPr lang="en-GB" sz="2000" u="sng" dirty="0">
              <a:latin typeface="Arial" panose="020B0604020202020204" pitchFamily="34" charset="0"/>
              <a:cs typeface="Arial" panose="020B0604020202020204" pitchFamily="34" charset="0"/>
            </a:endParaRPr>
          </a:p>
          <a:p>
            <a:pPr marL="342900" lvl="0" indent="-342900" algn="just">
              <a:buFont typeface="Arial" panose="020B0604020202020204" pitchFamily="34" charset="0"/>
              <a:buChar char="•"/>
            </a:pPr>
            <a:r>
              <a:rPr lang="en-GB" sz="2000" dirty="0">
                <a:latin typeface="Arial" panose="020B0604020202020204" pitchFamily="34" charset="0"/>
                <a:cs typeface="Arial" panose="020B0604020202020204" pitchFamily="34" charset="0"/>
              </a:rPr>
              <a:t>Explain the humour in the first two lines and the last line of this </a:t>
            </a:r>
            <a:r>
              <a:rPr lang="en-GB" sz="2000" dirty="0" smtClean="0">
                <a:latin typeface="Arial" panose="020B0604020202020204" pitchFamily="34" charset="0"/>
                <a:cs typeface="Arial" panose="020B0604020202020204" pitchFamily="34" charset="0"/>
              </a:rPr>
              <a:t>stanza.  How </a:t>
            </a:r>
            <a:r>
              <a:rPr lang="en-GB" sz="2000" dirty="0">
                <a:latin typeface="Arial" panose="020B0604020202020204" pitchFamily="34" charset="0"/>
                <a:cs typeface="Arial" panose="020B0604020202020204" pitchFamily="34" charset="0"/>
              </a:rPr>
              <a:t>does the humour define her attitude towards her husband?</a:t>
            </a:r>
          </a:p>
          <a:p>
            <a:pPr marL="342900" lvl="0" indent="-342900" algn="just">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342900" lvl="0" indent="-342900" algn="just">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342900" lvl="0" indent="-342900" algn="just">
              <a:buFont typeface="Arial" panose="020B0604020202020204" pitchFamily="34" charset="0"/>
              <a:buChar char="•"/>
            </a:pPr>
            <a:r>
              <a:rPr lang="en-GB" sz="2000" dirty="0">
                <a:latin typeface="Arial" panose="020B0604020202020204" pitchFamily="34" charset="0"/>
                <a:cs typeface="Arial" panose="020B0604020202020204" pitchFamily="34" charset="0"/>
              </a:rPr>
              <a:t>What words of wisdom does Mrs Midas provide about gold? Again, do you agree? Explain.</a:t>
            </a:r>
          </a:p>
          <a:p>
            <a:pPr algn="just"/>
            <a:endParaRPr lang="en-GB" sz="20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311651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520" y="188640"/>
            <a:ext cx="7056784" cy="1938992"/>
          </a:xfrm>
          <a:prstGeom prst="rect">
            <a:avLst/>
          </a:prstGeom>
        </p:spPr>
        <p:txBody>
          <a:bodyPr wrap="square">
            <a:spAutoFit/>
          </a:bodyPr>
          <a:lstStyle/>
          <a:p>
            <a:r>
              <a:rPr lang="en-GB" sz="2000" dirty="0">
                <a:latin typeface="Arial" panose="020B0604020202020204" pitchFamily="34" charset="0"/>
                <a:cs typeface="Arial" panose="020B0604020202020204" pitchFamily="34" charset="0"/>
              </a:rPr>
              <a:t>It was then that </a:t>
            </a:r>
            <a:r>
              <a:rPr lang="en-GB" sz="2000" dirty="0">
                <a:solidFill>
                  <a:srgbClr val="0070C0"/>
                </a:solidFill>
                <a:latin typeface="Arial" panose="020B0604020202020204" pitchFamily="34" charset="0"/>
                <a:cs typeface="Arial" panose="020B0604020202020204" pitchFamily="34" charset="0"/>
              </a:rPr>
              <a:t>I started to scream</a:t>
            </a:r>
            <a:r>
              <a:rPr lang="en-GB" sz="2000" dirty="0">
                <a:latin typeface="Arial" panose="020B0604020202020204" pitchFamily="34" charset="0"/>
                <a:cs typeface="Arial" panose="020B0604020202020204" pitchFamily="34" charset="0"/>
              </a:rPr>
              <a:t>.  He </a:t>
            </a:r>
            <a:r>
              <a:rPr lang="en-GB" sz="2000" dirty="0">
                <a:solidFill>
                  <a:srgbClr val="0070C0"/>
                </a:solidFill>
                <a:latin typeface="Arial" panose="020B0604020202020204" pitchFamily="34" charset="0"/>
                <a:cs typeface="Arial" panose="020B0604020202020204" pitchFamily="34" charset="0"/>
              </a:rPr>
              <a:t>sank to his knees</a:t>
            </a:r>
            <a:r>
              <a:rPr lang="en-GB" sz="2000" dirty="0">
                <a:latin typeface="Arial" panose="020B0604020202020204" pitchFamily="34" charset="0"/>
                <a:cs typeface="Arial" panose="020B0604020202020204" pitchFamily="34" charset="0"/>
              </a:rPr>
              <a:t>.</a:t>
            </a:r>
          </a:p>
          <a:p>
            <a:r>
              <a:rPr lang="en-GB" sz="2000" dirty="0">
                <a:latin typeface="Arial" panose="020B0604020202020204" pitchFamily="34" charset="0"/>
                <a:cs typeface="Arial" panose="020B0604020202020204" pitchFamily="34" charset="0"/>
              </a:rPr>
              <a:t>After we’d both calmed down, I finished the wine</a:t>
            </a:r>
          </a:p>
          <a:p>
            <a:r>
              <a:rPr lang="en-GB" sz="2000" dirty="0">
                <a:solidFill>
                  <a:srgbClr val="00B050"/>
                </a:solidFill>
                <a:latin typeface="Arial" panose="020B0604020202020204" pitchFamily="34" charset="0"/>
                <a:cs typeface="Arial" panose="020B0604020202020204" pitchFamily="34" charset="0"/>
              </a:rPr>
              <a:t>on my own</a:t>
            </a:r>
            <a:r>
              <a:rPr lang="en-GB" sz="2000" dirty="0">
                <a:latin typeface="Arial" panose="020B0604020202020204" pitchFamily="34" charset="0"/>
                <a:cs typeface="Arial" panose="020B0604020202020204" pitchFamily="34" charset="0"/>
              </a:rPr>
              <a:t>, hearing him out.  I made him sit</a:t>
            </a:r>
          </a:p>
          <a:p>
            <a:r>
              <a:rPr lang="en-GB" sz="2000" dirty="0">
                <a:solidFill>
                  <a:srgbClr val="0070C0"/>
                </a:solidFill>
                <a:latin typeface="Arial" panose="020B0604020202020204" pitchFamily="34" charset="0"/>
                <a:cs typeface="Arial" panose="020B0604020202020204" pitchFamily="34" charset="0"/>
              </a:rPr>
              <a:t>on the other side of the room </a:t>
            </a:r>
            <a:r>
              <a:rPr lang="en-GB" sz="2000" dirty="0">
                <a:latin typeface="Arial" panose="020B0604020202020204" pitchFamily="34" charset="0"/>
                <a:cs typeface="Arial" panose="020B0604020202020204" pitchFamily="34" charset="0"/>
              </a:rPr>
              <a:t>and </a:t>
            </a:r>
            <a:r>
              <a:rPr lang="en-GB" sz="2000" dirty="0">
                <a:solidFill>
                  <a:srgbClr val="0070C0"/>
                </a:solidFill>
                <a:latin typeface="Arial" panose="020B0604020202020204" pitchFamily="34" charset="0"/>
                <a:cs typeface="Arial" panose="020B0604020202020204" pitchFamily="34" charset="0"/>
              </a:rPr>
              <a:t>keep his hands to himself</a:t>
            </a:r>
            <a:r>
              <a:rPr lang="en-GB" sz="2000" dirty="0">
                <a:latin typeface="Arial" panose="020B0604020202020204" pitchFamily="34" charset="0"/>
                <a:cs typeface="Arial" panose="020B0604020202020204" pitchFamily="34" charset="0"/>
              </a:rPr>
              <a:t>.</a:t>
            </a:r>
          </a:p>
          <a:p>
            <a:r>
              <a:rPr lang="en-GB" sz="2000" dirty="0">
                <a:latin typeface="Arial" panose="020B0604020202020204" pitchFamily="34" charset="0"/>
                <a:cs typeface="Arial" panose="020B0604020202020204" pitchFamily="34" charset="0"/>
              </a:rPr>
              <a:t>I locked the cat in the cellar.  I moved the phone.</a:t>
            </a:r>
          </a:p>
          <a:p>
            <a:r>
              <a:rPr lang="en-GB" sz="2000" dirty="0">
                <a:solidFill>
                  <a:srgbClr val="0070C0"/>
                </a:solidFill>
                <a:latin typeface="Arial" panose="020B0604020202020204" pitchFamily="34" charset="0"/>
                <a:cs typeface="Arial" panose="020B0604020202020204" pitchFamily="34" charset="0"/>
              </a:rPr>
              <a:t>The toilet I didn’t mind</a:t>
            </a:r>
            <a:r>
              <a:rPr lang="en-GB" sz="2000" dirty="0">
                <a:latin typeface="Arial" panose="020B0604020202020204" pitchFamily="34" charset="0"/>
                <a:cs typeface="Arial" panose="020B0604020202020204" pitchFamily="34" charset="0"/>
              </a:rPr>
              <a:t>.  I couldn’t believe my ears</a:t>
            </a:r>
            <a:r>
              <a:rPr lang="en-GB" sz="2000" dirty="0" smtClean="0">
                <a:latin typeface="Arial" panose="020B0604020202020204" pitchFamily="34" charset="0"/>
                <a:cs typeface="Arial" panose="020B0604020202020204" pitchFamily="34" charset="0"/>
              </a:rPr>
              <a:t>:</a:t>
            </a:r>
          </a:p>
        </p:txBody>
      </p:sp>
      <p:sp>
        <p:nvSpPr>
          <p:cNvPr id="2" name="Rectangle 1"/>
          <p:cNvSpPr/>
          <p:nvPr/>
        </p:nvSpPr>
        <p:spPr>
          <a:xfrm>
            <a:off x="611560" y="2620126"/>
            <a:ext cx="7416824" cy="1938992"/>
          </a:xfrm>
          <a:prstGeom prst="rect">
            <a:avLst/>
          </a:prstGeom>
        </p:spPr>
        <p:txBody>
          <a:bodyPr wrap="square">
            <a:spAutoFit/>
          </a:bodyPr>
          <a:lstStyle/>
          <a:p>
            <a:pPr algn="just"/>
            <a:r>
              <a:rPr lang="en-GB" sz="2000" dirty="0">
                <a:latin typeface="Arial" panose="020B0604020202020204" pitchFamily="34" charset="0"/>
                <a:cs typeface="Arial" panose="020B0604020202020204" pitchFamily="34" charset="0"/>
              </a:rPr>
              <a:t>Drama created by omission of event that causes her </a:t>
            </a:r>
            <a:r>
              <a:rPr lang="en-GB" sz="2000" dirty="0" smtClean="0">
                <a:latin typeface="Arial" panose="020B0604020202020204" pitchFamily="34" charset="0"/>
                <a:cs typeface="Arial" panose="020B0604020202020204" pitchFamily="34" charset="0"/>
              </a:rPr>
              <a:t>scream (his choking.)  Also, naturally, she would scream with realisation at what he has done.</a:t>
            </a:r>
          </a:p>
          <a:p>
            <a:endParaRPr lang="en-GB" sz="2000" dirty="0">
              <a:latin typeface="Arial" panose="020B0604020202020204" pitchFamily="34" charset="0"/>
              <a:cs typeface="Arial" panose="020B0604020202020204" pitchFamily="34" charset="0"/>
            </a:endParaRPr>
          </a:p>
          <a:p>
            <a:r>
              <a:rPr lang="en-GB" sz="2000" dirty="0" smtClean="0">
                <a:latin typeface="Arial" panose="020B0604020202020204" pitchFamily="34" charset="0"/>
                <a:cs typeface="Arial" panose="020B0604020202020204" pitchFamily="34" charset="0"/>
              </a:rPr>
              <a:t>‘sank to knees’ – grief/awareness now of how tainted his life now will be.  </a:t>
            </a:r>
            <a:endParaRPr lang="en-GB" sz="2000" dirty="0">
              <a:latin typeface="Arial" panose="020B0604020202020204" pitchFamily="34" charset="0"/>
              <a:cs typeface="Arial" panose="020B0604020202020204" pitchFamily="34" charset="0"/>
            </a:endParaRPr>
          </a:p>
        </p:txBody>
      </p:sp>
      <p:sp>
        <p:nvSpPr>
          <p:cNvPr id="3" name="TextBox 2"/>
          <p:cNvSpPr txBox="1"/>
          <p:nvPr/>
        </p:nvSpPr>
        <p:spPr>
          <a:xfrm>
            <a:off x="642791" y="3081791"/>
            <a:ext cx="7416824" cy="1323439"/>
          </a:xfrm>
          <a:prstGeom prst="rect">
            <a:avLst/>
          </a:prstGeom>
          <a:noFill/>
        </p:spPr>
        <p:txBody>
          <a:bodyPr wrap="square" rtlCol="0">
            <a:spAutoFit/>
          </a:bodyPr>
          <a:lstStyle/>
          <a:p>
            <a:pPr algn="just"/>
            <a:r>
              <a:rPr lang="en-GB" sz="2000" dirty="0" smtClean="0">
                <a:latin typeface="Arial" panose="020B0604020202020204" pitchFamily="34" charset="0"/>
                <a:cs typeface="Arial" panose="020B0604020202020204" pitchFamily="34" charset="0"/>
              </a:rPr>
              <a:t>‘on my own’ and ‘on the other side of the room’ – symbolise/foreshadow how isolated each will now become as they will be unable to share any kind of intimacy (‘keep his hands to himself.’)</a:t>
            </a:r>
            <a:endParaRPr lang="en-GB" sz="2000" dirty="0">
              <a:latin typeface="Arial" panose="020B0604020202020204" pitchFamily="34" charset="0"/>
              <a:cs typeface="Arial" panose="020B0604020202020204" pitchFamily="34" charset="0"/>
            </a:endParaRPr>
          </a:p>
        </p:txBody>
      </p:sp>
      <p:sp>
        <p:nvSpPr>
          <p:cNvPr id="5" name="TextBox 4"/>
          <p:cNvSpPr txBox="1"/>
          <p:nvPr/>
        </p:nvSpPr>
        <p:spPr>
          <a:xfrm>
            <a:off x="611560" y="3081791"/>
            <a:ext cx="7416824" cy="1015663"/>
          </a:xfrm>
          <a:prstGeom prst="rect">
            <a:avLst/>
          </a:prstGeom>
          <a:noFill/>
        </p:spPr>
        <p:txBody>
          <a:bodyPr wrap="square" rtlCol="0">
            <a:spAutoFit/>
          </a:bodyPr>
          <a:lstStyle/>
          <a:p>
            <a:pPr algn="just"/>
            <a:r>
              <a:rPr lang="en-GB" sz="2000" dirty="0" smtClean="0">
                <a:latin typeface="Arial" panose="020B0604020202020204" pitchFamily="34" charset="0"/>
                <a:cs typeface="Arial" panose="020B0604020202020204" pitchFamily="34" charset="0"/>
              </a:rPr>
              <a:t>Doesn’t mind that the toilet is now gold – again fits in with their love of finery/splendour which, ironically, will also = their downfall.</a:t>
            </a:r>
            <a:endParaRPr lang="en-GB" sz="2000" dirty="0">
              <a:latin typeface="Arial" panose="020B0604020202020204" pitchFamily="34" charset="0"/>
              <a:cs typeface="Arial" panose="020B0604020202020204" pitchFamily="34" charset="0"/>
            </a:endParaRPr>
          </a:p>
        </p:txBody>
      </p:sp>
      <p:sp>
        <p:nvSpPr>
          <p:cNvPr id="6" name="AutoShape 2" descr="Image result for gold toilet"/>
          <p:cNvSpPr>
            <a:spLocks noChangeAspect="1" noChangeArrowheads="1"/>
          </p:cNvSpPr>
          <p:nvPr/>
        </p:nvSpPr>
        <p:spPr bwMode="auto">
          <a:xfrm>
            <a:off x="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4386615"/>
            <a:ext cx="4211960" cy="24527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80663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3"/>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3" grpId="1"/>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260648"/>
            <a:ext cx="7128792" cy="1938992"/>
          </a:xfrm>
          <a:prstGeom prst="rect">
            <a:avLst/>
          </a:prstGeom>
        </p:spPr>
        <p:txBody>
          <a:bodyPr wrap="square">
            <a:spAutoFit/>
          </a:bodyPr>
          <a:lstStyle/>
          <a:p>
            <a:r>
              <a:rPr lang="en-GB" sz="2000" dirty="0">
                <a:latin typeface="Arial" panose="020B0604020202020204" pitchFamily="34" charset="0"/>
                <a:cs typeface="Arial" panose="020B0604020202020204" pitchFamily="34" charset="0"/>
              </a:rPr>
              <a:t>how he’d had a wish</a:t>
            </a:r>
            <a:r>
              <a:rPr lang="en-GB" sz="2000" dirty="0">
                <a:solidFill>
                  <a:srgbClr val="7030A0"/>
                </a:solidFill>
                <a:latin typeface="Arial" panose="020B0604020202020204" pitchFamily="34" charset="0"/>
                <a:cs typeface="Arial" panose="020B0604020202020204" pitchFamily="34" charset="0"/>
              </a:rPr>
              <a:t>.  Look, we all have wishes; granted.</a:t>
            </a:r>
          </a:p>
          <a:p>
            <a:r>
              <a:rPr lang="en-GB" sz="2000" dirty="0">
                <a:solidFill>
                  <a:srgbClr val="7030A0"/>
                </a:solidFill>
                <a:latin typeface="Arial" panose="020B0604020202020204" pitchFamily="34" charset="0"/>
                <a:cs typeface="Arial" panose="020B0604020202020204" pitchFamily="34" charset="0"/>
              </a:rPr>
              <a:t>But who has wishes granted?</a:t>
            </a:r>
            <a:r>
              <a:rPr lang="en-GB" sz="2000" dirty="0">
                <a:latin typeface="Arial" panose="020B0604020202020204" pitchFamily="34" charset="0"/>
                <a:cs typeface="Arial" panose="020B0604020202020204" pitchFamily="34" charset="0"/>
              </a:rPr>
              <a:t> </a:t>
            </a:r>
            <a:r>
              <a:rPr lang="en-GB" sz="2000" dirty="0">
                <a:solidFill>
                  <a:srgbClr val="FF0000"/>
                </a:solidFill>
                <a:latin typeface="Arial" panose="020B0604020202020204" pitchFamily="34" charset="0"/>
                <a:cs typeface="Arial" panose="020B0604020202020204" pitchFamily="34" charset="0"/>
              </a:rPr>
              <a:t>Him</a:t>
            </a:r>
            <a:r>
              <a:rPr lang="en-GB" sz="2000" dirty="0">
                <a:latin typeface="Arial" panose="020B0604020202020204" pitchFamily="34" charset="0"/>
                <a:cs typeface="Arial" panose="020B0604020202020204" pitchFamily="34" charset="0"/>
              </a:rPr>
              <a:t>.  </a:t>
            </a:r>
            <a:r>
              <a:rPr lang="en-GB" sz="2000" dirty="0">
                <a:solidFill>
                  <a:srgbClr val="FF0000"/>
                </a:solidFill>
                <a:latin typeface="Arial" panose="020B0604020202020204" pitchFamily="34" charset="0"/>
                <a:cs typeface="Arial" panose="020B0604020202020204" pitchFamily="34" charset="0"/>
              </a:rPr>
              <a:t>Do you know about gold?</a:t>
            </a:r>
          </a:p>
          <a:p>
            <a:r>
              <a:rPr lang="en-GB" sz="2000" dirty="0">
                <a:latin typeface="Arial" panose="020B0604020202020204" pitchFamily="34" charset="0"/>
                <a:cs typeface="Arial" panose="020B0604020202020204" pitchFamily="34" charset="0"/>
              </a:rPr>
              <a:t>It feeds no one; </a:t>
            </a:r>
            <a:r>
              <a:rPr lang="en-GB" sz="2000" dirty="0" err="1">
                <a:latin typeface="Arial" panose="020B0604020202020204" pitchFamily="34" charset="0"/>
                <a:cs typeface="Arial" panose="020B0604020202020204" pitchFamily="34" charset="0"/>
              </a:rPr>
              <a:t>aurum</a:t>
            </a:r>
            <a:r>
              <a:rPr lang="en-GB" sz="2000" dirty="0">
                <a:latin typeface="Arial" panose="020B0604020202020204" pitchFamily="34" charset="0"/>
                <a:cs typeface="Arial" panose="020B0604020202020204" pitchFamily="34" charset="0"/>
              </a:rPr>
              <a:t>, soft, </a:t>
            </a:r>
            <a:r>
              <a:rPr lang="en-GB" sz="2000" dirty="0" err="1">
                <a:latin typeface="Arial" panose="020B0604020202020204" pitchFamily="34" charset="0"/>
                <a:cs typeface="Arial" panose="020B0604020202020204" pitchFamily="34" charset="0"/>
              </a:rPr>
              <a:t>untarnishable</a:t>
            </a:r>
            <a:r>
              <a:rPr lang="en-GB" sz="2000" dirty="0">
                <a:latin typeface="Arial" panose="020B0604020202020204" pitchFamily="34" charset="0"/>
                <a:cs typeface="Arial" panose="020B0604020202020204" pitchFamily="34" charset="0"/>
              </a:rPr>
              <a:t>; slakes</a:t>
            </a:r>
          </a:p>
          <a:p>
            <a:r>
              <a:rPr lang="en-GB" sz="2000" dirty="0">
                <a:latin typeface="Arial" panose="020B0604020202020204" pitchFamily="34" charset="0"/>
                <a:cs typeface="Arial" panose="020B0604020202020204" pitchFamily="34" charset="0"/>
              </a:rPr>
              <a:t>no thirst.  He tried to light a cigarette; I </a:t>
            </a:r>
            <a:r>
              <a:rPr lang="en-GB" sz="2000" dirty="0">
                <a:solidFill>
                  <a:srgbClr val="00B0F0"/>
                </a:solidFill>
                <a:latin typeface="Arial" panose="020B0604020202020204" pitchFamily="34" charset="0"/>
                <a:cs typeface="Arial" panose="020B0604020202020204" pitchFamily="34" charset="0"/>
              </a:rPr>
              <a:t>gazed, entranced</a:t>
            </a:r>
            <a:r>
              <a:rPr lang="en-GB" sz="2000" dirty="0">
                <a:latin typeface="Arial" panose="020B0604020202020204" pitchFamily="34" charset="0"/>
                <a:cs typeface="Arial" panose="020B0604020202020204" pitchFamily="34" charset="0"/>
              </a:rPr>
              <a:t>,</a:t>
            </a:r>
          </a:p>
          <a:p>
            <a:r>
              <a:rPr lang="en-GB" sz="2000" dirty="0">
                <a:latin typeface="Arial" panose="020B0604020202020204" pitchFamily="34" charset="0"/>
                <a:cs typeface="Arial" panose="020B0604020202020204" pitchFamily="34" charset="0"/>
              </a:rPr>
              <a:t>as the blue flame played on its </a:t>
            </a:r>
            <a:r>
              <a:rPr lang="en-GB" sz="2000" dirty="0" err="1">
                <a:latin typeface="Arial" panose="020B0604020202020204" pitchFamily="34" charset="0"/>
                <a:cs typeface="Arial" panose="020B0604020202020204" pitchFamily="34" charset="0"/>
              </a:rPr>
              <a:t>luteous</a:t>
            </a:r>
            <a:r>
              <a:rPr lang="en-GB" sz="2000" dirty="0">
                <a:latin typeface="Arial" panose="020B0604020202020204" pitchFamily="34" charset="0"/>
                <a:cs typeface="Arial" panose="020B0604020202020204" pitchFamily="34" charset="0"/>
              </a:rPr>
              <a:t> stem.  </a:t>
            </a:r>
            <a:r>
              <a:rPr lang="en-GB" sz="2000" dirty="0">
                <a:solidFill>
                  <a:srgbClr val="00B0F0"/>
                </a:solidFill>
                <a:latin typeface="Arial" panose="020B0604020202020204" pitchFamily="34" charset="0"/>
                <a:cs typeface="Arial" panose="020B0604020202020204" pitchFamily="34" charset="0"/>
              </a:rPr>
              <a:t>At least,</a:t>
            </a:r>
          </a:p>
          <a:p>
            <a:r>
              <a:rPr lang="en-GB" sz="2000" dirty="0">
                <a:solidFill>
                  <a:srgbClr val="00B0F0"/>
                </a:solidFill>
                <a:latin typeface="Arial" panose="020B0604020202020204" pitchFamily="34" charset="0"/>
                <a:cs typeface="Arial" panose="020B0604020202020204" pitchFamily="34" charset="0"/>
              </a:rPr>
              <a:t>I said, you’ll be able to give up smoking for good.</a:t>
            </a:r>
          </a:p>
        </p:txBody>
      </p:sp>
      <p:sp>
        <p:nvSpPr>
          <p:cNvPr id="3" name="Rectangle 2"/>
          <p:cNvSpPr/>
          <p:nvPr/>
        </p:nvSpPr>
        <p:spPr>
          <a:xfrm>
            <a:off x="179512" y="2530931"/>
            <a:ext cx="8784976" cy="3447098"/>
          </a:xfrm>
          <a:prstGeom prst="rect">
            <a:avLst/>
          </a:prstGeom>
        </p:spPr>
        <p:txBody>
          <a:bodyPr wrap="square">
            <a:spAutoFit/>
          </a:bodyPr>
          <a:lstStyle/>
          <a:p>
            <a:pPr algn="just"/>
            <a:r>
              <a:rPr lang="en-GB" sz="2000" dirty="0">
                <a:latin typeface="Arial" panose="020B0604020202020204" pitchFamily="34" charset="0"/>
                <a:cs typeface="Arial" panose="020B0604020202020204" pitchFamily="34" charset="0"/>
              </a:rPr>
              <a:t>Enjambment across stanzas adds suspense to the story </a:t>
            </a:r>
            <a:r>
              <a:rPr lang="en-GB" sz="2000" dirty="0" smtClean="0">
                <a:latin typeface="Arial" panose="020B0604020202020204" pitchFamily="34" charset="0"/>
                <a:cs typeface="Arial" panose="020B0604020202020204" pitchFamily="34" charset="0"/>
              </a:rPr>
              <a:t>telling.</a:t>
            </a:r>
          </a:p>
          <a:p>
            <a:pPr algn="just"/>
            <a:endParaRPr lang="en-GB" sz="2000" dirty="0">
              <a:latin typeface="Arial" panose="020B0604020202020204" pitchFamily="34" charset="0"/>
              <a:cs typeface="Arial" panose="020B0604020202020204" pitchFamily="34" charset="0"/>
            </a:endParaRPr>
          </a:p>
          <a:p>
            <a:pPr algn="just"/>
            <a:r>
              <a:rPr lang="en-GB" sz="2000" dirty="0">
                <a:solidFill>
                  <a:srgbClr val="7030A0"/>
                </a:solidFill>
                <a:latin typeface="Arial" panose="020B0604020202020204" pitchFamily="34" charset="0"/>
                <a:cs typeface="Arial" panose="020B0604020202020204" pitchFamily="34" charset="0"/>
              </a:rPr>
              <a:t>Rhetorical question and word-play/ punning</a:t>
            </a:r>
            <a:r>
              <a:rPr lang="en-GB" sz="2000" dirty="0">
                <a:latin typeface="Arial" panose="020B0604020202020204" pitchFamily="34" charset="0"/>
                <a:cs typeface="Arial" panose="020B0604020202020204" pitchFamily="34" charset="0"/>
              </a:rPr>
              <a:t>: she seems to find it off-putting that dreams can be realised and things can change. Or she is expressing a universal truth that fantasies reside in hopes and dreams and are not meant to be </a:t>
            </a:r>
            <a:r>
              <a:rPr lang="en-GB" sz="2000" dirty="0" smtClean="0">
                <a:latin typeface="Arial" panose="020B0604020202020204" pitchFamily="34" charset="0"/>
                <a:cs typeface="Arial" panose="020B0604020202020204" pitchFamily="34" charset="0"/>
              </a:rPr>
              <a:t>realised?  Also suggests that he is unique, alone, in his wishes coming true.  Jealousy?</a:t>
            </a:r>
          </a:p>
          <a:p>
            <a:pPr algn="just"/>
            <a:endParaRPr lang="en-GB" sz="2000" dirty="0">
              <a:solidFill>
                <a:srgbClr val="FF0000"/>
              </a:solidFill>
              <a:latin typeface="Arial" panose="020B0604020202020204" pitchFamily="34" charset="0"/>
              <a:cs typeface="Arial" panose="020B0604020202020204" pitchFamily="34" charset="0"/>
            </a:endParaRPr>
          </a:p>
          <a:p>
            <a:pPr algn="just"/>
            <a:r>
              <a:rPr lang="en-GB" sz="2000" dirty="0" smtClean="0">
                <a:solidFill>
                  <a:srgbClr val="FF0000"/>
                </a:solidFill>
                <a:latin typeface="Arial" panose="020B0604020202020204" pitchFamily="34" charset="0"/>
                <a:cs typeface="Arial" panose="020B0604020202020204" pitchFamily="34" charset="0"/>
              </a:rPr>
              <a:t>Minor sentence </a:t>
            </a:r>
            <a:r>
              <a:rPr lang="en-GB" sz="2000" dirty="0" smtClean="0">
                <a:latin typeface="Arial" panose="020B0604020202020204" pitchFamily="34" charset="0"/>
                <a:cs typeface="Arial" panose="020B0604020202020204" pitchFamily="34" charset="0"/>
              </a:rPr>
              <a:t>of ‘Him’ – emphasises how he likes to break the rules/stand out, and now, ironically, he will stand out/be unique but not positively.</a:t>
            </a:r>
            <a:endParaRPr lang="en-GB" sz="2000" dirty="0">
              <a:latin typeface="Arial" panose="020B0604020202020204" pitchFamily="34" charset="0"/>
              <a:cs typeface="Arial" panose="020B0604020202020204" pitchFamily="34" charset="0"/>
            </a:endParaRPr>
          </a:p>
          <a:p>
            <a:endParaRPr lang="en-GB" dirty="0"/>
          </a:p>
        </p:txBody>
      </p:sp>
      <p:sp>
        <p:nvSpPr>
          <p:cNvPr id="5" name="TextBox 4"/>
          <p:cNvSpPr txBox="1"/>
          <p:nvPr/>
        </p:nvSpPr>
        <p:spPr>
          <a:xfrm>
            <a:off x="467544" y="2397949"/>
            <a:ext cx="7488832" cy="707886"/>
          </a:xfrm>
          <a:prstGeom prst="rect">
            <a:avLst/>
          </a:prstGeom>
          <a:noFill/>
        </p:spPr>
        <p:txBody>
          <a:bodyPr wrap="square" rtlCol="0">
            <a:spAutoFit/>
          </a:bodyPr>
          <a:lstStyle/>
          <a:p>
            <a:pPr algn="just"/>
            <a:r>
              <a:rPr lang="en-GB" sz="2000" dirty="0" smtClean="0">
                <a:latin typeface="Arial" panose="020B0604020202020204" pitchFamily="34" charset="0"/>
                <a:cs typeface="Arial" panose="020B0604020202020204" pitchFamily="34" charset="0"/>
              </a:rPr>
              <a:t>‘Do you know about gold?’ – rhetorical question to involve the reader so we can understand the challenges they now face.</a:t>
            </a:r>
            <a:endParaRPr lang="en-GB" sz="2000" dirty="0">
              <a:latin typeface="Arial" panose="020B0604020202020204" pitchFamily="34" charset="0"/>
              <a:cs typeface="Arial" panose="020B0604020202020204" pitchFamily="34" charset="0"/>
            </a:endParaRPr>
          </a:p>
        </p:txBody>
      </p:sp>
      <p:sp>
        <p:nvSpPr>
          <p:cNvPr id="6" name="TextBox 5"/>
          <p:cNvSpPr txBox="1"/>
          <p:nvPr/>
        </p:nvSpPr>
        <p:spPr>
          <a:xfrm>
            <a:off x="502924" y="3284984"/>
            <a:ext cx="8064896" cy="1938992"/>
          </a:xfrm>
          <a:prstGeom prst="rect">
            <a:avLst/>
          </a:prstGeom>
          <a:noFill/>
        </p:spPr>
        <p:txBody>
          <a:bodyPr wrap="square" rtlCol="0">
            <a:spAutoFit/>
          </a:bodyPr>
          <a:lstStyle/>
          <a:p>
            <a:pPr algn="just"/>
            <a:r>
              <a:rPr lang="en-GB" sz="2000" dirty="0" smtClean="0">
                <a:latin typeface="Arial" panose="020B0604020202020204" pitchFamily="34" charset="0"/>
                <a:cs typeface="Arial" panose="020B0604020202020204" pitchFamily="34" charset="0"/>
              </a:rPr>
              <a:t>List of the problems his condition brings. Suggests dreams alone can not make people happy exposing </a:t>
            </a:r>
            <a:r>
              <a:rPr lang="en-GB" sz="2000" dirty="0">
                <a:latin typeface="Arial" panose="020B0604020202020204" pitchFamily="34" charset="0"/>
                <a:cs typeface="Arial" panose="020B0604020202020204" pitchFamily="34" charset="0"/>
              </a:rPr>
              <a:t>the inherent uselessness of gold and that it therefore has no real value. </a:t>
            </a:r>
            <a:r>
              <a:rPr lang="en-GB" sz="2000" dirty="0" smtClean="0">
                <a:latin typeface="Arial" panose="020B0604020202020204" pitchFamily="34" charset="0"/>
                <a:cs typeface="Arial" panose="020B0604020202020204" pitchFamily="34" charset="0"/>
              </a:rPr>
              <a:t>Conversely, though </a:t>
            </a:r>
            <a:r>
              <a:rPr lang="en-GB" sz="2000" dirty="0">
                <a:latin typeface="Arial" panose="020B0604020202020204" pitchFamily="34" charset="0"/>
                <a:cs typeface="Arial" panose="020B0604020202020204" pitchFamily="34" charset="0"/>
              </a:rPr>
              <a:t>derogatory, her feelings towards gold are mixed: exotic words and positive adjectives as well as her ‘entrancement’ suggest her understanding of his desire. </a:t>
            </a:r>
          </a:p>
        </p:txBody>
      </p:sp>
      <p:sp>
        <p:nvSpPr>
          <p:cNvPr id="7" name="TextBox 6"/>
          <p:cNvSpPr txBox="1"/>
          <p:nvPr/>
        </p:nvSpPr>
        <p:spPr>
          <a:xfrm>
            <a:off x="682944" y="3900537"/>
            <a:ext cx="7704856" cy="707886"/>
          </a:xfrm>
          <a:prstGeom prst="rect">
            <a:avLst/>
          </a:prstGeom>
          <a:noFill/>
        </p:spPr>
        <p:txBody>
          <a:bodyPr wrap="square" rtlCol="0">
            <a:spAutoFit/>
          </a:bodyPr>
          <a:lstStyle/>
          <a:p>
            <a:pPr algn="just"/>
            <a:r>
              <a:rPr lang="en-GB" sz="2000" dirty="0" smtClean="0">
                <a:latin typeface="Arial" panose="020B0604020202020204" pitchFamily="34" charset="0"/>
                <a:cs typeface="Arial" panose="020B0604020202020204" pitchFamily="34" charset="0"/>
              </a:rPr>
              <a:t>‘At least…’ shows insensitivity  by using humour or, is she trying to distract him from the misery by trying to lighten the mood?</a:t>
            </a:r>
            <a:endParaRPr lang="en-GB" sz="2000" dirty="0">
              <a:latin typeface="Arial" panose="020B0604020202020204" pitchFamily="34" charset="0"/>
              <a:cs typeface="Arial" panose="020B0604020202020204" pitchFamily="34" charset="0"/>
            </a:endParaRPr>
          </a:p>
        </p:txBody>
      </p:sp>
      <p:sp>
        <p:nvSpPr>
          <p:cNvPr id="4" name="AutoShape 2" descr="Image result for failed dreams"/>
          <p:cNvSpPr>
            <a:spLocks noChangeAspect="1" noChangeArrowheads="1"/>
          </p:cNvSpPr>
          <p:nvPr/>
        </p:nvSpPr>
        <p:spPr bwMode="auto">
          <a:xfrm>
            <a:off x="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7689" y="5096270"/>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73117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childTnLst>
                                </p:cTn>
                              </p:par>
                              <p:par>
                                <p:cTn id="17" presetID="10" presetClass="entr" presetSubtype="0" fill="hold" nodeType="withEffect">
                                  <p:stCondLst>
                                    <p:cond delay="0"/>
                                  </p:stCondLst>
                                  <p:childTnLst>
                                    <p:set>
                                      <p:cBhvr>
                                        <p:cTn id="18" dur="1" fill="hold">
                                          <p:stCondLst>
                                            <p:cond delay="0"/>
                                          </p:stCondLst>
                                        </p:cTn>
                                        <p:tgtEl>
                                          <p:spTgt spid="3075"/>
                                        </p:tgtEl>
                                        <p:attrNameLst>
                                          <p:attrName>style.visibility</p:attrName>
                                        </p:attrNameLst>
                                      </p:cBhvr>
                                      <p:to>
                                        <p:strVal val="visible"/>
                                      </p:to>
                                    </p:set>
                                    <p:animEffect transition="in" filter="fade">
                                      <p:cBhvr>
                                        <p:cTn id="19" dur="500"/>
                                        <p:tgtEl>
                                          <p:spTgt spid="3075"/>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xit" presetSubtype="0" fill="hold" grpId="0" nodeType="clickEffect">
                                  <p:stCondLst>
                                    <p:cond delay="0"/>
                                  </p:stCondLst>
                                  <p:childTnLst>
                                    <p:set>
                                      <p:cBhvr>
                                        <p:cTn id="23" dur="1" fill="hold">
                                          <p:stCondLst>
                                            <p:cond delay="0"/>
                                          </p:stCondLst>
                                        </p:cTn>
                                        <p:tgtEl>
                                          <p:spTgt spid="5">
                                            <p:txEl>
                                              <p:pRg st="0" end="0"/>
                                            </p:txEl>
                                          </p:spTgt>
                                        </p:tgtEl>
                                        <p:attrNameLst>
                                          <p:attrName>style.visibility</p:attrName>
                                        </p:attrNameLst>
                                      </p:cBhvr>
                                      <p:to>
                                        <p:strVal val="hidden"/>
                                      </p:to>
                                    </p:set>
                                  </p:childTnLst>
                                </p:cTn>
                              </p:par>
                              <p:par>
                                <p:cTn id="24" presetID="1"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xit" presetSubtype="0" fill="hold" grpId="1" nodeType="clickEffect">
                                  <p:stCondLst>
                                    <p:cond delay="0"/>
                                  </p:stCondLst>
                                  <p:childTnLst>
                                    <p:set>
                                      <p:cBhvr>
                                        <p:cTn id="29" dur="1" fill="hold">
                                          <p:stCondLst>
                                            <p:cond delay="0"/>
                                          </p:stCondLst>
                                        </p:cTn>
                                        <p:tgtEl>
                                          <p:spTgt spid="6"/>
                                        </p:tgtEl>
                                        <p:attrNameLst>
                                          <p:attrName>style.visibility</p:attrName>
                                        </p:attrNameLst>
                                      </p:cBhvr>
                                      <p:to>
                                        <p:strVal val="hidden"/>
                                      </p:to>
                                    </p:set>
                                  </p:childTnLst>
                                </p:cTn>
                              </p:par>
                              <p:par>
                                <p:cTn id="30" presetID="1" presetClass="entr" presetSubtype="0"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P spid="6" grpId="0"/>
      <p:bldP spid="6" grpId="1"/>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16004"/>
            <a:ext cx="8496944" cy="6309420"/>
          </a:xfrm>
          <a:prstGeom prst="rect">
            <a:avLst/>
          </a:prstGeom>
        </p:spPr>
        <p:txBody>
          <a:bodyPr wrap="square">
            <a:spAutoFit/>
          </a:bodyPr>
          <a:lstStyle/>
          <a:p>
            <a:pPr algn="just"/>
            <a:r>
              <a:rPr lang="en-GB" sz="2000" b="1" u="sng" dirty="0" smtClean="0">
                <a:latin typeface="Arial" panose="020B0604020202020204" pitchFamily="34" charset="0"/>
                <a:cs typeface="Arial" panose="020B0604020202020204" pitchFamily="34" charset="0"/>
              </a:rPr>
              <a:t>Stanza 7</a:t>
            </a:r>
            <a:r>
              <a:rPr lang="en-GB" sz="2000" b="1" dirty="0" smtClean="0">
                <a:latin typeface="Arial" panose="020B0604020202020204" pitchFamily="34" charset="0"/>
                <a:cs typeface="Arial" panose="020B0604020202020204" pitchFamily="34" charset="0"/>
              </a:rPr>
              <a:t> </a:t>
            </a:r>
          </a:p>
          <a:p>
            <a:pPr marL="342900" indent="-342900" algn="just">
              <a:buFont typeface="Arial" panose="020B0604020202020204" pitchFamily="34" charset="0"/>
              <a:buChar char="•"/>
            </a:pPr>
            <a:endParaRPr lang="en-GB" sz="1200" dirty="0" smtClean="0">
              <a:latin typeface="Arial" panose="020B0604020202020204" pitchFamily="34" charset="0"/>
              <a:cs typeface="Arial" panose="020B0604020202020204" pitchFamily="34" charset="0"/>
            </a:endParaRPr>
          </a:p>
          <a:p>
            <a:pPr marL="342900" lvl="0" indent="-342900" algn="just">
              <a:buFont typeface="Arial" panose="020B0604020202020204" pitchFamily="34" charset="0"/>
              <a:buChar char="•"/>
            </a:pPr>
            <a:r>
              <a:rPr lang="en-GB" sz="2000" dirty="0" smtClean="0">
                <a:latin typeface="Arial" panose="020B0604020202020204" pitchFamily="34" charset="0"/>
                <a:cs typeface="Arial" panose="020B0604020202020204" pitchFamily="34" charset="0"/>
              </a:rPr>
              <a:t>Why is the allusion to the tomb of Tutankhamun particularly appropriate at this point in the poem.  How is this image extended in the final line?</a:t>
            </a:r>
          </a:p>
          <a:p>
            <a:pPr marL="342900" lvl="0" indent="-342900" algn="just">
              <a:buFont typeface="Arial" panose="020B0604020202020204" pitchFamily="34" charset="0"/>
              <a:buChar char="•"/>
            </a:pPr>
            <a:endParaRPr lang="en-GB" sz="2000" dirty="0" smtClean="0">
              <a:latin typeface="Arial" panose="020B0604020202020204" pitchFamily="34" charset="0"/>
              <a:cs typeface="Arial" panose="020B0604020202020204" pitchFamily="34" charset="0"/>
            </a:endParaRPr>
          </a:p>
          <a:p>
            <a:pPr marL="342900" lvl="0" indent="-342900" algn="just">
              <a:buFont typeface="Arial" panose="020B0604020202020204" pitchFamily="34" charset="0"/>
              <a:buChar char="•"/>
            </a:pPr>
            <a:r>
              <a:rPr lang="en-GB" sz="2000" dirty="0" smtClean="0">
                <a:latin typeface="Arial" panose="020B0604020202020204" pitchFamily="34" charset="0"/>
                <a:cs typeface="Arial" panose="020B0604020202020204" pitchFamily="34" charset="0"/>
              </a:rPr>
              <a:t>How does Mrs Midas characterise their relationship before her husband’s transformation? </a:t>
            </a:r>
          </a:p>
          <a:p>
            <a:pPr marL="342900" lvl="0" indent="-342900" algn="just">
              <a:buFont typeface="Arial" panose="020B0604020202020204" pitchFamily="34" charset="0"/>
              <a:buChar char="•"/>
            </a:pPr>
            <a:endParaRPr lang="en-GB" sz="2000" dirty="0" smtClean="0">
              <a:latin typeface="Arial" panose="020B0604020202020204" pitchFamily="34" charset="0"/>
              <a:cs typeface="Arial" panose="020B0604020202020204" pitchFamily="34" charset="0"/>
            </a:endParaRPr>
          </a:p>
          <a:p>
            <a:pPr marL="342900" lvl="0" indent="-342900" algn="just">
              <a:buFont typeface="Arial" panose="020B0604020202020204" pitchFamily="34" charset="0"/>
              <a:buChar char="•"/>
            </a:pPr>
            <a:r>
              <a:rPr lang="en-GB" sz="2000" dirty="0" smtClean="0">
                <a:latin typeface="Arial" panose="020B0604020202020204" pitchFamily="34" charset="0"/>
                <a:cs typeface="Arial" panose="020B0604020202020204" pitchFamily="34" charset="0"/>
              </a:rPr>
              <a:t>Analyse the images used to describe their love life, then and now and evaluate their marital situation.</a:t>
            </a:r>
          </a:p>
          <a:p>
            <a:pPr marL="342900" lvl="0" indent="-342900" algn="just">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r>
              <a:rPr lang="en-GB" sz="2000" b="1" u="sng" dirty="0">
                <a:latin typeface="Arial" panose="020B0604020202020204" pitchFamily="34" charset="0"/>
                <a:cs typeface="Arial" panose="020B0604020202020204" pitchFamily="34" charset="0"/>
              </a:rPr>
              <a:t>Stanza 8</a:t>
            </a:r>
          </a:p>
          <a:p>
            <a:endParaRPr lang="en-GB" sz="1200" u="sng" dirty="0">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Explain the </a:t>
            </a:r>
            <a:r>
              <a:rPr lang="en-GB" sz="2000" dirty="0" smtClean="0">
                <a:latin typeface="Arial" panose="020B0604020202020204" pitchFamily="34" charset="0"/>
                <a:cs typeface="Arial" panose="020B0604020202020204" pitchFamily="34" charset="0"/>
              </a:rPr>
              <a:t>significance of her realisation: ‘And </a:t>
            </a:r>
            <a:r>
              <a:rPr lang="en-GB" sz="2000" dirty="0">
                <a:latin typeface="Arial" panose="020B0604020202020204" pitchFamily="34" charset="0"/>
                <a:cs typeface="Arial" panose="020B0604020202020204" pitchFamily="34" charset="0"/>
              </a:rPr>
              <a:t>who…can live with a heart of gold</a:t>
            </a:r>
            <a:r>
              <a:rPr lang="en-GB" sz="2000" dirty="0" smtClean="0">
                <a:latin typeface="Arial" panose="020B0604020202020204" pitchFamily="34" charset="0"/>
                <a:cs typeface="Arial" panose="020B0604020202020204" pitchFamily="34" charset="0"/>
              </a:rPr>
              <a:t>?’</a:t>
            </a:r>
          </a:p>
          <a:p>
            <a:pPr marL="342900" lvl="0" indent="-342900">
              <a:buFont typeface="Arial" panose="020B0604020202020204" pitchFamily="34" charset="0"/>
              <a:buChar char="•"/>
            </a:pPr>
            <a:endParaRPr lang="en-GB" sz="2000" dirty="0" smtClean="0">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r>
              <a:rPr lang="en-GB" sz="2000" dirty="0" smtClean="0">
                <a:latin typeface="Arial" panose="020B0604020202020204" pitchFamily="34" charset="0"/>
                <a:cs typeface="Arial" panose="020B0604020202020204" pitchFamily="34" charset="0"/>
              </a:rPr>
              <a:t>Analyse the significance of her dream and the impact this has on her.</a:t>
            </a:r>
          </a:p>
          <a:p>
            <a:pPr marL="342900" lvl="0" indent="-342900">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What do you feel was the main reason she forced him to move out? Explain</a:t>
            </a:r>
            <a:r>
              <a:rPr lang="en-GB" sz="2000" dirty="0" smtClean="0">
                <a:latin typeface="Arial" panose="020B0604020202020204" pitchFamily="34" charset="0"/>
                <a:cs typeface="Arial" panose="020B0604020202020204" pitchFamily="34" charset="0"/>
              </a:rPr>
              <a:t>.</a:t>
            </a: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706359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6652" y="116632"/>
            <a:ext cx="7848872" cy="1938992"/>
          </a:xfrm>
          <a:prstGeom prst="rect">
            <a:avLst/>
          </a:prstGeom>
        </p:spPr>
        <p:txBody>
          <a:bodyPr wrap="square">
            <a:spAutoFit/>
          </a:bodyPr>
          <a:lstStyle/>
          <a:p>
            <a:r>
              <a:rPr lang="en-GB" sz="2000" dirty="0">
                <a:solidFill>
                  <a:srgbClr val="FF0000"/>
                </a:solidFill>
                <a:latin typeface="Arial" panose="020B0604020202020204" pitchFamily="34" charset="0"/>
                <a:cs typeface="Arial" panose="020B0604020202020204" pitchFamily="34" charset="0"/>
              </a:rPr>
              <a:t>Separate beds</a:t>
            </a:r>
            <a:r>
              <a:rPr lang="en-GB" sz="2000" dirty="0">
                <a:latin typeface="Arial" panose="020B0604020202020204" pitchFamily="34" charset="0"/>
                <a:cs typeface="Arial" panose="020B0604020202020204" pitchFamily="34" charset="0"/>
              </a:rPr>
              <a:t>.  In fact, I put a </a:t>
            </a:r>
            <a:r>
              <a:rPr lang="en-GB" sz="2000" dirty="0">
                <a:solidFill>
                  <a:srgbClr val="00B0F0"/>
                </a:solidFill>
                <a:latin typeface="Arial" panose="020B0604020202020204" pitchFamily="34" charset="0"/>
                <a:cs typeface="Arial" panose="020B0604020202020204" pitchFamily="34" charset="0"/>
              </a:rPr>
              <a:t>chair against my door</a:t>
            </a:r>
            <a:r>
              <a:rPr lang="en-GB" sz="2000" dirty="0">
                <a:latin typeface="Arial" panose="020B0604020202020204" pitchFamily="34" charset="0"/>
                <a:cs typeface="Arial" panose="020B0604020202020204" pitchFamily="34" charset="0"/>
              </a:rPr>
              <a:t>,</a:t>
            </a:r>
          </a:p>
          <a:p>
            <a:r>
              <a:rPr lang="en-GB" sz="2000" dirty="0">
                <a:solidFill>
                  <a:srgbClr val="7030A0"/>
                </a:solidFill>
                <a:latin typeface="Arial" panose="020B0604020202020204" pitchFamily="34" charset="0"/>
                <a:cs typeface="Arial" panose="020B0604020202020204" pitchFamily="34" charset="0"/>
              </a:rPr>
              <a:t>near petrified</a:t>
            </a:r>
            <a:r>
              <a:rPr lang="en-GB" sz="2000" dirty="0">
                <a:latin typeface="Arial" panose="020B0604020202020204" pitchFamily="34" charset="0"/>
                <a:cs typeface="Arial" panose="020B0604020202020204" pitchFamily="34" charset="0"/>
              </a:rPr>
              <a:t>.  He was below, </a:t>
            </a:r>
            <a:r>
              <a:rPr lang="en-GB" sz="2000" dirty="0">
                <a:solidFill>
                  <a:srgbClr val="00B050"/>
                </a:solidFill>
                <a:latin typeface="Arial" panose="020B0604020202020204" pitchFamily="34" charset="0"/>
                <a:cs typeface="Arial" panose="020B0604020202020204" pitchFamily="34" charset="0"/>
              </a:rPr>
              <a:t>turning the spare room</a:t>
            </a:r>
          </a:p>
          <a:p>
            <a:r>
              <a:rPr lang="en-GB" sz="2000" dirty="0">
                <a:solidFill>
                  <a:srgbClr val="00B050"/>
                </a:solidFill>
                <a:latin typeface="Arial" panose="020B0604020202020204" pitchFamily="34" charset="0"/>
                <a:cs typeface="Arial" panose="020B0604020202020204" pitchFamily="34" charset="0"/>
              </a:rPr>
              <a:t>into the tomb of Tutankhamun</a:t>
            </a:r>
            <a:r>
              <a:rPr lang="en-GB" sz="2000" dirty="0">
                <a:latin typeface="Arial" panose="020B0604020202020204" pitchFamily="34" charset="0"/>
                <a:cs typeface="Arial" panose="020B0604020202020204" pitchFamily="34" charset="0"/>
              </a:rPr>
              <a:t>.  </a:t>
            </a:r>
            <a:r>
              <a:rPr lang="en-GB" sz="2000" dirty="0">
                <a:solidFill>
                  <a:srgbClr val="00B0F0"/>
                </a:solidFill>
                <a:latin typeface="Arial" panose="020B0604020202020204" pitchFamily="34" charset="0"/>
                <a:cs typeface="Arial" panose="020B0604020202020204" pitchFamily="34" charset="0"/>
              </a:rPr>
              <a:t>You</a:t>
            </a:r>
            <a:r>
              <a:rPr lang="en-GB" sz="2000" dirty="0">
                <a:latin typeface="Arial" panose="020B0604020202020204" pitchFamily="34" charset="0"/>
                <a:cs typeface="Arial" panose="020B0604020202020204" pitchFamily="34" charset="0"/>
              </a:rPr>
              <a:t> see, we were passionate then,</a:t>
            </a:r>
          </a:p>
          <a:p>
            <a:r>
              <a:rPr lang="en-GB" sz="2000" dirty="0">
                <a:latin typeface="Arial" panose="020B0604020202020204" pitchFamily="34" charset="0"/>
                <a:cs typeface="Arial" panose="020B0604020202020204" pitchFamily="34" charset="0"/>
              </a:rPr>
              <a:t>in those halcyon days; </a:t>
            </a:r>
            <a:r>
              <a:rPr lang="en-GB" sz="2000" dirty="0">
                <a:solidFill>
                  <a:srgbClr val="00B050"/>
                </a:solidFill>
                <a:latin typeface="Arial" panose="020B0604020202020204" pitchFamily="34" charset="0"/>
                <a:cs typeface="Arial" panose="020B0604020202020204" pitchFamily="34" charset="0"/>
              </a:rPr>
              <a:t>unwrapping each other</a:t>
            </a:r>
            <a:r>
              <a:rPr lang="en-GB" sz="2000" dirty="0">
                <a:latin typeface="Arial" panose="020B0604020202020204" pitchFamily="34" charset="0"/>
                <a:cs typeface="Arial" panose="020B0604020202020204" pitchFamily="34" charset="0"/>
              </a:rPr>
              <a:t>, rapidly,</a:t>
            </a:r>
          </a:p>
          <a:p>
            <a:r>
              <a:rPr lang="en-GB" sz="2000" dirty="0">
                <a:solidFill>
                  <a:srgbClr val="00B050"/>
                </a:solidFill>
                <a:latin typeface="Arial" panose="020B0604020202020204" pitchFamily="34" charset="0"/>
                <a:cs typeface="Arial" panose="020B0604020202020204" pitchFamily="34" charset="0"/>
              </a:rPr>
              <a:t>like presents, fast food</a:t>
            </a:r>
            <a:r>
              <a:rPr lang="en-GB" sz="2000" dirty="0">
                <a:latin typeface="Arial" panose="020B0604020202020204" pitchFamily="34" charset="0"/>
                <a:cs typeface="Arial" panose="020B0604020202020204" pitchFamily="34" charset="0"/>
              </a:rPr>
              <a:t>.  But now I feared his </a:t>
            </a:r>
            <a:r>
              <a:rPr lang="en-GB" sz="2000" dirty="0">
                <a:solidFill>
                  <a:srgbClr val="00B0F0"/>
                </a:solidFill>
                <a:latin typeface="Arial" panose="020B0604020202020204" pitchFamily="34" charset="0"/>
                <a:cs typeface="Arial" panose="020B0604020202020204" pitchFamily="34" charset="0"/>
              </a:rPr>
              <a:t>honeyed embrace</a:t>
            </a:r>
            <a:r>
              <a:rPr lang="en-GB" sz="2000" dirty="0">
                <a:latin typeface="Arial" panose="020B0604020202020204" pitchFamily="34" charset="0"/>
                <a:cs typeface="Arial" panose="020B0604020202020204" pitchFamily="34" charset="0"/>
              </a:rPr>
              <a:t>,</a:t>
            </a:r>
          </a:p>
          <a:p>
            <a:r>
              <a:rPr lang="en-GB" sz="2000" dirty="0">
                <a:solidFill>
                  <a:srgbClr val="00B050"/>
                </a:solidFill>
                <a:latin typeface="Arial" panose="020B0604020202020204" pitchFamily="34" charset="0"/>
                <a:cs typeface="Arial" panose="020B0604020202020204" pitchFamily="34" charset="0"/>
              </a:rPr>
              <a:t>the kiss that would turn my lips to a work of art</a:t>
            </a:r>
            <a:r>
              <a:rPr lang="en-GB" sz="2000" dirty="0">
                <a:latin typeface="Arial" panose="020B0604020202020204" pitchFamily="34" charset="0"/>
                <a:cs typeface="Arial" panose="020B0604020202020204" pitchFamily="34" charset="0"/>
              </a:rPr>
              <a:t>.</a:t>
            </a:r>
          </a:p>
        </p:txBody>
      </p:sp>
      <p:sp>
        <p:nvSpPr>
          <p:cNvPr id="3" name="TextBox 2"/>
          <p:cNvSpPr txBox="1"/>
          <p:nvPr/>
        </p:nvSpPr>
        <p:spPr>
          <a:xfrm>
            <a:off x="268312" y="2828749"/>
            <a:ext cx="8336135" cy="2246769"/>
          </a:xfrm>
          <a:prstGeom prst="rect">
            <a:avLst/>
          </a:prstGeom>
          <a:noFill/>
        </p:spPr>
        <p:txBody>
          <a:bodyPr wrap="square" rtlCol="0">
            <a:spAutoFit/>
          </a:bodyPr>
          <a:lstStyle/>
          <a:p>
            <a:pPr algn="just"/>
            <a:r>
              <a:rPr lang="en-GB" sz="2000" dirty="0">
                <a:latin typeface="Arial" panose="020B0604020202020204" pitchFamily="34" charset="0"/>
                <a:cs typeface="Arial" panose="020B0604020202020204" pitchFamily="34" charset="0"/>
              </a:rPr>
              <a:t>The remainder of the poem continues to highlight the damage Midas’ gift has done to their </a:t>
            </a:r>
            <a:r>
              <a:rPr lang="en-GB" sz="2000" dirty="0" smtClean="0">
                <a:latin typeface="Arial" panose="020B0604020202020204" pitchFamily="34" charset="0"/>
                <a:cs typeface="Arial" panose="020B0604020202020204" pitchFamily="34" charset="0"/>
              </a:rPr>
              <a:t>relationship – minor sentence of ‘Separate beds’ emphasises the immediate impact his wish has on their relationship.</a:t>
            </a:r>
          </a:p>
          <a:p>
            <a:pPr algn="just"/>
            <a:r>
              <a:rPr lang="en-GB" sz="2000" dirty="0" smtClean="0">
                <a:latin typeface="Arial" panose="020B0604020202020204" pitchFamily="34" charset="0"/>
                <a:cs typeface="Arial" panose="020B0604020202020204" pitchFamily="34" charset="0"/>
              </a:rPr>
              <a:t> </a:t>
            </a:r>
            <a:endParaRPr lang="en-GB" sz="2000" dirty="0">
              <a:latin typeface="Arial" panose="020B0604020202020204" pitchFamily="34" charset="0"/>
              <a:cs typeface="Arial" panose="020B0604020202020204" pitchFamily="34" charset="0"/>
            </a:endParaRPr>
          </a:p>
          <a:p>
            <a:pPr algn="just"/>
            <a:r>
              <a:rPr lang="en-GB" sz="2000" dirty="0">
                <a:latin typeface="Arial" panose="020B0604020202020204" pitchFamily="34" charset="0"/>
                <a:cs typeface="Arial" panose="020B0604020202020204" pitchFamily="34" charset="0"/>
              </a:rPr>
              <a:t>Mrs Midas’ terror </a:t>
            </a:r>
            <a:r>
              <a:rPr lang="en-GB" sz="2000" dirty="0" smtClean="0">
                <a:latin typeface="Arial" panose="020B0604020202020204" pitchFamily="34" charset="0"/>
                <a:cs typeface="Arial" panose="020B0604020202020204" pitchFamily="34" charset="0"/>
              </a:rPr>
              <a:t>is emphasised </a:t>
            </a:r>
            <a:r>
              <a:rPr lang="en-GB" sz="2000" dirty="0">
                <a:latin typeface="Arial" panose="020B0604020202020204" pitchFamily="34" charset="0"/>
                <a:cs typeface="Arial" panose="020B0604020202020204" pitchFamily="34" charset="0"/>
              </a:rPr>
              <a:t>as she reveals how she even puts a chair against the door at </a:t>
            </a:r>
            <a:r>
              <a:rPr lang="en-GB" sz="2000" dirty="0" smtClean="0">
                <a:latin typeface="Arial" panose="020B0604020202020204" pitchFamily="34" charset="0"/>
                <a:cs typeface="Arial" panose="020B0604020202020204" pitchFamily="34" charset="0"/>
              </a:rPr>
              <a:t>night to keep herself safe.  ‘near petrified’ – humour/pun: literally close to being turned to a statue.</a:t>
            </a:r>
            <a:endParaRPr lang="en-GB" sz="2000" dirty="0">
              <a:latin typeface="Arial" panose="020B0604020202020204" pitchFamily="34" charset="0"/>
              <a:cs typeface="Arial" panose="020B0604020202020204" pitchFamily="34" charset="0"/>
            </a:endParaRPr>
          </a:p>
        </p:txBody>
      </p:sp>
      <p:sp>
        <p:nvSpPr>
          <p:cNvPr id="4" name="TextBox 3"/>
          <p:cNvSpPr txBox="1"/>
          <p:nvPr/>
        </p:nvSpPr>
        <p:spPr>
          <a:xfrm>
            <a:off x="276652" y="2431999"/>
            <a:ext cx="8327794" cy="2554545"/>
          </a:xfrm>
          <a:prstGeom prst="rect">
            <a:avLst/>
          </a:prstGeom>
          <a:noFill/>
        </p:spPr>
        <p:txBody>
          <a:bodyPr wrap="square" rtlCol="0">
            <a:spAutoFit/>
          </a:bodyPr>
          <a:lstStyle/>
          <a:p>
            <a:pPr algn="just"/>
            <a:r>
              <a:rPr lang="en-GB" sz="2000" dirty="0" smtClean="0">
                <a:latin typeface="Arial" panose="020B0604020202020204" pitchFamily="34" charset="0"/>
                <a:cs typeface="Arial" panose="020B0604020202020204" pitchFamily="34" charset="0"/>
              </a:rPr>
              <a:t>Isolation growing between them: both alone; he’s in the ‘spare room.’  metaphor  to show his wish has had fatal consequences to their marriage – ‘tomb.’  Irony: full of wealth in one sense (material goods) but empty in intimacy etc.)</a:t>
            </a:r>
          </a:p>
          <a:p>
            <a:pPr algn="just"/>
            <a:endParaRPr lang="en-GB" sz="2000" dirty="0">
              <a:latin typeface="Arial" panose="020B0604020202020204" pitchFamily="34" charset="0"/>
              <a:cs typeface="Arial" panose="020B0604020202020204" pitchFamily="34" charset="0"/>
            </a:endParaRPr>
          </a:p>
          <a:p>
            <a:pPr algn="just"/>
            <a:r>
              <a:rPr lang="en-GB" sz="2000" dirty="0" smtClean="0">
                <a:latin typeface="Arial" panose="020B0604020202020204" pitchFamily="34" charset="0"/>
                <a:cs typeface="Arial" panose="020B0604020202020204" pitchFamily="34" charset="0"/>
              </a:rPr>
              <a:t>Rhyme – ‘room, tomb, Tutankhamun’ – shows her ridicule at how trapped he has now become.  Does she recognise her own entrapment or does she see her own situation merely as preservation?</a:t>
            </a:r>
            <a:endParaRPr lang="en-GB" sz="2000" dirty="0">
              <a:latin typeface="Arial" panose="020B0604020202020204" pitchFamily="34" charset="0"/>
              <a:cs typeface="Arial" panose="020B0604020202020204" pitchFamily="34" charset="0"/>
            </a:endParaRPr>
          </a:p>
        </p:txBody>
      </p:sp>
      <p:sp>
        <p:nvSpPr>
          <p:cNvPr id="5" name="TextBox 4"/>
          <p:cNvSpPr txBox="1"/>
          <p:nvPr/>
        </p:nvSpPr>
        <p:spPr>
          <a:xfrm>
            <a:off x="251519" y="2659472"/>
            <a:ext cx="8352927" cy="1600438"/>
          </a:xfrm>
          <a:prstGeom prst="rect">
            <a:avLst/>
          </a:prstGeom>
          <a:noFill/>
        </p:spPr>
        <p:txBody>
          <a:bodyPr wrap="square" rtlCol="0">
            <a:spAutoFit/>
          </a:bodyPr>
          <a:lstStyle/>
          <a:p>
            <a:pPr algn="just"/>
            <a:r>
              <a:rPr lang="en-GB" sz="2000" dirty="0">
                <a:latin typeface="Arial" panose="020B0604020202020204" pitchFamily="34" charset="0"/>
                <a:cs typeface="Arial" panose="020B0604020202020204" pitchFamily="34" charset="0"/>
              </a:rPr>
              <a:t>“You see”-  conspiratorial (letting the reader in on her secret life) or confessional tone (lamenting loss of intimacy to </a:t>
            </a:r>
            <a:r>
              <a:rPr lang="en-GB" sz="2000" dirty="0" smtClean="0">
                <a:latin typeface="Arial" panose="020B0604020202020204" pitchFamily="34" charset="0"/>
                <a:cs typeface="Arial" panose="020B0604020202020204" pitchFamily="34" charset="0"/>
              </a:rPr>
              <a:t>reader?)</a:t>
            </a:r>
            <a:r>
              <a:rPr lang="en-GB" sz="2000" dirty="0">
                <a:latin typeface="Arial" panose="020B0604020202020204" pitchFamily="34" charset="0"/>
                <a:cs typeface="Arial" panose="020B0604020202020204" pitchFamily="34" charset="0"/>
              </a:rPr>
              <a:t> </a:t>
            </a:r>
            <a:r>
              <a:rPr lang="en-GB" sz="2000" dirty="0" smtClean="0">
                <a:latin typeface="Arial" panose="020B0604020202020204" pitchFamily="34" charset="0"/>
                <a:cs typeface="Arial" panose="020B0604020202020204" pitchFamily="34" charset="0"/>
              </a:rPr>
              <a:t> Contrast in </a:t>
            </a:r>
            <a:r>
              <a:rPr lang="en-GB" sz="2000" dirty="0">
                <a:latin typeface="Arial" panose="020B0604020202020204" pitchFamily="34" charset="0"/>
                <a:cs typeface="Arial" panose="020B0604020202020204" pitchFamily="34" charset="0"/>
              </a:rPr>
              <a:t>symbol of death with </a:t>
            </a:r>
            <a:r>
              <a:rPr lang="en-GB" sz="2000" dirty="0" smtClean="0">
                <a:latin typeface="Arial" panose="020B0604020202020204" pitchFamily="34" charset="0"/>
                <a:cs typeface="Arial" panose="020B0604020202020204" pitchFamily="34" charset="0"/>
              </a:rPr>
              <a:t>the former passion </a:t>
            </a:r>
            <a:r>
              <a:rPr lang="en-GB" sz="2000" dirty="0">
                <a:latin typeface="Arial" panose="020B0604020202020204" pitchFamily="34" charset="0"/>
                <a:cs typeface="Arial" panose="020B0604020202020204" pitchFamily="34" charset="0"/>
              </a:rPr>
              <a:t>of relationship </a:t>
            </a:r>
            <a:r>
              <a:rPr lang="en-GB" sz="2000" dirty="0" smtClean="0">
                <a:latin typeface="Arial" panose="020B0604020202020204" pitchFamily="34" charset="0"/>
                <a:cs typeface="Arial" panose="020B0604020202020204" pitchFamily="34" charset="0"/>
              </a:rPr>
              <a:t>to show her mourning its loss.</a:t>
            </a:r>
            <a:endParaRPr lang="en-GB" sz="2000" dirty="0">
              <a:latin typeface="Arial" panose="020B0604020202020204" pitchFamily="34" charset="0"/>
              <a:cs typeface="Arial" panose="020B0604020202020204" pitchFamily="34" charset="0"/>
            </a:endParaRPr>
          </a:p>
          <a:p>
            <a:endParaRPr lang="en-GB" dirty="0"/>
          </a:p>
        </p:txBody>
      </p:sp>
      <p:sp>
        <p:nvSpPr>
          <p:cNvPr id="6" name="TextBox 5"/>
          <p:cNvSpPr txBox="1"/>
          <p:nvPr/>
        </p:nvSpPr>
        <p:spPr>
          <a:xfrm>
            <a:off x="368608" y="2278110"/>
            <a:ext cx="8496944" cy="2862322"/>
          </a:xfrm>
          <a:prstGeom prst="rect">
            <a:avLst/>
          </a:prstGeom>
          <a:noFill/>
        </p:spPr>
        <p:txBody>
          <a:bodyPr wrap="square" rtlCol="0">
            <a:spAutoFit/>
          </a:bodyPr>
          <a:lstStyle/>
          <a:p>
            <a:pPr algn="just"/>
            <a:r>
              <a:rPr lang="en-GB" sz="2000" dirty="0" smtClean="0">
                <a:latin typeface="Arial" panose="020B0604020202020204" pitchFamily="34" charset="0"/>
                <a:cs typeface="Arial" panose="020B0604020202020204" pitchFamily="34" charset="0"/>
              </a:rPr>
              <a:t>'Halcyon </a:t>
            </a:r>
            <a:r>
              <a:rPr lang="en-GB" sz="2000" dirty="0">
                <a:latin typeface="Arial" panose="020B0604020202020204" pitchFamily="34" charset="0"/>
                <a:cs typeface="Arial" panose="020B0604020202020204" pitchFamily="34" charset="0"/>
              </a:rPr>
              <a:t>days' is a classical </a:t>
            </a:r>
            <a:r>
              <a:rPr lang="en-GB" sz="2000" dirty="0" smtClean="0">
                <a:latin typeface="Arial" panose="020B0604020202020204" pitchFamily="34" charset="0"/>
                <a:cs typeface="Arial" panose="020B0604020202020204" pitchFamily="34" charset="0"/>
              </a:rPr>
              <a:t>allusion to a very </a:t>
            </a:r>
            <a:r>
              <a:rPr lang="en-GB" sz="2000" dirty="0">
                <a:latin typeface="Arial" panose="020B0604020202020204" pitchFamily="34" charset="0"/>
                <a:cs typeface="Arial" panose="020B0604020202020204" pitchFamily="34" charset="0"/>
              </a:rPr>
              <a:t>short idyllic period </a:t>
            </a:r>
            <a:r>
              <a:rPr lang="en-GB" sz="2000" dirty="0" smtClean="0">
                <a:latin typeface="Arial" panose="020B0604020202020204" pitchFamily="34" charset="0"/>
                <a:cs typeface="Arial" panose="020B0604020202020204" pitchFamily="34" charset="0"/>
              </a:rPr>
              <a:t>which does </a:t>
            </a:r>
            <a:r>
              <a:rPr lang="en-GB" sz="2000" dirty="0">
                <a:latin typeface="Arial" panose="020B0604020202020204" pitchFamily="34" charset="0"/>
                <a:cs typeface="Arial" panose="020B0604020202020204" pitchFamily="34" charset="0"/>
              </a:rPr>
              <a:t>not last</a:t>
            </a:r>
            <a:r>
              <a:rPr lang="en-GB" sz="2000" dirty="0" smtClean="0">
                <a:latin typeface="Arial" panose="020B0604020202020204" pitchFamily="34" charset="0"/>
                <a:cs typeface="Arial" panose="020B0604020202020204" pitchFamily="34" charset="0"/>
              </a:rPr>
              <a:t>.  </a:t>
            </a:r>
          </a:p>
          <a:p>
            <a:pPr algn="just"/>
            <a:endParaRPr lang="en-GB" sz="2000" dirty="0">
              <a:latin typeface="Arial" panose="020B0604020202020204" pitchFamily="34" charset="0"/>
              <a:cs typeface="Arial" panose="020B0604020202020204" pitchFamily="34" charset="0"/>
            </a:endParaRPr>
          </a:p>
          <a:p>
            <a:pPr algn="just"/>
            <a:r>
              <a:rPr lang="en-GB" sz="2000" dirty="0" smtClean="0">
                <a:latin typeface="Arial" panose="020B0604020202020204" pitchFamily="34" charset="0"/>
                <a:cs typeface="Arial" panose="020B0604020202020204" pitchFamily="34" charset="0"/>
              </a:rPr>
              <a:t>Metaphor and simile convey her sadness at how they ‘unwrapped’ one another but the connection they once had, has been lost now forever.  </a:t>
            </a:r>
          </a:p>
          <a:p>
            <a:pPr algn="just"/>
            <a:endParaRPr lang="en-GB" sz="2000" dirty="0">
              <a:latin typeface="Arial" panose="020B0604020202020204" pitchFamily="34" charset="0"/>
              <a:cs typeface="Arial" panose="020B0604020202020204" pitchFamily="34" charset="0"/>
            </a:endParaRPr>
          </a:p>
          <a:p>
            <a:pPr algn="just"/>
            <a:r>
              <a:rPr lang="en-GB" sz="2000" dirty="0" smtClean="0">
                <a:latin typeface="Arial" panose="020B0604020202020204" pitchFamily="34" charset="0"/>
                <a:cs typeface="Arial" panose="020B0604020202020204" pitchFamily="34" charset="0"/>
              </a:rPr>
              <a:t>‘honeyed’ – suggests sweetness/longed for but now, it is ‘feared’.  Again contrast is used to highlight the dramatic deterioration of </a:t>
            </a:r>
            <a:r>
              <a:rPr lang="en-GB" sz="2000" dirty="0" err="1" smtClean="0">
                <a:latin typeface="Arial" panose="020B0604020202020204" pitchFamily="34" charset="0"/>
                <a:cs typeface="Arial" panose="020B0604020202020204" pitchFamily="34" charset="0"/>
              </a:rPr>
              <a:t>r.ship</a:t>
            </a:r>
            <a:r>
              <a:rPr lang="en-GB" sz="2000" dirty="0" smtClean="0">
                <a:latin typeface="Arial" panose="020B0604020202020204" pitchFamily="34" charset="0"/>
                <a:cs typeface="Arial" panose="020B0604020202020204" pitchFamily="34" charset="0"/>
              </a:rPr>
              <a:t>.</a:t>
            </a:r>
            <a:endParaRPr lang="en-GB" sz="2000" dirty="0">
              <a:latin typeface="Arial" panose="020B0604020202020204" pitchFamily="34" charset="0"/>
              <a:cs typeface="Arial" panose="020B0604020202020204" pitchFamily="34" charset="0"/>
            </a:endParaRPr>
          </a:p>
          <a:p>
            <a:pPr algn="just"/>
            <a:endParaRPr lang="en-GB" sz="2000" dirty="0">
              <a:latin typeface="Arial" panose="020B0604020202020204" pitchFamily="34" charset="0"/>
              <a:cs typeface="Arial" panose="020B0604020202020204" pitchFamily="34" charset="0"/>
            </a:endParaRPr>
          </a:p>
        </p:txBody>
      </p:sp>
      <p:sp>
        <p:nvSpPr>
          <p:cNvPr id="8" name="Rectangle 7"/>
          <p:cNvSpPr/>
          <p:nvPr/>
        </p:nvSpPr>
        <p:spPr>
          <a:xfrm>
            <a:off x="971599" y="2847497"/>
            <a:ext cx="7632847" cy="1015663"/>
          </a:xfrm>
          <a:prstGeom prst="rect">
            <a:avLst/>
          </a:prstGeom>
        </p:spPr>
        <p:txBody>
          <a:bodyPr wrap="square">
            <a:spAutoFit/>
          </a:bodyPr>
          <a:lstStyle/>
          <a:p>
            <a:pPr algn="just"/>
            <a:r>
              <a:rPr lang="en-GB" sz="2000" dirty="0" smtClean="0">
                <a:latin typeface="Arial" panose="020B0604020202020204" pitchFamily="34" charset="0"/>
                <a:cs typeface="Arial" panose="020B0604020202020204" pitchFamily="34" charset="0"/>
              </a:rPr>
              <a:t>‘work of art’ - she </a:t>
            </a:r>
            <a:r>
              <a:rPr lang="en-GB" sz="2000" dirty="0">
                <a:latin typeface="Arial" panose="020B0604020202020204" pitchFamily="34" charset="0"/>
                <a:cs typeface="Arial" panose="020B0604020202020204" pitchFamily="34" charset="0"/>
              </a:rPr>
              <a:t>does not wish to be changed by him/ his wealth or ambition into just an expression of his desire or into something enduring and beautiful but  inhuman.</a:t>
            </a:r>
          </a:p>
        </p:txBody>
      </p:sp>
      <p:pic>
        <p:nvPicPr>
          <p:cNvPr id="7170" name="Picture 2" descr="Image result for twin bed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77025" y="5017763"/>
            <a:ext cx="2466975" cy="184785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Image result for golden painted wom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7025" y="5017764"/>
            <a:ext cx="2466975" cy="1847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6510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4"/>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5"/>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childTnLst>
                                </p:cTn>
                              </p:par>
                              <p:par>
                                <p:cTn id="27" presetID="10" presetClass="entr" presetSubtype="0" fill="hold" nodeType="withEffect">
                                  <p:stCondLst>
                                    <p:cond delay="0"/>
                                  </p:stCondLst>
                                  <p:childTnLst>
                                    <p:set>
                                      <p:cBhvr>
                                        <p:cTn id="28" dur="1" fill="hold">
                                          <p:stCondLst>
                                            <p:cond delay="0"/>
                                          </p:stCondLst>
                                        </p:cTn>
                                        <p:tgtEl>
                                          <p:spTgt spid="7172"/>
                                        </p:tgtEl>
                                        <p:attrNameLst>
                                          <p:attrName>style.visibility</p:attrName>
                                        </p:attrNameLst>
                                      </p:cBhvr>
                                      <p:to>
                                        <p:strVal val="visible"/>
                                      </p:to>
                                    </p:set>
                                    <p:animEffect transition="in" filter="fade">
                                      <p:cBhvr>
                                        <p:cTn id="29" dur="500"/>
                                        <p:tgtEl>
                                          <p:spTgt spid="7172"/>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xit" presetSubtype="0" fill="hold" grpId="0" nodeType="clickEffect">
                                  <p:stCondLst>
                                    <p:cond delay="0"/>
                                  </p:stCondLst>
                                  <p:childTnLst>
                                    <p:set>
                                      <p:cBhvr>
                                        <p:cTn id="33" dur="1" fill="hold">
                                          <p:stCondLst>
                                            <p:cond delay="0"/>
                                          </p:stCondLst>
                                        </p:cTn>
                                        <p:tgtEl>
                                          <p:spTgt spid="6">
                                            <p:txEl>
                                              <p:pRg st="0" end="0"/>
                                            </p:txEl>
                                          </p:spTgt>
                                        </p:tgtEl>
                                        <p:attrNameLst>
                                          <p:attrName>style.visibility</p:attrName>
                                        </p:attrNameLst>
                                      </p:cBhvr>
                                      <p:to>
                                        <p:strVal val="hidden"/>
                                      </p:to>
                                    </p:set>
                                  </p:childTnLst>
                                </p:cTn>
                              </p:par>
                              <p:par>
                                <p:cTn id="34" presetID="1" presetClass="exit" presetSubtype="0" fill="hold" grpId="0" nodeType="withEffect">
                                  <p:stCondLst>
                                    <p:cond delay="0"/>
                                  </p:stCondLst>
                                  <p:childTnLst>
                                    <p:set>
                                      <p:cBhvr>
                                        <p:cTn id="35" dur="1" fill="hold">
                                          <p:stCondLst>
                                            <p:cond delay="0"/>
                                          </p:stCondLst>
                                        </p:cTn>
                                        <p:tgtEl>
                                          <p:spTgt spid="6">
                                            <p:txEl>
                                              <p:pRg st="2" end="2"/>
                                            </p:txEl>
                                          </p:spTgt>
                                        </p:tgtEl>
                                        <p:attrNameLst>
                                          <p:attrName>style.visibility</p:attrName>
                                        </p:attrNameLst>
                                      </p:cBhvr>
                                      <p:to>
                                        <p:strVal val="hidden"/>
                                      </p:to>
                                    </p:set>
                                  </p:childTnLst>
                                </p:cTn>
                              </p:par>
                              <p:par>
                                <p:cTn id="36" presetID="1" presetClass="exit" presetSubtype="0" fill="hold" grpId="0" nodeType="withEffect">
                                  <p:stCondLst>
                                    <p:cond delay="0"/>
                                  </p:stCondLst>
                                  <p:childTnLst>
                                    <p:set>
                                      <p:cBhvr>
                                        <p:cTn id="37" dur="1" fill="hold">
                                          <p:stCondLst>
                                            <p:cond delay="0"/>
                                          </p:stCondLst>
                                        </p:cTn>
                                        <p:tgtEl>
                                          <p:spTgt spid="6">
                                            <p:txEl>
                                              <p:pRg st="4" end="4"/>
                                            </p:txEl>
                                          </p:spTgt>
                                        </p:tgtEl>
                                        <p:attrNameLst>
                                          <p:attrName>style.visibility</p:attrName>
                                        </p:attrNameLst>
                                      </p:cBhvr>
                                      <p:to>
                                        <p:strVal val="hidden"/>
                                      </p:to>
                                    </p:set>
                                  </p:childTnLst>
                                </p:cTn>
                              </p:par>
                              <p:par>
                                <p:cTn id="38" presetID="1" presetClass="entr" presetSubtype="0" fill="hold" grpId="0" nodeType="withEffect">
                                  <p:stCondLst>
                                    <p:cond delay="0"/>
                                  </p:stCondLst>
                                  <p:childTnLst>
                                    <p:set>
                                      <p:cBhvr>
                                        <p:cTn id="39"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4" grpId="1"/>
      <p:bldP spid="5" grpId="0"/>
      <p:bldP spid="5" grpId="1"/>
      <p:bldP spid="6" grpId="0" uiExpand="1" build="allAtOnce"/>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50241"/>
            <a:ext cx="6912768" cy="1938992"/>
          </a:xfrm>
          <a:prstGeom prst="rect">
            <a:avLst/>
          </a:prstGeom>
        </p:spPr>
        <p:txBody>
          <a:bodyPr wrap="square">
            <a:spAutoFit/>
          </a:bodyPr>
          <a:lstStyle/>
          <a:p>
            <a:r>
              <a:rPr lang="en-GB" sz="2000" dirty="0">
                <a:solidFill>
                  <a:srgbClr val="7030A0"/>
                </a:solidFill>
                <a:latin typeface="Arial" panose="020B0604020202020204" pitchFamily="34" charset="0"/>
                <a:cs typeface="Arial" panose="020B0604020202020204" pitchFamily="34" charset="0"/>
              </a:rPr>
              <a:t>And who, when it comes to the crunch, can live</a:t>
            </a:r>
          </a:p>
          <a:p>
            <a:r>
              <a:rPr lang="en-GB" sz="2000" dirty="0">
                <a:solidFill>
                  <a:srgbClr val="7030A0"/>
                </a:solidFill>
                <a:latin typeface="Arial" panose="020B0604020202020204" pitchFamily="34" charset="0"/>
                <a:cs typeface="Arial" panose="020B0604020202020204" pitchFamily="34" charset="0"/>
              </a:rPr>
              <a:t>With a heart of gold?  </a:t>
            </a:r>
            <a:r>
              <a:rPr lang="en-GB" sz="2000" dirty="0">
                <a:latin typeface="Arial" panose="020B0604020202020204" pitchFamily="34" charset="0"/>
                <a:cs typeface="Arial" panose="020B0604020202020204" pitchFamily="34" charset="0"/>
              </a:rPr>
              <a:t>That night, I </a:t>
            </a:r>
            <a:r>
              <a:rPr lang="en-GB" sz="2000" dirty="0">
                <a:solidFill>
                  <a:srgbClr val="00B0F0"/>
                </a:solidFill>
                <a:latin typeface="Arial" panose="020B0604020202020204" pitchFamily="34" charset="0"/>
                <a:cs typeface="Arial" panose="020B0604020202020204" pitchFamily="34" charset="0"/>
              </a:rPr>
              <a:t>dreamt</a:t>
            </a:r>
            <a:r>
              <a:rPr lang="en-GB" sz="2000" dirty="0">
                <a:latin typeface="Arial" panose="020B0604020202020204" pitchFamily="34" charset="0"/>
                <a:cs typeface="Arial" panose="020B0604020202020204" pitchFamily="34" charset="0"/>
              </a:rPr>
              <a:t> I bore</a:t>
            </a:r>
          </a:p>
          <a:p>
            <a:r>
              <a:rPr lang="en-GB" sz="2000" dirty="0">
                <a:latin typeface="Arial" panose="020B0604020202020204" pitchFamily="34" charset="0"/>
                <a:cs typeface="Arial" panose="020B0604020202020204" pitchFamily="34" charset="0"/>
              </a:rPr>
              <a:t>His child, its </a:t>
            </a:r>
            <a:r>
              <a:rPr lang="en-GB" sz="2000" dirty="0">
                <a:solidFill>
                  <a:srgbClr val="00B0F0"/>
                </a:solidFill>
                <a:latin typeface="Arial" panose="020B0604020202020204" pitchFamily="34" charset="0"/>
                <a:cs typeface="Arial" panose="020B0604020202020204" pitchFamily="34" charset="0"/>
              </a:rPr>
              <a:t>perfect</a:t>
            </a:r>
            <a:r>
              <a:rPr lang="en-GB" sz="2000" dirty="0">
                <a:latin typeface="Arial" panose="020B0604020202020204" pitchFamily="34" charset="0"/>
                <a:cs typeface="Arial" panose="020B0604020202020204" pitchFamily="34" charset="0"/>
              </a:rPr>
              <a:t> ore limbs, its little tongue</a:t>
            </a:r>
          </a:p>
          <a:p>
            <a:r>
              <a:rPr lang="en-GB" sz="2000" dirty="0">
                <a:latin typeface="Arial" panose="020B0604020202020204" pitchFamily="34" charset="0"/>
                <a:cs typeface="Arial" panose="020B0604020202020204" pitchFamily="34" charset="0"/>
              </a:rPr>
              <a:t>like a </a:t>
            </a:r>
            <a:r>
              <a:rPr lang="en-GB" sz="2000" dirty="0">
                <a:solidFill>
                  <a:srgbClr val="00B0F0"/>
                </a:solidFill>
                <a:latin typeface="Arial" panose="020B0604020202020204" pitchFamily="34" charset="0"/>
                <a:cs typeface="Arial" panose="020B0604020202020204" pitchFamily="34" charset="0"/>
              </a:rPr>
              <a:t>precious</a:t>
            </a:r>
            <a:r>
              <a:rPr lang="en-GB" sz="2000" dirty="0">
                <a:latin typeface="Arial" panose="020B0604020202020204" pitchFamily="34" charset="0"/>
                <a:cs typeface="Arial" panose="020B0604020202020204" pitchFamily="34" charset="0"/>
              </a:rPr>
              <a:t> latch, its amber eyes</a:t>
            </a:r>
          </a:p>
          <a:p>
            <a:r>
              <a:rPr lang="en-GB" sz="2000" dirty="0">
                <a:solidFill>
                  <a:srgbClr val="00B050"/>
                </a:solidFill>
                <a:latin typeface="Arial" panose="020B0604020202020204" pitchFamily="34" charset="0"/>
                <a:cs typeface="Arial" panose="020B0604020202020204" pitchFamily="34" charset="0"/>
              </a:rPr>
              <a:t>holding their pupils like flies</a:t>
            </a:r>
            <a:r>
              <a:rPr lang="en-GB" sz="2000" dirty="0">
                <a:latin typeface="Arial" panose="020B0604020202020204" pitchFamily="34" charset="0"/>
                <a:cs typeface="Arial" panose="020B0604020202020204" pitchFamily="34" charset="0"/>
              </a:rPr>
              <a:t>.  My </a:t>
            </a:r>
            <a:r>
              <a:rPr lang="en-GB" sz="2000" dirty="0">
                <a:solidFill>
                  <a:srgbClr val="00B0F0"/>
                </a:solidFill>
                <a:latin typeface="Arial" panose="020B0604020202020204" pitchFamily="34" charset="0"/>
                <a:cs typeface="Arial" panose="020B0604020202020204" pitchFamily="34" charset="0"/>
              </a:rPr>
              <a:t>dream</a:t>
            </a:r>
            <a:r>
              <a:rPr lang="en-GB" sz="2000" dirty="0">
                <a:latin typeface="Arial" panose="020B0604020202020204" pitchFamily="34" charset="0"/>
                <a:cs typeface="Arial" panose="020B0604020202020204" pitchFamily="34" charset="0"/>
              </a:rPr>
              <a:t>-milk</a:t>
            </a:r>
          </a:p>
          <a:p>
            <a:r>
              <a:rPr lang="en-GB" sz="2000" dirty="0">
                <a:solidFill>
                  <a:srgbClr val="FF0000"/>
                </a:solidFill>
                <a:latin typeface="Arial" panose="020B0604020202020204" pitchFamily="34" charset="0"/>
                <a:cs typeface="Arial" panose="020B0604020202020204" pitchFamily="34" charset="0"/>
              </a:rPr>
              <a:t>b</a:t>
            </a:r>
            <a:r>
              <a:rPr lang="en-GB" sz="2000" dirty="0">
                <a:solidFill>
                  <a:srgbClr val="00B0F0"/>
                </a:solidFill>
                <a:latin typeface="Arial" panose="020B0604020202020204" pitchFamily="34" charset="0"/>
                <a:cs typeface="Arial" panose="020B0604020202020204" pitchFamily="34" charset="0"/>
              </a:rPr>
              <a:t>urned</a:t>
            </a:r>
            <a:r>
              <a:rPr lang="en-GB" sz="2000" dirty="0">
                <a:latin typeface="Arial" panose="020B0604020202020204" pitchFamily="34" charset="0"/>
                <a:cs typeface="Arial" panose="020B0604020202020204" pitchFamily="34" charset="0"/>
              </a:rPr>
              <a:t> in my </a:t>
            </a:r>
            <a:r>
              <a:rPr lang="en-GB" sz="2000" dirty="0">
                <a:solidFill>
                  <a:srgbClr val="FF0000"/>
                </a:solidFill>
                <a:latin typeface="Arial" panose="020B0604020202020204" pitchFamily="34" charset="0"/>
                <a:cs typeface="Arial" panose="020B0604020202020204" pitchFamily="34" charset="0"/>
              </a:rPr>
              <a:t>b</a:t>
            </a:r>
            <a:r>
              <a:rPr lang="en-GB" sz="2000" dirty="0">
                <a:latin typeface="Arial" panose="020B0604020202020204" pitchFamily="34" charset="0"/>
                <a:cs typeface="Arial" panose="020B0604020202020204" pitchFamily="34" charset="0"/>
              </a:rPr>
              <a:t>reasts.  I </a:t>
            </a:r>
            <a:r>
              <a:rPr lang="en-GB" sz="2000" u="sng" dirty="0">
                <a:latin typeface="Arial" panose="020B0604020202020204" pitchFamily="34" charset="0"/>
                <a:cs typeface="Arial" panose="020B0604020202020204" pitchFamily="34" charset="0"/>
              </a:rPr>
              <a:t>woke</a:t>
            </a:r>
            <a:r>
              <a:rPr lang="en-GB" sz="2000" dirty="0">
                <a:latin typeface="Arial" panose="020B0604020202020204" pitchFamily="34" charset="0"/>
                <a:cs typeface="Arial" panose="020B0604020202020204" pitchFamily="34" charset="0"/>
              </a:rPr>
              <a:t> to the </a:t>
            </a:r>
            <a:r>
              <a:rPr lang="en-GB" sz="2000" dirty="0">
                <a:solidFill>
                  <a:srgbClr val="FF0000"/>
                </a:solidFill>
                <a:latin typeface="Arial" panose="020B0604020202020204" pitchFamily="34" charset="0"/>
                <a:cs typeface="Arial" panose="020B0604020202020204" pitchFamily="34" charset="0"/>
              </a:rPr>
              <a:t>s</a:t>
            </a:r>
            <a:r>
              <a:rPr lang="en-GB" sz="2000" dirty="0">
                <a:solidFill>
                  <a:srgbClr val="00B0F0"/>
                </a:solidFill>
                <a:latin typeface="Arial" panose="020B0604020202020204" pitchFamily="34" charset="0"/>
                <a:cs typeface="Arial" panose="020B0604020202020204" pitchFamily="34" charset="0"/>
              </a:rPr>
              <a:t>treaming</a:t>
            </a:r>
            <a:r>
              <a:rPr lang="en-GB" sz="2000" dirty="0">
                <a:latin typeface="Arial" panose="020B0604020202020204" pitchFamily="34" charset="0"/>
                <a:cs typeface="Arial" panose="020B0604020202020204" pitchFamily="34" charset="0"/>
              </a:rPr>
              <a:t> </a:t>
            </a:r>
            <a:r>
              <a:rPr lang="en-GB" sz="2000" dirty="0">
                <a:solidFill>
                  <a:srgbClr val="FF0000"/>
                </a:solidFill>
                <a:latin typeface="Arial" panose="020B0604020202020204" pitchFamily="34" charset="0"/>
                <a:cs typeface="Arial" panose="020B0604020202020204" pitchFamily="34" charset="0"/>
              </a:rPr>
              <a:t>s</a:t>
            </a:r>
            <a:r>
              <a:rPr lang="en-GB" sz="2000" dirty="0">
                <a:latin typeface="Arial" panose="020B0604020202020204" pitchFamily="34" charset="0"/>
                <a:cs typeface="Arial" panose="020B0604020202020204" pitchFamily="34" charset="0"/>
              </a:rPr>
              <a:t>un.</a:t>
            </a:r>
          </a:p>
        </p:txBody>
      </p:sp>
      <p:sp>
        <p:nvSpPr>
          <p:cNvPr id="3" name="Rectangle 2"/>
          <p:cNvSpPr/>
          <p:nvPr/>
        </p:nvSpPr>
        <p:spPr>
          <a:xfrm>
            <a:off x="755576" y="2889062"/>
            <a:ext cx="7776864" cy="2554545"/>
          </a:xfrm>
          <a:prstGeom prst="rect">
            <a:avLst/>
          </a:prstGeom>
        </p:spPr>
        <p:txBody>
          <a:bodyPr wrap="square">
            <a:spAutoFit/>
          </a:bodyPr>
          <a:lstStyle/>
          <a:p>
            <a:pPr algn="just"/>
            <a:r>
              <a:rPr lang="en-GB" sz="2000" dirty="0">
                <a:latin typeface="Arial" panose="020B0604020202020204" pitchFamily="34" charset="0"/>
                <a:cs typeface="Arial" panose="020B0604020202020204" pitchFamily="34" charset="0"/>
              </a:rPr>
              <a:t>Rhetorical question and joke playing on literal and figurative meaning. Double meaning is also ironic in pointing out the selfishness of Midas’ wish vs. the selflessness implied by the expression. </a:t>
            </a:r>
            <a:endParaRPr lang="en-GB" sz="2000" dirty="0" smtClean="0">
              <a:latin typeface="Arial" panose="020B0604020202020204" pitchFamily="34" charset="0"/>
              <a:cs typeface="Arial" panose="020B0604020202020204" pitchFamily="34" charset="0"/>
            </a:endParaRPr>
          </a:p>
          <a:p>
            <a:pPr algn="just"/>
            <a:endParaRPr lang="en-GB" sz="2000" dirty="0">
              <a:latin typeface="Arial" panose="020B0604020202020204" pitchFamily="34" charset="0"/>
              <a:cs typeface="Arial" panose="020B0604020202020204" pitchFamily="34" charset="0"/>
            </a:endParaRPr>
          </a:p>
          <a:p>
            <a:pPr algn="just"/>
            <a:r>
              <a:rPr lang="en-GB" sz="2000" dirty="0" smtClean="0">
                <a:latin typeface="Arial" panose="020B0604020202020204" pitchFamily="34" charset="0"/>
                <a:cs typeface="Arial" panose="020B0604020202020204" pitchFamily="34" charset="0"/>
              </a:rPr>
              <a:t>Mrs </a:t>
            </a:r>
            <a:r>
              <a:rPr lang="en-GB" sz="2000" dirty="0">
                <a:latin typeface="Arial" panose="020B0604020202020204" pitchFamily="34" charset="0"/>
                <a:cs typeface="Arial" panose="020B0604020202020204" pitchFamily="34" charset="0"/>
              </a:rPr>
              <a:t>Midas suggests no human is perfect or could live with perfection: our imperfections make us human and able to need and fit with each other.</a:t>
            </a:r>
          </a:p>
        </p:txBody>
      </p:sp>
      <p:sp>
        <p:nvSpPr>
          <p:cNvPr id="4" name="Rectangle 3"/>
          <p:cNvSpPr/>
          <p:nvPr/>
        </p:nvSpPr>
        <p:spPr>
          <a:xfrm>
            <a:off x="395536" y="2149019"/>
            <a:ext cx="8424936" cy="4708981"/>
          </a:xfrm>
          <a:prstGeom prst="rect">
            <a:avLst/>
          </a:prstGeom>
        </p:spPr>
        <p:txBody>
          <a:bodyPr wrap="square">
            <a:spAutoFit/>
          </a:bodyPr>
          <a:lstStyle/>
          <a:p>
            <a:pPr algn="just"/>
            <a:r>
              <a:rPr lang="en-GB" sz="2000" dirty="0">
                <a:latin typeface="Arial" panose="020B0604020202020204" pitchFamily="34" charset="0"/>
                <a:cs typeface="Arial" panose="020B0604020202020204" pitchFamily="34" charset="0"/>
              </a:rPr>
              <a:t>Her dream reveals the fundamental difference between them: the wish to create something wondrous and lasting resides in her desire to bear a child but she sees his wish as again destroying this -  turning it into something dead and inhuman. </a:t>
            </a:r>
            <a:endParaRPr lang="en-GB" sz="2000" dirty="0" smtClean="0">
              <a:latin typeface="Arial" panose="020B0604020202020204" pitchFamily="34" charset="0"/>
              <a:cs typeface="Arial" panose="020B0604020202020204" pitchFamily="34" charset="0"/>
            </a:endParaRPr>
          </a:p>
          <a:p>
            <a:pPr algn="just"/>
            <a:endParaRPr lang="en-GB" sz="2000" dirty="0">
              <a:latin typeface="Arial" panose="020B0604020202020204" pitchFamily="34" charset="0"/>
              <a:cs typeface="Arial" panose="020B0604020202020204" pitchFamily="34" charset="0"/>
            </a:endParaRPr>
          </a:p>
          <a:p>
            <a:pPr algn="just"/>
            <a:r>
              <a:rPr lang="en-GB" sz="2000" dirty="0" smtClean="0">
                <a:latin typeface="Arial" panose="020B0604020202020204" pitchFamily="34" charset="0"/>
                <a:cs typeface="Arial" panose="020B0604020202020204" pitchFamily="34" charset="0"/>
              </a:rPr>
              <a:t>Vocabulary used has positive connotations  but although the </a:t>
            </a:r>
            <a:r>
              <a:rPr lang="en-GB" sz="2000" dirty="0">
                <a:latin typeface="Arial" panose="020B0604020202020204" pitchFamily="34" charset="0"/>
                <a:cs typeface="Arial" panose="020B0604020202020204" pitchFamily="34" charset="0"/>
              </a:rPr>
              <a:t>child may be  </a:t>
            </a:r>
            <a:r>
              <a:rPr lang="en-GB" sz="2000" dirty="0" smtClean="0">
                <a:latin typeface="Arial" panose="020B0604020202020204" pitchFamily="34" charset="0"/>
                <a:cs typeface="Arial" panose="020B0604020202020204" pitchFamily="34" charset="0"/>
              </a:rPr>
              <a:t>‘perfect’ </a:t>
            </a:r>
            <a:r>
              <a:rPr lang="en-GB" sz="2000" dirty="0">
                <a:latin typeface="Arial" panose="020B0604020202020204" pitchFamily="34" charset="0"/>
                <a:cs typeface="Arial" panose="020B0604020202020204" pitchFamily="34" charset="0"/>
              </a:rPr>
              <a:t>and </a:t>
            </a:r>
            <a:r>
              <a:rPr lang="en-GB" sz="2000" dirty="0" smtClean="0">
                <a:latin typeface="Arial" panose="020B0604020202020204" pitchFamily="34" charset="0"/>
                <a:cs typeface="Arial" panose="020B0604020202020204" pitchFamily="34" charset="0"/>
              </a:rPr>
              <a:t>‘precious’, the ironic </a:t>
            </a:r>
            <a:r>
              <a:rPr lang="en-GB" sz="2000" dirty="0">
                <a:latin typeface="Arial" panose="020B0604020202020204" pitchFamily="34" charset="0"/>
                <a:cs typeface="Arial" panose="020B0604020202020204" pitchFamily="34" charset="0"/>
              </a:rPr>
              <a:t>undertone suggests that this is how she would feel about the child </a:t>
            </a:r>
            <a:r>
              <a:rPr lang="en-GB" sz="2000" dirty="0" smtClean="0">
                <a:latin typeface="Arial" panose="020B0604020202020204" pitchFamily="34" charset="0"/>
                <a:cs typeface="Arial" panose="020B0604020202020204" pitchFamily="34" charset="0"/>
              </a:rPr>
              <a:t>if it were a human </a:t>
            </a:r>
            <a:r>
              <a:rPr lang="en-GB" sz="2000" dirty="0">
                <a:latin typeface="Arial" panose="020B0604020202020204" pitchFamily="34" charset="0"/>
                <a:cs typeface="Arial" panose="020B0604020202020204" pitchFamily="34" charset="0"/>
              </a:rPr>
              <a:t>being </a:t>
            </a:r>
            <a:r>
              <a:rPr lang="en-GB" sz="2000" dirty="0" smtClean="0">
                <a:latin typeface="Arial" panose="020B0604020202020204" pitchFamily="34" charset="0"/>
                <a:cs typeface="Arial" panose="020B0604020202020204" pitchFamily="34" charset="0"/>
              </a:rPr>
              <a:t>and not a </a:t>
            </a:r>
            <a:r>
              <a:rPr lang="en-GB" sz="2000" dirty="0">
                <a:latin typeface="Arial" panose="020B0604020202020204" pitchFamily="34" charset="0"/>
                <a:cs typeface="Arial" panose="020B0604020202020204" pitchFamily="34" charset="0"/>
              </a:rPr>
              <a:t>golden statue. </a:t>
            </a:r>
            <a:endParaRPr lang="en-GB" sz="2000" dirty="0" smtClean="0">
              <a:latin typeface="Arial" panose="020B0604020202020204" pitchFamily="34" charset="0"/>
              <a:cs typeface="Arial" panose="020B0604020202020204" pitchFamily="34" charset="0"/>
            </a:endParaRPr>
          </a:p>
          <a:p>
            <a:pPr algn="just"/>
            <a:endParaRPr lang="en-GB" sz="2000" dirty="0">
              <a:latin typeface="Arial" panose="020B0604020202020204" pitchFamily="34" charset="0"/>
              <a:cs typeface="Arial" panose="020B0604020202020204" pitchFamily="34" charset="0"/>
            </a:endParaRPr>
          </a:p>
          <a:p>
            <a:pPr algn="just"/>
            <a:r>
              <a:rPr lang="en-GB" sz="2000" dirty="0" smtClean="0">
                <a:latin typeface="Arial" panose="020B0604020202020204" pitchFamily="34" charset="0"/>
                <a:cs typeface="Arial" panose="020B0604020202020204" pitchFamily="34" charset="0"/>
              </a:rPr>
              <a:t>The </a:t>
            </a:r>
            <a:r>
              <a:rPr lang="en-GB" sz="2000" dirty="0">
                <a:latin typeface="Arial" panose="020B0604020202020204" pitchFamily="34" charset="0"/>
                <a:cs typeface="Arial" panose="020B0604020202020204" pitchFamily="34" charset="0"/>
              </a:rPr>
              <a:t>final simile is </a:t>
            </a:r>
            <a:r>
              <a:rPr lang="en-GB" sz="2000" dirty="0" smtClean="0">
                <a:latin typeface="Arial" panose="020B0604020202020204" pitchFamily="34" charset="0"/>
                <a:cs typeface="Arial" panose="020B0604020202020204" pitchFamily="34" charset="0"/>
              </a:rPr>
              <a:t>haunting: </a:t>
            </a:r>
            <a:r>
              <a:rPr lang="en-GB" sz="2000" dirty="0">
                <a:latin typeface="Arial" panose="020B0604020202020204" pitchFamily="34" charset="0"/>
                <a:cs typeface="Arial" panose="020B0604020202020204" pitchFamily="34" charset="0"/>
              </a:rPr>
              <a:t>eyes for seeing and </a:t>
            </a:r>
            <a:r>
              <a:rPr lang="en-GB" sz="2000" dirty="0" smtClean="0">
                <a:latin typeface="Arial" panose="020B0604020202020204" pitchFamily="34" charset="0"/>
                <a:cs typeface="Arial" panose="020B0604020202020204" pitchFamily="34" charset="0"/>
              </a:rPr>
              <a:t>windows </a:t>
            </a:r>
            <a:r>
              <a:rPr lang="en-GB" sz="2000" dirty="0">
                <a:latin typeface="Arial" panose="020B0604020202020204" pitchFamily="34" charset="0"/>
                <a:cs typeface="Arial" panose="020B0604020202020204" pitchFamily="34" charset="0"/>
              </a:rPr>
              <a:t>to the soul </a:t>
            </a:r>
            <a:r>
              <a:rPr lang="en-GB" sz="2000" dirty="0" smtClean="0">
                <a:latin typeface="Arial" panose="020B0604020202020204" pitchFamily="34" charset="0"/>
                <a:cs typeface="Arial" panose="020B0604020202020204" pitchFamily="34" charset="0"/>
              </a:rPr>
              <a:t>now trap life. </a:t>
            </a:r>
            <a:r>
              <a:rPr lang="en-GB" sz="2000" dirty="0">
                <a:latin typeface="Arial" panose="020B0604020202020204" pitchFamily="34" charset="0"/>
                <a:cs typeface="Arial" panose="020B0604020202020204" pitchFamily="34" charset="0"/>
              </a:rPr>
              <a:t>Harsh alliteration of </a:t>
            </a:r>
            <a:r>
              <a:rPr lang="en-GB" sz="2000" dirty="0" smtClean="0">
                <a:latin typeface="Arial" panose="020B0604020202020204" pitchFamily="34" charset="0"/>
                <a:cs typeface="Arial" panose="020B0604020202020204" pitchFamily="34" charset="0"/>
              </a:rPr>
              <a:t>her denied desire and use of ‘burning’ suggests she awakens to the terrible realisation that her dream of being a mother has been destroyed forever ironically, through her husband fulfilling his desire by the granted wish.</a:t>
            </a:r>
            <a:endParaRPr lang="en-GB" sz="2000" dirty="0">
              <a:latin typeface="Arial" panose="020B0604020202020204" pitchFamily="34" charset="0"/>
              <a:cs typeface="Arial" panose="020B0604020202020204" pitchFamily="34" charset="0"/>
            </a:endParaRPr>
          </a:p>
        </p:txBody>
      </p:sp>
      <p:pic>
        <p:nvPicPr>
          <p:cNvPr id="8194" name="Picture 2" descr="Image result for golden boy stat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4248" y="0"/>
            <a:ext cx="2339752" cy="21490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8906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188640"/>
            <a:ext cx="8496944" cy="6555641"/>
          </a:xfrm>
          <a:prstGeom prst="rect">
            <a:avLst/>
          </a:prstGeom>
        </p:spPr>
        <p:txBody>
          <a:bodyPr wrap="square">
            <a:spAutoFit/>
          </a:bodyPr>
          <a:lstStyle/>
          <a:p>
            <a:r>
              <a:rPr lang="en-GB" sz="2000" b="1" u="sng" dirty="0" smtClean="0">
                <a:latin typeface="Arial" panose="020B0604020202020204" pitchFamily="34" charset="0"/>
                <a:cs typeface="Arial" panose="020B0604020202020204" pitchFamily="34" charset="0"/>
              </a:rPr>
              <a:t>Stanza 9</a:t>
            </a:r>
            <a:endParaRPr lang="en-GB" sz="2000" u="sng" dirty="0" smtClean="0">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endParaRPr lang="en-GB" sz="2000" dirty="0" smtClean="0">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r>
              <a:rPr lang="en-GB" sz="2000" dirty="0" smtClean="0">
                <a:latin typeface="Arial" panose="020B0604020202020204" pitchFamily="34" charset="0"/>
                <a:cs typeface="Arial" panose="020B0604020202020204" pitchFamily="34" charset="0"/>
              </a:rPr>
              <a:t>Why would Mrs Midas drive him ‘under cover of dark’ and park the car ‘a good way off’?</a:t>
            </a:r>
          </a:p>
          <a:p>
            <a:pPr marL="342900" lvl="0" indent="-342900">
              <a:buFont typeface="Arial" panose="020B0604020202020204" pitchFamily="34" charset="0"/>
              <a:buChar char="•"/>
            </a:pPr>
            <a:endParaRPr lang="en-GB" sz="2000" dirty="0" smtClean="0">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r>
              <a:rPr lang="en-GB" sz="2000" dirty="0" smtClean="0">
                <a:latin typeface="Arial" panose="020B0604020202020204" pitchFamily="34" charset="0"/>
                <a:cs typeface="Arial" panose="020B0604020202020204" pitchFamily="34" charset="0"/>
              </a:rPr>
              <a:t>Why does Mrs Midas talk about herself in the third person: ‘the woman who married the fool who wished for gold.’ Who is she angry with?</a:t>
            </a:r>
          </a:p>
          <a:p>
            <a:pPr marL="342900" lvl="0" indent="-342900">
              <a:buFont typeface="Arial" panose="020B0604020202020204" pitchFamily="34" charset="0"/>
              <a:buChar char="•"/>
            </a:pPr>
            <a:endParaRPr lang="en-GB" sz="2000" dirty="0" smtClean="0">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r>
              <a:rPr lang="en-GB" sz="2000" dirty="0" smtClean="0">
                <a:latin typeface="Arial" panose="020B0604020202020204" pitchFamily="34" charset="0"/>
                <a:cs typeface="Arial" panose="020B0604020202020204" pitchFamily="34" charset="0"/>
              </a:rPr>
              <a:t>What tells you that as time goes on Mrs Midas will see less and less of her husband?</a:t>
            </a:r>
          </a:p>
          <a:p>
            <a:pPr marL="342900" lvl="0" indent="-342900">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 </a:t>
            </a:r>
            <a:r>
              <a:rPr lang="en-GB" sz="2000" b="1" u="sng" dirty="0">
                <a:latin typeface="Arial" panose="020B0604020202020204" pitchFamily="34" charset="0"/>
                <a:cs typeface="Arial" panose="020B0604020202020204" pitchFamily="34" charset="0"/>
              </a:rPr>
              <a:t>Stanza 10</a:t>
            </a:r>
          </a:p>
          <a:p>
            <a:endParaRPr lang="en-GB" sz="2000" u="sng" dirty="0">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What do the </a:t>
            </a:r>
            <a:r>
              <a:rPr lang="en-GB" sz="2000" dirty="0" smtClean="0">
                <a:latin typeface="Arial" panose="020B0604020202020204" pitchFamily="34" charset="0"/>
                <a:cs typeface="Arial" panose="020B0604020202020204" pitchFamily="34" charset="0"/>
              </a:rPr>
              <a:t>‘golden </a:t>
            </a:r>
            <a:r>
              <a:rPr lang="en-GB" sz="2000" dirty="0">
                <a:latin typeface="Arial" panose="020B0604020202020204" pitchFamily="34" charset="0"/>
                <a:cs typeface="Arial" panose="020B0604020202020204" pitchFamily="34" charset="0"/>
              </a:rPr>
              <a:t>trout on the </a:t>
            </a:r>
            <a:r>
              <a:rPr lang="en-GB" sz="2000" dirty="0" smtClean="0">
                <a:latin typeface="Arial" panose="020B0604020202020204" pitchFamily="34" charset="0"/>
                <a:cs typeface="Arial" panose="020B0604020202020204" pitchFamily="34" charset="0"/>
              </a:rPr>
              <a:t>grass’ </a:t>
            </a:r>
            <a:r>
              <a:rPr lang="en-GB" sz="2000" dirty="0">
                <a:latin typeface="Arial" panose="020B0604020202020204" pitchFamily="34" charset="0"/>
                <a:cs typeface="Arial" panose="020B0604020202020204" pitchFamily="34" charset="0"/>
              </a:rPr>
              <a:t>and the </a:t>
            </a:r>
            <a:r>
              <a:rPr lang="en-GB" sz="2000" dirty="0" smtClean="0">
                <a:latin typeface="Arial" panose="020B0604020202020204" pitchFamily="34" charset="0"/>
                <a:cs typeface="Arial" panose="020B0604020202020204" pitchFamily="34" charset="0"/>
              </a:rPr>
              <a:t>‘hare</a:t>
            </a:r>
            <a:r>
              <a:rPr lang="en-GB" sz="2000" dirty="0">
                <a:latin typeface="Arial" panose="020B0604020202020204" pitchFamily="34" charset="0"/>
                <a:cs typeface="Arial" panose="020B0604020202020204" pitchFamily="34" charset="0"/>
              </a:rPr>
              <a:t>… a beautiful lemon </a:t>
            </a:r>
            <a:r>
              <a:rPr lang="en-GB" sz="2000" dirty="0" smtClean="0">
                <a:latin typeface="Arial" panose="020B0604020202020204" pitchFamily="34" charset="0"/>
                <a:cs typeface="Arial" panose="020B0604020202020204" pitchFamily="34" charset="0"/>
              </a:rPr>
              <a:t>mistake’ </a:t>
            </a:r>
            <a:r>
              <a:rPr lang="en-GB" sz="2000" dirty="0">
                <a:latin typeface="Arial" panose="020B0604020202020204" pitchFamily="34" charset="0"/>
                <a:cs typeface="Arial" panose="020B0604020202020204" pitchFamily="34" charset="0"/>
              </a:rPr>
              <a:t>tell you about Mr Midas’ state of mind?</a:t>
            </a:r>
          </a:p>
          <a:p>
            <a:pPr marL="342900" lvl="0" indent="-342900">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When Mr Midas expresses his desire that she </a:t>
            </a:r>
            <a:r>
              <a:rPr lang="en-GB" sz="2000" dirty="0" smtClean="0">
                <a:latin typeface="Arial" panose="020B0604020202020204" pitchFamily="34" charset="0"/>
                <a:cs typeface="Arial" panose="020B0604020202020204" pitchFamily="34" charset="0"/>
              </a:rPr>
              <a:t>‘listen’ </a:t>
            </a:r>
            <a:r>
              <a:rPr lang="en-GB" sz="2000" dirty="0">
                <a:latin typeface="Arial" panose="020B0604020202020204" pitchFamily="34" charset="0"/>
                <a:cs typeface="Arial" panose="020B0604020202020204" pitchFamily="34" charset="0"/>
              </a:rPr>
              <a:t>to the “music of Pan”  how does this add to your understanding of him as a character?</a:t>
            </a:r>
          </a:p>
          <a:p>
            <a:pPr marL="342900" lvl="0" indent="-342900">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Why would Mrs Midas see this as </a:t>
            </a:r>
            <a:r>
              <a:rPr lang="en-GB" sz="2000" dirty="0" smtClean="0">
                <a:latin typeface="Arial" panose="020B0604020202020204" pitchFamily="34" charset="0"/>
                <a:cs typeface="Arial" panose="020B0604020202020204" pitchFamily="34" charset="0"/>
              </a:rPr>
              <a:t>‘the </a:t>
            </a:r>
            <a:r>
              <a:rPr lang="en-GB" sz="2000" dirty="0">
                <a:latin typeface="Arial" panose="020B0604020202020204" pitchFamily="34" charset="0"/>
                <a:cs typeface="Arial" panose="020B0604020202020204" pitchFamily="34" charset="0"/>
              </a:rPr>
              <a:t>last straw</a:t>
            </a:r>
            <a:r>
              <a:rPr lang="en-GB" sz="2000" dirty="0" smtClean="0">
                <a:latin typeface="Arial" panose="020B0604020202020204" pitchFamily="34" charset="0"/>
                <a:cs typeface="Arial" panose="020B0604020202020204" pitchFamily="34" charset="0"/>
              </a:rPr>
              <a:t>?’</a:t>
            </a:r>
            <a:endParaRPr lang="en-GB" sz="2000" dirty="0">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914901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188640"/>
            <a:ext cx="6552728" cy="1938992"/>
          </a:xfrm>
          <a:prstGeom prst="rect">
            <a:avLst/>
          </a:prstGeom>
        </p:spPr>
        <p:txBody>
          <a:bodyPr wrap="square">
            <a:spAutoFit/>
          </a:bodyPr>
          <a:lstStyle/>
          <a:p>
            <a:r>
              <a:rPr lang="en-GB" sz="2000" dirty="0">
                <a:solidFill>
                  <a:srgbClr val="0070C0"/>
                </a:solidFill>
                <a:latin typeface="Arial" panose="020B0604020202020204" pitchFamily="34" charset="0"/>
                <a:cs typeface="Arial" panose="020B0604020202020204" pitchFamily="34" charset="0"/>
              </a:rPr>
              <a:t>So he had to move out</a:t>
            </a:r>
            <a:r>
              <a:rPr lang="en-GB" sz="2000" dirty="0">
                <a:latin typeface="Arial" panose="020B0604020202020204" pitchFamily="34" charset="0"/>
                <a:cs typeface="Arial" panose="020B0604020202020204" pitchFamily="34" charset="0"/>
              </a:rPr>
              <a:t>.  We’d a caravan</a:t>
            </a:r>
          </a:p>
          <a:p>
            <a:r>
              <a:rPr lang="en-GB" sz="2000" dirty="0">
                <a:latin typeface="Arial" panose="020B0604020202020204" pitchFamily="34" charset="0"/>
                <a:cs typeface="Arial" panose="020B0604020202020204" pitchFamily="34" charset="0"/>
              </a:rPr>
              <a:t>in the wilds, in a glade of its own.  </a:t>
            </a:r>
            <a:r>
              <a:rPr lang="en-GB" sz="2000" dirty="0">
                <a:solidFill>
                  <a:srgbClr val="0070C0"/>
                </a:solidFill>
                <a:latin typeface="Arial" panose="020B0604020202020204" pitchFamily="34" charset="0"/>
                <a:cs typeface="Arial" panose="020B0604020202020204" pitchFamily="34" charset="0"/>
              </a:rPr>
              <a:t>I drove him up</a:t>
            </a:r>
          </a:p>
          <a:p>
            <a:r>
              <a:rPr lang="en-GB" sz="2000" dirty="0">
                <a:solidFill>
                  <a:srgbClr val="0070C0"/>
                </a:solidFill>
                <a:latin typeface="Arial" panose="020B0604020202020204" pitchFamily="34" charset="0"/>
                <a:cs typeface="Arial" panose="020B0604020202020204" pitchFamily="34" charset="0"/>
              </a:rPr>
              <a:t>under cover of dark</a:t>
            </a:r>
            <a:r>
              <a:rPr lang="en-GB" sz="2000" dirty="0">
                <a:latin typeface="Arial" panose="020B0604020202020204" pitchFamily="34" charset="0"/>
                <a:cs typeface="Arial" panose="020B0604020202020204" pitchFamily="34" charset="0"/>
              </a:rPr>
              <a:t>.  He sat </a:t>
            </a:r>
            <a:r>
              <a:rPr lang="en-GB" sz="2000" dirty="0">
                <a:solidFill>
                  <a:srgbClr val="0070C0"/>
                </a:solidFill>
                <a:latin typeface="Arial" panose="020B0604020202020204" pitchFamily="34" charset="0"/>
                <a:cs typeface="Arial" panose="020B0604020202020204" pitchFamily="34" charset="0"/>
              </a:rPr>
              <a:t>in the back</a:t>
            </a:r>
            <a:r>
              <a:rPr lang="en-GB" sz="2000" dirty="0">
                <a:latin typeface="Arial" panose="020B0604020202020204" pitchFamily="34" charset="0"/>
                <a:cs typeface="Arial" panose="020B0604020202020204" pitchFamily="34" charset="0"/>
              </a:rPr>
              <a:t>.</a:t>
            </a:r>
          </a:p>
          <a:p>
            <a:r>
              <a:rPr lang="en-GB" sz="2000" dirty="0">
                <a:solidFill>
                  <a:srgbClr val="C00000"/>
                </a:solidFill>
                <a:latin typeface="Arial" panose="020B0604020202020204" pitchFamily="34" charset="0"/>
                <a:cs typeface="Arial" panose="020B0604020202020204" pitchFamily="34" charset="0"/>
              </a:rPr>
              <a:t>And then I </a:t>
            </a:r>
            <a:r>
              <a:rPr lang="en-GB" sz="2000" u="sng" dirty="0">
                <a:solidFill>
                  <a:srgbClr val="C00000"/>
                </a:solidFill>
                <a:latin typeface="Arial" panose="020B0604020202020204" pitchFamily="34" charset="0"/>
                <a:cs typeface="Arial" panose="020B0604020202020204" pitchFamily="34" charset="0"/>
              </a:rPr>
              <a:t>came</a:t>
            </a:r>
            <a:r>
              <a:rPr lang="en-GB" sz="2000" dirty="0">
                <a:solidFill>
                  <a:srgbClr val="C00000"/>
                </a:solidFill>
                <a:latin typeface="Arial" panose="020B0604020202020204" pitchFamily="34" charset="0"/>
                <a:cs typeface="Arial" panose="020B0604020202020204" pitchFamily="34" charset="0"/>
              </a:rPr>
              <a:t> home</a:t>
            </a:r>
            <a:r>
              <a:rPr lang="en-GB" sz="2000" dirty="0">
                <a:latin typeface="Arial" panose="020B0604020202020204" pitchFamily="34" charset="0"/>
                <a:cs typeface="Arial" panose="020B0604020202020204" pitchFamily="34" charset="0"/>
              </a:rPr>
              <a:t>, </a:t>
            </a:r>
            <a:r>
              <a:rPr lang="en-GB" sz="2000" dirty="0">
                <a:solidFill>
                  <a:schemeClr val="accent6">
                    <a:lumMod val="75000"/>
                  </a:schemeClr>
                </a:solidFill>
                <a:latin typeface="Arial" panose="020B0604020202020204" pitchFamily="34" charset="0"/>
                <a:cs typeface="Arial" panose="020B0604020202020204" pitchFamily="34" charset="0"/>
              </a:rPr>
              <a:t>the woman </a:t>
            </a:r>
            <a:r>
              <a:rPr lang="en-GB" sz="2000" dirty="0">
                <a:latin typeface="Arial" panose="020B0604020202020204" pitchFamily="34" charset="0"/>
                <a:cs typeface="Arial" panose="020B0604020202020204" pitchFamily="34" charset="0"/>
              </a:rPr>
              <a:t>who </a:t>
            </a:r>
            <a:r>
              <a:rPr lang="en-GB" sz="2000" u="sng" dirty="0">
                <a:latin typeface="Arial" panose="020B0604020202020204" pitchFamily="34" charset="0"/>
                <a:cs typeface="Arial" panose="020B0604020202020204" pitchFamily="34" charset="0"/>
              </a:rPr>
              <a:t>married </a:t>
            </a:r>
            <a:r>
              <a:rPr lang="en-GB" sz="2000" dirty="0">
                <a:solidFill>
                  <a:schemeClr val="accent6">
                    <a:lumMod val="75000"/>
                  </a:schemeClr>
                </a:solidFill>
                <a:latin typeface="Arial" panose="020B0604020202020204" pitchFamily="34" charset="0"/>
                <a:cs typeface="Arial" panose="020B0604020202020204" pitchFamily="34" charset="0"/>
              </a:rPr>
              <a:t>the fool</a:t>
            </a:r>
          </a:p>
          <a:p>
            <a:r>
              <a:rPr lang="en-GB" sz="2000" dirty="0">
                <a:latin typeface="Arial" panose="020B0604020202020204" pitchFamily="34" charset="0"/>
                <a:cs typeface="Arial" panose="020B0604020202020204" pitchFamily="34" charset="0"/>
              </a:rPr>
              <a:t>who </a:t>
            </a:r>
            <a:r>
              <a:rPr lang="en-GB" sz="2000" u="sng" dirty="0">
                <a:latin typeface="Arial" panose="020B0604020202020204" pitchFamily="34" charset="0"/>
                <a:cs typeface="Arial" panose="020B0604020202020204" pitchFamily="34" charset="0"/>
              </a:rPr>
              <a:t>wished</a:t>
            </a:r>
            <a:r>
              <a:rPr lang="en-GB" sz="2000" dirty="0">
                <a:latin typeface="Arial" panose="020B0604020202020204" pitchFamily="34" charset="0"/>
                <a:cs typeface="Arial" panose="020B0604020202020204" pitchFamily="34" charset="0"/>
              </a:rPr>
              <a:t> for gold.  </a:t>
            </a:r>
            <a:r>
              <a:rPr lang="en-GB" sz="2000" dirty="0">
                <a:solidFill>
                  <a:srgbClr val="0070C0"/>
                </a:solidFill>
                <a:latin typeface="Arial" panose="020B0604020202020204" pitchFamily="34" charset="0"/>
                <a:cs typeface="Arial" panose="020B0604020202020204" pitchFamily="34" charset="0"/>
              </a:rPr>
              <a:t>At first </a:t>
            </a:r>
            <a:r>
              <a:rPr lang="en-GB" sz="2000" dirty="0">
                <a:latin typeface="Arial" panose="020B0604020202020204" pitchFamily="34" charset="0"/>
                <a:cs typeface="Arial" panose="020B0604020202020204" pitchFamily="34" charset="0"/>
              </a:rPr>
              <a:t>I visited, odd times,</a:t>
            </a:r>
          </a:p>
          <a:p>
            <a:r>
              <a:rPr lang="en-GB" sz="2000" dirty="0">
                <a:latin typeface="Arial" panose="020B0604020202020204" pitchFamily="34" charset="0"/>
                <a:cs typeface="Arial" panose="020B0604020202020204" pitchFamily="34" charset="0"/>
              </a:rPr>
              <a:t>parking the car a good way off, then walking.</a:t>
            </a:r>
          </a:p>
        </p:txBody>
      </p:sp>
      <p:sp>
        <p:nvSpPr>
          <p:cNvPr id="3" name="Rectangle 2"/>
          <p:cNvSpPr/>
          <p:nvPr/>
        </p:nvSpPr>
        <p:spPr>
          <a:xfrm>
            <a:off x="971600" y="2967335"/>
            <a:ext cx="6912768" cy="1323439"/>
          </a:xfrm>
          <a:prstGeom prst="rect">
            <a:avLst/>
          </a:prstGeom>
        </p:spPr>
        <p:txBody>
          <a:bodyPr wrap="square">
            <a:spAutoFit/>
          </a:bodyPr>
          <a:lstStyle/>
          <a:p>
            <a:pPr algn="just"/>
            <a:r>
              <a:rPr lang="en-GB" sz="2000" dirty="0">
                <a:latin typeface="Arial" panose="020B0604020202020204" pitchFamily="34" charset="0"/>
                <a:cs typeface="Arial" panose="020B0604020202020204" pitchFamily="34" charset="0"/>
              </a:rPr>
              <a:t>Tone becomes immediately more factual – reflecting the </a:t>
            </a:r>
            <a:r>
              <a:rPr lang="en-GB" sz="2000" dirty="0" smtClean="0">
                <a:latin typeface="Arial" panose="020B0604020202020204" pitchFamily="34" charset="0"/>
                <a:cs typeface="Arial" panose="020B0604020202020204" pitchFamily="34" charset="0"/>
              </a:rPr>
              <a:t>desperate need for a practical solution.  Her realisation that he can’t now give her a child leads to her forcing him to move out.</a:t>
            </a:r>
            <a:endParaRPr lang="en-GB" sz="2000" dirty="0">
              <a:latin typeface="Arial" panose="020B0604020202020204" pitchFamily="34" charset="0"/>
              <a:cs typeface="Arial" panose="020B0604020202020204" pitchFamily="34" charset="0"/>
            </a:endParaRPr>
          </a:p>
        </p:txBody>
      </p:sp>
      <p:sp>
        <p:nvSpPr>
          <p:cNvPr id="4" name="Rectangle 3"/>
          <p:cNvSpPr/>
          <p:nvPr/>
        </p:nvSpPr>
        <p:spPr>
          <a:xfrm>
            <a:off x="822470" y="2675640"/>
            <a:ext cx="7349930" cy="3477875"/>
          </a:xfrm>
          <a:prstGeom prst="rect">
            <a:avLst/>
          </a:prstGeom>
        </p:spPr>
        <p:txBody>
          <a:bodyPr wrap="square">
            <a:spAutoFit/>
          </a:bodyPr>
          <a:lstStyle/>
          <a:p>
            <a:pPr algn="just"/>
            <a:r>
              <a:rPr lang="en-GB" sz="2000" dirty="0">
                <a:latin typeface="Arial" panose="020B0604020202020204" pitchFamily="34" charset="0"/>
                <a:cs typeface="Arial" panose="020B0604020202020204" pitchFamily="34" charset="0"/>
              </a:rPr>
              <a:t>Emphasises previous relationship and intimacy contrasted with present separation (him in the back). </a:t>
            </a:r>
            <a:r>
              <a:rPr lang="en-GB" sz="2000" dirty="0" smtClean="0">
                <a:latin typeface="Arial" panose="020B0604020202020204" pitchFamily="34" charset="0"/>
                <a:cs typeface="Arial" panose="020B0604020202020204" pitchFamily="34" charset="0"/>
              </a:rPr>
              <a:t>Is she in </a:t>
            </a:r>
            <a:r>
              <a:rPr lang="en-GB" sz="2000" dirty="0">
                <a:latin typeface="Arial" panose="020B0604020202020204" pitchFamily="34" charset="0"/>
                <a:cs typeface="Arial" panose="020B0604020202020204" pitchFamily="34" charset="0"/>
              </a:rPr>
              <a:t>the driver’s seat </a:t>
            </a:r>
            <a:r>
              <a:rPr lang="en-GB" sz="2000" dirty="0" smtClean="0">
                <a:latin typeface="Arial" panose="020B0604020202020204" pitchFamily="34" charset="0"/>
                <a:cs typeface="Arial" panose="020B0604020202020204" pitchFamily="34" charset="0"/>
              </a:rPr>
              <a:t>of </a:t>
            </a:r>
            <a:r>
              <a:rPr lang="en-GB" sz="2000" dirty="0">
                <a:latin typeface="Arial" panose="020B0604020202020204" pitchFamily="34" charset="0"/>
                <a:cs typeface="Arial" panose="020B0604020202020204" pitchFamily="34" charset="0"/>
              </a:rPr>
              <a:t>the relationship now</a:t>
            </a:r>
            <a:r>
              <a:rPr lang="en-GB" sz="2000" dirty="0" smtClean="0">
                <a:latin typeface="Arial" panose="020B0604020202020204" pitchFamily="34" charset="0"/>
                <a:cs typeface="Arial" panose="020B0604020202020204" pitchFamily="34" charset="0"/>
              </a:rPr>
              <a:t>?  (e.g. she decides he has to move out.)</a:t>
            </a:r>
          </a:p>
          <a:p>
            <a:pPr algn="just"/>
            <a:endParaRPr lang="en-GB" sz="2000" dirty="0">
              <a:latin typeface="Arial" panose="020B0604020202020204" pitchFamily="34" charset="0"/>
              <a:cs typeface="Arial" panose="020B0604020202020204" pitchFamily="34" charset="0"/>
            </a:endParaRPr>
          </a:p>
          <a:p>
            <a:pPr algn="just"/>
            <a:r>
              <a:rPr lang="en-GB" sz="2000" dirty="0" smtClean="0">
                <a:latin typeface="Arial" panose="020B0604020202020204" pitchFamily="34" charset="0"/>
                <a:cs typeface="Arial" panose="020B0604020202020204" pitchFamily="34" charset="0"/>
              </a:rPr>
              <a:t>‘Under cover of darkness’ – conveys embarrassment/humiliation  as does her ‘parking the car a good way off.’</a:t>
            </a:r>
          </a:p>
          <a:p>
            <a:pPr algn="just"/>
            <a:endParaRPr lang="en-GB" sz="2000" dirty="0">
              <a:latin typeface="Arial" panose="020B0604020202020204" pitchFamily="34" charset="0"/>
              <a:cs typeface="Arial" panose="020B0604020202020204" pitchFamily="34" charset="0"/>
            </a:endParaRPr>
          </a:p>
          <a:p>
            <a:pPr algn="just"/>
            <a:r>
              <a:rPr lang="en-GB" sz="2000" dirty="0" smtClean="0">
                <a:latin typeface="Arial" panose="020B0604020202020204" pitchFamily="34" charset="0"/>
                <a:cs typeface="Arial" panose="020B0604020202020204" pitchFamily="34" charset="0"/>
              </a:rPr>
              <a:t>‘and then…’ - </a:t>
            </a:r>
            <a:r>
              <a:rPr lang="en-GB" sz="2000" dirty="0">
                <a:latin typeface="Arial" panose="020B0604020202020204" pitchFamily="34" charset="0"/>
                <a:cs typeface="Arial" panose="020B0604020202020204" pitchFamily="34" charset="0"/>
              </a:rPr>
              <a:t>Does she not mention </a:t>
            </a:r>
            <a:r>
              <a:rPr lang="en-GB" sz="2000" dirty="0" smtClean="0">
                <a:latin typeface="Arial" panose="020B0604020202020204" pitchFamily="34" charset="0"/>
                <a:cs typeface="Arial" panose="020B0604020202020204" pitchFamily="34" charset="0"/>
              </a:rPr>
              <a:t>their parting because </a:t>
            </a:r>
            <a:r>
              <a:rPr lang="en-GB" sz="2000" dirty="0">
                <a:latin typeface="Arial" panose="020B0604020202020204" pitchFamily="34" charset="0"/>
                <a:cs typeface="Arial" panose="020B0604020202020204" pitchFamily="34" charset="0"/>
              </a:rPr>
              <a:t>of her lack of feeling for him or because she has too much feeling?</a:t>
            </a:r>
          </a:p>
        </p:txBody>
      </p:sp>
      <p:sp>
        <p:nvSpPr>
          <p:cNvPr id="5" name="TextBox 4"/>
          <p:cNvSpPr txBox="1"/>
          <p:nvPr/>
        </p:nvSpPr>
        <p:spPr>
          <a:xfrm>
            <a:off x="539552" y="2659558"/>
            <a:ext cx="7488832" cy="1631216"/>
          </a:xfrm>
          <a:prstGeom prst="rect">
            <a:avLst/>
          </a:prstGeom>
          <a:noFill/>
        </p:spPr>
        <p:txBody>
          <a:bodyPr wrap="square" rtlCol="0">
            <a:spAutoFit/>
          </a:bodyPr>
          <a:lstStyle/>
          <a:p>
            <a:pPr algn="just"/>
            <a:r>
              <a:rPr lang="en-GB" sz="2000" dirty="0" smtClean="0">
                <a:latin typeface="Arial" panose="020B0604020202020204" pitchFamily="34" charset="0"/>
                <a:cs typeface="Arial" panose="020B0604020202020204" pitchFamily="34" charset="0"/>
              </a:rPr>
              <a:t>Use of third person: conveys her detachment from him?  Lack of emotion?  Also makes it sound like she’s recounting what they’ve become with bitterness.  Also the repetitive structure (parallelism) of the sentence makes it sounds like a myth/legend which is in keeping with the origin of the tale.</a:t>
            </a:r>
            <a:endParaRPr lang="en-GB" sz="2000" dirty="0">
              <a:latin typeface="Arial" panose="020B0604020202020204" pitchFamily="34" charset="0"/>
              <a:cs typeface="Arial" panose="020B0604020202020204" pitchFamily="34" charset="0"/>
            </a:endParaRPr>
          </a:p>
        </p:txBody>
      </p:sp>
      <p:sp>
        <p:nvSpPr>
          <p:cNvPr id="6" name="TextBox 5"/>
          <p:cNvSpPr txBox="1"/>
          <p:nvPr/>
        </p:nvSpPr>
        <p:spPr>
          <a:xfrm>
            <a:off x="645007" y="2767280"/>
            <a:ext cx="7527393" cy="707886"/>
          </a:xfrm>
          <a:prstGeom prst="rect">
            <a:avLst/>
          </a:prstGeom>
          <a:noFill/>
        </p:spPr>
        <p:txBody>
          <a:bodyPr wrap="square" rtlCol="0">
            <a:spAutoFit/>
          </a:bodyPr>
          <a:lstStyle/>
          <a:p>
            <a:pPr algn="just"/>
            <a:r>
              <a:rPr lang="en-GB" sz="2000" dirty="0" smtClean="0">
                <a:latin typeface="Arial" panose="020B0604020202020204" pitchFamily="34" charset="0"/>
                <a:cs typeface="Arial" panose="020B0604020202020204" pitchFamily="34" charset="0"/>
              </a:rPr>
              <a:t>‘At first’ – suggests the distance (both physical and emotional) between them intensifies.</a:t>
            </a:r>
            <a:endParaRPr lang="en-GB" sz="2000" dirty="0">
              <a:latin typeface="Arial" panose="020B0604020202020204" pitchFamily="34" charset="0"/>
              <a:cs typeface="Arial" panose="020B0604020202020204" pitchFamily="34" charset="0"/>
            </a:endParaRPr>
          </a:p>
        </p:txBody>
      </p:sp>
      <p:pic>
        <p:nvPicPr>
          <p:cNvPr id="7" name="Picture 6" descr="Image result for mrs midas carol ann duff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0"/>
            <a:ext cx="2438400" cy="22768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6106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4">
                                            <p:txEl>
                                              <p:pRg st="2" end="2"/>
                                            </p:txEl>
                                          </p:spTgt>
                                        </p:tgtEl>
                                        <p:attrNameLst>
                                          <p:attrName>style.visibility</p:attrName>
                                        </p:attrNameLst>
                                      </p:cBhvr>
                                      <p:to>
                                        <p:strVal val="hidden"/>
                                      </p:to>
                                    </p:set>
                                  </p:childTnLst>
                                </p:cTn>
                              </p:par>
                              <p:par>
                                <p:cTn id="21" presetID="1" presetClass="exit" presetSubtype="0" fill="hold" grpId="0" nodeType="withEffect">
                                  <p:stCondLst>
                                    <p:cond delay="0"/>
                                  </p:stCondLst>
                                  <p:childTnLst>
                                    <p:set>
                                      <p:cBhvr>
                                        <p:cTn id="22" dur="1" fill="hold">
                                          <p:stCondLst>
                                            <p:cond delay="0"/>
                                          </p:stCondLst>
                                        </p:cTn>
                                        <p:tgtEl>
                                          <p:spTgt spid="4">
                                            <p:txEl>
                                              <p:pRg st="4" end="4"/>
                                            </p:txEl>
                                          </p:spTgt>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5"/>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uiExpand="1" build="allAtOnce"/>
      <p:bldP spid="5" grpId="0"/>
      <p:bldP spid="5" grpId="1"/>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382013"/>
            <a:ext cx="6030416" cy="1938992"/>
          </a:xfrm>
          <a:prstGeom prst="rect">
            <a:avLst/>
          </a:prstGeom>
        </p:spPr>
        <p:txBody>
          <a:bodyPr wrap="square">
            <a:spAutoFit/>
          </a:bodyPr>
          <a:lstStyle/>
          <a:p>
            <a:r>
              <a:rPr lang="en-GB" sz="2000" dirty="0">
                <a:latin typeface="Arial" panose="020B0604020202020204" pitchFamily="34" charset="0"/>
                <a:cs typeface="Arial" panose="020B0604020202020204" pitchFamily="34" charset="0"/>
              </a:rPr>
              <a:t>You knew you were </a:t>
            </a:r>
            <a:r>
              <a:rPr lang="en-GB" sz="2000" dirty="0">
                <a:solidFill>
                  <a:srgbClr val="00B0F0"/>
                </a:solidFill>
                <a:latin typeface="Arial" panose="020B0604020202020204" pitchFamily="34" charset="0"/>
                <a:cs typeface="Arial" panose="020B0604020202020204" pitchFamily="34" charset="0"/>
              </a:rPr>
              <a:t>getting close</a:t>
            </a:r>
            <a:r>
              <a:rPr lang="en-GB" sz="2000" dirty="0">
                <a:latin typeface="Arial" panose="020B0604020202020204" pitchFamily="34" charset="0"/>
                <a:cs typeface="Arial" panose="020B0604020202020204" pitchFamily="34" charset="0"/>
              </a:rPr>
              <a:t>.  </a:t>
            </a:r>
            <a:r>
              <a:rPr lang="en-GB" sz="2000" dirty="0">
                <a:solidFill>
                  <a:srgbClr val="00B0F0"/>
                </a:solidFill>
                <a:latin typeface="Arial" panose="020B0604020202020204" pitchFamily="34" charset="0"/>
                <a:cs typeface="Arial" panose="020B0604020202020204" pitchFamily="34" charset="0"/>
              </a:rPr>
              <a:t>Golden</a:t>
            </a:r>
            <a:r>
              <a:rPr lang="en-GB" sz="2000" dirty="0">
                <a:latin typeface="Arial" panose="020B0604020202020204" pitchFamily="34" charset="0"/>
                <a:cs typeface="Arial" panose="020B0604020202020204" pitchFamily="34" charset="0"/>
              </a:rPr>
              <a:t> trout</a:t>
            </a:r>
          </a:p>
          <a:p>
            <a:r>
              <a:rPr lang="en-GB" sz="2000" dirty="0">
                <a:latin typeface="Arial" panose="020B0604020202020204" pitchFamily="34" charset="0"/>
                <a:cs typeface="Arial" panose="020B0604020202020204" pitchFamily="34" charset="0"/>
              </a:rPr>
              <a:t>on the grass.  One day, a hare hung from a larch,</a:t>
            </a:r>
          </a:p>
          <a:p>
            <a:r>
              <a:rPr lang="en-GB" sz="2000" dirty="0">
                <a:latin typeface="Arial" panose="020B0604020202020204" pitchFamily="34" charset="0"/>
                <a:cs typeface="Arial" panose="020B0604020202020204" pitchFamily="34" charset="0"/>
              </a:rPr>
              <a:t>a </a:t>
            </a:r>
            <a:r>
              <a:rPr lang="en-GB" sz="2000" u="sng" dirty="0">
                <a:solidFill>
                  <a:srgbClr val="00B0F0"/>
                </a:solidFill>
                <a:latin typeface="Arial" panose="020B0604020202020204" pitchFamily="34" charset="0"/>
                <a:cs typeface="Arial" panose="020B0604020202020204" pitchFamily="34" charset="0"/>
              </a:rPr>
              <a:t>beautiful</a:t>
            </a:r>
            <a:r>
              <a:rPr lang="en-GB" sz="2000" dirty="0">
                <a:latin typeface="Arial" panose="020B0604020202020204" pitchFamily="34" charset="0"/>
                <a:cs typeface="Arial" panose="020B0604020202020204" pitchFamily="34" charset="0"/>
              </a:rPr>
              <a:t> lemon </a:t>
            </a:r>
            <a:r>
              <a:rPr lang="en-GB" sz="2000" u="sng" dirty="0">
                <a:solidFill>
                  <a:srgbClr val="00B0F0"/>
                </a:solidFill>
                <a:latin typeface="Arial" panose="020B0604020202020204" pitchFamily="34" charset="0"/>
                <a:cs typeface="Arial" panose="020B0604020202020204" pitchFamily="34" charset="0"/>
              </a:rPr>
              <a:t>mistake</a:t>
            </a:r>
            <a:r>
              <a:rPr lang="en-GB" sz="2000" dirty="0">
                <a:latin typeface="Arial" panose="020B0604020202020204" pitchFamily="34" charset="0"/>
                <a:cs typeface="Arial" panose="020B0604020202020204" pitchFamily="34" charset="0"/>
              </a:rPr>
              <a:t>.  And then his footprints,</a:t>
            </a:r>
          </a:p>
          <a:p>
            <a:r>
              <a:rPr lang="en-GB" sz="2000" dirty="0">
                <a:solidFill>
                  <a:srgbClr val="00B0F0"/>
                </a:solidFill>
                <a:latin typeface="Arial" panose="020B0604020202020204" pitchFamily="34" charset="0"/>
                <a:cs typeface="Arial" panose="020B0604020202020204" pitchFamily="34" charset="0"/>
              </a:rPr>
              <a:t>glistening</a:t>
            </a:r>
            <a:r>
              <a:rPr lang="en-GB" sz="2000" dirty="0">
                <a:latin typeface="Arial" panose="020B0604020202020204" pitchFamily="34" charset="0"/>
                <a:cs typeface="Arial" panose="020B0604020202020204" pitchFamily="34" charset="0"/>
              </a:rPr>
              <a:t> next to the river’s path.  He was </a:t>
            </a:r>
            <a:r>
              <a:rPr lang="en-GB" sz="2000" dirty="0">
                <a:solidFill>
                  <a:srgbClr val="00B0F0"/>
                </a:solidFill>
                <a:latin typeface="Arial" panose="020B0604020202020204" pitchFamily="34" charset="0"/>
                <a:cs typeface="Arial" panose="020B0604020202020204" pitchFamily="34" charset="0"/>
              </a:rPr>
              <a:t>thin</a:t>
            </a:r>
            <a:r>
              <a:rPr lang="en-GB" sz="2000" dirty="0">
                <a:latin typeface="Arial" panose="020B0604020202020204" pitchFamily="34" charset="0"/>
                <a:cs typeface="Arial" panose="020B0604020202020204" pitchFamily="34" charset="0"/>
              </a:rPr>
              <a:t>,</a:t>
            </a:r>
          </a:p>
          <a:p>
            <a:r>
              <a:rPr lang="en-GB" sz="2000" dirty="0">
                <a:latin typeface="Arial" panose="020B0604020202020204" pitchFamily="34" charset="0"/>
                <a:cs typeface="Arial" panose="020B0604020202020204" pitchFamily="34" charset="0"/>
              </a:rPr>
              <a:t>delirious; hearing, he said, </a:t>
            </a:r>
            <a:r>
              <a:rPr lang="en-GB" sz="2000" u="sng" dirty="0">
                <a:latin typeface="Arial" panose="020B0604020202020204" pitchFamily="34" charset="0"/>
                <a:cs typeface="Arial" panose="020B0604020202020204" pitchFamily="34" charset="0"/>
              </a:rPr>
              <a:t>the music of Pan</a:t>
            </a:r>
          </a:p>
          <a:p>
            <a:r>
              <a:rPr lang="en-GB" sz="2000" dirty="0">
                <a:latin typeface="Arial" panose="020B0604020202020204" pitchFamily="34" charset="0"/>
                <a:cs typeface="Arial" panose="020B0604020202020204" pitchFamily="34" charset="0"/>
              </a:rPr>
              <a:t>from the woods. </a:t>
            </a:r>
            <a:r>
              <a:rPr lang="en-GB" sz="2000" dirty="0">
                <a:solidFill>
                  <a:srgbClr val="FF0000"/>
                </a:solidFill>
                <a:latin typeface="Arial" panose="020B0604020202020204" pitchFamily="34" charset="0"/>
                <a:cs typeface="Arial" panose="020B0604020202020204" pitchFamily="34" charset="0"/>
              </a:rPr>
              <a:t> Listen</a:t>
            </a:r>
            <a:r>
              <a:rPr lang="en-GB" sz="2000" dirty="0">
                <a:latin typeface="Arial" panose="020B0604020202020204" pitchFamily="34" charset="0"/>
                <a:cs typeface="Arial" panose="020B0604020202020204" pitchFamily="34" charset="0"/>
              </a:rPr>
              <a:t>.  That was the </a:t>
            </a:r>
            <a:r>
              <a:rPr lang="en-GB" sz="2000" dirty="0">
                <a:solidFill>
                  <a:srgbClr val="00B0F0"/>
                </a:solidFill>
                <a:latin typeface="Arial" panose="020B0604020202020204" pitchFamily="34" charset="0"/>
                <a:cs typeface="Arial" panose="020B0604020202020204" pitchFamily="34" charset="0"/>
              </a:rPr>
              <a:t>last straw</a:t>
            </a:r>
            <a:r>
              <a:rPr lang="en-GB" sz="2000" dirty="0">
                <a:latin typeface="Arial" panose="020B0604020202020204" pitchFamily="34" charset="0"/>
                <a:cs typeface="Arial" panose="020B0604020202020204" pitchFamily="34" charset="0"/>
              </a:rPr>
              <a:t>.</a:t>
            </a:r>
          </a:p>
        </p:txBody>
      </p:sp>
      <p:sp>
        <p:nvSpPr>
          <p:cNvPr id="3" name="Rectangle 2"/>
          <p:cNvSpPr/>
          <p:nvPr/>
        </p:nvSpPr>
        <p:spPr>
          <a:xfrm>
            <a:off x="534794" y="2708920"/>
            <a:ext cx="7920880" cy="3785652"/>
          </a:xfrm>
          <a:prstGeom prst="rect">
            <a:avLst/>
          </a:prstGeom>
        </p:spPr>
        <p:txBody>
          <a:bodyPr wrap="square">
            <a:spAutoFit/>
          </a:bodyPr>
          <a:lstStyle/>
          <a:p>
            <a:pPr algn="just"/>
            <a:r>
              <a:rPr lang="en-GB" sz="2000" dirty="0" smtClean="0">
                <a:latin typeface="Arial" panose="020B0604020202020204" pitchFamily="34" charset="0"/>
                <a:cs typeface="Arial" panose="020B0604020202020204" pitchFamily="34" charset="0"/>
              </a:rPr>
              <a:t>Though this is a poem about material greed, it may also be about the pursuit of individual ideals or goals as they are shaped by the imagination: his wish defines his life just as the implications of his choice on her defines her and leads to their separation. </a:t>
            </a:r>
          </a:p>
          <a:p>
            <a:pPr algn="just"/>
            <a:endParaRPr lang="en-GB" sz="2000" dirty="0">
              <a:latin typeface="Arial" panose="020B0604020202020204" pitchFamily="34" charset="0"/>
              <a:cs typeface="Arial" panose="020B0604020202020204" pitchFamily="34" charset="0"/>
            </a:endParaRPr>
          </a:p>
          <a:p>
            <a:pPr algn="just"/>
            <a:r>
              <a:rPr lang="en-GB" sz="2000" dirty="0" smtClean="0">
                <a:latin typeface="Arial" panose="020B0604020202020204" pitchFamily="34" charset="0"/>
                <a:cs typeface="Arial" panose="020B0604020202020204" pitchFamily="34" charset="0"/>
              </a:rPr>
              <a:t>As </a:t>
            </a:r>
            <a:r>
              <a:rPr lang="en-GB" sz="2000" dirty="0">
                <a:latin typeface="Arial" panose="020B0604020202020204" pitchFamily="34" charset="0"/>
                <a:cs typeface="Arial" panose="020B0604020202020204" pitchFamily="34" charset="0"/>
              </a:rPr>
              <a:t>in a dream, he is delirious and attempts to gain sustenance from </a:t>
            </a:r>
            <a:r>
              <a:rPr lang="en-GB" sz="2000" dirty="0" smtClean="0">
                <a:latin typeface="Arial" panose="020B0604020202020204" pitchFamily="34" charset="0"/>
                <a:cs typeface="Arial" panose="020B0604020202020204" pitchFamily="34" charset="0"/>
              </a:rPr>
              <a:t>nature (perhaps his need for nourishment is an emotional need too, and without her, he becomes ‘thin.’)</a:t>
            </a:r>
          </a:p>
          <a:p>
            <a:pPr algn="just"/>
            <a:endParaRPr lang="en-GB" sz="2000" dirty="0" smtClean="0">
              <a:latin typeface="Arial" panose="020B0604020202020204" pitchFamily="34" charset="0"/>
              <a:cs typeface="Arial" panose="020B0604020202020204" pitchFamily="34" charset="0"/>
            </a:endParaRPr>
          </a:p>
          <a:p>
            <a:pPr algn="just"/>
            <a:r>
              <a:rPr lang="en-GB" sz="2000" dirty="0" smtClean="0">
                <a:latin typeface="Arial" panose="020B0604020202020204" pitchFamily="34" charset="0"/>
                <a:cs typeface="Arial" panose="020B0604020202020204" pitchFamily="34" charset="0"/>
              </a:rPr>
              <a:t>Although what he creates through his touch </a:t>
            </a:r>
            <a:r>
              <a:rPr lang="en-GB" sz="2000" dirty="0">
                <a:latin typeface="Arial" panose="020B0604020202020204" pitchFamily="34" charset="0"/>
                <a:cs typeface="Arial" panose="020B0604020202020204" pitchFamily="34" charset="0"/>
              </a:rPr>
              <a:t>inspires her </a:t>
            </a:r>
            <a:r>
              <a:rPr lang="en-GB" sz="2000" dirty="0" smtClean="0">
                <a:latin typeface="Arial" panose="020B0604020202020204" pitchFamily="34" charset="0"/>
                <a:cs typeface="Arial" panose="020B0604020202020204" pitchFamily="34" charset="0"/>
              </a:rPr>
              <a:t>by making everything ‘beautiful,’ she </a:t>
            </a:r>
            <a:r>
              <a:rPr lang="en-GB" sz="2000" dirty="0">
                <a:latin typeface="Arial" panose="020B0604020202020204" pitchFamily="34" charset="0"/>
                <a:cs typeface="Arial" panose="020B0604020202020204" pitchFamily="34" charset="0"/>
              </a:rPr>
              <a:t>draws back from a dream that is not her </a:t>
            </a:r>
            <a:r>
              <a:rPr lang="en-GB" sz="2000" dirty="0" smtClean="0">
                <a:latin typeface="Arial" panose="020B0604020202020204" pitchFamily="34" charset="0"/>
                <a:cs typeface="Arial" panose="020B0604020202020204" pitchFamily="34" charset="0"/>
              </a:rPr>
              <a:t>own</a:t>
            </a:r>
            <a:r>
              <a:rPr lang="en-GB" sz="2000" dirty="0">
                <a:latin typeface="Arial" panose="020B0604020202020204" pitchFamily="34" charset="0"/>
                <a:cs typeface="Arial" panose="020B0604020202020204" pitchFamily="34" charset="0"/>
              </a:rPr>
              <a:t> </a:t>
            </a:r>
            <a:r>
              <a:rPr lang="en-GB" sz="2000" dirty="0" smtClean="0">
                <a:latin typeface="Arial" panose="020B0604020202020204" pitchFamily="34" charset="0"/>
                <a:cs typeface="Arial" panose="020B0604020202020204" pitchFamily="34" charset="0"/>
              </a:rPr>
              <a:t>and which is at odds with reality/nature (‘mistake.’) (oxymoron)</a:t>
            </a:r>
            <a:endParaRPr lang="en-GB" sz="2000" dirty="0">
              <a:latin typeface="Arial" panose="020B0604020202020204" pitchFamily="34" charset="0"/>
              <a:cs typeface="Arial" panose="020B0604020202020204" pitchFamily="34" charset="0"/>
            </a:endParaRPr>
          </a:p>
        </p:txBody>
      </p:sp>
      <p:sp>
        <p:nvSpPr>
          <p:cNvPr id="4" name="Rectangle 3"/>
          <p:cNvSpPr/>
          <p:nvPr/>
        </p:nvSpPr>
        <p:spPr>
          <a:xfrm>
            <a:off x="357793" y="2852936"/>
            <a:ext cx="8208912" cy="3785652"/>
          </a:xfrm>
          <a:prstGeom prst="rect">
            <a:avLst/>
          </a:prstGeom>
        </p:spPr>
        <p:txBody>
          <a:bodyPr wrap="square">
            <a:spAutoFit/>
          </a:bodyPr>
          <a:lstStyle/>
          <a:p>
            <a:pPr algn="just"/>
            <a:r>
              <a:rPr lang="en-GB" sz="2000" dirty="0" smtClean="0">
                <a:latin typeface="Arial" panose="020B0604020202020204" pitchFamily="34" charset="0"/>
                <a:cs typeface="Arial" panose="020B0604020202020204" pitchFamily="34" charset="0"/>
              </a:rPr>
              <a:t>Allusion to original myth: </a:t>
            </a:r>
            <a:r>
              <a:rPr lang="en-GB" sz="2000" dirty="0">
                <a:latin typeface="Arial" panose="020B0604020202020204" pitchFamily="34" charset="0"/>
                <a:cs typeface="Arial" panose="020B0604020202020204" pitchFamily="34" charset="0"/>
              </a:rPr>
              <a:t>Midas admitted to preferring the music of Pan to that of Apollo and so, as a punishment, Apollo gave him the ears of an ass, to reflect his lack of taste and discernment. </a:t>
            </a:r>
            <a:endParaRPr lang="en-GB" sz="2000" dirty="0" smtClean="0">
              <a:latin typeface="Arial" panose="020B0604020202020204" pitchFamily="34" charset="0"/>
              <a:cs typeface="Arial" panose="020B0604020202020204" pitchFamily="34" charset="0"/>
            </a:endParaRPr>
          </a:p>
          <a:p>
            <a:pPr algn="just"/>
            <a:endParaRPr lang="en-GB" sz="2000" dirty="0">
              <a:latin typeface="Arial" panose="020B0604020202020204" pitchFamily="34" charset="0"/>
              <a:cs typeface="Arial" panose="020B0604020202020204" pitchFamily="34" charset="0"/>
            </a:endParaRPr>
          </a:p>
          <a:p>
            <a:pPr algn="just"/>
            <a:r>
              <a:rPr lang="en-GB" sz="2000" dirty="0" smtClean="0">
                <a:latin typeface="Arial" panose="020B0604020202020204" pitchFamily="34" charset="0"/>
                <a:cs typeface="Arial" panose="020B0604020202020204" pitchFamily="34" charset="0"/>
              </a:rPr>
              <a:t>Hearing music also suggests his delusion/delirium which causes her to retreat and separate from him forever.  Irony of ‘getting close’ to finding where he is by the golden objects but can never be close with him again.</a:t>
            </a:r>
          </a:p>
          <a:p>
            <a:pPr algn="just"/>
            <a:endParaRPr lang="en-GB" sz="2000" dirty="0">
              <a:latin typeface="Arial" panose="020B0604020202020204" pitchFamily="34" charset="0"/>
              <a:cs typeface="Arial" panose="020B0604020202020204" pitchFamily="34" charset="0"/>
            </a:endParaRPr>
          </a:p>
          <a:p>
            <a:pPr algn="just"/>
            <a:r>
              <a:rPr lang="en-GB" sz="2000" dirty="0">
                <a:latin typeface="Arial" panose="020B0604020202020204" pitchFamily="34" charset="0"/>
                <a:cs typeface="Arial" panose="020B0604020202020204" pitchFamily="34" charset="0"/>
              </a:rPr>
              <a:t>N</a:t>
            </a:r>
            <a:r>
              <a:rPr lang="en-GB" sz="2000" dirty="0" smtClean="0">
                <a:latin typeface="Arial" panose="020B0604020202020204" pitchFamily="34" charset="0"/>
                <a:cs typeface="Arial" panose="020B0604020202020204" pitchFamily="34" charset="0"/>
              </a:rPr>
              <a:t>ote </a:t>
            </a:r>
            <a:r>
              <a:rPr lang="en-GB" sz="2000" dirty="0">
                <a:latin typeface="Arial" panose="020B0604020202020204" pitchFamily="34" charset="0"/>
                <a:cs typeface="Arial" panose="020B0604020202020204" pitchFamily="34" charset="0"/>
              </a:rPr>
              <a:t>the irony that a gift so equated with wealth and prosperity should result in such emotional poverty.</a:t>
            </a:r>
          </a:p>
          <a:p>
            <a:pPr algn="just"/>
            <a:endParaRPr lang="en-GB" sz="2000" dirty="0">
              <a:latin typeface="Arial" panose="020B0604020202020204" pitchFamily="34" charset="0"/>
              <a:cs typeface="Arial" panose="020B0604020202020204" pitchFamily="34" charset="0"/>
            </a:endParaRPr>
          </a:p>
        </p:txBody>
      </p:sp>
      <p:pic>
        <p:nvPicPr>
          <p:cNvPr id="9218" name="Picture 2" descr="Image result for beautiful mystical woo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185" y="0"/>
            <a:ext cx="2915816" cy="232100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0" descr="Image result for mrs mida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8185" y="-2192"/>
            <a:ext cx="2915815" cy="23231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0783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hidden"/>
                                      </p:to>
                                    </p:set>
                                  </p:childTnLst>
                                </p:cTn>
                              </p:par>
                              <p:par>
                                <p:cTn id="18" presetID="1" presetClass="exit" presetSubtype="0" fill="hold" grpId="0"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hidden"/>
                                      </p:to>
                                    </p:set>
                                  </p:childTnLst>
                                </p:cTn>
                              </p:par>
                              <p:par>
                                <p:cTn id="20" presetID="1" presetClass="exit" presetSubtype="0"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hidden"/>
                                      </p:to>
                                    </p:set>
                                  </p:childTnLst>
                                </p:cTn>
                              </p:par>
                              <p:par>
                                <p:cTn id="22" presetID="1" presetClass="entr" presetSubtype="0" fill="hold" nodeType="withEffect">
                                  <p:stCondLst>
                                    <p:cond delay="0"/>
                                  </p:stCondLst>
                                  <p:childTnLst>
                                    <p:set>
                                      <p:cBhvr>
                                        <p:cTn id="23"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allAtOnce"/>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568" y="260648"/>
            <a:ext cx="7920880" cy="6247864"/>
          </a:xfrm>
          <a:prstGeom prst="rect">
            <a:avLst/>
          </a:prstGeom>
        </p:spPr>
        <p:txBody>
          <a:bodyPr wrap="square">
            <a:spAutoFit/>
          </a:bodyPr>
          <a:lstStyle/>
          <a:p>
            <a:pPr algn="just"/>
            <a:r>
              <a:rPr lang="en-GB" sz="2000" b="1" u="sng" dirty="0" smtClean="0">
                <a:latin typeface="Arial" panose="020B0604020202020204" pitchFamily="34" charset="0"/>
                <a:cs typeface="Arial" panose="020B0604020202020204" pitchFamily="34" charset="0"/>
              </a:rPr>
              <a:t>Stanza 11</a:t>
            </a:r>
          </a:p>
          <a:p>
            <a:pPr algn="just"/>
            <a:endParaRPr lang="en-GB" sz="2000" dirty="0" smtClean="0">
              <a:latin typeface="Arial" panose="020B0604020202020204" pitchFamily="34" charset="0"/>
              <a:cs typeface="Arial" panose="020B0604020202020204" pitchFamily="34" charset="0"/>
            </a:endParaRPr>
          </a:p>
          <a:p>
            <a:pPr marL="342900" lvl="0" indent="-342900" algn="just">
              <a:buFont typeface="Arial" panose="020B0604020202020204" pitchFamily="34" charset="0"/>
              <a:buChar char="•"/>
            </a:pPr>
            <a:r>
              <a:rPr lang="en-GB" sz="2000" dirty="0" smtClean="0">
                <a:latin typeface="Arial" panose="020B0604020202020204" pitchFamily="34" charset="0"/>
                <a:cs typeface="Arial" panose="020B0604020202020204" pitchFamily="34" charset="0"/>
              </a:rPr>
              <a:t>What do the first two lines reveal about both Mr and Mrs Midas?</a:t>
            </a:r>
          </a:p>
          <a:p>
            <a:pPr marL="342900" lvl="0" indent="-342900" algn="just">
              <a:buFont typeface="Arial" panose="020B0604020202020204" pitchFamily="34" charset="0"/>
              <a:buChar char="•"/>
            </a:pPr>
            <a:endParaRPr lang="en-GB" sz="2000" dirty="0" smtClean="0">
              <a:latin typeface="Arial" panose="020B0604020202020204" pitchFamily="34" charset="0"/>
              <a:cs typeface="Arial" panose="020B0604020202020204" pitchFamily="34" charset="0"/>
            </a:endParaRPr>
          </a:p>
          <a:p>
            <a:pPr marL="342900" lvl="0" indent="-342900" algn="just">
              <a:buFont typeface="Arial" panose="020B0604020202020204" pitchFamily="34" charset="0"/>
              <a:buChar char="•"/>
            </a:pPr>
            <a:r>
              <a:rPr lang="en-GB" sz="2000" dirty="0" smtClean="0">
                <a:latin typeface="Arial" panose="020B0604020202020204" pitchFamily="34" charset="0"/>
                <a:cs typeface="Arial" panose="020B0604020202020204" pitchFamily="34" charset="0"/>
              </a:rPr>
              <a:t>How does the tone change towards the end of the poem and what does this reveal about Mrs Midas and her attitude to their relationship?</a:t>
            </a:r>
          </a:p>
          <a:p>
            <a:pPr marL="342900" lvl="0" indent="-342900" algn="just">
              <a:buFont typeface="Arial" panose="020B0604020202020204" pitchFamily="34" charset="0"/>
              <a:buChar char="•"/>
            </a:pPr>
            <a:endParaRPr lang="en-GB" sz="2000" dirty="0" smtClean="0">
              <a:latin typeface="Arial" panose="020B0604020202020204" pitchFamily="34" charset="0"/>
              <a:cs typeface="Arial" panose="020B0604020202020204" pitchFamily="34" charset="0"/>
            </a:endParaRPr>
          </a:p>
          <a:p>
            <a:pPr marL="342900" lvl="0" indent="-342900" algn="just">
              <a:buFont typeface="Arial" panose="020B0604020202020204" pitchFamily="34" charset="0"/>
              <a:buChar char="•"/>
            </a:pPr>
            <a:r>
              <a:rPr lang="en-GB" sz="2000" dirty="0" smtClean="0">
                <a:latin typeface="Arial" panose="020B0604020202020204" pitchFamily="34" charset="0"/>
                <a:cs typeface="Arial" panose="020B0604020202020204" pitchFamily="34" charset="0"/>
              </a:rPr>
              <a:t>Why is the last line a particularly effective conclusion to the poem?</a:t>
            </a:r>
          </a:p>
          <a:p>
            <a:pPr algn="just"/>
            <a:r>
              <a:rPr lang="en-GB" sz="2000" b="1" dirty="0" smtClean="0">
                <a:latin typeface="Arial" panose="020B0604020202020204" pitchFamily="34" charset="0"/>
                <a:cs typeface="Arial" panose="020B0604020202020204" pitchFamily="34" charset="0"/>
              </a:rPr>
              <a:t> </a:t>
            </a:r>
            <a:endParaRPr lang="en-GB" sz="2000" dirty="0" smtClean="0">
              <a:latin typeface="Arial" panose="020B0604020202020204" pitchFamily="34" charset="0"/>
              <a:cs typeface="Arial" panose="020B0604020202020204" pitchFamily="34" charset="0"/>
            </a:endParaRPr>
          </a:p>
          <a:p>
            <a:pPr algn="just"/>
            <a:r>
              <a:rPr lang="en-GB" sz="2000" b="1" u="sng" dirty="0" smtClean="0">
                <a:latin typeface="Arial" panose="020B0604020202020204" pitchFamily="34" charset="0"/>
                <a:cs typeface="Arial" panose="020B0604020202020204" pitchFamily="34" charset="0"/>
              </a:rPr>
              <a:t>Overall</a:t>
            </a:r>
          </a:p>
          <a:p>
            <a:pPr algn="just"/>
            <a:endParaRPr lang="en-GB" sz="2000" u="sng" dirty="0" smtClean="0">
              <a:latin typeface="Arial" panose="020B0604020202020204" pitchFamily="34" charset="0"/>
              <a:cs typeface="Arial" panose="020B0604020202020204" pitchFamily="34" charset="0"/>
            </a:endParaRPr>
          </a:p>
          <a:p>
            <a:pPr marL="342900" lvl="0" indent="-342900" algn="just">
              <a:buFont typeface="Arial" panose="020B0604020202020204" pitchFamily="34" charset="0"/>
              <a:buChar char="•"/>
            </a:pPr>
            <a:r>
              <a:rPr lang="en-GB" sz="2000" dirty="0" smtClean="0">
                <a:latin typeface="Arial" panose="020B0604020202020204" pitchFamily="34" charset="0"/>
                <a:cs typeface="Arial" panose="020B0604020202020204" pitchFamily="34" charset="0"/>
              </a:rPr>
              <a:t>How is language used to provide a sense that Mrs Midas is actually talking to the reader?</a:t>
            </a:r>
          </a:p>
          <a:p>
            <a:pPr marL="342900" lvl="0" indent="-342900" algn="just">
              <a:buFont typeface="Arial" panose="020B0604020202020204" pitchFamily="34" charset="0"/>
              <a:buChar char="•"/>
            </a:pPr>
            <a:endParaRPr lang="en-GB" sz="2000" dirty="0" smtClean="0">
              <a:latin typeface="Arial" panose="020B0604020202020204" pitchFamily="34" charset="0"/>
              <a:cs typeface="Arial" panose="020B0604020202020204" pitchFamily="34" charset="0"/>
            </a:endParaRPr>
          </a:p>
          <a:p>
            <a:pPr marL="342900" lvl="0" indent="-342900" algn="just">
              <a:buFont typeface="Arial" panose="020B0604020202020204" pitchFamily="34" charset="0"/>
              <a:buChar char="•"/>
            </a:pPr>
            <a:r>
              <a:rPr lang="en-GB" sz="2000" dirty="0" smtClean="0">
                <a:latin typeface="Arial" panose="020B0604020202020204" pitchFamily="34" charset="0"/>
                <a:cs typeface="Arial" panose="020B0604020202020204" pitchFamily="34" charset="0"/>
              </a:rPr>
              <a:t>What aspects of language give a particularly modern colloquial feel to the poem?</a:t>
            </a:r>
          </a:p>
          <a:p>
            <a:pPr marL="342900" lvl="0" indent="-342900" algn="just">
              <a:buFont typeface="Arial" panose="020B0604020202020204" pitchFamily="34" charset="0"/>
              <a:buChar char="•"/>
            </a:pPr>
            <a:endParaRPr lang="en-GB" sz="2000" dirty="0" smtClean="0">
              <a:latin typeface="Arial" panose="020B0604020202020204" pitchFamily="34" charset="0"/>
              <a:cs typeface="Arial" panose="020B0604020202020204" pitchFamily="34" charset="0"/>
            </a:endParaRPr>
          </a:p>
          <a:p>
            <a:pPr marL="342900" lvl="0" indent="-342900" algn="just">
              <a:buFont typeface="Arial" panose="020B0604020202020204" pitchFamily="34" charset="0"/>
              <a:buChar char="•"/>
            </a:pPr>
            <a:r>
              <a:rPr lang="en-GB" sz="2000" dirty="0" smtClean="0">
                <a:latin typeface="Arial" panose="020B0604020202020204" pitchFamily="34" charset="0"/>
                <a:cs typeface="Arial" panose="020B0604020202020204" pitchFamily="34" charset="0"/>
              </a:rPr>
              <a:t>Do your sympathies lie with Mr or Mrs Midas, or both? Explain.</a:t>
            </a: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153279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7544" y="188640"/>
            <a:ext cx="8136904" cy="5940088"/>
          </a:xfrm>
          <a:prstGeom prst="rect">
            <a:avLst/>
          </a:prstGeom>
          <a:noFill/>
        </p:spPr>
        <p:txBody>
          <a:bodyPr wrap="square" rtlCol="0">
            <a:spAutoFit/>
          </a:bodyPr>
          <a:lstStyle/>
          <a:p>
            <a:pPr algn="just"/>
            <a:r>
              <a:rPr lang="en-GB" sz="2000" u="sng" dirty="0">
                <a:latin typeface="Arial" panose="020B0604020202020204" pitchFamily="34" charset="0"/>
                <a:cs typeface="Arial" panose="020B0604020202020204" pitchFamily="34" charset="0"/>
              </a:rPr>
              <a:t>‘Mrs Midas</a:t>
            </a:r>
            <a:r>
              <a:rPr lang="en-GB" sz="2000" u="sng" dirty="0" smtClean="0">
                <a:latin typeface="Arial" panose="020B0604020202020204" pitchFamily="34" charset="0"/>
                <a:cs typeface="Arial" panose="020B0604020202020204" pitchFamily="34" charset="0"/>
              </a:rPr>
              <a:t>’</a:t>
            </a:r>
          </a:p>
          <a:p>
            <a:pPr algn="just"/>
            <a:endParaRPr lang="en-GB" sz="2000" dirty="0">
              <a:latin typeface="Arial" panose="020B0604020202020204" pitchFamily="34" charset="0"/>
              <a:cs typeface="Arial" panose="020B0604020202020204" pitchFamily="34" charset="0"/>
            </a:endParaRPr>
          </a:p>
          <a:p>
            <a:pPr algn="just"/>
            <a:r>
              <a:rPr lang="en-GB" sz="2000" dirty="0">
                <a:latin typeface="Arial" panose="020B0604020202020204" pitchFamily="34" charset="0"/>
                <a:cs typeface="Arial" panose="020B0604020202020204" pitchFamily="34" charset="0"/>
              </a:rPr>
              <a:t>From Ovid’s </a:t>
            </a:r>
            <a:r>
              <a:rPr lang="en-GB" sz="2000" i="1" dirty="0">
                <a:latin typeface="Arial" panose="020B0604020202020204" pitchFamily="34" charset="0"/>
                <a:cs typeface="Arial" panose="020B0604020202020204" pitchFamily="34" charset="0"/>
              </a:rPr>
              <a:t>Metamorphoses</a:t>
            </a:r>
            <a:r>
              <a:rPr lang="en-GB" sz="2000" dirty="0">
                <a:latin typeface="Arial" panose="020B0604020202020204" pitchFamily="34" charset="0"/>
                <a:cs typeface="Arial" panose="020B0604020202020204" pitchFamily="34" charset="0"/>
              </a:rPr>
              <a:t>, King Midas, </a:t>
            </a:r>
            <a:r>
              <a:rPr lang="en-GB" sz="2000" dirty="0" smtClean="0">
                <a:latin typeface="Arial" panose="020B0604020202020204" pitchFamily="34" charset="0"/>
                <a:cs typeface="Arial" panose="020B0604020202020204" pitchFamily="34" charset="0"/>
              </a:rPr>
              <a:t>a benevolent but </a:t>
            </a:r>
            <a:r>
              <a:rPr lang="en-GB" sz="2000" dirty="0">
                <a:latin typeface="Arial" panose="020B0604020202020204" pitchFamily="34" charset="0"/>
                <a:cs typeface="Arial" panose="020B0604020202020204" pitchFamily="34" charset="0"/>
              </a:rPr>
              <a:t>foolish leader did a good deed for Dionysus who granted him a </a:t>
            </a:r>
            <a:r>
              <a:rPr lang="en-GB" sz="2000" dirty="0" smtClean="0">
                <a:latin typeface="Arial" panose="020B0604020202020204" pitchFamily="34" charset="0"/>
                <a:cs typeface="Arial" panose="020B0604020202020204" pitchFamily="34" charset="0"/>
              </a:rPr>
              <a:t>wish.  </a:t>
            </a:r>
          </a:p>
          <a:p>
            <a:pPr algn="just"/>
            <a:endParaRPr lang="en-GB" sz="2000" dirty="0" smtClean="0">
              <a:latin typeface="Arial" panose="020B0604020202020204" pitchFamily="34" charset="0"/>
              <a:cs typeface="Arial" panose="020B0604020202020204" pitchFamily="34" charset="0"/>
            </a:endParaRPr>
          </a:p>
          <a:p>
            <a:pPr algn="just"/>
            <a:endParaRPr lang="en-GB" sz="2000" dirty="0">
              <a:latin typeface="Arial" panose="020B0604020202020204" pitchFamily="34" charset="0"/>
              <a:cs typeface="Arial" panose="020B0604020202020204" pitchFamily="34" charset="0"/>
            </a:endParaRPr>
          </a:p>
          <a:p>
            <a:pPr algn="just"/>
            <a:r>
              <a:rPr lang="en-GB" sz="2000" dirty="0" smtClean="0">
                <a:latin typeface="Arial" panose="020B0604020202020204" pitchFamily="34" charset="0"/>
                <a:cs typeface="Arial" panose="020B0604020202020204" pitchFamily="34" charset="0"/>
              </a:rPr>
              <a:t>He asked </a:t>
            </a:r>
            <a:r>
              <a:rPr lang="en-GB" sz="2000" dirty="0">
                <a:latin typeface="Arial" panose="020B0604020202020204" pitchFamily="34" charset="0"/>
                <a:cs typeface="Arial" panose="020B0604020202020204" pitchFamily="34" charset="0"/>
              </a:rPr>
              <a:t>that whatever he </a:t>
            </a:r>
            <a:r>
              <a:rPr lang="en-GB" sz="2000" dirty="0" smtClean="0">
                <a:latin typeface="Arial" panose="020B0604020202020204" pitchFamily="34" charset="0"/>
                <a:cs typeface="Arial" panose="020B0604020202020204" pitchFamily="34" charset="0"/>
              </a:rPr>
              <a:t>touched, would </a:t>
            </a:r>
            <a:r>
              <a:rPr lang="en-GB" sz="2000" dirty="0">
                <a:latin typeface="Arial" panose="020B0604020202020204" pitchFamily="34" charset="0"/>
                <a:cs typeface="Arial" panose="020B0604020202020204" pitchFamily="34" charset="0"/>
              </a:rPr>
              <a:t>be turned to gold. Unfortunately, this meant he could not eat, drink or hold his loved </a:t>
            </a:r>
            <a:r>
              <a:rPr lang="en-GB" sz="2000" dirty="0" smtClean="0">
                <a:latin typeface="Arial" panose="020B0604020202020204" pitchFamily="34" charset="0"/>
                <a:cs typeface="Arial" panose="020B0604020202020204" pitchFamily="34" charset="0"/>
              </a:rPr>
              <a:t>ones.</a:t>
            </a:r>
          </a:p>
          <a:p>
            <a:pPr algn="just"/>
            <a:endParaRPr lang="en-GB" sz="2000" dirty="0">
              <a:latin typeface="Arial" panose="020B0604020202020204" pitchFamily="34" charset="0"/>
              <a:cs typeface="Arial" panose="020B0604020202020204" pitchFamily="34" charset="0"/>
            </a:endParaRPr>
          </a:p>
          <a:p>
            <a:pPr algn="just"/>
            <a:r>
              <a:rPr lang="en-US" sz="2000" dirty="0" smtClean="0">
                <a:latin typeface="Arial" panose="020B0604020202020204" pitchFamily="34" charset="0"/>
                <a:cs typeface="Arial" panose="020B0604020202020204" pitchFamily="34" charset="0"/>
              </a:rPr>
              <a:t>Duffy </a:t>
            </a:r>
            <a:r>
              <a:rPr lang="en-US" sz="2000" dirty="0">
                <a:latin typeface="Arial" panose="020B0604020202020204" pitchFamily="34" charset="0"/>
                <a:cs typeface="Arial" panose="020B0604020202020204" pitchFamily="34" charset="0"/>
              </a:rPr>
              <a:t>takes the old myth and gives it a modern twist, seeing from the perspective of a modern housewife in this humorous and satirical monologue.</a:t>
            </a:r>
            <a:r>
              <a:rPr lang="en-US" sz="2000" b="1" dirty="0">
                <a:latin typeface="Arial" panose="020B0604020202020204" pitchFamily="34" charset="0"/>
                <a:cs typeface="Arial" panose="020B0604020202020204" pitchFamily="34" charset="0"/>
              </a:rPr>
              <a:t> </a:t>
            </a:r>
            <a:endParaRPr lang="en-US" sz="2000" b="1" dirty="0" smtClean="0">
              <a:latin typeface="Arial" panose="020B0604020202020204" pitchFamily="34" charset="0"/>
              <a:cs typeface="Arial" panose="020B0604020202020204" pitchFamily="34" charset="0"/>
            </a:endParaRPr>
          </a:p>
          <a:p>
            <a:pPr algn="just"/>
            <a:endParaRPr lang="en-GB" sz="2000" dirty="0" smtClean="0">
              <a:latin typeface="Arial" panose="020B0604020202020204" pitchFamily="34" charset="0"/>
              <a:cs typeface="Arial" panose="020B0604020202020204" pitchFamily="34" charset="0"/>
            </a:endParaRPr>
          </a:p>
          <a:p>
            <a:pPr algn="just"/>
            <a:endParaRPr lang="en-GB" sz="2000" dirty="0" smtClean="0">
              <a:latin typeface="Arial" panose="020B0604020202020204" pitchFamily="34" charset="0"/>
              <a:cs typeface="Arial" panose="020B0604020202020204" pitchFamily="34" charset="0"/>
              <a:hlinkClick r:id="rId2"/>
            </a:endParaRPr>
          </a:p>
          <a:p>
            <a:pPr algn="just"/>
            <a:endParaRPr lang="en-GB" sz="2000" dirty="0">
              <a:latin typeface="Arial" panose="020B0604020202020204" pitchFamily="34" charset="0"/>
              <a:cs typeface="Arial" panose="020B0604020202020204" pitchFamily="34" charset="0"/>
              <a:hlinkClick r:id="rId2"/>
            </a:endParaRPr>
          </a:p>
          <a:p>
            <a:pPr algn="just"/>
            <a:endParaRPr lang="en-GB" sz="2000" dirty="0" smtClean="0">
              <a:latin typeface="Arial" panose="020B0604020202020204" pitchFamily="34" charset="0"/>
              <a:cs typeface="Arial" panose="020B0604020202020204" pitchFamily="34" charset="0"/>
              <a:hlinkClick r:id="rId2"/>
            </a:endParaRPr>
          </a:p>
          <a:p>
            <a:pPr algn="just"/>
            <a:endParaRPr lang="en-GB" sz="2000" dirty="0" smtClean="0">
              <a:latin typeface="Arial" panose="020B0604020202020204" pitchFamily="34" charset="0"/>
              <a:cs typeface="Arial" panose="020B0604020202020204" pitchFamily="34" charset="0"/>
              <a:hlinkClick r:id="rId2"/>
            </a:endParaRPr>
          </a:p>
          <a:p>
            <a:pPr algn="just"/>
            <a:endParaRPr lang="en-GB" sz="2000" dirty="0">
              <a:latin typeface="Arial" panose="020B0604020202020204" pitchFamily="34" charset="0"/>
              <a:cs typeface="Arial" panose="020B0604020202020204" pitchFamily="34" charset="0"/>
            </a:endParaRPr>
          </a:p>
        </p:txBody>
      </p:sp>
      <p:pic>
        <p:nvPicPr>
          <p:cNvPr id="5" name="Picture 2" descr="Image result for mrs midas carol ann duff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4596" y="4034999"/>
            <a:ext cx="4279404" cy="285293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74360" y="5111671"/>
            <a:ext cx="4572000" cy="646331"/>
          </a:xfrm>
          <a:prstGeom prst="rect">
            <a:avLst/>
          </a:prstGeom>
        </p:spPr>
        <p:txBody>
          <a:bodyPr>
            <a:spAutoFit/>
          </a:bodyPr>
          <a:lstStyle/>
          <a:p>
            <a:pPr algn="just"/>
            <a:r>
              <a:rPr lang="en-GB" dirty="0">
                <a:latin typeface="Arial" panose="020B0604020202020204" pitchFamily="34" charset="0"/>
                <a:cs typeface="Arial" panose="020B0604020202020204" pitchFamily="34" charset="0"/>
                <a:hlinkClick r:id="rId2"/>
              </a:rPr>
              <a:t>https://www.youtube.com/watch?v=sxItH0I6xmQ</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293664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116632"/>
            <a:ext cx="6984776" cy="1938992"/>
          </a:xfrm>
          <a:prstGeom prst="rect">
            <a:avLst/>
          </a:prstGeom>
        </p:spPr>
        <p:txBody>
          <a:bodyPr wrap="square">
            <a:spAutoFit/>
          </a:bodyPr>
          <a:lstStyle/>
          <a:p>
            <a:r>
              <a:rPr lang="en-GB" sz="2000" dirty="0">
                <a:solidFill>
                  <a:srgbClr val="00B0F0"/>
                </a:solidFill>
                <a:latin typeface="Arial" panose="020B0604020202020204" pitchFamily="34" charset="0"/>
                <a:cs typeface="Arial" panose="020B0604020202020204" pitchFamily="34" charset="0"/>
              </a:rPr>
              <a:t>What gets me now </a:t>
            </a:r>
            <a:r>
              <a:rPr lang="en-GB" sz="2000" dirty="0">
                <a:latin typeface="Arial" panose="020B0604020202020204" pitchFamily="34" charset="0"/>
                <a:cs typeface="Arial" panose="020B0604020202020204" pitchFamily="34" charset="0"/>
              </a:rPr>
              <a:t>is not the idiocy or greed</a:t>
            </a:r>
          </a:p>
          <a:p>
            <a:r>
              <a:rPr lang="en-GB" sz="2000" dirty="0">
                <a:latin typeface="Arial" panose="020B0604020202020204" pitchFamily="34" charset="0"/>
                <a:cs typeface="Arial" panose="020B0604020202020204" pitchFamily="34" charset="0"/>
              </a:rPr>
              <a:t>but </a:t>
            </a:r>
            <a:r>
              <a:rPr lang="en-GB" sz="2000" dirty="0">
                <a:solidFill>
                  <a:srgbClr val="00B0F0"/>
                </a:solidFill>
                <a:latin typeface="Arial" panose="020B0604020202020204" pitchFamily="34" charset="0"/>
                <a:cs typeface="Arial" panose="020B0604020202020204" pitchFamily="34" charset="0"/>
              </a:rPr>
              <a:t>lack of thought for me</a:t>
            </a:r>
            <a:r>
              <a:rPr lang="en-GB" sz="2000" dirty="0">
                <a:latin typeface="Arial" panose="020B0604020202020204" pitchFamily="34" charset="0"/>
                <a:cs typeface="Arial" panose="020B0604020202020204" pitchFamily="34" charset="0"/>
              </a:rPr>
              <a:t>.  </a:t>
            </a:r>
            <a:r>
              <a:rPr lang="en-GB" sz="2000" dirty="0">
                <a:solidFill>
                  <a:srgbClr val="FF0000"/>
                </a:solidFill>
                <a:latin typeface="Arial" panose="020B0604020202020204" pitchFamily="34" charset="0"/>
                <a:cs typeface="Arial" panose="020B0604020202020204" pitchFamily="34" charset="0"/>
              </a:rPr>
              <a:t>Pure selfishness</a:t>
            </a:r>
            <a:r>
              <a:rPr lang="en-GB" sz="2000" dirty="0">
                <a:latin typeface="Arial" panose="020B0604020202020204" pitchFamily="34" charset="0"/>
                <a:cs typeface="Arial" panose="020B0604020202020204" pitchFamily="34" charset="0"/>
              </a:rPr>
              <a:t>.  I sold</a:t>
            </a:r>
          </a:p>
          <a:p>
            <a:r>
              <a:rPr lang="en-GB" sz="2000" dirty="0">
                <a:latin typeface="Arial" panose="020B0604020202020204" pitchFamily="34" charset="0"/>
                <a:cs typeface="Arial" panose="020B0604020202020204" pitchFamily="34" charset="0"/>
              </a:rPr>
              <a:t>the contents of the house and came down here.</a:t>
            </a:r>
          </a:p>
          <a:p>
            <a:r>
              <a:rPr lang="en-GB" sz="2000" dirty="0">
                <a:solidFill>
                  <a:srgbClr val="00B0F0"/>
                </a:solidFill>
                <a:latin typeface="Arial" panose="020B0604020202020204" pitchFamily="34" charset="0"/>
                <a:cs typeface="Arial" panose="020B0604020202020204" pitchFamily="34" charset="0"/>
              </a:rPr>
              <a:t>I think of him </a:t>
            </a:r>
            <a:r>
              <a:rPr lang="en-GB" sz="2000" dirty="0">
                <a:latin typeface="Arial" panose="020B0604020202020204" pitchFamily="34" charset="0"/>
                <a:cs typeface="Arial" panose="020B0604020202020204" pitchFamily="34" charset="0"/>
              </a:rPr>
              <a:t>in certain </a:t>
            </a:r>
            <a:r>
              <a:rPr lang="en-GB" sz="2000" u="sng" dirty="0">
                <a:latin typeface="Arial" panose="020B0604020202020204" pitchFamily="34" charset="0"/>
                <a:cs typeface="Arial" panose="020B0604020202020204" pitchFamily="34" charset="0"/>
              </a:rPr>
              <a:t>lights</a:t>
            </a:r>
            <a:r>
              <a:rPr lang="en-GB" sz="2000" dirty="0">
                <a:latin typeface="Arial" panose="020B0604020202020204" pitchFamily="34" charset="0"/>
                <a:cs typeface="Arial" panose="020B0604020202020204" pitchFamily="34" charset="0"/>
              </a:rPr>
              <a:t>, dawn, later afternoon,</a:t>
            </a:r>
          </a:p>
          <a:p>
            <a:r>
              <a:rPr lang="en-GB" sz="2000" dirty="0">
                <a:latin typeface="Arial" panose="020B0604020202020204" pitchFamily="34" charset="0"/>
                <a:cs typeface="Arial" panose="020B0604020202020204" pitchFamily="34" charset="0"/>
              </a:rPr>
              <a:t>and once a bowl of </a:t>
            </a:r>
            <a:r>
              <a:rPr lang="en-GB" sz="2000" u="sng" dirty="0">
                <a:latin typeface="Arial" panose="020B0604020202020204" pitchFamily="34" charset="0"/>
                <a:cs typeface="Arial" panose="020B0604020202020204" pitchFamily="34" charset="0"/>
              </a:rPr>
              <a:t>apples</a:t>
            </a:r>
            <a:r>
              <a:rPr lang="en-GB" sz="2000" dirty="0">
                <a:latin typeface="Arial" panose="020B0604020202020204" pitchFamily="34" charset="0"/>
                <a:cs typeface="Arial" panose="020B0604020202020204" pitchFamily="34" charset="0"/>
              </a:rPr>
              <a:t> stopped me dead.  I miss most</a:t>
            </a:r>
            <a:r>
              <a:rPr lang="en-GB" sz="2000" dirty="0">
                <a:solidFill>
                  <a:srgbClr val="FF0000"/>
                </a:solidFill>
                <a:latin typeface="Arial" panose="020B0604020202020204" pitchFamily="34" charset="0"/>
                <a:cs typeface="Arial" panose="020B0604020202020204" pitchFamily="34" charset="0"/>
              </a:rPr>
              <a:t>,</a:t>
            </a:r>
          </a:p>
          <a:p>
            <a:r>
              <a:rPr lang="en-GB" sz="2000" dirty="0">
                <a:solidFill>
                  <a:srgbClr val="FF0000"/>
                </a:solidFill>
                <a:latin typeface="Arial" panose="020B0604020202020204" pitchFamily="34" charset="0"/>
                <a:cs typeface="Arial" panose="020B0604020202020204" pitchFamily="34" charset="0"/>
              </a:rPr>
              <a:t>even now,</a:t>
            </a:r>
            <a:r>
              <a:rPr lang="en-GB" sz="2000" dirty="0">
                <a:latin typeface="Arial" panose="020B0604020202020204" pitchFamily="34" charset="0"/>
                <a:cs typeface="Arial" panose="020B0604020202020204" pitchFamily="34" charset="0"/>
              </a:rPr>
              <a:t> </a:t>
            </a:r>
            <a:r>
              <a:rPr lang="en-GB" sz="2000" dirty="0">
                <a:solidFill>
                  <a:srgbClr val="00B0F0"/>
                </a:solidFill>
                <a:latin typeface="Arial" panose="020B0604020202020204" pitchFamily="34" charset="0"/>
                <a:cs typeface="Arial" panose="020B0604020202020204" pitchFamily="34" charset="0"/>
              </a:rPr>
              <a:t>his</a:t>
            </a:r>
            <a:r>
              <a:rPr lang="en-GB" sz="2000" dirty="0">
                <a:latin typeface="Arial" panose="020B0604020202020204" pitchFamily="34" charset="0"/>
                <a:cs typeface="Arial" panose="020B0604020202020204" pitchFamily="34" charset="0"/>
              </a:rPr>
              <a:t> </a:t>
            </a:r>
            <a:r>
              <a:rPr lang="en-GB" sz="2000" u="sng" dirty="0">
                <a:latin typeface="Arial" panose="020B0604020202020204" pitchFamily="34" charset="0"/>
                <a:cs typeface="Arial" panose="020B0604020202020204" pitchFamily="34" charset="0"/>
              </a:rPr>
              <a:t>hands</a:t>
            </a:r>
            <a:r>
              <a:rPr lang="en-GB" sz="2000" dirty="0">
                <a:latin typeface="Arial" panose="020B0604020202020204" pitchFamily="34" charset="0"/>
                <a:cs typeface="Arial" panose="020B0604020202020204" pitchFamily="34" charset="0"/>
              </a:rPr>
              <a:t>, his </a:t>
            </a:r>
            <a:r>
              <a:rPr lang="en-GB" sz="2000" dirty="0">
                <a:solidFill>
                  <a:srgbClr val="00B0F0"/>
                </a:solidFill>
                <a:latin typeface="Arial" panose="020B0604020202020204" pitchFamily="34" charset="0"/>
                <a:cs typeface="Arial" panose="020B0604020202020204" pitchFamily="34" charset="0"/>
              </a:rPr>
              <a:t>warm </a:t>
            </a:r>
            <a:r>
              <a:rPr lang="en-GB" sz="2000" u="sng" dirty="0">
                <a:latin typeface="Arial" panose="020B0604020202020204" pitchFamily="34" charset="0"/>
                <a:cs typeface="Arial" panose="020B0604020202020204" pitchFamily="34" charset="0"/>
              </a:rPr>
              <a:t>hands</a:t>
            </a:r>
            <a:r>
              <a:rPr lang="en-GB" sz="2000" dirty="0">
                <a:latin typeface="Arial" panose="020B0604020202020204" pitchFamily="34" charset="0"/>
                <a:cs typeface="Arial" panose="020B0604020202020204" pitchFamily="34" charset="0"/>
              </a:rPr>
              <a:t> on my skin, </a:t>
            </a:r>
            <a:r>
              <a:rPr lang="en-GB" sz="2000" dirty="0">
                <a:solidFill>
                  <a:srgbClr val="00B0F0"/>
                </a:solidFill>
                <a:latin typeface="Arial" panose="020B0604020202020204" pitchFamily="34" charset="0"/>
                <a:cs typeface="Arial" panose="020B0604020202020204" pitchFamily="34" charset="0"/>
              </a:rPr>
              <a:t>his touch</a:t>
            </a:r>
            <a:r>
              <a:rPr lang="en-GB" sz="2000" dirty="0">
                <a:latin typeface="Arial" panose="020B0604020202020204" pitchFamily="34" charset="0"/>
                <a:cs typeface="Arial" panose="020B0604020202020204" pitchFamily="34" charset="0"/>
              </a:rPr>
              <a:t>.</a:t>
            </a:r>
          </a:p>
        </p:txBody>
      </p:sp>
      <p:sp>
        <p:nvSpPr>
          <p:cNvPr id="3" name="Rectangle 2"/>
          <p:cNvSpPr/>
          <p:nvPr/>
        </p:nvSpPr>
        <p:spPr>
          <a:xfrm>
            <a:off x="319124" y="2204864"/>
            <a:ext cx="8460432" cy="4370427"/>
          </a:xfrm>
          <a:prstGeom prst="rect">
            <a:avLst/>
          </a:prstGeom>
        </p:spPr>
        <p:txBody>
          <a:bodyPr wrap="square">
            <a:spAutoFit/>
          </a:bodyPr>
          <a:lstStyle/>
          <a:p>
            <a:pPr algn="just"/>
            <a:r>
              <a:rPr lang="en-GB" sz="2000" dirty="0" smtClean="0">
                <a:latin typeface="Arial" panose="020B0604020202020204" pitchFamily="34" charset="0"/>
                <a:cs typeface="Arial" panose="020B0604020202020204" pitchFamily="34" charset="0"/>
              </a:rPr>
              <a:t>Sums </a:t>
            </a:r>
            <a:r>
              <a:rPr lang="en-GB" sz="2000" dirty="0">
                <a:latin typeface="Arial" panose="020B0604020202020204" pitchFamily="34" charset="0"/>
                <a:cs typeface="Arial" panose="020B0604020202020204" pitchFamily="34" charset="0"/>
              </a:rPr>
              <a:t>up her thoughts about her husband’s wishes: </a:t>
            </a:r>
            <a:r>
              <a:rPr lang="en-GB" sz="2000" dirty="0" smtClean="0">
                <a:latin typeface="Arial" panose="020B0604020202020204" pitchFamily="34" charset="0"/>
                <a:cs typeface="Arial" panose="020B0604020202020204" pitchFamily="34" charset="0"/>
              </a:rPr>
              <a:t>‘idiocy’ and ‘greed’ </a:t>
            </a:r>
            <a:r>
              <a:rPr lang="en-GB" sz="2000" dirty="0">
                <a:latin typeface="Arial" panose="020B0604020202020204" pitchFamily="34" charset="0"/>
                <a:cs typeface="Arial" panose="020B0604020202020204" pitchFamily="34" charset="0"/>
              </a:rPr>
              <a:t>in his single minded pursuit of his own desires and wanting her to “listen” to what interests </a:t>
            </a:r>
            <a:r>
              <a:rPr lang="en-GB" sz="2000" dirty="0" smtClean="0">
                <a:latin typeface="Arial" panose="020B0604020202020204" pitchFamily="34" charset="0"/>
                <a:cs typeface="Arial" panose="020B0604020202020204" pitchFamily="34" charset="0"/>
              </a:rPr>
              <a:t>him and ‘selfishness”’ </a:t>
            </a:r>
            <a:r>
              <a:rPr lang="en-GB" sz="2000" dirty="0">
                <a:latin typeface="Arial" panose="020B0604020202020204" pitchFamily="34" charset="0"/>
                <a:cs typeface="Arial" panose="020B0604020202020204" pitchFamily="34" charset="0"/>
              </a:rPr>
              <a:t>in his failure to regard her </a:t>
            </a:r>
            <a:r>
              <a:rPr lang="en-GB" sz="2000" dirty="0" smtClean="0">
                <a:latin typeface="Arial" panose="020B0604020202020204" pitchFamily="34" charset="0"/>
                <a:cs typeface="Arial" panose="020B0604020202020204" pitchFamily="34" charset="0"/>
              </a:rPr>
              <a:t>needs. </a:t>
            </a:r>
            <a:r>
              <a:rPr lang="en-GB" sz="2000" dirty="0">
                <a:latin typeface="Arial" panose="020B0604020202020204" pitchFamily="34" charset="0"/>
                <a:cs typeface="Arial" panose="020B0604020202020204" pitchFamily="34" charset="0"/>
              </a:rPr>
              <a:t>This may also express the revelation of her character here as being the selfish one – unconcerned with what his obsession has done to him and thinking only of how he has ruined her </a:t>
            </a:r>
            <a:r>
              <a:rPr lang="en-GB" sz="2000" dirty="0" smtClean="0">
                <a:latin typeface="Arial" panose="020B0604020202020204" pitchFamily="34" charset="0"/>
                <a:cs typeface="Arial" panose="020B0604020202020204" pitchFamily="34" charset="0"/>
              </a:rPr>
              <a:t>happiness – ‘lack of thought for me.’</a:t>
            </a:r>
          </a:p>
          <a:p>
            <a:pPr algn="just"/>
            <a:endParaRPr lang="en-GB" sz="2000" dirty="0">
              <a:latin typeface="Arial" panose="020B0604020202020204" pitchFamily="34" charset="0"/>
              <a:cs typeface="Arial" panose="020B0604020202020204" pitchFamily="34" charset="0"/>
            </a:endParaRPr>
          </a:p>
          <a:p>
            <a:pPr algn="just"/>
            <a:r>
              <a:rPr lang="en-GB" sz="2000" dirty="0">
                <a:latin typeface="Arial" panose="020B0604020202020204" pitchFamily="34" charset="0"/>
                <a:cs typeface="Arial" panose="020B0604020202020204" pitchFamily="34" charset="0"/>
              </a:rPr>
              <a:t>Angry frustrated tone to begin with to add emphasis to her summation of the past situation: Colloquial straight-forward language in the present tense, “What gets me now”,  and short blunt </a:t>
            </a:r>
            <a:r>
              <a:rPr lang="en-GB" sz="2000" dirty="0" smtClean="0">
                <a:latin typeface="Arial" panose="020B0604020202020204" pitchFamily="34" charset="0"/>
                <a:cs typeface="Arial" panose="020B0604020202020204" pitchFamily="34" charset="0"/>
              </a:rPr>
              <a:t>minor sentence</a:t>
            </a:r>
            <a:r>
              <a:rPr lang="en-GB" sz="2000" dirty="0">
                <a:latin typeface="Arial" panose="020B0604020202020204" pitchFamily="34" charset="0"/>
                <a:cs typeface="Arial" panose="020B0604020202020204" pitchFamily="34" charset="0"/>
              </a:rPr>
              <a:t>: </a:t>
            </a:r>
            <a:r>
              <a:rPr lang="en-GB" sz="2000" dirty="0" smtClean="0">
                <a:latin typeface="Arial" panose="020B0604020202020204" pitchFamily="34" charset="0"/>
                <a:cs typeface="Arial" panose="020B0604020202020204" pitchFamily="34" charset="0"/>
              </a:rPr>
              <a:t>‘Pure selfishness’ to emphasise how she is still suffering ‘even now’ (parenthesis) because of a choice he made.</a:t>
            </a:r>
            <a:endParaRPr lang="en-GB" sz="2000" dirty="0">
              <a:latin typeface="Arial" panose="020B0604020202020204" pitchFamily="34" charset="0"/>
              <a:cs typeface="Arial" panose="020B0604020202020204" pitchFamily="34" charset="0"/>
            </a:endParaRPr>
          </a:p>
          <a:p>
            <a:endParaRPr lang="en-GB" dirty="0"/>
          </a:p>
        </p:txBody>
      </p:sp>
      <p:sp>
        <p:nvSpPr>
          <p:cNvPr id="4" name="Rectangle 3"/>
          <p:cNvSpPr/>
          <p:nvPr/>
        </p:nvSpPr>
        <p:spPr>
          <a:xfrm>
            <a:off x="305272" y="2510612"/>
            <a:ext cx="8640960" cy="2862322"/>
          </a:xfrm>
          <a:prstGeom prst="rect">
            <a:avLst/>
          </a:prstGeom>
        </p:spPr>
        <p:txBody>
          <a:bodyPr wrap="square">
            <a:spAutoFit/>
          </a:bodyPr>
          <a:lstStyle/>
          <a:p>
            <a:pPr algn="just"/>
            <a:r>
              <a:rPr lang="en-GB" sz="2000" dirty="0">
                <a:latin typeface="Arial" panose="020B0604020202020204" pitchFamily="34" charset="0"/>
                <a:cs typeface="Arial" panose="020B0604020202020204" pitchFamily="34" charset="0"/>
              </a:rPr>
              <a:t>Note the transition from aggrieved, ignored spouse to thoughtful, longing lover. </a:t>
            </a:r>
            <a:r>
              <a:rPr lang="en-GB" sz="2000" dirty="0" smtClean="0">
                <a:latin typeface="Arial" panose="020B0604020202020204" pitchFamily="34" charset="0"/>
                <a:cs typeface="Arial" panose="020B0604020202020204" pitchFamily="34" charset="0"/>
              </a:rPr>
              <a:t>His </a:t>
            </a:r>
            <a:r>
              <a:rPr lang="en-GB" sz="2000" dirty="0">
                <a:latin typeface="Arial" panose="020B0604020202020204" pitchFamily="34" charset="0"/>
                <a:cs typeface="Arial" panose="020B0604020202020204" pitchFamily="34" charset="0"/>
              </a:rPr>
              <a:t>disastrous experience has frozen her </a:t>
            </a:r>
            <a:r>
              <a:rPr lang="en-GB" sz="2000" dirty="0" smtClean="0">
                <a:latin typeface="Arial" panose="020B0604020202020204" pitchFamily="34" charset="0"/>
                <a:cs typeface="Arial" panose="020B0604020202020204" pitchFamily="34" charset="0"/>
              </a:rPr>
              <a:t>emotionally as well as physically – it is ‘his’ warm touch she misses.  </a:t>
            </a:r>
          </a:p>
          <a:p>
            <a:pPr algn="just"/>
            <a:endParaRPr lang="en-GB" sz="2000" dirty="0">
              <a:latin typeface="Arial" panose="020B0604020202020204" pitchFamily="34" charset="0"/>
              <a:cs typeface="Arial" panose="020B0604020202020204" pitchFamily="34" charset="0"/>
            </a:endParaRPr>
          </a:p>
          <a:p>
            <a:pPr algn="just"/>
            <a:r>
              <a:rPr lang="en-GB" sz="2000" dirty="0" smtClean="0">
                <a:latin typeface="Arial" panose="020B0604020202020204" pitchFamily="34" charset="0"/>
                <a:cs typeface="Arial" panose="020B0604020202020204" pitchFamily="34" charset="0"/>
              </a:rPr>
              <a:t>Use of ‘his’ suggests her continued longing/fondness for him. </a:t>
            </a:r>
            <a:r>
              <a:rPr lang="en-GB" sz="2000" dirty="0">
                <a:latin typeface="Arial" panose="020B0604020202020204" pitchFamily="34" charset="0"/>
                <a:cs typeface="Arial" panose="020B0604020202020204" pitchFamily="34" charset="0"/>
              </a:rPr>
              <a:t>Word choice is very harsh and abrupt to reflect the sudden realisation or pang that comes when simple objects are associated with </a:t>
            </a:r>
            <a:r>
              <a:rPr lang="en-GB" sz="2000" dirty="0" smtClean="0">
                <a:latin typeface="Arial" panose="020B0604020202020204" pitchFamily="34" charset="0"/>
                <a:cs typeface="Arial" panose="020B0604020202020204" pitchFamily="34" charset="0"/>
              </a:rPr>
              <a:t>her memories/trauma.  She is still ‘stopped dead’ from moving forward/on and forgetting him by </a:t>
            </a:r>
            <a:r>
              <a:rPr lang="en-GB" sz="2000" dirty="0">
                <a:latin typeface="Arial" panose="020B0604020202020204" pitchFamily="34" charset="0"/>
                <a:cs typeface="Arial" panose="020B0604020202020204" pitchFamily="34" charset="0"/>
              </a:rPr>
              <a:t>the memory of their lost love.</a:t>
            </a:r>
          </a:p>
        </p:txBody>
      </p:sp>
      <p:sp>
        <p:nvSpPr>
          <p:cNvPr id="5" name="Rectangle 4"/>
          <p:cNvSpPr/>
          <p:nvPr/>
        </p:nvSpPr>
        <p:spPr>
          <a:xfrm>
            <a:off x="328690" y="2217195"/>
            <a:ext cx="8460432" cy="4401205"/>
          </a:xfrm>
          <a:prstGeom prst="rect">
            <a:avLst/>
          </a:prstGeom>
        </p:spPr>
        <p:txBody>
          <a:bodyPr wrap="square">
            <a:spAutoFit/>
          </a:bodyPr>
          <a:lstStyle/>
          <a:p>
            <a:pPr algn="just"/>
            <a:r>
              <a:rPr lang="en-GB" sz="2000" dirty="0">
                <a:latin typeface="Arial" panose="020B0604020202020204" pitchFamily="34" charset="0"/>
                <a:cs typeface="Arial" panose="020B0604020202020204" pitchFamily="34" charset="0"/>
              </a:rPr>
              <a:t>Takes the reader back to the beginning of the poem (light and fruit) and memories of a happier time before he changed. </a:t>
            </a:r>
            <a:r>
              <a:rPr lang="en-GB" sz="2000" dirty="0" smtClean="0">
                <a:latin typeface="Arial" panose="020B0604020202020204" pitchFamily="34" charset="0"/>
                <a:cs typeface="Arial" panose="020B0604020202020204" pitchFamily="34" charset="0"/>
              </a:rPr>
              <a:t>Confirms </a:t>
            </a:r>
            <a:r>
              <a:rPr lang="en-GB" sz="2000" dirty="0">
                <a:latin typeface="Arial" panose="020B0604020202020204" pitchFamily="34" charset="0"/>
                <a:cs typeface="Arial" panose="020B0604020202020204" pitchFamily="34" charset="0"/>
              </a:rPr>
              <a:t>her continued feelings for him and her sense of loss and grief. There is also an association with golden colour in the dawn and sunset which leads nicely into the last line. Tone softens to reflect her own transformation from anger to </a:t>
            </a:r>
            <a:r>
              <a:rPr lang="en-GB" sz="2000" dirty="0" smtClean="0">
                <a:latin typeface="Arial" panose="020B0604020202020204" pitchFamily="34" charset="0"/>
                <a:cs typeface="Arial" panose="020B0604020202020204" pitchFamily="34" charset="0"/>
              </a:rPr>
              <a:t>regret/sadness.</a:t>
            </a:r>
          </a:p>
          <a:p>
            <a:pPr algn="just"/>
            <a:endParaRPr lang="en-GB" sz="2000" dirty="0">
              <a:latin typeface="Arial" panose="020B0604020202020204" pitchFamily="34" charset="0"/>
              <a:cs typeface="Arial" panose="020B0604020202020204" pitchFamily="34" charset="0"/>
            </a:endParaRPr>
          </a:p>
          <a:p>
            <a:pPr algn="just"/>
            <a:r>
              <a:rPr lang="en-GB" sz="2000" dirty="0">
                <a:latin typeface="Arial" panose="020B0604020202020204" pitchFamily="34" charset="0"/>
                <a:cs typeface="Arial" panose="020B0604020202020204" pitchFamily="34" charset="0"/>
              </a:rPr>
              <a:t>Gentle tone goes back to the warmth of the opening stanza: “I miss most, even now, his hands, his warm hands on my skin, his touch.” The line moves slowly because of the commas but also because of the associative qualifications (each successive phrase expands on the one previous) which emphasise her </a:t>
            </a:r>
            <a:r>
              <a:rPr lang="en-GB" sz="2000" dirty="0" smtClean="0">
                <a:latin typeface="Arial" panose="020B0604020202020204" pitchFamily="34" charset="0"/>
                <a:cs typeface="Arial" panose="020B0604020202020204" pitchFamily="34" charset="0"/>
              </a:rPr>
              <a:t>loneliness .  Last </a:t>
            </a:r>
            <a:r>
              <a:rPr lang="en-GB" sz="2000" dirty="0">
                <a:latin typeface="Arial" panose="020B0604020202020204" pitchFamily="34" charset="0"/>
                <a:cs typeface="Arial" panose="020B0604020202020204" pitchFamily="34" charset="0"/>
              </a:rPr>
              <a:t>word of poem is </a:t>
            </a:r>
            <a:r>
              <a:rPr lang="en-GB" sz="2000" dirty="0" smtClean="0">
                <a:latin typeface="Arial" panose="020B0604020202020204" pitchFamily="34" charset="0"/>
                <a:cs typeface="Arial" panose="020B0604020202020204" pitchFamily="34" charset="0"/>
              </a:rPr>
              <a:t>‘touch’ </a:t>
            </a:r>
            <a:r>
              <a:rPr lang="en-GB" sz="2000" dirty="0">
                <a:latin typeface="Arial" panose="020B0604020202020204" pitchFamily="34" charset="0"/>
                <a:cs typeface="Arial" panose="020B0604020202020204" pitchFamily="34" charset="0"/>
              </a:rPr>
              <a:t>taking us back ironically to Midas and their whole relationship</a:t>
            </a:r>
            <a:r>
              <a:rPr lang="en-GB" sz="2000" dirty="0" smtClean="0">
                <a:latin typeface="Arial" panose="020B0604020202020204" pitchFamily="34" charset="0"/>
                <a:cs typeface="Arial" panose="020B0604020202020204" pitchFamily="34" charset="0"/>
              </a:rPr>
              <a:t>. </a:t>
            </a:r>
            <a:endParaRPr lang="en-GB" sz="2000" dirty="0">
              <a:latin typeface="Arial" panose="020B0604020202020204" pitchFamily="34" charset="0"/>
              <a:cs typeface="Arial" panose="020B0604020202020204" pitchFamily="34" charset="0"/>
            </a:endParaRPr>
          </a:p>
          <a:p>
            <a:pPr algn="just"/>
            <a:endParaRPr lang="en-GB" sz="2000" dirty="0">
              <a:latin typeface="Arial" panose="020B0604020202020204" pitchFamily="34" charset="0"/>
              <a:cs typeface="Arial" panose="020B0604020202020204" pitchFamily="34" charset="0"/>
            </a:endParaRPr>
          </a:p>
        </p:txBody>
      </p:sp>
      <p:sp>
        <p:nvSpPr>
          <p:cNvPr id="6" name="Rectangle 5"/>
          <p:cNvSpPr/>
          <p:nvPr/>
        </p:nvSpPr>
        <p:spPr>
          <a:xfrm>
            <a:off x="328690" y="2510612"/>
            <a:ext cx="8172400" cy="2862322"/>
          </a:xfrm>
          <a:prstGeom prst="rect">
            <a:avLst/>
          </a:prstGeom>
        </p:spPr>
        <p:txBody>
          <a:bodyPr wrap="square">
            <a:spAutoFit/>
          </a:bodyPr>
          <a:lstStyle/>
          <a:p>
            <a:pPr algn="just"/>
            <a:r>
              <a:rPr lang="en-GB" sz="2000" dirty="0">
                <a:latin typeface="Arial" panose="020B0604020202020204" pitchFamily="34" charset="0"/>
                <a:cs typeface="Arial" panose="020B0604020202020204" pitchFamily="34" charset="0"/>
              </a:rPr>
              <a:t>I</a:t>
            </a:r>
            <a:r>
              <a:rPr lang="en-GB" sz="2000" dirty="0" smtClean="0">
                <a:latin typeface="Arial" panose="020B0604020202020204" pitchFamily="34" charset="0"/>
                <a:cs typeface="Arial" panose="020B0604020202020204" pitchFamily="34" charset="0"/>
              </a:rPr>
              <a:t>ronic</a:t>
            </a:r>
            <a:r>
              <a:rPr lang="en-GB" sz="2000" dirty="0">
                <a:latin typeface="Arial" panose="020B0604020202020204" pitchFamily="34" charset="0"/>
                <a:cs typeface="Arial" panose="020B0604020202020204" pitchFamily="34" charset="0"/>
              </a:rPr>
              <a:t>, sad but touching ending: she wants his warm human touch from before he got his wish. This expresses her grief and also Duffy’s point about the realisation of individual dreams which we think will make us happy but end up destroying us and those around us. The repetition of the words ‘hands’ emphasises too that his touch, once a potent symbol of their intimacy is now lost forever and reminds us that, unlike human skin to skin contact, gold is cold and hard.</a:t>
            </a:r>
          </a:p>
          <a:p>
            <a:pPr algn="just"/>
            <a:endParaRPr lang="en-GB" sz="2000" dirty="0" smtClean="0">
              <a:latin typeface="Arial" panose="020B0604020202020204" pitchFamily="34" charset="0"/>
              <a:cs typeface="Arial" panose="020B0604020202020204" pitchFamily="34" charset="0"/>
            </a:endParaRPr>
          </a:p>
          <a:p>
            <a:pPr algn="just"/>
            <a:endParaRPr lang="en-GB" sz="2000" dirty="0">
              <a:latin typeface="Arial" panose="020B0604020202020204" pitchFamily="34" charset="0"/>
              <a:cs typeface="Arial" panose="020B0604020202020204" pitchFamily="34" charset="0"/>
            </a:endParaRPr>
          </a:p>
        </p:txBody>
      </p:sp>
      <p:pic>
        <p:nvPicPr>
          <p:cNvPr id="10242" name="Picture 2" descr="Image result for daw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7681" y="5157192"/>
            <a:ext cx="2714625" cy="1700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9324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hidden"/>
                                      </p:to>
                                    </p:set>
                                  </p:childTnLst>
                                </p:cTn>
                              </p:par>
                              <p:par>
                                <p:cTn id="13" presetID="1" presetClass="entr" presetSubtype="0" fill="hold" grpId="1"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hidden"/>
                                      </p:to>
                                    </p:set>
                                  </p:childTnLst>
                                </p:cTn>
                              </p:par>
                              <p:par>
                                <p:cTn id="23" presetID="1" presetClass="exit" presetSubtype="0" fill="hold" grpId="0" nodeType="withEffect">
                                  <p:stCondLst>
                                    <p:cond delay="0"/>
                                  </p:stCondLst>
                                  <p:childTnLst>
                                    <p:set>
                                      <p:cBhvr>
                                        <p:cTn id="24" dur="1" fill="hold">
                                          <p:stCondLst>
                                            <p:cond delay="0"/>
                                          </p:stCondLst>
                                        </p:cTn>
                                        <p:tgtEl>
                                          <p:spTgt spid="3">
                                            <p:txEl>
                                              <p:pRg st="2" end="2"/>
                                            </p:txEl>
                                          </p:spTgt>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24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0" nodeType="clickEffect">
                                  <p:stCondLst>
                                    <p:cond delay="0"/>
                                  </p:stCondLst>
                                  <p:childTnLst>
                                    <p:set>
                                      <p:cBhvr>
                                        <p:cTn id="36" dur="1" fill="hold">
                                          <p:stCondLst>
                                            <p:cond delay="0"/>
                                          </p:stCondLst>
                                        </p:cTn>
                                        <p:tgtEl>
                                          <p:spTgt spid="4">
                                            <p:txEl>
                                              <p:pRg st="0" end="0"/>
                                            </p:txEl>
                                          </p:spTgt>
                                        </p:tgtEl>
                                        <p:attrNameLst>
                                          <p:attrName>style.visibility</p:attrName>
                                        </p:attrNameLst>
                                      </p:cBhvr>
                                      <p:to>
                                        <p:strVal val="hidden"/>
                                      </p:to>
                                    </p:set>
                                  </p:childTnLst>
                                </p:cTn>
                              </p:par>
                              <p:par>
                                <p:cTn id="37" presetID="1" presetClass="exit" presetSubtype="0" fill="hold" grpId="0" nodeType="withEffect">
                                  <p:stCondLst>
                                    <p:cond delay="0"/>
                                  </p:stCondLst>
                                  <p:childTnLst>
                                    <p:set>
                                      <p:cBhvr>
                                        <p:cTn id="38" dur="1" fill="hold">
                                          <p:stCondLst>
                                            <p:cond delay="0"/>
                                          </p:stCondLst>
                                        </p:cTn>
                                        <p:tgtEl>
                                          <p:spTgt spid="4">
                                            <p:txEl>
                                              <p:pRg st="2" end="2"/>
                                            </p:txEl>
                                          </p:spTgt>
                                        </p:tgtEl>
                                        <p:attrNameLst>
                                          <p:attrName>style.visibility</p:attrName>
                                        </p:attrNameLst>
                                      </p:cBhvr>
                                      <p:to>
                                        <p:strVal val="hidden"/>
                                      </p:to>
                                    </p:set>
                                  </p:childTnLst>
                                </p:cTn>
                              </p:par>
                              <p:par>
                                <p:cTn id="39" presetID="1" presetClass="entr" presetSubtype="0" fill="hold" grpId="0" nodeType="withEffect">
                                  <p:stCondLst>
                                    <p:cond delay="0"/>
                                  </p:stCondLst>
                                  <p:childTnLst>
                                    <p:set>
                                      <p:cBhvr>
                                        <p:cTn id="4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allAtOnce"/>
      <p:bldP spid="3" grpId="1" uiExpand="1" build="allAtOnce"/>
      <p:bldP spid="4" grpId="0" uiExpand="1" build="allAtOnce"/>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ww.scottishpoetrylibrary.org.uk/sites/default/files/imagecache/poster_grid/SPL%20Poster%20Mrs%20Midas%20Carol%20Ann%20Duffy.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1772816"/>
            <a:ext cx="3205273" cy="508518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11560" y="260648"/>
            <a:ext cx="7704856" cy="4308872"/>
          </a:xfrm>
          <a:prstGeom prst="rect">
            <a:avLst/>
          </a:prstGeom>
        </p:spPr>
        <p:txBody>
          <a:bodyPr wrap="square">
            <a:spAutoFit/>
          </a:bodyPr>
          <a:lstStyle/>
          <a:p>
            <a:r>
              <a:rPr lang="en-GB" sz="2400" b="1" u="sng" dirty="0">
                <a:latin typeface="Arial" panose="020B0604020202020204" pitchFamily="34" charset="0"/>
                <a:cs typeface="Arial" panose="020B0604020202020204" pitchFamily="34" charset="0"/>
              </a:rPr>
              <a:t>Themes</a:t>
            </a:r>
          </a:p>
          <a:p>
            <a:pPr lvl="0"/>
            <a:endParaRPr lang="en-GB" sz="2400" dirty="0" smtClean="0">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r>
              <a:rPr lang="en-GB" sz="2400" dirty="0" smtClean="0">
                <a:latin typeface="Arial" panose="020B0604020202020204" pitchFamily="34" charset="0"/>
                <a:cs typeface="Arial" panose="020B0604020202020204" pitchFamily="34" charset="0"/>
              </a:rPr>
              <a:t>Consequences of greed</a:t>
            </a:r>
          </a:p>
          <a:p>
            <a:pPr lvl="0"/>
            <a:endParaRPr lang="en-GB" sz="2400" dirty="0" smtClean="0">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r>
              <a:rPr lang="en-GB" sz="2400" dirty="0" smtClean="0">
                <a:latin typeface="Arial" panose="020B0604020202020204" pitchFamily="34" charset="0"/>
                <a:cs typeface="Arial" panose="020B0604020202020204" pitchFamily="34" charset="0"/>
              </a:rPr>
              <a:t>Loss</a:t>
            </a:r>
          </a:p>
          <a:p>
            <a:pPr lvl="0"/>
            <a:endParaRPr lang="en-GB" sz="2400" dirty="0" smtClean="0">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r>
              <a:rPr lang="en-GB" sz="2400" dirty="0" smtClean="0">
                <a:latin typeface="Arial" panose="020B0604020202020204" pitchFamily="34" charset="0"/>
                <a:cs typeface="Arial" panose="020B0604020202020204" pitchFamily="34" charset="0"/>
              </a:rPr>
              <a:t>Isolation/Loneliness</a:t>
            </a:r>
          </a:p>
          <a:p>
            <a:pPr lvl="0"/>
            <a:endParaRPr lang="en-GB" sz="2400" dirty="0" smtClean="0">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r>
              <a:rPr lang="en-GB" sz="2400" dirty="0" smtClean="0">
                <a:latin typeface="Arial" panose="020B0604020202020204" pitchFamily="34" charset="0"/>
                <a:cs typeface="Arial" panose="020B0604020202020204" pitchFamily="34" charset="0"/>
              </a:rPr>
              <a:t>Complexity of relationships</a:t>
            </a:r>
          </a:p>
          <a:p>
            <a:pPr marL="342900" lvl="0" indent="-342900">
              <a:buFont typeface="Arial" panose="020B0604020202020204" pitchFamily="34" charset="0"/>
              <a:buChar char="•"/>
            </a:pPr>
            <a:endParaRPr lang="en-GB" sz="2000" dirty="0" smtClean="0">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endParaRPr lang="en-GB" dirty="0" smtClean="0"/>
          </a:p>
        </p:txBody>
      </p:sp>
    </p:spTree>
    <p:extLst>
      <p:ext uri="{BB962C8B-B14F-4D97-AF65-F5344CB8AC3E}">
        <p14:creationId xmlns:p14="http://schemas.microsoft.com/office/powerpoint/2010/main" val="31239700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188640"/>
            <a:ext cx="8496944" cy="5324535"/>
          </a:xfrm>
          <a:prstGeom prst="rect">
            <a:avLst/>
          </a:prstGeom>
        </p:spPr>
        <p:txBody>
          <a:bodyPr wrap="square">
            <a:spAutoFit/>
          </a:bodyPr>
          <a:lstStyle/>
          <a:p>
            <a:pPr algn="just"/>
            <a:r>
              <a:rPr lang="en-GB" sz="2000" b="1" u="sng" dirty="0">
                <a:latin typeface="Arial" panose="020B0604020202020204" pitchFamily="34" charset="0"/>
                <a:cs typeface="Arial" panose="020B0604020202020204" pitchFamily="34" charset="0"/>
              </a:rPr>
              <a:t>Form and </a:t>
            </a:r>
            <a:r>
              <a:rPr lang="en-GB" sz="2000" b="1" u="sng" dirty="0" smtClean="0">
                <a:latin typeface="Arial" panose="020B0604020202020204" pitchFamily="34" charset="0"/>
                <a:cs typeface="Arial" panose="020B0604020202020204" pitchFamily="34" charset="0"/>
              </a:rPr>
              <a:t>structure</a:t>
            </a:r>
          </a:p>
          <a:p>
            <a:pPr algn="just"/>
            <a:endParaRPr lang="en-GB" sz="2000" b="1" dirty="0">
              <a:latin typeface="Arial" panose="020B0604020202020204" pitchFamily="34" charset="0"/>
              <a:cs typeface="Arial" panose="020B0604020202020204" pitchFamily="34" charset="0"/>
            </a:endParaRPr>
          </a:p>
          <a:p>
            <a:pPr algn="just"/>
            <a:r>
              <a:rPr lang="en-GB" sz="2000" dirty="0">
                <a:latin typeface="Arial" panose="020B0604020202020204" pitchFamily="34" charset="0"/>
                <a:cs typeface="Arial" panose="020B0604020202020204" pitchFamily="34" charset="0"/>
              </a:rPr>
              <a:t>This poem is written in the form of a </a:t>
            </a:r>
            <a:r>
              <a:rPr lang="en-GB" sz="2000" dirty="0">
                <a:solidFill>
                  <a:schemeClr val="accent4"/>
                </a:solidFill>
                <a:latin typeface="Arial" panose="020B0604020202020204" pitchFamily="34" charset="0"/>
                <a:cs typeface="Arial" panose="020B0604020202020204" pitchFamily="34" charset="0"/>
              </a:rPr>
              <a:t>dramatic monologue </a:t>
            </a:r>
            <a:r>
              <a:rPr lang="en-GB" sz="2000" dirty="0">
                <a:latin typeface="Arial" panose="020B0604020202020204" pitchFamily="34" charset="0"/>
                <a:cs typeface="Arial" panose="020B0604020202020204" pitchFamily="34" charset="0"/>
              </a:rPr>
              <a:t>from a female perspective, similar to the other poems in </a:t>
            </a:r>
            <a:r>
              <a:rPr lang="en-GB" sz="2000" dirty="0" smtClean="0">
                <a:latin typeface="Arial" panose="020B0604020202020204" pitchFamily="34" charset="0"/>
                <a:cs typeface="Arial" panose="020B0604020202020204" pitchFamily="34" charset="0"/>
              </a:rPr>
              <a:t>‘The </a:t>
            </a:r>
            <a:r>
              <a:rPr lang="en-GB" sz="2000" dirty="0">
                <a:latin typeface="Arial" panose="020B0604020202020204" pitchFamily="34" charset="0"/>
                <a:cs typeface="Arial" panose="020B0604020202020204" pitchFamily="34" charset="0"/>
              </a:rPr>
              <a:t>World’s </a:t>
            </a:r>
            <a:r>
              <a:rPr lang="en-GB" sz="2000" dirty="0" smtClean="0">
                <a:latin typeface="Arial" panose="020B0604020202020204" pitchFamily="34" charset="0"/>
                <a:cs typeface="Arial" panose="020B0604020202020204" pitchFamily="34" charset="0"/>
              </a:rPr>
              <a:t>Wife’ collection.</a:t>
            </a:r>
          </a:p>
          <a:p>
            <a:pPr algn="just"/>
            <a:endParaRPr lang="en-GB" sz="2000" dirty="0" smtClean="0">
              <a:latin typeface="Arial" panose="020B0604020202020204" pitchFamily="34" charset="0"/>
              <a:cs typeface="Arial" panose="020B0604020202020204" pitchFamily="34" charset="0"/>
            </a:endParaRPr>
          </a:p>
          <a:p>
            <a:pPr algn="just"/>
            <a:endParaRPr lang="en-GB" sz="2000" dirty="0">
              <a:latin typeface="Arial" panose="020B0604020202020204" pitchFamily="34" charset="0"/>
              <a:cs typeface="Arial" panose="020B0604020202020204" pitchFamily="34" charset="0"/>
            </a:endParaRPr>
          </a:p>
          <a:p>
            <a:pPr algn="just"/>
            <a:r>
              <a:rPr lang="en-GB" sz="2000" dirty="0" smtClean="0">
                <a:latin typeface="Arial" panose="020B0604020202020204" pitchFamily="34" charset="0"/>
                <a:cs typeface="Arial" panose="020B0604020202020204" pitchFamily="34" charset="0"/>
              </a:rPr>
              <a:t>Duffy presents </a:t>
            </a:r>
            <a:r>
              <a:rPr lang="en-GB" sz="2000" dirty="0">
                <a:latin typeface="Arial" panose="020B0604020202020204" pitchFamily="34" charset="0"/>
                <a:cs typeface="Arial" panose="020B0604020202020204" pitchFamily="34" charset="0"/>
              </a:rPr>
              <a:t>an imaginary response from </a:t>
            </a:r>
            <a:r>
              <a:rPr lang="en-GB" sz="2000" dirty="0" smtClean="0">
                <a:latin typeface="Arial" panose="020B0604020202020204" pitchFamily="34" charset="0"/>
                <a:cs typeface="Arial" panose="020B0604020202020204" pitchFamily="34" charset="0"/>
              </a:rPr>
              <a:t>King Midas’ wife, </a:t>
            </a:r>
            <a:r>
              <a:rPr lang="en-GB" sz="2000" dirty="0">
                <a:latin typeface="Arial" panose="020B0604020202020204" pitchFamily="34" charset="0"/>
                <a:cs typeface="Arial" panose="020B0604020202020204" pitchFamily="34" charset="0"/>
              </a:rPr>
              <a:t>providing </a:t>
            </a:r>
            <a:r>
              <a:rPr lang="en-GB" sz="2000" dirty="0" smtClean="0">
                <a:latin typeface="Arial" panose="020B0604020202020204" pitchFamily="34" charset="0"/>
                <a:cs typeface="Arial" panose="020B0604020202020204" pitchFamily="34" charset="0"/>
              </a:rPr>
              <a:t>a </a:t>
            </a:r>
            <a:r>
              <a:rPr lang="en-GB" sz="2000" dirty="0">
                <a:latin typeface="Arial" panose="020B0604020202020204" pitchFamily="34" charset="0"/>
                <a:cs typeface="Arial" panose="020B0604020202020204" pitchFamily="34" charset="0"/>
              </a:rPr>
              <a:t>thought-provoking and comical insight into their lives. </a:t>
            </a:r>
            <a:endParaRPr lang="en-GB" sz="2000" dirty="0" smtClean="0">
              <a:latin typeface="Arial" panose="020B0604020202020204" pitchFamily="34" charset="0"/>
              <a:cs typeface="Arial" panose="020B0604020202020204" pitchFamily="34" charset="0"/>
            </a:endParaRPr>
          </a:p>
          <a:p>
            <a:pPr algn="just"/>
            <a:endParaRPr lang="en-GB" sz="2000" dirty="0" smtClean="0">
              <a:latin typeface="Arial" panose="020B0604020202020204" pitchFamily="34" charset="0"/>
              <a:cs typeface="Arial" panose="020B0604020202020204" pitchFamily="34" charset="0"/>
            </a:endParaRPr>
          </a:p>
          <a:p>
            <a:pPr algn="just"/>
            <a:r>
              <a:rPr lang="en-GB" sz="2000" dirty="0" smtClean="0">
                <a:latin typeface="Arial" panose="020B0604020202020204" pitchFamily="34" charset="0"/>
                <a:cs typeface="Arial" panose="020B0604020202020204" pitchFamily="34" charset="0"/>
              </a:rPr>
              <a:t>Features:</a:t>
            </a:r>
          </a:p>
          <a:p>
            <a:pPr algn="just"/>
            <a:endParaRPr lang="en-GB" sz="2000"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n-GB" sz="2000" dirty="0" smtClean="0">
                <a:latin typeface="Arial" panose="020B0604020202020204" pitchFamily="34" charset="0"/>
                <a:cs typeface="Arial" panose="020B0604020202020204" pitchFamily="34" charset="0"/>
              </a:rPr>
              <a:t>Eleven </a:t>
            </a:r>
            <a:r>
              <a:rPr lang="en-GB" sz="2000" dirty="0">
                <a:latin typeface="Arial" panose="020B0604020202020204" pitchFamily="34" charset="0"/>
                <a:cs typeface="Arial" panose="020B0604020202020204" pitchFamily="34" charset="0"/>
              </a:rPr>
              <a:t>stanzas of irregular line </a:t>
            </a:r>
            <a:r>
              <a:rPr lang="en-GB" sz="2000" dirty="0" smtClean="0">
                <a:latin typeface="Arial" panose="020B0604020202020204" pitchFamily="34" charset="0"/>
                <a:cs typeface="Arial" panose="020B0604020202020204" pitchFamily="34" charset="0"/>
              </a:rPr>
              <a:t>length </a:t>
            </a:r>
          </a:p>
          <a:p>
            <a:pPr marL="342900" indent="-342900" algn="just">
              <a:buFont typeface="Arial" panose="020B0604020202020204" pitchFamily="34" charset="0"/>
              <a:buChar char="•"/>
            </a:pPr>
            <a:endParaRPr lang="en-GB" sz="2000" dirty="0" smtClean="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n-GB" sz="2000" dirty="0" smtClean="0">
                <a:latin typeface="Arial" panose="020B0604020202020204" pitchFamily="34" charset="0"/>
                <a:cs typeface="Arial" panose="020B0604020202020204" pitchFamily="34" charset="0"/>
              </a:rPr>
              <a:t>Used to </a:t>
            </a:r>
            <a:r>
              <a:rPr lang="en-GB" sz="2000" dirty="0">
                <a:latin typeface="Arial" panose="020B0604020202020204" pitchFamily="34" charset="0"/>
                <a:cs typeface="Arial" panose="020B0604020202020204" pitchFamily="34" charset="0"/>
              </a:rPr>
              <a:t>reflect how unpredictable and chaotic life has become for </a:t>
            </a:r>
            <a:r>
              <a:rPr lang="en-GB" sz="2000" dirty="0" smtClean="0">
                <a:latin typeface="Arial" panose="020B0604020202020204" pitchFamily="34" charset="0"/>
                <a:cs typeface="Arial" panose="020B0604020202020204" pitchFamily="34" charset="0"/>
              </a:rPr>
              <a:t>the </a:t>
            </a:r>
            <a:r>
              <a:rPr lang="en-GB" sz="2000" dirty="0">
                <a:latin typeface="Arial" panose="020B0604020202020204" pitchFamily="34" charset="0"/>
                <a:cs typeface="Arial" panose="020B0604020202020204" pitchFamily="34" charset="0"/>
              </a:rPr>
              <a:t>couple </a:t>
            </a:r>
            <a:r>
              <a:rPr lang="en-GB" sz="2000" dirty="0" smtClean="0">
                <a:latin typeface="Arial" panose="020B0604020202020204" pitchFamily="34" charset="0"/>
                <a:cs typeface="Arial" panose="020B0604020202020204" pitchFamily="34" charset="0"/>
              </a:rPr>
              <a:t>as at </a:t>
            </a:r>
            <a:r>
              <a:rPr lang="en-GB" sz="2000" dirty="0">
                <a:latin typeface="Arial" panose="020B0604020202020204" pitchFamily="34" charset="0"/>
                <a:cs typeface="Arial" panose="020B0604020202020204" pitchFamily="34" charset="0"/>
              </a:rPr>
              <a:t>any second, with a simple touch, Mrs Midas could be turned to gold. </a:t>
            </a:r>
            <a:endParaRPr lang="en-GB" sz="2000" dirty="0" smtClean="0">
              <a:latin typeface="Arial" panose="020B0604020202020204" pitchFamily="34" charset="0"/>
              <a:cs typeface="Arial" panose="020B0604020202020204" pitchFamily="34" charset="0"/>
            </a:endParaRPr>
          </a:p>
          <a:p>
            <a:pPr algn="just"/>
            <a:endParaRPr lang="en-GB" sz="2000" dirty="0">
              <a:latin typeface="Arial" panose="020B0604020202020204" pitchFamily="34" charset="0"/>
              <a:cs typeface="Arial" panose="020B0604020202020204" pitchFamily="34" charset="0"/>
            </a:endParaRPr>
          </a:p>
        </p:txBody>
      </p:sp>
      <p:sp>
        <p:nvSpPr>
          <p:cNvPr id="3" name="AutoShape 2" descr="Image result for woman sprayed gold"/>
          <p:cNvSpPr>
            <a:spLocks noChangeAspect="1" noChangeArrowheads="1"/>
          </p:cNvSpPr>
          <p:nvPr/>
        </p:nvSpPr>
        <p:spPr bwMode="auto">
          <a:xfrm>
            <a:off x="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1" y="4869160"/>
            <a:ext cx="3131840" cy="20205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45297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9" end="9"/>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03648" y="-12340752"/>
            <a:ext cx="4572000" cy="1200329"/>
          </a:xfrm>
          <a:prstGeom prst="rect">
            <a:avLst/>
          </a:prstGeom>
        </p:spPr>
        <p:txBody>
          <a:bodyPr>
            <a:spAutoFit/>
          </a:bodyPr>
          <a:lstStyle/>
          <a:p>
            <a:r>
              <a:rPr lang="en-GB" dirty="0"/>
              <a:t> </a:t>
            </a:r>
          </a:p>
          <a:p>
            <a:r>
              <a:rPr lang="en-GB" dirty="0"/>
              <a:t> </a:t>
            </a:r>
          </a:p>
          <a:p>
            <a:r>
              <a:rPr lang="en-GB" dirty="0"/>
              <a:t> </a:t>
            </a:r>
            <a:br>
              <a:rPr lang="en-GB" dirty="0"/>
            </a:br>
            <a:r>
              <a:rPr lang="en-GB" dirty="0"/>
              <a:t> </a:t>
            </a:r>
          </a:p>
        </p:txBody>
      </p:sp>
      <p:sp>
        <p:nvSpPr>
          <p:cNvPr id="3" name="Rectangle 2"/>
          <p:cNvSpPr/>
          <p:nvPr/>
        </p:nvSpPr>
        <p:spPr>
          <a:xfrm>
            <a:off x="251520" y="0"/>
            <a:ext cx="8640960" cy="5816977"/>
          </a:xfrm>
          <a:prstGeom prst="rect">
            <a:avLst/>
          </a:prstGeom>
        </p:spPr>
        <p:txBody>
          <a:bodyPr wrap="square">
            <a:spAutoFit/>
          </a:bodyPr>
          <a:lstStyle/>
          <a:p>
            <a:pPr algn="just"/>
            <a:r>
              <a:rPr lang="en-GB" sz="2000" b="1" u="sng" dirty="0" smtClean="0">
                <a:latin typeface="Arial" panose="020B0604020202020204" pitchFamily="34" charset="0"/>
                <a:cs typeface="Arial" panose="020B0604020202020204" pitchFamily="34" charset="0"/>
              </a:rPr>
              <a:t>Stanza 1</a:t>
            </a:r>
          </a:p>
          <a:p>
            <a:pPr algn="just"/>
            <a:endParaRPr lang="en-GB" sz="800" b="1" u="sng" dirty="0" smtClean="0">
              <a:latin typeface="Arial" panose="020B0604020202020204" pitchFamily="34" charset="0"/>
              <a:cs typeface="Arial" panose="020B0604020202020204" pitchFamily="34" charset="0"/>
            </a:endParaRPr>
          </a:p>
          <a:p>
            <a:pPr algn="just"/>
            <a:endParaRPr lang="en-GB" sz="300" u="sng" dirty="0" smtClean="0">
              <a:latin typeface="Arial" panose="020B0604020202020204" pitchFamily="34" charset="0"/>
              <a:cs typeface="Arial" panose="020B0604020202020204" pitchFamily="34" charset="0"/>
            </a:endParaRPr>
          </a:p>
          <a:p>
            <a:pPr marL="342900" lvl="0" indent="-342900" algn="just">
              <a:buFont typeface="Arial" panose="020B0604020202020204" pitchFamily="34" charset="0"/>
              <a:buChar char="•"/>
            </a:pPr>
            <a:r>
              <a:rPr lang="en-GB" sz="2000" dirty="0" smtClean="0">
                <a:latin typeface="Arial" panose="020B0604020202020204" pitchFamily="34" charset="0"/>
                <a:cs typeface="Arial" panose="020B0604020202020204" pitchFamily="34" charset="0"/>
              </a:rPr>
              <a:t>What is the symbolic significance of the time of year, given what happens in the relationship?</a:t>
            </a:r>
          </a:p>
          <a:p>
            <a:pPr marL="342900" lvl="0" indent="-342900" algn="just">
              <a:buFont typeface="Arial" panose="020B0604020202020204" pitchFamily="34" charset="0"/>
              <a:buChar char="•"/>
            </a:pPr>
            <a:endParaRPr lang="en-GB" sz="1600" dirty="0" smtClean="0">
              <a:latin typeface="Arial" panose="020B0604020202020204" pitchFamily="34" charset="0"/>
              <a:cs typeface="Arial" panose="020B0604020202020204" pitchFamily="34" charset="0"/>
            </a:endParaRPr>
          </a:p>
          <a:p>
            <a:pPr marL="342900" lvl="0" indent="-342900" algn="just">
              <a:buFont typeface="Arial" panose="020B0604020202020204" pitchFamily="34" charset="0"/>
              <a:buChar char="•"/>
            </a:pPr>
            <a:r>
              <a:rPr lang="en-GB" sz="2000" dirty="0" smtClean="0">
                <a:latin typeface="Arial" panose="020B0604020202020204" pitchFamily="34" charset="0"/>
                <a:cs typeface="Arial" panose="020B0604020202020204" pitchFamily="34" charset="0"/>
              </a:rPr>
              <a:t>Explain the effectiveness of the personification of the kitchen in the opening lines. How does it help to establish atmosphere and a sense of the character of Mrs Midas?</a:t>
            </a:r>
          </a:p>
          <a:p>
            <a:pPr marL="342900" lvl="0" indent="-342900" algn="just">
              <a:buFont typeface="Arial" panose="020B0604020202020204" pitchFamily="34" charset="0"/>
              <a:buChar char="•"/>
            </a:pPr>
            <a:endParaRPr lang="en-GB" sz="1600" dirty="0" smtClean="0">
              <a:latin typeface="Arial" panose="020B0604020202020204" pitchFamily="34" charset="0"/>
              <a:cs typeface="Arial" panose="020B0604020202020204" pitchFamily="34" charset="0"/>
            </a:endParaRPr>
          </a:p>
          <a:p>
            <a:pPr marL="342900" lvl="0" indent="-342900" algn="just">
              <a:buFont typeface="Arial" panose="020B0604020202020204" pitchFamily="34" charset="0"/>
              <a:buChar char="•"/>
            </a:pPr>
            <a:r>
              <a:rPr lang="en-GB" sz="2000" dirty="0" smtClean="0">
                <a:latin typeface="Arial" panose="020B0604020202020204" pitchFamily="34" charset="0"/>
                <a:cs typeface="Arial" panose="020B0604020202020204" pitchFamily="34" charset="0"/>
              </a:rPr>
              <a:t>How is Mr Midas first presented and how does his picture contrast with that of Mrs Midas?</a:t>
            </a:r>
          </a:p>
          <a:p>
            <a:pPr marL="342900" lvl="0" indent="-342900" algn="just">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algn="just"/>
            <a:r>
              <a:rPr lang="en-GB" sz="2000" b="1" u="sng" dirty="0">
                <a:latin typeface="Arial" panose="020B0604020202020204" pitchFamily="34" charset="0"/>
                <a:cs typeface="Arial" panose="020B0604020202020204" pitchFamily="34" charset="0"/>
              </a:rPr>
              <a:t>Stanza </a:t>
            </a:r>
            <a:r>
              <a:rPr lang="en-GB" sz="2000" b="1" u="sng" dirty="0" smtClean="0">
                <a:latin typeface="Arial" panose="020B0604020202020204" pitchFamily="34" charset="0"/>
                <a:cs typeface="Arial" panose="020B0604020202020204" pitchFamily="34" charset="0"/>
              </a:rPr>
              <a:t>2</a:t>
            </a:r>
          </a:p>
          <a:p>
            <a:pPr algn="just"/>
            <a:endParaRPr lang="en-GB" sz="800" b="1" u="sng" dirty="0">
              <a:latin typeface="Arial" panose="020B0604020202020204" pitchFamily="34" charset="0"/>
              <a:cs typeface="Arial" panose="020B0604020202020204" pitchFamily="34" charset="0"/>
            </a:endParaRPr>
          </a:p>
          <a:p>
            <a:pPr algn="just"/>
            <a:endParaRPr lang="en-GB" sz="300" u="sng" dirty="0">
              <a:latin typeface="Arial" panose="020B0604020202020204" pitchFamily="34" charset="0"/>
              <a:cs typeface="Arial" panose="020B0604020202020204" pitchFamily="34" charset="0"/>
            </a:endParaRPr>
          </a:p>
          <a:p>
            <a:pPr marL="342900" lvl="0" indent="-342900" algn="just">
              <a:buFont typeface="Arial" panose="020B0604020202020204" pitchFamily="34" charset="0"/>
              <a:buChar char="•"/>
            </a:pPr>
            <a:r>
              <a:rPr lang="en-GB" sz="2000" dirty="0">
                <a:latin typeface="Arial" panose="020B0604020202020204" pitchFamily="34" charset="0"/>
                <a:cs typeface="Arial" panose="020B0604020202020204" pitchFamily="34" charset="0"/>
              </a:rPr>
              <a:t>Why is the metaphor “the way the dark of the ground seems to drink the light of the sky” appropriate in the context of this stanza or the poem in general?</a:t>
            </a:r>
          </a:p>
          <a:p>
            <a:pPr lvl="0" algn="just"/>
            <a:endParaRPr lang="en-GB" sz="1600" dirty="0">
              <a:latin typeface="Arial" panose="020B0604020202020204" pitchFamily="34" charset="0"/>
              <a:cs typeface="Arial" panose="020B0604020202020204" pitchFamily="34" charset="0"/>
            </a:endParaRPr>
          </a:p>
          <a:p>
            <a:pPr marL="342900" lvl="0" indent="-342900" algn="just">
              <a:buFont typeface="Arial" panose="020B0604020202020204" pitchFamily="34" charset="0"/>
              <a:buChar char="•"/>
            </a:pPr>
            <a:r>
              <a:rPr lang="en-GB" sz="2000" dirty="0">
                <a:latin typeface="Arial" panose="020B0604020202020204" pitchFamily="34" charset="0"/>
                <a:cs typeface="Arial" panose="020B0604020202020204" pitchFamily="34" charset="0"/>
              </a:rPr>
              <a:t>Discuss the effectiveness of the last two lines and explain how they add to </a:t>
            </a:r>
            <a:r>
              <a:rPr lang="en-GB" sz="2000" dirty="0" smtClean="0">
                <a:latin typeface="Arial" panose="020B0604020202020204" pitchFamily="34" charset="0"/>
                <a:cs typeface="Arial" panose="020B0604020202020204" pitchFamily="34" charset="0"/>
              </a:rPr>
              <a:t>the tone.</a:t>
            </a:r>
            <a:endParaRPr lang="en-GB" sz="2000" dirty="0">
              <a:latin typeface="Arial" panose="020B0604020202020204" pitchFamily="34" charset="0"/>
              <a:cs typeface="Arial" panose="020B0604020202020204" pitchFamily="34" charset="0"/>
            </a:endParaRPr>
          </a:p>
        </p:txBody>
      </p:sp>
      <p:pic>
        <p:nvPicPr>
          <p:cNvPr id="4" name="Picture 2" descr="Image result for mid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6500" y="5373216"/>
            <a:ext cx="2857500" cy="149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18987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51206" y="404664"/>
            <a:ext cx="7344816" cy="1938992"/>
          </a:xfrm>
          <a:prstGeom prst="rect">
            <a:avLst/>
          </a:prstGeom>
          <a:noFill/>
        </p:spPr>
        <p:txBody>
          <a:bodyPr wrap="square" rtlCol="0">
            <a:spAutoFit/>
          </a:bodyPr>
          <a:lstStyle/>
          <a:p>
            <a:r>
              <a:rPr lang="en-GB" sz="2000" dirty="0">
                <a:latin typeface="Arial" panose="020B0604020202020204" pitchFamily="34" charset="0"/>
                <a:cs typeface="Arial" panose="020B0604020202020204" pitchFamily="34" charset="0"/>
              </a:rPr>
              <a:t>It </a:t>
            </a:r>
            <a:r>
              <a:rPr lang="en-GB" sz="2000" dirty="0">
                <a:solidFill>
                  <a:srgbClr val="FF0000"/>
                </a:solidFill>
                <a:latin typeface="Arial" panose="020B0604020202020204" pitchFamily="34" charset="0"/>
                <a:cs typeface="Arial" panose="020B0604020202020204" pitchFamily="34" charset="0"/>
              </a:rPr>
              <a:t>w</a:t>
            </a:r>
            <a:r>
              <a:rPr lang="en-GB" sz="2000" dirty="0">
                <a:latin typeface="Arial" panose="020B0604020202020204" pitchFamily="34" charset="0"/>
                <a:cs typeface="Arial" panose="020B0604020202020204" pitchFamily="34" charset="0"/>
              </a:rPr>
              <a:t>as </a:t>
            </a:r>
            <a:r>
              <a:rPr lang="en-GB" sz="2000" dirty="0">
                <a:solidFill>
                  <a:srgbClr val="00B050"/>
                </a:solidFill>
                <a:latin typeface="Arial" panose="020B0604020202020204" pitchFamily="34" charset="0"/>
                <a:cs typeface="Arial" panose="020B0604020202020204" pitchFamily="34" charset="0"/>
              </a:rPr>
              <a:t>late September</a:t>
            </a:r>
            <a:r>
              <a:rPr lang="en-GB" sz="2000" dirty="0">
                <a:latin typeface="Arial" panose="020B0604020202020204" pitchFamily="34" charset="0"/>
                <a:cs typeface="Arial" panose="020B0604020202020204" pitchFamily="34" charset="0"/>
              </a:rPr>
              <a:t>. I’d just poured a glass of </a:t>
            </a:r>
            <a:r>
              <a:rPr lang="en-GB" sz="2000" dirty="0">
                <a:solidFill>
                  <a:srgbClr val="FF0000"/>
                </a:solidFill>
                <a:latin typeface="Arial" panose="020B0604020202020204" pitchFamily="34" charset="0"/>
                <a:cs typeface="Arial" panose="020B0604020202020204" pitchFamily="34" charset="0"/>
              </a:rPr>
              <a:t>w</a:t>
            </a:r>
            <a:r>
              <a:rPr lang="en-GB" sz="2000" dirty="0">
                <a:solidFill>
                  <a:schemeClr val="accent2">
                    <a:lumMod val="50000"/>
                  </a:schemeClr>
                </a:solidFill>
                <a:latin typeface="Arial" panose="020B0604020202020204" pitchFamily="34" charset="0"/>
                <a:cs typeface="Arial" panose="020B0604020202020204" pitchFamily="34" charset="0"/>
              </a:rPr>
              <a:t>i</a:t>
            </a:r>
            <a:r>
              <a:rPr lang="en-GB" sz="2000" dirty="0">
                <a:latin typeface="Arial" panose="020B0604020202020204" pitchFamily="34" charset="0"/>
                <a:cs typeface="Arial" panose="020B0604020202020204" pitchFamily="34" charset="0"/>
              </a:rPr>
              <a:t>ne, begun </a:t>
            </a:r>
          </a:p>
          <a:p>
            <a:r>
              <a:rPr lang="en-GB" sz="2000" dirty="0">
                <a:latin typeface="Arial" panose="020B0604020202020204" pitchFamily="34" charset="0"/>
                <a:cs typeface="Arial" panose="020B0604020202020204" pitchFamily="34" charset="0"/>
              </a:rPr>
              <a:t>to un</a:t>
            </a:r>
            <a:r>
              <a:rPr lang="en-GB" sz="2000" dirty="0">
                <a:solidFill>
                  <a:srgbClr val="FF0000"/>
                </a:solidFill>
                <a:latin typeface="Arial" panose="020B0604020202020204" pitchFamily="34" charset="0"/>
                <a:cs typeface="Arial" panose="020B0604020202020204" pitchFamily="34" charset="0"/>
              </a:rPr>
              <a:t>w</a:t>
            </a:r>
            <a:r>
              <a:rPr lang="en-GB" sz="2000" dirty="0">
                <a:solidFill>
                  <a:schemeClr val="accent2">
                    <a:lumMod val="50000"/>
                  </a:schemeClr>
                </a:solidFill>
                <a:latin typeface="Arial" panose="020B0604020202020204" pitchFamily="34" charset="0"/>
                <a:cs typeface="Arial" panose="020B0604020202020204" pitchFamily="34" charset="0"/>
              </a:rPr>
              <a:t>i</a:t>
            </a:r>
            <a:r>
              <a:rPr lang="en-GB" sz="2000" dirty="0">
                <a:latin typeface="Arial" panose="020B0604020202020204" pitchFamily="34" charset="0"/>
                <a:cs typeface="Arial" panose="020B0604020202020204" pitchFamily="34" charset="0"/>
              </a:rPr>
              <a:t>nd, </a:t>
            </a:r>
            <a:r>
              <a:rPr lang="en-GB" sz="2000" dirty="0">
                <a:solidFill>
                  <a:srgbClr val="FF0000"/>
                </a:solidFill>
                <a:latin typeface="Arial" panose="020B0604020202020204" pitchFamily="34" charset="0"/>
                <a:cs typeface="Arial" panose="020B0604020202020204" pitchFamily="34" charset="0"/>
              </a:rPr>
              <a:t>w</a:t>
            </a:r>
            <a:r>
              <a:rPr lang="en-GB" sz="2000" dirty="0">
                <a:latin typeface="Arial" panose="020B0604020202020204" pitchFamily="34" charset="0"/>
                <a:cs typeface="Arial" panose="020B0604020202020204" pitchFamily="34" charset="0"/>
              </a:rPr>
              <a:t>h</a:t>
            </a:r>
            <a:r>
              <a:rPr lang="en-GB" sz="2000" dirty="0">
                <a:solidFill>
                  <a:schemeClr val="accent2">
                    <a:lumMod val="50000"/>
                  </a:schemeClr>
                </a:solidFill>
                <a:latin typeface="Arial" panose="020B0604020202020204" pitchFamily="34" charset="0"/>
                <a:cs typeface="Arial" panose="020B0604020202020204" pitchFamily="34" charset="0"/>
              </a:rPr>
              <a:t>i</a:t>
            </a:r>
            <a:r>
              <a:rPr lang="en-GB" sz="2000" dirty="0">
                <a:latin typeface="Arial" panose="020B0604020202020204" pitchFamily="34" charset="0"/>
                <a:cs typeface="Arial" panose="020B0604020202020204" pitchFamily="34" charset="0"/>
              </a:rPr>
              <a:t>le the vegetables cooked.  </a:t>
            </a:r>
            <a:r>
              <a:rPr lang="en-GB" sz="2000" u="sng" dirty="0">
                <a:latin typeface="Arial" panose="020B0604020202020204" pitchFamily="34" charset="0"/>
                <a:cs typeface="Arial" panose="020B0604020202020204" pitchFamily="34" charset="0"/>
              </a:rPr>
              <a:t>The kitchen</a:t>
            </a:r>
          </a:p>
          <a:p>
            <a:r>
              <a:rPr lang="en-GB" sz="2000" u="sng" dirty="0">
                <a:latin typeface="Arial" panose="020B0604020202020204" pitchFamily="34" charset="0"/>
                <a:cs typeface="Arial" panose="020B0604020202020204" pitchFamily="34" charset="0"/>
              </a:rPr>
              <a:t>filled </a:t>
            </a:r>
            <a:r>
              <a:rPr lang="en-GB" sz="2000" u="sng" dirty="0">
                <a:solidFill>
                  <a:srgbClr val="FF0000"/>
                </a:solidFill>
                <a:latin typeface="Arial" panose="020B0604020202020204" pitchFamily="34" charset="0"/>
                <a:cs typeface="Arial" panose="020B0604020202020204" pitchFamily="34" charset="0"/>
              </a:rPr>
              <a:t>w</a:t>
            </a:r>
            <a:r>
              <a:rPr lang="en-GB" sz="2000" u="sng" dirty="0">
                <a:solidFill>
                  <a:schemeClr val="accent2">
                    <a:lumMod val="60000"/>
                    <a:lumOff val="40000"/>
                  </a:schemeClr>
                </a:solidFill>
                <a:latin typeface="Arial" panose="020B0604020202020204" pitchFamily="34" charset="0"/>
                <a:cs typeface="Arial" panose="020B0604020202020204" pitchFamily="34" charset="0"/>
              </a:rPr>
              <a:t>i</a:t>
            </a:r>
            <a:r>
              <a:rPr lang="en-GB" sz="2000" u="sng" dirty="0">
                <a:latin typeface="Arial" panose="020B0604020202020204" pitchFamily="34" charset="0"/>
                <a:cs typeface="Arial" panose="020B0604020202020204" pitchFamily="34" charset="0"/>
              </a:rPr>
              <a:t>th the smell of </a:t>
            </a:r>
            <a:r>
              <a:rPr lang="en-GB" sz="2000" u="sng" dirty="0" smtClean="0">
                <a:latin typeface="Arial" panose="020B0604020202020204" pitchFamily="34" charset="0"/>
                <a:cs typeface="Arial" panose="020B0604020202020204" pitchFamily="34" charset="0"/>
              </a:rPr>
              <a:t>itself, </a:t>
            </a:r>
            <a:r>
              <a:rPr lang="en-GB" sz="2000" u="sng" dirty="0">
                <a:latin typeface="Arial" panose="020B0604020202020204" pitchFamily="34" charset="0"/>
                <a:cs typeface="Arial" panose="020B0604020202020204" pitchFamily="34" charset="0"/>
              </a:rPr>
              <a:t>its </a:t>
            </a:r>
            <a:r>
              <a:rPr lang="en-GB" sz="2000" u="sng" dirty="0">
                <a:solidFill>
                  <a:srgbClr val="00B0F0"/>
                </a:solidFill>
                <a:latin typeface="Arial" panose="020B0604020202020204" pitchFamily="34" charset="0"/>
                <a:cs typeface="Arial" panose="020B0604020202020204" pitchFamily="34" charset="0"/>
              </a:rPr>
              <a:t>steamy breath</a:t>
            </a:r>
          </a:p>
          <a:p>
            <a:r>
              <a:rPr lang="en-GB" sz="2000" u="sng" dirty="0">
                <a:solidFill>
                  <a:srgbClr val="00B0F0"/>
                </a:solidFill>
                <a:latin typeface="Arial" panose="020B0604020202020204" pitchFamily="34" charset="0"/>
                <a:cs typeface="Arial" panose="020B0604020202020204" pitchFamily="34" charset="0"/>
              </a:rPr>
              <a:t>gently</a:t>
            </a:r>
            <a:r>
              <a:rPr lang="en-GB" sz="2000" u="sng" dirty="0">
                <a:latin typeface="Arial" panose="020B0604020202020204" pitchFamily="34" charset="0"/>
                <a:cs typeface="Arial" panose="020B0604020202020204" pitchFamily="34" charset="0"/>
              </a:rPr>
              <a:t> blanching the </a:t>
            </a:r>
            <a:r>
              <a:rPr lang="en-GB" sz="2000" u="sng" dirty="0">
                <a:solidFill>
                  <a:srgbClr val="FF0000"/>
                </a:solidFill>
                <a:latin typeface="Arial" panose="020B0604020202020204" pitchFamily="34" charset="0"/>
                <a:cs typeface="Arial" panose="020B0604020202020204" pitchFamily="34" charset="0"/>
              </a:rPr>
              <a:t>w</a:t>
            </a:r>
            <a:r>
              <a:rPr lang="en-GB" sz="2000" u="sng" dirty="0">
                <a:solidFill>
                  <a:schemeClr val="accent2">
                    <a:lumMod val="60000"/>
                    <a:lumOff val="40000"/>
                  </a:schemeClr>
                </a:solidFill>
                <a:latin typeface="Arial" panose="020B0604020202020204" pitchFamily="34" charset="0"/>
                <a:cs typeface="Arial" panose="020B0604020202020204" pitchFamily="34" charset="0"/>
              </a:rPr>
              <a:t>i</a:t>
            </a:r>
            <a:r>
              <a:rPr lang="en-GB" sz="2000" u="sng" dirty="0">
                <a:latin typeface="Arial" panose="020B0604020202020204" pitchFamily="34" charset="0"/>
                <a:cs typeface="Arial" panose="020B0604020202020204" pitchFamily="34" charset="0"/>
              </a:rPr>
              <a:t>ndows</a:t>
            </a:r>
            <a:r>
              <a:rPr lang="en-GB" sz="2000" dirty="0">
                <a:latin typeface="Arial" panose="020B0604020202020204" pitchFamily="34" charset="0"/>
                <a:cs typeface="Arial" panose="020B0604020202020204" pitchFamily="34" charset="0"/>
              </a:rPr>
              <a:t>.  So I opened one, </a:t>
            </a:r>
          </a:p>
          <a:p>
            <a:r>
              <a:rPr lang="en-GB" sz="2000" dirty="0">
                <a:latin typeface="Arial" panose="020B0604020202020204" pitchFamily="34" charset="0"/>
                <a:cs typeface="Arial" panose="020B0604020202020204" pitchFamily="34" charset="0"/>
              </a:rPr>
              <a:t>then </a:t>
            </a:r>
            <a:r>
              <a:rPr lang="en-GB" sz="2000" dirty="0">
                <a:solidFill>
                  <a:srgbClr val="FF0000"/>
                </a:solidFill>
                <a:latin typeface="Arial" panose="020B0604020202020204" pitchFamily="34" charset="0"/>
                <a:cs typeface="Arial" panose="020B0604020202020204" pitchFamily="34" charset="0"/>
              </a:rPr>
              <a:t>w</a:t>
            </a:r>
            <a:r>
              <a:rPr lang="en-GB" sz="2000" dirty="0">
                <a:solidFill>
                  <a:schemeClr val="accent2">
                    <a:lumMod val="40000"/>
                    <a:lumOff val="60000"/>
                  </a:schemeClr>
                </a:solidFill>
                <a:latin typeface="Arial" panose="020B0604020202020204" pitchFamily="34" charset="0"/>
                <a:cs typeface="Arial" panose="020B0604020202020204" pitchFamily="34" charset="0"/>
              </a:rPr>
              <a:t>i</a:t>
            </a:r>
            <a:r>
              <a:rPr lang="en-GB" sz="2000" dirty="0">
                <a:latin typeface="Arial" panose="020B0604020202020204" pitchFamily="34" charset="0"/>
                <a:cs typeface="Arial" panose="020B0604020202020204" pitchFamily="34" charset="0"/>
              </a:rPr>
              <a:t>th my fingers </a:t>
            </a:r>
            <a:r>
              <a:rPr lang="en-GB" sz="2000" dirty="0">
                <a:solidFill>
                  <a:srgbClr val="FF0000"/>
                </a:solidFill>
                <a:latin typeface="Arial" panose="020B0604020202020204" pitchFamily="34" charset="0"/>
                <a:cs typeface="Arial" panose="020B0604020202020204" pitchFamily="34" charset="0"/>
              </a:rPr>
              <a:t>w</a:t>
            </a:r>
            <a:r>
              <a:rPr lang="en-GB" sz="2000" dirty="0">
                <a:solidFill>
                  <a:schemeClr val="accent2">
                    <a:lumMod val="75000"/>
                  </a:schemeClr>
                </a:solidFill>
                <a:latin typeface="Arial" panose="020B0604020202020204" pitchFamily="34" charset="0"/>
                <a:cs typeface="Arial" panose="020B0604020202020204" pitchFamily="34" charset="0"/>
              </a:rPr>
              <a:t>i</a:t>
            </a:r>
            <a:r>
              <a:rPr lang="en-GB" sz="2000" dirty="0">
                <a:latin typeface="Arial" panose="020B0604020202020204" pitchFamily="34" charset="0"/>
                <a:cs typeface="Arial" panose="020B0604020202020204" pitchFamily="34" charset="0"/>
              </a:rPr>
              <a:t>ped </a:t>
            </a:r>
            <a:r>
              <a:rPr lang="en-GB" sz="2000" u="sng" dirty="0">
                <a:latin typeface="Arial" panose="020B0604020202020204" pitchFamily="34" charset="0"/>
                <a:cs typeface="Arial" panose="020B0604020202020204" pitchFamily="34" charset="0"/>
              </a:rPr>
              <a:t>the other’s glass like a brow</a:t>
            </a:r>
            <a:r>
              <a:rPr lang="en-GB" sz="2000" dirty="0">
                <a:latin typeface="Arial" panose="020B0604020202020204" pitchFamily="34" charset="0"/>
                <a:cs typeface="Arial" panose="020B0604020202020204" pitchFamily="34" charset="0"/>
              </a:rPr>
              <a:t>.</a:t>
            </a:r>
          </a:p>
          <a:p>
            <a:r>
              <a:rPr lang="en-GB" sz="2000" dirty="0">
                <a:latin typeface="Arial" panose="020B0604020202020204" pitchFamily="34" charset="0"/>
                <a:cs typeface="Arial" panose="020B0604020202020204" pitchFamily="34" charset="0"/>
              </a:rPr>
              <a:t>He </a:t>
            </a:r>
            <a:r>
              <a:rPr lang="en-GB" sz="2000" u="sng" dirty="0">
                <a:solidFill>
                  <a:srgbClr val="FF0000"/>
                </a:solidFill>
                <a:latin typeface="Arial" panose="020B0604020202020204" pitchFamily="34" charset="0"/>
                <a:cs typeface="Arial" panose="020B0604020202020204" pitchFamily="34" charset="0"/>
              </a:rPr>
              <a:t>w</a:t>
            </a:r>
            <a:r>
              <a:rPr lang="en-GB" sz="2000" u="sng" dirty="0">
                <a:latin typeface="Arial" panose="020B0604020202020204" pitchFamily="34" charset="0"/>
                <a:cs typeface="Arial" panose="020B0604020202020204" pitchFamily="34" charset="0"/>
              </a:rPr>
              <a:t>as standing under the </a:t>
            </a:r>
            <a:r>
              <a:rPr lang="en-GB" sz="2000" u="sng" dirty="0">
                <a:solidFill>
                  <a:schemeClr val="accent5">
                    <a:lumMod val="50000"/>
                  </a:schemeClr>
                </a:solidFill>
                <a:latin typeface="Arial" panose="020B0604020202020204" pitchFamily="34" charset="0"/>
                <a:cs typeface="Arial" panose="020B0604020202020204" pitchFamily="34" charset="0"/>
              </a:rPr>
              <a:t>p</a:t>
            </a:r>
            <a:r>
              <a:rPr lang="en-GB" sz="2000" u="sng" dirty="0">
                <a:latin typeface="Arial" panose="020B0604020202020204" pitchFamily="34" charset="0"/>
                <a:cs typeface="Arial" panose="020B0604020202020204" pitchFamily="34" charset="0"/>
              </a:rPr>
              <a:t>ear </a:t>
            </a:r>
            <a:r>
              <a:rPr lang="en-GB" sz="2000" u="sng" dirty="0">
                <a:solidFill>
                  <a:schemeClr val="accent5">
                    <a:lumMod val="50000"/>
                  </a:schemeClr>
                </a:solidFill>
                <a:latin typeface="Arial" panose="020B0604020202020204" pitchFamily="34" charset="0"/>
                <a:cs typeface="Arial" panose="020B0604020202020204" pitchFamily="34" charset="0"/>
              </a:rPr>
              <a:t>t</a:t>
            </a:r>
            <a:r>
              <a:rPr lang="en-GB" sz="2000" u="sng" dirty="0">
                <a:latin typeface="Arial" panose="020B0604020202020204" pitchFamily="34" charset="0"/>
                <a:cs typeface="Arial" panose="020B0604020202020204" pitchFamily="34" charset="0"/>
              </a:rPr>
              <a:t>ree </a:t>
            </a:r>
            <a:r>
              <a:rPr lang="en-GB" sz="2000" dirty="0">
                <a:solidFill>
                  <a:srgbClr val="FFC000"/>
                </a:solidFill>
                <a:latin typeface="Arial" panose="020B0604020202020204" pitchFamily="34" charset="0"/>
                <a:cs typeface="Arial" panose="020B0604020202020204" pitchFamily="34" charset="0"/>
              </a:rPr>
              <a:t>snapping</a:t>
            </a:r>
            <a:r>
              <a:rPr lang="en-GB" sz="2000" dirty="0">
                <a:latin typeface="Arial" panose="020B0604020202020204" pitchFamily="34" charset="0"/>
                <a:cs typeface="Arial" panose="020B0604020202020204" pitchFamily="34" charset="0"/>
              </a:rPr>
              <a:t> a </a:t>
            </a:r>
            <a:r>
              <a:rPr lang="en-GB" sz="2000" dirty="0">
                <a:solidFill>
                  <a:schemeClr val="accent5">
                    <a:lumMod val="50000"/>
                  </a:schemeClr>
                </a:solidFill>
                <a:latin typeface="Arial" panose="020B0604020202020204" pitchFamily="34" charset="0"/>
                <a:cs typeface="Arial" panose="020B0604020202020204" pitchFamily="34" charset="0"/>
              </a:rPr>
              <a:t>t</a:t>
            </a:r>
            <a:r>
              <a:rPr lang="en-GB" sz="2000" dirty="0">
                <a:latin typeface="Arial" panose="020B0604020202020204" pitchFamily="34" charset="0"/>
                <a:cs typeface="Arial" panose="020B0604020202020204" pitchFamily="34" charset="0"/>
              </a:rPr>
              <a:t>wig.</a:t>
            </a:r>
          </a:p>
        </p:txBody>
      </p:sp>
      <p:sp>
        <p:nvSpPr>
          <p:cNvPr id="6" name="TextBox 5"/>
          <p:cNvSpPr txBox="1"/>
          <p:nvPr/>
        </p:nvSpPr>
        <p:spPr>
          <a:xfrm>
            <a:off x="285988" y="2629925"/>
            <a:ext cx="6696744" cy="1323439"/>
          </a:xfrm>
          <a:prstGeom prst="rect">
            <a:avLst/>
          </a:prstGeom>
          <a:noFill/>
        </p:spPr>
        <p:txBody>
          <a:bodyPr wrap="square" rtlCol="0">
            <a:spAutoFit/>
          </a:bodyPr>
          <a:lstStyle/>
          <a:p>
            <a:pPr algn="just"/>
            <a:r>
              <a:rPr lang="en-GB" sz="2000" dirty="0" smtClean="0">
                <a:latin typeface="Arial" panose="020B0604020202020204" pitchFamily="34" charset="0"/>
                <a:cs typeface="Arial" panose="020B0604020202020204" pitchFamily="34" charset="0"/>
              </a:rPr>
              <a:t>‘late September’ – symbolic of a season/time of live coming to an end.  Symbolises change/closure in their relationship.  Already he is outside and she is inside so they are separate/distant from one another.</a:t>
            </a:r>
            <a:endParaRPr lang="en-GB" sz="2000" dirty="0">
              <a:latin typeface="Arial" panose="020B0604020202020204" pitchFamily="34" charset="0"/>
              <a:cs typeface="Arial" panose="020B0604020202020204" pitchFamily="34" charset="0"/>
            </a:endParaRPr>
          </a:p>
        </p:txBody>
      </p:sp>
      <p:sp>
        <p:nvSpPr>
          <p:cNvPr id="7" name="Rectangle 6"/>
          <p:cNvSpPr/>
          <p:nvPr/>
        </p:nvSpPr>
        <p:spPr>
          <a:xfrm>
            <a:off x="389709" y="4130208"/>
            <a:ext cx="6188698" cy="1631216"/>
          </a:xfrm>
          <a:prstGeom prst="rect">
            <a:avLst/>
          </a:prstGeom>
        </p:spPr>
        <p:txBody>
          <a:bodyPr wrap="square">
            <a:spAutoFit/>
          </a:bodyPr>
          <a:lstStyle/>
          <a:p>
            <a:pPr algn="just"/>
            <a:r>
              <a:rPr lang="en-GB" sz="2000" dirty="0" smtClean="0">
                <a:latin typeface="Arial" panose="020B0604020202020204" pitchFamily="34" charset="0"/>
                <a:cs typeface="Arial" panose="020B0604020202020204" pitchFamily="34" charset="0"/>
              </a:rPr>
              <a:t>‘wine</a:t>
            </a:r>
            <a:r>
              <a:rPr lang="en-GB" sz="2000" dirty="0">
                <a:latin typeface="Arial" panose="020B0604020202020204" pitchFamily="34" charset="0"/>
                <a:cs typeface="Arial" panose="020B0604020202020204" pitchFamily="34" charset="0"/>
              </a:rPr>
              <a:t>, begun/…unwind, </a:t>
            </a:r>
            <a:r>
              <a:rPr lang="en-GB" sz="2000" dirty="0" smtClean="0">
                <a:latin typeface="Arial" panose="020B0604020202020204" pitchFamily="34" charset="0"/>
                <a:cs typeface="Arial" panose="020B0604020202020204" pitchFamily="34" charset="0"/>
              </a:rPr>
              <a:t>while’ </a:t>
            </a:r>
            <a:r>
              <a:rPr lang="en-GB" sz="2000" dirty="0">
                <a:latin typeface="Arial" panose="020B0604020202020204" pitchFamily="34" charset="0"/>
                <a:cs typeface="Arial" panose="020B0604020202020204" pitchFamily="34" charset="0"/>
              </a:rPr>
              <a:t>assonance and soft alliteration as well as enjambment contribute to the calm contented feel of the opening. Word choice of </a:t>
            </a:r>
            <a:r>
              <a:rPr lang="en-GB" sz="2000" dirty="0" smtClean="0">
                <a:latin typeface="Arial" panose="020B0604020202020204" pitchFamily="34" charset="0"/>
                <a:cs typeface="Arial" panose="020B0604020202020204" pitchFamily="34" charset="0"/>
              </a:rPr>
              <a:t>‘relaxed’  ‘steamy breath’ </a:t>
            </a:r>
            <a:r>
              <a:rPr lang="en-GB" sz="2000" dirty="0">
                <a:latin typeface="Arial" panose="020B0604020202020204" pitchFamily="34" charset="0"/>
                <a:cs typeface="Arial" panose="020B0604020202020204" pitchFamily="34" charset="0"/>
              </a:rPr>
              <a:t>and </a:t>
            </a:r>
            <a:r>
              <a:rPr lang="en-GB" sz="2000" dirty="0" smtClean="0">
                <a:latin typeface="Arial" panose="020B0604020202020204" pitchFamily="34" charset="0"/>
                <a:cs typeface="Arial" panose="020B0604020202020204" pitchFamily="34" charset="0"/>
              </a:rPr>
              <a:t>‘gently’ </a:t>
            </a:r>
            <a:r>
              <a:rPr lang="en-GB" sz="2000" dirty="0">
                <a:latin typeface="Arial" panose="020B0604020202020204" pitchFamily="34" charset="0"/>
                <a:cs typeface="Arial" panose="020B0604020202020204" pitchFamily="34" charset="0"/>
              </a:rPr>
              <a:t>add to the peace of the scene.</a:t>
            </a:r>
          </a:p>
        </p:txBody>
      </p:sp>
      <p:sp>
        <p:nvSpPr>
          <p:cNvPr id="8" name="Rectangle 7"/>
          <p:cNvSpPr/>
          <p:nvPr/>
        </p:nvSpPr>
        <p:spPr>
          <a:xfrm>
            <a:off x="315706" y="2852935"/>
            <a:ext cx="6336704" cy="2554545"/>
          </a:xfrm>
          <a:prstGeom prst="rect">
            <a:avLst/>
          </a:prstGeom>
        </p:spPr>
        <p:txBody>
          <a:bodyPr wrap="square">
            <a:spAutoFit/>
          </a:bodyPr>
          <a:lstStyle/>
          <a:p>
            <a:pPr lvl="0" algn="just"/>
            <a:r>
              <a:rPr lang="en-GB" sz="2000" dirty="0">
                <a:latin typeface="Arial" panose="020B0604020202020204" pitchFamily="34" charset="0"/>
                <a:cs typeface="Arial" panose="020B0604020202020204" pitchFamily="34" charset="0"/>
              </a:rPr>
              <a:t>Extended personification of the kitchen adds a sense of intimacy as she wipes the window like a brow but there is perhaps a sense of self-containment in </a:t>
            </a:r>
            <a:r>
              <a:rPr lang="en-GB" sz="2000" dirty="0" smtClean="0">
                <a:latin typeface="Arial" panose="020B0604020202020204" pitchFamily="34" charset="0"/>
                <a:cs typeface="Arial" panose="020B0604020202020204" pitchFamily="34" charset="0"/>
              </a:rPr>
              <a:t>‘filled </a:t>
            </a:r>
            <a:r>
              <a:rPr lang="en-GB" sz="2000" dirty="0">
                <a:latin typeface="Arial" panose="020B0604020202020204" pitchFamily="34" charset="0"/>
                <a:cs typeface="Arial" panose="020B0604020202020204" pitchFamily="34" charset="0"/>
              </a:rPr>
              <a:t>with the smell of </a:t>
            </a:r>
            <a:r>
              <a:rPr lang="en-GB" sz="2000" dirty="0" smtClean="0">
                <a:latin typeface="Arial" panose="020B0604020202020204" pitchFamily="34" charset="0"/>
                <a:cs typeface="Arial" panose="020B0604020202020204" pitchFamily="34" charset="0"/>
              </a:rPr>
              <a:t>itself’ </a:t>
            </a:r>
            <a:r>
              <a:rPr lang="en-GB" sz="2000" dirty="0">
                <a:latin typeface="Arial" panose="020B0604020202020204" pitchFamily="34" charset="0"/>
                <a:cs typeface="Arial" panose="020B0604020202020204" pitchFamily="34" charset="0"/>
              </a:rPr>
              <a:t>and </a:t>
            </a:r>
            <a:r>
              <a:rPr lang="en-GB" sz="2000" dirty="0" smtClean="0">
                <a:latin typeface="Arial" panose="020B0604020202020204" pitchFamily="34" charset="0"/>
                <a:cs typeface="Arial" panose="020B0604020202020204" pitchFamily="34" charset="0"/>
              </a:rPr>
              <a:t>the </a:t>
            </a:r>
            <a:r>
              <a:rPr lang="en-GB" sz="2000" dirty="0">
                <a:latin typeface="Arial" panose="020B0604020202020204" pitchFamily="34" charset="0"/>
                <a:cs typeface="Arial" panose="020B0604020202020204" pitchFamily="34" charset="0"/>
              </a:rPr>
              <a:t>implication that her conception of her own  life is as isolating as </a:t>
            </a:r>
            <a:r>
              <a:rPr lang="en-GB" sz="2000" dirty="0" smtClean="0">
                <a:latin typeface="Arial" panose="020B0604020202020204" pitchFamily="34" charset="0"/>
                <a:cs typeface="Arial" panose="020B0604020202020204" pitchFamily="34" charset="0"/>
              </a:rPr>
              <a:t>his. </a:t>
            </a:r>
            <a:r>
              <a:rPr lang="en-GB" sz="2000" dirty="0">
                <a:latin typeface="Arial" panose="020B0604020202020204" pitchFamily="34" charset="0"/>
                <a:cs typeface="Arial" panose="020B0604020202020204" pitchFamily="34" charset="0"/>
              </a:rPr>
              <a:t>She does not see</a:t>
            </a:r>
            <a:r>
              <a:rPr lang="en-GB" sz="2000" dirty="0" smtClean="0">
                <a:latin typeface="Arial" panose="020B0604020202020204" pitchFamily="34" charset="0"/>
                <a:cs typeface="Arial" panose="020B0604020202020204" pitchFamily="34" charset="0"/>
              </a:rPr>
              <a:t>: steam ‘blanching the windows’ = </a:t>
            </a:r>
            <a:r>
              <a:rPr lang="en-GB" sz="2000" dirty="0">
                <a:latin typeface="Arial" panose="020B0604020202020204" pitchFamily="34" charset="0"/>
                <a:cs typeface="Arial" panose="020B0604020202020204" pitchFamily="34" charset="0"/>
              </a:rPr>
              <a:t>symbolic of her blindness as to his desires and perhaps her own.</a:t>
            </a:r>
          </a:p>
        </p:txBody>
      </p:sp>
      <p:sp>
        <p:nvSpPr>
          <p:cNvPr id="9" name="TextBox 8"/>
          <p:cNvSpPr txBox="1"/>
          <p:nvPr/>
        </p:nvSpPr>
        <p:spPr>
          <a:xfrm>
            <a:off x="241703" y="2699839"/>
            <a:ext cx="6397058" cy="3170099"/>
          </a:xfrm>
          <a:prstGeom prst="rect">
            <a:avLst/>
          </a:prstGeom>
          <a:noFill/>
        </p:spPr>
        <p:txBody>
          <a:bodyPr wrap="square" rtlCol="0">
            <a:spAutoFit/>
          </a:bodyPr>
          <a:lstStyle/>
          <a:p>
            <a:pPr algn="just"/>
            <a:r>
              <a:rPr lang="en-GB" sz="2000" dirty="0" smtClean="0">
                <a:latin typeface="Arial" panose="020B0604020202020204" pitchFamily="34" charset="0"/>
                <a:cs typeface="Arial" panose="020B0604020202020204" pitchFamily="34" charset="0"/>
              </a:rPr>
              <a:t>Irony/play on words – alone under pair/pear tree?</a:t>
            </a:r>
          </a:p>
          <a:p>
            <a:pPr algn="just"/>
            <a:endParaRPr lang="en-GB" sz="2000" dirty="0">
              <a:latin typeface="Arial" panose="020B0604020202020204" pitchFamily="34" charset="0"/>
              <a:cs typeface="Arial" panose="020B0604020202020204" pitchFamily="34" charset="0"/>
            </a:endParaRPr>
          </a:p>
          <a:p>
            <a:pPr algn="just"/>
            <a:r>
              <a:rPr lang="en-GB" sz="2000" dirty="0" smtClean="0">
                <a:latin typeface="Arial" panose="020B0604020202020204" pitchFamily="34" charset="0"/>
                <a:cs typeface="Arial" panose="020B0604020202020204" pitchFamily="34" charset="0"/>
              </a:rPr>
              <a:t>Onomatopoeia of ‘snapping - </a:t>
            </a:r>
            <a:r>
              <a:rPr lang="en-GB" sz="2000" dirty="0">
                <a:latin typeface="Arial" panose="020B0604020202020204" pitchFamily="34" charset="0"/>
                <a:cs typeface="Arial" panose="020B0604020202020204" pitchFamily="34" charset="0"/>
              </a:rPr>
              <a:t>Contrast of his violent action and accompanying harsh p, t, and g sounds with short vowels, </a:t>
            </a:r>
            <a:r>
              <a:rPr lang="en-GB" sz="2000" dirty="0" smtClean="0">
                <a:latin typeface="Arial" panose="020B0604020202020204" pitchFamily="34" charset="0"/>
                <a:cs typeface="Arial" panose="020B0604020202020204" pitchFamily="34" charset="0"/>
              </a:rPr>
              <a:t>symbolises the </a:t>
            </a:r>
            <a:r>
              <a:rPr lang="en-GB" sz="2000" dirty="0">
                <a:latin typeface="Arial" panose="020B0604020202020204" pitchFamily="34" charset="0"/>
                <a:cs typeface="Arial" panose="020B0604020202020204" pitchFamily="34" charset="0"/>
              </a:rPr>
              <a:t>disruption to come</a:t>
            </a:r>
            <a:r>
              <a:rPr lang="en-GB" sz="2000" dirty="0" smtClean="0">
                <a:latin typeface="Arial" panose="020B0604020202020204" pitchFamily="34" charset="0"/>
                <a:cs typeface="Arial" panose="020B0604020202020204" pitchFamily="34" charset="0"/>
              </a:rPr>
              <a:t>.  Also symbolises his power/strength and how effortlessly/thoughtlessly that which he touches, can be destroyed.  Foreshadows what it is to come (her fear of destruction etc.)</a:t>
            </a:r>
            <a:endParaRPr lang="en-GB" sz="2000" dirty="0">
              <a:latin typeface="Arial" panose="020B0604020202020204" pitchFamily="34" charset="0"/>
              <a:cs typeface="Arial" panose="020B0604020202020204" pitchFamily="34" charset="0"/>
            </a:endParaRPr>
          </a:p>
          <a:p>
            <a:pPr algn="just"/>
            <a:endParaRPr lang="en-GB" sz="2000" dirty="0">
              <a:latin typeface="Arial" panose="020B0604020202020204" pitchFamily="34" charset="0"/>
              <a:cs typeface="Arial" panose="020B0604020202020204" pitchFamily="34" charset="0"/>
            </a:endParaRPr>
          </a:p>
        </p:txBody>
      </p:sp>
      <p:pic>
        <p:nvPicPr>
          <p:cNvPr id="10" name="Picture 12" descr="Image result for mrs mid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6410" y="4365609"/>
            <a:ext cx="2365545" cy="246697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Image result for mrs mida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6410" y="4330384"/>
            <a:ext cx="2365545" cy="2527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36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8"/>
                                        </p:tgtEl>
                                        <p:attrNameLst>
                                          <p:attrName>style.visibility</p:attrName>
                                        </p:attrNameLst>
                                      </p:cBhvr>
                                      <p:to>
                                        <p:strVal val="hidden"/>
                                      </p:to>
                                    </p:set>
                                  </p:childTnLst>
                                </p:cTn>
                              </p:par>
                              <p:par>
                                <p:cTn id="19" presetID="10" presetClass="exit" presetSubtype="0" fill="hold" nodeType="withEffect">
                                  <p:stCondLst>
                                    <p:cond delay="0"/>
                                  </p:stCondLst>
                                  <p:childTnLst>
                                    <p:animEffect transition="out" filter="fade">
                                      <p:cBhvr>
                                        <p:cTn id="20" dur="500"/>
                                        <p:tgtEl>
                                          <p:spTgt spid="11"/>
                                        </p:tgtEl>
                                      </p:cBhvr>
                                    </p:animEffect>
                                    <p:set>
                                      <p:cBhvr>
                                        <p:cTn id="21" dur="1" fill="hold">
                                          <p:stCondLst>
                                            <p:cond delay="499"/>
                                          </p:stCondLst>
                                        </p:cTn>
                                        <p:tgtEl>
                                          <p:spTgt spid="11"/>
                                        </p:tgtEl>
                                        <p:attrNameLst>
                                          <p:attrName>style.visibility</p:attrName>
                                        </p:attrNameLst>
                                      </p:cBhvr>
                                      <p:to>
                                        <p:strVal val="hidden"/>
                                      </p:to>
                                    </p:set>
                                  </p:childTnLst>
                                </p:cTn>
                              </p:par>
                              <p:par>
                                <p:cTn id="22" presetID="1"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build="allAtOnce"/>
      <p:bldP spid="8" grpId="0"/>
      <p:bldP spid="8" grpId="1"/>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5536" y="332656"/>
            <a:ext cx="6912768" cy="1938992"/>
          </a:xfrm>
          <a:prstGeom prst="rect">
            <a:avLst/>
          </a:prstGeom>
        </p:spPr>
        <p:txBody>
          <a:bodyPr wrap="square">
            <a:spAutoFit/>
          </a:bodyPr>
          <a:lstStyle/>
          <a:p>
            <a:r>
              <a:rPr lang="en-GB" sz="2000" dirty="0">
                <a:latin typeface="Arial" panose="020B0604020202020204" pitchFamily="34" charset="0"/>
                <a:cs typeface="Arial" panose="020B0604020202020204" pitchFamily="34" charset="0"/>
              </a:rPr>
              <a:t>Now the garden </a:t>
            </a:r>
            <a:r>
              <a:rPr lang="en-GB" sz="2000" u="sng" dirty="0">
                <a:latin typeface="Arial" panose="020B0604020202020204" pitchFamily="34" charset="0"/>
                <a:cs typeface="Arial" panose="020B0604020202020204" pitchFamily="34" charset="0"/>
              </a:rPr>
              <a:t>was long </a:t>
            </a:r>
            <a:r>
              <a:rPr lang="en-GB" sz="2000" dirty="0">
                <a:latin typeface="Arial" panose="020B0604020202020204" pitchFamily="34" charset="0"/>
                <a:cs typeface="Arial" panose="020B0604020202020204" pitchFamily="34" charset="0"/>
              </a:rPr>
              <a:t>and the </a:t>
            </a:r>
            <a:r>
              <a:rPr lang="en-GB" sz="2000" u="sng" dirty="0">
                <a:latin typeface="Arial" panose="020B0604020202020204" pitchFamily="34" charset="0"/>
                <a:cs typeface="Arial" panose="020B0604020202020204" pitchFamily="34" charset="0"/>
              </a:rPr>
              <a:t>visibility poor</a:t>
            </a:r>
            <a:r>
              <a:rPr lang="en-GB" sz="2000" dirty="0">
                <a:latin typeface="Arial" panose="020B0604020202020204" pitchFamily="34" charset="0"/>
                <a:cs typeface="Arial" panose="020B0604020202020204" pitchFamily="34" charset="0"/>
              </a:rPr>
              <a:t>, the way </a:t>
            </a:r>
          </a:p>
          <a:p>
            <a:r>
              <a:rPr lang="en-GB" sz="2000" dirty="0">
                <a:solidFill>
                  <a:srgbClr val="00B050"/>
                </a:solidFill>
                <a:latin typeface="Arial" panose="020B0604020202020204" pitchFamily="34" charset="0"/>
                <a:cs typeface="Arial" panose="020B0604020202020204" pitchFamily="34" charset="0"/>
              </a:rPr>
              <a:t>the dark of the ground seems to drink the light of the sky</a:t>
            </a:r>
            <a:r>
              <a:rPr lang="en-GB" sz="2000" dirty="0">
                <a:latin typeface="Arial" panose="020B0604020202020204" pitchFamily="34" charset="0"/>
                <a:cs typeface="Arial" panose="020B0604020202020204" pitchFamily="34" charset="0"/>
              </a:rPr>
              <a:t>, </a:t>
            </a:r>
          </a:p>
          <a:p>
            <a:r>
              <a:rPr lang="en-GB" sz="2000" dirty="0">
                <a:latin typeface="Arial" panose="020B0604020202020204" pitchFamily="34" charset="0"/>
                <a:cs typeface="Arial" panose="020B0604020202020204" pitchFamily="34" charset="0"/>
              </a:rPr>
              <a:t>but that </a:t>
            </a:r>
            <a:r>
              <a:rPr lang="en-GB" sz="2000" dirty="0">
                <a:solidFill>
                  <a:srgbClr val="00B050"/>
                </a:solidFill>
                <a:latin typeface="Arial" panose="020B0604020202020204" pitchFamily="34" charset="0"/>
                <a:cs typeface="Arial" panose="020B0604020202020204" pitchFamily="34" charset="0"/>
              </a:rPr>
              <a:t>twig in his hand was gold</a:t>
            </a:r>
            <a:r>
              <a:rPr lang="en-GB" sz="2000" dirty="0">
                <a:latin typeface="Arial" panose="020B0604020202020204" pitchFamily="34" charset="0"/>
                <a:cs typeface="Arial" panose="020B0604020202020204" pitchFamily="34" charset="0"/>
              </a:rPr>
              <a:t>.  </a:t>
            </a:r>
            <a:r>
              <a:rPr lang="en-GB" sz="2000" dirty="0">
                <a:solidFill>
                  <a:srgbClr val="0070C0"/>
                </a:solidFill>
                <a:latin typeface="Arial" panose="020B0604020202020204" pitchFamily="34" charset="0"/>
                <a:cs typeface="Arial" panose="020B0604020202020204" pitchFamily="34" charset="0"/>
              </a:rPr>
              <a:t>And then </a:t>
            </a:r>
            <a:r>
              <a:rPr lang="en-GB" sz="2000" dirty="0">
                <a:latin typeface="Arial" panose="020B0604020202020204" pitchFamily="34" charset="0"/>
                <a:cs typeface="Arial" panose="020B0604020202020204" pitchFamily="34" charset="0"/>
              </a:rPr>
              <a:t>he </a:t>
            </a:r>
            <a:r>
              <a:rPr lang="en-GB" sz="2000" dirty="0">
                <a:solidFill>
                  <a:srgbClr val="0070C0"/>
                </a:solidFill>
                <a:latin typeface="Arial" panose="020B0604020202020204" pitchFamily="34" charset="0"/>
                <a:cs typeface="Arial" panose="020B0604020202020204" pitchFamily="34" charset="0"/>
              </a:rPr>
              <a:t>plucked</a:t>
            </a:r>
            <a:r>
              <a:rPr lang="en-GB" sz="2000" dirty="0">
                <a:latin typeface="Arial" panose="020B0604020202020204" pitchFamily="34" charset="0"/>
                <a:cs typeface="Arial" panose="020B0604020202020204" pitchFamily="34" charset="0"/>
              </a:rPr>
              <a:t> </a:t>
            </a:r>
          </a:p>
          <a:p>
            <a:r>
              <a:rPr lang="en-GB" sz="2000" dirty="0">
                <a:latin typeface="Arial" panose="020B0604020202020204" pitchFamily="34" charset="0"/>
                <a:cs typeface="Arial" panose="020B0604020202020204" pitchFamily="34" charset="0"/>
              </a:rPr>
              <a:t>a pear from a branch – we grew </a:t>
            </a:r>
            <a:r>
              <a:rPr lang="en-GB" sz="2000" dirty="0" err="1">
                <a:solidFill>
                  <a:schemeClr val="accent4">
                    <a:lumMod val="75000"/>
                  </a:schemeClr>
                </a:solidFill>
                <a:latin typeface="Arial" panose="020B0604020202020204" pitchFamily="34" charset="0"/>
                <a:cs typeface="Arial" panose="020B0604020202020204" pitchFamily="34" charset="0"/>
              </a:rPr>
              <a:t>Fondante</a:t>
            </a:r>
            <a:r>
              <a:rPr lang="en-GB" sz="2000" dirty="0">
                <a:solidFill>
                  <a:schemeClr val="accent4">
                    <a:lumMod val="75000"/>
                  </a:schemeClr>
                </a:solidFill>
                <a:latin typeface="Arial" panose="020B0604020202020204" pitchFamily="34" charset="0"/>
                <a:cs typeface="Arial" panose="020B0604020202020204" pitchFamily="34" charset="0"/>
              </a:rPr>
              <a:t> </a:t>
            </a:r>
            <a:r>
              <a:rPr lang="en-GB" sz="2000" dirty="0" err="1">
                <a:solidFill>
                  <a:schemeClr val="accent4">
                    <a:lumMod val="75000"/>
                  </a:schemeClr>
                </a:solidFill>
                <a:latin typeface="Arial" panose="020B0604020202020204" pitchFamily="34" charset="0"/>
                <a:cs typeface="Arial" panose="020B0604020202020204" pitchFamily="34" charset="0"/>
              </a:rPr>
              <a:t>d’Automne</a:t>
            </a:r>
            <a:r>
              <a:rPr lang="en-GB" sz="2000" dirty="0">
                <a:solidFill>
                  <a:schemeClr val="accent4">
                    <a:lumMod val="75000"/>
                  </a:schemeClr>
                </a:solidFill>
                <a:latin typeface="Arial" panose="020B0604020202020204" pitchFamily="34" charset="0"/>
                <a:cs typeface="Arial" panose="020B0604020202020204" pitchFamily="34" charset="0"/>
              </a:rPr>
              <a:t> </a:t>
            </a:r>
            <a:r>
              <a:rPr lang="en-GB" sz="2000" dirty="0">
                <a:latin typeface="Arial" panose="020B0604020202020204" pitchFamily="34" charset="0"/>
                <a:cs typeface="Arial" panose="020B0604020202020204" pitchFamily="34" charset="0"/>
              </a:rPr>
              <a:t>– </a:t>
            </a:r>
          </a:p>
          <a:p>
            <a:r>
              <a:rPr lang="en-GB" sz="2000" dirty="0">
                <a:solidFill>
                  <a:srgbClr val="0070C0"/>
                </a:solidFill>
                <a:latin typeface="Arial" panose="020B0604020202020204" pitchFamily="34" charset="0"/>
                <a:cs typeface="Arial" panose="020B0604020202020204" pitchFamily="34" charset="0"/>
              </a:rPr>
              <a:t>and</a:t>
            </a:r>
            <a:r>
              <a:rPr lang="en-GB" sz="2000" dirty="0">
                <a:latin typeface="Arial" panose="020B0604020202020204" pitchFamily="34" charset="0"/>
                <a:cs typeface="Arial" panose="020B0604020202020204" pitchFamily="34" charset="0"/>
              </a:rPr>
              <a:t> </a:t>
            </a:r>
            <a:r>
              <a:rPr lang="en-GB" sz="2000" dirty="0">
                <a:solidFill>
                  <a:srgbClr val="00B050"/>
                </a:solidFill>
                <a:latin typeface="Arial" panose="020B0604020202020204" pitchFamily="34" charset="0"/>
                <a:cs typeface="Arial" panose="020B0604020202020204" pitchFamily="34" charset="0"/>
              </a:rPr>
              <a:t>it sat in his palm like a light bulb</a:t>
            </a:r>
            <a:r>
              <a:rPr lang="en-GB" sz="2000" dirty="0">
                <a:latin typeface="Arial" panose="020B0604020202020204" pitchFamily="34" charset="0"/>
                <a:cs typeface="Arial" panose="020B0604020202020204" pitchFamily="34" charset="0"/>
              </a:rPr>
              <a:t>.  </a:t>
            </a:r>
            <a:r>
              <a:rPr lang="en-GB" sz="2000" dirty="0">
                <a:solidFill>
                  <a:srgbClr val="C00000"/>
                </a:solidFill>
                <a:latin typeface="Arial" panose="020B0604020202020204" pitchFamily="34" charset="0"/>
                <a:cs typeface="Arial" panose="020B0604020202020204" pitchFamily="34" charset="0"/>
              </a:rPr>
              <a:t>On</a:t>
            </a:r>
            <a:r>
              <a:rPr lang="en-GB" sz="2000" dirty="0">
                <a:latin typeface="Arial" panose="020B0604020202020204" pitchFamily="34" charset="0"/>
                <a:cs typeface="Arial" panose="020B0604020202020204" pitchFamily="34" charset="0"/>
              </a:rPr>
              <a:t>.</a:t>
            </a:r>
          </a:p>
          <a:p>
            <a:r>
              <a:rPr lang="en-GB" sz="2000" dirty="0">
                <a:latin typeface="Arial" panose="020B0604020202020204" pitchFamily="34" charset="0"/>
                <a:cs typeface="Arial" panose="020B0604020202020204" pitchFamily="34" charset="0"/>
              </a:rPr>
              <a:t>I thought to myself, </a:t>
            </a:r>
            <a:r>
              <a:rPr lang="en-GB" sz="2000" dirty="0">
                <a:solidFill>
                  <a:srgbClr val="FF0000"/>
                </a:solidFill>
                <a:latin typeface="Arial" panose="020B0604020202020204" pitchFamily="34" charset="0"/>
                <a:cs typeface="Arial" panose="020B0604020202020204" pitchFamily="34" charset="0"/>
              </a:rPr>
              <a:t>is he putting fairy lights in the tree?</a:t>
            </a:r>
          </a:p>
        </p:txBody>
      </p:sp>
      <p:sp>
        <p:nvSpPr>
          <p:cNvPr id="2" name="TextBox 1"/>
          <p:cNvSpPr txBox="1"/>
          <p:nvPr/>
        </p:nvSpPr>
        <p:spPr>
          <a:xfrm>
            <a:off x="971600" y="2924944"/>
            <a:ext cx="6840760" cy="1323439"/>
          </a:xfrm>
          <a:prstGeom prst="rect">
            <a:avLst/>
          </a:prstGeom>
          <a:noFill/>
        </p:spPr>
        <p:txBody>
          <a:bodyPr wrap="square" rtlCol="0">
            <a:spAutoFit/>
          </a:bodyPr>
          <a:lstStyle/>
          <a:p>
            <a:pPr algn="just"/>
            <a:r>
              <a:rPr lang="en-GB" sz="2000" dirty="0" smtClean="0">
                <a:latin typeface="Arial" panose="020B0604020202020204" pitchFamily="34" charset="0"/>
                <a:cs typeface="Arial" panose="020B0604020202020204" pitchFamily="34" charset="0"/>
              </a:rPr>
              <a:t>Too far away to see what it is happening so at this point she assumes due to the steamed up windows and the fact that he is at the bottom of the garden, that she is seeing things.</a:t>
            </a:r>
            <a:endParaRPr lang="en-GB" sz="2000" dirty="0">
              <a:latin typeface="Arial" panose="020B0604020202020204" pitchFamily="34" charset="0"/>
              <a:cs typeface="Arial" panose="020B0604020202020204" pitchFamily="34" charset="0"/>
            </a:endParaRPr>
          </a:p>
        </p:txBody>
      </p:sp>
      <p:sp>
        <p:nvSpPr>
          <p:cNvPr id="3" name="TextBox 2"/>
          <p:cNvSpPr txBox="1"/>
          <p:nvPr/>
        </p:nvSpPr>
        <p:spPr>
          <a:xfrm>
            <a:off x="413887" y="2862161"/>
            <a:ext cx="6696744" cy="2215991"/>
          </a:xfrm>
          <a:prstGeom prst="rect">
            <a:avLst/>
          </a:prstGeom>
          <a:noFill/>
        </p:spPr>
        <p:txBody>
          <a:bodyPr wrap="square" rtlCol="0">
            <a:spAutoFit/>
          </a:bodyPr>
          <a:lstStyle/>
          <a:p>
            <a:pPr algn="just"/>
            <a:r>
              <a:rPr lang="en-GB" sz="2000" dirty="0" smtClean="0">
                <a:latin typeface="Arial" panose="020B0604020202020204" pitchFamily="34" charset="0"/>
                <a:cs typeface="Arial" panose="020B0604020202020204" pitchFamily="34" charset="0"/>
              </a:rPr>
              <a:t>‘dark of the ground seems to drink the light – personification: </a:t>
            </a:r>
            <a:r>
              <a:rPr lang="en-GB" sz="2000" dirty="0">
                <a:latin typeface="Arial" panose="020B0604020202020204" pitchFamily="34" charset="0"/>
                <a:cs typeface="Arial" panose="020B0604020202020204" pitchFamily="34" charset="0"/>
              </a:rPr>
              <a:t>“ground” (the source of gold), taking away the  “light”(being able to see clearly or understand</a:t>
            </a:r>
            <a:r>
              <a:rPr lang="en-GB" sz="2000" dirty="0" smtClean="0">
                <a:latin typeface="Arial" panose="020B0604020202020204" pitchFamily="34" charset="0"/>
                <a:cs typeface="Arial" panose="020B0604020202020204" pitchFamily="34" charset="0"/>
              </a:rPr>
              <a:t>).  Also symbolises/foreshadows all light/happiness/vitality in their relationship will be eroded through the wish he has made (will no longer be able to touch one another etc.)</a:t>
            </a:r>
            <a:endParaRPr lang="en-GB" sz="2000" dirty="0">
              <a:latin typeface="Arial" panose="020B0604020202020204" pitchFamily="34" charset="0"/>
              <a:cs typeface="Arial" panose="020B0604020202020204" pitchFamily="34" charset="0"/>
            </a:endParaRPr>
          </a:p>
          <a:p>
            <a:r>
              <a:rPr lang="en-GB" dirty="0" smtClean="0"/>
              <a:t> </a:t>
            </a:r>
            <a:endParaRPr lang="en-GB" dirty="0"/>
          </a:p>
        </p:txBody>
      </p:sp>
      <p:sp>
        <p:nvSpPr>
          <p:cNvPr id="5" name="TextBox 4"/>
          <p:cNvSpPr txBox="1"/>
          <p:nvPr/>
        </p:nvSpPr>
        <p:spPr>
          <a:xfrm>
            <a:off x="658149" y="2571000"/>
            <a:ext cx="7467662" cy="1015663"/>
          </a:xfrm>
          <a:prstGeom prst="rect">
            <a:avLst/>
          </a:prstGeom>
          <a:noFill/>
        </p:spPr>
        <p:txBody>
          <a:bodyPr wrap="square" rtlCol="0">
            <a:spAutoFit/>
          </a:bodyPr>
          <a:lstStyle/>
          <a:p>
            <a:pPr algn="just"/>
            <a:r>
              <a:rPr lang="en-GB" sz="2000" dirty="0" smtClean="0">
                <a:latin typeface="Arial" panose="020B0604020202020204" pitchFamily="34" charset="0"/>
                <a:cs typeface="Arial" panose="020B0604020202020204" pitchFamily="34" charset="0"/>
              </a:rPr>
              <a:t>Contrast of poor visibility/revelation.  Twig he snapped in stanza 1 now appears to be pure gold.  Highlights her disbelief/confusion at what she is seeing 	</a:t>
            </a:r>
            <a:endParaRPr lang="en-GB" sz="2000" dirty="0">
              <a:latin typeface="Arial" panose="020B0604020202020204" pitchFamily="34" charset="0"/>
              <a:cs typeface="Arial" panose="020B0604020202020204" pitchFamily="34" charset="0"/>
            </a:endParaRPr>
          </a:p>
        </p:txBody>
      </p:sp>
      <p:sp>
        <p:nvSpPr>
          <p:cNvPr id="6" name="Rectangle 5"/>
          <p:cNvSpPr/>
          <p:nvPr/>
        </p:nvSpPr>
        <p:spPr>
          <a:xfrm>
            <a:off x="323528" y="2837156"/>
            <a:ext cx="6984776" cy="1938992"/>
          </a:xfrm>
          <a:prstGeom prst="rect">
            <a:avLst/>
          </a:prstGeom>
        </p:spPr>
        <p:txBody>
          <a:bodyPr wrap="square">
            <a:spAutoFit/>
          </a:bodyPr>
          <a:lstStyle/>
          <a:p>
            <a:pPr algn="just"/>
            <a:r>
              <a:rPr lang="en-GB" sz="2000" dirty="0" smtClean="0">
                <a:latin typeface="Arial" panose="020B0604020202020204" pitchFamily="34" charset="0"/>
                <a:cs typeface="Arial" panose="020B0604020202020204" pitchFamily="34" charset="0"/>
              </a:rPr>
              <a:t>Simile ‘like a light bulb’ = shape </a:t>
            </a:r>
            <a:r>
              <a:rPr lang="en-GB" sz="2000" dirty="0">
                <a:latin typeface="Arial" panose="020B0604020202020204" pitchFamily="34" charset="0"/>
                <a:cs typeface="Arial" panose="020B0604020202020204" pitchFamily="34" charset="0"/>
              </a:rPr>
              <a:t>of the pear and the brightness emanating from it. The full stops add a comedic effect, highlighting Mrs Midas’ shock, disbelief and sudden dawning of awareness of what she has just witnessed. This whimsical, light and humorous imagery is continued and contrasts with the seriousness of what has just </a:t>
            </a:r>
            <a:r>
              <a:rPr lang="en-GB" sz="2000" dirty="0" smtClean="0">
                <a:latin typeface="Arial" panose="020B0604020202020204" pitchFamily="34" charset="0"/>
                <a:cs typeface="Arial" panose="020B0604020202020204" pitchFamily="34" charset="0"/>
              </a:rPr>
              <a:t>happened</a:t>
            </a:r>
            <a:r>
              <a:rPr lang="en-GB" dirty="0" smtClean="0"/>
              <a:t>.</a:t>
            </a:r>
            <a:endParaRPr lang="en-GB" dirty="0"/>
          </a:p>
        </p:txBody>
      </p:sp>
      <p:sp>
        <p:nvSpPr>
          <p:cNvPr id="7" name="Rectangle 6"/>
          <p:cNvSpPr/>
          <p:nvPr/>
        </p:nvSpPr>
        <p:spPr>
          <a:xfrm>
            <a:off x="222456" y="2538996"/>
            <a:ext cx="7506620" cy="2862322"/>
          </a:xfrm>
          <a:prstGeom prst="rect">
            <a:avLst/>
          </a:prstGeom>
        </p:spPr>
        <p:txBody>
          <a:bodyPr wrap="square">
            <a:spAutoFit/>
          </a:bodyPr>
          <a:lstStyle/>
          <a:p>
            <a:pPr algn="just"/>
            <a:r>
              <a:rPr lang="en-GB" sz="2000" dirty="0">
                <a:latin typeface="Arial" panose="020B0604020202020204" pitchFamily="34" charset="0"/>
                <a:cs typeface="Arial" panose="020B0604020202020204" pitchFamily="34" charset="0"/>
              </a:rPr>
              <a:t>Comic juxtaposition of sophisticated French name  (romantic natural connotations) with mundane simile of </a:t>
            </a:r>
            <a:r>
              <a:rPr lang="en-GB" sz="2000" dirty="0" smtClean="0">
                <a:latin typeface="Arial" panose="020B0604020202020204" pitchFamily="34" charset="0"/>
                <a:cs typeface="Arial" panose="020B0604020202020204" pitchFamily="34" charset="0"/>
              </a:rPr>
              <a:t>‘light bulb’. </a:t>
            </a:r>
            <a:r>
              <a:rPr lang="en-GB" sz="2000" dirty="0">
                <a:latin typeface="Arial" panose="020B0604020202020204" pitchFamily="34" charset="0"/>
                <a:cs typeface="Arial" panose="020B0604020202020204" pitchFamily="34" charset="0"/>
              </a:rPr>
              <a:t>Translation: ‘the melting of </a:t>
            </a:r>
            <a:r>
              <a:rPr lang="en-GB" sz="2000" dirty="0" smtClean="0">
                <a:latin typeface="Arial" panose="020B0604020202020204" pitchFamily="34" charset="0"/>
                <a:cs typeface="Arial" panose="020B0604020202020204" pitchFamily="34" charset="0"/>
              </a:rPr>
              <a:t>Autumn’: </a:t>
            </a:r>
            <a:r>
              <a:rPr lang="en-GB" sz="2000" dirty="0">
                <a:latin typeface="Arial" panose="020B0604020202020204" pitchFamily="34" charset="0"/>
                <a:cs typeface="Arial" panose="020B0604020202020204" pitchFamily="34" charset="0"/>
              </a:rPr>
              <a:t>significant in relation to golden colour, metal melting and Autumn as signalling </a:t>
            </a:r>
            <a:r>
              <a:rPr lang="en-GB" sz="2000" dirty="0" smtClean="0">
                <a:latin typeface="Arial" panose="020B0604020202020204" pitchFamily="34" charset="0"/>
                <a:cs typeface="Arial" panose="020B0604020202020204" pitchFamily="34" charset="0"/>
              </a:rPr>
              <a:t>to an end</a:t>
            </a:r>
            <a:r>
              <a:rPr lang="en-GB" sz="2000" dirty="0">
                <a:latin typeface="Arial" panose="020B0604020202020204" pitchFamily="34" charset="0"/>
                <a:cs typeface="Arial" panose="020B0604020202020204" pitchFamily="34" charset="0"/>
              </a:rPr>
              <a:t>. </a:t>
            </a:r>
            <a:r>
              <a:rPr lang="en-GB" sz="2000" dirty="0" smtClean="0">
                <a:latin typeface="Arial" panose="020B0604020202020204" pitchFamily="34" charset="0"/>
                <a:cs typeface="Arial" panose="020B0604020202020204" pitchFamily="34" charset="0"/>
              </a:rPr>
              <a:t>Again foreshadows how this wish will ruin their relationship.  Specialty </a:t>
            </a:r>
            <a:r>
              <a:rPr lang="en-GB" sz="2000" dirty="0">
                <a:latin typeface="Arial" panose="020B0604020202020204" pitchFamily="34" charset="0"/>
                <a:cs typeface="Arial" panose="020B0604020202020204" pitchFamily="34" charset="0"/>
              </a:rPr>
              <a:t>pear also indicates their pretentiousness</a:t>
            </a:r>
            <a:r>
              <a:rPr lang="en-GB" sz="2000" dirty="0" smtClean="0">
                <a:latin typeface="Arial" panose="020B0604020202020204" pitchFamily="34" charset="0"/>
                <a:cs typeface="Arial" panose="020B0604020202020204" pitchFamily="34" charset="0"/>
              </a:rPr>
              <a:t>.</a:t>
            </a:r>
          </a:p>
          <a:p>
            <a:pPr algn="just"/>
            <a:endParaRPr lang="en-GB" sz="2000" dirty="0">
              <a:latin typeface="Arial" panose="020B0604020202020204" pitchFamily="34" charset="0"/>
              <a:cs typeface="Arial" panose="020B0604020202020204" pitchFamily="34" charset="0"/>
            </a:endParaRPr>
          </a:p>
          <a:p>
            <a:pPr algn="just"/>
            <a:r>
              <a:rPr lang="en-GB" sz="2000" dirty="0" smtClean="0">
                <a:latin typeface="Arial" panose="020B0604020202020204" pitchFamily="34" charset="0"/>
                <a:cs typeface="Arial" panose="020B0604020202020204" pitchFamily="34" charset="0"/>
              </a:rPr>
              <a:t>Minor sentence </a:t>
            </a:r>
            <a:r>
              <a:rPr lang="en-GB" sz="2000" dirty="0">
                <a:latin typeface="Arial" panose="020B0604020202020204" pitchFamily="34" charset="0"/>
                <a:cs typeface="Arial" panose="020B0604020202020204" pitchFamily="34" charset="0"/>
              </a:rPr>
              <a:t>“On” adds to the humorous effect by its </a:t>
            </a:r>
            <a:r>
              <a:rPr lang="en-GB" sz="2000" dirty="0" smtClean="0">
                <a:latin typeface="Arial" panose="020B0604020202020204" pitchFamily="34" charset="0"/>
                <a:cs typeface="Arial" panose="020B0604020202020204" pitchFamily="34" charset="0"/>
              </a:rPr>
              <a:t>simplicity; conveys her disbelief/surprise etc.</a:t>
            </a:r>
            <a:endParaRPr lang="en-GB" sz="2000" dirty="0">
              <a:latin typeface="Arial" panose="020B0604020202020204" pitchFamily="34" charset="0"/>
              <a:cs typeface="Arial" panose="020B0604020202020204" pitchFamily="34" charset="0"/>
            </a:endParaRPr>
          </a:p>
        </p:txBody>
      </p:sp>
      <p:cxnSp>
        <p:nvCxnSpPr>
          <p:cNvPr id="9" name="Straight Connector 8"/>
          <p:cNvCxnSpPr/>
          <p:nvPr/>
        </p:nvCxnSpPr>
        <p:spPr>
          <a:xfrm>
            <a:off x="3477046" y="1844824"/>
            <a:ext cx="1008112"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133502" y="1556792"/>
            <a:ext cx="2382714"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01723" y="2780928"/>
            <a:ext cx="7351266" cy="1323439"/>
          </a:xfrm>
          <a:prstGeom prst="rect">
            <a:avLst/>
          </a:prstGeom>
          <a:noFill/>
        </p:spPr>
        <p:txBody>
          <a:bodyPr wrap="square" rtlCol="0">
            <a:spAutoFit/>
          </a:bodyPr>
          <a:lstStyle/>
          <a:p>
            <a:pPr algn="just"/>
            <a:r>
              <a:rPr lang="en-GB" sz="2000" dirty="0" smtClean="0">
                <a:latin typeface="Arial" panose="020B0604020202020204" pitchFamily="34" charset="0"/>
                <a:cs typeface="Arial" panose="020B0604020202020204" pitchFamily="34" charset="0"/>
              </a:rPr>
              <a:t>‘plucked’ – word choice foreshadows/symbolises his lack of care in consequences/his arrogance/how </a:t>
            </a:r>
            <a:r>
              <a:rPr lang="en-GB" sz="2000" dirty="0">
                <a:latin typeface="Arial" panose="020B0604020202020204" pitchFamily="34" charset="0"/>
                <a:cs typeface="Arial" panose="020B0604020202020204" pitchFamily="34" charset="0"/>
              </a:rPr>
              <a:t>quickly he can stop life </a:t>
            </a:r>
            <a:r>
              <a:rPr lang="en-GB" sz="2000" dirty="0" smtClean="0">
                <a:latin typeface="Arial" panose="020B0604020202020204" pitchFamily="34" charset="0"/>
                <a:cs typeface="Arial" panose="020B0604020202020204" pitchFamily="34" charset="0"/>
              </a:rPr>
              <a:t>etc.  Also again shows his power/strength like snapping of twig conveyed too in stanza 1.</a:t>
            </a:r>
            <a:endParaRPr lang="en-GB" sz="2000" dirty="0">
              <a:latin typeface="Arial" panose="020B0604020202020204" pitchFamily="34" charset="0"/>
              <a:cs typeface="Arial" panose="020B0604020202020204" pitchFamily="34" charset="0"/>
            </a:endParaRPr>
          </a:p>
        </p:txBody>
      </p:sp>
      <p:sp>
        <p:nvSpPr>
          <p:cNvPr id="13" name="TextBox 12"/>
          <p:cNvSpPr txBox="1"/>
          <p:nvPr/>
        </p:nvSpPr>
        <p:spPr>
          <a:xfrm>
            <a:off x="225607" y="2538996"/>
            <a:ext cx="7625735" cy="2246769"/>
          </a:xfrm>
          <a:prstGeom prst="rect">
            <a:avLst/>
          </a:prstGeom>
          <a:noFill/>
        </p:spPr>
        <p:txBody>
          <a:bodyPr wrap="square" rtlCol="0">
            <a:spAutoFit/>
          </a:bodyPr>
          <a:lstStyle/>
          <a:p>
            <a:pPr algn="just"/>
            <a:r>
              <a:rPr lang="en-GB" sz="2000" dirty="0">
                <a:latin typeface="Arial" panose="020B0604020202020204" pitchFamily="34" charset="0"/>
                <a:cs typeface="Arial" panose="020B0604020202020204" pitchFamily="34" charset="0"/>
              </a:rPr>
              <a:t>Comic effect arises from irony of her obliviousness to what is going on. </a:t>
            </a:r>
            <a:r>
              <a:rPr lang="en-GB" sz="2000" dirty="0" smtClean="0">
                <a:latin typeface="Arial" panose="020B0604020202020204" pitchFamily="34" charset="0"/>
                <a:cs typeface="Arial" panose="020B0604020202020204" pitchFamily="34" charset="0"/>
              </a:rPr>
              <a:t>Her </a:t>
            </a:r>
            <a:r>
              <a:rPr lang="en-GB" sz="2000" dirty="0">
                <a:latin typeface="Arial" panose="020B0604020202020204" pitchFamily="34" charset="0"/>
                <a:cs typeface="Arial" panose="020B0604020202020204" pitchFamily="34" charset="0"/>
              </a:rPr>
              <a:t>incredulity is evident when she questions whether he is just putting fairy lights in the tree? </a:t>
            </a:r>
            <a:r>
              <a:rPr lang="en-GB" sz="2000" dirty="0" smtClean="0">
                <a:latin typeface="Arial" panose="020B0604020202020204" pitchFamily="34" charset="0"/>
                <a:cs typeface="Arial" panose="020B0604020202020204" pitchFamily="34" charset="0"/>
              </a:rPr>
              <a:t>Perhaps conveys reluctance to accept truth/reality?  Also</a:t>
            </a:r>
            <a:r>
              <a:rPr lang="en-GB" sz="2000" dirty="0">
                <a:latin typeface="Arial" panose="020B0604020202020204" pitchFamily="34" charset="0"/>
                <a:cs typeface="Arial" panose="020B0604020202020204" pitchFamily="34" charset="0"/>
              </a:rPr>
              <a:t>, the extension of her imagery of the light bulb to associative connection with  fairy lights might suggest how she is also trapped in her own conception of the world, as he is </a:t>
            </a:r>
            <a:r>
              <a:rPr lang="en-GB" sz="2000" dirty="0" smtClean="0">
                <a:latin typeface="Arial" panose="020B0604020202020204" pitchFamily="34" charset="0"/>
                <a:cs typeface="Arial" panose="020B0604020202020204" pitchFamily="34" charset="0"/>
              </a:rPr>
              <a:t>later on in the poem.</a:t>
            </a:r>
            <a:endParaRPr lang="en-GB" sz="2000" dirty="0">
              <a:latin typeface="Arial" panose="020B0604020202020204" pitchFamily="34" charset="0"/>
              <a:cs typeface="Arial" panose="020B0604020202020204" pitchFamily="34" charset="0"/>
            </a:endParaRPr>
          </a:p>
        </p:txBody>
      </p:sp>
      <p:sp>
        <p:nvSpPr>
          <p:cNvPr id="8" name="AutoShape 2" descr="Image result for fairy lights in tree"/>
          <p:cNvSpPr>
            <a:spLocks noChangeAspect="1" noChangeArrowheads="1"/>
          </p:cNvSpPr>
          <p:nvPr/>
        </p:nvSpPr>
        <p:spPr bwMode="auto">
          <a:xfrm>
            <a:off x="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6216" y="5114925"/>
            <a:ext cx="2628900"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41425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3"/>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5"/>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0" nodeType="clickEffect">
                                  <p:stCondLst>
                                    <p:cond delay="0"/>
                                  </p:stCondLst>
                                  <p:childTnLst>
                                    <p:set>
                                      <p:cBhvr>
                                        <p:cTn id="24" dur="1" fill="hold">
                                          <p:stCondLst>
                                            <p:cond delay="0"/>
                                          </p:stCondLst>
                                        </p:cTn>
                                        <p:tgtEl>
                                          <p:spTgt spid="12">
                                            <p:txEl>
                                              <p:pRg st="0" end="0"/>
                                            </p:txEl>
                                          </p:spTgt>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6"/>
                                        </p:tgtEl>
                                        <p:attrNameLst>
                                          <p:attrName>style.visibility</p:attrName>
                                        </p:attrNameLst>
                                      </p:cBhvr>
                                      <p:to>
                                        <p:strVal val="hidden"/>
                                      </p:to>
                                    </p:set>
                                  </p:childTnLst>
                                </p:cTn>
                              </p:par>
                              <p:par>
                                <p:cTn id="31" presetID="1" presetClass="entr" presetSubtype="0"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1" nodeType="clickEffect">
                                  <p:stCondLst>
                                    <p:cond delay="0"/>
                                  </p:stCondLst>
                                  <p:childTnLst>
                                    <p:set>
                                      <p:cBhvr>
                                        <p:cTn id="36" dur="1" fill="hold">
                                          <p:stCondLst>
                                            <p:cond delay="0"/>
                                          </p:stCondLst>
                                        </p:cTn>
                                        <p:tgtEl>
                                          <p:spTgt spid="7"/>
                                        </p:tgtEl>
                                        <p:attrNameLst>
                                          <p:attrName>style.visibility</p:attrName>
                                        </p:attrNameLst>
                                      </p:cBhvr>
                                      <p:to>
                                        <p:strVal val="hidden"/>
                                      </p:to>
                                    </p:set>
                                  </p:childTnLst>
                                </p:cTn>
                              </p:par>
                              <p:par>
                                <p:cTn id="37" presetID="1" presetClass="entr" presetSubtype="0"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3" grpId="1"/>
      <p:bldP spid="5" grpId="0"/>
      <p:bldP spid="5" grpId="1"/>
      <p:bldP spid="6" grpId="0"/>
      <p:bldP spid="6" grpId="1"/>
      <p:bldP spid="7" grpId="0"/>
      <p:bldP spid="7" grpId="1"/>
      <p:bldP spid="12" grpId="0" build="allAtOnce"/>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188640"/>
            <a:ext cx="8064896" cy="6555641"/>
          </a:xfrm>
          <a:prstGeom prst="rect">
            <a:avLst/>
          </a:prstGeom>
        </p:spPr>
        <p:txBody>
          <a:bodyPr wrap="square">
            <a:spAutoFit/>
          </a:bodyPr>
          <a:lstStyle/>
          <a:p>
            <a:pPr algn="just"/>
            <a:r>
              <a:rPr lang="en-GB" sz="2000" b="1" u="sng" dirty="0" smtClean="0">
                <a:latin typeface="Arial" panose="020B0604020202020204" pitchFamily="34" charset="0"/>
                <a:cs typeface="Arial" panose="020B0604020202020204" pitchFamily="34" charset="0"/>
              </a:rPr>
              <a:t>Stanza 3</a:t>
            </a:r>
          </a:p>
          <a:p>
            <a:pPr algn="just"/>
            <a:endParaRPr lang="en-GB" sz="2000" b="1"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n-GB" sz="2000" dirty="0" smtClean="0">
                <a:latin typeface="Arial" panose="020B0604020202020204" pitchFamily="34" charset="0"/>
                <a:cs typeface="Arial" panose="020B0604020202020204" pitchFamily="34" charset="0"/>
              </a:rPr>
              <a:t>How does Duffy achieve a sense of talking to her reader?</a:t>
            </a:r>
          </a:p>
          <a:p>
            <a:pPr marL="342900" lvl="0" indent="-342900" algn="just">
              <a:buFont typeface="Arial" panose="020B0604020202020204" pitchFamily="34" charset="0"/>
              <a:buChar char="•"/>
            </a:pPr>
            <a:endParaRPr lang="en-GB" sz="2000" dirty="0" smtClean="0">
              <a:latin typeface="Arial" panose="020B0604020202020204" pitchFamily="34" charset="0"/>
              <a:cs typeface="Arial" panose="020B0604020202020204" pitchFamily="34" charset="0"/>
            </a:endParaRPr>
          </a:p>
          <a:p>
            <a:pPr marL="342900" lvl="0" indent="-342900" algn="just">
              <a:buFont typeface="Arial" panose="020B0604020202020204" pitchFamily="34" charset="0"/>
              <a:buChar char="•"/>
            </a:pPr>
            <a:r>
              <a:rPr lang="en-GB" sz="2000" dirty="0" smtClean="0">
                <a:latin typeface="Arial" panose="020B0604020202020204" pitchFamily="34" charset="0"/>
                <a:cs typeface="Arial" panose="020B0604020202020204" pitchFamily="34" charset="0"/>
              </a:rPr>
              <a:t>What is her opinion of her husband? Explain fully how Duffy conveys this.</a:t>
            </a:r>
          </a:p>
          <a:p>
            <a:pPr marL="342900" lvl="0" indent="-342900" algn="just">
              <a:buFont typeface="Arial" panose="020B0604020202020204" pitchFamily="34" charset="0"/>
              <a:buChar char="•"/>
            </a:pPr>
            <a:endParaRPr lang="en-GB" sz="2000" dirty="0" smtClean="0">
              <a:latin typeface="Arial" panose="020B0604020202020204" pitchFamily="34" charset="0"/>
              <a:cs typeface="Arial" panose="020B0604020202020204" pitchFamily="34" charset="0"/>
            </a:endParaRPr>
          </a:p>
          <a:p>
            <a:pPr marL="342900" lvl="0" indent="-342900" algn="just">
              <a:buFont typeface="Arial" panose="020B0604020202020204" pitchFamily="34" charset="0"/>
              <a:buChar char="•"/>
            </a:pPr>
            <a:r>
              <a:rPr lang="en-GB" sz="2000" dirty="0" smtClean="0">
                <a:latin typeface="Arial" panose="020B0604020202020204" pitchFamily="34" charset="0"/>
                <a:cs typeface="Arial" panose="020B0604020202020204" pitchFamily="34" charset="0"/>
              </a:rPr>
              <a:t>Why would her husband laugh when she asks, ‘What in the name of God is going on?’</a:t>
            </a:r>
          </a:p>
          <a:p>
            <a:pPr marL="342900" lvl="0" indent="-342900" algn="just">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algn="just"/>
            <a:r>
              <a:rPr lang="en-GB" sz="2000" b="1" u="sng" dirty="0">
                <a:latin typeface="Arial" panose="020B0604020202020204" pitchFamily="34" charset="0"/>
                <a:cs typeface="Arial" panose="020B0604020202020204" pitchFamily="34" charset="0"/>
              </a:rPr>
              <a:t>Stanza 4</a:t>
            </a:r>
          </a:p>
          <a:p>
            <a:pPr algn="just"/>
            <a:endParaRPr lang="en-GB" sz="2000" u="sng" dirty="0">
              <a:latin typeface="Arial" panose="020B0604020202020204" pitchFamily="34" charset="0"/>
              <a:cs typeface="Arial" panose="020B0604020202020204" pitchFamily="34" charset="0"/>
            </a:endParaRPr>
          </a:p>
          <a:p>
            <a:pPr marL="342900" lvl="0" indent="-342900" algn="just">
              <a:buFont typeface="Arial" panose="020B0604020202020204" pitchFamily="34" charset="0"/>
              <a:buChar char="•"/>
            </a:pPr>
            <a:r>
              <a:rPr lang="en-GB" sz="2000" dirty="0">
                <a:latin typeface="Arial" panose="020B0604020202020204" pitchFamily="34" charset="0"/>
                <a:cs typeface="Arial" panose="020B0604020202020204" pitchFamily="34" charset="0"/>
              </a:rPr>
              <a:t>How do Mr and Mrs Midas reflect stereo-typical roles in this stanza?</a:t>
            </a:r>
          </a:p>
          <a:p>
            <a:pPr marL="342900" lvl="0" indent="-342900" algn="just">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342900" lvl="0" indent="-342900" algn="just">
              <a:buFont typeface="Arial" panose="020B0604020202020204" pitchFamily="34" charset="0"/>
              <a:buChar char="•"/>
            </a:pPr>
            <a:r>
              <a:rPr lang="en-GB" sz="2000" dirty="0">
                <a:latin typeface="Arial" panose="020B0604020202020204" pitchFamily="34" charset="0"/>
                <a:cs typeface="Arial" panose="020B0604020202020204" pitchFamily="34" charset="0"/>
              </a:rPr>
              <a:t>Explain the two possible meanings behind “spitting out the teeth of the rich”.</a:t>
            </a:r>
          </a:p>
          <a:p>
            <a:pPr marL="342900" lvl="0" indent="-342900" algn="just">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342900" lvl="0" indent="-342900" algn="just">
              <a:buFont typeface="Arial" panose="020B0604020202020204" pitchFamily="34" charset="0"/>
              <a:buChar char="•"/>
            </a:pPr>
            <a:r>
              <a:rPr lang="en-GB" sz="2000" dirty="0">
                <a:latin typeface="Arial" panose="020B0604020202020204" pitchFamily="34" charset="0"/>
                <a:cs typeface="Arial" panose="020B0604020202020204" pitchFamily="34" charset="0"/>
              </a:rPr>
              <a:t>What is the purpose and effect of the </a:t>
            </a:r>
            <a:r>
              <a:rPr lang="en-GB" sz="2000" dirty="0" smtClean="0">
                <a:latin typeface="Arial" panose="020B0604020202020204" pitchFamily="34" charset="0"/>
                <a:cs typeface="Arial" panose="020B0604020202020204" pitchFamily="34" charset="0"/>
              </a:rPr>
              <a:t>repetition/alliteration: ‘as </a:t>
            </a:r>
            <a:r>
              <a:rPr lang="en-GB" sz="2000" dirty="0">
                <a:latin typeface="Arial" panose="020B0604020202020204" pitchFamily="34" charset="0"/>
                <a:cs typeface="Arial" panose="020B0604020202020204" pitchFamily="34" charset="0"/>
              </a:rPr>
              <a:t>he picked up the glass, goblet, golden chalice, </a:t>
            </a:r>
            <a:r>
              <a:rPr lang="en-GB" sz="2000" dirty="0" smtClean="0">
                <a:latin typeface="Arial" panose="020B0604020202020204" pitchFamily="34" charset="0"/>
                <a:cs typeface="Arial" panose="020B0604020202020204" pitchFamily="34" charset="0"/>
              </a:rPr>
              <a:t>drank?’</a:t>
            </a:r>
            <a:endParaRPr lang="en-GB" sz="2000" dirty="0">
              <a:latin typeface="Arial" panose="020B0604020202020204" pitchFamily="34" charset="0"/>
              <a:cs typeface="Arial" panose="020B0604020202020204" pitchFamily="34" charset="0"/>
            </a:endParaRPr>
          </a:p>
          <a:p>
            <a:pPr marL="342900" lvl="0" indent="-342900" algn="just">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005375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3528" y="215048"/>
            <a:ext cx="7200800" cy="1938992"/>
          </a:xfrm>
          <a:prstGeom prst="rect">
            <a:avLst/>
          </a:prstGeom>
        </p:spPr>
        <p:txBody>
          <a:bodyPr wrap="square">
            <a:spAutoFit/>
          </a:bodyPr>
          <a:lstStyle/>
          <a:p>
            <a:r>
              <a:rPr lang="en-GB" sz="2000" u="sng" dirty="0">
                <a:solidFill>
                  <a:srgbClr val="0070C0"/>
                </a:solidFill>
                <a:latin typeface="Arial" panose="020B0604020202020204" pitchFamily="34" charset="0"/>
                <a:cs typeface="Arial" panose="020B0604020202020204" pitchFamily="34" charset="0"/>
              </a:rPr>
              <a:t>He came </a:t>
            </a:r>
            <a:r>
              <a:rPr lang="en-GB" sz="2000" u="sng" dirty="0">
                <a:latin typeface="Arial" panose="020B0604020202020204" pitchFamily="34" charset="0"/>
                <a:cs typeface="Arial" panose="020B0604020202020204" pitchFamily="34" charset="0"/>
              </a:rPr>
              <a:t>into the house.  </a:t>
            </a:r>
            <a:r>
              <a:rPr lang="en-GB" sz="2000" dirty="0">
                <a:latin typeface="Arial" panose="020B0604020202020204" pitchFamily="34" charset="0"/>
                <a:cs typeface="Arial" panose="020B0604020202020204" pitchFamily="34" charset="0"/>
              </a:rPr>
              <a:t>The doorknobs gleamed.</a:t>
            </a:r>
          </a:p>
          <a:p>
            <a:r>
              <a:rPr lang="en-GB" sz="2000" u="sng" dirty="0">
                <a:solidFill>
                  <a:srgbClr val="0070C0"/>
                </a:solidFill>
                <a:latin typeface="Arial" panose="020B0604020202020204" pitchFamily="34" charset="0"/>
                <a:cs typeface="Arial" panose="020B0604020202020204" pitchFamily="34" charset="0"/>
              </a:rPr>
              <a:t>He drew </a:t>
            </a:r>
            <a:r>
              <a:rPr lang="en-GB" sz="2000" u="sng" dirty="0">
                <a:latin typeface="Arial" panose="020B0604020202020204" pitchFamily="34" charset="0"/>
                <a:cs typeface="Arial" panose="020B0604020202020204" pitchFamily="34" charset="0"/>
              </a:rPr>
              <a:t>the blinds</a:t>
            </a:r>
            <a:r>
              <a:rPr lang="en-GB" sz="2000" dirty="0">
                <a:latin typeface="Arial" panose="020B0604020202020204" pitchFamily="34" charset="0"/>
                <a:cs typeface="Arial" panose="020B0604020202020204" pitchFamily="34" charset="0"/>
              </a:rPr>
              <a:t>.  </a:t>
            </a:r>
            <a:r>
              <a:rPr lang="en-GB" sz="2000" dirty="0">
                <a:solidFill>
                  <a:schemeClr val="accent2">
                    <a:lumMod val="50000"/>
                  </a:schemeClr>
                </a:solidFill>
                <a:latin typeface="Arial" panose="020B0604020202020204" pitchFamily="34" charset="0"/>
                <a:cs typeface="Arial" panose="020B0604020202020204" pitchFamily="34" charset="0"/>
              </a:rPr>
              <a:t>You</a:t>
            </a:r>
            <a:r>
              <a:rPr lang="en-GB" sz="2000" dirty="0">
                <a:latin typeface="Arial" panose="020B0604020202020204" pitchFamily="34" charset="0"/>
                <a:cs typeface="Arial" panose="020B0604020202020204" pitchFamily="34" charset="0"/>
              </a:rPr>
              <a:t> know the mind; </a:t>
            </a:r>
            <a:r>
              <a:rPr lang="en-GB" sz="2000" dirty="0">
                <a:solidFill>
                  <a:schemeClr val="accent4">
                    <a:lumMod val="75000"/>
                  </a:schemeClr>
                </a:solidFill>
                <a:latin typeface="Arial" panose="020B0604020202020204" pitchFamily="34" charset="0"/>
                <a:cs typeface="Arial" panose="020B0604020202020204" pitchFamily="34" charset="0"/>
              </a:rPr>
              <a:t>I thought of</a:t>
            </a:r>
          </a:p>
          <a:p>
            <a:r>
              <a:rPr lang="en-GB" sz="2000" dirty="0">
                <a:solidFill>
                  <a:schemeClr val="accent4">
                    <a:lumMod val="75000"/>
                  </a:schemeClr>
                </a:solidFill>
                <a:latin typeface="Arial" panose="020B0604020202020204" pitchFamily="34" charset="0"/>
                <a:cs typeface="Arial" panose="020B0604020202020204" pitchFamily="34" charset="0"/>
              </a:rPr>
              <a:t>the Field of the Cloth of Gold and of Miss Macready</a:t>
            </a:r>
            <a:r>
              <a:rPr lang="en-GB" sz="2000" dirty="0">
                <a:latin typeface="Arial" panose="020B0604020202020204" pitchFamily="34" charset="0"/>
                <a:cs typeface="Arial" panose="020B0604020202020204" pitchFamily="34" charset="0"/>
              </a:rPr>
              <a:t>.</a:t>
            </a:r>
          </a:p>
          <a:p>
            <a:r>
              <a:rPr lang="en-GB" sz="2000" dirty="0">
                <a:solidFill>
                  <a:srgbClr val="0070C0"/>
                </a:solidFill>
                <a:latin typeface="Arial" panose="020B0604020202020204" pitchFamily="34" charset="0"/>
                <a:cs typeface="Arial" panose="020B0604020202020204" pitchFamily="34" charset="0"/>
              </a:rPr>
              <a:t>He sat</a:t>
            </a:r>
            <a:r>
              <a:rPr lang="en-GB" sz="2000" dirty="0">
                <a:latin typeface="Arial" panose="020B0604020202020204" pitchFamily="34" charset="0"/>
                <a:cs typeface="Arial" panose="020B0604020202020204" pitchFamily="34" charset="0"/>
              </a:rPr>
              <a:t> in that chair </a:t>
            </a:r>
            <a:r>
              <a:rPr lang="en-GB" sz="2000" dirty="0">
                <a:solidFill>
                  <a:srgbClr val="00B050"/>
                </a:solidFill>
                <a:latin typeface="Arial" panose="020B0604020202020204" pitchFamily="34" charset="0"/>
                <a:cs typeface="Arial" panose="020B0604020202020204" pitchFamily="34" charset="0"/>
              </a:rPr>
              <a:t>like a king on a burnished throne</a:t>
            </a:r>
            <a:r>
              <a:rPr lang="en-GB" sz="2000" dirty="0">
                <a:latin typeface="Arial" panose="020B0604020202020204" pitchFamily="34" charset="0"/>
                <a:cs typeface="Arial" panose="020B0604020202020204" pitchFamily="34" charset="0"/>
              </a:rPr>
              <a:t>.</a:t>
            </a:r>
          </a:p>
          <a:p>
            <a:r>
              <a:rPr lang="en-GB" sz="2000" dirty="0">
                <a:latin typeface="Arial" panose="020B0604020202020204" pitchFamily="34" charset="0"/>
                <a:cs typeface="Arial" panose="020B0604020202020204" pitchFamily="34" charset="0"/>
              </a:rPr>
              <a:t>The look on his face was </a:t>
            </a:r>
            <a:r>
              <a:rPr lang="en-GB" sz="2000" dirty="0">
                <a:solidFill>
                  <a:srgbClr val="00B0F0"/>
                </a:solidFill>
                <a:latin typeface="Arial" panose="020B0604020202020204" pitchFamily="34" charset="0"/>
                <a:cs typeface="Arial" panose="020B0604020202020204" pitchFamily="34" charset="0"/>
              </a:rPr>
              <a:t>strange, wild, vain</a:t>
            </a:r>
            <a:r>
              <a:rPr lang="en-GB" sz="2000" dirty="0">
                <a:latin typeface="Arial" panose="020B0604020202020204" pitchFamily="34" charset="0"/>
                <a:cs typeface="Arial" panose="020B0604020202020204" pitchFamily="34" charset="0"/>
              </a:rPr>
              <a:t>.  I said,</a:t>
            </a:r>
          </a:p>
          <a:p>
            <a:r>
              <a:rPr lang="en-GB" sz="2000" dirty="0">
                <a:solidFill>
                  <a:srgbClr val="FF0000"/>
                </a:solidFill>
                <a:latin typeface="Arial" panose="020B0604020202020204" pitchFamily="34" charset="0"/>
                <a:cs typeface="Arial" panose="020B0604020202020204" pitchFamily="34" charset="0"/>
              </a:rPr>
              <a:t>What in the name of God is going on?  </a:t>
            </a:r>
            <a:r>
              <a:rPr lang="en-GB" sz="2000" u="sng" dirty="0">
                <a:latin typeface="Arial" panose="020B0604020202020204" pitchFamily="34" charset="0"/>
                <a:cs typeface="Arial" panose="020B0604020202020204" pitchFamily="34" charset="0"/>
              </a:rPr>
              <a:t>He started to laugh</a:t>
            </a:r>
            <a:r>
              <a:rPr lang="en-GB" sz="2000" dirty="0">
                <a:latin typeface="Arial" panose="020B0604020202020204" pitchFamily="34" charset="0"/>
                <a:cs typeface="Arial" panose="020B0604020202020204" pitchFamily="34" charset="0"/>
              </a:rPr>
              <a:t>.</a:t>
            </a:r>
          </a:p>
        </p:txBody>
      </p:sp>
      <p:sp>
        <p:nvSpPr>
          <p:cNvPr id="2" name="Rectangle 1"/>
          <p:cNvSpPr/>
          <p:nvPr/>
        </p:nvSpPr>
        <p:spPr>
          <a:xfrm>
            <a:off x="683568" y="2551837"/>
            <a:ext cx="7344816" cy="3477875"/>
          </a:xfrm>
          <a:prstGeom prst="rect">
            <a:avLst/>
          </a:prstGeom>
        </p:spPr>
        <p:txBody>
          <a:bodyPr wrap="square">
            <a:spAutoFit/>
          </a:bodyPr>
          <a:lstStyle/>
          <a:p>
            <a:pPr algn="just"/>
            <a:r>
              <a:rPr lang="en-GB" sz="2000" dirty="0">
                <a:latin typeface="Arial" panose="020B0604020202020204" pitchFamily="34" charset="0"/>
                <a:cs typeface="Arial" panose="020B0604020202020204" pitchFamily="34" charset="0"/>
              </a:rPr>
              <a:t>Humour </a:t>
            </a:r>
            <a:r>
              <a:rPr lang="en-GB" sz="2000" dirty="0" smtClean="0">
                <a:latin typeface="Arial" panose="020B0604020202020204" pitchFamily="34" charset="0"/>
                <a:cs typeface="Arial" panose="020B0604020202020204" pitchFamily="34" charset="0"/>
              </a:rPr>
              <a:t>continues from </a:t>
            </a:r>
            <a:r>
              <a:rPr lang="en-GB" sz="2000" dirty="0">
                <a:latin typeface="Arial" panose="020B0604020202020204" pitchFamily="34" charset="0"/>
                <a:cs typeface="Arial" panose="020B0604020202020204" pitchFamily="34" charset="0"/>
              </a:rPr>
              <a:t>understatement achieved by short simple unelaborated sentences and chatty acknowledgement of the </a:t>
            </a:r>
            <a:r>
              <a:rPr lang="en-GB" sz="2000" dirty="0" smtClean="0">
                <a:latin typeface="Arial" panose="020B0604020202020204" pitchFamily="34" charset="0"/>
                <a:cs typeface="Arial" panose="020B0604020202020204" pitchFamily="34" charset="0"/>
              </a:rPr>
              <a:t>reader (use of second person) </a:t>
            </a:r>
            <a:r>
              <a:rPr lang="en-GB" sz="2000" dirty="0">
                <a:latin typeface="Arial" panose="020B0604020202020204" pitchFamily="34" charset="0"/>
                <a:cs typeface="Arial" panose="020B0604020202020204" pitchFamily="34" charset="0"/>
              </a:rPr>
              <a:t>– in contrast to the miraculous happenings. </a:t>
            </a:r>
            <a:r>
              <a:rPr lang="en-GB" sz="2000" dirty="0" smtClean="0">
                <a:latin typeface="Arial" panose="020B0604020202020204" pitchFamily="34" charset="0"/>
                <a:cs typeface="Arial" panose="020B0604020202020204" pitchFamily="34" charset="0"/>
              </a:rPr>
              <a:t>Conversational/informal tone: ‘He </a:t>
            </a:r>
            <a:r>
              <a:rPr lang="en-GB" sz="2000" dirty="0">
                <a:latin typeface="Arial" panose="020B0604020202020204" pitchFamily="34" charset="0"/>
                <a:cs typeface="Arial" panose="020B0604020202020204" pitchFamily="34" charset="0"/>
              </a:rPr>
              <a:t>sat in </a:t>
            </a:r>
            <a:r>
              <a:rPr lang="en-GB" sz="2000" u="sng" dirty="0">
                <a:latin typeface="Arial" panose="020B0604020202020204" pitchFamily="34" charset="0"/>
                <a:cs typeface="Arial" panose="020B0604020202020204" pitchFamily="34" charset="0"/>
              </a:rPr>
              <a:t>that</a:t>
            </a:r>
            <a:r>
              <a:rPr lang="en-GB" sz="2000" dirty="0">
                <a:latin typeface="Arial" panose="020B0604020202020204" pitchFamily="34" charset="0"/>
                <a:cs typeface="Arial" panose="020B0604020202020204" pitchFamily="34" charset="0"/>
              </a:rPr>
              <a:t> </a:t>
            </a:r>
            <a:r>
              <a:rPr lang="en-GB" sz="2000" dirty="0" smtClean="0">
                <a:latin typeface="Arial" panose="020B0604020202020204" pitchFamily="34" charset="0"/>
                <a:cs typeface="Arial" panose="020B0604020202020204" pitchFamily="34" charset="0"/>
              </a:rPr>
              <a:t>chair’ </a:t>
            </a:r>
            <a:r>
              <a:rPr lang="en-GB" sz="2000" dirty="0">
                <a:latin typeface="Arial" panose="020B0604020202020204" pitchFamily="34" charset="0"/>
                <a:cs typeface="Arial" panose="020B0604020202020204" pitchFamily="34" charset="0"/>
              </a:rPr>
              <a:t>and </a:t>
            </a:r>
            <a:r>
              <a:rPr lang="en-GB" sz="2000" dirty="0" smtClean="0">
                <a:latin typeface="Arial" panose="020B0604020202020204" pitchFamily="34" charset="0"/>
                <a:cs typeface="Arial" panose="020B0604020202020204" pitchFamily="34" charset="0"/>
              </a:rPr>
              <a:t>‘I said…’ Almost like she needs someone to talk to about her thoughts/feelings so shares them with the reader.  </a:t>
            </a:r>
          </a:p>
          <a:p>
            <a:pPr algn="just"/>
            <a:endParaRPr lang="en-GB" sz="2000" dirty="0">
              <a:latin typeface="Arial" panose="020B0604020202020204" pitchFamily="34" charset="0"/>
              <a:cs typeface="Arial" panose="020B0604020202020204" pitchFamily="34" charset="0"/>
            </a:endParaRPr>
          </a:p>
          <a:p>
            <a:pPr algn="just"/>
            <a:r>
              <a:rPr lang="en-GB" sz="2000" dirty="0" smtClean="0">
                <a:latin typeface="Arial" panose="020B0604020202020204" pitchFamily="34" charset="0"/>
                <a:cs typeface="Arial" panose="020B0604020202020204" pitchFamily="34" charset="0"/>
              </a:rPr>
              <a:t>The sentences all have ‘he’ as the subject and then the verb to show he is fully in control/the dominant one which equates to him choosing to make the wish without her knowledge/input.</a:t>
            </a:r>
            <a:endParaRPr lang="en-GB" sz="2000" dirty="0">
              <a:latin typeface="Arial" panose="020B0604020202020204" pitchFamily="34" charset="0"/>
              <a:cs typeface="Arial" panose="020B0604020202020204" pitchFamily="34" charset="0"/>
            </a:endParaRPr>
          </a:p>
        </p:txBody>
      </p:sp>
      <p:sp>
        <p:nvSpPr>
          <p:cNvPr id="3" name="TextBox 2"/>
          <p:cNvSpPr txBox="1"/>
          <p:nvPr/>
        </p:nvSpPr>
        <p:spPr>
          <a:xfrm>
            <a:off x="683568" y="2594826"/>
            <a:ext cx="7344816" cy="2523768"/>
          </a:xfrm>
          <a:prstGeom prst="rect">
            <a:avLst/>
          </a:prstGeom>
          <a:noFill/>
        </p:spPr>
        <p:txBody>
          <a:bodyPr wrap="square" rtlCol="0">
            <a:spAutoFit/>
          </a:bodyPr>
          <a:lstStyle/>
          <a:p>
            <a:pPr algn="just"/>
            <a:r>
              <a:rPr lang="en-GB" sz="2000" dirty="0" smtClean="0">
                <a:latin typeface="Arial" panose="020B0604020202020204" pitchFamily="34" charset="0"/>
                <a:cs typeface="Arial" panose="020B0604020202020204" pitchFamily="34" charset="0"/>
              </a:rPr>
              <a:t>She describes Midas</a:t>
            </a:r>
            <a:r>
              <a:rPr lang="en-GB" sz="2000" dirty="0">
                <a:latin typeface="Arial" panose="020B0604020202020204" pitchFamily="34" charset="0"/>
                <a:cs typeface="Arial" panose="020B0604020202020204" pitchFamily="34" charset="0"/>
              </a:rPr>
              <a:t>’ </a:t>
            </a:r>
            <a:r>
              <a:rPr lang="en-GB" sz="2000" dirty="0" smtClean="0">
                <a:latin typeface="Arial" panose="020B0604020202020204" pitchFamily="34" charset="0"/>
                <a:cs typeface="Arial" panose="020B0604020202020204" pitchFamily="34" charset="0"/>
              </a:rPr>
              <a:t>journey </a:t>
            </a:r>
            <a:r>
              <a:rPr lang="en-GB" sz="2000" dirty="0">
                <a:latin typeface="Arial" panose="020B0604020202020204" pitchFamily="34" charset="0"/>
                <a:cs typeface="Arial" panose="020B0604020202020204" pitchFamily="34" charset="0"/>
              </a:rPr>
              <a:t>through the house as he turns the doorknobs and blinds into gleaming gold making his wife think back to a school history lesson about the Field of the Cloth of Gold. This was the site of the meeting, near Calais in France, between the kings of England and France in 1520. Both monarchs built lavish temporary palaces, embellished with golden cloth.</a:t>
            </a:r>
          </a:p>
          <a:p>
            <a:endParaRPr lang="en-GB" dirty="0"/>
          </a:p>
        </p:txBody>
      </p:sp>
      <p:sp>
        <p:nvSpPr>
          <p:cNvPr id="5" name="TextBox 4"/>
          <p:cNvSpPr txBox="1"/>
          <p:nvPr/>
        </p:nvSpPr>
        <p:spPr>
          <a:xfrm>
            <a:off x="683568" y="2659558"/>
            <a:ext cx="6912768" cy="1631216"/>
          </a:xfrm>
          <a:prstGeom prst="rect">
            <a:avLst/>
          </a:prstGeom>
          <a:noFill/>
        </p:spPr>
        <p:txBody>
          <a:bodyPr wrap="square" rtlCol="0">
            <a:spAutoFit/>
          </a:bodyPr>
          <a:lstStyle/>
          <a:p>
            <a:pPr algn="just"/>
            <a:r>
              <a:rPr lang="en-GB" sz="2000" dirty="0" smtClean="0">
                <a:latin typeface="Arial" panose="020B0604020202020204" pitchFamily="34" charset="0"/>
                <a:cs typeface="Arial" panose="020B0604020202020204" pitchFamily="34" charset="0"/>
              </a:rPr>
              <a:t>His arrogant/haughty nature = conveyed through his posture in chair and laugh at the end of the stanza which is almost belittling/mocking her and her confusion (shown through question and invoking God to show her complete lack of comprehension.)</a:t>
            </a:r>
            <a:endParaRPr lang="en-GB" sz="2000" dirty="0">
              <a:latin typeface="Arial" panose="020B0604020202020204" pitchFamily="34" charset="0"/>
              <a:cs typeface="Arial" panose="020B0604020202020204" pitchFamily="34" charset="0"/>
            </a:endParaRPr>
          </a:p>
        </p:txBody>
      </p:sp>
      <p:sp>
        <p:nvSpPr>
          <p:cNvPr id="6" name="Rectangle 5"/>
          <p:cNvSpPr/>
          <p:nvPr/>
        </p:nvSpPr>
        <p:spPr>
          <a:xfrm>
            <a:off x="683568" y="3075001"/>
            <a:ext cx="7812360" cy="1323439"/>
          </a:xfrm>
          <a:prstGeom prst="rect">
            <a:avLst/>
          </a:prstGeom>
        </p:spPr>
        <p:txBody>
          <a:bodyPr wrap="square">
            <a:spAutoFit/>
          </a:bodyPr>
          <a:lstStyle/>
          <a:p>
            <a:pPr algn="just"/>
            <a:r>
              <a:rPr lang="en-GB" sz="2000" dirty="0">
                <a:latin typeface="Arial" panose="020B0604020202020204" pitchFamily="34" charset="0"/>
                <a:cs typeface="Arial" panose="020B0604020202020204" pitchFamily="34" charset="0"/>
              </a:rPr>
              <a:t>Mrs Midas goes on to describe the strange, wild, vain face of her husband as he realises that he has been given a tremendous </a:t>
            </a:r>
            <a:r>
              <a:rPr lang="en-GB" sz="2000" dirty="0" smtClean="0">
                <a:latin typeface="Arial" panose="020B0604020202020204" pitchFamily="34" charset="0"/>
                <a:cs typeface="Arial" panose="020B0604020202020204" pitchFamily="34" charset="0"/>
              </a:rPr>
              <a:t>power which he believes in an egocentric manner </a:t>
            </a:r>
            <a:r>
              <a:rPr lang="en-GB" sz="2000" dirty="0" smtClean="0">
                <a:latin typeface="Arial" panose="020B0604020202020204" pitchFamily="34" charset="0"/>
                <a:cs typeface="Arial" panose="020B0604020202020204" pitchFamily="34" charset="0"/>
              </a:rPr>
              <a:t>has </a:t>
            </a:r>
            <a:r>
              <a:rPr lang="en-GB" sz="2000" dirty="0" smtClean="0">
                <a:latin typeface="Arial" panose="020B0604020202020204" pitchFamily="34" charset="0"/>
                <a:cs typeface="Arial" panose="020B0604020202020204" pitchFamily="34" charset="0"/>
              </a:rPr>
              <a:t>elevated him above all others (exemplified in the laugh too.)</a:t>
            </a:r>
            <a:endParaRPr lang="en-GB" sz="2000" dirty="0">
              <a:latin typeface="Arial" panose="020B0604020202020204" pitchFamily="34" charset="0"/>
              <a:cs typeface="Arial" panose="020B0604020202020204" pitchFamily="34" charset="0"/>
            </a:endParaRPr>
          </a:p>
        </p:txBody>
      </p:sp>
      <p:sp>
        <p:nvSpPr>
          <p:cNvPr id="7" name="AutoShape 2" descr="Image result for burnished throne"/>
          <p:cNvSpPr>
            <a:spLocks noChangeAspect="1" noChangeArrowheads="1"/>
          </p:cNvSpPr>
          <p:nvPr/>
        </p:nvSpPr>
        <p:spPr bwMode="auto">
          <a:xfrm>
            <a:off x="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10450" y="0"/>
            <a:ext cx="1733550" cy="2495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45485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3"/>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5"/>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5" grpId="0"/>
      <p:bldP spid="5" grpId="1"/>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66310" y="0"/>
            <a:ext cx="1569020" cy="21072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descr="http://www.ganoksin.com/borisat/nenam/nenamart/GZ/GZ-FEB05-P78-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2321" y="1"/>
            <a:ext cx="1683010" cy="211175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168275"/>
            <a:ext cx="7920880" cy="1938992"/>
          </a:xfrm>
          <a:prstGeom prst="rect">
            <a:avLst/>
          </a:prstGeom>
        </p:spPr>
        <p:txBody>
          <a:bodyPr wrap="square">
            <a:spAutoFit/>
          </a:bodyPr>
          <a:lstStyle/>
          <a:p>
            <a:r>
              <a:rPr lang="en-GB" sz="2000" u="sng" dirty="0">
                <a:latin typeface="Arial" panose="020B0604020202020204" pitchFamily="34" charset="0"/>
                <a:cs typeface="Arial" panose="020B0604020202020204" pitchFamily="34" charset="0"/>
              </a:rPr>
              <a:t>I served up the mea</a:t>
            </a:r>
            <a:r>
              <a:rPr lang="en-GB" sz="2000" dirty="0">
                <a:latin typeface="Arial" panose="020B0604020202020204" pitchFamily="34" charset="0"/>
                <a:cs typeface="Arial" panose="020B0604020202020204" pitchFamily="34" charset="0"/>
              </a:rPr>
              <a:t>l.  </a:t>
            </a:r>
            <a:r>
              <a:rPr lang="en-GB" sz="2000" dirty="0">
                <a:solidFill>
                  <a:srgbClr val="0070C0"/>
                </a:solidFill>
                <a:latin typeface="Arial" panose="020B0604020202020204" pitchFamily="34" charset="0"/>
                <a:cs typeface="Arial" panose="020B0604020202020204" pitchFamily="34" charset="0"/>
              </a:rPr>
              <a:t>For starters</a:t>
            </a:r>
            <a:r>
              <a:rPr lang="en-GB" sz="2000" dirty="0">
                <a:latin typeface="Arial" panose="020B0604020202020204" pitchFamily="34" charset="0"/>
                <a:cs typeface="Arial" panose="020B0604020202020204" pitchFamily="34" charset="0"/>
              </a:rPr>
              <a:t>, corn on the cob.</a:t>
            </a:r>
          </a:p>
          <a:p>
            <a:r>
              <a:rPr lang="en-GB" sz="2000" dirty="0">
                <a:solidFill>
                  <a:srgbClr val="0070C0"/>
                </a:solidFill>
                <a:latin typeface="Arial" panose="020B0604020202020204" pitchFamily="34" charset="0"/>
                <a:cs typeface="Arial" panose="020B0604020202020204" pitchFamily="34" charset="0"/>
              </a:rPr>
              <a:t>Within seconds </a:t>
            </a:r>
            <a:r>
              <a:rPr lang="en-GB" sz="2000" dirty="0">
                <a:latin typeface="Arial" panose="020B0604020202020204" pitchFamily="34" charset="0"/>
                <a:cs typeface="Arial" panose="020B0604020202020204" pitchFamily="34" charset="0"/>
              </a:rPr>
              <a:t>he was spitting out </a:t>
            </a:r>
            <a:r>
              <a:rPr lang="en-GB" sz="2000" dirty="0">
                <a:solidFill>
                  <a:srgbClr val="00B050"/>
                </a:solidFill>
                <a:latin typeface="Arial" panose="020B0604020202020204" pitchFamily="34" charset="0"/>
                <a:cs typeface="Arial" panose="020B0604020202020204" pitchFamily="34" charset="0"/>
              </a:rPr>
              <a:t>the teeth of the rich</a:t>
            </a:r>
            <a:r>
              <a:rPr lang="en-GB" sz="2000" dirty="0">
                <a:latin typeface="Arial" panose="020B0604020202020204" pitchFamily="34" charset="0"/>
                <a:cs typeface="Arial" panose="020B0604020202020204" pitchFamily="34" charset="0"/>
              </a:rPr>
              <a:t>.</a:t>
            </a:r>
          </a:p>
          <a:p>
            <a:r>
              <a:rPr lang="en-GB" sz="2000" u="sng" dirty="0">
                <a:latin typeface="Arial" panose="020B0604020202020204" pitchFamily="34" charset="0"/>
                <a:cs typeface="Arial" panose="020B0604020202020204" pitchFamily="34" charset="0"/>
              </a:rPr>
              <a:t>He </a:t>
            </a:r>
            <a:r>
              <a:rPr lang="en-GB" sz="2000" u="sng" dirty="0">
                <a:solidFill>
                  <a:srgbClr val="0070C0"/>
                </a:solidFill>
                <a:latin typeface="Arial" panose="020B0604020202020204" pitchFamily="34" charset="0"/>
                <a:cs typeface="Arial" panose="020B0604020202020204" pitchFamily="34" charset="0"/>
              </a:rPr>
              <a:t>toyed</a:t>
            </a:r>
            <a:r>
              <a:rPr lang="en-GB" sz="2000" u="sng" dirty="0">
                <a:latin typeface="Arial" panose="020B0604020202020204" pitchFamily="34" charset="0"/>
                <a:cs typeface="Arial" panose="020B0604020202020204" pitchFamily="34" charset="0"/>
              </a:rPr>
              <a:t> with his spoon, then mine, then with the knives, the forks</a:t>
            </a:r>
            <a:r>
              <a:rPr lang="en-GB" sz="2000" dirty="0">
                <a:latin typeface="Arial" panose="020B0604020202020204" pitchFamily="34" charset="0"/>
                <a:cs typeface="Arial" panose="020B0604020202020204" pitchFamily="34" charset="0"/>
              </a:rPr>
              <a:t>.</a:t>
            </a:r>
          </a:p>
          <a:p>
            <a:r>
              <a:rPr lang="en-GB" sz="2000" dirty="0">
                <a:solidFill>
                  <a:srgbClr val="FF0000"/>
                </a:solidFill>
                <a:latin typeface="Arial" panose="020B0604020202020204" pitchFamily="34" charset="0"/>
                <a:cs typeface="Arial" panose="020B0604020202020204" pitchFamily="34" charset="0"/>
              </a:rPr>
              <a:t>He asked where was the wine</a:t>
            </a:r>
            <a:r>
              <a:rPr lang="en-GB" sz="2000" dirty="0">
                <a:latin typeface="Arial" panose="020B0604020202020204" pitchFamily="34" charset="0"/>
                <a:cs typeface="Arial" panose="020B0604020202020204" pitchFamily="34" charset="0"/>
              </a:rPr>
              <a:t>.  I poured with </a:t>
            </a:r>
            <a:r>
              <a:rPr lang="en-GB" sz="2000" dirty="0">
                <a:solidFill>
                  <a:srgbClr val="0070C0"/>
                </a:solidFill>
                <a:latin typeface="Arial" panose="020B0604020202020204" pitchFamily="34" charset="0"/>
                <a:cs typeface="Arial" panose="020B0604020202020204" pitchFamily="34" charset="0"/>
              </a:rPr>
              <a:t>a shaking hand</a:t>
            </a:r>
            <a:r>
              <a:rPr lang="en-GB" sz="2000" dirty="0">
                <a:latin typeface="Arial" panose="020B0604020202020204" pitchFamily="34" charset="0"/>
                <a:cs typeface="Arial" panose="020B0604020202020204" pitchFamily="34" charset="0"/>
              </a:rPr>
              <a:t>,</a:t>
            </a:r>
          </a:p>
          <a:p>
            <a:r>
              <a:rPr lang="en-GB" sz="2000" dirty="0">
                <a:solidFill>
                  <a:srgbClr val="7030A0"/>
                </a:solidFill>
                <a:latin typeface="Arial" panose="020B0604020202020204" pitchFamily="34" charset="0"/>
                <a:cs typeface="Arial" panose="020B0604020202020204" pitchFamily="34" charset="0"/>
              </a:rPr>
              <a:t>A fragrant, bone-dry white from Italy</a:t>
            </a:r>
            <a:r>
              <a:rPr lang="en-GB" sz="2000" dirty="0">
                <a:latin typeface="Arial" panose="020B0604020202020204" pitchFamily="34" charset="0"/>
                <a:cs typeface="Arial" panose="020B0604020202020204" pitchFamily="34" charset="0"/>
              </a:rPr>
              <a:t>, then </a:t>
            </a:r>
            <a:r>
              <a:rPr lang="en-GB" sz="2000" dirty="0">
                <a:solidFill>
                  <a:srgbClr val="0070C0"/>
                </a:solidFill>
                <a:latin typeface="Arial" panose="020B0604020202020204" pitchFamily="34" charset="0"/>
                <a:cs typeface="Arial" panose="020B0604020202020204" pitchFamily="34" charset="0"/>
              </a:rPr>
              <a:t>watched</a:t>
            </a:r>
            <a:r>
              <a:rPr lang="en-GB" sz="2000" dirty="0">
                <a:latin typeface="Arial" panose="020B0604020202020204" pitchFamily="34" charset="0"/>
                <a:cs typeface="Arial" panose="020B0604020202020204" pitchFamily="34" charset="0"/>
              </a:rPr>
              <a:t> </a:t>
            </a:r>
          </a:p>
          <a:p>
            <a:r>
              <a:rPr lang="en-GB" sz="2000" dirty="0">
                <a:latin typeface="Arial" panose="020B0604020202020204" pitchFamily="34" charset="0"/>
                <a:cs typeface="Arial" panose="020B0604020202020204" pitchFamily="34" charset="0"/>
              </a:rPr>
              <a:t>as he picked up the </a:t>
            </a:r>
            <a:r>
              <a:rPr lang="en-GB" sz="2000" dirty="0">
                <a:solidFill>
                  <a:srgbClr val="FF0000"/>
                </a:solidFill>
                <a:latin typeface="Arial" panose="020B0604020202020204" pitchFamily="34" charset="0"/>
                <a:cs typeface="Arial" panose="020B0604020202020204" pitchFamily="34" charset="0"/>
              </a:rPr>
              <a:t>g</a:t>
            </a:r>
            <a:r>
              <a:rPr lang="en-GB" sz="2000" dirty="0">
                <a:latin typeface="Arial" panose="020B0604020202020204" pitchFamily="34" charset="0"/>
                <a:cs typeface="Arial" panose="020B0604020202020204" pitchFamily="34" charset="0"/>
              </a:rPr>
              <a:t>lass, </a:t>
            </a:r>
            <a:r>
              <a:rPr lang="en-GB" sz="2000" dirty="0">
                <a:solidFill>
                  <a:srgbClr val="FF0000"/>
                </a:solidFill>
                <a:latin typeface="Arial" panose="020B0604020202020204" pitchFamily="34" charset="0"/>
                <a:cs typeface="Arial" panose="020B0604020202020204" pitchFamily="34" charset="0"/>
              </a:rPr>
              <a:t>g</a:t>
            </a:r>
            <a:r>
              <a:rPr lang="en-GB" sz="2000" dirty="0">
                <a:latin typeface="Arial" panose="020B0604020202020204" pitchFamily="34" charset="0"/>
                <a:cs typeface="Arial" panose="020B0604020202020204" pitchFamily="34" charset="0"/>
              </a:rPr>
              <a:t>oblet, </a:t>
            </a:r>
            <a:r>
              <a:rPr lang="en-GB" sz="2000" dirty="0">
                <a:solidFill>
                  <a:srgbClr val="FF0000"/>
                </a:solidFill>
                <a:latin typeface="Arial" panose="020B0604020202020204" pitchFamily="34" charset="0"/>
                <a:cs typeface="Arial" panose="020B0604020202020204" pitchFamily="34" charset="0"/>
              </a:rPr>
              <a:t>g</a:t>
            </a:r>
            <a:r>
              <a:rPr lang="en-GB" sz="2000" dirty="0">
                <a:latin typeface="Arial" panose="020B0604020202020204" pitchFamily="34" charset="0"/>
                <a:cs typeface="Arial" panose="020B0604020202020204" pitchFamily="34" charset="0"/>
              </a:rPr>
              <a:t>olden chalice, drank. </a:t>
            </a:r>
          </a:p>
        </p:txBody>
      </p:sp>
      <p:sp>
        <p:nvSpPr>
          <p:cNvPr id="2" name="Rectangle 1"/>
          <p:cNvSpPr/>
          <p:nvPr/>
        </p:nvSpPr>
        <p:spPr>
          <a:xfrm>
            <a:off x="739676" y="2806770"/>
            <a:ext cx="7632848" cy="3785652"/>
          </a:xfrm>
          <a:prstGeom prst="rect">
            <a:avLst/>
          </a:prstGeom>
        </p:spPr>
        <p:txBody>
          <a:bodyPr wrap="square">
            <a:spAutoFit/>
          </a:bodyPr>
          <a:lstStyle/>
          <a:p>
            <a:pPr algn="just"/>
            <a:r>
              <a:rPr lang="en-GB" sz="2000" dirty="0" smtClean="0">
                <a:latin typeface="Arial" panose="020B0604020202020204" pitchFamily="34" charset="0"/>
                <a:cs typeface="Arial" panose="020B0604020202020204" pitchFamily="34" charset="0"/>
              </a:rPr>
              <a:t>She attempts </a:t>
            </a:r>
            <a:r>
              <a:rPr lang="en-GB" sz="2000" dirty="0">
                <a:latin typeface="Arial" panose="020B0604020202020204" pitchFamily="34" charset="0"/>
                <a:cs typeface="Arial" panose="020B0604020202020204" pitchFamily="34" charset="0"/>
              </a:rPr>
              <a:t>to instil a sense of normality by her matter-of-fact tone </a:t>
            </a:r>
            <a:r>
              <a:rPr lang="en-GB" sz="2000" dirty="0" smtClean="0">
                <a:latin typeface="Arial" panose="020B0604020202020204" pitchFamily="34" charset="0"/>
                <a:cs typeface="Arial" panose="020B0604020202020204" pitchFamily="34" charset="0"/>
              </a:rPr>
              <a:t>by trying to carry on as normal and to serve the dinner: ‘For starters’. </a:t>
            </a:r>
          </a:p>
          <a:p>
            <a:pPr algn="just"/>
            <a:endParaRPr lang="en-GB" sz="2000" dirty="0">
              <a:latin typeface="Arial" panose="020B0604020202020204" pitchFamily="34" charset="0"/>
              <a:cs typeface="Arial" panose="020B0604020202020204" pitchFamily="34" charset="0"/>
            </a:endParaRPr>
          </a:p>
          <a:p>
            <a:pPr algn="just"/>
            <a:r>
              <a:rPr lang="en-GB" sz="2000" dirty="0" smtClean="0">
                <a:latin typeface="Arial" panose="020B0604020202020204" pitchFamily="34" charset="0"/>
                <a:cs typeface="Arial" panose="020B0604020202020204" pitchFamily="34" charset="0"/>
              </a:rPr>
              <a:t>Comedic </a:t>
            </a:r>
            <a:r>
              <a:rPr lang="en-GB" sz="2000" dirty="0">
                <a:latin typeface="Arial" panose="020B0604020202020204" pitchFamily="34" charset="0"/>
                <a:cs typeface="Arial" panose="020B0604020202020204" pitchFamily="34" charset="0"/>
              </a:rPr>
              <a:t>effect is maintained as Midas ends up </a:t>
            </a:r>
            <a:r>
              <a:rPr lang="en-GB" sz="2000" dirty="0" smtClean="0">
                <a:latin typeface="Arial" panose="020B0604020202020204" pitchFamily="34" charset="0"/>
                <a:cs typeface="Arial" panose="020B0604020202020204" pitchFamily="34" charset="0"/>
              </a:rPr>
              <a:t>spitting </a:t>
            </a:r>
            <a:r>
              <a:rPr lang="en-GB" sz="2000" dirty="0">
                <a:latin typeface="Arial" panose="020B0604020202020204" pitchFamily="34" charset="0"/>
                <a:cs typeface="Arial" panose="020B0604020202020204" pitchFamily="34" charset="0"/>
              </a:rPr>
              <a:t>out the teeth of the </a:t>
            </a:r>
            <a:r>
              <a:rPr lang="en-GB" sz="2000" dirty="0" smtClean="0">
                <a:latin typeface="Arial" panose="020B0604020202020204" pitchFamily="34" charset="0"/>
                <a:cs typeface="Arial" panose="020B0604020202020204" pitchFamily="34" charset="0"/>
              </a:rPr>
              <a:t>rich (metaphor for corn). </a:t>
            </a:r>
            <a:r>
              <a:rPr lang="en-GB" sz="2000" dirty="0">
                <a:latin typeface="Arial" panose="020B0604020202020204" pitchFamily="34" charset="0"/>
                <a:cs typeface="Arial" panose="020B0604020202020204" pitchFamily="34" charset="0"/>
              </a:rPr>
              <a:t>This line clearly demonstrates the negative effects of such a gift as Midas can no longer enjoy the simple pleasures of food, while emphasising that gold teeth are usually only seen in the mouths of the wealthy</a:t>
            </a:r>
            <a:r>
              <a:rPr lang="en-GB" sz="2000" dirty="0" smtClean="0">
                <a:latin typeface="Arial" panose="020B0604020202020204" pitchFamily="34" charset="0"/>
                <a:cs typeface="Arial" panose="020B0604020202020204" pitchFamily="34" charset="0"/>
              </a:rPr>
              <a:t>.</a:t>
            </a:r>
          </a:p>
          <a:p>
            <a:pPr algn="just"/>
            <a:endParaRPr lang="en-GB" sz="2000" dirty="0">
              <a:latin typeface="Arial" panose="020B0604020202020204" pitchFamily="34" charset="0"/>
              <a:cs typeface="Arial" panose="020B0604020202020204" pitchFamily="34" charset="0"/>
            </a:endParaRPr>
          </a:p>
          <a:p>
            <a:pPr algn="just"/>
            <a:r>
              <a:rPr lang="en-GB" sz="2000" dirty="0" smtClean="0">
                <a:latin typeface="Arial" panose="020B0604020202020204" pitchFamily="34" charset="0"/>
                <a:cs typeface="Arial" panose="020B0604020202020204" pitchFamily="34" charset="0"/>
              </a:rPr>
              <a:t>‘within seconds’ conveys how quickly their lives has been ruined/shattered by his decision.</a:t>
            </a:r>
            <a:endParaRPr lang="en-GB" sz="2000" dirty="0">
              <a:latin typeface="Arial" panose="020B0604020202020204" pitchFamily="34" charset="0"/>
              <a:cs typeface="Arial" panose="020B0604020202020204" pitchFamily="34" charset="0"/>
            </a:endParaRPr>
          </a:p>
        </p:txBody>
      </p:sp>
      <p:sp>
        <p:nvSpPr>
          <p:cNvPr id="3" name="TextBox 2"/>
          <p:cNvSpPr txBox="1"/>
          <p:nvPr/>
        </p:nvSpPr>
        <p:spPr>
          <a:xfrm>
            <a:off x="733892" y="2996952"/>
            <a:ext cx="7344816" cy="1323439"/>
          </a:xfrm>
          <a:prstGeom prst="rect">
            <a:avLst/>
          </a:prstGeom>
          <a:noFill/>
        </p:spPr>
        <p:txBody>
          <a:bodyPr wrap="square" rtlCol="0">
            <a:spAutoFit/>
          </a:bodyPr>
          <a:lstStyle/>
          <a:p>
            <a:r>
              <a:rPr lang="en-GB" sz="2000" dirty="0" smtClean="0">
                <a:latin typeface="Arial" panose="020B0604020202020204" pitchFamily="34" charset="0"/>
                <a:cs typeface="Arial" panose="020B0604020202020204" pitchFamily="34" charset="0"/>
              </a:rPr>
              <a:t>‘toyed’ and list of him fiddling with the utensils conveys perhaps his anxiety/unsettled state.  As does his request for alcohol to perhaps numb/block out reality.  Her ‘shaking hand’ conveys her growing fear/worry too.</a:t>
            </a:r>
            <a:endParaRPr lang="en-GB" sz="2000" dirty="0">
              <a:latin typeface="Arial" panose="020B0604020202020204" pitchFamily="34" charset="0"/>
              <a:cs typeface="Arial" panose="020B0604020202020204" pitchFamily="34" charset="0"/>
            </a:endParaRPr>
          </a:p>
        </p:txBody>
      </p:sp>
      <p:sp>
        <p:nvSpPr>
          <p:cNvPr id="5" name="TextBox 4"/>
          <p:cNvSpPr txBox="1"/>
          <p:nvPr/>
        </p:nvSpPr>
        <p:spPr>
          <a:xfrm>
            <a:off x="816742" y="2806770"/>
            <a:ext cx="7571682" cy="1938992"/>
          </a:xfrm>
          <a:prstGeom prst="rect">
            <a:avLst/>
          </a:prstGeom>
          <a:noFill/>
        </p:spPr>
        <p:txBody>
          <a:bodyPr wrap="square" rtlCol="0">
            <a:spAutoFit/>
          </a:bodyPr>
          <a:lstStyle/>
          <a:p>
            <a:pPr algn="just"/>
            <a:r>
              <a:rPr lang="en-GB" sz="2000" dirty="0" smtClean="0">
                <a:latin typeface="Arial" panose="020B0604020202020204" pitchFamily="34" charset="0"/>
                <a:cs typeface="Arial" panose="020B0604020202020204" pitchFamily="34" charset="0"/>
              </a:rPr>
              <a:t>Description of wine conveys pretentious nature but could also convey her need to focus on anything other than what is happening at the table.  Trying to distract herself from the reality.  Also foreshadows to the reader how many sensations/tastes he will now no longer be able to experience due to, ironically, his greed (wealth)</a:t>
            </a:r>
            <a:endParaRPr lang="en-GB" sz="2000" dirty="0">
              <a:latin typeface="Arial" panose="020B0604020202020204" pitchFamily="34" charset="0"/>
              <a:cs typeface="Arial" panose="020B0604020202020204" pitchFamily="34" charset="0"/>
            </a:endParaRPr>
          </a:p>
        </p:txBody>
      </p:sp>
      <p:sp>
        <p:nvSpPr>
          <p:cNvPr id="6" name="TextBox 5"/>
          <p:cNvSpPr txBox="1"/>
          <p:nvPr/>
        </p:nvSpPr>
        <p:spPr>
          <a:xfrm>
            <a:off x="774649" y="3422323"/>
            <a:ext cx="7020272" cy="1323439"/>
          </a:xfrm>
          <a:prstGeom prst="rect">
            <a:avLst/>
          </a:prstGeom>
          <a:noFill/>
        </p:spPr>
        <p:txBody>
          <a:bodyPr wrap="square" rtlCol="0">
            <a:spAutoFit/>
          </a:bodyPr>
          <a:lstStyle/>
          <a:p>
            <a:r>
              <a:rPr lang="en-GB" sz="2000" dirty="0" smtClean="0">
                <a:latin typeface="Arial" panose="020B0604020202020204" pitchFamily="34" charset="0"/>
                <a:cs typeface="Arial" panose="020B0604020202020204" pitchFamily="34" charset="0"/>
              </a:rPr>
              <a:t>Alliteration/list to convey the rapidity of the glass’ transformation.  Guttural ‘g’ sound also foreshadows  the serious implications of his wish and the impact these will have on the pair of them.</a:t>
            </a:r>
            <a:endParaRPr lang="en-GB" sz="2000" dirty="0">
              <a:latin typeface="Arial" panose="020B0604020202020204" pitchFamily="34" charset="0"/>
              <a:cs typeface="Arial" panose="020B0604020202020204" pitchFamily="34" charset="0"/>
            </a:endParaRPr>
          </a:p>
        </p:txBody>
      </p:sp>
      <p:sp>
        <p:nvSpPr>
          <p:cNvPr id="7" name="AutoShape 2" descr="Image result for gold chalice"/>
          <p:cNvSpPr>
            <a:spLocks noChangeAspect="1" noChangeArrowheads="1"/>
          </p:cNvSpPr>
          <p:nvPr/>
        </p:nvSpPr>
        <p:spPr bwMode="auto">
          <a:xfrm>
            <a:off x="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050" name="Picture 2" descr="https://65e226e929a5af0b2a5c-b2b05f995fc8916f7d7814d5d83ccb0d.ssl.cf3.rackcdn.com/products/450/g956-03-979-malika-liqueur-glasses-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52321" y="15875"/>
            <a:ext cx="1637835" cy="21276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4651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3"/>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cTn>
                              </p:par>
                              <p:par>
                                <p:cTn id="27" presetID="10" presetClass="exit" presetSubtype="0" fill="hold" nodeType="withEffect">
                                  <p:stCondLst>
                                    <p:cond delay="0"/>
                                  </p:stCondLst>
                                  <p:childTnLst>
                                    <p:animEffect transition="out" filter="fade">
                                      <p:cBhvr>
                                        <p:cTn id="28" dur="500"/>
                                        <p:tgtEl>
                                          <p:spTgt spid="2050"/>
                                        </p:tgtEl>
                                      </p:cBhvr>
                                    </p:animEffect>
                                    <p:set>
                                      <p:cBhvr>
                                        <p:cTn id="29" dur="1" fill="hold">
                                          <p:stCondLst>
                                            <p:cond delay="499"/>
                                          </p:stCondLst>
                                        </p:cTn>
                                        <p:tgtEl>
                                          <p:spTgt spid="2050"/>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 presetClass="exit" presetSubtype="0" fill="hold" grpId="1" nodeType="clickEffect">
                                  <p:stCondLst>
                                    <p:cond delay="0"/>
                                  </p:stCondLst>
                                  <p:childTnLst>
                                    <p:set>
                                      <p:cBhvr>
                                        <p:cTn id="33" dur="1" fill="hold">
                                          <p:stCondLst>
                                            <p:cond delay="0"/>
                                          </p:stCondLst>
                                        </p:cTn>
                                        <p:tgtEl>
                                          <p:spTgt spid="5"/>
                                        </p:tgtEl>
                                        <p:attrNameLst>
                                          <p:attrName>style.visibility</p:attrName>
                                        </p:attrNameLst>
                                      </p:cBhvr>
                                      <p:to>
                                        <p:strVal val="hidden"/>
                                      </p:to>
                                    </p:set>
                                  </p:childTnLst>
                                </p:cTn>
                              </p:par>
                              <p:par>
                                <p:cTn id="34" presetID="1" presetClass="entr" presetSubtype="0" fill="hold" grpId="0" nodeType="withEffect">
                                  <p:stCondLst>
                                    <p:cond delay="0"/>
                                  </p:stCondLst>
                                  <p:childTnLst>
                                    <p:set>
                                      <p:cBhvr>
                                        <p:cTn id="35" dur="1" fill="hold">
                                          <p:stCondLst>
                                            <p:cond delay="0"/>
                                          </p:stCondLst>
                                        </p:cTn>
                                        <p:tgtEl>
                                          <p:spTgt spid="6"/>
                                        </p:tgtEl>
                                        <p:attrNameLst>
                                          <p:attrName>style.visibility</p:attrName>
                                        </p:attrNameLst>
                                      </p:cBhvr>
                                      <p:to>
                                        <p:strVal val="visible"/>
                                      </p:to>
                                    </p:set>
                                  </p:childTnLst>
                                </p:cTn>
                              </p:par>
                              <p:par>
                                <p:cTn id="36" presetID="10" presetClass="exit" presetSubtype="0" fill="hold" nodeType="withEffect">
                                  <p:stCondLst>
                                    <p:cond delay="0"/>
                                  </p:stCondLst>
                                  <p:childTnLst>
                                    <p:animEffect transition="out" filter="fade">
                                      <p:cBhvr>
                                        <p:cTn id="37" dur="500"/>
                                        <p:tgtEl>
                                          <p:spTgt spid="2052"/>
                                        </p:tgtEl>
                                      </p:cBhvr>
                                    </p:animEffect>
                                    <p:set>
                                      <p:cBhvr>
                                        <p:cTn id="38" dur="1" fill="hold">
                                          <p:stCondLst>
                                            <p:cond delay="499"/>
                                          </p:stCondLst>
                                        </p:cTn>
                                        <p:tgtEl>
                                          <p:spTgt spid="205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5" grpId="0"/>
      <p:bldP spid="5" grpId="1"/>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698</TotalTime>
  <Words>4400</Words>
  <Application>Microsoft Office PowerPoint</Application>
  <PresentationFormat>On-screen Show (4:3)</PresentationFormat>
  <Paragraphs>289</Paragraphs>
  <Slides>21</Slides>
  <Notes>2</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‘Mrs Midas'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Moray Council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‘Mrs Midas'</dc:title>
  <dc:creator>TMC</dc:creator>
  <cp:lastModifiedBy>Dotty</cp:lastModifiedBy>
  <cp:revision>55</cp:revision>
  <dcterms:created xsi:type="dcterms:W3CDTF">2015-05-27T11:25:17Z</dcterms:created>
  <dcterms:modified xsi:type="dcterms:W3CDTF">2015-08-09T14:57:52Z</dcterms:modified>
</cp:coreProperties>
</file>