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00" d="100"/>
        <a:sy n="100" d="100"/>
      </p:scale>
      <p:origin x="0" y="0"/>
    </p:cViewPr>
  </p:notesTextViewPr>
  <p:notesViewPr>
    <p:cSldViewPr>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27E1EA-5B64-4FC5-8FF6-50E40899D665}" type="doc">
      <dgm:prSet loTypeId="urn:microsoft.com/office/officeart/2008/layout/LinedList" loCatId="list" qsTypeId="urn:microsoft.com/office/officeart/2005/8/quickstyle/simple3" qsCatId="simple" csTypeId="urn:microsoft.com/office/officeart/2005/8/colors/accent4_2" csCatId="accent4"/>
      <dgm:spPr/>
      <dgm:t>
        <a:bodyPr/>
        <a:lstStyle/>
        <a:p>
          <a:endParaRPr lang="en-US"/>
        </a:p>
      </dgm:t>
    </dgm:pt>
    <dgm:pt modelId="{4E807BB1-6CBB-4206-B5FE-A166E3FB7C83}">
      <dgm:prSet/>
      <dgm:spPr/>
      <dgm:t>
        <a:bodyPr/>
        <a:lstStyle/>
        <a:p>
          <a:r>
            <a:rPr lang="en-GB"/>
            <a:t>Excellence</a:t>
          </a:r>
          <a:endParaRPr lang="en-US"/>
        </a:p>
      </dgm:t>
    </dgm:pt>
    <dgm:pt modelId="{7CCE6521-B001-47FD-9F91-55668B703FE3}" type="parTrans" cxnId="{5BB5AA84-7A51-4B89-A4DA-514E0E288A31}">
      <dgm:prSet/>
      <dgm:spPr/>
      <dgm:t>
        <a:bodyPr/>
        <a:lstStyle/>
        <a:p>
          <a:endParaRPr lang="en-US"/>
        </a:p>
      </dgm:t>
    </dgm:pt>
    <dgm:pt modelId="{855AF0B2-4959-4E1A-BAFE-509476BA2A80}" type="sibTrans" cxnId="{5BB5AA84-7A51-4B89-A4DA-514E0E288A31}">
      <dgm:prSet/>
      <dgm:spPr/>
      <dgm:t>
        <a:bodyPr/>
        <a:lstStyle/>
        <a:p>
          <a:endParaRPr lang="en-US"/>
        </a:p>
      </dgm:t>
    </dgm:pt>
    <dgm:pt modelId="{3103F440-2F27-498E-8839-69DBA1C67FEA}">
      <dgm:prSet/>
      <dgm:spPr/>
      <dgm:t>
        <a:bodyPr/>
        <a:lstStyle/>
        <a:p>
          <a:r>
            <a:rPr lang="en-GB"/>
            <a:t>Equity</a:t>
          </a:r>
          <a:endParaRPr lang="en-US"/>
        </a:p>
      </dgm:t>
    </dgm:pt>
    <dgm:pt modelId="{25EA62AA-2F14-45AE-9CDB-4A860E1D85D2}" type="parTrans" cxnId="{2494C1F1-BDFB-4ABA-B8FA-1A8CCF1E5EC5}">
      <dgm:prSet/>
      <dgm:spPr/>
      <dgm:t>
        <a:bodyPr/>
        <a:lstStyle/>
        <a:p>
          <a:endParaRPr lang="en-US"/>
        </a:p>
      </dgm:t>
    </dgm:pt>
    <dgm:pt modelId="{C3F188D9-D651-4646-9FAB-99E6C5D9359A}" type="sibTrans" cxnId="{2494C1F1-BDFB-4ABA-B8FA-1A8CCF1E5EC5}">
      <dgm:prSet/>
      <dgm:spPr/>
      <dgm:t>
        <a:bodyPr/>
        <a:lstStyle/>
        <a:p>
          <a:endParaRPr lang="en-US"/>
        </a:p>
      </dgm:t>
    </dgm:pt>
    <dgm:pt modelId="{E2940823-8E7B-459C-90C5-0344978358B7}">
      <dgm:prSet/>
      <dgm:spPr/>
      <dgm:t>
        <a:bodyPr/>
        <a:lstStyle/>
        <a:p>
          <a:r>
            <a:rPr lang="en-GB"/>
            <a:t>Inspiration</a:t>
          </a:r>
          <a:endParaRPr lang="en-US"/>
        </a:p>
      </dgm:t>
    </dgm:pt>
    <dgm:pt modelId="{DB0C211C-4F60-4026-ADE8-5570EE6F239D}" type="parTrans" cxnId="{AC16DBD1-6C4B-4512-91F6-ACBF530C83FF}">
      <dgm:prSet/>
      <dgm:spPr/>
      <dgm:t>
        <a:bodyPr/>
        <a:lstStyle/>
        <a:p>
          <a:endParaRPr lang="en-US"/>
        </a:p>
      </dgm:t>
    </dgm:pt>
    <dgm:pt modelId="{204493DA-C082-45F8-A129-A45AB85A1B16}" type="sibTrans" cxnId="{AC16DBD1-6C4B-4512-91F6-ACBF530C83FF}">
      <dgm:prSet/>
      <dgm:spPr/>
      <dgm:t>
        <a:bodyPr/>
        <a:lstStyle/>
        <a:p>
          <a:endParaRPr lang="en-US"/>
        </a:p>
      </dgm:t>
    </dgm:pt>
    <dgm:pt modelId="{24588379-3434-4C06-A463-6CF67177F454}">
      <dgm:prSet/>
      <dgm:spPr/>
      <dgm:t>
        <a:bodyPr/>
        <a:lstStyle/>
        <a:p>
          <a:r>
            <a:rPr lang="en-GB" dirty="0"/>
            <a:t>Connection</a:t>
          </a:r>
          <a:endParaRPr lang="en-US" dirty="0"/>
        </a:p>
      </dgm:t>
    </dgm:pt>
    <dgm:pt modelId="{203A4333-5D8B-40ED-821A-9B9A3658B870}" type="parTrans" cxnId="{1DFE7411-DE21-48D3-A6AB-14D881CFA5CE}">
      <dgm:prSet/>
      <dgm:spPr/>
      <dgm:t>
        <a:bodyPr/>
        <a:lstStyle/>
        <a:p>
          <a:endParaRPr lang="en-US"/>
        </a:p>
      </dgm:t>
    </dgm:pt>
    <dgm:pt modelId="{48BF7062-EA24-44D6-A60F-11480E1D2207}" type="sibTrans" cxnId="{1DFE7411-DE21-48D3-A6AB-14D881CFA5CE}">
      <dgm:prSet/>
      <dgm:spPr/>
      <dgm:t>
        <a:bodyPr/>
        <a:lstStyle/>
        <a:p>
          <a:endParaRPr lang="en-US"/>
        </a:p>
      </dgm:t>
    </dgm:pt>
    <dgm:pt modelId="{0C42C938-B975-41B3-B960-277B23BD09D8}" type="pres">
      <dgm:prSet presAssocID="{BF27E1EA-5B64-4FC5-8FF6-50E40899D665}" presName="vert0" presStyleCnt="0">
        <dgm:presLayoutVars>
          <dgm:dir/>
          <dgm:animOne val="branch"/>
          <dgm:animLvl val="lvl"/>
        </dgm:presLayoutVars>
      </dgm:prSet>
      <dgm:spPr/>
      <dgm:t>
        <a:bodyPr/>
        <a:lstStyle/>
        <a:p>
          <a:endParaRPr lang="en-GB"/>
        </a:p>
      </dgm:t>
    </dgm:pt>
    <dgm:pt modelId="{E46C8A1E-0052-4A54-BBC8-17AEBCAD9395}" type="pres">
      <dgm:prSet presAssocID="{4E807BB1-6CBB-4206-B5FE-A166E3FB7C83}" presName="thickLine" presStyleLbl="alignNode1" presStyleIdx="0" presStyleCnt="4"/>
      <dgm:spPr/>
    </dgm:pt>
    <dgm:pt modelId="{00B31AFB-6964-4818-9112-EEFE8D933684}" type="pres">
      <dgm:prSet presAssocID="{4E807BB1-6CBB-4206-B5FE-A166E3FB7C83}" presName="horz1" presStyleCnt="0"/>
      <dgm:spPr/>
    </dgm:pt>
    <dgm:pt modelId="{C469D1BF-3367-40BA-B4FD-394B7D9CB312}" type="pres">
      <dgm:prSet presAssocID="{4E807BB1-6CBB-4206-B5FE-A166E3FB7C83}" presName="tx1" presStyleLbl="revTx" presStyleIdx="0" presStyleCnt="4"/>
      <dgm:spPr/>
      <dgm:t>
        <a:bodyPr/>
        <a:lstStyle/>
        <a:p>
          <a:endParaRPr lang="en-GB"/>
        </a:p>
      </dgm:t>
    </dgm:pt>
    <dgm:pt modelId="{E15898BB-DDD7-440D-AE6E-5B6F5B2EB209}" type="pres">
      <dgm:prSet presAssocID="{4E807BB1-6CBB-4206-B5FE-A166E3FB7C83}" presName="vert1" presStyleCnt="0"/>
      <dgm:spPr/>
    </dgm:pt>
    <dgm:pt modelId="{40E63205-CF44-4A81-A7CF-71833CD26A4B}" type="pres">
      <dgm:prSet presAssocID="{3103F440-2F27-498E-8839-69DBA1C67FEA}" presName="thickLine" presStyleLbl="alignNode1" presStyleIdx="1" presStyleCnt="4"/>
      <dgm:spPr/>
    </dgm:pt>
    <dgm:pt modelId="{384D2561-54F8-4C84-A0DA-8090C5B78223}" type="pres">
      <dgm:prSet presAssocID="{3103F440-2F27-498E-8839-69DBA1C67FEA}" presName="horz1" presStyleCnt="0"/>
      <dgm:spPr/>
    </dgm:pt>
    <dgm:pt modelId="{ABBD40EC-F5E9-462F-8D91-D37FD4D99AFF}" type="pres">
      <dgm:prSet presAssocID="{3103F440-2F27-498E-8839-69DBA1C67FEA}" presName="tx1" presStyleLbl="revTx" presStyleIdx="1" presStyleCnt="4"/>
      <dgm:spPr/>
      <dgm:t>
        <a:bodyPr/>
        <a:lstStyle/>
        <a:p>
          <a:endParaRPr lang="en-GB"/>
        </a:p>
      </dgm:t>
    </dgm:pt>
    <dgm:pt modelId="{6D6944A2-3AF5-4F89-8241-C6711662A7C8}" type="pres">
      <dgm:prSet presAssocID="{3103F440-2F27-498E-8839-69DBA1C67FEA}" presName="vert1" presStyleCnt="0"/>
      <dgm:spPr/>
    </dgm:pt>
    <dgm:pt modelId="{B8E6A57A-67B0-4ADA-B768-AB2A18892FF9}" type="pres">
      <dgm:prSet presAssocID="{E2940823-8E7B-459C-90C5-0344978358B7}" presName="thickLine" presStyleLbl="alignNode1" presStyleIdx="2" presStyleCnt="4"/>
      <dgm:spPr/>
    </dgm:pt>
    <dgm:pt modelId="{33FABDD4-D1BE-4D26-A1DE-31C38F26B5EB}" type="pres">
      <dgm:prSet presAssocID="{E2940823-8E7B-459C-90C5-0344978358B7}" presName="horz1" presStyleCnt="0"/>
      <dgm:spPr/>
    </dgm:pt>
    <dgm:pt modelId="{C4D58113-A0F8-4C85-A441-25311CB4EF6B}" type="pres">
      <dgm:prSet presAssocID="{E2940823-8E7B-459C-90C5-0344978358B7}" presName="tx1" presStyleLbl="revTx" presStyleIdx="2" presStyleCnt="4"/>
      <dgm:spPr/>
      <dgm:t>
        <a:bodyPr/>
        <a:lstStyle/>
        <a:p>
          <a:endParaRPr lang="en-GB"/>
        </a:p>
      </dgm:t>
    </dgm:pt>
    <dgm:pt modelId="{4959FD6D-EA99-43BE-98DF-37D8FE6B4508}" type="pres">
      <dgm:prSet presAssocID="{E2940823-8E7B-459C-90C5-0344978358B7}" presName="vert1" presStyleCnt="0"/>
      <dgm:spPr/>
    </dgm:pt>
    <dgm:pt modelId="{91A8C34A-9665-4BCC-9F8A-CBECBDC50570}" type="pres">
      <dgm:prSet presAssocID="{24588379-3434-4C06-A463-6CF67177F454}" presName="thickLine" presStyleLbl="alignNode1" presStyleIdx="3" presStyleCnt="4"/>
      <dgm:spPr/>
    </dgm:pt>
    <dgm:pt modelId="{663EAD41-6116-4D22-8EBB-71227F472BC0}" type="pres">
      <dgm:prSet presAssocID="{24588379-3434-4C06-A463-6CF67177F454}" presName="horz1" presStyleCnt="0"/>
      <dgm:spPr/>
    </dgm:pt>
    <dgm:pt modelId="{3ADFDAF2-36B1-453C-971E-D02A768C5E6A}" type="pres">
      <dgm:prSet presAssocID="{24588379-3434-4C06-A463-6CF67177F454}" presName="tx1" presStyleLbl="revTx" presStyleIdx="3" presStyleCnt="4"/>
      <dgm:spPr/>
      <dgm:t>
        <a:bodyPr/>
        <a:lstStyle/>
        <a:p>
          <a:endParaRPr lang="en-GB"/>
        </a:p>
      </dgm:t>
    </dgm:pt>
    <dgm:pt modelId="{62938C30-2BFF-4867-909E-D4CB97617E70}" type="pres">
      <dgm:prSet presAssocID="{24588379-3434-4C06-A463-6CF67177F454}" presName="vert1" presStyleCnt="0"/>
      <dgm:spPr/>
    </dgm:pt>
  </dgm:ptLst>
  <dgm:cxnLst>
    <dgm:cxn modelId="{E862A548-02C3-48EC-AC62-90E3DD2183BE}" type="presOf" srcId="{24588379-3434-4C06-A463-6CF67177F454}" destId="{3ADFDAF2-36B1-453C-971E-D02A768C5E6A}" srcOrd="0" destOrd="0" presId="urn:microsoft.com/office/officeart/2008/layout/LinedList"/>
    <dgm:cxn modelId="{64EE7137-8B9A-4CF5-9817-354BAB8B5813}" type="presOf" srcId="{BF27E1EA-5B64-4FC5-8FF6-50E40899D665}" destId="{0C42C938-B975-41B3-B960-277B23BD09D8}" srcOrd="0" destOrd="0" presId="urn:microsoft.com/office/officeart/2008/layout/LinedList"/>
    <dgm:cxn modelId="{55AC62AB-65C3-4F40-A4E8-E2148ACA4327}" type="presOf" srcId="{3103F440-2F27-498E-8839-69DBA1C67FEA}" destId="{ABBD40EC-F5E9-462F-8D91-D37FD4D99AFF}" srcOrd="0" destOrd="0" presId="urn:microsoft.com/office/officeart/2008/layout/LinedList"/>
    <dgm:cxn modelId="{5BB5AA84-7A51-4B89-A4DA-514E0E288A31}" srcId="{BF27E1EA-5B64-4FC5-8FF6-50E40899D665}" destId="{4E807BB1-6CBB-4206-B5FE-A166E3FB7C83}" srcOrd="0" destOrd="0" parTransId="{7CCE6521-B001-47FD-9F91-55668B703FE3}" sibTransId="{855AF0B2-4959-4E1A-BAFE-509476BA2A80}"/>
    <dgm:cxn modelId="{AC16DBD1-6C4B-4512-91F6-ACBF530C83FF}" srcId="{BF27E1EA-5B64-4FC5-8FF6-50E40899D665}" destId="{E2940823-8E7B-459C-90C5-0344978358B7}" srcOrd="2" destOrd="0" parTransId="{DB0C211C-4F60-4026-ADE8-5570EE6F239D}" sibTransId="{204493DA-C082-45F8-A129-A45AB85A1B16}"/>
    <dgm:cxn modelId="{436A6E34-4A77-46AE-90C6-EDB1A2FF3614}" type="presOf" srcId="{E2940823-8E7B-459C-90C5-0344978358B7}" destId="{C4D58113-A0F8-4C85-A441-25311CB4EF6B}" srcOrd="0" destOrd="0" presId="urn:microsoft.com/office/officeart/2008/layout/LinedList"/>
    <dgm:cxn modelId="{360EA2C1-323D-4C71-9591-54CCC9558A51}" type="presOf" srcId="{4E807BB1-6CBB-4206-B5FE-A166E3FB7C83}" destId="{C469D1BF-3367-40BA-B4FD-394B7D9CB312}" srcOrd="0" destOrd="0" presId="urn:microsoft.com/office/officeart/2008/layout/LinedList"/>
    <dgm:cxn modelId="{2494C1F1-BDFB-4ABA-B8FA-1A8CCF1E5EC5}" srcId="{BF27E1EA-5B64-4FC5-8FF6-50E40899D665}" destId="{3103F440-2F27-498E-8839-69DBA1C67FEA}" srcOrd="1" destOrd="0" parTransId="{25EA62AA-2F14-45AE-9CDB-4A860E1D85D2}" sibTransId="{C3F188D9-D651-4646-9FAB-99E6C5D9359A}"/>
    <dgm:cxn modelId="{1DFE7411-DE21-48D3-A6AB-14D881CFA5CE}" srcId="{BF27E1EA-5B64-4FC5-8FF6-50E40899D665}" destId="{24588379-3434-4C06-A463-6CF67177F454}" srcOrd="3" destOrd="0" parTransId="{203A4333-5D8B-40ED-821A-9B9A3658B870}" sibTransId="{48BF7062-EA24-44D6-A60F-11480E1D2207}"/>
    <dgm:cxn modelId="{91556014-A895-47DE-9CB6-A518D6510716}" type="presParOf" srcId="{0C42C938-B975-41B3-B960-277B23BD09D8}" destId="{E46C8A1E-0052-4A54-BBC8-17AEBCAD9395}" srcOrd="0" destOrd="0" presId="urn:microsoft.com/office/officeart/2008/layout/LinedList"/>
    <dgm:cxn modelId="{31082E67-D38D-4759-887A-1E17B8FB0898}" type="presParOf" srcId="{0C42C938-B975-41B3-B960-277B23BD09D8}" destId="{00B31AFB-6964-4818-9112-EEFE8D933684}" srcOrd="1" destOrd="0" presId="urn:microsoft.com/office/officeart/2008/layout/LinedList"/>
    <dgm:cxn modelId="{A8EB6DB3-AE88-48F7-9573-E1D8FD6FC224}" type="presParOf" srcId="{00B31AFB-6964-4818-9112-EEFE8D933684}" destId="{C469D1BF-3367-40BA-B4FD-394B7D9CB312}" srcOrd="0" destOrd="0" presId="urn:microsoft.com/office/officeart/2008/layout/LinedList"/>
    <dgm:cxn modelId="{9FB699EC-42E3-427B-B43E-F0BE52856F69}" type="presParOf" srcId="{00B31AFB-6964-4818-9112-EEFE8D933684}" destId="{E15898BB-DDD7-440D-AE6E-5B6F5B2EB209}" srcOrd="1" destOrd="0" presId="urn:microsoft.com/office/officeart/2008/layout/LinedList"/>
    <dgm:cxn modelId="{40194D20-64FD-45BD-9E99-C50244037D2C}" type="presParOf" srcId="{0C42C938-B975-41B3-B960-277B23BD09D8}" destId="{40E63205-CF44-4A81-A7CF-71833CD26A4B}" srcOrd="2" destOrd="0" presId="urn:microsoft.com/office/officeart/2008/layout/LinedList"/>
    <dgm:cxn modelId="{3FCDD955-7563-4221-924E-562E542053A8}" type="presParOf" srcId="{0C42C938-B975-41B3-B960-277B23BD09D8}" destId="{384D2561-54F8-4C84-A0DA-8090C5B78223}" srcOrd="3" destOrd="0" presId="urn:microsoft.com/office/officeart/2008/layout/LinedList"/>
    <dgm:cxn modelId="{3E619A6E-47A5-4108-893E-9E9587C49EC1}" type="presParOf" srcId="{384D2561-54F8-4C84-A0DA-8090C5B78223}" destId="{ABBD40EC-F5E9-462F-8D91-D37FD4D99AFF}" srcOrd="0" destOrd="0" presId="urn:microsoft.com/office/officeart/2008/layout/LinedList"/>
    <dgm:cxn modelId="{56662A25-07B4-4606-ADF6-FC27FEA11286}" type="presParOf" srcId="{384D2561-54F8-4C84-A0DA-8090C5B78223}" destId="{6D6944A2-3AF5-4F89-8241-C6711662A7C8}" srcOrd="1" destOrd="0" presId="urn:microsoft.com/office/officeart/2008/layout/LinedList"/>
    <dgm:cxn modelId="{6CC1703D-2002-4944-9CC4-D93F295C24FD}" type="presParOf" srcId="{0C42C938-B975-41B3-B960-277B23BD09D8}" destId="{B8E6A57A-67B0-4ADA-B768-AB2A18892FF9}" srcOrd="4" destOrd="0" presId="urn:microsoft.com/office/officeart/2008/layout/LinedList"/>
    <dgm:cxn modelId="{7496CDD6-F26D-425E-A66C-F27243317C50}" type="presParOf" srcId="{0C42C938-B975-41B3-B960-277B23BD09D8}" destId="{33FABDD4-D1BE-4D26-A1DE-31C38F26B5EB}" srcOrd="5" destOrd="0" presId="urn:microsoft.com/office/officeart/2008/layout/LinedList"/>
    <dgm:cxn modelId="{16AB4F98-DEEE-4C18-A8B5-D4B9BDF69CD7}" type="presParOf" srcId="{33FABDD4-D1BE-4D26-A1DE-31C38F26B5EB}" destId="{C4D58113-A0F8-4C85-A441-25311CB4EF6B}" srcOrd="0" destOrd="0" presId="urn:microsoft.com/office/officeart/2008/layout/LinedList"/>
    <dgm:cxn modelId="{2C1AB625-FF06-4744-9CFA-35B9F3579674}" type="presParOf" srcId="{33FABDD4-D1BE-4D26-A1DE-31C38F26B5EB}" destId="{4959FD6D-EA99-43BE-98DF-37D8FE6B4508}" srcOrd="1" destOrd="0" presId="urn:microsoft.com/office/officeart/2008/layout/LinedList"/>
    <dgm:cxn modelId="{7C7C7732-7C1F-4A9C-B13B-BE6F88EA14E2}" type="presParOf" srcId="{0C42C938-B975-41B3-B960-277B23BD09D8}" destId="{91A8C34A-9665-4BCC-9F8A-CBECBDC50570}" srcOrd="6" destOrd="0" presId="urn:microsoft.com/office/officeart/2008/layout/LinedList"/>
    <dgm:cxn modelId="{47DA074C-72D5-42C3-87A3-6A20083734AE}" type="presParOf" srcId="{0C42C938-B975-41B3-B960-277B23BD09D8}" destId="{663EAD41-6116-4D22-8EBB-71227F472BC0}" srcOrd="7" destOrd="0" presId="urn:microsoft.com/office/officeart/2008/layout/LinedList"/>
    <dgm:cxn modelId="{24DFC735-221E-4767-997F-4C67D8EA2F6D}" type="presParOf" srcId="{663EAD41-6116-4D22-8EBB-71227F472BC0}" destId="{3ADFDAF2-36B1-453C-971E-D02A768C5E6A}" srcOrd="0" destOrd="0" presId="urn:microsoft.com/office/officeart/2008/layout/LinedList"/>
    <dgm:cxn modelId="{002B3DF2-38EE-4B4D-901D-209FDA46825A}" type="presParOf" srcId="{663EAD41-6116-4D22-8EBB-71227F472BC0}" destId="{62938C30-2BFF-4867-909E-D4CB97617E7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5FB00-074B-42DB-9EF7-D1CC5F8E44A9}"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27B156AA-B030-4194-A7DF-E20D740C42D6}">
      <dgm:prSet/>
      <dgm:spPr/>
      <dgm:t>
        <a:bodyPr/>
        <a:lstStyle/>
        <a:p>
          <a:r>
            <a:rPr lang="en-GB"/>
            <a:t>Excellence</a:t>
          </a:r>
          <a:endParaRPr lang="en-US"/>
        </a:p>
      </dgm:t>
    </dgm:pt>
    <dgm:pt modelId="{8AC66361-B16D-4848-85EB-C308450443BC}" type="parTrans" cxnId="{174A95CF-8BD1-464F-A054-03E6BD2BF6D9}">
      <dgm:prSet/>
      <dgm:spPr/>
      <dgm:t>
        <a:bodyPr/>
        <a:lstStyle/>
        <a:p>
          <a:endParaRPr lang="en-US"/>
        </a:p>
      </dgm:t>
    </dgm:pt>
    <dgm:pt modelId="{73EA3B19-EE2E-41AF-80E2-B67E4912994A}" type="sibTrans" cxnId="{174A95CF-8BD1-464F-A054-03E6BD2BF6D9}">
      <dgm:prSet/>
      <dgm:spPr/>
      <dgm:t>
        <a:bodyPr/>
        <a:lstStyle/>
        <a:p>
          <a:endParaRPr lang="en-US"/>
        </a:p>
      </dgm:t>
    </dgm:pt>
    <dgm:pt modelId="{0C7AC38F-60BF-4F65-B1BE-F28496778C7E}">
      <dgm:prSet/>
      <dgm:spPr/>
      <dgm:t>
        <a:bodyPr/>
        <a:lstStyle/>
        <a:p>
          <a:r>
            <a:rPr lang="en-GB"/>
            <a:t>Equity</a:t>
          </a:r>
          <a:endParaRPr lang="en-US"/>
        </a:p>
      </dgm:t>
    </dgm:pt>
    <dgm:pt modelId="{DC0BFFEF-F5CC-4949-9181-2A8C92C44357}" type="parTrans" cxnId="{B8061A97-2FFA-4BED-A921-54DF78E4CCC8}">
      <dgm:prSet/>
      <dgm:spPr/>
      <dgm:t>
        <a:bodyPr/>
        <a:lstStyle/>
        <a:p>
          <a:endParaRPr lang="en-US"/>
        </a:p>
      </dgm:t>
    </dgm:pt>
    <dgm:pt modelId="{9FDF580C-1B08-4646-9D13-6E47BE0F08D5}" type="sibTrans" cxnId="{B8061A97-2FFA-4BED-A921-54DF78E4CCC8}">
      <dgm:prSet/>
      <dgm:spPr/>
      <dgm:t>
        <a:bodyPr/>
        <a:lstStyle/>
        <a:p>
          <a:endParaRPr lang="en-US"/>
        </a:p>
      </dgm:t>
    </dgm:pt>
    <dgm:pt modelId="{0F2FD8BA-C239-4ED0-A074-75D701032344}">
      <dgm:prSet/>
      <dgm:spPr/>
      <dgm:t>
        <a:bodyPr/>
        <a:lstStyle/>
        <a:p>
          <a:r>
            <a:rPr lang="en-GB"/>
            <a:t>Inspiration</a:t>
          </a:r>
          <a:endParaRPr lang="en-US"/>
        </a:p>
      </dgm:t>
    </dgm:pt>
    <dgm:pt modelId="{FBC753BB-E69B-4A63-B481-C352E9A01AD1}" type="parTrans" cxnId="{C33E70F7-F551-437F-A2FA-32D88B915527}">
      <dgm:prSet/>
      <dgm:spPr/>
      <dgm:t>
        <a:bodyPr/>
        <a:lstStyle/>
        <a:p>
          <a:endParaRPr lang="en-US"/>
        </a:p>
      </dgm:t>
    </dgm:pt>
    <dgm:pt modelId="{B96B0A0B-6E85-4522-A7AA-0451B4FC6676}" type="sibTrans" cxnId="{C33E70F7-F551-437F-A2FA-32D88B915527}">
      <dgm:prSet/>
      <dgm:spPr/>
      <dgm:t>
        <a:bodyPr/>
        <a:lstStyle/>
        <a:p>
          <a:endParaRPr lang="en-US"/>
        </a:p>
      </dgm:t>
    </dgm:pt>
    <dgm:pt modelId="{E4D9A126-F04A-436B-80CA-B724DA0D0000}">
      <dgm:prSet/>
      <dgm:spPr/>
      <dgm:t>
        <a:bodyPr/>
        <a:lstStyle/>
        <a:p>
          <a:r>
            <a:rPr lang="en-GB"/>
            <a:t>Connection </a:t>
          </a:r>
          <a:endParaRPr lang="en-US"/>
        </a:p>
      </dgm:t>
    </dgm:pt>
    <dgm:pt modelId="{6A696BE0-F54B-4492-B122-EBCD5480EB43}" type="parTrans" cxnId="{F2F90464-55E9-46DB-BBF0-FB6C8FF3D3A4}">
      <dgm:prSet/>
      <dgm:spPr/>
      <dgm:t>
        <a:bodyPr/>
        <a:lstStyle/>
        <a:p>
          <a:endParaRPr lang="en-US"/>
        </a:p>
      </dgm:t>
    </dgm:pt>
    <dgm:pt modelId="{3A51B2E2-E43A-4B99-BF83-D0536B8694D1}" type="sibTrans" cxnId="{F2F90464-55E9-46DB-BBF0-FB6C8FF3D3A4}">
      <dgm:prSet/>
      <dgm:spPr/>
      <dgm:t>
        <a:bodyPr/>
        <a:lstStyle/>
        <a:p>
          <a:endParaRPr lang="en-US"/>
        </a:p>
      </dgm:t>
    </dgm:pt>
    <dgm:pt modelId="{2DCE1449-D07E-41CA-9085-05D4139A4CE6}" type="pres">
      <dgm:prSet presAssocID="{9895FB00-074B-42DB-9EF7-D1CC5F8E44A9}" presName="vert0" presStyleCnt="0">
        <dgm:presLayoutVars>
          <dgm:dir/>
          <dgm:animOne val="branch"/>
          <dgm:animLvl val="lvl"/>
        </dgm:presLayoutVars>
      </dgm:prSet>
      <dgm:spPr/>
      <dgm:t>
        <a:bodyPr/>
        <a:lstStyle/>
        <a:p>
          <a:endParaRPr lang="en-GB"/>
        </a:p>
      </dgm:t>
    </dgm:pt>
    <dgm:pt modelId="{E6439D36-5CAB-417C-88A1-C445BEC73C83}" type="pres">
      <dgm:prSet presAssocID="{27B156AA-B030-4194-A7DF-E20D740C42D6}" presName="thickLine" presStyleLbl="alignNode1" presStyleIdx="0" presStyleCnt="4"/>
      <dgm:spPr/>
    </dgm:pt>
    <dgm:pt modelId="{AB67E588-E3E8-4C04-A8E1-CCBE10795C0E}" type="pres">
      <dgm:prSet presAssocID="{27B156AA-B030-4194-A7DF-E20D740C42D6}" presName="horz1" presStyleCnt="0"/>
      <dgm:spPr/>
    </dgm:pt>
    <dgm:pt modelId="{64D783EC-AC95-46EE-8448-C1A93BC70A1E}" type="pres">
      <dgm:prSet presAssocID="{27B156AA-B030-4194-A7DF-E20D740C42D6}" presName="tx1" presStyleLbl="revTx" presStyleIdx="0" presStyleCnt="4"/>
      <dgm:spPr/>
      <dgm:t>
        <a:bodyPr/>
        <a:lstStyle/>
        <a:p>
          <a:endParaRPr lang="en-GB"/>
        </a:p>
      </dgm:t>
    </dgm:pt>
    <dgm:pt modelId="{3CF13C79-46EA-45D4-ACF2-5DB5AEA20AEE}" type="pres">
      <dgm:prSet presAssocID="{27B156AA-B030-4194-A7DF-E20D740C42D6}" presName="vert1" presStyleCnt="0"/>
      <dgm:spPr/>
    </dgm:pt>
    <dgm:pt modelId="{F9490F8F-6F6D-423E-BCD0-5232309C19F8}" type="pres">
      <dgm:prSet presAssocID="{0C7AC38F-60BF-4F65-B1BE-F28496778C7E}" presName="thickLine" presStyleLbl="alignNode1" presStyleIdx="1" presStyleCnt="4"/>
      <dgm:spPr/>
    </dgm:pt>
    <dgm:pt modelId="{ABA00C97-5543-48AF-AF21-1EBB42E75FFA}" type="pres">
      <dgm:prSet presAssocID="{0C7AC38F-60BF-4F65-B1BE-F28496778C7E}" presName="horz1" presStyleCnt="0"/>
      <dgm:spPr/>
    </dgm:pt>
    <dgm:pt modelId="{44151BD4-9EB7-4291-B235-A5A246D1968D}" type="pres">
      <dgm:prSet presAssocID="{0C7AC38F-60BF-4F65-B1BE-F28496778C7E}" presName="tx1" presStyleLbl="revTx" presStyleIdx="1" presStyleCnt="4"/>
      <dgm:spPr/>
      <dgm:t>
        <a:bodyPr/>
        <a:lstStyle/>
        <a:p>
          <a:endParaRPr lang="en-GB"/>
        </a:p>
      </dgm:t>
    </dgm:pt>
    <dgm:pt modelId="{D2CD9761-3799-40C0-8C83-342B2827A083}" type="pres">
      <dgm:prSet presAssocID="{0C7AC38F-60BF-4F65-B1BE-F28496778C7E}" presName="vert1" presStyleCnt="0"/>
      <dgm:spPr/>
    </dgm:pt>
    <dgm:pt modelId="{704C74C0-B2CD-42F7-8853-52F2153196AF}" type="pres">
      <dgm:prSet presAssocID="{0F2FD8BA-C239-4ED0-A074-75D701032344}" presName="thickLine" presStyleLbl="alignNode1" presStyleIdx="2" presStyleCnt="4"/>
      <dgm:spPr/>
    </dgm:pt>
    <dgm:pt modelId="{5BF1F8EB-C906-4DD6-8C21-8C56A1D211FE}" type="pres">
      <dgm:prSet presAssocID="{0F2FD8BA-C239-4ED0-A074-75D701032344}" presName="horz1" presStyleCnt="0"/>
      <dgm:spPr/>
    </dgm:pt>
    <dgm:pt modelId="{B03C3B9D-6EE2-4D5F-9EA5-C8B2D864246B}" type="pres">
      <dgm:prSet presAssocID="{0F2FD8BA-C239-4ED0-A074-75D701032344}" presName="tx1" presStyleLbl="revTx" presStyleIdx="2" presStyleCnt="4"/>
      <dgm:spPr/>
      <dgm:t>
        <a:bodyPr/>
        <a:lstStyle/>
        <a:p>
          <a:endParaRPr lang="en-GB"/>
        </a:p>
      </dgm:t>
    </dgm:pt>
    <dgm:pt modelId="{802E0A14-EFB0-483E-8A84-1B6178497DFC}" type="pres">
      <dgm:prSet presAssocID="{0F2FD8BA-C239-4ED0-A074-75D701032344}" presName="vert1" presStyleCnt="0"/>
      <dgm:spPr/>
    </dgm:pt>
    <dgm:pt modelId="{AAF6DAF7-ADFD-4B24-9254-348995E9A4A8}" type="pres">
      <dgm:prSet presAssocID="{E4D9A126-F04A-436B-80CA-B724DA0D0000}" presName="thickLine" presStyleLbl="alignNode1" presStyleIdx="3" presStyleCnt="4"/>
      <dgm:spPr/>
    </dgm:pt>
    <dgm:pt modelId="{F96D0315-B58A-4279-8540-FDE5A8AE2BF1}" type="pres">
      <dgm:prSet presAssocID="{E4D9A126-F04A-436B-80CA-B724DA0D0000}" presName="horz1" presStyleCnt="0"/>
      <dgm:spPr/>
    </dgm:pt>
    <dgm:pt modelId="{4741B29E-E4A0-4845-8B29-67847E650648}" type="pres">
      <dgm:prSet presAssocID="{E4D9A126-F04A-436B-80CA-B724DA0D0000}" presName="tx1" presStyleLbl="revTx" presStyleIdx="3" presStyleCnt="4"/>
      <dgm:spPr/>
      <dgm:t>
        <a:bodyPr/>
        <a:lstStyle/>
        <a:p>
          <a:endParaRPr lang="en-GB"/>
        </a:p>
      </dgm:t>
    </dgm:pt>
    <dgm:pt modelId="{A5ACF935-C9B2-4803-BD98-4DAC3230F0DD}" type="pres">
      <dgm:prSet presAssocID="{E4D9A126-F04A-436B-80CA-B724DA0D0000}" presName="vert1" presStyleCnt="0"/>
      <dgm:spPr/>
    </dgm:pt>
  </dgm:ptLst>
  <dgm:cxnLst>
    <dgm:cxn modelId="{C33E70F7-F551-437F-A2FA-32D88B915527}" srcId="{9895FB00-074B-42DB-9EF7-D1CC5F8E44A9}" destId="{0F2FD8BA-C239-4ED0-A074-75D701032344}" srcOrd="2" destOrd="0" parTransId="{FBC753BB-E69B-4A63-B481-C352E9A01AD1}" sibTransId="{B96B0A0B-6E85-4522-A7AA-0451B4FC6676}"/>
    <dgm:cxn modelId="{320A3454-F6F5-4284-847C-E55230AD4418}" type="presOf" srcId="{0C7AC38F-60BF-4F65-B1BE-F28496778C7E}" destId="{44151BD4-9EB7-4291-B235-A5A246D1968D}" srcOrd="0" destOrd="0" presId="urn:microsoft.com/office/officeart/2008/layout/LinedList"/>
    <dgm:cxn modelId="{32FD33E7-510F-41FA-81D6-98B81148D5F2}" type="presOf" srcId="{E4D9A126-F04A-436B-80CA-B724DA0D0000}" destId="{4741B29E-E4A0-4845-8B29-67847E650648}" srcOrd="0" destOrd="0" presId="urn:microsoft.com/office/officeart/2008/layout/LinedList"/>
    <dgm:cxn modelId="{F2F90464-55E9-46DB-BBF0-FB6C8FF3D3A4}" srcId="{9895FB00-074B-42DB-9EF7-D1CC5F8E44A9}" destId="{E4D9A126-F04A-436B-80CA-B724DA0D0000}" srcOrd="3" destOrd="0" parTransId="{6A696BE0-F54B-4492-B122-EBCD5480EB43}" sibTransId="{3A51B2E2-E43A-4B99-BF83-D0536B8694D1}"/>
    <dgm:cxn modelId="{A521C634-65A7-44E0-82BA-146C1BB0771B}" type="presOf" srcId="{9895FB00-074B-42DB-9EF7-D1CC5F8E44A9}" destId="{2DCE1449-D07E-41CA-9085-05D4139A4CE6}" srcOrd="0" destOrd="0" presId="urn:microsoft.com/office/officeart/2008/layout/LinedList"/>
    <dgm:cxn modelId="{174A95CF-8BD1-464F-A054-03E6BD2BF6D9}" srcId="{9895FB00-074B-42DB-9EF7-D1CC5F8E44A9}" destId="{27B156AA-B030-4194-A7DF-E20D740C42D6}" srcOrd="0" destOrd="0" parTransId="{8AC66361-B16D-4848-85EB-C308450443BC}" sibTransId="{73EA3B19-EE2E-41AF-80E2-B67E4912994A}"/>
    <dgm:cxn modelId="{B8061A97-2FFA-4BED-A921-54DF78E4CCC8}" srcId="{9895FB00-074B-42DB-9EF7-D1CC5F8E44A9}" destId="{0C7AC38F-60BF-4F65-B1BE-F28496778C7E}" srcOrd="1" destOrd="0" parTransId="{DC0BFFEF-F5CC-4949-9181-2A8C92C44357}" sibTransId="{9FDF580C-1B08-4646-9D13-6E47BE0F08D5}"/>
    <dgm:cxn modelId="{0F66FEAB-B6DC-4312-BD48-4FD12A40AC22}" type="presOf" srcId="{27B156AA-B030-4194-A7DF-E20D740C42D6}" destId="{64D783EC-AC95-46EE-8448-C1A93BC70A1E}" srcOrd="0" destOrd="0" presId="urn:microsoft.com/office/officeart/2008/layout/LinedList"/>
    <dgm:cxn modelId="{6FC70E9E-CF8B-41A1-AB21-6230A8EDAFA8}" type="presOf" srcId="{0F2FD8BA-C239-4ED0-A074-75D701032344}" destId="{B03C3B9D-6EE2-4D5F-9EA5-C8B2D864246B}" srcOrd="0" destOrd="0" presId="urn:microsoft.com/office/officeart/2008/layout/LinedList"/>
    <dgm:cxn modelId="{38FF4068-15F7-401C-967A-200A080D719D}" type="presParOf" srcId="{2DCE1449-D07E-41CA-9085-05D4139A4CE6}" destId="{E6439D36-5CAB-417C-88A1-C445BEC73C83}" srcOrd="0" destOrd="0" presId="urn:microsoft.com/office/officeart/2008/layout/LinedList"/>
    <dgm:cxn modelId="{054DD857-B34B-45ED-8467-BE852E93514E}" type="presParOf" srcId="{2DCE1449-D07E-41CA-9085-05D4139A4CE6}" destId="{AB67E588-E3E8-4C04-A8E1-CCBE10795C0E}" srcOrd="1" destOrd="0" presId="urn:microsoft.com/office/officeart/2008/layout/LinedList"/>
    <dgm:cxn modelId="{24E56051-4F5B-4683-B255-AA24498103FB}" type="presParOf" srcId="{AB67E588-E3E8-4C04-A8E1-CCBE10795C0E}" destId="{64D783EC-AC95-46EE-8448-C1A93BC70A1E}" srcOrd="0" destOrd="0" presId="urn:microsoft.com/office/officeart/2008/layout/LinedList"/>
    <dgm:cxn modelId="{8FC33B07-5FAA-4CDA-B267-04B1DD104E35}" type="presParOf" srcId="{AB67E588-E3E8-4C04-A8E1-CCBE10795C0E}" destId="{3CF13C79-46EA-45D4-ACF2-5DB5AEA20AEE}" srcOrd="1" destOrd="0" presId="urn:microsoft.com/office/officeart/2008/layout/LinedList"/>
    <dgm:cxn modelId="{74C43D50-673E-4408-BA63-BFF237B63681}" type="presParOf" srcId="{2DCE1449-D07E-41CA-9085-05D4139A4CE6}" destId="{F9490F8F-6F6D-423E-BCD0-5232309C19F8}" srcOrd="2" destOrd="0" presId="urn:microsoft.com/office/officeart/2008/layout/LinedList"/>
    <dgm:cxn modelId="{D7DA6DD0-83DF-4DD4-861C-5DCD99B06AD5}" type="presParOf" srcId="{2DCE1449-D07E-41CA-9085-05D4139A4CE6}" destId="{ABA00C97-5543-48AF-AF21-1EBB42E75FFA}" srcOrd="3" destOrd="0" presId="urn:microsoft.com/office/officeart/2008/layout/LinedList"/>
    <dgm:cxn modelId="{F4DFBB4D-35AF-4BFD-B06D-4B5755D5C692}" type="presParOf" srcId="{ABA00C97-5543-48AF-AF21-1EBB42E75FFA}" destId="{44151BD4-9EB7-4291-B235-A5A246D1968D}" srcOrd="0" destOrd="0" presId="urn:microsoft.com/office/officeart/2008/layout/LinedList"/>
    <dgm:cxn modelId="{883D2DD7-B4CE-4DAC-86F8-65C74157A699}" type="presParOf" srcId="{ABA00C97-5543-48AF-AF21-1EBB42E75FFA}" destId="{D2CD9761-3799-40C0-8C83-342B2827A083}" srcOrd="1" destOrd="0" presId="urn:microsoft.com/office/officeart/2008/layout/LinedList"/>
    <dgm:cxn modelId="{19E5B92E-6929-416A-8C8B-2EA52F6EC72D}" type="presParOf" srcId="{2DCE1449-D07E-41CA-9085-05D4139A4CE6}" destId="{704C74C0-B2CD-42F7-8853-52F2153196AF}" srcOrd="4" destOrd="0" presId="urn:microsoft.com/office/officeart/2008/layout/LinedList"/>
    <dgm:cxn modelId="{DA1E20F7-C208-466E-9DC9-8AB34BF8671D}" type="presParOf" srcId="{2DCE1449-D07E-41CA-9085-05D4139A4CE6}" destId="{5BF1F8EB-C906-4DD6-8C21-8C56A1D211FE}" srcOrd="5" destOrd="0" presId="urn:microsoft.com/office/officeart/2008/layout/LinedList"/>
    <dgm:cxn modelId="{6D9F0912-07DC-45B7-9D02-A3317C257FC6}" type="presParOf" srcId="{5BF1F8EB-C906-4DD6-8C21-8C56A1D211FE}" destId="{B03C3B9D-6EE2-4D5F-9EA5-C8B2D864246B}" srcOrd="0" destOrd="0" presId="urn:microsoft.com/office/officeart/2008/layout/LinedList"/>
    <dgm:cxn modelId="{9F37B0C4-682E-4A0E-B555-A691F7F3910A}" type="presParOf" srcId="{5BF1F8EB-C906-4DD6-8C21-8C56A1D211FE}" destId="{802E0A14-EFB0-483E-8A84-1B6178497DFC}" srcOrd="1" destOrd="0" presId="urn:microsoft.com/office/officeart/2008/layout/LinedList"/>
    <dgm:cxn modelId="{9528DAD5-3503-4A92-A906-630402E5CE5B}" type="presParOf" srcId="{2DCE1449-D07E-41CA-9085-05D4139A4CE6}" destId="{AAF6DAF7-ADFD-4B24-9254-348995E9A4A8}" srcOrd="6" destOrd="0" presId="urn:microsoft.com/office/officeart/2008/layout/LinedList"/>
    <dgm:cxn modelId="{E0A43FFE-1AFA-45B1-93B6-FD3AC57A3B0B}" type="presParOf" srcId="{2DCE1449-D07E-41CA-9085-05D4139A4CE6}" destId="{F96D0315-B58A-4279-8540-FDE5A8AE2BF1}" srcOrd="7" destOrd="0" presId="urn:microsoft.com/office/officeart/2008/layout/LinedList"/>
    <dgm:cxn modelId="{988624EC-79A3-4B1F-890E-01D68B262FC6}" type="presParOf" srcId="{F96D0315-B58A-4279-8540-FDE5A8AE2BF1}" destId="{4741B29E-E4A0-4845-8B29-67847E650648}" srcOrd="0" destOrd="0" presId="urn:microsoft.com/office/officeart/2008/layout/LinedList"/>
    <dgm:cxn modelId="{CAF940ED-093D-4DA5-9A7F-AF5B839EB5A6}" type="presParOf" srcId="{F96D0315-B58A-4279-8540-FDE5A8AE2BF1}" destId="{A5ACF935-C9B2-4803-BD98-4DAC3230F0D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9ADE4-88BF-4532-BBE3-C729479D5009}"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61B3309C-5702-4952-B701-8B1CA542476A}">
      <dgm:prSet/>
      <dgm:spPr/>
      <dgm:t>
        <a:bodyPr/>
        <a:lstStyle/>
        <a:p>
          <a:pPr algn="ctr"/>
          <a:r>
            <a:rPr lang="en-GB" b="1" dirty="0"/>
            <a:t>Excellence through Staff Development</a:t>
          </a:r>
          <a:endParaRPr lang="en-US" dirty="0"/>
        </a:p>
      </dgm:t>
    </dgm:pt>
    <dgm:pt modelId="{6C76C457-A8D7-4A17-8B49-097C003CDCC4}" type="parTrans" cxnId="{1901DE58-D4A1-488A-8631-5A30C01A884D}">
      <dgm:prSet/>
      <dgm:spPr/>
      <dgm:t>
        <a:bodyPr/>
        <a:lstStyle/>
        <a:p>
          <a:endParaRPr lang="en-US"/>
        </a:p>
      </dgm:t>
    </dgm:pt>
    <dgm:pt modelId="{50A02855-B741-4CB3-A833-FD93EA54A5EA}" type="sibTrans" cxnId="{1901DE58-D4A1-488A-8631-5A30C01A884D}">
      <dgm:prSet/>
      <dgm:spPr/>
      <dgm:t>
        <a:bodyPr/>
        <a:lstStyle/>
        <a:p>
          <a:endParaRPr lang="en-US"/>
        </a:p>
      </dgm:t>
    </dgm:pt>
    <dgm:pt modelId="{0BF46C85-864E-4E0B-8FF5-AFA2572700C9}">
      <dgm:prSet/>
      <dgm:spPr/>
      <dgm:t>
        <a:bodyPr/>
        <a:lstStyle/>
        <a:p>
          <a:pPr algn="ctr"/>
          <a:r>
            <a:rPr lang="en-GB" b="1" dirty="0"/>
            <a:t>Equity in Learner Experience</a:t>
          </a:r>
          <a:endParaRPr lang="en-US" dirty="0"/>
        </a:p>
      </dgm:t>
    </dgm:pt>
    <dgm:pt modelId="{BF7EA5AF-31B7-43BC-8154-B9F0AF9386BA}" type="parTrans" cxnId="{2D373715-BA1F-414C-AFBE-B2464CAA20BD}">
      <dgm:prSet/>
      <dgm:spPr/>
      <dgm:t>
        <a:bodyPr/>
        <a:lstStyle/>
        <a:p>
          <a:endParaRPr lang="en-US"/>
        </a:p>
      </dgm:t>
    </dgm:pt>
    <dgm:pt modelId="{2551F8AD-4440-44B7-A6E1-8E27EA497641}" type="sibTrans" cxnId="{2D373715-BA1F-414C-AFBE-B2464CAA20BD}">
      <dgm:prSet/>
      <dgm:spPr/>
      <dgm:t>
        <a:bodyPr/>
        <a:lstStyle/>
        <a:p>
          <a:endParaRPr lang="en-US"/>
        </a:p>
      </dgm:t>
    </dgm:pt>
    <dgm:pt modelId="{134F360B-4291-402B-8C10-4E307C1AC61B}">
      <dgm:prSet/>
      <dgm:spPr/>
      <dgm:t>
        <a:bodyPr/>
        <a:lstStyle/>
        <a:p>
          <a:pPr algn="ctr"/>
          <a:r>
            <a:rPr lang="en-GB" b="1" dirty="0"/>
            <a:t>Inspiration - Family Learning</a:t>
          </a:r>
          <a:endParaRPr lang="en-US" dirty="0"/>
        </a:p>
      </dgm:t>
    </dgm:pt>
    <dgm:pt modelId="{521B44D0-09CA-41A5-B43A-86D6887FAFE8}" type="parTrans" cxnId="{0A0276F3-619A-4019-AF88-4C410334C471}">
      <dgm:prSet/>
      <dgm:spPr/>
      <dgm:t>
        <a:bodyPr/>
        <a:lstStyle/>
        <a:p>
          <a:endParaRPr lang="en-US"/>
        </a:p>
      </dgm:t>
    </dgm:pt>
    <dgm:pt modelId="{CA6913AE-8116-4365-B115-58FC0923EEE9}" type="sibTrans" cxnId="{0A0276F3-619A-4019-AF88-4C410334C471}">
      <dgm:prSet/>
      <dgm:spPr/>
      <dgm:t>
        <a:bodyPr/>
        <a:lstStyle/>
        <a:p>
          <a:endParaRPr lang="en-US"/>
        </a:p>
      </dgm:t>
    </dgm:pt>
    <dgm:pt modelId="{8210DED8-8787-4827-A095-95C4643E5A59}">
      <dgm:prSet/>
      <dgm:spPr/>
      <dgm:t>
        <a:bodyPr/>
        <a:lstStyle/>
        <a:p>
          <a:pPr algn="ctr"/>
          <a:r>
            <a:rPr lang="en-GB" b="1" dirty="0"/>
            <a:t>Connection - Our Partnerships</a:t>
          </a:r>
          <a:endParaRPr lang="en-US" dirty="0"/>
        </a:p>
      </dgm:t>
    </dgm:pt>
    <dgm:pt modelId="{F0CDDC54-444F-4333-882F-ACDDE60F20C2}" type="parTrans" cxnId="{C80C414B-A1D5-4B31-B41F-F7F766939B44}">
      <dgm:prSet/>
      <dgm:spPr/>
      <dgm:t>
        <a:bodyPr/>
        <a:lstStyle/>
        <a:p>
          <a:endParaRPr lang="en-US"/>
        </a:p>
      </dgm:t>
    </dgm:pt>
    <dgm:pt modelId="{679554FA-24D5-44DB-A05A-39B39FCCA592}" type="sibTrans" cxnId="{C80C414B-A1D5-4B31-B41F-F7F766939B44}">
      <dgm:prSet/>
      <dgm:spPr/>
      <dgm:t>
        <a:bodyPr/>
        <a:lstStyle/>
        <a:p>
          <a:endParaRPr lang="en-US"/>
        </a:p>
      </dgm:t>
    </dgm:pt>
    <dgm:pt modelId="{7317D28E-0F59-4930-B0E3-30FB2D8F0BB4}" type="pres">
      <dgm:prSet presAssocID="{75A9ADE4-88BF-4532-BBE3-C729479D5009}" presName="vert0" presStyleCnt="0">
        <dgm:presLayoutVars>
          <dgm:dir/>
          <dgm:animOne val="branch"/>
          <dgm:animLvl val="lvl"/>
        </dgm:presLayoutVars>
      </dgm:prSet>
      <dgm:spPr/>
      <dgm:t>
        <a:bodyPr/>
        <a:lstStyle/>
        <a:p>
          <a:endParaRPr lang="en-GB"/>
        </a:p>
      </dgm:t>
    </dgm:pt>
    <dgm:pt modelId="{3C51D994-2D3C-4733-9D3C-8627845E278D}" type="pres">
      <dgm:prSet presAssocID="{61B3309C-5702-4952-B701-8B1CA542476A}" presName="thickLine" presStyleLbl="alignNode1" presStyleIdx="0" presStyleCnt="4"/>
      <dgm:spPr/>
    </dgm:pt>
    <dgm:pt modelId="{54CF4E42-0C29-4185-AE46-418F3C793699}" type="pres">
      <dgm:prSet presAssocID="{61B3309C-5702-4952-B701-8B1CA542476A}" presName="horz1" presStyleCnt="0"/>
      <dgm:spPr/>
    </dgm:pt>
    <dgm:pt modelId="{6C0EBDA2-CEDC-4B35-AC50-494ABCFD9417}" type="pres">
      <dgm:prSet presAssocID="{61B3309C-5702-4952-B701-8B1CA542476A}" presName="tx1" presStyleLbl="revTx" presStyleIdx="0" presStyleCnt="4"/>
      <dgm:spPr/>
      <dgm:t>
        <a:bodyPr/>
        <a:lstStyle/>
        <a:p>
          <a:endParaRPr lang="en-GB"/>
        </a:p>
      </dgm:t>
    </dgm:pt>
    <dgm:pt modelId="{644499C6-EBCE-4566-AA2C-80C39764A613}" type="pres">
      <dgm:prSet presAssocID="{61B3309C-5702-4952-B701-8B1CA542476A}" presName="vert1" presStyleCnt="0"/>
      <dgm:spPr/>
    </dgm:pt>
    <dgm:pt modelId="{50D948E2-3850-4310-A467-B09FC5445E30}" type="pres">
      <dgm:prSet presAssocID="{0BF46C85-864E-4E0B-8FF5-AFA2572700C9}" presName="thickLine" presStyleLbl="alignNode1" presStyleIdx="1" presStyleCnt="4"/>
      <dgm:spPr/>
    </dgm:pt>
    <dgm:pt modelId="{1FECB078-9164-42A3-BA24-1E61AD641192}" type="pres">
      <dgm:prSet presAssocID="{0BF46C85-864E-4E0B-8FF5-AFA2572700C9}" presName="horz1" presStyleCnt="0"/>
      <dgm:spPr/>
    </dgm:pt>
    <dgm:pt modelId="{CB622E06-4971-4071-9F77-609F2EBF3010}" type="pres">
      <dgm:prSet presAssocID="{0BF46C85-864E-4E0B-8FF5-AFA2572700C9}" presName="tx1" presStyleLbl="revTx" presStyleIdx="1" presStyleCnt="4"/>
      <dgm:spPr/>
      <dgm:t>
        <a:bodyPr/>
        <a:lstStyle/>
        <a:p>
          <a:endParaRPr lang="en-GB"/>
        </a:p>
      </dgm:t>
    </dgm:pt>
    <dgm:pt modelId="{B31A5B80-7F1F-4A41-8DFB-C74FA6226A4B}" type="pres">
      <dgm:prSet presAssocID="{0BF46C85-864E-4E0B-8FF5-AFA2572700C9}" presName="vert1" presStyleCnt="0"/>
      <dgm:spPr/>
    </dgm:pt>
    <dgm:pt modelId="{55E6EB13-6480-44D7-A27B-16CA0047E93E}" type="pres">
      <dgm:prSet presAssocID="{134F360B-4291-402B-8C10-4E307C1AC61B}" presName="thickLine" presStyleLbl="alignNode1" presStyleIdx="2" presStyleCnt="4"/>
      <dgm:spPr/>
    </dgm:pt>
    <dgm:pt modelId="{63DDAC9D-2A97-41CD-BD3F-A9CC25E88ABF}" type="pres">
      <dgm:prSet presAssocID="{134F360B-4291-402B-8C10-4E307C1AC61B}" presName="horz1" presStyleCnt="0"/>
      <dgm:spPr/>
    </dgm:pt>
    <dgm:pt modelId="{267344A3-1C25-40E8-A083-EDB3B6913603}" type="pres">
      <dgm:prSet presAssocID="{134F360B-4291-402B-8C10-4E307C1AC61B}" presName="tx1" presStyleLbl="revTx" presStyleIdx="2" presStyleCnt="4"/>
      <dgm:spPr/>
      <dgm:t>
        <a:bodyPr/>
        <a:lstStyle/>
        <a:p>
          <a:endParaRPr lang="en-GB"/>
        </a:p>
      </dgm:t>
    </dgm:pt>
    <dgm:pt modelId="{87AC8BA3-AA2E-44E7-869E-DCA03D6F4CA0}" type="pres">
      <dgm:prSet presAssocID="{134F360B-4291-402B-8C10-4E307C1AC61B}" presName="vert1" presStyleCnt="0"/>
      <dgm:spPr/>
    </dgm:pt>
    <dgm:pt modelId="{3C7A5789-7561-4BCB-98B3-1562C1AADC48}" type="pres">
      <dgm:prSet presAssocID="{8210DED8-8787-4827-A095-95C4643E5A59}" presName="thickLine" presStyleLbl="alignNode1" presStyleIdx="3" presStyleCnt="4"/>
      <dgm:spPr/>
    </dgm:pt>
    <dgm:pt modelId="{5BEA6508-53FD-4590-AAC2-787D764CF5D4}" type="pres">
      <dgm:prSet presAssocID="{8210DED8-8787-4827-A095-95C4643E5A59}" presName="horz1" presStyleCnt="0"/>
      <dgm:spPr/>
    </dgm:pt>
    <dgm:pt modelId="{43F2EA15-E267-4A6E-83AF-E6910C42A921}" type="pres">
      <dgm:prSet presAssocID="{8210DED8-8787-4827-A095-95C4643E5A59}" presName="tx1" presStyleLbl="revTx" presStyleIdx="3" presStyleCnt="4"/>
      <dgm:spPr/>
      <dgm:t>
        <a:bodyPr/>
        <a:lstStyle/>
        <a:p>
          <a:endParaRPr lang="en-GB"/>
        </a:p>
      </dgm:t>
    </dgm:pt>
    <dgm:pt modelId="{044D6AFC-C2E8-42C3-9DFC-A1C2C032A38E}" type="pres">
      <dgm:prSet presAssocID="{8210DED8-8787-4827-A095-95C4643E5A59}" presName="vert1" presStyleCnt="0"/>
      <dgm:spPr/>
    </dgm:pt>
  </dgm:ptLst>
  <dgm:cxnLst>
    <dgm:cxn modelId="{50A2E6F0-00B2-4115-9FC9-229B385CA1E9}" type="presOf" srcId="{8210DED8-8787-4827-A095-95C4643E5A59}" destId="{43F2EA15-E267-4A6E-83AF-E6910C42A921}" srcOrd="0" destOrd="0" presId="urn:microsoft.com/office/officeart/2008/layout/LinedList"/>
    <dgm:cxn modelId="{7F47A0F0-CAB3-48E9-B905-F90F6F6341A2}" type="presOf" srcId="{134F360B-4291-402B-8C10-4E307C1AC61B}" destId="{267344A3-1C25-40E8-A083-EDB3B6913603}" srcOrd="0" destOrd="0" presId="urn:microsoft.com/office/officeart/2008/layout/LinedList"/>
    <dgm:cxn modelId="{12811494-9377-4BB7-9626-2878058AD2D6}" type="presOf" srcId="{0BF46C85-864E-4E0B-8FF5-AFA2572700C9}" destId="{CB622E06-4971-4071-9F77-609F2EBF3010}" srcOrd="0" destOrd="0" presId="urn:microsoft.com/office/officeart/2008/layout/LinedList"/>
    <dgm:cxn modelId="{1901DE58-D4A1-488A-8631-5A30C01A884D}" srcId="{75A9ADE4-88BF-4532-BBE3-C729479D5009}" destId="{61B3309C-5702-4952-B701-8B1CA542476A}" srcOrd="0" destOrd="0" parTransId="{6C76C457-A8D7-4A17-8B49-097C003CDCC4}" sibTransId="{50A02855-B741-4CB3-A833-FD93EA54A5EA}"/>
    <dgm:cxn modelId="{A75C7611-53FB-4879-8357-AA329E2EF07A}" type="presOf" srcId="{75A9ADE4-88BF-4532-BBE3-C729479D5009}" destId="{7317D28E-0F59-4930-B0E3-30FB2D8F0BB4}" srcOrd="0" destOrd="0" presId="urn:microsoft.com/office/officeart/2008/layout/LinedList"/>
    <dgm:cxn modelId="{0A0276F3-619A-4019-AF88-4C410334C471}" srcId="{75A9ADE4-88BF-4532-BBE3-C729479D5009}" destId="{134F360B-4291-402B-8C10-4E307C1AC61B}" srcOrd="2" destOrd="0" parTransId="{521B44D0-09CA-41A5-B43A-86D6887FAFE8}" sibTransId="{CA6913AE-8116-4365-B115-58FC0923EEE9}"/>
    <dgm:cxn modelId="{C80C414B-A1D5-4B31-B41F-F7F766939B44}" srcId="{75A9ADE4-88BF-4532-BBE3-C729479D5009}" destId="{8210DED8-8787-4827-A095-95C4643E5A59}" srcOrd="3" destOrd="0" parTransId="{F0CDDC54-444F-4333-882F-ACDDE60F20C2}" sibTransId="{679554FA-24D5-44DB-A05A-39B39FCCA592}"/>
    <dgm:cxn modelId="{2D373715-BA1F-414C-AFBE-B2464CAA20BD}" srcId="{75A9ADE4-88BF-4532-BBE3-C729479D5009}" destId="{0BF46C85-864E-4E0B-8FF5-AFA2572700C9}" srcOrd="1" destOrd="0" parTransId="{BF7EA5AF-31B7-43BC-8154-B9F0AF9386BA}" sibTransId="{2551F8AD-4440-44B7-A6E1-8E27EA497641}"/>
    <dgm:cxn modelId="{779E2403-222D-43EF-AB3A-22A03B8C80C7}" type="presOf" srcId="{61B3309C-5702-4952-B701-8B1CA542476A}" destId="{6C0EBDA2-CEDC-4B35-AC50-494ABCFD9417}" srcOrd="0" destOrd="0" presId="urn:microsoft.com/office/officeart/2008/layout/LinedList"/>
    <dgm:cxn modelId="{E0073742-DB96-4419-BA94-4BF71128960F}" type="presParOf" srcId="{7317D28E-0F59-4930-B0E3-30FB2D8F0BB4}" destId="{3C51D994-2D3C-4733-9D3C-8627845E278D}" srcOrd="0" destOrd="0" presId="urn:microsoft.com/office/officeart/2008/layout/LinedList"/>
    <dgm:cxn modelId="{230977F3-8226-4051-8724-92DA25CED5DE}" type="presParOf" srcId="{7317D28E-0F59-4930-B0E3-30FB2D8F0BB4}" destId="{54CF4E42-0C29-4185-AE46-418F3C793699}" srcOrd="1" destOrd="0" presId="urn:microsoft.com/office/officeart/2008/layout/LinedList"/>
    <dgm:cxn modelId="{D03FD6C5-A9B5-444B-98B3-6259B70DCDE8}" type="presParOf" srcId="{54CF4E42-0C29-4185-AE46-418F3C793699}" destId="{6C0EBDA2-CEDC-4B35-AC50-494ABCFD9417}" srcOrd="0" destOrd="0" presId="urn:microsoft.com/office/officeart/2008/layout/LinedList"/>
    <dgm:cxn modelId="{262E1E92-D68E-461E-8A45-8F771EC3843E}" type="presParOf" srcId="{54CF4E42-0C29-4185-AE46-418F3C793699}" destId="{644499C6-EBCE-4566-AA2C-80C39764A613}" srcOrd="1" destOrd="0" presId="urn:microsoft.com/office/officeart/2008/layout/LinedList"/>
    <dgm:cxn modelId="{B8B0E267-6B95-4764-AE78-E1F3CEBC3926}" type="presParOf" srcId="{7317D28E-0F59-4930-B0E3-30FB2D8F0BB4}" destId="{50D948E2-3850-4310-A467-B09FC5445E30}" srcOrd="2" destOrd="0" presId="urn:microsoft.com/office/officeart/2008/layout/LinedList"/>
    <dgm:cxn modelId="{31947769-F84C-4986-BBD6-7C1810B7913C}" type="presParOf" srcId="{7317D28E-0F59-4930-B0E3-30FB2D8F0BB4}" destId="{1FECB078-9164-42A3-BA24-1E61AD641192}" srcOrd="3" destOrd="0" presId="urn:microsoft.com/office/officeart/2008/layout/LinedList"/>
    <dgm:cxn modelId="{E54CCBD4-DF20-4C0A-8699-D09C5DB99B49}" type="presParOf" srcId="{1FECB078-9164-42A3-BA24-1E61AD641192}" destId="{CB622E06-4971-4071-9F77-609F2EBF3010}" srcOrd="0" destOrd="0" presId="urn:microsoft.com/office/officeart/2008/layout/LinedList"/>
    <dgm:cxn modelId="{FB75D216-00AB-4B9C-9E19-82179CBB0CDF}" type="presParOf" srcId="{1FECB078-9164-42A3-BA24-1E61AD641192}" destId="{B31A5B80-7F1F-4A41-8DFB-C74FA6226A4B}" srcOrd="1" destOrd="0" presId="urn:microsoft.com/office/officeart/2008/layout/LinedList"/>
    <dgm:cxn modelId="{9D4587A6-6BE7-46AD-BCD5-DF8AF03A7F2F}" type="presParOf" srcId="{7317D28E-0F59-4930-B0E3-30FB2D8F0BB4}" destId="{55E6EB13-6480-44D7-A27B-16CA0047E93E}" srcOrd="4" destOrd="0" presId="urn:microsoft.com/office/officeart/2008/layout/LinedList"/>
    <dgm:cxn modelId="{C0A8E249-4C6A-4A2F-9D32-A7CD53FE02B0}" type="presParOf" srcId="{7317D28E-0F59-4930-B0E3-30FB2D8F0BB4}" destId="{63DDAC9D-2A97-41CD-BD3F-A9CC25E88ABF}" srcOrd="5" destOrd="0" presId="urn:microsoft.com/office/officeart/2008/layout/LinedList"/>
    <dgm:cxn modelId="{554C1D03-1DE9-4C6B-9DF3-6214528F4267}" type="presParOf" srcId="{63DDAC9D-2A97-41CD-BD3F-A9CC25E88ABF}" destId="{267344A3-1C25-40E8-A083-EDB3B6913603}" srcOrd="0" destOrd="0" presId="urn:microsoft.com/office/officeart/2008/layout/LinedList"/>
    <dgm:cxn modelId="{374CE053-5DFF-49C3-90CF-564CFC96669D}" type="presParOf" srcId="{63DDAC9D-2A97-41CD-BD3F-A9CC25E88ABF}" destId="{87AC8BA3-AA2E-44E7-869E-DCA03D6F4CA0}" srcOrd="1" destOrd="0" presId="urn:microsoft.com/office/officeart/2008/layout/LinedList"/>
    <dgm:cxn modelId="{7F244550-37C9-4056-8D52-AEE91F1F8C87}" type="presParOf" srcId="{7317D28E-0F59-4930-B0E3-30FB2D8F0BB4}" destId="{3C7A5789-7561-4BCB-98B3-1562C1AADC48}" srcOrd="6" destOrd="0" presId="urn:microsoft.com/office/officeart/2008/layout/LinedList"/>
    <dgm:cxn modelId="{D035D845-F527-432A-BB59-C8306B7851B6}" type="presParOf" srcId="{7317D28E-0F59-4930-B0E3-30FB2D8F0BB4}" destId="{5BEA6508-53FD-4590-AAC2-787D764CF5D4}" srcOrd="7" destOrd="0" presId="urn:microsoft.com/office/officeart/2008/layout/LinedList"/>
    <dgm:cxn modelId="{9019D9D2-6152-42D4-A732-F2FE723139EF}" type="presParOf" srcId="{5BEA6508-53FD-4590-AAC2-787D764CF5D4}" destId="{43F2EA15-E267-4A6E-83AF-E6910C42A921}" srcOrd="0" destOrd="0" presId="urn:microsoft.com/office/officeart/2008/layout/LinedList"/>
    <dgm:cxn modelId="{B209F294-108E-4513-BCC7-9CA0D0E66245}" type="presParOf" srcId="{5BEA6508-53FD-4590-AAC2-787D764CF5D4}" destId="{044D6AFC-C2E8-42C3-9DFC-A1C2C032A38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C8A1E-0052-4A54-BBC8-17AEBCAD9395}">
      <dsp:nvSpPr>
        <dsp:cNvPr id="0" name=""/>
        <dsp:cNvSpPr/>
      </dsp:nvSpPr>
      <dsp:spPr>
        <a:xfrm>
          <a:off x="0" y="0"/>
          <a:ext cx="4567238" cy="0"/>
        </a:xfrm>
        <a:prstGeom prst="lin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469D1BF-3367-40BA-B4FD-394B7D9CB312}">
      <dsp:nvSpPr>
        <dsp:cNvPr id="0" name=""/>
        <dsp:cNvSpPr/>
      </dsp:nvSpPr>
      <dsp:spPr>
        <a:xfrm>
          <a:off x="0" y="0"/>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a:t>Excellence</a:t>
          </a:r>
          <a:endParaRPr lang="en-US" sz="6400" kern="1200"/>
        </a:p>
      </dsp:txBody>
      <dsp:txXfrm>
        <a:off x="0" y="0"/>
        <a:ext cx="4567238" cy="1393031"/>
      </dsp:txXfrm>
    </dsp:sp>
    <dsp:sp modelId="{40E63205-CF44-4A81-A7CF-71833CD26A4B}">
      <dsp:nvSpPr>
        <dsp:cNvPr id="0" name=""/>
        <dsp:cNvSpPr/>
      </dsp:nvSpPr>
      <dsp:spPr>
        <a:xfrm>
          <a:off x="0" y="1393031"/>
          <a:ext cx="4567238" cy="0"/>
        </a:xfrm>
        <a:prstGeom prst="lin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BBD40EC-F5E9-462F-8D91-D37FD4D99AFF}">
      <dsp:nvSpPr>
        <dsp:cNvPr id="0" name=""/>
        <dsp:cNvSpPr/>
      </dsp:nvSpPr>
      <dsp:spPr>
        <a:xfrm>
          <a:off x="0" y="1393031"/>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a:t>Equity</a:t>
          </a:r>
          <a:endParaRPr lang="en-US" sz="6400" kern="1200"/>
        </a:p>
      </dsp:txBody>
      <dsp:txXfrm>
        <a:off x="0" y="1393031"/>
        <a:ext cx="4567238" cy="1393031"/>
      </dsp:txXfrm>
    </dsp:sp>
    <dsp:sp modelId="{B8E6A57A-67B0-4ADA-B768-AB2A18892FF9}">
      <dsp:nvSpPr>
        <dsp:cNvPr id="0" name=""/>
        <dsp:cNvSpPr/>
      </dsp:nvSpPr>
      <dsp:spPr>
        <a:xfrm>
          <a:off x="0" y="2786062"/>
          <a:ext cx="4567238" cy="0"/>
        </a:xfrm>
        <a:prstGeom prst="lin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4D58113-A0F8-4C85-A441-25311CB4EF6B}">
      <dsp:nvSpPr>
        <dsp:cNvPr id="0" name=""/>
        <dsp:cNvSpPr/>
      </dsp:nvSpPr>
      <dsp:spPr>
        <a:xfrm>
          <a:off x="0" y="2786062"/>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a:t>Inspiration</a:t>
          </a:r>
          <a:endParaRPr lang="en-US" sz="6400" kern="1200"/>
        </a:p>
      </dsp:txBody>
      <dsp:txXfrm>
        <a:off x="0" y="2786062"/>
        <a:ext cx="4567238" cy="1393031"/>
      </dsp:txXfrm>
    </dsp:sp>
    <dsp:sp modelId="{91A8C34A-9665-4BCC-9F8A-CBECBDC50570}">
      <dsp:nvSpPr>
        <dsp:cNvPr id="0" name=""/>
        <dsp:cNvSpPr/>
      </dsp:nvSpPr>
      <dsp:spPr>
        <a:xfrm>
          <a:off x="0" y="4179093"/>
          <a:ext cx="4567238" cy="0"/>
        </a:xfrm>
        <a:prstGeom prst="lin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ADFDAF2-36B1-453C-971E-D02A768C5E6A}">
      <dsp:nvSpPr>
        <dsp:cNvPr id="0" name=""/>
        <dsp:cNvSpPr/>
      </dsp:nvSpPr>
      <dsp:spPr>
        <a:xfrm>
          <a:off x="0" y="4179093"/>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dirty="0"/>
            <a:t>Connection</a:t>
          </a:r>
          <a:endParaRPr lang="en-US" sz="6400" kern="1200" dirty="0"/>
        </a:p>
      </dsp:txBody>
      <dsp:txXfrm>
        <a:off x="0" y="4179093"/>
        <a:ext cx="45672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39D36-5CAB-417C-88A1-C445BEC73C83}">
      <dsp:nvSpPr>
        <dsp:cNvPr id="0" name=""/>
        <dsp:cNvSpPr/>
      </dsp:nvSpPr>
      <dsp:spPr>
        <a:xfrm>
          <a:off x="0" y="0"/>
          <a:ext cx="4567238" cy="0"/>
        </a:xfrm>
        <a:prstGeom prst="lin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4D783EC-AC95-46EE-8448-C1A93BC70A1E}">
      <dsp:nvSpPr>
        <dsp:cNvPr id="0" name=""/>
        <dsp:cNvSpPr/>
      </dsp:nvSpPr>
      <dsp:spPr>
        <a:xfrm>
          <a:off x="0" y="0"/>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a:t>Excellence</a:t>
          </a:r>
          <a:endParaRPr lang="en-US" sz="6400" kern="1200"/>
        </a:p>
      </dsp:txBody>
      <dsp:txXfrm>
        <a:off x="0" y="0"/>
        <a:ext cx="4567238" cy="1393031"/>
      </dsp:txXfrm>
    </dsp:sp>
    <dsp:sp modelId="{F9490F8F-6F6D-423E-BCD0-5232309C19F8}">
      <dsp:nvSpPr>
        <dsp:cNvPr id="0" name=""/>
        <dsp:cNvSpPr/>
      </dsp:nvSpPr>
      <dsp:spPr>
        <a:xfrm>
          <a:off x="0" y="1393031"/>
          <a:ext cx="4567238" cy="0"/>
        </a:xfrm>
        <a:prstGeom prst="line">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4151BD4-9EB7-4291-B235-A5A246D1968D}">
      <dsp:nvSpPr>
        <dsp:cNvPr id="0" name=""/>
        <dsp:cNvSpPr/>
      </dsp:nvSpPr>
      <dsp:spPr>
        <a:xfrm>
          <a:off x="0" y="1393031"/>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a:t>Equity</a:t>
          </a:r>
          <a:endParaRPr lang="en-US" sz="6400" kern="1200"/>
        </a:p>
      </dsp:txBody>
      <dsp:txXfrm>
        <a:off x="0" y="1393031"/>
        <a:ext cx="4567238" cy="1393031"/>
      </dsp:txXfrm>
    </dsp:sp>
    <dsp:sp modelId="{704C74C0-B2CD-42F7-8853-52F2153196AF}">
      <dsp:nvSpPr>
        <dsp:cNvPr id="0" name=""/>
        <dsp:cNvSpPr/>
      </dsp:nvSpPr>
      <dsp:spPr>
        <a:xfrm>
          <a:off x="0" y="2786062"/>
          <a:ext cx="4567238" cy="0"/>
        </a:xfrm>
        <a:prstGeom prst="line">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03C3B9D-6EE2-4D5F-9EA5-C8B2D864246B}">
      <dsp:nvSpPr>
        <dsp:cNvPr id="0" name=""/>
        <dsp:cNvSpPr/>
      </dsp:nvSpPr>
      <dsp:spPr>
        <a:xfrm>
          <a:off x="0" y="2786062"/>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a:t>Inspiration</a:t>
          </a:r>
          <a:endParaRPr lang="en-US" sz="6400" kern="1200"/>
        </a:p>
      </dsp:txBody>
      <dsp:txXfrm>
        <a:off x="0" y="2786062"/>
        <a:ext cx="4567238" cy="1393031"/>
      </dsp:txXfrm>
    </dsp:sp>
    <dsp:sp modelId="{AAF6DAF7-ADFD-4B24-9254-348995E9A4A8}">
      <dsp:nvSpPr>
        <dsp:cNvPr id="0" name=""/>
        <dsp:cNvSpPr/>
      </dsp:nvSpPr>
      <dsp:spPr>
        <a:xfrm>
          <a:off x="0" y="4179093"/>
          <a:ext cx="4567238" cy="0"/>
        </a:xfrm>
        <a:prstGeom prst="lin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741B29E-E4A0-4845-8B29-67847E650648}">
      <dsp:nvSpPr>
        <dsp:cNvPr id="0" name=""/>
        <dsp:cNvSpPr/>
      </dsp:nvSpPr>
      <dsp:spPr>
        <a:xfrm>
          <a:off x="0" y="4179093"/>
          <a:ext cx="45672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lvl="0" algn="l" defTabSz="2844800">
            <a:lnSpc>
              <a:spcPct val="90000"/>
            </a:lnSpc>
            <a:spcBef>
              <a:spcPct val="0"/>
            </a:spcBef>
            <a:spcAft>
              <a:spcPct val="35000"/>
            </a:spcAft>
          </a:pPr>
          <a:r>
            <a:rPr lang="en-GB" sz="6400" kern="1200"/>
            <a:t>Connection </a:t>
          </a:r>
          <a:endParaRPr lang="en-US" sz="6400" kern="1200"/>
        </a:p>
      </dsp:txBody>
      <dsp:txXfrm>
        <a:off x="0" y="4179093"/>
        <a:ext cx="456723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1D994-2D3C-4733-9D3C-8627845E278D}">
      <dsp:nvSpPr>
        <dsp:cNvPr id="0" name=""/>
        <dsp:cNvSpPr/>
      </dsp:nvSpPr>
      <dsp:spPr>
        <a:xfrm>
          <a:off x="0" y="0"/>
          <a:ext cx="78867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0EBDA2-CEDC-4B35-AC50-494ABCFD9417}">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ctr" defTabSz="1644650">
            <a:lnSpc>
              <a:spcPct val="90000"/>
            </a:lnSpc>
            <a:spcBef>
              <a:spcPct val="0"/>
            </a:spcBef>
            <a:spcAft>
              <a:spcPct val="35000"/>
            </a:spcAft>
          </a:pPr>
          <a:r>
            <a:rPr lang="en-GB" sz="3700" b="1" kern="1200" dirty="0"/>
            <a:t>Excellence through Staff Development</a:t>
          </a:r>
          <a:endParaRPr lang="en-US" sz="3700" kern="1200" dirty="0"/>
        </a:p>
      </dsp:txBody>
      <dsp:txXfrm>
        <a:off x="0" y="0"/>
        <a:ext cx="7886700" cy="1087834"/>
      </dsp:txXfrm>
    </dsp:sp>
    <dsp:sp modelId="{50D948E2-3850-4310-A467-B09FC5445E30}">
      <dsp:nvSpPr>
        <dsp:cNvPr id="0" name=""/>
        <dsp:cNvSpPr/>
      </dsp:nvSpPr>
      <dsp:spPr>
        <a:xfrm>
          <a:off x="0" y="1087834"/>
          <a:ext cx="78867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B622E06-4971-4071-9F77-609F2EBF3010}">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ctr" defTabSz="1644650">
            <a:lnSpc>
              <a:spcPct val="90000"/>
            </a:lnSpc>
            <a:spcBef>
              <a:spcPct val="0"/>
            </a:spcBef>
            <a:spcAft>
              <a:spcPct val="35000"/>
            </a:spcAft>
          </a:pPr>
          <a:r>
            <a:rPr lang="en-GB" sz="3700" b="1" kern="1200" dirty="0"/>
            <a:t>Equity in Learner Experience</a:t>
          </a:r>
          <a:endParaRPr lang="en-US" sz="3700" kern="1200" dirty="0"/>
        </a:p>
      </dsp:txBody>
      <dsp:txXfrm>
        <a:off x="0" y="1087834"/>
        <a:ext cx="7886700" cy="1087834"/>
      </dsp:txXfrm>
    </dsp:sp>
    <dsp:sp modelId="{55E6EB13-6480-44D7-A27B-16CA0047E93E}">
      <dsp:nvSpPr>
        <dsp:cNvPr id="0" name=""/>
        <dsp:cNvSpPr/>
      </dsp:nvSpPr>
      <dsp:spPr>
        <a:xfrm>
          <a:off x="0" y="2175669"/>
          <a:ext cx="78867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67344A3-1C25-40E8-A083-EDB3B6913603}">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ctr" defTabSz="1644650">
            <a:lnSpc>
              <a:spcPct val="90000"/>
            </a:lnSpc>
            <a:spcBef>
              <a:spcPct val="0"/>
            </a:spcBef>
            <a:spcAft>
              <a:spcPct val="35000"/>
            </a:spcAft>
          </a:pPr>
          <a:r>
            <a:rPr lang="en-GB" sz="3700" b="1" kern="1200" dirty="0"/>
            <a:t>Inspiration - Family Learning</a:t>
          </a:r>
          <a:endParaRPr lang="en-US" sz="3700" kern="1200" dirty="0"/>
        </a:p>
      </dsp:txBody>
      <dsp:txXfrm>
        <a:off x="0" y="2175669"/>
        <a:ext cx="7886700" cy="1087834"/>
      </dsp:txXfrm>
    </dsp:sp>
    <dsp:sp modelId="{3C7A5789-7561-4BCB-98B3-1562C1AADC48}">
      <dsp:nvSpPr>
        <dsp:cNvPr id="0" name=""/>
        <dsp:cNvSpPr/>
      </dsp:nvSpPr>
      <dsp:spPr>
        <a:xfrm>
          <a:off x="0" y="3263503"/>
          <a:ext cx="78867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3F2EA15-E267-4A6E-83AF-E6910C42A921}">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ctr" defTabSz="1644650">
            <a:lnSpc>
              <a:spcPct val="90000"/>
            </a:lnSpc>
            <a:spcBef>
              <a:spcPct val="0"/>
            </a:spcBef>
            <a:spcAft>
              <a:spcPct val="35000"/>
            </a:spcAft>
          </a:pPr>
          <a:r>
            <a:rPr lang="en-GB" sz="3700" b="1" kern="1200" dirty="0"/>
            <a:t>Connection - Our Partnerships</a:t>
          </a:r>
          <a:endParaRPr lang="en-US" sz="3700" kern="1200" dirty="0"/>
        </a:p>
      </dsp:txBody>
      <dsp:txXfrm>
        <a:off x="0" y="3263503"/>
        <a:ext cx="78867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B27DC-B9D7-420F-97C3-E14789BCDBD7}" type="datetimeFigureOut">
              <a:rPr lang="en-GB" smtClean="0"/>
              <a:t>19/06/2018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52623-668C-440C-A23F-384AC87327DF}" type="slidenum">
              <a:rPr lang="en-GB" smtClean="0"/>
              <a:t>‹#›</a:t>
            </a:fld>
            <a:endParaRPr lang="en-GB"/>
          </a:p>
        </p:txBody>
      </p:sp>
    </p:spTree>
    <p:extLst>
      <p:ext uri="{BB962C8B-B14F-4D97-AF65-F5344CB8AC3E}">
        <p14:creationId xmlns:p14="http://schemas.microsoft.com/office/powerpoint/2010/main" val="254658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Published in October 2017 following a period of consultation and gathering of a STEM Evidence Base. This evidence base will continue to be built upon as the STEM Strategy is rolled out.</a:t>
            </a:r>
          </a:p>
          <a:p>
            <a:endParaRPr lang="en-GB" dirty="0"/>
          </a:p>
          <a:p>
            <a:r>
              <a:rPr lang="en-GB" dirty="0"/>
              <a:t>As well as explaining the background and aims of the National STEM Strategy; the document contains a number of Case Studies to exemplify key points. These are particularly helpful for practitioners to help connect with this document and relate it to their practice.</a:t>
            </a:r>
          </a:p>
          <a:p>
            <a:endParaRPr lang="en-GB" dirty="0"/>
          </a:p>
          <a:p>
            <a:r>
              <a:rPr lang="en-GB" dirty="0"/>
              <a:t>A good example is Shaw </a:t>
            </a:r>
            <a:r>
              <a:rPr lang="en-GB" dirty="0" err="1"/>
              <a:t>Mhor</a:t>
            </a:r>
            <a:r>
              <a:rPr lang="en-GB" dirty="0"/>
              <a:t> Early Years Centre, Glasgow and how they have implemented STEM. They have just won the Scottish Education STEM Award. As a RAiSE Officer I had the opportunity to visit this centre and see first hand what they were doing with STEM. When I came back to Moray and visited some of our establishments </a:t>
            </a:r>
            <a:r>
              <a:rPr lang="en-GB" dirty="0" smtClean="0"/>
              <a:t>it was clear </a:t>
            </a:r>
            <a:r>
              <a:rPr lang="en-GB" dirty="0"/>
              <a:t>that they are </a:t>
            </a:r>
            <a:r>
              <a:rPr lang="en-GB" dirty="0" smtClean="0"/>
              <a:t>moving </a:t>
            </a:r>
            <a:r>
              <a:rPr lang="en-GB" dirty="0"/>
              <a:t>forward with STEM and are keen to develop this further through staff training. </a:t>
            </a:r>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719895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pPr marL="171440" indent="-171440">
              <a:buFont typeface="Arial" panose="020B0604020202020204" pitchFamily="34" charset="0"/>
              <a:buChar char="•"/>
            </a:pPr>
            <a:r>
              <a:rPr lang="en-GB" sz="1100" dirty="0"/>
              <a:t>The Little Lighthouse Project – SCDI/Moray Council Learning Technologists and a number of our primary schools(). I was invited out to see an excellent example of how this was being embedded into an IDL by Brenda King at St </a:t>
            </a:r>
            <a:r>
              <a:rPr lang="en-GB" sz="1100" dirty="0" err="1"/>
              <a:t>Sylvesters</a:t>
            </a:r>
            <a:r>
              <a:rPr lang="en-GB" sz="1100" dirty="0"/>
              <a:t> PS.</a:t>
            </a:r>
          </a:p>
          <a:p>
            <a:pPr marL="171440" indent="-171440">
              <a:buFont typeface="Arial" panose="020B0604020202020204" pitchFamily="34" charset="0"/>
              <a:buChar char="•"/>
            </a:pPr>
            <a:r>
              <a:rPr lang="en-GB" sz="1100" dirty="0"/>
              <a:t>You have already seen a snapshot of Primary and Secondary Engineer in Moray. So far 2/3 of our primary schools have benefitted from the CPD training and all of our secondary schools. We have had a great Moray Celebration Event and represented Moray at the North/East of Scotland final. Actually a key part of this for me has been hearing from teachers about young people who have engaged with this project in a way that they have perhaps not done with other aspects of school.</a:t>
            </a:r>
          </a:p>
          <a:p>
            <a:pPr marL="171440" indent="-171440">
              <a:buFont typeface="Arial" panose="020B0604020202020204" pitchFamily="34" charset="0"/>
              <a:buChar char="•"/>
            </a:pPr>
            <a:r>
              <a:rPr lang="en-GB" sz="1100" dirty="0" err="1"/>
              <a:t>BloodHound</a:t>
            </a:r>
            <a:r>
              <a:rPr lang="en-GB" sz="1100" dirty="0"/>
              <a:t> Project – Moray College is the lead in this project. We are now in the stage that we are ready to offer this project out to our schools for STEM Clubs/STEM events and it will form a part of next years Moray STEM week. For more details go over to the </a:t>
            </a:r>
            <a:r>
              <a:rPr lang="en-GB" sz="1100" dirty="0" err="1"/>
              <a:t>BloodHound</a:t>
            </a:r>
            <a:r>
              <a:rPr lang="en-GB" sz="1100" dirty="0"/>
              <a:t> stand in the marketplace.</a:t>
            </a:r>
          </a:p>
          <a:p>
            <a:pPr marL="171440" indent="-171440">
              <a:buFont typeface="Arial" panose="020B0604020202020204" pitchFamily="34" charset="0"/>
              <a:buChar char="•"/>
            </a:pPr>
            <a:r>
              <a:rPr lang="en-GB" sz="1100" dirty="0"/>
              <a:t>CLPL Sessions – Extension of the SSERC PCP into a Moray Primary Science Mentor Programme. This will be running again next session and I know we already have interested teachers. Early Years CPD – four sessions this year and plans for further sessions next year. Joint CPD with Primary/Secondary and Moray College – we had a session with the IOP this year and I’m working with the RSC and RSB for sessions next year. Improving Gender Balance – after a great CPD yesterday with Moray HTs this will be rolled out across Moray in all sectors (MC/SDS/DYW Moray)</a:t>
            </a:r>
          </a:p>
          <a:p>
            <a:pPr marL="171440" indent="-171440">
              <a:buFont typeface="Arial" panose="020B0604020202020204" pitchFamily="34" charset="0"/>
              <a:buChar char="•"/>
            </a:pPr>
            <a:r>
              <a:rPr lang="en-GB" sz="1100" dirty="0"/>
              <a:t>Moray Skills Pathway Sector Days – looking forward to a Land Based Sector Day with secondary pupils next week organised by Maxine Scott. The AOGs will go live on the Moray Skills Pathway website – these help practitioners to embed CES into their lessons. A number of these are STEM based so far…because I’ve been working on them with schools!</a:t>
            </a:r>
          </a:p>
          <a:p>
            <a:pPr marL="171440" indent="-171440">
              <a:buFont typeface="Arial" panose="020B0604020202020204" pitchFamily="34" charset="0"/>
              <a:buChar char="•"/>
            </a:pPr>
            <a:r>
              <a:rPr lang="en-GB" sz="1100" dirty="0"/>
              <a:t>DYW Moray have created a number of videos that showcase different careers around Moray and STEM is a key focus in many of these. </a:t>
            </a:r>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93925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Tonight is really launching our work together in Moray.</a:t>
            </a:r>
          </a:p>
          <a:p>
            <a:r>
              <a:rPr lang="en-GB" dirty="0"/>
              <a:t>Over the next year we will refine our support and offers to meet the needs that YOU tell us about. We will move forward with the aims defined in our position statement.</a:t>
            </a:r>
          </a:p>
          <a:p>
            <a:endParaRPr lang="en-GB" dirty="0"/>
          </a:p>
          <a:p>
            <a:r>
              <a:rPr lang="en-GB" dirty="0"/>
              <a:t>The National STEM Strategy will be taken forward in STEM Hubs based around the Colleges. At the recent UHI meeting I felt that in Moray we have already been moving forward with the actions outlined this evening and we will continue to work within this group to make sure that Moray has a strong voice within the UHI STEM HUB.</a:t>
            </a:r>
          </a:p>
          <a:p>
            <a:endParaRPr lang="en-GB" dirty="0"/>
          </a:p>
          <a:p>
            <a:endParaRPr lang="en-GB" dirty="0"/>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9666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From the STEM Evidence Base published in 2017:</a:t>
            </a:r>
          </a:p>
          <a:p>
            <a:pPr marL="171440" indent="-171440">
              <a:buFont typeface="Arial" panose="020B0604020202020204" pitchFamily="34" charset="0"/>
              <a:buChar char="•"/>
            </a:pPr>
            <a:r>
              <a:rPr lang="en-GB" dirty="0"/>
              <a:t>STEM Sector Employment was 37% of total employment in Scotland in 2016</a:t>
            </a:r>
          </a:p>
          <a:p>
            <a:endParaRPr lang="en-GB" dirty="0"/>
          </a:p>
          <a:p>
            <a:pPr marL="171440" indent="-171440">
              <a:buFont typeface="Arial" panose="020B0604020202020204" pitchFamily="34" charset="0"/>
              <a:buChar char="•"/>
            </a:pPr>
            <a:r>
              <a:rPr lang="en-GB" dirty="0"/>
              <a:t>STEM Sector Employment by Scottish Region (based around College regions) includes Moray within Highlands and Islands with 83,800 people in STEM jobs – that is 35% of the Employment. </a:t>
            </a:r>
          </a:p>
          <a:p>
            <a:pPr marL="171440" indent="-171440">
              <a:buFont typeface="Arial" panose="020B0604020202020204" pitchFamily="34" charset="0"/>
              <a:buChar char="•"/>
            </a:pPr>
            <a:endParaRPr lang="en-GB" dirty="0"/>
          </a:p>
          <a:p>
            <a:pPr marL="171440" indent="-171440">
              <a:buFont typeface="Arial" panose="020B0604020202020204" pitchFamily="34" charset="0"/>
              <a:buChar char="•"/>
            </a:pPr>
            <a:r>
              <a:rPr lang="en-GB" dirty="0"/>
              <a:t>STEM-related sectors of the economy have been growing faster than Scotland’s economy as a whole and this trend is set to continue – Projected figures from Oxford Economics is that there will be a 4% growth in STEM Related Employment in Scotland from 2015-2027 equating to 42,600 jobs with the majority of this growth being between 2021 and 2024.</a:t>
            </a:r>
          </a:p>
          <a:p>
            <a:pPr marL="171440" indent="-171440">
              <a:buFont typeface="Arial" panose="020B0604020202020204" pitchFamily="34" charset="0"/>
              <a:buChar char="•"/>
            </a:pPr>
            <a:endParaRPr lang="en-GB" dirty="0"/>
          </a:p>
          <a:p>
            <a:pPr marL="171440" indent="-171440">
              <a:buFont typeface="Arial" panose="020B0604020202020204" pitchFamily="34" charset="0"/>
              <a:buChar char="•"/>
            </a:pPr>
            <a:r>
              <a:rPr lang="en-GB" dirty="0"/>
              <a:t>As practitioners we must support the development of a skilled and adaptable workforce that can take advantage of the growing number and evolving range of STEM jobs.</a:t>
            </a:r>
          </a:p>
          <a:p>
            <a:pPr marL="171440" indent="-171440">
              <a:buFont typeface="Arial" panose="020B0604020202020204" pitchFamily="34" charset="0"/>
              <a:buChar char="•"/>
            </a:pPr>
            <a:endParaRPr lang="en-GB" dirty="0"/>
          </a:p>
          <a:p>
            <a:pPr marL="171440" indent="-171440">
              <a:buFont typeface="Arial" panose="020B0604020202020204" pitchFamily="34" charset="0"/>
              <a:buChar char="•"/>
            </a:pPr>
            <a:r>
              <a:rPr lang="en-GB" dirty="0"/>
              <a:t>Developing our wider STEM knowledge and literacy is important to us all as active citizens</a:t>
            </a:r>
          </a:p>
          <a:p>
            <a:endParaRPr lang="en-GB" dirty="0"/>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99191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Challenges Identified within the National Strategy reflect issues highlighted by many of the practitioners in this room:</a:t>
            </a:r>
          </a:p>
          <a:p>
            <a:endParaRPr lang="en-GB" dirty="0"/>
          </a:p>
          <a:p>
            <a:pPr marL="171440" indent="-171440">
              <a:buFont typeface="Arial" panose="020B0604020202020204" pitchFamily="34" charset="0"/>
              <a:buChar char="•"/>
            </a:pPr>
            <a:r>
              <a:rPr lang="en-GB" dirty="0"/>
              <a:t>We need to ensure children, young people and adults are encouraged to develop an interest in, and enthusiasm for, STEM that is reinforced throughout their lives.</a:t>
            </a:r>
          </a:p>
          <a:p>
            <a:pPr marL="171440" indent="-171440">
              <a:buFont typeface="Arial" panose="020B0604020202020204" pitchFamily="34" charset="0"/>
              <a:buChar char="•"/>
            </a:pPr>
            <a:endParaRPr lang="en-GB" dirty="0"/>
          </a:p>
          <a:p>
            <a:pPr marL="171440" indent="-171440">
              <a:buFont typeface="Arial" panose="020B0604020202020204" pitchFamily="34" charset="0"/>
              <a:buChar char="•"/>
            </a:pPr>
            <a:r>
              <a:rPr lang="en-GB" dirty="0"/>
              <a:t>We need to ensure our education system has the right number of practitioners, including teachers, with the appropriate STEM capability, delivering excellent learning and teaching.</a:t>
            </a:r>
          </a:p>
          <a:p>
            <a:pPr marL="171440" indent="-171440">
              <a:buFont typeface="Arial" panose="020B0604020202020204" pitchFamily="34" charset="0"/>
              <a:buChar char="•"/>
            </a:pPr>
            <a:endParaRPr lang="en-GB" dirty="0"/>
          </a:p>
          <a:p>
            <a:pPr marL="171440" indent="-171440">
              <a:buFont typeface="Arial" panose="020B0604020202020204" pitchFamily="34" charset="0"/>
              <a:buChar char="•"/>
            </a:pPr>
            <a:r>
              <a:rPr lang="en-GB" dirty="0"/>
              <a:t>We need to ensure that our education and training system is equipping people with the skills that employers need and that it has the flexibility to respond to the inevitable changes in labour market demand.</a:t>
            </a:r>
          </a:p>
          <a:p>
            <a:pPr marL="171440" indent="-171440">
              <a:buFont typeface="Arial" panose="020B0604020202020204" pitchFamily="34" charset="0"/>
              <a:buChar char="•"/>
            </a:pPr>
            <a:endParaRPr lang="en-GB" dirty="0"/>
          </a:p>
          <a:p>
            <a:pPr marL="171440" indent="-171440">
              <a:buFont typeface="Arial" panose="020B0604020202020204" pitchFamily="34" charset="0"/>
              <a:buChar char="•"/>
            </a:pPr>
            <a:r>
              <a:rPr lang="en-GB" dirty="0"/>
              <a:t>We need to tackle the gender imbalances and other inequities that exist across </a:t>
            </a:r>
            <a:r>
              <a:rPr lang="en-GB" dirty="0" smtClean="0"/>
              <a:t>STEM education </a:t>
            </a:r>
            <a:r>
              <a:rPr lang="en-GB" dirty="0"/>
              <a:t>and training including in relation to race, disability, deprivation and geography. These are unfair and undermine our ability to deliver inclusive economic growth in Scotland.</a:t>
            </a:r>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01893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strategy has four key aims:</a:t>
            </a:r>
          </a:p>
          <a:p>
            <a:r>
              <a:rPr lang="en-GB" dirty="0"/>
              <a:t>• to build the capacity of the education and training system to deliver excellent STEM learning so that employers have access to the workforce they need;</a:t>
            </a:r>
          </a:p>
          <a:p>
            <a:endParaRPr lang="en-GB" dirty="0"/>
          </a:p>
          <a:p>
            <a:r>
              <a:rPr lang="en-GB" dirty="0"/>
              <a:t>• to close equity gaps in participation and attainment in STEM so that everyone has the opportunity to fulfil their potential and contribute to Scotland’s economic prosperity;</a:t>
            </a:r>
          </a:p>
          <a:p>
            <a:endParaRPr lang="en-GB" dirty="0"/>
          </a:p>
          <a:p>
            <a:r>
              <a:rPr lang="en-GB" dirty="0"/>
              <a:t>• to inspire children, young people and adults to study STEM and to continue their studies to obtain more specialist skills; and</a:t>
            </a:r>
          </a:p>
          <a:p>
            <a:endParaRPr lang="en-GB" dirty="0"/>
          </a:p>
          <a:p>
            <a:r>
              <a:rPr lang="en-GB" dirty="0"/>
              <a:t>• to connect the STEM education and training offer with labour market need – both now and in the future – to support improved productivity and inclusive economic growth.</a:t>
            </a:r>
          </a:p>
          <a:p>
            <a:endParaRPr lang="en-GB" dirty="0"/>
          </a:p>
          <a:p>
            <a:r>
              <a:rPr lang="en-GB" dirty="0"/>
              <a:t>The Moray STEM Strategy group reviewed these aims in depth and the actions outlined within the report to see which actions aligned with work we have been doing over the past year and what could be our next steps…</a:t>
            </a:r>
          </a:p>
          <a:p>
            <a:endParaRPr lang="en-GB" dirty="0"/>
          </a:p>
          <a:p>
            <a:r>
              <a:rPr lang="en-GB" dirty="0"/>
              <a:t>Please note we hope that feedback from the evaluation of this event will help us to meet the needs of Moray practitioners.</a:t>
            </a:r>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62614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r>
              <a:rPr lang="en-GB" sz="1000" dirty="0"/>
              <a:t>Excellence: </a:t>
            </a:r>
          </a:p>
          <a:p>
            <a:r>
              <a:rPr lang="en-GB" sz="1000" dirty="0"/>
              <a:t>improving the supply of STEM talent into the teaching profession;</a:t>
            </a:r>
          </a:p>
          <a:p>
            <a:r>
              <a:rPr lang="en-GB" sz="1000" dirty="0"/>
              <a:t>delivering a new, enhanced STEM professional learning package for practitioners, teachers and technicians;</a:t>
            </a:r>
          </a:p>
          <a:p>
            <a:r>
              <a:rPr lang="en-GB" sz="1000" dirty="0"/>
              <a:t>introducing new measures to improve STEM learning and teaching;</a:t>
            </a:r>
          </a:p>
          <a:p>
            <a:r>
              <a:rPr lang="en-GB" sz="1000" dirty="0"/>
              <a:t>prioritising STEM in the expansion of apprenticeships; and</a:t>
            </a:r>
          </a:p>
          <a:p>
            <a:r>
              <a:rPr lang="en-GB" sz="1000" dirty="0"/>
              <a:t>maintaining research excellence in our universities and forging closer links between universities, colleges and industry</a:t>
            </a:r>
          </a:p>
          <a:p>
            <a:endParaRPr lang="en-GB" sz="1000" dirty="0"/>
          </a:p>
          <a:p>
            <a:r>
              <a:rPr lang="en-GB" sz="1000" dirty="0"/>
              <a:t>Equity:</a:t>
            </a:r>
          </a:p>
          <a:p>
            <a:r>
              <a:rPr lang="en-GB" sz="1000" dirty="0"/>
              <a:t>introducing new measures to tackle inequality and inequity, including gender stereotypes, in STEM learning and careers from the early years onwards;</a:t>
            </a:r>
          </a:p>
          <a:p>
            <a:r>
              <a:rPr lang="en-GB" sz="1000" dirty="0"/>
              <a:t>tackling targeted action to improve participation in STEM further and higher education courses and apprenticeships; and</a:t>
            </a:r>
          </a:p>
          <a:p>
            <a:r>
              <a:rPr lang="en-GB" sz="1000" dirty="0"/>
              <a:t>introducing new measures to increase access to public science engagement events by under-served groups including a focus on audiences in deprived and rural areas.</a:t>
            </a:r>
          </a:p>
          <a:p>
            <a:endParaRPr lang="en-GB" sz="1000" dirty="0"/>
          </a:p>
          <a:p>
            <a:r>
              <a:rPr lang="en-GB" sz="1000" dirty="0"/>
              <a:t>Inspiration:</a:t>
            </a:r>
          </a:p>
          <a:p>
            <a:pPr>
              <a:lnSpc>
                <a:spcPct val="90000"/>
              </a:lnSpc>
            </a:pPr>
            <a:r>
              <a:rPr lang="en-GB" sz="1000" dirty="0"/>
              <a:t>Creating networks of positive STEM role models, mentors and coaches to inspire children and young people to develop their STEM capability.</a:t>
            </a:r>
          </a:p>
          <a:p>
            <a:pPr>
              <a:lnSpc>
                <a:spcPct val="90000"/>
              </a:lnSpc>
            </a:pPr>
            <a:r>
              <a:rPr lang="en-GB" sz="1000" dirty="0"/>
              <a:t>Promoting the opportunities and benefits offered by STEM learning and careers, including fostering a better understanding of the wider cultural, health and environmental benefits of engaging with STEM and helping learners to make informed choices about STEM study and careers.</a:t>
            </a:r>
          </a:p>
          <a:p>
            <a:pPr>
              <a:lnSpc>
                <a:spcPct val="90000"/>
              </a:lnSpc>
            </a:pPr>
            <a:r>
              <a:rPr lang="en-GB" sz="1000" dirty="0"/>
              <a:t>Recognising and celebrating the successes of learners and providers in developing their STEM capability.</a:t>
            </a:r>
          </a:p>
          <a:p>
            <a:endParaRPr lang="en-GB" sz="1000" dirty="0"/>
          </a:p>
          <a:p>
            <a:r>
              <a:rPr lang="en-GB" sz="1000" dirty="0"/>
              <a:t>Connection:</a:t>
            </a:r>
          </a:p>
          <a:p>
            <a:r>
              <a:rPr lang="en-GB" sz="1000" dirty="0"/>
              <a:t>Improving and streamlining the support available to schools.</a:t>
            </a:r>
          </a:p>
          <a:p>
            <a:r>
              <a:rPr lang="en-GB" sz="1000" dirty="0"/>
              <a:t>Delivering up-to-date advice and information on STEM careers.</a:t>
            </a:r>
          </a:p>
          <a:p>
            <a:r>
              <a:rPr lang="en-GB" sz="1000" dirty="0"/>
              <a:t>Increasing the responsiveness of colleges, universities and apprenticeship programmes to the needs of the STEM economy.</a:t>
            </a:r>
          </a:p>
          <a:p>
            <a:endParaRPr lang="en-GB" sz="1000" dirty="0"/>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22503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Vision: </a:t>
            </a:r>
          </a:p>
          <a:p>
            <a:endParaRPr lang="en-GB" dirty="0"/>
          </a:p>
          <a:p>
            <a:r>
              <a:rPr lang="en-GB" dirty="0"/>
              <a:t>By creating a common language around STEM education in line with the Moray Skills Pathway and Family Learning Strategy; we are ensuring our young people, parents, practitioners and partners work collaboratively to support the development of STEM based skills, knowledge and opportunities. In turn increasing the skills for life, learning and work of all our young people and supporting Moray’s economic development.</a:t>
            </a:r>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249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eight key sectors for Moray’s economy, as defined by Moray Skills Pathway these are Early Education &amp; Childcare, Health &amp; Social Care, Engineering, Construction, Food &amp;Drink/Tourism, Information Technology/Creative Industries, Business/Professional services and Land Based. STEM and its associated skills are integral to these sectors. </a:t>
            </a:r>
          </a:p>
          <a:p>
            <a:endParaRPr lang="en-GB" dirty="0"/>
          </a:p>
          <a:p>
            <a:r>
              <a:rPr lang="en-GB" dirty="0"/>
              <a:t>The commitment of the partnerships within the Moray Skills Pathway is four interactions in each of the eight sectors throughout a young person’s broad general education (BGE).  Providing clear pathways for young people to follow their career aspirations and promoting the development of STEM skills in our young people will allow them to be well equipped for these growth areas in their future.</a:t>
            </a:r>
          </a:p>
          <a:p>
            <a:r>
              <a:rPr lang="en-GB" dirty="0"/>
              <a:t>Labour market intelligence from Skills Development Scotland highlights that the business base in Moray is aligned with STEM – through the Regional Skills Assessment Moray. </a:t>
            </a:r>
          </a:p>
          <a:p>
            <a:endParaRPr lang="en-GB" dirty="0"/>
          </a:p>
          <a:p>
            <a:r>
              <a:rPr lang="en-GB" dirty="0"/>
              <a:t>Moray’s Local Outcome Improvement Plan aims to Grow a diverse and sustainable economy and Build a better future for our children &amp; young people in Moray.</a:t>
            </a:r>
          </a:p>
          <a:p>
            <a:endParaRPr lang="en-GB" dirty="0"/>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561824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partners within the Moray STEM Strategy Group are representative of the key stakeholders mentioned in the actions section of the National STEM Strategy with the addition of RAF Lossiemouth as one of our key STEM partners locally.</a:t>
            </a:r>
          </a:p>
          <a:p>
            <a:endParaRPr lang="en-GB" dirty="0"/>
          </a:p>
          <a:p>
            <a:r>
              <a:rPr lang="en-GB" dirty="0"/>
              <a:t>Links with other key STEM Businesses is through the sector groups of the Moray Skills Pathway. The links with STEM and DYW are clear within the national DYW and STEM Strategies and I think in Moray we are lucky to have very clear links </a:t>
            </a:r>
            <a:r>
              <a:rPr lang="en-GB" dirty="0" smtClean="0"/>
              <a:t>allowing </a:t>
            </a:r>
            <a:r>
              <a:rPr lang="en-GB" dirty="0"/>
              <a:t>us to dovetail our strategy </a:t>
            </a:r>
            <a:r>
              <a:rPr lang="en-GB" dirty="0" smtClean="0"/>
              <a:t>with </a:t>
            </a:r>
            <a:r>
              <a:rPr lang="en-GB" dirty="0"/>
              <a:t>the </a:t>
            </a:r>
            <a:r>
              <a:rPr lang="en-GB" dirty="0" smtClean="0"/>
              <a:t>Moray Skills Pathway.</a:t>
            </a:r>
            <a:endParaRPr lang="en-GB" dirty="0"/>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54191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MORAY STEM Strategy – Key AIMS</a:t>
            </a:r>
          </a:p>
          <a:p>
            <a:r>
              <a:rPr lang="en-GB" dirty="0" smtClean="0"/>
              <a:t>Excellence </a:t>
            </a:r>
            <a:r>
              <a:rPr lang="en-GB" dirty="0"/>
              <a:t>- Staff development: continue to support staff to build confidence and understanding in STEM through high quality career long professional learning and opportunities to develop Professional Learning Networks</a:t>
            </a:r>
          </a:p>
          <a:p>
            <a:endParaRPr lang="en-GB" dirty="0"/>
          </a:p>
          <a:p>
            <a:r>
              <a:rPr lang="en-GB" dirty="0"/>
              <a:t>Equity in Learner experience: ensure that all learners have an entitlement to high quality STEM experiences throughout their education from 3-24 in line with the four interactions in each sector through the Moray Skills Pathway</a:t>
            </a:r>
          </a:p>
          <a:p>
            <a:endParaRPr lang="en-GB" dirty="0"/>
          </a:p>
          <a:p>
            <a:r>
              <a:rPr lang="en-GB" dirty="0"/>
              <a:t>Inspiration - Family Learning: support Associated School Groups (ASGs) in their development of family learning approaches that develop parental confidence to support their child’s STEM learning</a:t>
            </a:r>
          </a:p>
          <a:p>
            <a:endParaRPr lang="en-GB" dirty="0"/>
          </a:p>
          <a:p>
            <a:r>
              <a:rPr lang="en-GB" dirty="0"/>
              <a:t>Connection - Partnerships: develop and strengthen our work with partners including colleges, universities, business and public sector through the Moray Skills Pathway</a:t>
            </a:r>
          </a:p>
          <a:p>
            <a:endParaRPr lang="en-GB" dirty="0"/>
          </a:p>
        </p:txBody>
      </p:sp>
      <p:sp>
        <p:nvSpPr>
          <p:cNvPr id="4" name="Slide Number Placeholder 3"/>
          <p:cNvSpPr>
            <a:spLocks noGrp="1"/>
          </p:cNvSpPr>
          <p:nvPr>
            <p:ph type="sldNum" sz="quarter" idx="10"/>
          </p:nvPr>
        </p:nvSpPr>
        <p:spPr/>
        <p:txBody>
          <a:bodyPr/>
          <a:lstStyle/>
          <a:p>
            <a:fld id="{AD400E14-FF2A-496A-AC6A-A8647A0DF871}"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28074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987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131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578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610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899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60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124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816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854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747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78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514D9-BF2C-4745-9711-28008C2FC1B2}" type="datetimeFigureOut">
              <a:rPr lang="en-GB" smtClean="0">
                <a:solidFill>
                  <a:prstClr val="black">
                    <a:tint val="75000"/>
                  </a:prstClr>
                </a:solidFill>
              </a:rPr>
              <a:pPr/>
              <a:t>19/06/2018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025CA-7D76-4A46-9B1D-705093A152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887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F73FCEB7-CD02-4399-BA74-12D9191D6F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Connector 12">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 xmlns:a16="http://schemas.microsoft.com/office/drawing/2014/main" id="{61AA75F6-9F4B-4783-B014-99FD146518A3}"/>
              </a:ext>
            </a:extLst>
          </p:cNvPr>
          <p:cNvPicPr>
            <a:picLocks noGrp="1" noChangeAspect="1"/>
          </p:cNvPicPr>
          <p:nvPr>
            <p:ph idx="1"/>
          </p:nvPr>
        </p:nvPicPr>
        <p:blipFill>
          <a:blip r:embed="rId3"/>
          <a:stretch>
            <a:fillRect/>
          </a:stretch>
        </p:blipFill>
        <p:spPr>
          <a:xfrm>
            <a:off x="4309700" y="492573"/>
            <a:ext cx="4026490" cy="5880796"/>
          </a:xfrm>
          <a:prstGeom prst="rect">
            <a:avLst/>
          </a:prstGeom>
        </p:spPr>
      </p:pic>
      <p:sp>
        <p:nvSpPr>
          <p:cNvPr id="2" name="Title 1">
            <a:extLst>
              <a:ext uri="{FF2B5EF4-FFF2-40B4-BE49-F238E27FC236}">
                <a16:creationId xmlns="" xmlns:a16="http://schemas.microsoft.com/office/drawing/2014/main" id="{B6263549-EAC9-4711-A779-3944BA2C9BA4}"/>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nSpc>
                <a:spcPct val="90000"/>
              </a:lnSpc>
            </a:pPr>
            <a:r>
              <a:rPr lang="en-US" sz="4200" kern="1200">
                <a:solidFill>
                  <a:srgbClr val="FFFFFF"/>
                </a:solidFill>
                <a:latin typeface="+mj-lt"/>
                <a:ea typeface="+mj-ea"/>
                <a:cs typeface="+mj-cs"/>
              </a:rPr>
              <a:t>National STEM Strategy</a:t>
            </a:r>
          </a:p>
        </p:txBody>
      </p:sp>
    </p:spTree>
    <p:extLst>
      <p:ext uri="{BB962C8B-B14F-4D97-AF65-F5344CB8AC3E}">
        <p14:creationId xmlns:p14="http://schemas.microsoft.com/office/powerpoint/2010/main" val="2571476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rgbClr val="6F2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a:extLst>
              <a:ext uri="{FF2B5EF4-FFF2-40B4-BE49-F238E27FC236}">
                <a16:creationId xmlns="" xmlns:a16="http://schemas.microsoft.com/office/drawing/2014/main" id="{354F95E8-1304-4FCE-ADFD-1C87D210ED22}"/>
              </a:ext>
            </a:extLst>
          </p:cNvPr>
          <p:cNvPicPr>
            <a:picLocks noChangeAspect="1"/>
          </p:cNvPicPr>
          <p:nvPr/>
        </p:nvPicPr>
        <p:blipFill rotWithShape="1">
          <a:blip r:embed="rId3"/>
          <a:srcRect l="10650" r="16529" b="-2"/>
          <a:stretch/>
        </p:blipFill>
        <p:spPr>
          <a:xfrm>
            <a:off x="245660" y="321733"/>
            <a:ext cx="5293729" cy="4107392"/>
          </a:xfrm>
          <a:prstGeom prst="rect">
            <a:avLst/>
          </a:prstGeom>
        </p:spPr>
      </p:pic>
      <p:sp>
        <p:nvSpPr>
          <p:cNvPr id="27" name="Rectangle 31">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D3E3B057-5864-46F8-B3BB-061D0788A4D5}"/>
              </a:ext>
            </a:extLst>
          </p:cNvPr>
          <p:cNvSpPr>
            <a:spLocks noGrp="1"/>
          </p:cNvSpPr>
          <p:nvPr>
            <p:ph type="title"/>
          </p:nvPr>
        </p:nvSpPr>
        <p:spPr>
          <a:xfrm>
            <a:off x="393192" y="4767072"/>
            <a:ext cx="4945641" cy="1625210"/>
          </a:xfrm>
        </p:spPr>
        <p:txBody>
          <a:bodyPr>
            <a:normAutofit/>
          </a:bodyPr>
          <a:lstStyle/>
          <a:p>
            <a:pPr algn="r">
              <a:lnSpc>
                <a:spcPct val="90000"/>
              </a:lnSpc>
            </a:pPr>
            <a:r>
              <a:rPr lang="en-GB" sz="3700">
                <a:solidFill>
                  <a:srgbClr val="FFFFFF"/>
                </a:solidFill>
              </a:rPr>
              <a:t>Examples of Partnership Work this session</a:t>
            </a:r>
          </a:p>
        </p:txBody>
      </p:sp>
      <p:sp>
        <p:nvSpPr>
          <p:cNvPr id="20" name="Content Placeholder 2">
            <a:extLst>
              <a:ext uri="{FF2B5EF4-FFF2-40B4-BE49-F238E27FC236}">
                <a16:creationId xmlns="" xmlns:a16="http://schemas.microsoft.com/office/drawing/2014/main" id="{75229CBC-9B41-4494-9341-135362CBC922}"/>
              </a:ext>
            </a:extLst>
          </p:cNvPr>
          <p:cNvSpPr>
            <a:spLocks noGrp="1"/>
          </p:cNvSpPr>
          <p:nvPr>
            <p:ph idx="1"/>
          </p:nvPr>
        </p:nvSpPr>
        <p:spPr>
          <a:xfrm>
            <a:off x="6021989" y="917725"/>
            <a:ext cx="2568554" cy="4852362"/>
          </a:xfrm>
        </p:spPr>
        <p:txBody>
          <a:bodyPr anchor="ctr">
            <a:normAutofit/>
          </a:bodyPr>
          <a:lstStyle/>
          <a:p>
            <a:r>
              <a:rPr lang="en-GB" sz="1700">
                <a:solidFill>
                  <a:srgbClr val="FFFFFF"/>
                </a:solidFill>
              </a:rPr>
              <a:t>Little Lighthouse Project</a:t>
            </a:r>
          </a:p>
          <a:p>
            <a:r>
              <a:rPr lang="en-GB" sz="1700">
                <a:solidFill>
                  <a:srgbClr val="FFFFFF"/>
                </a:solidFill>
              </a:rPr>
              <a:t>Primary &amp; Secondary Engineer </a:t>
            </a:r>
          </a:p>
          <a:p>
            <a:r>
              <a:rPr lang="en-GB" sz="1700">
                <a:solidFill>
                  <a:srgbClr val="FFFFFF"/>
                </a:solidFill>
              </a:rPr>
              <a:t> Bloodhound Project</a:t>
            </a:r>
          </a:p>
          <a:p>
            <a:r>
              <a:rPr lang="en-GB" sz="1700">
                <a:solidFill>
                  <a:srgbClr val="FFFFFF"/>
                </a:solidFill>
              </a:rPr>
              <a:t>CLPL sessions – Early Years, Primary Science Mentors, Improving Gender Balance</a:t>
            </a:r>
          </a:p>
          <a:p>
            <a:r>
              <a:rPr lang="en-GB" sz="1700">
                <a:solidFill>
                  <a:srgbClr val="FFFFFF"/>
                </a:solidFill>
              </a:rPr>
              <a:t>Moray Skills Pathway – Sector Days/Activity Overview Guides for STEM</a:t>
            </a:r>
          </a:p>
          <a:p>
            <a:r>
              <a:rPr lang="en-GB" sz="1700">
                <a:solidFill>
                  <a:srgbClr val="FFFFFF"/>
                </a:solidFill>
              </a:rPr>
              <a:t>DYW Moray videos showcasing STEM careers</a:t>
            </a:r>
          </a:p>
        </p:txBody>
      </p:sp>
    </p:spTree>
    <p:extLst>
      <p:ext uri="{BB962C8B-B14F-4D97-AF65-F5344CB8AC3E}">
        <p14:creationId xmlns:p14="http://schemas.microsoft.com/office/powerpoint/2010/main" val="4190390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B79BE1D-0D2F-4E5C-BF29-19820F8B7205}"/>
              </a:ext>
            </a:extLst>
          </p:cNvPr>
          <p:cNvPicPr>
            <a:picLocks noChangeAspect="1"/>
          </p:cNvPicPr>
          <p:nvPr/>
        </p:nvPicPr>
        <p:blipFill rotWithShape="1">
          <a:blip r:embed="rId3">
            <a:duotone>
              <a:prstClr val="black"/>
              <a:schemeClr val="tx2">
                <a:tint val="45000"/>
                <a:satMod val="400000"/>
              </a:schemeClr>
            </a:duotone>
            <a:alphaModFix amt="35000"/>
            <a:extLst/>
          </a:blip>
          <a:srcRect b="30"/>
          <a:stretch/>
        </p:blipFill>
        <p:spPr>
          <a:xfrm>
            <a:off x="-5" y="-8"/>
            <a:ext cx="9143999" cy="6855958"/>
          </a:xfrm>
          <a:prstGeom prst="rect">
            <a:avLst/>
          </a:prstGeom>
        </p:spPr>
      </p:pic>
      <p:sp>
        <p:nvSpPr>
          <p:cNvPr id="30" name="Freeform: Shape 29">
            <a:extLst>
              <a:ext uri="{FF2B5EF4-FFF2-40B4-BE49-F238E27FC236}">
                <a16:creationId xmlns="" xmlns:a16="http://schemas.microsoft.com/office/drawing/2014/main" id="{86B8807B-7828-4E42-86D6-939A5397D8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43831" y="-2055"/>
            <a:ext cx="3500169" cy="3481643"/>
          </a:xfrm>
          <a:custGeom>
            <a:avLst/>
            <a:gdLst>
              <a:gd name="connsiteX0" fmla="*/ 144173 w 4666892"/>
              <a:gd name="connsiteY0" fmla="*/ 0 h 3481643"/>
              <a:gd name="connsiteX1" fmla="*/ 4666892 w 4666892"/>
              <a:gd name="connsiteY1" fmla="*/ 0 h 3481643"/>
              <a:gd name="connsiteX2" fmla="*/ 4666892 w 4666892"/>
              <a:gd name="connsiteY2" fmla="*/ 2512390 h 3481643"/>
              <a:gd name="connsiteX3" fmla="*/ 4657487 w 4666892"/>
              <a:gd name="connsiteY3" fmla="*/ 2524968 h 3481643"/>
              <a:gd name="connsiteX4" fmla="*/ 2628900 w 4666892"/>
              <a:gd name="connsiteY4" fmla="*/ 3481643 h 3481643"/>
              <a:gd name="connsiteX5" fmla="*/ 0 w 4666892"/>
              <a:gd name="connsiteY5" fmla="*/ 852743 h 3481643"/>
              <a:gd name="connsiteX6" fmla="*/ 118190 w 4666892"/>
              <a:gd name="connsiteY6" fmla="*/ 70989 h 348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481643">
                <a:moveTo>
                  <a:pt x="144173" y="0"/>
                </a:moveTo>
                <a:lnTo>
                  <a:pt x="4666892" y="0"/>
                </a:lnTo>
                <a:lnTo>
                  <a:pt x="4666892" y="2512390"/>
                </a:lnTo>
                <a:lnTo>
                  <a:pt x="4657487" y="2524968"/>
                </a:lnTo>
                <a:cubicBezTo>
                  <a:pt x="4175308" y="3109233"/>
                  <a:pt x="3445594" y="3481643"/>
                  <a:pt x="2628900" y="3481643"/>
                </a:cubicBezTo>
                <a:cubicBezTo>
                  <a:pt x="1176999" y="3481643"/>
                  <a:pt x="0" y="2304644"/>
                  <a:pt x="0" y="852743"/>
                </a:cubicBezTo>
                <a:cubicBezTo>
                  <a:pt x="0" y="580512"/>
                  <a:pt x="41379" y="317945"/>
                  <a:pt x="118190" y="70989"/>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endParaRPr>
          </a:p>
        </p:txBody>
      </p:sp>
      <p:sp>
        <p:nvSpPr>
          <p:cNvPr id="32" name="Freeform: Shape 31">
            <a:extLst>
              <a:ext uri="{FF2B5EF4-FFF2-40B4-BE49-F238E27FC236}">
                <a16:creationId xmlns="" xmlns:a16="http://schemas.microsoft.com/office/drawing/2014/main" id="{648F5915-2CE1-4F74-88C5-D4366893D2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53552" y="3918051"/>
            <a:ext cx="2690448"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a:extLst>
              <a:ext uri="{FF2B5EF4-FFF2-40B4-BE49-F238E27FC236}">
                <a16:creationId xmlns="" xmlns:a16="http://schemas.microsoft.com/office/drawing/2014/main" id="{8B645AFA-A0D1-4537-B418-26B04A3A38C1}"/>
              </a:ext>
            </a:extLst>
          </p:cNvPr>
          <p:cNvPicPr>
            <a:picLocks noChangeAspect="1"/>
          </p:cNvPicPr>
          <p:nvPr/>
        </p:nvPicPr>
        <p:blipFill rotWithShape="1">
          <a:blip r:embed="rId4"/>
          <a:srcRect l="10247" r="16709" b="1"/>
          <a:stretch/>
        </p:blipFill>
        <p:spPr>
          <a:xfrm>
            <a:off x="6576625" y="4082148"/>
            <a:ext cx="2567381"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17" name="Content Placeholder 16">
            <a:extLst>
              <a:ext uri="{FF2B5EF4-FFF2-40B4-BE49-F238E27FC236}">
                <a16:creationId xmlns="" xmlns:a16="http://schemas.microsoft.com/office/drawing/2014/main" id="{C1C4D3E6-2649-454F-9E13-7C52E208E42C}"/>
              </a:ext>
            </a:extLst>
          </p:cNvPr>
          <p:cNvSpPr>
            <a:spLocks noGrp="1"/>
          </p:cNvSpPr>
          <p:nvPr>
            <p:ph idx="1"/>
          </p:nvPr>
        </p:nvSpPr>
        <p:spPr>
          <a:xfrm>
            <a:off x="467544" y="5661248"/>
            <a:ext cx="4786993" cy="1040490"/>
          </a:xfrm>
        </p:spPr>
        <p:txBody>
          <a:bodyPr anchor="t">
            <a:normAutofit/>
          </a:bodyPr>
          <a:lstStyle/>
          <a:p>
            <a:pPr marL="0" indent="0">
              <a:buNone/>
            </a:pPr>
            <a:r>
              <a:rPr lang="en-US" sz="4800" dirty="0"/>
              <a:t>Next Steps…</a:t>
            </a:r>
          </a:p>
        </p:txBody>
      </p:sp>
      <p:pic>
        <p:nvPicPr>
          <p:cNvPr id="10" name="Picture 9" descr="D:\Procedural\STEM Moray Logo\STEM_colour.png">
            <a:extLst>
              <a:ext uri="{FF2B5EF4-FFF2-40B4-BE49-F238E27FC236}">
                <a16:creationId xmlns="" xmlns:a16="http://schemas.microsoft.com/office/drawing/2014/main" id="{36E25C69-9C06-472F-A953-63D1A488310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8507" y="607290"/>
            <a:ext cx="3500169" cy="1269683"/>
          </a:xfrm>
          <a:prstGeom prst="rect">
            <a:avLst/>
          </a:prstGeom>
          <a:noFill/>
          <a:ln>
            <a:noFill/>
          </a:ln>
        </p:spPr>
      </p:pic>
    </p:spTree>
    <p:extLst>
      <p:ext uri="{BB962C8B-B14F-4D97-AF65-F5344CB8AC3E}">
        <p14:creationId xmlns:p14="http://schemas.microsoft.com/office/powerpoint/2010/main" val="21527513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7383B190-6BFB-422F-B667-06B7B25F096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Content Placeholder 6" descr="A group of people standing in front of a crowd&#10;&#10;Description generated with very high confidence">
            <a:extLst>
              <a:ext uri="{FF2B5EF4-FFF2-40B4-BE49-F238E27FC236}">
                <a16:creationId xmlns="" xmlns:a16="http://schemas.microsoft.com/office/drawing/2014/main" id="{6C5D8D19-D5A3-4E86-A663-82B4C0C94AE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173" b="34252"/>
          <a:stretch/>
        </p:blipFill>
        <p:spPr>
          <a:xfrm>
            <a:off x="238226" y="416783"/>
            <a:ext cx="5002354" cy="2780074"/>
          </a:xfrm>
          <a:prstGeom prst="rect">
            <a:avLst/>
          </a:prstGeom>
        </p:spPr>
      </p:pic>
      <p:cxnSp>
        <p:nvCxnSpPr>
          <p:cNvPr id="25" name="Straight Connector 24">
            <a:extLst>
              <a:ext uri="{FF2B5EF4-FFF2-40B4-BE49-F238E27FC236}">
                <a16:creationId xmlns="" xmlns:a16="http://schemas.microsoft.com/office/drawing/2014/main" id="{ED28E597-4AF8-4D69-A9AB-A1EDC6156B0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C4AE1304-B2E7-42AB-82CD-D17E1EDAD7D1}"/>
              </a:ext>
            </a:extLst>
          </p:cNvPr>
          <p:cNvPicPr>
            <a:picLocks noChangeAspect="1"/>
          </p:cNvPicPr>
          <p:nvPr/>
        </p:nvPicPr>
        <p:blipFill rotWithShape="1">
          <a:blip r:embed="rId4"/>
          <a:srcRect l="26172" r="3727" b="-1"/>
          <a:stretch/>
        </p:blipFill>
        <p:spPr>
          <a:xfrm>
            <a:off x="262481" y="3456695"/>
            <a:ext cx="3120339" cy="3026833"/>
          </a:xfrm>
          <a:prstGeom prst="rect">
            <a:avLst/>
          </a:prstGeom>
        </p:spPr>
      </p:pic>
      <p:sp>
        <p:nvSpPr>
          <p:cNvPr id="2" name="Title 1">
            <a:extLst>
              <a:ext uri="{FF2B5EF4-FFF2-40B4-BE49-F238E27FC236}">
                <a16:creationId xmlns="" xmlns:a16="http://schemas.microsoft.com/office/drawing/2014/main" id="{C50EB41C-8A4C-4233-8D1C-2594ECDBD0FE}"/>
              </a:ext>
            </a:extLst>
          </p:cNvPr>
          <p:cNvSpPr>
            <a:spLocks noGrp="1"/>
          </p:cNvSpPr>
          <p:nvPr>
            <p:ph type="title"/>
          </p:nvPr>
        </p:nvSpPr>
        <p:spPr>
          <a:xfrm>
            <a:off x="3766365" y="3812954"/>
            <a:ext cx="4848966" cy="1516014"/>
          </a:xfrm>
        </p:spPr>
        <p:txBody>
          <a:bodyPr vert="horz" lIns="91440" tIns="45720" rIns="91440" bIns="45720" rtlCol="0" anchor="b">
            <a:normAutofit/>
          </a:bodyPr>
          <a:lstStyle/>
          <a:p>
            <a:pPr algn="l">
              <a:lnSpc>
                <a:spcPct val="90000"/>
              </a:lnSpc>
            </a:pPr>
            <a:r>
              <a:rPr lang="en-US" sz="4200" kern="1200">
                <a:solidFill>
                  <a:srgbClr val="FFFFFF"/>
                </a:solidFill>
                <a:latin typeface="+mj-lt"/>
                <a:ea typeface="+mj-ea"/>
                <a:cs typeface="+mj-cs"/>
              </a:rPr>
              <a:t>STEM in Scotland</a:t>
            </a:r>
          </a:p>
        </p:txBody>
      </p:sp>
      <p:pic>
        <p:nvPicPr>
          <p:cNvPr id="17" name="Picture 16">
            <a:extLst>
              <a:ext uri="{FF2B5EF4-FFF2-40B4-BE49-F238E27FC236}">
                <a16:creationId xmlns="" xmlns:a16="http://schemas.microsoft.com/office/drawing/2014/main" id="{08E6B7A9-94D3-493F-9BAB-7D722BBFB645}"/>
              </a:ext>
            </a:extLst>
          </p:cNvPr>
          <p:cNvPicPr>
            <a:picLocks noChangeAspect="1"/>
          </p:cNvPicPr>
          <p:nvPr/>
        </p:nvPicPr>
        <p:blipFill>
          <a:blip r:embed="rId5"/>
          <a:stretch>
            <a:fillRect/>
          </a:stretch>
        </p:blipFill>
        <p:spPr>
          <a:xfrm>
            <a:off x="4918119" y="416783"/>
            <a:ext cx="4164908" cy="2780074"/>
          </a:xfrm>
          <a:prstGeom prst="rect">
            <a:avLst/>
          </a:prstGeom>
        </p:spPr>
      </p:pic>
    </p:spTree>
    <p:extLst>
      <p:ext uri="{BB962C8B-B14F-4D97-AF65-F5344CB8AC3E}">
        <p14:creationId xmlns:p14="http://schemas.microsoft.com/office/powerpoint/2010/main" val="3079005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lowchart: Document 45">
            <a:extLst>
              <a:ext uri="{FF2B5EF4-FFF2-40B4-BE49-F238E27FC236}">
                <a16:creationId xmlns="" xmlns:a16="http://schemas.microsoft.com/office/drawing/2014/main" id="{D12DDE76-C203-4047-9998-63900085B5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8631" y="0"/>
            <a:ext cx="2436019" cy="3400426"/>
          </a:xfrm>
          <a:prstGeom prst="flowChartDocument">
            <a:avLst/>
          </a:prstGeom>
          <a:solidFill>
            <a:srgbClr val="4D6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4" name="Content Placeholder 3">
            <a:extLst>
              <a:ext uri="{FF2B5EF4-FFF2-40B4-BE49-F238E27FC236}">
                <a16:creationId xmlns="" xmlns:a16="http://schemas.microsoft.com/office/drawing/2014/main" id="{9ECC0A26-7DB3-43C5-B459-52D250415502}"/>
              </a:ext>
            </a:extLst>
          </p:cNvPr>
          <p:cNvPicPr>
            <a:picLocks noChangeAspect="1"/>
          </p:cNvPicPr>
          <p:nvPr/>
        </p:nvPicPr>
        <p:blipFill>
          <a:blip r:embed="rId3"/>
          <a:stretch>
            <a:fillRect/>
          </a:stretch>
        </p:blipFill>
        <p:spPr>
          <a:xfrm>
            <a:off x="3155949" y="1597196"/>
            <a:ext cx="5510653" cy="3664584"/>
          </a:xfrm>
          <a:prstGeom prst="rect">
            <a:avLst/>
          </a:prstGeom>
        </p:spPr>
      </p:pic>
      <p:sp>
        <p:nvSpPr>
          <p:cNvPr id="7" name="Title 6">
            <a:extLst>
              <a:ext uri="{FF2B5EF4-FFF2-40B4-BE49-F238E27FC236}">
                <a16:creationId xmlns="" xmlns:a16="http://schemas.microsoft.com/office/drawing/2014/main" id="{4ADC5E4E-EC78-4D8A-A970-D253B8B7FF73}"/>
              </a:ext>
            </a:extLst>
          </p:cNvPr>
          <p:cNvSpPr>
            <a:spLocks noGrp="1"/>
          </p:cNvSpPr>
          <p:nvPr>
            <p:ph type="title"/>
          </p:nvPr>
        </p:nvSpPr>
        <p:spPr>
          <a:xfrm>
            <a:off x="628650" y="171162"/>
            <a:ext cx="2130136" cy="2371148"/>
          </a:xfrm>
        </p:spPr>
        <p:txBody>
          <a:bodyPr vert="horz" lIns="91440" tIns="45720" rIns="91440" bIns="45720" rtlCol="0" anchor="ctr">
            <a:normAutofit/>
          </a:bodyPr>
          <a:lstStyle/>
          <a:p>
            <a:pPr algn="l">
              <a:lnSpc>
                <a:spcPct val="90000"/>
              </a:lnSpc>
            </a:pPr>
            <a:r>
              <a:rPr lang="en-US" sz="2800" kern="1200">
                <a:solidFill>
                  <a:srgbClr val="FFFFFF"/>
                </a:solidFill>
                <a:latin typeface="+mj-lt"/>
                <a:ea typeface="+mj-ea"/>
                <a:cs typeface="+mj-cs"/>
              </a:rPr>
              <a:t>What are the challenges that need to be addressed?</a:t>
            </a:r>
          </a:p>
        </p:txBody>
      </p:sp>
    </p:spTree>
    <p:extLst>
      <p:ext uri="{BB962C8B-B14F-4D97-AF65-F5344CB8AC3E}">
        <p14:creationId xmlns:p14="http://schemas.microsoft.com/office/powerpoint/2010/main" val="217226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Rectangle 25">
            <a:extLst>
              <a:ext uri="{FF2B5EF4-FFF2-40B4-BE49-F238E27FC236}">
                <a16:creationId xmlns=""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D4C4A2B6-41BD-4242-A47C-01281C8209BC}"/>
              </a:ext>
            </a:extLst>
          </p:cNvPr>
          <p:cNvSpPr>
            <a:spLocks noGrp="1"/>
          </p:cNvSpPr>
          <p:nvPr>
            <p:ph type="title"/>
          </p:nvPr>
        </p:nvSpPr>
        <p:spPr>
          <a:xfrm>
            <a:off x="628650" y="811161"/>
            <a:ext cx="2501695" cy="5403370"/>
          </a:xfrm>
        </p:spPr>
        <p:txBody>
          <a:bodyPr>
            <a:normAutofit/>
          </a:bodyPr>
          <a:lstStyle/>
          <a:p>
            <a:r>
              <a:rPr lang="en-GB" dirty="0">
                <a:solidFill>
                  <a:srgbClr val="FFFFFF"/>
                </a:solidFill>
              </a:rPr>
              <a:t>National STEM Strategy aims:</a:t>
            </a:r>
          </a:p>
        </p:txBody>
      </p:sp>
      <p:graphicFrame>
        <p:nvGraphicFramePr>
          <p:cNvPr id="5" name="Content Placeholder 2">
            <a:extLst>
              <a:ext uri="{FF2B5EF4-FFF2-40B4-BE49-F238E27FC236}">
                <a16:creationId xmlns="" xmlns:a16="http://schemas.microsoft.com/office/drawing/2014/main" id="{02D033AF-66B3-4FAD-A1B7-8D88B2E4F084}"/>
              </a:ext>
            </a:extLst>
          </p:cNvPr>
          <p:cNvGraphicFramePr>
            <a:graphicFrameLocks noGrp="1"/>
          </p:cNvGraphicFramePr>
          <p:nvPr>
            <p:ph idx="1"/>
            <p:extLst>
              <p:ext uri="{D42A27DB-BD31-4B8C-83A1-F6EECF244321}">
                <p14:modId xmlns:p14="http://schemas.microsoft.com/office/powerpoint/2010/main" val="3840116224"/>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503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Rectangle 11">
            <a:extLst>
              <a:ext uri="{FF2B5EF4-FFF2-40B4-BE49-F238E27FC236}">
                <a16:creationId xmlns=""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EB8C8A82-91D1-4D55-A9FC-542574AA5E97}"/>
              </a:ext>
            </a:extLst>
          </p:cNvPr>
          <p:cNvSpPr>
            <a:spLocks noGrp="1"/>
          </p:cNvSpPr>
          <p:nvPr>
            <p:ph type="title"/>
          </p:nvPr>
        </p:nvSpPr>
        <p:spPr>
          <a:xfrm>
            <a:off x="628650" y="811161"/>
            <a:ext cx="2501695" cy="5403370"/>
          </a:xfrm>
        </p:spPr>
        <p:txBody>
          <a:bodyPr>
            <a:normAutofit/>
          </a:bodyPr>
          <a:lstStyle/>
          <a:p>
            <a:r>
              <a:rPr lang="en-GB">
                <a:solidFill>
                  <a:srgbClr val="FFFFFF"/>
                </a:solidFill>
              </a:rPr>
              <a:t>National STEM Strategy Actions</a:t>
            </a:r>
          </a:p>
        </p:txBody>
      </p:sp>
      <p:graphicFrame>
        <p:nvGraphicFramePr>
          <p:cNvPr id="5" name="Content Placeholder 2">
            <a:extLst>
              <a:ext uri="{FF2B5EF4-FFF2-40B4-BE49-F238E27FC236}">
                <a16:creationId xmlns="" xmlns:a16="http://schemas.microsoft.com/office/drawing/2014/main" id="{8DAA3A86-F518-4FBC-BE8B-DB41B0C9718E}"/>
              </a:ext>
            </a:extLst>
          </p:cNvPr>
          <p:cNvGraphicFramePr>
            <a:graphicFrameLocks noGrp="1"/>
          </p:cNvGraphicFramePr>
          <p:nvPr>
            <p:ph idx="1"/>
            <p:extLst>
              <p:ext uri="{D42A27DB-BD31-4B8C-83A1-F6EECF244321}">
                <p14:modId xmlns:p14="http://schemas.microsoft.com/office/powerpoint/2010/main" val="3383438433"/>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179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6" name="Picture 5">
            <a:extLst>
              <a:ext uri="{FF2B5EF4-FFF2-40B4-BE49-F238E27FC236}">
                <a16:creationId xmlns="" xmlns:a16="http://schemas.microsoft.com/office/drawing/2014/main" id="{B6DAE8BC-B0BB-4CED-8A5D-06C9103683E0}"/>
              </a:ext>
            </a:extLst>
          </p:cNvPr>
          <p:cNvPicPr>
            <a:picLocks noChangeAspect="1"/>
          </p:cNvPicPr>
          <p:nvPr/>
        </p:nvPicPr>
        <p:blipFill>
          <a:blip r:embed="rId3"/>
          <a:stretch>
            <a:fillRect/>
          </a:stretch>
        </p:blipFill>
        <p:spPr>
          <a:xfrm>
            <a:off x="240030" y="560469"/>
            <a:ext cx="8622615" cy="3492161"/>
          </a:xfrm>
          <a:prstGeom prst="rect">
            <a:avLst/>
          </a:prstGeom>
        </p:spPr>
      </p:pic>
      <p:cxnSp>
        <p:nvCxnSpPr>
          <p:cNvPr id="18" name="Straight Connector 17">
            <a:extLst>
              <a:ext uri="{FF2B5EF4-FFF2-40B4-BE49-F238E27FC236}">
                <a16:creationId xmlns=""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 xmlns:a16="http://schemas.microsoft.com/office/drawing/2014/main" id="{A6F8AB41-639E-4EE9-B810-7BEF52E5B47C}"/>
              </a:ext>
            </a:extLst>
          </p:cNvPr>
          <p:cNvSpPr>
            <a:spLocks noGrp="1"/>
          </p:cNvSpPr>
          <p:nvPr>
            <p:ph type="ctrTitle"/>
          </p:nvPr>
        </p:nvSpPr>
        <p:spPr>
          <a:xfrm>
            <a:off x="395653" y="4756638"/>
            <a:ext cx="8354891" cy="930447"/>
          </a:xfrm>
        </p:spPr>
        <p:txBody>
          <a:bodyPr>
            <a:normAutofit/>
          </a:bodyPr>
          <a:lstStyle/>
          <a:p>
            <a:pPr>
              <a:lnSpc>
                <a:spcPct val="90000"/>
              </a:lnSpc>
            </a:pPr>
            <a:r>
              <a:rPr lang="en-GB" sz="3300">
                <a:solidFill>
                  <a:srgbClr val="FFFFFF"/>
                </a:solidFill>
              </a:rPr>
              <a:t>STEM Moray Position Statement 2018 - 2021</a:t>
            </a:r>
          </a:p>
        </p:txBody>
      </p:sp>
    </p:spTree>
    <p:extLst>
      <p:ext uri="{BB962C8B-B14F-4D97-AF65-F5344CB8AC3E}">
        <p14:creationId xmlns:p14="http://schemas.microsoft.com/office/powerpoint/2010/main" val="2388413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 xmlns:a16="http://schemas.microsoft.com/office/drawing/2014/main" id="{B9CB6B47-E37E-42E3-B8AB-0CC6A472DEDC}"/>
              </a:ext>
            </a:extLst>
          </p:cNvPr>
          <p:cNvPicPr>
            <a:picLocks noGrp="1" noChangeAspect="1"/>
          </p:cNvPicPr>
          <p:nvPr>
            <p:ph sz="half" idx="1"/>
          </p:nvPr>
        </p:nvPicPr>
        <p:blipFill rotWithShape="1">
          <a:blip r:embed="rId3"/>
          <a:srcRect l="4012" r="3933"/>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 xmlns:a16="http://schemas.microsoft.com/office/drawing/2014/main" id="{1F7E1083-CF2E-4A7E-BD0D-1DE472F9FE01}"/>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algn="l">
              <a:lnSpc>
                <a:spcPct val="90000"/>
              </a:lnSpc>
            </a:pPr>
            <a:r>
              <a:rPr lang="en-US" sz="3700" b="1" dirty="0"/>
              <a:t>Moray’s Economic Context</a:t>
            </a:r>
            <a:endParaRPr lang="en-US" sz="3700" dirty="0"/>
          </a:p>
        </p:txBody>
      </p:sp>
      <p:sp>
        <p:nvSpPr>
          <p:cNvPr id="7" name="Content Placeholder 6">
            <a:extLst>
              <a:ext uri="{FF2B5EF4-FFF2-40B4-BE49-F238E27FC236}">
                <a16:creationId xmlns="" xmlns:a16="http://schemas.microsoft.com/office/drawing/2014/main" id="{EEF2E226-D92B-4EA5-91F1-D4EEA3A97993}"/>
              </a:ext>
            </a:extLst>
          </p:cNvPr>
          <p:cNvSpPr>
            <a:spLocks noGrp="1"/>
          </p:cNvSpPr>
          <p:nvPr>
            <p:ph sz="half" idx="2"/>
          </p:nvPr>
        </p:nvSpPr>
        <p:spPr>
          <a:xfrm>
            <a:off x="491490" y="2575034"/>
            <a:ext cx="3840085" cy="3462228"/>
          </a:xfrm>
        </p:spPr>
        <p:txBody>
          <a:bodyPr vert="horz" lIns="91440" tIns="45720" rIns="91440" bIns="45720" rtlCol="0">
            <a:normAutofit/>
          </a:bodyPr>
          <a:lstStyle/>
          <a:p>
            <a:pPr indent="-228600">
              <a:lnSpc>
                <a:spcPct val="90000"/>
              </a:lnSpc>
            </a:pPr>
            <a:r>
              <a:rPr lang="en-US"/>
              <a:t>Moray Skills Pathway</a:t>
            </a:r>
          </a:p>
          <a:p>
            <a:pPr indent="-228600">
              <a:lnSpc>
                <a:spcPct val="90000"/>
              </a:lnSpc>
            </a:pPr>
            <a:r>
              <a:rPr lang="en-US"/>
              <a:t>Labour Market Intelligence - Regional Skills Assessment Moray</a:t>
            </a:r>
          </a:p>
          <a:p>
            <a:pPr indent="-228600">
              <a:lnSpc>
                <a:spcPct val="90000"/>
              </a:lnSpc>
            </a:pPr>
            <a:r>
              <a:rPr lang="en-US"/>
              <a:t>Local Outcome Improvement Plan</a:t>
            </a:r>
            <a:endParaRPr lang="en-US" dirty="0"/>
          </a:p>
        </p:txBody>
      </p:sp>
    </p:spTree>
    <p:extLst>
      <p:ext uri="{BB962C8B-B14F-4D97-AF65-F5344CB8AC3E}">
        <p14:creationId xmlns:p14="http://schemas.microsoft.com/office/powerpoint/2010/main" val="2959399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659" y="4572000"/>
            <a:ext cx="5293730" cy="1964266"/>
          </a:xfrm>
          <a:prstGeom prst="rect">
            <a:avLst/>
          </a:prstGeom>
          <a:solidFill>
            <a:srgbClr val="363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7" name="Content Placeholder 6">
            <a:extLst>
              <a:ext uri="{FF2B5EF4-FFF2-40B4-BE49-F238E27FC236}">
                <a16:creationId xmlns="" xmlns:a16="http://schemas.microsoft.com/office/drawing/2014/main" id="{53CE47BC-05E8-4A65-A0C6-25DBEB7B7DC3}"/>
              </a:ext>
            </a:extLst>
          </p:cNvPr>
          <p:cNvPicPr>
            <a:picLocks noGrp="1" noChangeAspect="1"/>
          </p:cNvPicPr>
          <p:nvPr>
            <p:ph sz="half" idx="2"/>
          </p:nvPr>
        </p:nvPicPr>
        <p:blipFill rotWithShape="1">
          <a:blip r:embed="rId3"/>
          <a:srcRect l="3338" r="-2" b="-2"/>
          <a:stretch/>
        </p:blipFill>
        <p:spPr>
          <a:xfrm>
            <a:off x="245660" y="321733"/>
            <a:ext cx="5293729" cy="4107392"/>
          </a:xfrm>
          <a:prstGeom prst="rect">
            <a:avLst/>
          </a:prstGeom>
        </p:spPr>
      </p:pic>
      <p:sp>
        <p:nvSpPr>
          <p:cNvPr id="19" name="Rectangle 18">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 xmlns:a16="http://schemas.microsoft.com/office/drawing/2014/main" id="{48AF3406-5C1A-4777-B996-A691DB1E4436}"/>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lnSpc>
                <a:spcPct val="90000"/>
              </a:lnSpc>
            </a:pPr>
            <a:r>
              <a:rPr lang="en-US" sz="4100">
                <a:solidFill>
                  <a:srgbClr val="FFFFFF"/>
                </a:solidFill>
              </a:rPr>
              <a:t>Partners in the Moray STEM Strategy Group</a:t>
            </a:r>
          </a:p>
        </p:txBody>
      </p:sp>
      <p:sp>
        <p:nvSpPr>
          <p:cNvPr id="5" name="Content Placeholder 4">
            <a:extLst>
              <a:ext uri="{FF2B5EF4-FFF2-40B4-BE49-F238E27FC236}">
                <a16:creationId xmlns="" xmlns:a16="http://schemas.microsoft.com/office/drawing/2014/main" id="{12EA52B0-7FA0-46CD-A15C-AA9060481DC5}"/>
              </a:ext>
            </a:extLst>
          </p:cNvPr>
          <p:cNvSpPr>
            <a:spLocks noGrp="1"/>
          </p:cNvSpPr>
          <p:nvPr>
            <p:ph sz="half" idx="1"/>
          </p:nvPr>
        </p:nvSpPr>
        <p:spPr>
          <a:xfrm>
            <a:off x="5796136" y="917725"/>
            <a:ext cx="2954672" cy="4852362"/>
          </a:xfrm>
        </p:spPr>
        <p:txBody>
          <a:bodyPr vert="horz" lIns="91440" tIns="45720" rIns="91440" bIns="45720" rtlCol="0" anchor="ctr">
            <a:normAutofit/>
          </a:bodyPr>
          <a:lstStyle/>
          <a:p>
            <a:pPr indent="-228600" algn="ctr">
              <a:lnSpc>
                <a:spcPct val="90000"/>
              </a:lnSpc>
            </a:pPr>
            <a:r>
              <a:rPr lang="en-US" dirty="0">
                <a:solidFill>
                  <a:srgbClr val="FFFFFF"/>
                </a:solidFill>
              </a:rPr>
              <a:t>Moray Council</a:t>
            </a:r>
          </a:p>
          <a:p>
            <a:pPr indent="-228600" algn="ctr">
              <a:lnSpc>
                <a:spcPct val="90000"/>
              </a:lnSpc>
            </a:pPr>
            <a:r>
              <a:rPr lang="en-US" dirty="0">
                <a:solidFill>
                  <a:srgbClr val="FFFFFF"/>
                </a:solidFill>
              </a:rPr>
              <a:t>Moray College UHI</a:t>
            </a:r>
          </a:p>
          <a:p>
            <a:pPr indent="-228600" algn="ctr">
              <a:lnSpc>
                <a:spcPct val="90000"/>
              </a:lnSpc>
            </a:pPr>
            <a:r>
              <a:rPr lang="en-US" dirty="0">
                <a:solidFill>
                  <a:srgbClr val="FFFFFF"/>
                </a:solidFill>
              </a:rPr>
              <a:t>Skills Development Scotland</a:t>
            </a:r>
          </a:p>
          <a:p>
            <a:pPr indent="-228600" algn="ctr">
              <a:lnSpc>
                <a:spcPct val="90000"/>
              </a:lnSpc>
            </a:pPr>
            <a:r>
              <a:rPr lang="en-US" dirty="0">
                <a:solidFill>
                  <a:srgbClr val="FFFFFF"/>
                </a:solidFill>
              </a:rPr>
              <a:t>DYW Moray</a:t>
            </a:r>
          </a:p>
          <a:p>
            <a:pPr indent="-228600" algn="ctr">
              <a:lnSpc>
                <a:spcPct val="90000"/>
              </a:lnSpc>
            </a:pPr>
            <a:r>
              <a:rPr lang="en-US" dirty="0">
                <a:solidFill>
                  <a:srgbClr val="FFFFFF"/>
                </a:solidFill>
              </a:rPr>
              <a:t>RAF Lossiemouth</a:t>
            </a:r>
          </a:p>
          <a:p>
            <a:pPr indent="-228600">
              <a:lnSpc>
                <a:spcPct val="90000"/>
              </a:lnSpc>
            </a:pPr>
            <a:endParaRPr lang="en-US" sz="1700" dirty="0">
              <a:solidFill>
                <a:srgbClr val="FFFFFF"/>
              </a:solidFill>
            </a:endParaRPr>
          </a:p>
        </p:txBody>
      </p:sp>
    </p:spTree>
    <p:extLst>
      <p:ext uri="{BB962C8B-B14F-4D97-AF65-F5344CB8AC3E}">
        <p14:creationId xmlns:p14="http://schemas.microsoft.com/office/powerpoint/2010/main" val="12846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9" name="Content Placeholder 9">
            <a:extLst>
              <a:ext uri="{FF2B5EF4-FFF2-40B4-BE49-F238E27FC236}">
                <a16:creationId xmlns="" xmlns:a16="http://schemas.microsoft.com/office/drawing/2014/main" id="{E3D79A91-9A4A-487E-B708-9344F5E2B7F2}"/>
              </a:ext>
            </a:extLst>
          </p:cNvPr>
          <p:cNvGraphicFramePr>
            <a:graphicFrameLocks noGrp="1"/>
          </p:cNvGraphicFramePr>
          <p:nvPr>
            <p:ph idx="1"/>
            <p:extLst>
              <p:ext uri="{D42A27DB-BD31-4B8C-83A1-F6EECF244321}">
                <p14:modId xmlns:p14="http://schemas.microsoft.com/office/powerpoint/2010/main" val="322629373"/>
              </p:ext>
            </p:extLst>
          </p:nvPr>
        </p:nvGraphicFramePr>
        <p:xfrm>
          <a:off x="628650" y="220486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B8C7A7F4-EFF9-428E-A620-E3920D54D953}"/>
              </a:ext>
            </a:extLst>
          </p:cNvPr>
          <p:cNvPicPr>
            <a:picLocks noChangeAspect="1"/>
          </p:cNvPicPr>
          <p:nvPr/>
        </p:nvPicPr>
        <p:blipFill>
          <a:blip r:embed="rId8"/>
          <a:stretch>
            <a:fillRect/>
          </a:stretch>
        </p:blipFill>
        <p:spPr>
          <a:xfrm>
            <a:off x="2339752" y="301798"/>
            <a:ext cx="4169278" cy="1688337"/>
          </a:xfrm>
          <a:prstGeom prst="rect">
            <a:avLst/>
          </a:prstGeom>
        </p:spPr>
      </p:pic>
    </p:spTree>
    <p:extLst>
      <p:ext uri="{BB962C8B-B14F-4D97-AF65-F5344CB8AC3E}">
        <p14:creationId xmlns:p14="http://schemas.microsoft.com/office/powerpoint/2010/main" val="3169687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2023</Words>
  <Application>Microsoft Office PowerPoint</Application>
  <PresentationFormat>On-screen Show (4:3)</PresentationFormat>
  <Paragraphs>134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National STEM Strategy</vt:lpstr>
      <vt:lpstr>STEM in Scotland</vt:lpstr>
      <vt:lpstr>What are the challenges that need to be addressed?</vt:lpstr>
      <vt:lpstr>National STEM Strategy aims:</vt:lpstr>
      <vt:lpstr>National STEM Strategy Actions</vt:lpstr>
      <vt:lpstr>STEM Moray Position Statement 2018 - 2021</vt:lpstr>
      <vt:lpstr>Moray’s Economic Context</vt:lpstr>
      <vt:lpstr>Partners in the Moray STEM Strategy Group</vt:lpstr>
      <vt:lpstr>PowerPoint Presentation</vt:lpstr>
      <vt:lpstr>Examples of Partnership Work this session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STEM Strategy</dc:title>
  <dc:creator>Janey Irving</dc:creator>
  <cp:lastModifiedBy>Janey Irving</cp:lastModifiedBy>
  <cp:revision>1</cp:revision>
  <dcterms:created xsi:type="dcterms:W3CDTF">2006-08-16T00:00:00Z</dcterms:created>
  <dcterms:modified xsi:type="dcterms:W3CDTF">2018-06-19T08:45:19Z</dcterms:modified>
</cp:coreProperties>
</file>