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2" r:id="rId5"/>
    <p:sldId id="261" r:id="rId6"/>
    <p:sldId id="259" r:id="rId7"/>
    <p:sldId id="267" r:id="rId8"/>
    <p:sldId id="263"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BE070-2C23-42B0-BD44-9B46C964262F}" type="datetimeFigureOut">
              <a:rPr lang="en-GB" smtClean="0"/>
              <a:t>20/05/2018</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A880E9-AD3D-4820-BF83-678F0B5C523C}" type="slidenum">
              <a:rPr lang="en-GB" smtClean="0"/>
              <a:t>‹#›</a:t>
            </a:fld>
            <a:endParaRPr lang="en-GB"/>
          </a:p>
        </p:txBody>
      </p:sp>
    </p:spTree>
    <p:extLst>
      <p:ext uri="{BB962C8B-B14F-4D97-AF65-F5344CB8AC3E}">
        <p14:creationId xmlns:p14="http://schemas.microsoft.com/office/powerpoint/2010/main" val="3813170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0" i="0" u="none" strike="noStrike" baseline="0" dirty="0">
                <a:solidFill>
                  <a:srgbClr val="421051"/>
                </a:solidFill>
                <a:latin typeface="SohoGothicStd-Medium"/>
              </a:rPr>
              <a:t>Systems thinking </a:t>
            </a:r>
            <a:r>
              <a:rPr lang="en-GB" sz="1200" b="0" i="0" u="none" strike="noStrike" baseline="0" dirty="0">
                <a:solidFill>
                  <a:srgbClr val="000000"/>
                </a:solidFill>
                <a:latin typeface="SohoGothicStd-Light"/>
              </a:rPr>
              <a:t>Seeing whole systems and parts and how they connect, pattern-seeking, recognising</a:t>
            </a:r>
          </a:p>
          <a:p>
            <a:pPr algn="l"/>
            <a:r>
              <a:rPr lang="en-GB" sz="1200" b="0" i="0" u="none" strike="noStrike" baseline="0" dirty="0">
                <a:solidFill>
                  <a:srgbClr val="000000"/>
                </a:solidFill>
                <a:latin typeface="SohoGothicStd-Light"/>
              </a:rPr>
              <a:t>interdependencies, synthesising</a:t>
            </a:r>
          </a:p>
          <a:p>
            <a:pPr algn="l"/>
            <a:r>
              <a:rPr lang="en-GB" sz="1200" b="0" i="0" u="none" strike="noStrike" baseline="0" dirty="0">
                <a:solidFill>
                  <a:srgbClr val="421051"/>
                </a:solidFill>
                <a:latin typeface="SohoGothicStd-Medium"/>
              </a:rPr>
              <a:t>Problem-.</a:t>
            </a:r>
            <a:r>
              <a:rPr lang="en-GB" sz="1200" b="0" i="0" u="none" strike="noStrike" baseline="0" dirty="0" err="1">
                <a:solidFill>
                  <a:srgbClr val="421051"/>
                </a:solidFill>
                <a:latin typeface="SohoGothicStd-Medium"/>
              </a:rPr>
              <a:t>nding</a:t>
            </a:r>
            <a:r>
              <a:rPr lang="en-GB" sz="1200" b="0" i="0" u="none" strike="noStrike" baseline="0" dirty="0">
                <a:solidFill>
                  <a:srgbClr val="421051"/>
                </a:solidFill>
                <a:latin typeface="SohoGothicStd-Medium"/>
              </a:rPr>
              <a:t> </a:t>
            </a:r>
            <a:r>
              <a:rPr lang="en-GB" sz="1200" b="0" i="0" u="none" strike="noStrike" baseline="0" dirty="0">
                <a:solidFill>
                  <a:srgbClr val="000000"/>
                </a:solidFill>
                <a:latin typeface="SohoGothicStd-Light"/>
              </a:rPr>
              <a:t>Clarifying needs, checking existing solutions, investigating contexts, verifying</a:t>
            </a:r>
          </a:p>
          <a:p>
            <a:pPr algn="l"/>
            <a:r>
              <a:rPr lang="en-GB" sz="1200" b="0" i="0" u="none" strike="noStrike" baseline="0" dirty="0">
                <a:solidFill>
                  <a:srgbClr val="421051"/>
                </a:solidFill>
                <a:latin typeface="SohoGothicStd-Medium"/>
              </a:rPr>
              <a:t>Visualising </a:t>
            </a:r>
            <a:r>
              <a:rPr lang="en-GB" sz="1200" b="0" i="0" u="none" strike="noStrike" baseline="0" dirty="0">
                <a:solidFill>
                  <a:srgbClr val="000000"/>
                </a:solidFill>
                <a:latin typeface="SohoGothicStd-Light"/>
              </a:rPr>
              <a:t>Being able to move from abstract to concrete, manipulating materials, mental rehearsal of</a:t>
            </a:r>
          </a:p>
          <a:p>
            <a:pPr algn="l"/>
            <a:r>
              <a:rPr lang="en-GB" sz="1200" b="0" i="0" u="none" strike="noStrike" baseline="0" dirty="0">
                <a:solidFill>
                  <a:srgbClr val="000000"/>
                </a:solidFill>
                <a:latin typeface="SohoGothicStd-Light"/>
              </a:rPr>
              <a:t>physical space and of practical design solutions</a:t>
            </a:r>
          </a:p>
          <a:p>
            <a:pPr algn="l"/>
            <a:r>
              <a:rPr lang="en-GB" sz="1200" b="0" i="0" u="none" strike="noStrike" baseline="0" dirty="0">
                <a:solidFill>
                  <a:srgbClr val="421051"/>
                </a:solidFill>
                <a:latin typeface="SohoGothicStd-Medium"/>
              </a:rPr>
              <a:t>Improving </a:t>
            </a:r>
            <a:r>
              <a:rPr lang="en-GB" sz="1200" b="0" i="0" u="none" strike="noStrike" baseline="0" dirty="0">
                <a:solidFill>
                  <a:srgbClr val="000000"/>
                </a:solidFill>
                <a:latin typeface="SohoGothicStd-Light"/>
              </a:rPr>
              <a:t>Restlessly trying to make things better by experimenting, designing, sketching, guessing,</a:t>
            </a:r>
          </a:p>
          <a:p>
            <a:pPr algn="l"/>
            <a:r>
              <a:rPr lang="en-GB" sz="1200" b="0" i="0" u="none" strike="noStrike" baseline="0" dirty="0">
                <a:solidFill>
                  <a:srgbClr val="000000"/>
                </a:solidFill>
                <a:latin typeface="SohoGothicStd-Light"/>
              </a:rPr>
              <a:t>conjecturing, thought-experimenting, prototyping</a:t>
            </a:r>
          </a:p>
          <a:p>
            <a:pPr algn="l"/>
            <a:r>
              <a:rPr lang="en-GB" sz="1200" b="0" i="0" u="none" strike="noStrike" baseline="0" dirty="0">
                <a:solidFill>
                  <a:srgbClr val="421051"/>
                </a:solidFill>
                <a:latin typeface="SohoGothicStd-Medium"/>
              </a:rPr>
              <a:t>Creative problem-solving </a:t>
            </a:r>
            <a:r>
              <a:rPr lang="en-GB" sz="1200" b="0" i="0" u="none" strike="noStrike" baseline="0" dirty="0">
                <a:solidFill>
                  <a:srgbClr val="000000"/>
                </a:solidFill>
                <a:latin typeface="SohoGothicStd-Light"/>
              </a:rPr>
              <a:t>Applying techniques from </a:t>
            </a:r>
            <a:r>
              <a:rPr lang="en-GB" sz="1200" b="0" i="0" u="none" strike="noStrike" baseline="0" dirty="0" err="1">
                <a:solidFill>
                  <a:srgbClr val="000000"/>
                </a:solidFill>
                <a:latin typeface="SohoGothicStd-Light"/>
              </a:rPr>
              <a:t>di.erent</a:t>
            </a:r>
            <a:r>
              <a:rPr lang="en-GB" sz="1200" b="0" i="0" u="none" strike="noStrike" baseline="0" dirty="0">
                <a:solidFill>
                  <a:srgbClr val="000000"/>
                </a:solidFill>
                <a:latin typeface="SohoGothicStd-Light"/>
              </a:rPr>
              <a:t> traditions, generating ideas and solutions with others,</a:t>
            </a:r>
          </a:p>
          <a:p>
            <a:pPr algn="l"/>
            <a:r>
              <a:rPr lang="en-GB" sz="1200" b="0" i="0" u="none" strike="noStrike" baseline="0" dirty="0">
                <a:solidFill>
                  <a:srgbClr val="000000"/>
                </a:solidFill>
                <a:latin typeface="SohoGothicStd-Light"/>
              </a:rPr>
              <a:t>generous but rigorous critiquing, seeing engineering as a ‘team sport’</a:t>
            </a:r>
          </a:p>
          <a:p>
            <a:pPr algn="l"/>
            <a:r>
              <a:rPr lang="en-GB" sz="1200" b="0" i="0" u="none" strike="noStrike" baseline="0" dirty="0">
                <a:solidFill>
                  <a:srgbClr val="421051"/>
                </a:solidFill>
                <a:latin typeface="SohoGothicStd-Medium"/>
              </a:rPr>
              <a:t>Adaptability</a:t>
            </a:r>
            <a:r>
              <a:rPr lang="en-GB" sz="800" b="1" i="0" u="none" strike="noStrike" baseline="0" dirty="0">
                <a:solidFill>
                  <a:srgbClr val="421051"/>
                </a:solidFill>
                <a:latin typeface="SohoPro-Bold"/>
              </a:rPr>
              <a:t>58 </a:t>
            </a:r>
            <a:r>
              <a:rPr lang="en-GB" sz="1200" b="0" i="0" u="none" strike="noStrike" baseline="0" dirty="0">
                <a:solidFill>
                  <a:srgbClr val="000000"/>
                </a:solidFill>
                <a:latin typeface="SohoGothicStd-Light"/>
              </a:rPr>
              <a:t>Testing, analysing, </a:t>
            </a:r>
            <a:r>
              <a:rPr lang="en-GB" sz="1200" b="0" i="0" u="none" strike="noStrike" baseline="0" dirty="0" err="1">
                <a:solidFill>
                  <a:srgbClr val="000000"/>
                </a:solidFill>
                <a:latin typeface="SohoGothicStd-Light"/>
              </a:rPr>
              <a:t>re¡ecting</a:t>
            </a:r>
            <a:r>
              <a:rPr lang="en-GB" sz="1200" b="0" i="0" u="none" strike="noStrike" baseline="0" dirty="0">
                <a:solidFill>
                  <a:srgbClr val="000000"/>
                </a:solidFill>
                <a:latin typeface="SohoGothicStd-Light"/>
              </a:rPr>
              <a:t>, rethinking, changing both in a physical sense and mentally</a:t>
            </a:r>
            <a:endParaRPr lang="en-GB" dirty="0"/>
          </a:p>
        </p:txBody>
      </p:sp>
      <p:sp>
        <p:nvSpPr>
          <p:cNvPr id="4" name="Slide Number Placeholder 3"/>
          <p:cNvSpPr>
            <a:spLocks noGrp="1"/>
          </p:cNvSpPr>
          <p:nvPr>
            <p:ph type="sldNum" sz="quarter" idx="10"/>
          </p:nvPr>
        </p:nvSpPr>
        <p:spPr/>
        <p:txBody>
          <a:bodyPr/>
          <a:lstStyle/>
          <a:p>
            <a:fld id="{DEA880E9-AD3D-4820-BF83-678F0B5C523C}" type="slidenum">
              <a:rPr lang="en-GB" smtClean="0"/>
              <a:t>4</a:t>
            </a:fld>
            <a:endParaRPr lang="en-GB"/>
          </a:p>
        </p:txBody>
      </p:sp>
    </p:spTree>
    <p:extLst>
      <p:ext uri="{BB962C8B-B14F-4D97-AF65-F5344CB8AC3E}">
        <p14:creationId xmlns:p14="http://schemas.microsoft.com/office/powerpoint/2010/main" val="5537089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RAF 100 STEM Project - Moray</a:t>
            </a:r>
          </a:p>
        </p:txBody>
      </p:sp>
      <p:sp>
        <p:nvSpPr>
          <p:cNvPr id="3" name="Subtitle 2"/>
          <p:cNvSpPr>
            <a:spLocks noGrp="1"/>
          </p:cNvSpPr>
          <p:nvPr>
            <p:ph type="subTitle" idx="1"/>
          </p:nvPr>
        </p:nvSpPr>
        <p:spPr/>
        <p:txBody>
          <a:bodyPr/>
          <a:lstStyle/>
          <a:p>
            <a:r>
              <a:rPr lang="en-GB" dirty="0">
                <a:solidFill>
                  <a:schemeClr val="tx1"/>
                </a:solidFill>
              </a:rPr>
              <a:t>1998-2008 Remotely Piloted Air Systems</a:t>
            </a:r>
          </a:p>
        </p:txBody>
      </p:sp>
      <p:pic>
        <p:nvPicPr>
          <p:cNvPr id="1026" name="Picture 2" descr="D:\Procedural\STEM Moray Logo\STEM_colou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189" y="260631"/>
            <a:ext cx="4725181" cy="1917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67BD17F-FD65-451D-AD4A-77E763B7E560}"/>
              </a:ext>
            </a:extLst>
          </p:cNvPr>
          <p:cNvPicPr>
            <a:picLocks noChangeAspect="1"/>
          </p:cNvPicPr>
          <p:nvPr/>
        </p:nvPicPr>
        <p:blipFill>
          <a:blip r:embed="rId3"/>
          <a:stretch>
            <a:fillRect/>
          </a:stretch>
        </p:blipFill>
        <p:spPr>
          <a:xfrm>
            <a:off x="2286000" y="5024972"/>
            <a:ext cx="5330741" cy="1227656"/>
          </a:xfrm>
          <a:prstGeom prst="rect">
            <a:avLst/>
          </a:prstGeom>
        </p:spPr>
      </p:pic>
      <p:pic>
        <p:nvPicPr>
          <p:cNvPr id="6" name="Picture 2" descr="D:\STEM Strategy\Logos\RAF100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71022"/>
            <a:ext cx="10382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235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52A4A-4416-4E8B-A4FB-45A664010387}"/>
              </a:ext>
            </a:extLst>
          </p:cNvPr>
          <p:cNvSpPr>
            <a:spLocks noGrp="1"/>
          </p:cNvSpPr>
          <p:nvPr>
            <p:ph type="title"/>
          </p:nvPr>
        </p:nvSpPr>
        <p:spPr/>
        <p:txBody>
          <a:bodyPr>
            <a:normAutofit fontScale="90000"/>
          </a:bodyPr>
          <a:lstStyle/>
          <a:p>
            <a:r>
              <a:rPr lang="en-GB" b="1" dirty="0"/>
              <a:t>RAF100: Aiming for Awesome Introduction</a:t>
            </a:r>
          </a:p>
        </p:txBody>
      </p:sp>
      <p:sp>
        <p:nvSpPr>
          <p:cNvPr id="3" name="Content Placeholder 2">
            <a:extLst>
              <a:ext uri="{FF2B5EF4-FFF2-40B4-BE49-F238E27FC236}">
                <a16:creationId xmlns:a16="http://schemas.microsoft.com/office/drawing/2014/main" id="{A7B002D4-0F30-45CC-9145-C6D1579A2578}"/>
              </a:ext>
            </a:extLst>
          </p:cNvPr>
          <p:cNvSpPr>
            <a:spLocks noGrp="1"/>
          </p:cNvSpPr>
          <p:nvPr>
            <p:ph sz="half" idx="1"/>
          </p:nvPr>
        </p:nvSpPr>
        <p:spPr>
          <a:xfrm>
            <a:off x="457200" y="1600200"/>
            <a:ext cx="3200400" cy="4525963"/>
          </a:xfrm>
        </p:spPr>
        <p:txBody>
          <a:bodyPr>
            <a:normAutofit fontScale="85000" lnSpcReduction="10000"/>
          </a:bodyPr>
          <a:lstStyle/>
          <a:p>
            <a:r>
              <a:rPr lang="en-GB" dirty="0"/>
              <a:t>Aiming for Awesome celebrates the centenary of the RAF and explores the engineering achievements of the RAF over the last 100 years.</a:t>
            </a:r>
          </a:p>
          <a:p>
            <a:pPr marL="0" indent="0">
              <a:buNone/>
            </a:pPr>
            <a:endParaRPr lang="en-GB" dirty="0"/>
          </a:p>
          <a:p>
            <a:r>
              <a:rPr lang="en-GB" dirty="0"/>
              <a:t>There are 10 lessons, each covering a different decade of RAF history.</a:t>
            </a:r>
          </a:p>
        </p:txBody>
      </p:sp>
      <p:sp>
        <p:nvSpPr>
          <p:cNvPr id="4" name="Content Placeholder 3">
            <a:extLst>
              <a:ext uri="{FF2B5EF4-FFF2-40B4-BE49-F238E27FC236}">
                <a16:creationId xmlns:a16="http://schemas.microsoft.com/office/drawing/2014/main" id="{E51419ED-83A6-4BDC-8914-E86E4F0FF366}"/>
              </a:ext>
            </a:extLst>
          </p:cNvPr>
          <p:cNvSpPr>
            <a:spLocks noGrp="1"/>
          </p:cNvSpPr>
          <p:nvPr>
            <p:ph sz="half" idx="2"/>
          </p:nvPr>
        </p:nvSpPr>
        <p:spPr>
          <a:xfrm>
            <a:off x="4191000" y="1600200"/>
            <a:ext cx="4495800" cy="4525963"/>
          </a:xfrm>
        </p:spPr>
        <p:txBody>
          <a:bodyPr>
            <a:normAutofit fontScale="85000" lnSpcReduction="10000"/>
          </a:bodyPr>
          <a:lstStyle/>
          <a:p>
            <a:r>
              <a:rPr lang="en-GB" dirty="0"/>
              <a:t>1918-1928: Aircraft design</a:t>
            </a:r>
          </a:p>
          <a:p>
            <a:r>
              <a:rPr lang="en-GB" dirty="0"/>
              <a:t>1928-1938: Radar</a:t>
            </a:r>
          </a:p>
          <a:p>
            <a:r>
              <a:rPr lang="en-GB" dirty="0"/>
              <a:t>1938-1948: Speed record</a:t>
            </a:r>
          </a:p>
          <a:p>
            <a:r>
              <a:rPr lang="en-GB" dirty="0"/>
              <a:t>1948-1958: Ejection seat</a:t>
            </a:r>
          </a:p>
          <a:p>
            <a:r>
              <a:rPr lang="en-GB" dirty="0"/>
              <a:t>1958-1968: Code breaking</a:t>
            </a:r>
          </a:p>
          <a:p>
            <a:r>
              <a:rPr lang="en-GB" dirty="0"/>
              <a:t>1968-1978: Satellite age</a:t>
            </a:r>
          </a:p>
          <a:p>
            <a:r>
              <a:rPr lang="en-GB" dirty="0"/>
              <a:t>1978-1988: Disaster relief</a:t>
            </a:r>
          </a:p>
          <a:p>
            <a:r>
              <a:rPr lang="en-GB" dirty="0"/>
              <a:t>1988-1998: Logistics challenge</a:t>
            </a:r>
          </a:p>
          <a:p>
            <a:r>
              <a:rPr lang="en-GB" dirty="0"/>
              <a:t>1998-2008: Remotely piloted air systems</a:t>
            </a:r>
          </a:p>
          <a:p>
            <a:r>
              <a:rPr lang="en-GB" dirty="0"/>
              <a:t>2008-2018: Stealth</a:t>
            </a:r>
          </a:p>
          <a:p>
            <a:endParaRPr lang="en-GB" dirty="0"/>
          </a:p>
        </p:txBody>
      </p:sp>
    </p:spTree>
    <p:extLst>
      <p:ext uri="{BB962C8B-B14F-4D97-AF65-F5344CB8AC3E}">
        <p14:creationId xmlns:p14="http://schemas.microsoft.com/office/powerpoint/2010/main" val="403770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E06E1-A263-4B16-9548-5E02C964B7A0}"/>
              </a:ext>
            </a:extLst>
          </p:cNvPr>
          <p:cNvSpPr>
            <a:spLocks noGrp="1"/>
          </p:cNvSpPr>
          <p:nvPr>
            <p:ph type="title"/>
          </p:nvPr>
        </p:nvSpPr>
        <p:spPr/>
        <p:txBody>
          <a:bodyPr>
            <a:normAutofit fontScale="90000"/>
          </a:bodyPr>
          <a:lstStyle/>
          <a:p>
            <a:r>
              <a:rPr lang="en-GB" b="1" dirty="0"/>
              <a:t>RAF100: Aiming for Awesome – Moray Project Report</a:t>
            </a:r>
            <a:endParaRPr lang="en-GB" dirty="0"/>
          </a:p>
        </p:txBody>
      </p:sp>
      <p:sp>
        <p:nvSpPr>
          <p:cNvPr id="3" name="Content Placeholder 2">
            <a:extLst>
              <a:ext uri="{FF2B5EF4-FFF2-40B4-BE49-F238E27FC236}">
                <a16:creationId xmlns:a16="http://schemas.microsoft.com/office/drawing/2014/main" id="{7C338550-5181-4A84-A1B1-7805E3FE4528}"/>
              </a:ext>
            </a:extLst>
          </p:cNvPr>
          <p:cNvSpPr>
            <a:spLocks noGrp="1"/>
          </p:cNvSpPr>
          <p:nvPr>
            <p:ph sz="half" idx="1"/>
          </p:nvPr>
        </p:nvSpPr>
        <p:spPr>
          <a:xfrm>
            <a:off x="457200" y="1600200"/>
            <a:ext cx="2743200" cy="4525963"/>
          </a:xfrm>
        </p:spPr>
        <p:txBody>
          <a:bodyPr>
            <a:normAutofit fontScale="92500" lnSpcReduction="20000"/>
          </a:bodyPr>
          <a:lstStyle/>
          <a:p>
            <a:r>
              <a:rPr lang="en-GB" dirty="0"/>
              <a:t>As well as the STEM activities, each week you will find out a bit more about the topic through research.</a:t>
            </a:r>
          </a:p>
          <a:p>
            <a:r>
              <a:rPr lang="en-GB" dirty="0"/>
              <a:t>Over the course of the 10 lessons you will create a project report.</a:t>
            </a:r>
          </a:p>
        </p:txBody>
      </p:sp>
      <p:sp>
        <p:nvSpPr>
          <p:cNvPr id="4" name="Content Placeholder 3">
            <a:extLst>
              <a:ext uri="{FF2B5EF4-FFF2-40B4-BE49-F238E27FC236}">
                <a16:creationId xmlns:a16="http://schemas.microsoft.com/office/drawing/2014/main" id="{F1474254-80CD-4073-948A-05D343D5C5FE}"/>
              </a:ext>
            </a:extLst>
          </p:cNvPr>
          <p:cNvSpPr>
            <a:spLocks noGrp="1"/>
          </p:cNvSpPr>
          <p:nvPr>
            <p:ph sz="half" idx="2"/>
          </p:nvPr>
        </p:nvSpPr>
        <p:spPr>
          <a:xfrm>
            <a:off x="3810000" y="1600200"/>
            <a:ext cx="4876800" cy="4525963"/>
          </a:xfrm>
        </p:spPr>
        <p:txBody>
          <a:bodyPr>
            <a:normAutofit fontScale="92500" lnSpcReduction="20000"/>
          </a:bodyPr>
          <a:lstStyle/>
          <a:p>
            <a:r>
              <a:rPr lang="en-GB" dirty="0"/>
              <a:t>The Project Report will contain:</a:t>
            </a:r>
          </a:p>
          <a:p>
            <a:r>
              <a:rPr lang="en-GB" dirty="0"/>
              <a:t>A page for each weeks topic with:</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What you found out in your research of that weeks topic.</a:t>
            </a:r>
          </a:p>
          <a:p>
            <a:r>
              <a:rPr lang="en-GB" dirty="0"/>
              <a:t>A final reflection telling us what you learned, what you liked best and what you might like to find out next!</a:t>
            </a:r>
          </a:p>
        </p:txBody>
      </p:sp>
    </p:spTree>
    <p:extLst>
      <p:ext uri="{BB962C8B-B14F-4D97-AF65-F5344CB8AC3E}">
        <p14:creationId xmlns:p14="http://schemas.microsoft.com/office/powerpoint/2010/main" val="4015865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F0E4D-C4BD-413E-814D-258EC0BC7CC3}"/>
              </a:ext>
            </a:extLst>
          </p:cNvPr>
          <p:cNvSpPr>
            <a:spLocks noGrp="1"/>
          </p:cNvSpPr>
          <p:nvPr>
            <p:ph type="title"/>
          </p:nvPr>
        </p:nvSpPr>
        <p:spPr/>
        <p:txBody>
          <a:bodyPr>
            <a:normAutofit fontScale="90000"/>
          </a:bodyPr>
          <a:lstStyle/>
          <a:p>
            <a:r>
              <a:rPr lang="en-GB" b="1" dirty="0"/>
              <a:t>RAF100: Aiming for Awesome – Skills</a:t>
            </a:r>
            <a:endParaRPr lang="en-GB" dirty="0"/>
          </a:p>
        </p:txBody>
      </p:sp>
      <p:pic>
        <p:nvPicPr>
          <p:cNvPr id="14" name="Content Placeholder 13">
            <a:extLst>
              <a:ext uri="{FF2B5EF4-FFF2-40B4-BE49-F238E27FC236}">
                <a16:creationId xmlns:a16="http://schemas.microsoft.com/office/drawing/2014/main" id="{112C3583-A3DE-42D6-AA28-4DAA2ABF66C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14400" y="1417638"/>
            <a:ext cx="7098001" cy="5045477"/>
          </a:xfrm>
        </p:spPr>
      </p:pic>
    </p:spTree>
    <p:extLst>
      <p:ext uri="{BB962C8B-B14F-4D97-AF65-F5344CB8AC3E}">
        <p14:creationId xmlns:p14="http://schemas.microsoft.com/office/powerpoint/2010/main" val="116863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0C13BC-15A8-447C-AC21-8B04B2705A48}"/>
              </a:ext>
            </a:extLst>
          </p:cNvPr>
          <p:cNvSpPr>
            <a:spLocks noGrp="1"/>
          </p:cNvSpPr>
          <p:nvPr>
            <p:ph type="title"/>
          </p:nvPr>
        </p:nvSpPr>
        <p:spPr>
          <a:xfrm>
            <a:off x="457200" y="274638"/>
            <a:ext cx="8229600" cy="944562"/>
          </a:xfrm>
        </p:spPr>
        <p:txBody>
          <a:bodyPr>
            <a:normAutofit fontScale="90000"/>
          </a:bodyPr>
          <a:lstStyle/>
          <a:p>
            <a:r>
              <a:rPr lang="en-GB" sz="3100" dirty="0"/>
              <a:t>Session 9 – 1998-2008 Remotely Piloted Air Systems</a:t>
            </a:r>
            <a:br>
              <a:rPr lang="en-GB" dirty="0"/>
            </a:br>
            <a:r>
              <a:rPr lang="en-GB" i="1" dirty="0"/>
              <a:t>Learning Intentions</a:t>
            </a:r>
          </a:p>
        </p:txBody>
      </p:sp>
      <p:sp>
        <p:nvSpPr>
          <p:cNvPr id="2" name="Content Placeholder 1"/>
          <p:cNvSpPr>
            <a:spLocks noGrp="1"/>
          </p:cNvSpPr>
          <p:nvPr>
            <p:ph idx="1"/>
          </p:nvPr>
        </p:nvSpPr>
        <p:spPr>
          <a:xfrm>
            <a:off x="457200" y="1219200"/>
            <a:ext cx="8229600" cy="4906963"/>
          </a:xfrm>
        </p:spPr>
        <p:txBody>
          <a:bodyPr>
            <a:normAutofit/>
          </a:bodyPr>
          <a:lstStyle/>
          <a:p>
            <a:r>
              <a:rPr lang="en-GB" sz="2400" dirty="0"/>
              <a:t>I can evaluate the implications for individuals and societies of the ethical issues arising from technological developments.</a:t>
            </a:r>
          </a:p>
          <a:p>
            <a:r>
              <a:rPr lang="en-GB" sz="2400" dirty="0"/>
              <a:t>Using computational thinking; I can evaluate solutions in response to a design challenge (flight plans).</a:t>
            </a:r>
          </a:p>
          <a:p>
            <a:endParaRPr lang="en-GB" sz="2400" dirty="0"/>
          </a:p>
          <a:p>
            <a:r>
              <a:rPr lang="en-GB" sz="2400" dirty="0"/>
              <a:t>Challenge: Using computational thinking; I can create computing solutions in response to a design challenge (flight plans).</a:t>
            </a:r>
          </a:p>
          <a:p>
            <a:endParaRPr lang="en-GB" dirty="0"/>
          </a:p>
          <a:p>
            <a:endParaRPr lang="en-GB" dirty="0"/>
          </a:p>
          <a:p>
            <a:endParaRPr lang="en-GB" dirty="0"/>
          </a:p>
        </p:txBody>
      </p:sp>
      <p:pic>
        <p:nvPicPr>
          <p:cNvPr id="3" name="Picture 2">
            <a:extLst>
              <a:ext uri="{FF2B5EF4-FFF2-40B4-BE49-F238E27FC236}">
                <a16:creationId xmlns:a16="http://schemas.microsoft.com/office/drawing/2014/main" id="{E278AB13-FA59-4B71-81A1-558222965C3E}"/>
              </a:ext>
            </a:extLst>
          </p:cNvPr>
          <p:cNvPicPr>
            <a:picLocks noChangeAspect="1"/>
          </p:cNvPicPr>
          <p:nvPr/>
        </p:nvPicPr>
        <p:blipFill>
          <a:blip r:embed="rId2"/>
          <a:stretch>
            <a:fillRect/>
          </a:stretch>
        </p:blipFill>
        <p:spPr>
          <a:xfrm>
            <a:off x="311033" y="4470253"/>
            <a:ext cx="8521933" cy="2337094"/>
          </a:xfrm>
          <a:prstGeom prst="rect">
            <a:avLst/>
          </a:prstGeom>
        </p:spPr>
      </p:pic>
    </p:spTree>
    <p:extLst>
      <p:ext uri="{BB962C8B-B14F-4D97-AF65-F5344CB8AC3E}">
        <p14:creationId xmlns:p14="http://schemas.microsoft.com/office/powerpoint/2010/main" val="1742674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7F682-895F-4F7F-8A6F-25117240129C}"/>
              </a:ext>
            </a:extLst>
          </p:cNvPr>
          <p:cNvSpPr>
            <a:spLocks noGrp="1"/>
          </p:cNvSpPr>
          <p:nvPr>
            <p:ph type="title"/>
          </p:nvPr>
        </p:nvSpPr>
        <p:spPr/>
        <p:txBody>
          <a:bodyPr>
            <a:normAutofit fontScale="90000"/>
          </a:bodyPr>
          <a:lstStyle/>
          <a:p>
            <a:r>
              <a:rPr lang="en-GB" sz="3100" dirty="0">
                <a:solidFill>
                  <a:prstClr val="black"/>
                </a:solidFill>
              </a:rPr>
              <a:t>Session 9 – 1998-2008 Remotely Piloted Air Systems</a:t>
            </a:r>
            <a:br>
              <a:rPr lang="en-GB" dirty="0"/>
            </a:br>
            <a:r>
              <a:rPr lang="en-GB" i="1" dirty="0"/>
              <a:t>STEM Activities </a:t>
            </a:r>
          </a:p>
        </p:txBody>
      </p:sp>
      <p:sp>
        <p:nvSpPr>
          <p:cNvPr id="6" name="Content Placeholder 5">
            <a:extLst>
              <a:ext uri="{FF2B5EF4-FFF2-40B4-BE49-F238E27FC236}">
                <a16:creationId xmlns:a16="http://schemas.microsoft.com/office/drawing/2014/main" id="{27E513FD-244D-4955-91E6-DA51FBF663C6}"/>
              </a:ext>
            </a:extLst>
          </p:cNvPr>
          <p:cNvSpPr>
            <a:spLocks noGrp="1"/>
          </p:cNvSpPr>
          <p:nvPr>
            <p:ph idx="1"/>
          </p:nvPr>
        </p:nvSpPr>
        <p:spPr/>
        <p:txBody>
          <a:bodyPr>
            <a:normAutofit fontScale="77500" lnSpcReduction="20000"/>
          </a:bodyPr>
          <a:lstStyle/>
          <a:p>
            <a:pPr marL="514350" indent="-514350">
              <a:buFont typeface="+mj-lt"/>
              <a:buAutoNum type="arabicPeriod"/>
            </a:pPr>
            <a:r>
              <a:rPr lang="en-GB" dirty="0">
                <a:solidFill>
                  <a:srgbClr val="000000"/>
                </a:solidFill>
                <a:latin typeface="SohoGothicStd-Light"/>
              </a:rPr>
              <a:t>Time to Think: Do you think self-driving cars are a good or bad idea? In pairs, come up with three positives and three concerns about self-driving cars.</a:t>
            </a:r>
          </a:p>
          <a:p>
            <a:pPr marL="514350" indent="-514350">
              <a:buFont typeface="+mj-lt"/>
              <a:buAutoNum type="arabicPeriod"/>
            </a:pPr>
            <a:r>
              <a:rPr lang="en-GB" dirty="0">
                <a:solidFill>
                  <a:srgbClr val="000000"/>
                </a:solidFill>
                <a:latin typeface="SohoGothicStd-Light"/>
              </a:rPr>
              <a:t>Time to Investigate: You need to write a flight plan for the RPAS to get from base to landing strip A. To avoid being detected you must not fly over radar towers. Which of the three programmes should you use? Can you write a simpler flight plan to get to landing strip A?</a:t>
            </a:r>
          </a:p>
          <a:p>
            <a:pPr marL="514350" indent="-514350">
              <a:buFont typeface="+mj-lt"/>
              <a:buAutoNum type="arabicPeriod"/>
            </a:pPr>
            <a:r>
              <a:rPr lang="en-GB" dirty="0">
                <a:solidFill>
                  <a:srgbClr val="000000"/>
                </a:solidFill>
                <a:latin typeface="SohoGothicStd-Light"/>
              </a:rPr>
              <a:t>Stretch &amp; Challenge: The RPAS you are responsible for is stationed at landing strip A. Your challenge is to write a flight plan to deliver aid to a village at B and return to base. In pairs, test each other’s flight plans. Are your flight plans the same? If not, which flight plan is more efficient?</a:t>
            </a:r>
          </a:p>
        </p:txBody>
      </p:sp>
    </p:spTree>
    <p:extLst>
      <p:ext uri="{BB962C8B-B14F-4D97-AF65-F5344CB8AC3E}">
        <p14:creationId xmlns:p14="http://schemas.microsoft.com/office/powerpoint/2010/main" val="297157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100" dirty="0">
                <a:solidFill>
                  <a:prstClr val="black"/>
                </a:solidFill>
              </a:rPr>
              <a:t>Session 9 – 1998-2008 Remotely Piloted Air Systems</a:t>
            </a:r>
            <a:br>
              <a:rPr lang="en-GB" dirty="0"/>
            </a:br>
            <a:r>
              <a:rPr lang="en-GB" i="1" dirty="0"/>
              <a:t>Research Task</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PAGE 9 of Project – Title = Remotely Piloted Air Systems</a:t>
            </a:r>
          </a:p>
          <a:p>
            <a:pPr marL="514350" indent="-514350">
              <a:buFont typeface="+mj-lt"/>
              <a:buAutoNum type="arabicPeriod"/>
            </a:pPr>
            <a:r>
              <a:rPr lang="en-GB" dirty="0"/>
              <a:t>Reflection on what you did in the lesson and what you learned.</a:t>
            </a:r>
          </a:p>
          <a:p>
            <a:pPr marL="514350" indent="-514350">
              <a:buFont typeface="+mj-lt"/>
              <a:buAutoNum type="arabicPeriod"/>
            </a:pPr>
            <a:r>
              <a:rPr lang="en-GB" dirty="0"/>
              <a:t>Research how technology has changed since 2008. Look at Boston Dynamics and the work they are doing. How do you feel about this? How could it affect our lives?</a:t>
            </a:r>
          </a:p>
          <a:p>
            <a:pPr marL="514350" indent="-514350">
              <a:buFont typeface="+mj-lt"/>
              <a:buAutoNum type="arabicPeriod"/>
            </a:pPr>
            <a:r>
              <a:rPr lang="en-GB" dirty="0"/>
              <a:t>Space X  - research the Falcon Heavy. What do you think the engineers had to do to get the landing mechanism to work? What barriers did they have? How did they overcome them?</a:t>
            </a:r>
          </a:p>
          <a:p>
            <a:pPr marL="514350" indent="-514350">
              <a:buFont typeface="+mj-lt"/>
              <a:buAutoNum type="arabicPeriod"/>
            </a:pPr>
            <a:r>
              <a:rPr lang="en-GB" dirty="0"/>
              <a:t>Discussion: Drone/RP Air Systems used for surveillance – safety or invasions of privacy?</a:t>
            </a:r>
          </a:p>
          <a:p>
            <a:pPr marL="0" indent="0">
              <a:buNone/>
            </a:pPr>
            <a:endParaRPr lang="en-GB" dirty="0"/>
          </a:p>
          <a:p>
            <a:pPr marL="514350" indent="-514350">
              <a:buFont typeface="+mj-lt"/>
              <a:buAutoNum type="arabicPeriod"/>
            </a:pPr>
            <a:endParaRPr lang="en-GB" dirty="0"/>
          </a:p>
        </p:txBody>
      </p:sp>
    </p:spTree>
    <p:extLst>
      <p:ext uri="{BB962C8B-B14F-4D97-AF65-F5344CB8AC3E}">
        <p14:creationId xmlns:p14="http://schemas.microsoft.com/office/powerpoint/2010/main" val="3900530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F6EB-1A98-4E14-8683-1A8650631407}"/>
              </a:ext>
            </a:extLst>
          </p:cNvPr>
          <p:cNvSpPr>
            <a:spLocks noGrp="1"/>
          </p:cNvSpPr>
          <p:nvPr>
            <p:ph type="title"/>
          </p:nvPr>
        </p:nvSpPr>
        <p:spPr/>
        <p:txBody>
          <a:bodyPr>
            <a:normAutofit fontScale="90000"/>
          </a:bodyPr>
          <a:lstStyle/>
          <a:p>
            <a:r>
              <a:rPr lang="en-GB" sz="3100" dirty="0">
                <a:solidFill>
                  <a:prstClr val="black"/>
                </a:solidFill>
              </a:rPr>
              <a:t>Session 9 – 1998-2008 Remotely Piloted Air Systems</a:t>
            </a:r>
            <a:br>
              <a:rPr lang="en-GB" dirty="0"/>
            </a:br>
            <a:r>
              <a:rPr lang="en-GB" dirty="0"/>
              <a:t>Debrief</a:t>
            </a:r>
          </a:p>
        </p:txBody>
      </p:sp>
      <p:sp>
        <p:nvSpPr>
          <p:cNvPr id="4" name="Content Placeholder 3">
            <a:extLst>
              <a:ext uri="{FF2B5EF4-FFF2-40B4-BE49-F238E27FC236}">
                <a16:creationId xmlns:a16="http://schemas.microsoft.com/office/drawing/2014/main" id="{DBB024C9-B6B0-449B-9444-03970470D28A}"/>
              </a:ext>
            </a:extLst>
          </p:cNvPr>
          <p:cNvSpPr>
            <a:spLocks noGrp="1"/>
          </p:cNvSpPr>
          <p:nvPr>
            <p:ph sz="half" idx="1"/>
          </p:nvPr>
        </p:nvSpPr>
        <p:spPr>
          <a:xfrm>
            <a:off x="457200" y="1600200"/>
            <a:ext cx="4038600" cy="4800600"/>
          </a:xfrm>
        </p:spPr>
        <p:txBody>
          <a:bodyPr>
            <a:normAutofit fontScale="47500" lnSpcReduction="20000"/>
          </a:bodyPr>
          <a:lstStyle/>
          <a:p>
            <a:pPr marL="0" indent="0">
              <a:buNone/>
            </a:pPr>
            <a:r>
              <a:rPr lang="en-GB" sz="4200" b="1" dirty="0"/>
              <a:t>Did today’s lesson meet the Learning Intentions?</a:t>
            </a:r>
          </a:p>
          <a:p>
            <a:r>
              <a:rPr lang="en-GB" sz="4200" dirty="0"/>
              <a:t>I can evaluate the implications for individuals and societies of the ethical issues arising from technological developments.</a:t>
            </a:r>
          </a:p>
          <a:p>
            <a:r>
              <a:rPr lang="en-GB" sz="4200" dirty="0"/>
              <a:t>Using computational thinking; I can evaluate solutions in response to a design challenge (flight plans).</a:t>
            </a:r>
          </a:p>
          <a:p>
            <a:r>
              <a:rPr lang="en-GB" sz="4200" dirty="0"/>
              <a:t>Challenge: Using computational thinking; I can create computing solutions in response to a design challenge (flight plans).</a:t>
            </a:r>
          </a:p>
          <a:p>
            <a:pPr marL="0" indent="0">
              <a:buNone/>
            </a:pPr>
            <a:endParaRPr lang="en-GB" dirty="0"/>
          </a:p>
        </p:txBody>
      </p:sp>
      <p:sp>
        <p:nvSpPr>
          <p:cNvPr id="5" name="Content Placeholder 4">
            <a:extLst>
              <a:ext uri="{FF2B5EF4-FFF2-40B4-BE49-F238E27FC236}">
                <a16:creationId xmlns:a16="http://schemas.microsoft.com/office/drawing/2014/main" id="{DBC31FE0-69FE-4CCA-9EAE-F91C502982CC}"/>
              </a:ext>
            </a:extLst>
          </p:cNvPr>
          <p:cNvSpPr>
            <a:spLocks noGrp="1"/>
          </p:cNvSpPr>
          <p:nvPr>
            <p:ph sz="half" idx="2"/>
          </p:nvPr>
        </p:nvSpPr>
        <p:spPr/>
        <p:txBody>
          <a:bodyPr>
            <a:normAutofit fontScale="47500" lnSpcReduction="20000"/>
          </a:bodyPr>
          <a:lstStyle/>
          <a:p>
            <a:pPr marL="0" indent="0">
              <a:buNone/>
            </a:pPr>
            <a:r>
              <a:rPr lang="en-GB" sz="3300" b="1" dirty="0"/>
              <a:t>Have you completed the ninth page of RAF100: Aiming for Awesome – Moray Project Report on Remotely Piloted Air Systems?</a:t>
            </a:r>
          </a:p>
          <a:p>
            <a:pPr marL="514350" indent="-514350">
              <a:buFont typeface="+mj-lt"/>
              <a:buAutoNum type="arabicPeriod"/>
            </a:pPr>
            <a:r>
              <a:rPr lang="en-GB" sz="3300" dirty="0"/>
              <a:t>Reflection on what you did in the lesson and what you learned.</a:t>
            </a:r>
          </a:p>
          <a:p>
            <a:pPr marL="514350" indent="-514350">
              <a:buFont typeface="+mj-lt"/>
              <a:buAutoNum type="arabicPeriod"/>
            </a:pPr>
            <a:r>
              <a:rPr lang="en-GB" sz="3300" dirty="0"/>
              <a:t>Research how technology has changed since 2008. Look at Boston Dynamics and the work they are doing. How do you feel about this? How could it affect our lives?</a:t>
            </a:r>
          </a:p>
          <a:p>
            <a:pPr marL="514350" indent="-514350">
              <a:buFont typeface="+mj-lt"/>
              <a:buAutoNum type="arabicPeriod"/>
            </a:pPr>
            <a:r>
              <a:rPr lang="en-GB" sz="3300" dirty="0"/>
              <a:t>Space X  - research the Falcon Heavy. What do you think the engineers had to do to get the landing mechanism to work? What barriers did they have? How did they overcome them?</a:t>
            </a:r>
          </a:p>
          <a:p>
            <a:pPr marL="514350" indent="-514350">
              <a:buFont typeface="+mj-lt"/>
              <a:buAutoNum type="arabicPeriod"/>
            </a:pPr>
            <a:r>
              <a:rPr lang="en-GB" sz="3300" dirty="0"/>
              <a:t>Discussion: Drone/RP Air Systems used for surveillance – safety or invasions of privacy?</a:t>
            </a:r>
          </a:p>
          <a:p>
            <a:pPr marL="0" indent="0">
              <a:buNone/>
            </a:pPr>
            <a:endParaRPr lang="en-GB" b="1" dirty="0"/>
          </a:p>
          <a:p>
            <a:pPr marL="0" indent="0">
              <a:buNone/>
            </a:pPr>
            <a:endParaRPr lang="en-GB" b="1" dirty="0"/>
          </a:p>
          <a:p>
            <a:pPr marL="0" indent="0">
              <a:buNone/>
            </a:pPr>
            <a:endParaRPr lang="en-GB" b="1" dirty="0"/>
          </a:p>
          <a:p>
            <a:pPr marL="0" indent="0">
              <a:buNone/>
            </a:pPr>
            <a:endParaRPr lang="en-GB" b="1" dirty="0"/>
          </a:p>
        </p:txBody>
      </p:sp>
    </p:spTree>
    <p:extLst>
      <p:ext uri="{BB962C8B-B14F-4D97-AF65-F5344CB8AC3E}">
        <p14:creationId xmlns:p14="http://schemas.microsoft.com/office/powerpoint/2010/main" val="49703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RAF 100 STEM Project - Moray</a:t>
            </a:r>
          </a:p>
        </p:txBody>
      </p:sp>
      <p:sp>
        <p:nvSpPr>
          <p:cNvPr id="3" name="Subtitle 2"/>
          <p:cNvSpPr>
            <a:spLocks noGrp="1"/>
          </p:cNvSpPr>
          <p:nvPr>
            <p:ph type="subTitle" idx="1"/>
          </p:nvPr>
        </p:nvSpPr>
        <p:spPr/>
        <p:txBody>
          <a:bodyPr/>
          <a:lstStyle/>
          <a:p>
            <a:r>
              <a:rPr lang="en-GB" b="1" u="sng" dirty="0">
                <a:solidFill>
                  <a:schemeClr val="tx1"/>
                </a:solidFill>
              </a:rPr>
              <a:t>Next time:</a:t>
            </a:r>
            <a:r>
              <a:rPr lang="en-GB" dirty="0">
                <a:solidFill>
                  <a:schemeClr val="tx1"/>
                </a:solidFill>
              </a:rPr>
              <a:t> </a:t>
            </a:r>
            <a:r>
              <a:rPr lang="en-GB">
                <a:solidFill>
                  <a:schemeClr val="tx1"/>
                </a:solidFill>
              </a:rPr>
              <a:t>2008-2018 Stealth</a:t>
            </a:r>
            <a:endParaRPr lang="en-GB" dirty="0">
              <a:solidFill>
                <a:schemeClr val="tx1"/>
              </a:solidFill>
            </a:endParaRPr>
          </a:p>
        </p:txBody>
      </p:sp>
      <p:pic>
        <p:nvPicPr>
          <p:cNvPr id="1026" name="Picture 2" descr="D:\Procedural\STEM Moray Logo\STEM_colour.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6189" y="260631"/>
            <a:ext cx="4725181" cy="191713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B67BD17F-FD65-451D-AD4A-77E763B7E560}"/>
              </a:ext>
            </a:extLst>
          </p:cNvPr>
          <p:cNvPicPr>
            <a:picLocks noChangeAspect="1"/>
          </p:cNvPicPr>
          <p:nvPr/>
        </p:nvPicPr>
        <p:blipFill>
          <a:blip r:embed="rId3"/>
          <a:stretch>
            <a:fillRect/>
          </a:stretch>
        </p:blipFill>
        <p:spPr>
          <a:xfrm>
            <a:off x="2286000" y="5024972"/>
            <a:ext cx="5330741" cy="1227656"/>
          </a:xfrm>
          <a:prstGeom prst="rect">
            <a:avLst/>
          </a:prstGeom>
        </p:spPr>
      </p:pic>
      <p:pic>
        <p:nvPicPr>
          <p:cNvPr id="6" name="Picture 2" descr="D:\STEM Strategy\Logos\RAF100 logo.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7600" y="271022"/>
            <a:ext cx="1038225" cy="1619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2265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885</Words>
  <Application>Microsoft Office PowerPoint</Application>
  <PresentationFormat>On-screen Show (4:3)</PresentationFormat>
  <Paragraphs>66</Paragraphs>
  <Slides>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SohoGothicStd-Light</vt:lpstr>
      <vt:lpstr>SohoGothicStd-Medium</vt:lpstr>
      <vt:lpstr>SohoPro-Bold</vt:lpstr>
      <vt:lpstr>Office Theme</vt:lpstr>
      <vt:lpstr>RAF 100 STEM Project - Moray</vt:lpstr>
      <vt:lpstr>RAF100: Aiming for Awesome Introduction</vt:lpstr>
      <vt:lpstr>RAF100: Aiming for Awesome – Moray Project Report</vt:lpstr>
      <vt:lpstr>RAF100: Aiming for Awesome – Skills</vt:lpstr>
      <vt:lpstr>Session 9 – 1998-2008 Remotely Piloted Air Systems Learning Intentions</vt:lpstr>
      <vt:lpstr>Session 9 – 1998-2008 Remotely Piloted Air Systems STEM Activities </vt:lpstr>
      <vt:lpstr>Session 9 – 1998-2008 Remotely Piloted Air Systems Research Task</vt:lpstr>
      <vt:lpstr>Session 9 – 1998-2008 Remotely Piloted Air Systems Debrief</vt:lpstr>
      <vt:lpstr>RAF 100 STEM Project - Moray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Kinloss Primary School  STEM Day 2018</dc:title>
  <dc:creator>Janey Irving</dc:creator>
  <cp:lastModifiedBy>Janey</cp:lastModifiedBy>
  <cp:revision>27</cp:revision>
  <dcterms:created xsi:type="dcterms:W3CDTF">2006-08-16T00:00:00Z</dcterms:created>
  <dcterms:modified xsi:type="dcterms:W3CDTF">2018-05-20T16:27:15Z</dcterms:modified>
</cp:coreProperties>
</file>