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2" r:id="rId5"/>
    <p:sldId id="261" r:id="rId6"/>
    <p:sldId id="259" r:id="rId7"/>
    <p:sldId id="267" r:id="rId8"/>
    <p:sldId id="263"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2BE070-2C23-42B0-BD44-9B46C964262F}" type="datetimeFigureOut">
              <a:rPr lang="en-GB" smtClean="0"/>
              <a:t>20/05/2018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A880E9-AD3D-4820-BF83-678F0B5C523C}" type="slidenum">
              <a:rPr lang="en-GB" smtClean="0"/>
              <a:t>‹#›</a:t>
            </a:fld>
            <a:endParaRPr lang="en-GB"/>
          </a:p>
        </p:txBody>
      </p:sp>
    </p:spTree>
    <p:extLst>
      <p:ext uri="{BB962C8B-B14F-4D97-AF65-F5344CB8AC3E}">
        <p14:creationId xmlns:p14="http://schemas.microsoft.com/office/powerpoint/2010/main" val="3813170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b="0" i="0" u="none" strike="noStrike" baseline="0" dirty="0">
                <a:solidFill>
                  <a:srgbClr val="421051"/>
                </a:solidFill>
                <a:latin typeface="SohoGothicStd-Medium"/>
              </a:rPr>
              <a:t>Systems thinking </a:t>
            </a:r>
            <a:r>
              <a:rPr lang="en-GB" sz="1200" b="0" i="0" u="none" strike="noStrike" baseline="0" dirty="0">
                <a:solidFill>
                  <a:srgbClr val="000000"/>
                </a:solidFill>
                <a:latin typeface="SohoGothicStd-Light"/>
              </a:rPr>
              <a:t>Seeing whole systems and parts and how they connect, pattern-seeking, recognising</a:t>
            </a:r>
          </a:p>
          <a:p>
            <a:pPr algn="l"/>
            <a:r>
              <a:rPr lang="en-GB" sz="1200" b="0" i="0" u="none" strike="noStrike" baseline="0" dirty="0">
                <a:solidFill>
                  <a:srgbClr val="000000"/>
                </a:solidFill>
                <a:latin typeface="SohoGothicStd-Light"/>
              </a:rPr>
              <a:t>interdependencies, synthesising</a:t>
            </a:r>
          </a:p>
          <a:p>
            <a:pPr algn="l"/>
            <a:r>
              <a:rPr lang="en-GB" sz="1200" b="0" i="0" u="none" strike="noStrike" baseline="0" dirty="0">
                <a:solidFill>
                  <a:srgbClr val="421051"/>
                </a:solidFill>
                <a:latin typeface="SohoGothicStd-Medium"/>
              </a:rPr>
              <a:t>Problem-.</a:t>
            </a:r>
            <a:r>
              <a:rPr lang="en-GB" sz="1200" b="0" i="0" u="none" strike="noStrike" baseline="0" dirty="0" err="1">
                <a:solidFill>
                  <a:srgbClr val="421051"/>
                </a:solidFill>
                <a:latin typeface="SohoGothicStd-Medium"/>
              </a:rPr>
              <a:t>nding</a:t>
            </a:r>
            <a:r>
              <a:rPr lang="en-GB" sz="1200" b="0" i="0" u="none" strike="noStrike" baseline="0" dirty="0">
                <a:solidFill>
                  <a:srgbClr val="421051"/>
                </a:solidFill>
                <a:latin typeface="SohoGothicStd-Medium"/>
              </a:rPr>
              <a:t> </a:t>
            </a:r>
            <a:r>
              <a:rPr lang="en-GB" sz="1200" b="0" i="0" u="none" strike="noStrike" baseline="0" dirty="0">
                <a:solidFill>
                  <a:srgbClr val="000000"/>
                </a:solidFill>
                <a:latin typeface="SohoGothicStd-Light"/>
              </a:rPr>
              <a:t>Clarifying needs, checking existing solutions, investigating contexts, verifying</a:t>
            </a:r>
          </a:p>
          <a:p>
            <a:pPr algn="l"/>
            <a:r>
              <a:rPr lang="en-GB" sz="1200" b="0" i="0" u="none" strike="noStrike" baseline="0" dirty="0">
                <a:solidFill>
                  <a:srgbClr val="421051"/>
                </a:solidFill>
                <a:latin typeface="SohoGothicStd-Medium"/>
              </a:rPr>
              <a:t>Visualising </a:t>
            </a:r>
            <a:r>
              <a:rPr lang="en-GB" sz="1200" b="0" i="0" u="none" strike="noStrike" baseline="0" dirty="0">
                <a:solidFill>
                  <a:srgbClr val="000000"/>
                </a:solidFill>
                <a:latin typeface="SohoGothicStd-Light"/>
              </a:rPr>
              <a:t>Being able to move from abstract to concrete, manipulating materials, mental rehearsal of</a:t>
            </a:r>
          </a:p>
          <a:p>
            <a:pPr algn="l"/>
            <a:r>
              <a:rPr lang="en-GB" sz="1200" b="0" i="0" u="none" strike="noStrike" baseline="0" dirty="0">
                <a:solidFill>
                  <a:srgbClr val="000000"/>
                </a:solidFill>
                <a:latin typeface="SohoGothicStd-Light"/>
              </a:rPr>
              <a:t>physical space and of practical design solutions</a:t>
            </a:r>
          </a:p>
          <a:p>
            <a:pPr algn="l"/>
            <a:r>
              <a:rPr lang="en-GB" sz="1200" b="0" i="0" u="none" strike="noStrike" baseline="0" dirty="0">
                <a:solidFill>
                  <a:srgbClr val="421051"/>
                </a:solidFill>
                <a:latin typeface="SohoGothicStd-Medium"/>
              </a:rPr>
              <a:t>Improving </a:t>
            </a:r>
            <a:r>
              <a:rPr lang="en-GB" sz="1200" b="0" i="0" u="none" strike="noStrike" baseline="0" dirty="0">
                <a:solidFill>
                  <a:srgbClr val="000000"/>
                </a:solidFill>
                <a:latin typeface="SohoGothicStd-Light"/>
              </a:rPr>
              <a:t>Restlessly trying to make things better by experimenting, designing, sketching, guessing,</a:t>
            </a:r>
          </a:p>
          <a:p>
            <a:pPr algn="l"/>
            <a:r>
              <a:rPr lang="en-GB" sz="1200" b="0" i="0" u="none" strike="noStrike" baseline="0" dirty="0">
                <a:solidFill>
                  <a:srgbClr val="000000"/>
                </a:solidFill>
                <a:latin typeface="SohoGothicStd-Light"/>
              </a:rPr>
              <a:t>conjecturing, thought-experimenting, prototyping</a:t>
            </a:r>
          </a:p>
          <a:p>
            <a:pPr algn="l"/>
            <a:r>
              <a:rPr lang="en-GB" sz="1200" b="0" i="0" u="none" strike="noStrike" baseline="0" dirty="0">
                <a:solidFill>
                  <a:srgbClr val="421051"/>
                </a:solidFill>
                <a:latin typeface="SohoGothicStd-Medium"/>
              </a:rPr>
              <a:t>Creative problem-solving </a:t>
            </a:r>
            <a:r>
              <a:rPr lang="en-GB" sz="1200" b="0" i="0" u="none" strike="noStrike" baseline="0" dirty="0">
                <a:solidFill>
                  <a:srgbClr val="000000"/>
                </a:solidFill>
                <a:latin typeface="SohoGothicStd-Light"/>
              </a:rPr>
              <a:t>Applying techniques from </a:t>
            </a:r>
            <a:r>
              <a:rPr lang="en-GB" sz="1200" b="0" i="0" u="none" strike="noStrike" baseline="0" dirty="0" err="1">
                <a:solidFill>
                  <a:srgbClr val="000000"/>
                </a:solidFill>
                <a:latin typeface="SohoGothicStd-Light"/>
              </a:rPr>
              <a:t>di.erent</a:t>
            </a:r>
            <a:r>
              <a:rPr lang="en-GB" sz="1200" b="0" i="0" u="none" strike="noStrike" baseline="0" dirty="0">
                <a:solidFill>
                  <a:srgbClr val="000000"/>
                </a:solidFill>
                <a:latin typeface="SohoGothicStd-Light"/>
              </a:rPr>
              <a:t> traditions, generating ideas and solutions with others,</a:t>
            </a:r>
          </a:p>
          <a:p>
            <a:pPr algn="l"/>
            <a:r>
              <a:rPr lang="en-GB" sz="1200" b="0" i="0" u="none" strike="noStrike" baseline="0" dirty="0">
                <a:solidFill>
                  <a:srgbClr val="000000"/>
                </a:solidFill>
                <a:latin typeface="SohoGothicStd-Light"/>
              </a:rPr>
              <a:t>generous but rigorous critiquing, seeing engineering as a ‘team sport’</a:t>
            </a:r>
          </a:p>
          <a:p>
            <a:pPr algn="l"/>
            <a:r>
              <a:rPr lang="en-GB" sz="1200" b="0" i="0" u="none" strike="noStrike" baseline="0" dirty="0">
                <a:solidFill>
                  <a:srgbClr val="421051"/>
                </a:solidFill>
                <a:latin typeface="SohoGothicStd-Medium"/>
              </a:rPr>
              <a:t>Adaptability</a:t>
            </a:r>
            <a:r>
              <a:rPr lang="en-GB" sz="800" b="1" i="0" u="none" strike="noStrike" baseline="0" dirty="0">
                <a:solidFill>
                  <a:srgbClr val="421051"/>
                </a:solidFill>
                <a:latin typeface="SohoPro-Bold"/>
              </a:rPr>
              <a:t>58 </a:t>
            </a:r>
            <a:r>
              <a:rPr lang="en-GB" sz="1200" b="0" i="0" u="none" strike="noStrike" baseline="0" dirty="0">
                <a:solidFill>
                  <a:srgbClr val="000000"/>
                </a:solidFill>
                <a:latin typeface="SohoGothicStd-Light"/>
              </a:rPr>
              <a:t>Testing, analysing, </a:t>
            </a:r>
            <a:r>
              <a:rPr lang="en-GB" sz="1200" b="0" i="0" u="none" strike="noStrike" baseline="0" dirty="0" err="1">
                <a:solidFill>
                  <a:srgbClr val="000000"/>
                </a:solidFill>
                <a:latin typeface="SohoGothicStd-Light"/>
              </a:rPr>
              <a:t>re¡ecting</a:t>
            </a:r>
            <a:r>
              <a:rPr lang="en-GB" sz="1200" b="0" i="0" u="none" strike="noStrike" baseline="0" dirty="0">
                <a:solidFill>
                  <a:srgbClr val="000000"/>
                </a:solidFill>
                <a:latin typeface="SohoGothicStd-Light"/>
              </a:rPr>
              <a:t>, rethinking, changing both in a physical sense and mentally</a:t>
            </a:r>
            <a:endParaRPr lang="en-GB" dirty="0"/>
          </a:p>
        </p:txBody>
      </p:sp>
      <p:sp>
        <p:nvSpPr>
          <p:cNvPr id="4" name="Slide Number Placeholder 3"/>
          <p:cNvSpPr>
            <a:spLocks noGrp="1"/>
          </p:cNvSpPr>
          <p:nvPr>
            <p:ph type="sldNum" sz="quarter" idx="10"/>
          </p:nvPr>
        </p:nvSpPr>
        <p:spPr/>
        <p:txBody>
          <a:bodyPr/>
          <a:lstStyle/>
          <a:p>
            <a:fld id="{DEA880E9-AD3D-4820-BF83-678F0B5C523C}" type="slidenum">
              <a:rPr lang="en-GB" smtClean="0"/>
              <a:t>4</a:t>
            </a:fld>
            <a:endParaRPr lang="en-GB"/>
          </a:p>
        </p:txBody>
      </p:sp>
    </p:spTree>
    <p:extLst>
      <p:ext uri="{BB962C8B-B14F-4D97-AF65-F5344CB8AC3E}">
        <p14:creationId xmlns:p14="http://schemas.microsoft.com/office/powerpoint/2010/main" val="553708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RAF 100 STEM Project - Moray</a:t>
            </a:r>
          </a:p>
        </p:txBody>
      </p:sp>
      <p:sp>
        <p:nvSpPr>
          <p:cNvPr id="3" name="Subtitle 2"/>
          <p:cNvSpPr>
            <a:spLocks noGrp="1"/>
          </p:cNvSpPr>
          <p:nvPr>
            <p:ph type="subTitle" idx="1"/>
          </p:nvPr>
        </p:nvSpPr>
        <p:spPr/>
        <p:txBody>
          <a:bodyPr/>
          <a:lstStyle/>
          <a:p>
            <a:r>
              <a:rPr lang="en-GB" dirty="0">
                <a:solidFill>
                  <a:schemeClr val="tx1"/>
                </a:solidFill>
              </a:rPr>
              <a:t>1988-1998 Logistics Challenge</a:t>
            </a:r>
          </a:p>
        </p:txBody>
      </p:sp>
      <p:pic>
        <p:nvPicPr>
          <p:cNvPr id="1026" name="Picture 2" descr="D:\Procedural\STEM Moray Logo\STEM_colou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189" y="260631"/>
            <a:ext cx="4725181" cy="19171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B67BD17F-FD65-451D-AD4A-77E763B7E560}"/>
              </a:ext>
            </a:extLst>
          </p:cNvPr>
          <p:cNvPicPr>
            <a:picLocks noChangeAspect="1"/>
          </p:cNvPicPr>
          <p:nvPr/>
        </p:nvPicPr>
        <p:blipFill>
          <a:blip r:embed="rId3"/>
          <a:stretch>
            <a:fillRect/>
          </a:stretch>
        </p:blipFill>
        <p:spPr>
          <a:xfrm>
            <a:off x="2286000" y="5024972"/>
            <a:ext cx="5330741" cy="1227656"/>
          </a:xfrm>
          <a:prstGeom prst="rect">
            <a:avLst/>
          </a:prstGeom>
        </p:spPr>
      </p:pic>
      <p:pic>
        <p:nvPicPr>
          <p:cNvPr id="6" name="Picture 2" descr="D:\STEM Strategy\Logos\RAF100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271022"/>
            <a:ext cx="1038225"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235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52A4A-4416-4E8B-A4FB-45A664010387}"/>
              </a:ext>
            </a:extLst>
          </p:cNvPr>
          <p:cNvSpPr>
            <a:spLocks noGrp="1"/>
          </p:cNvSpPr>
          <p:nvPr>
            <p:ph type="title"/>
          </p:nvPr>
        </p:nvSpPr>
        <p:spPr/>
        <p:txBody>
          <a:bodyPr>
            <a:normAutofit fontScale="90000"/>
          </a:bodyPr>
          <a:lstStyle/>
          <a:p>
            <a:r>
              <a:rPr lang="en-GB" b="1" dirty="0"/>
              <a:t>RAF100: Aiming for Awesome Introduction</a:t>
            </a:r>
          </a:p>
        </p:txBody>
      </p:sp>
      <p:sp>
        <p:nvSpPr>
          <p:cNvPr id="3" name="Content Placeholder 2">
            <a:extLst>
              <a:ext uri="{FF2B5EF4-FFF2-40B4-BE49-F238E27FC236}">
                <a16:creationId xmlns:a16="http://schemas.microsoft.com/office/drawing/2014/main" id="{A7B002D4-0F30-45CC-9145-C6D1579A2578}"/>
              </a:ext>
            </a:extLst>
          </p:cNvPr>
          <p:cNvSpPr>
            <a:spLocks noGrp="1"/>
          </p:cNvSpPr>
          <p:nvPr>
            <p:ph sz="half" idx="1"/>
          </p:nvPr>
        </p:nvSpPr>
        <p:spPr>
          <a:xfrm>
            <a:off x="457200" y="1600200"/>
            <a:ext cx="3200400" cy="4525963"/>
          </a:xfrm>
        </p:spPr>
        <p:txBody>
          <a:bodyPr>
            <a:normAutofit fontScale="85000" lnSpcReduction="10000"/>
          </a:bodyPr>
          <a:lstStyle/>
          <a:p>
            <a:r>
              <a:rPr lang="en-GB" dirty="0"/>
              <a:t>Aiming for Awesome celebrates the centenary of the RAF and explores the engineering achievements of the RAF over the last 100 years.</a:t>
            </a:r>
          </a:p>
          <a:p>
            <a:pPr marL="0" indent="0">
              <a:buNone/>
            </a:pPr>
            <a:endParaRPr lang="en-GB" dirty="0"/>
          </a:p>
          <a:p>
            <a:r>
              <a:rPr lang="en-GB" dirty="0"/>
              <a:t>There are 10 lessons, each covering a different decade of RAF history.</a:t>
            </a:r>
          </a:p>
        </p:txBody>
      </p:sp>
      <p:sp>
        <p:nvSpPr>
          <p:cNvPr id="4" name="Content Placeholder 3">
            <a:extLst>
              <a:ext uri="{FF2B5EF4-FFF2-40B4-BE49-F238E27FC236}">
                <a16:creationId xmlns:a16="http://schemas.microsoft.com/office/drawing/2014/main" id="{E51419ED-83A6-4BDC-8914-E86E4F0FF366}"/>
              </a:ext>
            </a:extLst>
          </p:cNvPr>
          <p:cNvSpPr>
            <a:spLocks noGrp="1"/>
          </p:cNvSpPr>
          <p:nvPr>
            <p:ph sz="half" idx="2"/>
          </p:nvPr>
        </p:nvSpPr>
        <p:spPr>
          <a:xfrm>
            <a:off x="4191000" y="1600200"/>
            <a:ext cx="4495800" cy="4525963"/>
          </a:xfrm>
        </p:spPr>
        <p:txBody>
          <a:bodyPr>
            <a:normAutofit fontScale="85000" lnSpcReduction="10000"/>
          </a:bodyPr>
          <a:lstStyle/>
          <a:p>
            <a:r>
              <a:rPr lang="en-GB" dirty="0"/>
              <a:t>1918-1928: Aircraft design</a:t>
            </a:r>
          </a:p>
          <a:p>
            <a:r>
              <a:rPr lang="en-GB" dirty="0"/>
              <a:t>1928-1938: Radar</a:t>
            </a:r>
          </a:p>
          <a:p>
            <a:r>
              <a:rPr lang="en-GB" dirty="0"/>
              <a:t>1938-1948: Speed record</a:t>
            </a:r>
          </a:p>
          <a:p>
            <a:r>
              <a:rPr lang="en-GB" dirty="0"/>
              <a:t>1948-1958: Ejection seat</a:t>
            </a:r>
          </a:p>
          <a:p>
            <a:r>
              <a:rPr lang="en-GB" dirty="0"/>
              <a:t>1958-1968: Code breaking</a:t>
            </a:r>
          </a:p>
          <a:p>
            <a:r>
              <a:rPr lang="en-GB" dirty="0"/>
              <a:t>1968-1978: Satellite age</a:t>
            </a:r>
          </a:p>
          <a:p>
            <a:r>
              <a:rPr lang="en-GB" dirty="0"/>
              <a:t>1978-1988: Disaster relief</a:t>
            </a:r>
          </a:p>
          <a:p>
            <a:r>
              <a:rPr lang="en-GB" dirty="0"/>
              <a:t>1988-1998: Logistics challenge</a:t>
            </a:r>
          </a:p>
          <a:p>
            <a:r>
              <a:rPr lang="en-GB" dirty="0"/>
              <a:t>1998-2008: Remotely piloted air systems</a:t>
            </a:r>
          </a:p>
          <a:p>
            <a:r>
              <a:rPr lang="en-GB" dirty="0"/>
              <a:t>2008-2018: Stealth</a:t>
            </a:r>
          </a:p>
          <a:p>
            <a:endParaRPr lang="en-GB" dirty="0"/>
          </a:p>
        </p:txBody>
      </p:sp>
    </p:spTree>
    <p:extLst>
      <p:ext uri="{BB962C8B-B14F-4D97-AF65-F5344CB8AC3E}">
        <p14:creationId xmlns:p14="http://schemas.microsoft.com/office/powerpoint/2010/main" val="403770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E06E1-A263-4B16-9548-5E02C964B7A0}"/>
              </a:ext>
            </a:extLst>
          </p:cNvPr>
          <p:cNvSpPr>
            <a:spLocks noGrp="1"/>
          </p:cNvSpPr>
          <p:nvPr>
            <p:ph type="title"/>
          </p:nvPr>
        </p:nvSpPr>
        <p:spPr/>
        <p:txBody>
          <a:bodyPr>
            <a:normAutofit fontScale="90000"/>
          </a:bodyPr>
          <a:lstStyle/>
          <a:p>
            <a:r>
              <a:rPr lang="en-GB" b="1" dirty="0"/>
              <a:t>RAF100: Aiming for Awesome – Moray Project Report</a:t>
            </a:r>
            <a:endParaRPr lang="en-GB" dirty="0"/>
          </a:p>
        </p:txBody>
      </p:sp>
      <p:sp>
        <p:nvSpPr>
          <p:cNvPr id="3" name="Content Placeholder 2">
            <a:extLst>
              <a:ext uri="{FF2B5EF4-FFF2-40B4-BE49-F238E27FC236}">
                <a16:creationId xmlns:a16="http://schemas.microsoft.com/office/drawing/2014/main" id="{7C338550-5181-4A84-A1B1-7805E3FE4528}"/>
              </a:ext>
            </a:extLst>
          </p:cNvPr>
          <p:cNvSpPr>
            <a:spLocks noGrp="1"/>
          </p:cNvSpPr>
          <p:nvPr>
            <p:ph sz="half" idx="1"/>
          </p:nvPr>
        </p:nvSpPr>
        <p:spPr>
          <a:xfrm>
            <a:off x="457200" y="1600200"/>
            <a:ext cx="2743200" cy="4525963"/>
          </a:xfrm>
        </p:spPr>
        <p:txBody>
          <a:bodyPr>
            <a:normAutofit fontScale="92500" lnSpcReduction="20000"/>
          </a:bodyPr>
          <a:lstStyle/>
          <a:p>
            <a:r>
              <a:rPr lang="en-GB" dirty="0"/>
              <a:t>As well as the STEM activities, each week you will find out a bit more about the topic through research.</a:t>
            </a:r>
          </a:p>
          <a:p>
            <a:r>
              <a:rPr lang="en-GB" dirty="0"/>
              <a:t>Over the course of the 10 lessons you will create a project report.</a:t>
            </a:r>
          </a:p>
        </p:txBody>
      </p:sp>
      <p:sp>
        <p:nvSpPr>
          <p:cNvPr id="4" name="Content Placeholder 3">
            <a:extLst>
              <a:ext uri="{FF2B5EF4-FFF2-40B4-BE49-F238E27FC236}">
                <a16:creationId xmlns:a16="http://schemas.microsoft.com/office/drawing/2014/main" id="{F1474254-80CD-4073-948A-05D343D5C5FE}"/>
              </a:ext>
            </a:extLst>
          </p:cNvPr>
          <p:cNvSpPr>
            <a:spLocks noGrp="1"/>
          </p:cNvSpPr>
          <p:nvPr>
            <p:ph sz="half" idx="2"/>
          </p:nvPr>
        </p:nvSpPr>
        <p:spPr>
          <a:xfrm>
            <a:off x="3810000" y="1600200"/>
            <a:ext cx="4876800" cy="4525963"/>
          </a:xfrm>
        </p:spPr>
        <p:txBody>
          <a:bodyPr>
            <a:normAutofit fontScale="92500" lnSpcReduction="20000"/>
          </a:bodyPr>
          <a:lstStyle/>
          <a:p>
            <a:r>
              <a:rPr lang="en-GB" dirty="0"/>
              <a:t>The Project Report will contain:</a:t>
            </a:r>
          </a:p>
          <a:p>
            <a:r>
              <a:rPr lang="en-GB" dirty="0"/>
              <a:t>A page for each weeks topic with:</a:t>
            </a:r>
          </a:p>
          <a:p>
            <a:pPr marL="514350" indent="-514350">
              <a:buFont typeface="+mj-lt"/>
              <a:buAutoNum type="arabicPeriod"/>
            </a:pPr>
            <a:r>
              <a:rPr lang="en-GB" dirty="0"/>
              <a:t>Reflection on what you did in the lesson and what you learned.</a:t>
            </a:r>
          </a:p>
          <a:p>
            <a:pPr marL="514350" indent="-514350">
              <a:buFont typeface="+mj-lt"/>
              <a:buAutoNum type="arabicPeriod"/>
            </a:pPr>
            <a:r>
              <a:rPr lang="en-GB" dirty="0"/>
              <a:t>What you found out in your research of that weeks topic.</a:t>
            </a:r>
          </a:p>
          <a:p>
            <a:r>
              <a:rPr lang="en-GB" dirty="0"/>
              <a:t>A final reflection telling us what you learned, what you liked best and what you might like to find out next!</a:t>
            </a:r>
          </a:p>
        </p:txBody>
      </p:sp>
    </p:spTree>
    <p:extLst>
      <p:ext uri="{BB962C8B-B14F-4D97-AF65-F5344CB8AC3E}">
        <p14:creationId xmlns:p14="http://schemas.microsoft.com/office/powerpoint/2010/main" val="4015865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F0E4D-C4BD-413E-814D-258EC0BC7CC3}"/>
              </a:ext>
            </a:extLst>
          </p:cNvPr>
          <p:cNvSpPr>
            <a:spLocks noGrp="1"/>
          </p:cNvSpPr>
          <p:nvPr>
            <p:ph type="title"/>
          </p:nvPr>
        </p:nvSpPr>
        <p:spPr/>
        <p:txBody>
          <a:bodyPr>
            <a:normAutofit fontScale="90000"/>
          </a:bodyPr>
          <a:lstStyle/>
          <a:p>
            <a:r>
              <a:rPr lang="en-GB" b="1" dirty="0"/>
              <a:t>RAF100: Aiming for Awesome – Skills</a:t>
            </a:r>
            <a:endParaRPr lang="en-GB" dirty="0"/>
          </a:p>
        </p:txBody>
      </p:sp>
      <p:pic>
        <p:nvPicPr>
          <p:cNvPr id="14" name="Content Placeholder 13">
            <a:extLst>
              <a:ext uri="{FF2B5EF4-FFF2-40B4-BE49-F238E27FC236}">
                <a16:creationId xmlns:a16="http://schemas.microsoft.com/office/drawing/2014/main" id="{112C3583-A3DE-42D6-AA28-4DAA2ABF66C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0" y="1417638"/>
            <a:ext cx="7098001" cy="5045477"/>
          </a:xfrm>
        </p:spPr>
      </p:pic>
    </p:spTree>
    <p:extLst>
      <p:ext uri="{BB962C8B-B14F-4D97-AF65-F5344CB8AC3E}">
        <p14:creationId xmlns:p14="http://schemas.microsoft.com/office/powerpoint/2010/main" val="116863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E0C13BC-15A8-447C-AC21-8B04B2705A48}"/>
              </a:ext>
            </a:extLst>
          </p:cNvPr>
          <p:cNvSpPr>
            <a:spLocks noGrp="1"/>
          </p:cNvSpPr>
          <p:nvPr>
            <p:ph type="title"/>
          </p:nvPr>
        </p:nvSpPr>
        <p:spPr/>
        <p:txBody>
          <a:bodyPr>
            <a:normAutofit fontScale="90000"/>
          </a:bodyPr>
          <a:lstStyle/>
          <a:p>
            <a:r>
              <a:rPr lang="en-GB" sz="4000" dirty="0"/>
              <a:t>Session 8 – 1988-1998 Logistics Challenge</a:t>
            </a:r>
            <a:br>
              <a:rPr lang="en-GB" dirty="0"/>
            </a:br>
            <a:r>
              <a:rPr lang="en-GB" i="1" dirty="0"/>
              <a:t>Learning Intentions</a:t>
            </a:r>
          </a:p>
        </p:txBody>
      </p:sp>
      <p:sp>
        <p:nvSpPr>
          <p:cNvPr id="2" name="Content Placeholder 1"/>
          <p:cNvSpPr>
            <a:spLocks noGrp="1"/>
          </p:cNvSpPr>
          <p:nvPr>
            <p:ph idx="1"/>
          </p:nvPr>
        </p:nvSpPr>
        <p:spPr>
          <a:xfrm>
            <a:off x="457200" y="1600200"/>
            <a:ext cx="8229600" cy="4525963"/>
          </a:xfrm>
        </p:spPr>
        <p:txBody>
          <a:bodyPr>
            <a:normAutofit/>
          </a:bodyPr>
          <a:lstStyle/>
          <a:p>
            <a:r>
              <a:rPr lang="en-GB" sz="2400" dirty="0"/>
              <a:t>I will work as a team to plan the delivery of humanitarian aid to Sarajevo.</a:t>
            </a:r>
          </a:p>
          <a:p>
            <a:r>
              <a:rPr lang="en-GB" sz="2400" dirty="0"/>
              <a:t>Having determined which calculations are needed, I can solve problems involving whole numbers using a range of methods, sharing my approaches and solutions with others. </a:t>
            </a:r>
          </a:p>
          <a:p>
            <a:r>
              <a:rPr lang="en-GB" sz="2400" dirty="0"/>
              <a:t>I can use and interpret electronic and paper-based timetables and schedules to plan events and activities, and make time calculations as part of my planning.</a:t>
            </a:r>
          </a:p>
          <a:p>
            <a:endParaRPr lang="en-GB" sz="2400" dirty="0"/>
          </a:p>
        </p:txBody>
      </p:sp>
      <p:pic>
        <p:nvPicPr>
          <p:cNvPr id="8" name="Picture 7">
            <a:extLst>
              <a:ext uri="{FF2B5EF4-FFF2-40B4-BE49-F238E27FC236}">
                <a16:creationId xmlns:a16="http://schemas.microsoft.com/office/drawing/2014/main" id="{45E20286-EF26-481C-8F75-03BA47ED5F05}"/>
              </a:ext>
            </a:extLst>
          </p:cNvPr>
          <p:cNvPicPr>
            <a:picLocks noChangeAspect="1"/>
          </p:cNvPicPr>
          <p:nvPr/>
        </p:nvPicPr>
        <p:blipFill>
          <a:blip r:embed="rId2"/>
          <a:stretch>
            <a:fillRect/>
          </a:stretch>
        </p:blipFill>
        <p:spPr>
          <a:xfrm>
            <a:off x="546259" y="4953000"/>
            <a:ext cx="8159298" cy="1073063"/>
          </a:xfrm>
          <a:prstGeom prst="rect">
            <a:avLst/>
          </a:prstGeom>
        </p:spPr>
      </p:pic>
    </p:spTree>
    <p:extLst>
      <p:ext uri="{BB962C8B-B14F-4D97-AF65-F5344CB8AC3E}">
        <p14:creationId xmlns:p14="http://schemas.microsoft.com/office/powerpoint/2010/main" val="174267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7F682-895F-4F7F-8A6F-25117240129C}"/>
              </a:ext>
            </a:extLst>
          </p:cNvPr>
          <p:cNvSpPr>
            <a:spLocks noGrp="1"/>
          </p:cNvSpPr>
          <p:nvPr>
            <p:ph type="title"/>
          </p:nvPr>
        </p:nvSpPr>
        <p:spPr/>
        <p:txBody>
          <a:bodyPr>
            <a:normAutofit fontScale="90000"/>
          </a:bodyPr>
          <a:lstStyle/>
          <a:p>
            <a:r>
              <a:rPr lang="en-GB" sz="4000" dirty="0"/>
              <a:t>Session 8 – 1988-1998 Logistics Challenge </a:t>
            </a:r>
            <a:br>
              <a:rPr lang="en-GB" dirty="0"/>
            </a:br>
            <a:r>
              <a:rPr lang="en-GB" i="1" dirty="0"/>
              <a:t>STEM Activities </a:t>
            </a:r>
          </a:p>
        </p:txBody>
      </p:sp>
      <p:sp>
        <p:nvSpPr>
          <p:cNvPr id="6" name="Content Placeholder 5">
            <a:extLst>
              <a:ext uri="{FF2B5EF4-FFF2-40B4-BE49-F238E27FC236}">
                <a16:creationId xmlns:a16="http://schemas.microsoft.com/office/drawing/2014/main" id="{27E513FD-244D-4955-91E6-DA51FBF663C6}"/>
              </a:ext>
            </a:extLst>
          </p:cNvPr>
          <p:cNvSpPr>
            <a:spLocks noGrp="1"/>
          </p:cNvSpPr>
          <p:nvPr>
            <p:ph idx="1"/>
          </p:nvPr>
        </p:nvSpPr>
        <p:spPr/>
        <p:txBody>
          <a:bodyPr>
            <a:normAutofit fontScale="85000" lnSpcReduction="10000"/>
          </a:bodyPr>
          <a:lstStyle/>
          <a:p>
            <a:pPr marL="514350" indent="-514350">
              <a:buFont typeface="+mj-lt"/>
              <a:buAutoNum type="arabicPeriod"/>
            </a:pPr>
            <a:r>
              <a:rPr lang="en-GB" dirty="0">
                <a:solidFill>
                  <a:srgbClr val="000000"/>
                </a:solidFill>
                <a:latin typeface="SohoGothicStd-Light"/>
              </a:rPr>
              <a:t>Time to Plan:</a:t>
            </a:r>
          </a:p>
          <a:p>
            <a:pPr marL="0" indent="0">
              <a:buNone/>
            </a:pPr>
            <a:r>
              <a:rPr lang="en-GB" dirty="0">
                <a:solidFill>
                  <a:srgbClr val="000000"/>
                </a:solidFill>
                <a:latin typeface="SohoGothicStd-Light"/>
              </a:rPr>
              <a:t>Part One – Work out how much water will need to be delivered to last 5,500 people for 10 days.</a:t>
            </a:r>
          </a:p>
          <a:p>
            <a:pPr marL="0" indent="0">
              <a:buNone/>
            </a:pPr>
            <a:r>
              <a:rPr lang="en-GB" dirty="0">
                <a:solidFill>
                  <a:srgbClr val="000000"/>
                </a:solidFill>
                <a:latin typeface="SohoGothicStd-Light"/>
              </a:rPr>
              <a:t>Part Two - Next, you must pack your aircraft. You will be delivering emergency lifesaving aid, including food, water purification systems, healthcare and clothes. Complete the table below and use logistics challenge support sheet one to work out the best way to pack your aircraft to make the fewest journeys.</a:t>
            </a:r>
          </a:p>
          <a:p>
            <a:pPr marL="0" indent="0">
              <a:buNone/>
            </a:pPr>
            <a:r>
              <a:rPr lang="en-GB" dirty="0">
                <a:solidFill>
                  <a:srgbClr val="000000"/>
                </a:solidFill>
                <a:latin typeface="SohoGothicStd-Light"/>
              </a:rPr>
              <a:t>Part Three - Now you must work out the time it will take for you to deliver the all equipment and return to base</a:t>
            </a:r>
          </a:p>
        </p:txBody>
      </p:sp>
    </p:spTree>
    <p:extLst>
      <p:ext uri="{BB962C8B-B14F-4D97-AF65-F5344CB8AC3E}">
        <p14:creationId xmlns:p14="http://schemas.microsoft.com/office/powerpoint/2010/main" val="2971574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a:t>Session 8 – 1988-1998 Logistics Challenge</a:t>
            </a:r>
            <a:br>
              <a:rPr lang="en-GB" dirty="0"/>
            </a:br>
            <a:r>
              <a:rPr lang="en-GB" i="1" dirty="0"/>
              <a:t>Research Task</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a:t>PAGE 8 of Project – Title = Logistics Challenge</a:t>
            </a:r>
          </a:p>
          <a:p>
            <a:pPr marL="514350" indent="-514350">
              <a:buFont typeface="+mj-lt"/>
              <a:buAutoNum type="arabicPeriod"/>
            </a:pPr>
            <a:r>
              <a:rPr lang="en-GB" dirty="0"/>
              <a:t>Reflection on what you did in the lesson and what you learned.</a:t>
            </a:r>
          </a:p>
          <a:p>
            <a:pPr marL="514350" indent="-514350">
              <a:buFont typeface="+mj-lt"/>
              <a:buAutoNum type="arabicPeriod"/>
            </a:pPr>
            <a:r>
              <a:rPr lang="en-GB" dirty="0"/>
              <a:t>Research the humanitarian aspect of the RAF’s work. What activities so the RAF do which is not taking part in conflict?</a:t>
            </a:r>
          </a:p>
          <a:p>
            <a:pPr marL="0" indent="0">
              <a:buNone/>
            </a:pPr>
            <a:r>
              <a:rPr lang="en-GB" dirty="0"/>
              <a:t>EXTRA Experiments:</a:t>
            </a:r>
          </a:p>
          <a:p>
            <a:r>
              <a:rPr lang="en-GB" dirty="0"/>
              <a:t>Use evaporation and condensation to remove salt from water</a:t>
            </a:r>
          </a:p>
          <a:p>
            <a:r>
              <a:rPr lang="en-GB" dirty="0"/>
              <a:t>Using filtration to purify water</a:t>
            </a:r>
          </a:p>
          <a:p>
            <a:pPr marL="514350" indent="-514350">
              <a:buFont typeface="+mj-lt"/>
              <a:buAutoNum type="arabicPeriod"/>
            </a:pPr>
            <a:endParaRPr lang="en-GB" dirty="0"/>
          </a:p>
        </p:txBody>
      </p:sp>
    </p:spTree>
    <p:extLst>
      <p:ext uri="{BB962C8B-B14F-4D97-AF65-F5344CB8AC3E}">
        <p14:creationId xmlns:p14="http://schemas.microsoft.com/office/powerpoint/2010/main" val="3900530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5F6EB-1A98-4E14-8683-1A8650631407}"/>
              </a:ext>
            </a:extLst>
          </p:cNvPr>
          <p:cNvSpPr>
            <a:spLocks noGrp="1"/>
          </p:cNvSpPr>
          <p:nvPr>
            <p:ph type="title"/>
          </p:nvPr>
        </p:nvSpPr>
        <p:spPr/>
        <p:txBody>
          <a:bodyPr>
            <a:normAutofit fontScale="90000"/>
          </a:bodyPr>
          <a:lstStyle/>
          <a:p>
            <a:r>
              <a:rPr lang="en-GB" sz="4000" dirty="0"/>
              <a:t>Session 8 – 1988-1998 Logistics Challenge </a:t>
            </a:r>
            <a:br>
              <a:rPr lang="en-GB" dirty="0"/>
            </a:br>
            <a:r>
              <a:rPr lang="en-GB" dirty="0"/>
              <a:t>Debrief</a:t>
            </a:r>
          </a:p>
        </p:txBody>
      </p:sp>
      <p:sp>
        <p:nvSpPr>
          <p:cNvPr id="4" name="Content Placeholder 3">
            <a:extLst>
              <a:ext uri="{FF2B5EF4-FFF2-40B4-BE49-F238E27FC236}">
                <a16:creationId xmlns:a16="http://schemas.microsoft.com/office/drawing/2014/main" id="{DBB024C9-B6B0-449B-9444-03970470D28A}"/>
              </a:ext>
            </a:extLst>
          </p:cNvPr>
          <p:cNvSpPr>
            <a:spLocks noGrp="1"/>
          </p:cNvSpPr>
          <p:nvPr>
            <p:ph sz="half" idx="1"/>
          </p:nvPr>
        </p:nvSpPr>
        <p:spPr>
          <a:xfrm>
            <a:off x="457200" y="1600200"/>
            <a:ext cx="4038600" cy="4800600"/>
          </a:xfrm>
        </p:spPr>
        <p:txBody>
          <a:bodyPr>
            <a:normAutofit fontScale="70000" lnSpcReduction="20000"/>
          </a:bodyPr>
          <a:lstStyle/>
          <a:p>
            <a:pPr marL="0" indent="0">
              <a:buNone/>
            </a:pPr>
            <a:r>
              <a:rPr lang="en-GB" b="1" dirty="0"/>
              <a:t>Did today’s lesson meet the Learning Intentions?</a:t>
            </a:r>
          </a:p>
          <a:p>
            <a:r>
              <a:rPr lang="en-GB" dirty="0"/>
              <a:t>I will work as a team to plan the delivery of humanitarian aid to Sarajevo.</a:t>
            </a:r>
          </a:p>
          <a:p>
            <a:r>
              <a:rPr lang="en-GB" dirty="0"/>
              <a:t>Having determined which calculations are needed, I can solve problems involving whole numbers using a range of methods, sharing my approaches and solutions with others. </a:t>
            </a:r>
          </a:p>
          <a:p>
            <a:r>
              <a:rPr lang="en-GB"/>
              <a:t>I can use and interpret electronic and paper-based timetables and schedules to plan events and activities, and make time calculations as part of my planning.</a:t>
            </a:r>
          </a:p>
        </p:txBody>
      </p:sp>
      <p:sp>
        <p:nvSpPr>
          <p:cNvPr id="5" name="Content Placeholder 4">
            <a:extLst>
              <a:ext uri="{FF2B5EF4-FFF2-40B4-BE49-F238E27FC236}">
                <a16:creationId xmlns:a16="http://schemas.microsoft.com/office/drawing/2014/main" id="{DBC31FE0-69FE-4CCA-9EAE-F91C502982CC}"/>
              </a:ext>
            </a:extLst>
          </p:cNvPr>
          <p:cNvSpPr>
            <a:spLocks noGrp="1"/>
          </p:cNvSpPr>
          <p:nvPr>
            <p:ph sz="half" idx="2"/>
          </p:nvPr>
        </p:nvSpPr>
        <p:spPr/>
        <p:txBody>
          <a:bodyPr>
            <a:normAutofit fontScale="70000" lnSpcReduction="20000"/>
          </a:bodyPr>
          <a:lstStyle/>
          <a:p>
            <a:pPr marL="0" indent="0">
              <a:buNone/>
            </a:pPr>
            <a:r>
              <a:rPr lang="en-GB" b="1" dirty="0"/>
              <a:t>Have you completed the eighth page of RAF100: Aiming for Awesome – Moray Project Report on Logistics Challenge?</a:t>
            </a:r>
          </a:p>
          <a:p>
            <a:pPr marL="514350" indent="-514350">
              <a:buFont typeface="+mj-lt"/>
              <a:buAutoNum type="arabicPeriod"/>
            </a:pPr>
            <a:r>
              <a:rPr lang="en-GB" dirty="0"/>
              <a:t>Reflection on what you did in the lesson and what you learned.</a:t>
            </a:r>
          </a:p>
          <a:p>
            <a:pPr marL="514350" indent="-514350">
              <a:buFont typeface="+mj-lt"/>
              <a:buAutoNum type="arabicPeriod"/>
            </a:pPr>
            <a:r>
              <a:rPr lang="en-GB" dirty="0"/>
              <a:t>Research the humanitarian aspect of the RAF’s work. What activities so the RAF do which is not taking part in conflict?</a:t>
            </a:r>
          </a:p>
          <a:p>
            <a:pPr marL="0" indent="0">
              <a:buNone/>
            </a:pPr>
            <a:r>
              <a:rPr lang="en-GB" dirty="0"/>
              <a:t>EXTRA Experiments:</a:t>
            </a:r>
          </a:p>
          <a:p>
            <a:r>
              <a:rPr lang="en-GB" dirty="0"/>
              <a:t>Use evaporation and condensation to remove salt from water</a:t>
            </a:r>
          </a:p>
          <a:p>
            <a:r>
              <a:rPr lang="en-GB"/>
              <a:t>Using filtration to purify water</a:t>
            </a:r>
          </a:p>
          <a:p>
            <a:pPr marL="0" indent="0">
              <a:buNone/>
            </a:pPr>
            <a:endParaRPr lang="en-GB" b="1" dirty="0"/>
          </a:p>
          <a:p>
            <a:pPr marL="0" indent="0">
              <a:buNone/>
            </a:pPr>
            <a:endParaRPr lang="en-GB" b="1" dirty="0"/>
          </a:p>
          <a:p>
            <a:pPr marL="0" indent="0">
              <a:buNone/>
            </a:pPr>
            <a:endParaRPr lang="en-GB" b="1" dirty="0"/>
          </a:p>
        </p:txBody>
      </p:sp>
    </p:spTree>
    <p:extLst>
      <p:ext uri="{BB962C8B-B14F-4D97-AF65-F5344CB8AC3E}">
        <p14:creationId xmlns:p14="http://schemas.microsoft.com/office/powerpoint/2010/main" val="49703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RAF 100 STEM Project - Moray</a:t>
            </a:r>
          </a:p>
        </p:txBody>
      </p:sp>
      <p:sp>
        <p:nvSpPr>
          <p:cNvPr id="3" name="Subtitle 2"/>
          <p:cNvSpPr>
            <a:spLocks noGrp="1"/>
          </p:cNvSpPr>
          <p:nvPr>
            <p:ph type="subTitle" idx="1"/>
          </p:nvPr>
        </p:nvSpPr>
        <p:spPr/>
        <p:txBody>
          <a:bodyPr/>
          <a:lstStyle/>
          <a:p>
            <a:r>
              <a:rPr lang="en-GB" b="1" u="sng" dirty="0">
                <a:solidFill>
                  <a:schemeClr val="tx1"/>
                </a:solidFill>
              </a:rPr>
              <a:t>Next time:</a:t>
            </a:r>
            <a:r>
              <a:rPr lang="en-GB" dirty="0">
                <a:solidFill>
                  <a:schemeClr val="tx1"/>
                </a:solidFill>
              </a:rPr>
              <a:t> 1998-2008 Remotely Piloted </a:t>
            </a:r>
            <a:r>
              <a:rPr lang="en-GB">
                <a:solidFill>
                  <a:schemeClr val="tx1"/>
                </a:solidFill>
              </a:rPr>
              <a:t>Air Systems</a:t>
            </a:r>
            <a:endParaRPr lang="en-GB" dirty="0">
              <a:solidFill>
                <a:schemeClr val="tx1"/>
              </a:solidFill>
            </a:endParaRPr>
          </a:p>
        </p:txBody>
      </p:sp>
      <p:pic>
        <p:nvPicPr>
          <p:cNvPr id="1026" name="Picture 2" descr="D:\Procedural\STEM Moray Logo\STEM_colou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189" y="260631"/>
            <a:ext cx="4725181" cy="19171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B67BD17F-FD65-451D-AD4A-77E763B7E560}"/>
              </a:ext>
            </a:extLst>
          </p:cNvPr>
          <p:cNvPicPr>
            <a:picLocks noChangeAspect="1"/>
          </p:cNvPicPr>
          <p:nvPr/>
        </p:nvPicPr>
        <p:blipFill>
          <a:blip r:embed="rId3"/>
          <a:stretch>
            <a:fillRect/>
          </a:stretch>
        </p:blipFill>
        <p:spPr>
          <a:xfrm>
            <a:off x="2286000" y="5024972"/>
            <a:ext cx="5330741" cy="1227656"/>
          </a:xfrm>
          <a:prstGeom prst="rect">
            <a:avLst/>
          </a:prstGeom>
        </p:spPr>
      </p:pic>
      <p:pic>
        <p:nvPicPr>
          <p:cNvPr id="6" name="Picture 2" descr="D:\STEM Strategy\Logos\RAF100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271022"/>
            <a:ext cx="1038225"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265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761</Words>
  <Application>Microsoft Office PowerPoint</Application>
  <PresentationFormat>On-screen Show (4:3)</PresentationFormat>
  <Paragraphs>66</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SohoGothicStd-Light</vt:lpstr>
      <vt:lpstr>SohoGothicStd-Medium</vt:lpstr>
      <vt:lpstr>SohoPro-Bold</vt:lpstr>
      <vt:lpstr>Office Theme</vt:lpstr>
      <vt:lpstr>RAF 100 STEM Project - Moray</vt:lpstr>
      <vt:lpstr>RAF100: Aiming for Awesome Introduction</vt:lpstr>
      <vt:lpstr>RAF100: Aiming for Awesome – Moray Project Report</vt:lpstr>
      <vt:lpstr>RAF100: Aiming for Awesome – Skills</vt:lpstr>
      <vt:lpstr>Session 8 – 1988-1998 Logistics Challenge Learning Intentions</vt:lpstr>
      <vt:lpstr>Session 8 – 1988-1998 Logistics Challenge  STEM Activities </vt:lpstr>
      <vt:lpstr>Session 8 – 1988-1998 Logistics Challenge Research Task</vt:lpstr>
      <vt:lpstr>Session 8 – 1988-1998 Logistics Challenge  Debrief</vt:lpstr>
      <vt:lpstr>RAF 100 STEM Project - Moray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Kinloss Primary School  STEM Day 2018</dc:title>
  <dc:creator>Janey Irving</dc:creator>
  <cp:lastModifiedBy>Janey</cp:lastModifiedBy>
  <cp:revision>28</cp:revision>
  <dcterms:created xsi:type="dcterms:W3CDTF">2006-08-16T00:00:00Z</dcterms:created>
  <dcterms:modified xsi:type="dcterms:W3CDTF">2018-05-20T16:18:28Z</dcterms:modified>
</cp:coreProperties>
</file>