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2" r:id="rId5"/>
    <p:sldId id="261" r:id="rId6"/>
    <p:sldId id="259" r:id="rId7"/>
    <p:sldId id="267" r:id="rId8"/>
    <p:sldId id="263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2BE070-2C23-42B0-BD44-9B46C964262F}" type="datetimeFigureOut">
              <a:rPr lang="en-GB" smtClean="0"/>
              <a:t>13/05/2018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880E9-AD3D-4820-BF83-678F0B5C52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17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GB" sz="1200" b="0" i="0" u="none" strike="noStrike" baseline="0" dirty="0">
                <a:solidFill>
                  <a:srgbClr val="421051"/>
                </a:solidFill>
                <a:latin typeface="SohoGothicStd-Medium"/>
              </a:rPr>
              <a:t>Systems thinking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Seeing whole systems and parts and how they connect, pattern-seeking, recognising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interdependencies, synthesising</a:t>
            </a:r>
          </a:p>
          <a:p>
            <a:pPr algn="l"/>
            <a:r>
              <a:rPr lang="en-GB" sz="1200" b="0" i="0" u="none" strike="noStrike" baseline="0" dirty="0">
                <a:solidFill>
                  <a:srgbClr val="421051"/>
                </a:solidFill>
                <a:latin typeface="SohoGothicStd-Medium"/>
              </a:rPr>
              <a:t>Problem-.</a:t>
            </a:r>
            <a:r>
              <a:rPr lang="en-GB" sz="1200" b="0" i="0" u="none" strike="noStrike" baseline="0" dirty="0" err="1">
                <a:solidFill>
                  <a:srgbClr val="421051"/>
                </a:solidFill>
                <a:latin typeface="SohoGothicStd-Medium"/>
              </a:rPr>
              <a:t>nding</a:t>
            </a:r>
            <a:r>
              <a:rPr lang="en-GB" sz="1200" b="0" i="0" u="none" strike="noStrike" baseline="0" dirty="0">
                <a:solidFill>
                  <a:srgbClr val="421051"/>
                </a:solidFill>
                <a:latin typeface="SohoGothicStd-Medium"/>
              </a:rPr>
              <a:t>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Clarifying needs, checking existing solutions, investigating contexts, verifying</a:t>
            </a:r>
          </a:p>
          <a:p>
            <a:pPr algn="l"/>
            <a:r>
              <a:rPr lang="en-GB" sz="1200" b="0" i="0" u="none" strike="noStrike" baseline="0" dirty="0">
                <a:solidFill>
                  <a:srgbClr val="421051"/>
                </a:solidFill>
                <a:latin typeface="SohoGothicStd-Medium"/>
              </a:rPr>
              <a:t>Visualising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Being able to move from abstract to concrete, manipulating materials, mental rehearsal of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physical space and of practical design solutions</a:t>
            </a:r>
          </a:p>
          <a:p>
            <a:pPr algn="l"/>
            <a:r>
              <a:rPr lang="en-GB" sz="1200" b="0" i="0" u="none" strike="noStrike" baseline="0" dirty="0">
                <a:solidFill>
                  <a:srgbClr val="421051"/>
                </a:solidFill>
                <a:latin typeface="SohoGothicStd-Medium"/>
              </a:rPr>
              <a:t>Improving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Restlessly trying to make things better by experimenting, designing, sketching, guessing,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conjecturing, thought-experimenting, prototyping</a:t>
            </a:r>
          </a:p>
          <a:p>
            <a:pPr algn="l"/>
            <a:r>
              <a:rPr lang="en-GB" sz="1200" b="0" i="0" u="none" strike="noStrike" baseline="0" dirty="0">
                <a:solidFill>
                  <a:srgbClr val="421051"/>
                </a:solidFill>
                <a:latin typeface="SohoGothicStd-Medium"/>
              </a:rPr>
              <a:t>Creative problem-solving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Applying techniques from </a:t>
            </a:r>
            <a:r>
              <a:rPr lang="en-GB" sz="1200" b="0" i="0" u="none" strike="noStrike" baseline="0" dirty="0" err="1">
                <a:solidFill>
                  <a:srgbClr val="000000"/>
                </a:solidFill>
                <a:latin typeface="SohoGothicStd-Light"/>
              </a:rPr>
              <a:t>di.erent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 traditions, generating ideas and solutions with others,</a:t>
            </a:r>
          </a:p>
          <a:p>
            <a:pPr algn="l"/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generous but rigorous critiquing, seeing engineering as a ‘team sport’</a:t>
            </a:r>
          </a:p>
          <a:p>
            <a:pPr algn="l"/>
            <a:r>
              <a:rPr lang="en-GB" sz="1200" b="0" i="0" u="none" strike="noStrike" baseline="0" dirty="0">
                <a:solidFill>
                  <a:srgbClr val="421051"/>
                </a:solidFill>
                <a:latin typeface="SohoGothicStd-Medium"/>
              </a:rPr>
              <a:t>Adaptability</a:t>
            </a:r>
            <a:r>
              <a:rPr lang="en-GB" sz="800" b="1" i="0" u="none" strike="noStrike" baseline="0" dirty="0">
                <a:solidFill>
                  <a:srgbClr val="421051"/>
                </a:solidFill>
                <a:latin typeface="SohoPro-Bold"/>
              </a:rPr>
              <a:t>58 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Testing, analysing, </a:t>
            </a:r>
            <a:r>
              <a:rPr lang="en-GB" sz="1200" b="0" i="0" u="none" strike="noStrike" baseline="0" dirty="0" err="1">
                <a:solidFill>
                  <a:srgbClr val="000000"/>
                </a:solidFill>
                <a:latin typeface="SohoGothicStd-Light"/>
              </a:rPr>
              <a:t>re¡ecting</a:t>
            </a:r>
            <a:r>
              <a:rPr lang="en-GB" sz="1200" b="0" i="0" u="none" strike="noStrike" baseline="0" dirty="0">
                <a:solidFill>
                  <a:srgbClr val="000000"/>
                </a:solidFill>
                <a:latin typeface="SohoGothicStd-Light"/>
              </a:rPr>
              <a:t>, rethinking, changing both in a physical sense and mentally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880E9-AD3D-4820-BF83-678F0B5C523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708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letchleypark.org.uk/learn/resources/online-safety" TargetMode="External"/><Relationship Id="rId2" Type="http://schemas.openxmlformats.org/officeDocument/2006/relationships/hyperlink" Target="https://bletchleypark.org.u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bletchleypark.org.uk/learn/resources/online-safety" TargetMode="External"/><Relationship Id="rId2" Type="http://schemas.openxmlformats.org/officeDocument/2006/relationships/hyperlink" Target="https://bletchleypark.org.uk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RAF 100 STEM Project - Moray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1958-1968 Code Breaking</a:t>
            </a:r>
          </a:p>
        </p:txBody>
      </p:sp>
      <p:pic>
        <p:nvPicPr>
          <p:cNvPr id="1026" name="Picture 2" descr="D:\Procedural\STEM Moray Logo\STEM_colou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89" y="260631"/>
            <a:ext cx="4725181" cy="191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7BD17F-FD65-451D-AD4A-77E763B7E5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5024972"/>
            <a:ext cx="5330741" cy="1227656"/>
          </a:xfrm>
          <a:prstGeom prst="rect">
            <a:avLst/>
          </a:prstGeom>
        </p:spPr>
      </p:pic>
      <p:pic>
        <p:nvPicPr>
          <p:cNvPr id="6" name="Picture 2" descr="D:\STEM Strategy\Logos\RAF100 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71022"/>
            <a:ext cx="10382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5235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52A4A-4416-4E8B-A4FB-45A664010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RAF100: Aiming for Awesome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B002D4-0F30-45CC-9145-C6D1579A25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00400" cy="4525963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Aiming for Awesome celebrates the centenary of the RAF and explores the engineering achievements of the RAF over the last 100 years.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There are 10 lessons, each covering a different decade of RAF history.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1419ED-83A6-4BDC-8914-E86E4F0FF3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191000" y="1600200"/>
            <a:ext cx="4495800" cy="4525963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1918-1928: Aircraft design</a:t>
            </a:r>
          </a:p>
          <a:p>
            <a:r>
              <a:rPr lang="en-GB" dirty="0"/>
              <a:t>1928-1938: Radar</a:t>
            </a:r>
          </a:p>
          <a:p>
            <a:r>
              <a:rPr lang="en-GB" dirty="0"/>
              <a:t>1938-1948: Speed record</a:t>
            </a:r>
          </a:p>
          <a:p>
            <a:r>
              <a:rPr lang="en-GB" dirty="0"/>
              <a:t>1948-1958: Ejection seat</a:t>
            </a:r>
          </a:p>
          <a:p>
            <a:r>
              <a:rPr lang="en-GB" dirty="0"/>
              <a:t>1958-1968: Code breaking</a:t>
            </a:r>
          </a:p>
          <a:p>
            <a:r>
              <a:rPr lang="en-GB" dirty="0"/>
              <a:t>1968-1978: Satellite age</a:t>
            </a:r>
          </a:p>
          <a:p>
            <a:r>
              <a:rPr lang="en-GB" dirty="0"/>
              <a:t>1978-1988: Disaster relief</a:t>
            </a:r>
          </a:p>
          <a:p>
            <a:r>
              <a:rPr lang="en-GB" dirty="0"/>
              <a:t>1988-1998: Logistics challenge</a:t>
            </a:r>
          </a:p>
          <a:p>
            <a:r>
              <a:rPr lang="en-GB" dirty="0"/>
              <a:t>1998-2008: Remotely piloted air systems</a:t>
            </a:r>
          </a:p>
          <a:p>
            <a:r>
              <a:rPr lang="en-GB" dirty="0"/>
              <a:t>2008-2018: Stealth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70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E06E1-A263-4B16-9548-5E02C964B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RAF100: Aiming for Awesome – Moray Project Report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38550-5181-4A84-A1B1-7805E3FE45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7432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As well as the STEM activities, each week you will find out a bit more about the topic through research.</a:t>
            </a:r>
          </a:p>
          <a:p>
            <a:r>
              <a:rPr lang="en-GB" dirty="0"/>
              <a:t>Over the course of the 10 lessons you will create a project report.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74254-80CD-4073-948A-05D343D5C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10000" y="1600200"/>
            <a:ext cx="48768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The Project Report will contain:</a:t>
            </a:r>
          </a:p>
          <a:p>
            <a:r>
              <a:rPr lang="en-GB" dirty="0"/>
              <a:t>A page for each weeks topic with: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Reflection on what you did in the lesson and what you learned.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What you found out in your research of that weeks topic.</a:t>
            </a:r>
          </a:p>
          <a:p>
            <a:r>
              <a:rPr lang="en-GB" dirty="0"/>
              <a:t>A final reflection telling us what you learned, what you liked best and what you might like to find out next!</a:t>
            </a:r>
          </a:p>
        </p:txBody>
      </p:sp>
    </p:spTree>
    <p:extLst>
      <p:ext uri="{BB962C8B-B14F-4D97-AF65-F5344CB8AC3E}">
        <p14:creationId xmlns:p14="http://schemas.microsoft.com/office/powerpoint/2010/main" val="4015865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F0E4D-C4BD-413E-814D-258EC0BC7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RAF100: Aiming for Awesome – Skills</a:t>
            </a:r>
            <a:endParaRPr lang="en-GB" dirty="0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112C3583-A3DE-42D6-AA28-4DAA2ABF66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417638"/>
            <a:ext cx="7098001" cy="5045477"/>
          </a:xfrm>
        </p:spPr>
      </p:pic>
    </p:spTree>
    <p:extLst>
      <p:ext uri="{BB962C8B-B14F-4D97-AF65-F5344CB8AC3E}">
        <p14:creationId xmlns:p14="http://schemas.microsoft.com/office/powerpoint/2010/main" val="1168632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E0C13BC-15A8-447C-AC21-8B04B2705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Session 5 – 1958-1968 Code Breaking</a:t>
            </a:r>
            <a:br>
              <a:rPr lang="en-GB" dirty="0"/>
            </a:br>
            <a:r>
              <a:rPr lang="en-GB" i="1" dirty="0"/>
              <a:t>Learning Intentions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I am developing mathematical reasoning to help me recognise patterns and relationships.</a:t>
            </a:r>
          </a:p>
          <a:p>
            <a:r>
              <a:rPr lang="en-GB" sz="2400" dirty="0"/>
              <a:t>I am applying this to help me create and use cyphers.</a:t>
            </a:r>
          </a:p>
          <a:p>
            <a:endParaRPr lang="en-GB" sz="2400" dirty="0"/>
          </a:p>
          <a:p>
            <a:r>
              <a:rPr lang="en-GB" sz="2400" dirty="0"/>
              <a:t>Challenge: I can use my understanding of cyphers to help me decode an encrypted message.</a:t>
            </a: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C79D9B12-3E80-41A6-855D-E79E5347E8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40" y="4724400"/>
            <a:ext cx="863917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2674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457F682-895F-4F7F-8A6F-251172401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Session 5 – 1958-1968 Code Breaking</a:t>
            </a:r>
            <a:br>
              <a:rPr lang="en-GB" dirty="0"/>
            </a:br>
            <a:r>
              <a:rPr lang="en-GB" i="1" dirty="0"/>
              <a:t>STEM Activities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E513FD-244D-4955-91E6-DA51FBF663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rgbClr val="000000"/>
                </a:solidFill>
                <a:latin typeface="SohoGothicStd-Light"/>
              </a:rPr>
              <a:t>Time to make:</a:t>
            </a:r>
          </a:p>
          <a:p>
            <a:r>
              <a:rPr lang="en-GB" dirty="0">
                <a:solidFill>
                  <a:srgbClr val="000000"/>
                </a:solidFill>
                <a:latin typeface="SohoGothicStd-Light"/>
              </a:rPr>
              <a:t>Make a machine to encrypt the alphabet</a:t>
            </a:r>
          </a:p>
          <a:p>
            <a:r>
              <a:rPr lang="en-GB" dirty="0">
                <a:solidFill>
                  <a:srgbClr val="000000"/>
                </a:solidFill>
                <a:latin typeface="SohoGothicStd-Light"/>
              </a:rPr>
              <a:t>Use this to create Caesar Shift Substitution Cyphers</a:t>
            </a:r>
          </a:p>
          <a:p>
            <a:pPr marL="514350" indent="-514350">
              <a:buAutoNum type="arabicPeriod" startAt="2"/>
            </a:pPr>
            <a:r>
              <a:rPr lang="en-GB" dirty="0">
                <a:solidFill>
                  <a:srgbClr val="000000"/>
                </a:solidFill>
                <a:latin typeface="SohoGothicStd-Light"/>
              </a:rPr>
              <a:t>Stretch &amp; Challenge: </a:t>
            </a:r>
          </a:p>
          <a:p>
            <a:r>
              <a:rPr lang="en-GB" dirty="0">
                <a:solidFill>
                  <a:srgbClr val="000000"/>
                </a:solidFill>
                <a:latin typeface="SohoGothicStd-Light"/>
              </a:rPr>
              <a:t>Work out the encryption key to help you decipher an encrypted message</a:t>
            </a:r>
          </a:p>
        </p:txBody>
      </p:sp>
    </p:spTree>
    <p:extLst>
      <p:ext uri="{BB962C8B-B14F-4D97-AF65-F5344CB8AC3E}">
        <p14:creationId xmlns:p14="http://schemas.microsoft.com/office/powerpoint/2010/main" val="2971574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Session 5 – 1958-1968 Code Breaking</a:t>
            </a:r>
            <a:br>
              <a:rPr lang="en-GB" dirty="0"/>
            </a:br>
            <a:r>
              <a:rPr lang="en-GB" i="1" dirty="0"/>
              <a:t>Research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/>
              <a:t>PAGE 5 of Project – Title = Code Breaking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Reflection on what you did in the lesson and what you learned.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Go to </a:t>
            </a:r>
            <a:r>
              <a:rPr lang="en-GB" dirty="0">
                <a:hlinkClick r:id="rId2"/>
              </a:rPr>
              <a:t>https://bletchleypark.org.uk/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Option 1 – Find out more about the history of code-breaking by looking at Our Story</a:t>
            </a:r>
          </a:p>
          <a:p>
            <a:pPr marL="0" indent="0">
              <a:buNone/>
            </a:pPr>
            <a:r>
              <a:rPr lang="en-GB" dirty="0"/>
              <a:t>Option 2 – Encryption and Coding are important in our world to keep us safe online. Check your online knowhow by going to:</a:t>
            </a:r>
          </a:p>
          <a:p>
            <a:pPr marL="0" indent="0">
              <a:buNone/>
            </a:pPr>
            <a:r>
              <a:rPr lang="en-GB" dirty="0">
                <a:hlinkClick r:id="rId3"/>
              </a:rPr>
              <a:t>https://bletchleypark.org.uk/learn/resources/online-safety</a:t>
            </a:r>
            <a:r>
              <a:rPr lang="en-GB" dirty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530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5F6EB-1A98-4E14-8683-1A8650631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Session 5 – 1958-1968 Code Breaking Debrief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B024C9-B6B0-449B-9444-03970470D2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006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/>
              <a:t>Did today’s lesson meet the Learning Intentions?</a:t>
            </a:r>
          </a:p>
          <a:p>
            <a:r>
              <a:rPr lang="en-GB" sz="3800" dirty="0"/>
              <a:t>I am developing mathematical reasoning to help me recognise patterns and relationships.</a:t>
            </a:r>
          </a:p>
          <a:p>
            <a:r>
              <a:rPr lang="en-GB" sz="3800" dirty="0"/>
              <a:t>I am applying this to help me create and use cyphers.</a:t>
            </a:r>
          </a:p>
          <a:p>
            <a:r>
              <a:rPr lang="en-GB" sz="3800" dirty="0"/>
              <a:t>Challenge: I can use my understanding of cyphers to help me decode an encrypted message.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BC31FE0-69FE-4CCA-9EAE-F91C502982C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GB" b="1" dirty="0"/>
              <a:t>Have you completed the fifth page of RAF100: Aiming for Awesome – Moray Project Report on Code Breaking?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200" dirty="0">
                <a:solidFill>
                  <a:prstClr val="black"/>
                </a:solidFill>
              </a:rPr>
              <a:t>Reflection on what you did in the lesson and what you learned.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GB" sz="3200" dirty="0">
                <a:solidFill>
                  <a:prstClr val="black"/>
                </a:solidFill>
              </a:rPr>
              <a:t>Go to </a:t>
            </a:r>
            <a:r>
              <a:rPr lang="en-GB" sz="3200" dirty="0">
                <a:solidFill>
                  <a:prstClr val="black"/>
                </a:solidFill>
                <a:hlinkClick r:id="rId2"/>
              </a:rPr>
              <a:t>https://bletchleypark.org.uk/</a:t>
            </a:r>
            <a:r>
              <a:rPr lang="en-GB" sz="3200" dirty="0">
                <a:solidFill>
                  <a:prstClr val="black"/>
                </a:solidFill>
              </a:rPr>
              <a:t> </a:t>
            </a:r>
          </a:p>
          <a:p>
            <a:pPr marL="0" lvl="0" indent="0">
              <a:buNone/>
            </a:pPr>
            <a:r>
              <a:rPr lang="en-GB" sz="3200" dirty="0">
                <a:solidFill>
                  <a:prstClr val="black"/>
                </a:solidFill>
              </a:rPr>
              <a:t>Option 1 – Find out more about the history of code-breaking by looking at Our Story</a:t>
            </a:r>
          </a:p>
          <a:p>
            <a:pPr marL="0" lvl="0" indent="0">
              <a:buNone/>
            </a:pPr>
            <a:r>
              <a:rPr lang="en-GB" sz="3200" dirty="0">
                <a:solidFill>
                  <a:prstClr val="black"/>
                </a:solidFill>
              </a:rPr>
              <a:t>Option 2 – Encryption and Coding are important in our world to keep us safe online. Check your online knowhow by going to:</a:t>
            </a:r>
          </a:p>
          <a:p>
            <a:pPr marL="0" lvl="0" indent="0">
              <a:buNone/>
            </a:pPr>
            <a:r>
              <a:rPr lang="en-GB" sz="3200" dirty="0">
                <a:solidFill>
                  <a:prstClr val="black"/>
                </a:solidFill>
                <a:hlinkClick r:id="rId3"/>
              </a:rPr>
              <a:t>https://bletchleypark.org.uk/learn/resources/online-safety</a:t>
            </a:r>
            <a:r>
              <a:rPr lang="en-GB" sz="3200" dirty="0">
                <a:solidFill>
                  <a:prstClr val="black"/>
                </a:solidFill>
              </a:rPr>
              <a:t> 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97031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RAF 100 STEM Project - Moray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u="sng" dirty="0">
                <a:solidFill>
                  <a:schemeClr val="tx1"/>
                </a:solidFill>
              </a:rPr>
              <a:t>Next time: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>
                <a:solidFill>
                  <a:schemeClr val="tx1"/>
                </a:solidFill>
              </a:rPr>
              <a:t>1968-1978 Satellite </a:t>
            </a:r>
            <a:r>
              <a:rPr lang="en-GB" dirty="0">
                <a:solidFill>
                  <a:schemeClr val="tx1"/>
                </a:solidFill>
              </a:rPr>
              <a:t>Age</a:t>
            </a:r>
          </a:p>
        </p:txBody>
      </p:sp>
      <p:pic>
        <p:nvPicPr>
          <p:cNvPr id="1026" name="Picture 2" descr="D:\Procedural\STEM Moray Logo\STEM_colou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89" y="260631"/>
            <a:ext cx="4725181" cy="1917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7BD17F-FD65-451D-AD4A-77E763B7E5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0" y="5024972"/>
            <a:ext cx="5330741" cy="1227656"/>
          </a:xfrm>
          <a:prstGeom prst="rect">
            <a:avLst/>
          </a:prstGeom>
        </p:spPr>
      </p:pic>
      <p:pic>
        <p:nvPicPr>
          <p:cNvPr id="6" name="Picture 2" descr="D:\STEM Strategy\Logos\RAF100 logo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71022"/>
            <a:ext cx="1038225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2265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679</Words>
  <Application>Microsoft Office PowerPoint</Application>
  <PresentationFormat>On-screen Show (4:3)</PresentationFormat>
  <Paragraphs>69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SohoGothicStd-Light</vt:lpstr>
      <vt:lpstr>SohoGothicStd-Medium</vt:lpstr>
      <vt:lpstr>SohoPro-Bold</vt:lpstr>
      <vt:lpstr>Office Theme</vt:lpstr>
      <vt:lpstr>RAF 100 STEM Project - Moray</vt:lpstr>
      <vt:lpstr>RAF100: Aiming for Awesome Introduction</vt:lpstr>
      <vt:lpstr>RAF100: Aiming for Awesome – Moray Project Report</vt:lpstr>
      <vt:lpstr>RAF100: Aiming for Awesome – Skills</vt:lpstr>
      <vt:lpstr>Session 5 – 1958-1968 Code Breaking Learning Intentions</vt:lpstr>
      <vt:lpstr>Session 5 – 1958-1968 Code Breaking STEM Activities </vt:lpstr>
      <vt:lpstr>Session 5 – 1958-1968 Code Breaking Research Task</vt:lpstr>
      <vt:lpstr>Session 5 – 1958-1968 Code Breaking Debrief</vt:lpstr>
      <vt:lpstr>RAF 100 STEM Project - Moray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Kinloss Primary School  STEM Day 2018</dc:title>
  <dc:creator>Janey Irving</dc:creator>
  <cp:lastModifiedBy>Janey</cp:lastModifiedBy>
  <cp:revision>25</cp:revision>
  <dcterms:created xsi:type="dcterms:W3CDTF">2006-08-16T00:00:00Z</dcterms:created>
  <dcterms:modified xsi:type="dcterms:W3CDTF">2018-05-13T14:04:34Z</dcterms:modified>
</cp:coreProperties>
</file>