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2" r:id="rId5"/>
    <p:sldId id="261" r:id="rId6"/>
    <p:sldId id="259" r:id="rId7"/>
    <p:sldId id="267" r:id="rId8"/>
    <p:sldId id="263" r:id="rId9"/>
    <p:sldId id="268"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2BE070-2C23-42B0-BD44-9B46C964262F}" type="datetimeFigureOut">
              <a:rPr lang="en-GB" smtClean="0"/>
              <a:t>20/05/2018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A880E9-AD3D-4820-BF83-678F0B5C523C}" type="slidenum">
              <a:rPr lang="en-GB" smtClean="0"/>
              <a:t>‹#›</a:t>
            </a:fld>
            <a:endParaRPr lang="en-GB"/>
          </a:p>
        </p:txBody>
      </p:sp>
    </p:spTree>
    <p:extLst>
      <p:ext uri="{BB962C8B-B14F-4D97-AF65-F5344CB8AC3E}">
        <p14:creationId xmlns:p14="http://schemas.microsoft.com/office/powerpoint/2010/main" val="3813170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200" b="0" i="0" u="none" strike="noStrike" baseline="0" dirty="0">
                <a:solidFill>
                  <a:srgbClr val="421051"/>
                </a:solidFill>
                <a:latin typeface="SohoGothicStd-Medium"/>
              </a:rPr>
              <a:t>Systems thinking </a:t>
            </a:r>
            <a:r>
              <a:rPr lang="en-GB" sz="1200" b="0" i="0" u="none" strike="noStrike" baseline="0" dirty="0">
                <a:solidFill>
                  <a:srgbClr val="000000"/>
                </a:solidFill>
                <a:latin typeface="SohoGothicStd-Light"/>
              </a:rPr>
              <a:t>Seeing whole systems and parts and how they connect, pattern-seeking, recognising</a:t>
            </a:r>
          </a:p>
          <a:p>
            <a:pPr algn="l"/>
            <a:r>
              <a:rPr lang="en-GB" sz="1200" b="0" i="0" u="none" strike="noStrike" baseline="0" dirty="0">
                <a:solidFill>
                  <a:srgbClr val="000000"/>
                </a:solidFill>
                <a:latin typeface="SohoGothicStd-Light"/>
              </a:rPr>
              <a:t>interdependencies, synthesising</a:t>
            </a:r>
          </a:p>
          <a:p>
            <a:pPr algn="l"/>
            <a:r>
              <a:rPr lang="en-GB" sz="1200" b="0" i="0" u="none" strike="noStrike" baseline="0" dirty="0">
                <a:solidFill>
                  <a:srgbClr val="421051"/>
                </a:solidFill>
                <a:latin typeface="SohoGothicStd-Medium"/>
              </a:rPr>
              <a:t>Problem-.</a:t>
            </a:r>
            <a:r>
              <a:rPr lang="en-GB" sz="1200" b="0" i="0" u="none" strike="noStrike" baseline="0" dirty="0" err="1">
                <a:solidFill>
                  <a:srgbClr val="421051"/>
                </a:solidFill>
                <a:latin typeface="SohoGothicStd-Medium"/>
              </a:rPr>
              <a:t>nding</a:t>
            </a:r>
            <a:r>
              <a:rPr lang="en-GB" sz="1200" b="0" i="0" u="none" strike="noStrike" baseline="0" dirty="0">
                <a:solidFill>
                  <a:srgbClr val="421051"/>
                </a:solidFill>
                <a:latin typeface="SohoGothicStd-Medium"/>
              </a:rPr>
              <a:t> </a:t>
            </a:r>
            <a:r>
              <a:rPr lang="en-GB" sz="1200" b="0" i="0" u="none" strike="noStrike" baseline="0" dirty="0">
                <a:solidFill>
                  <a:srgbClr val="000000"/>
                </a:solidFill>
                <a:latin typeface="SohoGothicStd-Light"/>
              </a:rPr>
              <a:t>Clarifying needs, checking existing solutions, investigating contexts, verifying</a:t>
            </a:r>
          </a:p>
          <a:p>
            <a:pPr algn="l"/>
            <a:r>
              <a:rPr lang="en-GB" sz="1200" b="0" i="0" u="none" strike="noStrike" baseline="0" dirty="0">
                <a:solidFill>
                  <a:srgbClr val="421051"/>
                </a:solidFill>
                <a:latin typeface="SohoGothicStd-Medium"/>
              </a:rPr>
              <a:t>Visualising </a:t>
            </a:r>
            <a:r>
              <a:rPr lang="en-GB" sz="1200" b="0" i="0" u="none" strike="noStrike" baseline="0" dirty="0">
                <a:solidFill>
                  <a:srgbClr val="000000"/>
                </a:solidFill>
                <a:latin typeface="SohoGothicStd-Light"/>
              </a:rPr>
              <a:t>Being able to move from abstract to concrete, manipulating materials, mental rehearsal of</a:t>
            </a:r>
          </a:p>
          <a:p>
            <a:pPr algn="l"/>
            <a:r>
              <a:rPr lang="en-GB" sz="1200" b="0" i="0" u="none" strike="noStrike" baseline="0" dirty="0">
                <a:solidFill>
                  <a:srgbClr val="000000"/>
                </a:solidFill>
                <a:latin typeface="SohoGothicStd-Light"/>
              </a:rPr>
              <a:t>physical space and of practical design solutions</a:t>
            </a:r>
          </a:p>
          <a:p>
            <a:pPr algn="l"/>
            <a:r>
              <a:rPr lang="en-GB" sz="1200" b="0" i="0" u="none" strike="noStrike" baseline="0" dirty="0">
                <a:solidFill>
                  <a:srgbClr val="421051"/>
                </a:solidFill>
                <a:latin typeface="SohoGothicStd-Medium"/>
              </a:rPr>
              <a:t>Improving </a:t>
            </a:r>
            <a:r>
              <a:rPr lang="en-GB" sz="1200" b="0" i="0" u="none" strike="noStrike" baseline="0" dirty="0">
                <a:solidFill>
                  <a:srgbClr val="000000"/>
                </a:solidFill>
                <a:latin typeface="SohoGothicStd-Light"/>
              </a:rPr>
              <a:t>Restlessly trying to make things better by experimenting, designing, sketching, guessing,</a:t>
            </a:r>
          </a:p>
          <a:p>
            <a:pPr algn="l"/>
            <a:r>
              <a:rPr lang="en-GB" sz="1200" b="0" i="0" u="none" strike="noStrike" baseline="0" dirty="0">
                <a:solidFill>
                  <a:srgbClr val="000000"/>
                </a:solidFill>
                <a:latin typeface="SohoGothicStd-Light"/>
              </a:rPr>
              <a:t>conjecturing, thought-experimenting, prototyping</a:t>
            </a:r>
          </a:p>
          <a:p>
            <a:pPr algn="l"/>
            <a:r>
              <a:rPr lang="en-GB" sz="1200" b="0" i="0" u="none" strike="noStrike" baseline="0" dirty="0">
                <a:solidFill>
                  <a:srgbClr val="421051"/>
                </a:solidFill>
                <a:latin typeface="SohoGothicStd-Medium"/>
              </a:rPr>
              <a:t>Creative problem-solving </a:t>
            </a:r>
            <a:r>
              <a:rPr lang="en-GB" sz="1200" b="0" i="0" u="none" strike="noStrike" baseline="0" dirty="0">
                <a:solidFill>
                  <a:srgbClr val="000000"/>
                </a:solidFill>
                <a:latin typeface="SohoGothicStd-Light"/>
              </a:rPr>
              <a:t>Applying techniques from </a:t>
            </a:r>
            <a:r>
              <a:rPr lang="en-GB" sz="1200" b="0" i="0" u="none" strike="noStrike" baseline="0" dirty="0" err="1">
                <a:solidFill>
                  <a:srgbClr val="000000"/>
                </a:solidFill>
                <a:latin typeface="SohoGothicStd-Light"/>
              </a:rPr>
              <a:t>di.erent</a:t>
            </a:r>
            <a:r>
              <a:rPr lang="en-GB" sz="1200" b="0" i="0" u="none" strike="noStrike" baseline="0" dirty="0">
                <a:solidFill>
                  <a:srgbClr val="000000"/>
                </a:solidFill>
                <a:latin typeface="SohoGothicStd-Light"/>
              </a:rPr>
              <a:t> traditions, generating ideas and solutions with others,</a:t>
            </a:r>
          </a:p>
          <a:p>
            <a:pPr algn="l"/>
            <a:r>
              <a:rPr lang="en-GB" sz="1200" b="0" i="0" u="none" strike="noStrike" baseline="0" dirty="0">
                <a:solidFill>
                  <a:srgbClr val="000000"/>
                </a:solidFill>
                <a:latin typeface="SohoGothicStd-Light"/>
              </a:rPr>
              <a:t>generous but rigorous critiquing, seeing engineering as a ‘team sport’</a:t>
            </a:r>
          </a:p>
          <a:p>
            <a:pPr algn="l"/>
            <a:r>
              <a:rPr lang="en-GB" sz="1200" b="0" i="0" u="none" strike="noStrike" baseline="0" dirty="0">
                <a:solidFill>
                  <a:srgbClr val="421051"/>
                </a:solidFill>
                <a:latin typeface="SohoGothicStd-Medium"/>
              </a:rPr>
              <a:t>Adaptability</a:t>
            </a:r>
            <a:r>
              <a:rPr lang="en-GB" sz="800" b="1" i="0" u="none" strike="noStrike" baseline="0" dirty="0">
                <a:solidFill>
                  <a:srgbClr val="421051"/>
                </a:solidFill>
                <a:latin typeface="SohoPro-Bold"/>
              </a:rPr>
              <a:t>58 </a:t>
            </a:r>
            <a:r>
              <a:rPr lang="en-GB" sz="1200" b="0" i="0" u="none" strike="noStrike" baseline="0" dirty="0">
                <a:solidFill>
                  <a:srgbClr val="000000"/>
                </a:solidFill>
                <a:latin typeface="SohoGothicStd-Light"/>
              </a:rPr>
              <a:t>Testing, analysing, </a:t>
            </a:r>
            <a:r>
              <a:rPr lang="en-GB" sz="1200" b="0" i="0" u="none" strike="noStrike" baseline="0" dirty="0" err="1">
                <a:solidFill>
                  <a:srgbClr val="000000"/>
                </a:solidFill>
                <a:latin typeface="SohoGothicStd-Light"/>
              </a:rPr>
              <a:t>re¡ecting</a:t>
            </a:r>
            <a:r>
              <a:rPr lang="en-GB" sz="1200" b="0" i="0" u="none" strike="noStrike" baseline="0" dirty="0">
                <a:solidFill>
                  <a:srgbClr val="000000"/>
                </a:solidFill>
                <a:latin typeface="SohoGothicStd-Light"/>
              </a:rPr>
              <a:t>, rethinking, changing both in a physical sense and mentally</a:t>
            </a:r>
            <a:endParaRPr lang="en-GB" dirty="0"/>
          </a:p>
        </p:txBody>
      </p:sp>
      <p:sp>
        <p:nvSpPr>
          <p:cNvPr id="4" name="Slide Number Placeholder 3"/>
          <p:cNvSpPr>
            <a:spLocks noGrp="1"/>
          </p:cNvSpPr>
          <p:nvPr>
            <p:ph type="sldNum" sz="quarter" idx="10"/>
          </p:nvPr>
        </p:nvSpPr>
        <p:spPr/>
        <p:txBody>
          <a:bodyPr/>
          <a:lstStyle/>
          <a:p>
            <a:fld id="{DEA880E9-AD3D-4820-BF83-678F0B5C523C}" type="slidenum">
              <a:rPr lang="en-GB" smtClean="0"/>
              <a:t>4</a:t>
            </a:fld>
            <a:endParaRPr lang="en-GB"/>
          </a:p>
        </p:txBody>
      </p:sp>
    </p:spTree>
    <p:extLst>
      <p:ext uri="{BB962C8B-B14F-4D97-AF65-F5344CB8AC3E}">
        <p14:creationId xmlns:p14="http://schemas.microsoft.com/office/powerpoint/2010/main" val="553708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RAF 100 STEM Project - Moray</a:t>
            </a:r>
          </a:p>
        </p:txBody>
      </p:sp>
      <p:sp>
        <p:nvSpPr>
          <p:cNvPr id="3" name="Subtitle 2"/>
          <p:cNvSpPr>
            <a:spLocks noGrp="1"/>
          </p:cNvSpPr>
          <p:nvPr>
            <p:ph type="subTitle" idx="1"/>
          </p:nvPr>
        </p:nvSpPr>
        <p:spPr/>
        <p:txBody>
          <a:bodyPr/>
          <a:lstStyle/>
          <a:p>
            <a:r>
              <a:rPr lang="en-GB" dirty="0">
                <a:solidFill>
                  <a:schemeClr val="tx1"/>
                </a:solidFill>
              </a:rPr>
              <a:t>2008-2018 Stealth</a:t>
            </a:r>
          </a:p>
        </p:txBody>
      </p:sp>
      <p:pic>
        <p:nvPicPr>
          <p:cNvPr id="1026" name="Picture 2" descr="D:\Procedural\STEM Moray Logo\STEM_colou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189" y="260631"/>
            <a:ext cx="4725181" cy="19171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B67BD17F-FD65-451D-AD4A-77E763B7E560}"/>
              </a:ext>
            </a:extLst>
          </p:cNvPr>
          <p:cNvPicPr>
            <a:picLocks noChangeAspect="1"/>
          </p:cNvPicPr>
          <p:nvPr/>
        </p:nvPicPr>
        <p:blipFill>
          <a:blip r:embed="rId3"/>
          <a:stretch>
            <a:fillRect/>
          </a:stretch>
        </p:blipFill>
        <p:spPr>
          <a:xfrm>
            <a:off x="2286000" y="5024972"/>
            <a:ext cx="5330741" cy="1227656"/>
          </a:xfrm>
          <a:prstGeom prst="rect">
            <a:avLst/>
          </a:prstGeom>
        </p:spPr>
      </p:pic>
      <p:pic>
        <p:nvPicPr>
          <p:cNvPr id="6" name="Picture 2" descr="D:\STEM Strategy\Logos\RAF100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271022"/>
            <a:ext cx="1038225"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5235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RAF 100 STEM Project - Moray</a:t>
            </a:r>
          </a:p>
        </p:txBody>
      </p:sp>
      <p:sp>
        <p:nvSpPr>
          <p:cNvPr id="3" name="Subtitle 2"/>
          <p:cNvSpPr>
            <a:spLocks noGrp="1"/>
          </p:cNvSpPr>
          <p:nvPr>
            <p:ph type="subTitle" idx="1"/>
          </p:nvPr>
        </p:nvSpPr>
        <p:spPr/>
        <p:txBody>
          <a:bodyPr/>
          <a:lstStyle/>
          <a:p>
            <a:endParaRPr lang="en-GB" dirty="0">
              <a:solidFill>
                <a:schemeClr val="tx1"/>
              </a:solidFill>
            </a:endParaRPr>
          </a:p>
        </p:txBody>
      </p:sp>
      <p:pic>
        <p:nvPicPr>
          <p:cNvPr id="1026" name="Picture 2" descr="D:\Procedural\STEM Moray Logo\STEM_colou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189" y="260631"/>
            <a:ext cx="4725181" cy="19171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B67BD17F-FD65-451D-AD4A-77E763B7E560}"/>
              </a:ext>
            </a:extLst>
          </p:cNvPr>
          <p:cNvPicPr>
            <a:picLocks noChangeAspect="1"/>
          </p:cNvPicPr>
          <p:nvPr/>
        </p:nvPicPr>
        <p:blipFill>
          <a:blip r:embed="rId3"/>
          <a:stretch>
            <a:fillRect/>
          </a:stretch>
        </p:blipFill>
        <p:spPr>
          <a:xfrm>
            <a:off x="2286000" y="5024972"/>
            <a:ext cx="5330741" cy="1227656"/>
          </a:xfrm>
          <a:prstGeom prst="rect">
            <a:avLst/>
          </a:prstGeom>
        </p:spPr>
      </p:pic>
      <p:pic>
        <p:nvPicPr>
          <p:cNvPr id="6" name="Picture 2" descr="D:\STEM Strategy\Logos\RAF100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271022"/>
            <a:ext cx="1038225"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2265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52A4A-4416-4E8B-A4FB-45A664010387}"/>
              </a:ext>
            </a:extLst>
          </p:cNvPr>
          <p:cNvSpPr>
            <a:spLocks noGrp="1"/>
          </p:cNvSpPr>
          <p:nvPr>
            <p:ph type="title"/>
          </p:nvPr>
        </p:nvSpPr>
        <p:spPr/>
        <p:txBody>
          <a:bodyPr>
            <a:normAutofit fontScale="90000"/>
          </a:bodyPr>
          <a:lstStyle/>
          <a:p>
            <a:r>
              <a:rPr lang="en-GB" b="1" dirty="0"/>
              <a:t>RAF100: Aiming for Awesome Introduction</a:t>
            </a:r>
          </a:p>
        </p:txBody>
      </p:sp>
      <p:sp>
        <p:nvSpPr>
          <p:cNvPr id="3" name="Content Placeholder 2">
            <a:extLst>
              <a:ext uri="{FF2B5EF4-FFF2-40B4-BE49-F238E27FC236}">
                <a16:creationId xmlns:a16="http://schemas.microsoft.com/office/drawing/2014/main" id="{A7B002D4-0F30-45CC-9145-C6D1579A2578}"/>
              </a:ext>
            </a:extLst>
          </p:cNvPr>
          <p:cNvSpPr>
            <a:spLocks noGrp="1"/>
          </p:cNvSpPr>
          <p:nvPr>
            <p:ph sz="half" idx="1"/>
          </p:nvPr>
        </p:nvSpPr>
        <p:spPr>
          <a:xfrm>
            <a:off x="457200" y="1600200"/>
            <a:ext cx="3200400" cy="4525963"/>
          </a:xfrm>
        </p:spPr>
        <p:txBody>
          <a:bodyPr>
            <a:normAutofit fontScale="85000" lnSpcReduction="10000"/>
          </a:bodyPr>
          <a:lstStyle/>
          <a:p>
            <a:r>
              <a:rPr lang="en-GB" dirty="0"/>
              <a:t>Aiming for Awesome celebrates the centenary of the RAF and explores the engineering achievements of the RAF over the last 100 years.</a:t>
            </a:r>
          </a:p>
          <a:p>
            <a:pPr marL="0" indent="0">
              <a:buNone/>
            </a:pPr>
            <a:endParaRPr lang="en-GB" dirty="0"/>
          </a:p>
          <a:p>
            <a:r>
              <a:rPr lang="en-GB" dirty="0"/>
              <a:t>There are 10 lessons, each covering a different decade of RAF history.</a:t>
            </a:r>
          </a:p>
        </p:txBody>
      </p:sp>
      <p:sp>
        <p:nvSpPr>
          <p:cNvPr id="4" name="Content Placeholder 3">
            <a:extLst>
              <a:ext uri="{FF2B5EF4-FFF2-40B4-BE49-F238E27FC236}">
                <a16:creationId xmlns:a16="http://schemas.microsoft.com/office/drawing/2014/main" id="{E51419ED-83A6-4BDC-8914-E86E4F0FF366}"/>
              </a:ext>
            </a:extLst>
          </p:cNvPr>
          <p:cNvSpPr>
            <a:spLocks noGrp="1"/>
          </p:cNvSpPr>
          <p:nvPr>
            <p:ph sz="half" idx="2"/>
          </p:nvPr>
        </p:nvSpPr>
        <p:spPr>
          <a:xfrm>
            <a:off x="4191000" y="1600200"/>
            <a:ext cx="4495800" cy="4525963"/>
          </a:xfrm>
        </p:spPr>
        <p:txBody>
          <a:bodyPr>
            <a:normAutofit fontScale="85000" lnSpcReduction="10000"/>
          </a:bodyPr>
          <a:lstStyle/>
          <a:p>
            <a:r>
              <a:rPr lang="en-GB" dirty="0"/>
              <a:t>1918-1928: Aircraft design</a:t>
            </a:r>
          </a:p>
          <a:p>
            <a:r>
              <a:rPr lang="en-GB" dirty="0"/>
              <a:t>1928-1938: Radar</a:t>
            </a:r>
          </a:p>
          <a:p>
            <a:r>
              <a:rPr lang="en-GB" dirty="0"/>
              <a:t>1938-1948: Speed record</a:t>
            </a:r>
          </a:p>
          <a:p>
            <a:r>
              <a:rPr lang="en-GB" dirty="0"/>
              <a:t>1948-1958: Ejection seat</a:t>
            </a:r>
          </a:p>
          <a:p>
            <a:r>
              <a:rPr lang="en-GB" dirty="0"/>
              <a:t>1958-1968: Code breaking</a:t>
            </a:r>
          </a:p>
          <a:p>
            <a:r>
              <a:rPr lang="en-GB" dirty="0"/>
              <a:t>1968-1978: Satellite age</a:t>
            </a:r>
          </a:p>
          <a:p>
            <a:r>
              <a:rPr lang="en-GB" dirty="0"/>
              <a:t>1978-1988: Disaster relief</a:t>
            </a:r>
          </a:p>
          <a:p>
            <a:r>
              <a:rPr lang="en-GB" dirty="0"/>
              <a:t>1988-1998: Logistics challenge</a:t>
            </a:r>
          </a:p>
          <a:p>
            <a:r>
              <a:rPr lang="en-GB" dirty="0"/>
              <a:t>1998-2008: Remotely piloted air systems</a:t>
            </a:r>
          </a:p>
          <a:p>
            <a:r>
              <a:rPr lang="en-GB" dirty="0"/>
              <a:t>2008-2018: Stealth</a:t>
            </a:r>
          </a:p>
          <a:p>
            <a:endParaRPr lang="en-GB" dirty="0"/>
          </a:p>
        </p:txBody>
      </p:sp>
    </p:spTree>
    <p:extLst>
      <p:ext uri="{BB962C8B-B14F-4D97-AF65-F5344CB8AC3E}">
        <p14:creationId xmlns:p14="http://schemas.microsoft.com/office/powerpoint/2010/main" val="403770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E06E1-A263-4B16-9548-5E02C964B7A0}"/>
              </a:ext>
            </a:extLst>
          </p:cNvPr>
          <p:cNvSpPr>
            <a:spLocks noGrp="1"/>
          </p:cNvSpPr>
          <p:nvPr>
            <p:ph type="title"/>
          </p:nvPr>
        </p:nvSpPr>
        <p:spPr/>
        <p:txBody>
          <a:bodyPr>
            <a:normAutofit fontScale="90000"/>
          </a:bodyPr>
          <a:lstStyle/>
          <a:p>
            <a:r>
              <a:rPr lang="en-GB" b="1" dirty="0"/>
              <a:t>RAF100: Aiming for Awesome – Moray Project Report</a:t>
            </a:r>
            <a:endParaRPr lang="en-GB" dirty="0"/>
          </a:p>
        </p:txBody>
      </p:sp>
      <p:sp>
        <p:nvSpPr>
          <p:cNvPr id="3" name="Content Placeholder 2">
            <a:extLst>
              <a:ext uri="{FF2B5EF4-FFF2-40B4-BE49-F238E27FC236}">
                <a16:creationId xmlns:a16="http://schemas.microsoft.com/office/drawing/2014/main" id="{7C338550-5181-4A84-A1B1-7805E3FE4528}"/>
              </a:ext>
            </a:extLst>
          </p:cNvPr>
          <p:cNvSpPr>
            <a:spLocks noGrp="1"/>
          </p:cNvSpPr>
          <p:nvPr>
            <p:ph sz="half" idx="1"/>
          </p:nvPr>
        </p:nvSpPr>
        <p:spPr>
          <a:xfrm>
            <a:off x="457200" y="1600200"/>
            <a:ext cx="2743200" cy="4525963"/>
          </a:xfrm>
        </p:spPr>
        <p:txBody>
          <a:bodyPr>
            <a:normAutofit fontScale="92500" lnSpcReduction="20000"/>
          </a:bodyPr>
          <a:lstStyle/>
          <a:p>
            <a:r>
              <a:rPr lang="en-GB" dirty="0"/>
              <a:t>As well as the STEM activities, each week you will find out a bit more about the topic through research.</a:t>
            </a:r>
          </a:p>
          <a:p>
            <a:r>
              <a:rPr lang="en-GB" dirty="0"/>
              <a:t>Over the course of the 10 lessons you will create a project report.</a:t>
            </a:r>
          </a:p>
        </p:txBody>
      </p:sp>
      <p:sp>
        <p:nvSpPr>
          <p:cNvPr id="4" name="Content Placeholder 3">
            <a:extLst>
              <a:ext uri="{FF2B5EF4-FFF2-40B4-BE49-F238E27FC236}">
                <a16:creationId xmlns:a16="http://schemas.microsoft.com/office/drawing/2014/main" id="{F1474254-80CD-4073-948A-05D343D5C5FE}"/>
              </a:ext>
            </a:extLst>
          </p:cNvPr>
          <p:cNvSpPr>
            <a:spLocks noGrp="1"/>
          </p:cNvSpPr>
          <p:nvPr>
            <p:ph sz="half" idx="2"/>
          </p:nvPr>
        </p:nvSpPr>
        <p:spPr>
          <a:xfrm>
            <a:off x="3810000" y="1600200"/>
            <a:ext cx="4876800" cy="4525963"/>
          </a:xfrm>
        </p:spPr>
        <p:txBody>
          <a:bodyPr>
            <a:normAutofit fontScale="92500" lnSpcReduction="20000"/>
          </a:bodyPr>
          <a:lstStyle/>
          <a:p>
            <a:r>
              <a:rPr lang="en-GB" dirty="0"/>
              <a:t>The Project Report will contain:</a:t>
            </a:r>
          </a:p>
          <a:p>
            <a:r>
              <a:rPr lang="en-GB" dirty="0"/>
              <a:t>A page for each weeks topic with:</a:t>
            </a:r>
          </a:p>
          <a:p>
            <a:pPr marL="514350" indent="-514350">
              <a:buFont typeface="+mj-lt"/>
              <a:buAutoNum type="arabicPeriod"/>
            </a:pPr>
            <a:r>
              <a:rPr lang="en-GB" dirty="0"/>
              <a:t>Reflection on what you did in the lesson and what you learned.</a:t>
            </a:r>
          </a:p>
          <a:p>
            <a:pPr marL="514350" indent="-514350">
              <a:buFont typeface="+mj-lt"/>
              <a:buAutoNum type="arabicPeriod"/>
            </a:pPr>
            <a:r>
              <a:rPr lang="en-GB" dirty="0"/>
              <a:t>What you found out in your research of that weeks topic.</a:t>
            </a:r>
          </a:p>
          <a:p>
            <a:r>
              <a:rPr lang="en-GB" dirty="0"/>
              <a:t>A final reflection telling us what you learned, what you liked best and what you might like to find out next!</a:t>
            </a:r>
          </a:p>
        </p:txBody>
      </p:sp>
    </p:spTree>
    <p:extLst>
      <p:ext uri="{BB962C8B-B14F-4D97-AF65-F5344CB8AC3E}">
        <p14:creationId xmlns:p14="http://schemas.microsoft.com/office/powerpoint/2010/main" val="4015865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F0E4D-C4BD-413E-814D-258EC0BC7CC3}"/>
              </a:ext>
            </a:extLst>
          </p:cNvPr>
          <p:cNvSpPr>
            <a:spLocks noGrp="1"/>
          </p:cNvSpPr>
          <p:nvPr>
            <p:ph type="title"/>
          </p:nvPr>
        </p:nvSpPr>
        <p:spPr/>
        <p:txBody>
          <a:bodyPr>
            <a:normAutofit fontScale="90000"/>
          </a:bodyPr>
          <a:lstStyle/>
          <a:p>
            <a:r>
              <a:rPr lang="en-GB" b="1" dirty="0"/>
              <a:t>RAF100: Aiming for Awesome – Skills</a:t>
            </a:r>
            <a:endParaRPr lang="en-GB" dirty="0"/>
          </a:p>
        </p:txBody>
      </p:sp>
      <p:pic>
        <p:nvPicPr>
          <p:cNvPr id="14" name="Content Placeholder 13">
            <a:extLst>
              <a:ext uri="{FF2B5EF4-FFF2-40B4-BE49-F238E27FC236}">
                <a16:creationId xmlns:a16="http://schemas.microsoft.com/office/drawing/2014/main" id="{112C3583-A3DE-42D6-AA28-4DAA2ABF66C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14400" y="1417638"/>
            <a:ext cx="7098001" cy="5045477"/>
          </a:xfrm>
        </p:spPr>
      </p:pic>
    </p:spTree>
    <p:extLst>
      <p:ext uri="{BB962C8B-B14F-4D97-AF65-F5344CB8AC3E}">
        <p14:creationId xmlns:p14="http://schemas.microsoft.com/office/powerpoint/2010/main" val="1168632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E0C13BC-15A8-447C-AC21-8B04B2705A48}"/>
              </a:ext>
            </a:extLst>
          </p:cNvPr>
          <p:cNvSpPr>
            <a:spLocks noGrp="1"/>
          </p:cNvSpPr>
          <p:nvPr>
            <p:ph type="title"/>
          </p:nvPr>
        </p:nvSpPr>
        <p:spPr>
          <a:xfrm>
            <a:off x="457200" y="274638"/>
            <a:ext cx="8229600" cy="868362"/>
          </a:xfrm>
        </p:spPr>
        <p:txBody>
          <a:bodyPr>
            <a:normAutofit fontScale="90000"/>
          </a:bodyPr>
          <a:lstStyle/>
          <a:p>
            <a:r>
              <a:rPr lang="en-GB" dirty="0"/>
              <a:t>Session 10 – 2008-2018 Stealth</a:t>
            </a:r>
            <a:br>
              <a:rPr lang="en-GB" dirty="0"/>
            </a:br>
            <a:r>
              <a:rPr lang="en-GB" i="1" dirty="0"/>
              <a:t>Learning Intentions</a:t>
            </a:r>
          </a:p>
        </p:txBody>
      </p:sp>
      <p:sp>
        <p:nvSpPr>
          <p:cNvPr id="2" name="Content Placeholder 1"/>
          <p:cNvSpPr>
            <a:spLocks noGrp="1"/>
          </p:cNvSpPr>
          <p:nvPr>
            <p:ph idx="1"/>
          </p:nvPr>
        </p:nvSpPr>
        <p:spPr>
          <a:xfrm>
            <a:off x="228600" y="1295400"/>
            <a:ext cx="8763000" cy="4830763"/>
          </a:xfrm>
        </p:spPr>
        <p:txBody>
          <a:bodyPr>
            <a:normAutofit/>
          </a:bodyPr>
          <a:lstStyle/>
          <a:p>
            <a:r>
              <a:rPr lang="en-GB" sz="1900" dirty="0"/>
              <a:t> I can demonstrate that white light/sunlight can be dispersed to show the colours of the visible spectrum (red, orange, yellow, green, blue, indigo and violet).</a:t>
            </a:r>
          </a:p>
          <a:p>
            <a:r>
              <a:rPr lang="en-GB" sz="1900" dirty="0"/>
              <a:t>I can explain that we see objects because they give out or reflect light rays that enter our eyes.</a:t>
            </a:r>
          </a:p>
          <a:p>
            <a:r>
              <a:rPr lang="en-GB" sz="1900" dirty="0"/>
              <a:t>Drawing on findings from practical investigations I can describe the effect that coloured filters have on white light and how they can be used to make other colours.</a:t>
            </a:r>
          </a:p>
          <a:p>
            <a:r>
              <a:rPr lang="en-GB" sz="1900" dirty="0"/>
              <a:t>I can explain how we can recognise the colour of an object due the reflection and absorption of particular parts of the visible spectrum.</a:t>
            </a:r>
          </a:p>
          <a:p>
            <a:r>
              <a:rPr lang="en-US" sz="1900" dirty="0"/>
              <a:t>I have investigated how the position, shape and size of a shadow depend on the position of the object in relation to the light source.</a:t>
            </a:r>
            <a:endParaRPr lang="en-GB" sz="1900" dirty="0"/>
          </a:p>
          <a:p>
            <a:endParaRPr lang="en-GB" sz="2400" dirty="0"/>
          </a:p>
        </p:txBody>
      </p:sp>
      <p:pic>
        <p:nvPicPr>
          <p:cNvPr id="3" name="Picture 2">
            <a:extLst>
              <a:ext uri="{FF2B5EF4-FFF2-40B4-BE49-F238E27FC236}">
                <a16:creationId xmlns:a16="http://schemas.microsoft.com/office/drawing/2014/main" id="{405C9259-5EFF-4593-A1C9-5953F1B5BDDE}"/>
              </a:ext>
            </a:extLst>
          </p:cNvPr>
          <p:cNvPicPr>
            <a:picLocks noChangeAspect="1"/>
          </p:cNvPicPr>
          <p:nvPr/>
        </p:nvPicPr>
        <p:blipFill>
          <a:blip r:embed="rId2"/>
          <a:stretch>
            <a:fillRect/>
          </a:stretch>
        </p:blipFill>
        <p:spPr>
          <a:xfrm>
            <a:off x="382448" y="4800600"/>
            <a:ext cx="8304352" cy="1909688"/>
          </a:xfrm>
          <a:prstGeom prst="rect">
            <a:avLst/>
          </a:prstGeom>
        </p:spPr>
      </p:pic>
    </p:spTree>
    <p:extLst>
      <p:ext uri="{BB962C8B-B14F-4D97-AF65-F5344CB8AC3E}">
        <p14:creationId xmlns:p14="http://schemas.microsoft.com/office/powerpoint/2010/main" val="1742674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7F682-895F-4F7F-8A6F-25117240129C}"/>
              </a:ext>
            </a:extLst>
          </p:cNvPr>
          <p:cNvSpPr>
            <a:spLocks noGrp="1"/>
          </p:cNvSpPr>
          <p:nvPr>
            <p:ph type="title"/>
          </p:nvPr>
        </p:nvSpPr>
        <p:spPr/>
        <p:txBody>
          <a:bodyPr>
            <a:normAutofit fontScale="90000"/>
          </a:bodyPr>
          <a:lstStyle/>
          <a:p>
            <a:r>
              <a:rPr lang="en-GB" dirty="0"/>
              <a:t>Session 10 – 2008-2018 Stealth </a:t>
            </a:r>
            <a:br>
              <a:rPr lang="en-GB" dirty="0"/>
            </a:br>
            <a:r>
              <a:rPr lang="en-GB" i="1" dirty="0"/>
              <a:t>STEM Activities </a:t>
            </a:r>
          </a:p>
        </p:txBody>
      </p:sp>
      <p:sp>
        <p:nvSpPr>
          <p:cNvPr id="6" name="Content Placeholder 5">
            <a:extLst>
              <a:ext uri="{FF2B5EF4-FFF2-40B4-BE49-F238E27FC236}">
                <a16:creationId xmlns:a16="http://schemas.microsoft.com/office/drawing/2014/main" id="{27E513FD-244D-4955-91E6-DA51FBF663C6}"/>
              </a:ext>
            </a:extLst>
          </p:cNvPr>
          <p:cNvSpPr>
            <a:spLocks noGrp="1"/>
          </p:cNvSpPr>
          <p:nvPr>
            <p:ph idx="1"/>
          </p:nvPr>
        </p:nvSpPr>
        <p:spPr/>
        <p:txBody>
          <a:bodyPr>
            <a:normAutofit fontScale="77500" lnSpcReduction="20000"/>
          </a:bodyPr>
          <a:lstStyle/>
          <a:p>
            <a:pPr marL="514350" indent="-514350">
              <a:buFont typeface="+mj-lt"/>
              <a:buAutoNum type="arabicPeriod"/>
            </a:pPr>
            <a:r>
              <a:rPr lang="en-GB" dirty="0">
                <a:solidFill>
                  <a:srgbClr val="000000"/>
                </a:solidFill>
                <a:latin typeface="SohoGothicStd-Light"/>
              </a:rPr>
              <a:t>Time to Investigate – 1: How are different colours made?</a:t>
            </a:r>
          </a:p>
          <a:p>
            <a:pPr marL="514350" indent="-514350">
              <a:buFont typeface="+mj-lt"/>
              <a:buAutoNum type="arabicPeriod"/>
            </a:pPr>
            <a:r>
              <a:rPr lang="en-GB" dirty="0">
                <a:solidFill>
                  <a:srgbClr val="000000"/>
                </a:solidFill>
                <a:latin typeface="SohoGothicStd-Light"/>
              </a:rPr>
              <a:t>Stretch &amp; Challenge: </a:t>
            </a:r>
            <a:r>
              <a:rPr lang="en-GB" dirty="0"/>
              <a:t>Use the filters to work out how to make the secondary colours of light.</a:t>
            </a:r>
          </a:p>
          <a:p>
            <a:pPr marL="514350" indent="-514350">
              <a:buFont typeface="+mj-lt"/>
              <a:buAutoNum type="arabicPeriod"/>
            </a:pPr>
            <a:r>
              <a:rPr lang="en-GB" dirty="0">
                <a:solidFill>
                  <a:srgbClr val="000000"/>
                </a:solidFill>
                <a:latin typeface="SohoGothicStd-Light"/>
              </a:rPr>
              <a:t>Time to Investigate – 2: The size and shape of an aircraft is also important to consider to avoid it being detected. Shine a torch on the cut-outs of the RAF aircraft through the ages. What do you notice about the area of the shadows? Write a method to investigate how the shadow changes for each of the cut-outs.</a:t>
            </a:r>
          </a:p>
          <a:p>
            <a:pPr marL="514350" indent="-514350">
              <a:buFont typeface="+mj-lt"/>
              <a:buAutoNum type="arabicPeriod"/>
            </a:pPr>
            <a:r>
              <a:rPr lang="en-GB" dirty="0">
                <a:solidFill>
                  <a:srgbClr val="000000"/>
                </a:solidFill>
                <a:latin typeface="SohoGothicStd-Light"/>
              </a:rPr>
              <a:t>Time to Think: </a:t>
            </a:r>
            <a:r>
              <a:rPr lang="en-GB" dirty="0"/>
              <a:t>What do you think you will see if you look into the corner cube, or retroreflector? Do you think it will be different if you look at the vertex from the other side?</a:t>
            </a:r>
          </a:p>
        </p:txBody>
      </p:sp>
    </p:spTree>
    <p:extLst>
      <p:ext uri="{BB962C8B-B14F-4D97-AF65-F5344CB8AC3E}">
        <p14:creationId xmlns:p14="http://schemas.microsoft.com/office/powerpoint/2010/main" val="2971574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Session 10 – 2008-2018 Stealth</a:t>
            </a:r>
            <a:br>
              <a:rPr lang="en-GB" dirty="0"/>
            </a:br>
            <a:r>
              <a:rPr lang="en-GB" i="1" dirty="0"/>
              <a:t>Research Task</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a:t>PAGE 10 of Project – Title = Stealth</a:t>
            </a:r>
          </a:p>
          <a:p>
            <a:pPr marL="514350" indent="-514350">
              <a:buFont typeface="+mj-lt"/>
              <a:buAutoNum type="arabicPeriod"/>
            </a:pPr>
            <a:r>
              <a:rPr lang="en-GB" dirty="0"/>
              <a:t>Reflection on what you did in the lesson and what you learned.</a:t>
            </a:r>
          </a:p>
          <a:p>
            <a:pPr marL="514350" indent="-514350">
              <a:buFont typeface="+mj-lt"/>
              <a:buAutoNum type="arabicPeriod"/>
            </a:pPr>
            <a:r>
              <a:rPr lang="en-GB" dirty="0"/>
              <a:t>Light Vs Pigment (Paint) Colours – What are the 3 primary colours of light and the 3 primary colours in paint?</a:t>
            </a:r>
          </a:p>
          <a:p>
            <a:pPr marL="514350" indent="-514350">
              <a:buFont typeface="+mj-lt"/>
              <a:buAutoNum type="arabicPeriod"/>
            </a:pPr>
            <a:r>
              <a:rPr lang="en-GB" dirty="0"/>
              <a:t>What colours do animals see? Humans, Insects, Mantis Shrimp</a:t>
            </a:r>
          </a:p>
          <a:p>
            <a:pPr marL="514350" indent="-514350">
              <a:buFont typeface="+mj-lt"/>
              <a:buAutoNum type="arabicPeriod"/>
            </a:pPr>
            <a:r>
              <a:rPr lang="en-GB" dirty="0"/>
              <a:t>Why would an animal use camouflage? </a:t>
            </a:r>
          </a:p>
          <a:p>
            <a:pPr marL="514350" indent="-514350">
              <a:buFont typeface="+mj-lt"/>
              <a:buAutoNum type="arabicPeriod"/>
            </a:pPr>
            <a:r>
              <a:rPr lang="en-GB" dirty="0"/>
              <a:t>How do aircraft make themselves invisible and deflect missile attack?</a:t>
            </a:r>
          </a:p>
          <a:p>
            <a:pPr marL="514350" indent="-514350">
              <a:buFont typeface="+mj-lt"/>
              <a:buAutoNum type="arabicPeriod"/>
            </a:pPr>
            <a:endParaRPr lang="en-GB" dirty="0"/>
          </a:p>
          <a:p>
            <a:pPr marL="514350" indent="-514350">
              <a:buFont typeface="+mj-lt"/>
              <a:buAutoNum type="arabicPeriod"/>
            </a:pPr>
            <a:endParaRPr lang="en-GB" dirty="0"/>
          </a:p>
        </p:txBody>
      </p:sp>
    </p:spTree>
    <p:extLst>
      <p:ext uri="{BB962C8B-B14F-4D97-AF65-F5344CB8AC3E}">
        <p14:creationId xmlns:p14="http://schemas.microsoft.com/office/powerpoint/2010/main" val="3900530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5F6EB-1A98-4E14-8683-1A8650631407}"/>
              </a:ext>
            </a:extLst>
          </p:cNvPr>
          <p:cNvSpPr>
            <a:spLocks noGrp="1"/>
          </p:cNvSpPr>
          <p:nvPr>
            <p:ph type="title"/>
          </p:nvPr>
        </p:nvSpPr>
        <p:spPr/>
        <p:txBody>
          <a:bodyPr>
            <a:normAutofit fontScale="90000"/>
          </a:bodyPr>
          <a:lstStyle/>
          <a:p>
            <a:r>
              <a:rPr lang="en-GB" dirty="0"/>
              <a:t>Session 10 – 2008-2018 Stealth Debrief</a:t>
            </a:r>
          </a:p>
        </p:txBody>
      </p:sp>
      <p:sp>
        <p:nvSpPr>
          <p:cNvPr id="4" name="Content Placeholder 3">
            <a:extLst>
              <a:ext uri="{FF2B5EF4-FFF2-40B4-BE49-F238E27FC236}">
                <a16:creationId xmlns:a16="http://schemas.microsoft.com/office/drawing/2014/main" id="{DBB024C9-B6B0-449B-9444-03970470D28A}"/>
              </a:ext>
            </a:extLst>
          </p:cNvPr>
          <p:cNvSpPr>
            <a:spLocks noGrp="1"/>
          </p:cNvSpPr>
          <p:nvPr>
            <p:ph sz="half" idx="1"/>
          </p:nvPr>
        </p:nvSpPr>
        <p:spPr>
          <a:xfrm>
            <a:off x="457200" y="1600200"/>
            <a:ext cx="4038600" cy="4800600"/>
          </a:xfrm>
        </p:spPr>
        <p:txBody>
          <a:bodyPr>
            <a:normAutofit fontScale="55000" lnSpcReduction="20000"/>
          </a:bodyPr>
          <a:lstStyle/>
          <a:p>
            <a:pPr marL="0" indent="0">
              <a:buNone/>
            </a:pPr>
            <a:r>
              <a:rPr lang="en-GB" b="1" dirty="0"/>
              <a:t>Did today’s lesson meet the Learning Intentions?</a:t>
            </a:r>
          </a:p>
          <a:p>
            <a:r>
              <a:rPr lang="en-GB" sz="2900" dirty="0"/>
              <a:t> I can demonstrate that white light/sunlight can be dispersed to show the colours of the visible spectrum (red, orange, yellow, green, blue, indigo and violet).</a:t>
            </a:r>
          </a:p>
          <a:p>
            <a:r>
              <a:rPr lang="en-GB" sz="2900" dirty="0"/>
              <a:t>I can explain that we see objects because they give out or reflect light rays that enter our eyes.</a:t>
            </a:r>
          </a:p>
          <a:p>
            <a:r>
              <a:rPr lang="en-GB" sz="2900" dirty="0"/>
              <a:t>Drawing on findings from practical investigations I can describe the effect that coloured filters have on white light and how they can be used to make other colours.</a:t>
            </a:r>
          </a:p>
          <a:p>
            <a:r>
              <a:rPr lang="en-GB" sz="2900" dirty="0"/>
              <a:t>I can explain how we can recognise the colour of an object due the reflection and absorption of particular parts of the visible spectrum.</a:t>
            </a:r>
          </a:p>
          <a:p>
            <a:r>
              <a:rPr lang="en-US" sz="2900" dirty="0"/>
              <a:t>I have investigated how the position, shape and size of a shadow depend on the position of the object in relation to the light source.</a:t>
            </a:r>
            <a:endParaRPr lang="en-GB" sz="2900" dirty="0"/>
          </a:p>
          <a:p>
            <a:pPr marL="0" indent="0">
              <a:buNone/>
            </a:pPr>
            <a:endParaRPr lang="en-GB" dirty="0"/>
          </a:p>
        </p:txBody>
      </p:sp>
      <p:sp>
        <p:nvSpPr>
          <p:cNvPr id="5" name="Content Placeholder 4">
            <a:extLst>
              <a:ext uri="{FF2B5EF4-FFF2-40B4-BE49-F238E27FC236}">
                <a16:creationId xmlns:a16="http://schemas.microsoft.com/office/drawing/2014/main" id="{DBC31FE0-69FE-4CCA-9EAE-F91C502982CC}"/>
              </a:ext>
            </a:extLst>
          </p:cNvPr>
          <p:cNvSpPr>
            <a:spLocks noGrp="1"/>
          </p:cNvSpPr>
          <p:nvPr>
            <p:ph sz="half" idx="2"/>
          </p:nvPr>
        </p:nvSpPr>
        <p:spPr/>
        <p:txBody>
          <a:bodyPr>
            <a:normAutofit fontScale="55000" lnSpcReduction="20000"/>
          </a:bodyPr>
          <a:lstStyle/>
          <a:p>
            <a:pPr marL="0" indent="0">
              <a:buNone/>
            </a:pPr>
            <a:r>
              <a:rPr lang="en-GB" sz="3300" b="1" dirty="0"/>
              <a:t>Have you completed the tenth page of RAF100: Aiming for Awesome – Moray Project Report on Stealth?</a:t>
            </a:r>
          </a:p>
          <a:p>
            <a:pPr marL="514350" indent="-514350">
              <a:buFont typeface="+mj-lt"/>
              <a:buAutoNum type="arabicPeriod"/>
            </a:pPr>
            <a:r>
              <a:rPr lang="en-GB" sz="3300" dirty="0"/>
              <a:t>Reflection on what you did in the lesson and what you learned.</a:t>
            </a:r>
          </a:p>
          <a:p>
            <a:pPr marL="514350" indent="-514350">
              <a:buFont typeface="+mj-lt"/>
              <a:buAutoNum type="arabicPeriod"/>
            </a:pPr>
            <a:r>
              <a:rPr lang="en-GB" sz="3300" dirty="0"/>
              <a:t>Light Vs Pigment (Paint) Colours – What are the 3 primary colours of light and the 3 primary colours in paint?</a:t>
            </a:r>
          </a:p>
          <a:p>
            <a:pPr marL="514350" indent="-514350">
              <a:buFont typeface="+mj-lt"/>
              <a:buAutoNum type="arabicPeriod"/>
            </a:pPr>
            <a:r>
              <a:rPr lang="en-GB" sz="3300" dirty="0"/>
              <a:t>What colours do animals see? Humans, Insects, Mantis Shrimp</a:t>
            </a:r>
          </a:p>
          <a:p>
            <a:pPr marL="514350" indent="-514350">
              <a:buFont typeface="+mj-lt"/>
              <a:buAutoNum type="arabicPeriod"/>
            </a:pPr>
            <a:r>
              <a:rPr lang="en-GB" sz="3300" dirty="0"/>
              <a:t>Why would an animal use camouflage? </a:t>
            </a:r>
          </a:p>
          <a:p>
            <a:pPr marL="514350" indent="-514350">
              <a:buFont typeface="+mj-lt"/>
              <a:buAutoNum type="arabicPeriod"/>
            </a:pPr>
            <a:r>
              <a:rPr lang="en-GB" sz="3300" dirty="0"/>
              <a:t>How do aircraft make themselves invisible and deflect missile attack?</a:t>
            </a:r>
          </a:p>
          <a:p>
            <a:pPr marL="0" indent="0">
              <a:buNone/>
            </a:pPr>
            <a:endParaRPr lang="en-GB" b="1" dirty="0"/>
          </a:p>
          <a:p>
            <a:pPr marL="0" indent="0">
              <a:buNone/>
            </a:pPr>
            <a:endParaRPr lang="en-GB" b="1" dirty="0"/>
          </a:p>
          <a:p>
            <a:pPr marL="0" indent="0">
              <a:buNone/>
            </a:pPr>
            <a:endParaRPr lang="en-GB" b="1" dirty="0"/>
          </a:p>
        </p:txBody>
      </p:sp>
    </p:spTree>
    <p:extLst>
      <p:ext uri="{BB962C8B-B14F-4D97-AF65-F5344CB8AC3E}">
        <p14:creationId xmlns:p14="http://schemas.microsoft.com/office/powerpoint/2010/main" val="497031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RAF 100 STEM Project – Moray</a:t>
            </a:r>
            <a:br>
              <a:rPr lang="en-GB" dirty="0"/>
            </a:br>
            <a:r>
              <a:rPr lang="en-GB" dirty="0"/>
              <a:t>Self Evaluation of Project Report:</a:t>
            </a:r>
          </a:p>
        </p:txBody>
      </p:sp>
      <p:sp>
        <p:nvSpPr>
          <p:cNvPr id="5" name="Content Placeholder 4"/>
          <p:cNvSpPr>
            <a:spLocks noGrp="1"/>
          </p:cNvSpPr>
          <p:nvPr>
            <p:ph idx="1"/>
          </p:nvPr>
        </p:nvSpPr>
        <p:spPr/>
        <p:txBody>
          <a:bodyPr>
            <a:normAutofit lnSpcReduction="10000"/>
          </a:bodyPr>
          <a:lstStyle/>
          <a:p>
            <a:pPr marL="0" indent="0">
              <a:buNone/>
            </a:pPr>
            <a:r>
              <a:rPr lang="en-GB" dirty="0"/>
              <a:t>Check that your Project Report contains:</a:t>
            </a:r>
          </a:p>
          <a:p>
            <a:r>
              <a:rPr lang="en-GB" dirty="0"/>
              <a:t>A page for each weeks topic with:</a:t>
            </a:r>
          </a:p>
          <a:p>
            <a:pPr marL="514350" indent="-514350">
              <a:buFont typeface="+mj-lt"/>
              <a:buAutoNum type="arabicPeriod"/>
            </a:pPr>
            <a:r>
              <a:rPr lang="en-GB" dirty="0"/>
              <a:t>Reflection on what you did in the lesson and what you learned.</a:t>
            </a:r>
          </a:p>
          <a:p>
            <a:pPr marL="514350" indent="-514350">
              <a:buFont typeface="+mj-lt"/>
              <a:buAutoNum type="arabicPeriod"/>
            </a:pPr>
            <a:r>
              <a:rPr lang="en-GB" dirty="0"/>
              <a:t>What you found out in your research of that weeks topic.</a:t>
            </a:r>
          </a:p>
          <a:p>
            <a:r>
              <a:rPr lang="en-GB" dirty="0"/>
              <a:t>A final reflection telling us what you learned, what you liked best and what you might like to find out next!</a:t>
            </a:r>
          </a:p>
          <a:p>
            <a:endParaRPr lang="en-GB" dirty="0"/>
          </a:p>
        </p:txBody>
      </p:sp>
    </p:spTree>
    <p:extLst>
      <p:ext uri="{BB962C8B-B14F-4D97-AF65-F5344CB8AC3E}">
        <p14:creationId xmlns:p14="http://schemas.microsoft.com/office/powerpoint/2010/main" val="3307430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1003</Words>
  <Application>Microsoft Office PowerPoint</Application>
  <PresentationFormat>On-screen Show (4:3)</PresentationFormat>
  <Paragraphs>75</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SohoGothicStd-Light</vt:lpstr>
      <vt:lpstr>SohoGothicStd-Medium</vt:lpstr>
      <vt:lpstr>SohoPro-Bold</vt:lpstr>
      <vt:lpstr>Office Theme</vt:lpstr>
      <vt:lpstr>RAF 100 STEM Project - Moray</vt:lpstr>
      <vt:lpstr>RAF100: Aiming for Awesome Introduction</vt:lpstr>
      <vt:lpstr>RAF100: Aiming for Awesome – Moray Project Report</vt:lpstr>
      <vt:lpstr>RAF100: Aiming for Awesome – Skills</vt:lpstr>
      <vt:lpstr>Session 10 – 2008-2018 Stealth Learning Intentions</vt:lpstr>
      <vt:lpstr>Session 10 – 2008-2018 Stealth  STEM Activities </vt:lpstr>
      <vt:lpstr>Session 10 – 2008-2018 Stealth Research Task</vt:lpstr>
      <vt:lpstr>Session 10 – 2008-2018 Stealth Debrief</vt:lpstr>
      <vt:lpstr>RAF 100 STEM Project – Moray Self Evaluation of Project Report:</vt:lpstr>
      <vt:lpstr>RAF 100 STEM Project - Moray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Kinloss Primary School  STEM Day 2018</dc:title>
  <dc:creator>Janey Irving</dc:creator>
  <cp:lastModifiedBy>Janey</cp:lastModifiedBy>
  <cp:revision>25</cp:revision>
  <dcterms:created xsi:type="dcterms:W3CDTF">2006-08-16T00:00:00Z</dcterms:created>
  <dcterms:modified xsi:type="dcterms:W3CDTF">2018-05-20T16:31:40Z</dcterms:modified>
</cp:coreProperties>
</file>