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6858000" cx="12192000"/>
  <p:notesSz cx="6858000" cy="9144000"/>
  <p:embeddedFontLst>
    <p:embeddedFont>
      <p:font typeface="Quattrocento Sans"/>
      <p:regular r:id="rId25"/>
      <p:bold r:id="rId26"/>
      <p:italic r:id="rId27"/>
      <p:boldItalic r:id="rId28"/>
    </p:embeddedFont>
    <p:embeddedFont>
      <p:font typeface="Arial Black"/>
      <p:regular r:id="rId29"/>
    </p:embeddedFont>
    <p:embeddedFont>
      <p:font typeface="Open Sans Light"/>
      <p:regular r:id="rId30"/>
      <p:bold r:id="rId31"/>
      <p:italic r:id="rId32"/>
      <p:boldItalic r:id="rId33"/>
    </p:embeddedFont>
    <p:embeddedFont>
      <p:font typeface="Open Sans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8" roundtripDataSignature="AMtx7mh5cszaqJ4kfBvd2tRmMeJlAe78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CCDD114-6885-445B-977D-26199D5C78F8}">
  <a:tblStyle styleId="{0CCDD114-6885-445B-977D-26199D5C78F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QuattrocentoSans-bold.fntdata"/><Relationship Id="rId25" Type="http://schemas.openxmlformats.org/officeDocument/2006/relationships/font" Target="fonts/QuattrocentoSans-regular.fntdata"/><Relationship Id="rId28" Type="http://schemas.openxmlformats.org/officeDocument/2006/relationships/font" Target="fonts/QuattrocentoSans-boldItalic.fntdata"/><Relationship Id="rId27" Type="http://schemas.openxmlformats.org/officeDocument/2006/relationships/font" Target="fonts/Quattrocento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ArialBlack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penSansLight-bold.fntdata"/><Relationship Id="rId30" Type="http://schemas.openxmlformats.org/officeDocument/2006/relationships/font" Target="fonts/OpenSansLight-regular.fntdata"/><Relationship Id="rId11" Type="http://schemas.openxmlformats.org/officeDocument/2006/relationships/slide" Target="slides/slide6.xml"/><Relationship Id="rId33" Type="http://schemas.openxmlformats.org/officeDocument/2006/relationships/font" Target="fonts/OpenSansLight-boldItalic.fntdata"/><Relationship Id="rId10" Type="http://schemas.openxmlformats.org/officeDocument/2006/relationships/slide" Target="slides/slide5.xml"/><Relationship Id="rId32" Type="http://schemas.openxmlformats.org/officeDocument/2006/relationships/font" Target="fonts/OpenSansLight-italic.fntdata"/><Relationship Id="rId13" Type="http://schemas.openxmlformats.org/officeDocument/2006/relationships/slide" Target="slides/slide8.xml"/><Relationship Id="rId35" Type="http://schemas.openxmlformats.org/officeDocument/2006/relationships/font" Target="fonts/OpenSans-bold.fntdata"/><Relationship Id="rId12" Type="http://schemas.openxmlformats.org/officeDocument/2006/relationships/slide" Target="slides/slide7.xml"/><Relationship Id="rId34" Type="http://schemas.openxmlformats.org/officeDocument/2006/relationships/font" Target="fonts/OpenSans-regular.fntdata"/><Relationship Id="rId15" Type="http://schemas.openxmlformats.org/officeDocument/2006/relationships/slide" Target="slides/slide10.xml"/><Relationship Id="rId37" Type="http://schemas.openxmlformats.org/officeDocument/2006/relationships/font" Target="fonts/OpenSans-boldItalic.fntdata"/><Relationship Id="rId14" Type="http://schemas.openxmlformats.org/officeDocument/2006/relationships/slide" Target="slides/slide9.xml"/><Relationship Id="rId36" Type="http://schemas.openxmlformats.org/officeDocument/2006/relationships/font" Target="fonts/OpenSans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customschemas.google.com/relationships/presentationmetadata" Target="meta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082dd2940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3082dd29408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g"/><Relationship Id="rId3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3" name="Google Shape;83;p3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4" name="Google Shape;84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3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1" name="Google Shape;91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3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ontent and object 1">
  <p:cSld name="6_Content and object 1">
    <p:bg>
      <p:bgPr>
        <a:solidFill>
          <a:srgbClr val="00AEEF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1"/>
          <p:cNvSpPr txBox="1"/>
          <p:nvPr>
            <p:ph idx="1" type="body"/>
          </p:nvPr>
        </p:nvSpPr>
        <p:spPr>
          <a:xfrm>
            <a:off x="528741" y="531140"/>
            <a:ext cx="3186731" cy="71479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144000" spcFirstLastPara="1" rIns="108000" wrap="square" tIns="1440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1" i="0" sz="4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21"/>
          <p:cNvSpPr txBox="1"/>
          <p:nvPr>
            <p:ph idx="2" type="body"/>
          </p:nvPr>
        </p:nvSpPr>
        <p:spPr>
          <a:xfrm>
            <a:off x="528638" y="3611564"/>
            <a:ext cx="10901362" cy="339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000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EEF"/>
              </a:buClr>
              <a:buSzPts val="2000"/>
              <a:buNone/>
              <a:defRPr b="1" i="0" sz="2000">
                <a:solidFill>
                  <a:srgbClr val="00AEE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21"/>
          <p:cNvSpPr txBox="1"/>
          <p:nvPr>
            <p:ph idx="3" type="body"/>
          </p:nvPr>
        </p:nvSpPr>
        <p:spPr>
          <a:xfrm>
            <a:off x="528637" y="1481684"/>
            <a:ext cx="10901363" cy="4488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00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21"/>
          <p:cNvSpPr txBox="1"/>
          <p:nvPr>
            <p:ph idx="4" type="body"/>
          </p:nvPr>
        </p:nvSpPr>
        <p:spPr>
          <a:xfrm>
            <a:off x="528638" y="4035425"/>
            <a:ext cx="10901362" cy="1127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 b="0" i="0" sz="18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1800"/>
              <a:buFont typeface="Arial"/>
              <a:buChar char="•"/>
              <a:defRPr sz="1800"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21"/>
          <p:cNvSpPr txBox="1"/>
          <p:nvPr>
            <p:ph idx="5" type="body"/>
          </p:nvPr>
        </p:nvSpPr>
        <p:spPr>
          <a:xfrm>
            <a:off x="528636" y="5326925"/>
            <a:ext cx="9464450" cy="1127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Calibri"/>
              <a:buAutoNum type="arabicPeriod"/>
              <a:defRPr b="0" i="0" sz="18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1800"/>
              <a:buFont typeface="Arial"/>
              <a:buChar char="•"/>
              <a:defRPr sz="1800"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21"/>
          <p:cNvSpPr txBox="1"/>
          <p:nvPr>
            <p:ph idx="6" type="body"/>
          </p:nvPr>
        </p:nvSpPr>
        <p:spPr>
          <a:xfrm>
            <a:off x="528638" y="2071688"/>
            <a:ext cx="10901362" cy="1357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 Light"/>
              <a:buNone/>
              <a:defRPr b="0" i="0" sz="18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4" name="Google Shape;24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48517" y="5129961"/>
            <a:ext cx="1728039" cy="142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and object 1">
  <p:cSld name="1_Content and object 1">
    <p:bg>
      <p:bgPr>
        <a:solidFill>
          <a:schemeClr val="lt1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2"/>
          <p:cNvSpPr txBox="1"/>
          <p:nvPr>
            <p:ph idx="1" type="body"/>
          </p:nvPr>
        </p:nvSpPr>
        <p:spPr>
          <a:xfrm>
            <a:off x="528741" y="531140"/>
            <a:ext cx="3186731" cy="714793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anchorCtr="0" anchor="ctr" bIns="0" lIns="144000" spcFirstLastPara="1" rIns="108000" wrap="square" tIns="1440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i="0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22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Google Shape;28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48517" y="5129961"/>
            <a:ext cx="1728039" cy="1424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2"/>
          <p:cNvSpPr txBox="1"/>
          <p:nvPr>
            <p:ph idx="2" type="body"/>
          </p:nvPr>
        </p:nvSpPr>
        <p:spPr>
          <a:xfrm>
            <a:off x="6586401" y="2071688"/>
            <a:ext cx="5305425" cy="3090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 Light"/>
              <a:buNone/>
              <a:defRPr b="0" i="0" sz="18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22"/>
          <p:cNvSpPr txBox="1"/>
          <p:nvPr>
            <p:ph idx="3" type="body"/>
          </p:nvPr>
        </p:nvSpPr>
        <p:spPr>
          <a:xfrm>
            <a:off x="6586401" y="1468553"/>
            <a:ext cx="5305425" cy="2594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000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i="0" sz="2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22"/>
          <p:cNvSpPr txBox="1"/>
          <p:nvPr>
            <p:ph idx="4" type="body"/>
          </p:nvPr>
        </p:nvSpPr>
        <p:spPr>
          <a:xfrm>
            <a:off x="551757" y="1597203"/>
            <a:ext cx="5305425" cy="2594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000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i="0" sz="2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2" name="Google Shape;3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478" y="2326112"/>
            <a:ext cx="4512040" cy="4531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parent box 1">
  <p:cSld name="Transparent box 1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23"/>
          <p:cNvPicPr preferRelativeResize="0"/>
          <p:nvPr/>
        </p:nvPicPr>
        <p:blipFill rotWithShape="1">
          <a:blip r:embed="rId2">
            <a:alphaModFix/>
          </a:blip>
          <a:srcRect b="0" l="20344" r="20344" t="0"/>
          <a:stretch/>
        </p:blipFill>
        <p:spPr>
          <a:xfrm>
            <a:off x="-5355" y="1"/>
            <a:ext cx="6101355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23"/>
          <p:cNvSpPr txBox="1"/>
          <p:nvPr/>
        </p:nvSpPr>
        <p:spPr>
          <a:xfrm rot="-5400000">
            <a:off x="-524290" y="6166825"/>
            <a:ext cx="1264025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© UNICEF/Dawe</a:t>
            </a:r>
            <a:endParaRPr b="0" i="0" sz="8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6" name="Google Shape;36;p23"/>
          <p:cNvSpPr txBox="1"/>
          <p:nvPr>
            <p:ph idx="1" type="body"/>
          </p:nvPr>
        </p:nvSpPr>
        <p:spPr>
          <a:xfrm>
            <a:off x="6536002" y="600588"/>
            <a:ext cx="3186731" cy="714793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anchorCtr="0" anchor="ctr" bIns="0" lIns="144000" spcFirstLastPara="1" rIns="108000" wrap="square" tIns="1440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i="0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3"/>
          <p:cNvSpPr txBox="1"/>
          <p:nvPr>
            <p:ph idx="2" type="body"/>
          </p:nvPr>
        </p:nvSpPr>
        <p:spPr>
          <a:xfrm>
            <a:off x="6535899" y="3681012"/>
            <a:ext cx="5305425" cy="2594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000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EEF"/>
              </a:buClr>
              <a:buSzPts val="2000"/>
              <a:buNone/>
              <a:defRPr b="1" i="0" sz="2000">
                <a:solidFill>
                  <a:srgbClr val="00AEE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23"/>
          <p:cNvSpPr txBox="1"/>
          <p:nvPr>
            <p:ph idx="3" type="body"/>
          </p:nvPr>
        </p:nvSpPr>
        <p:spPr>
          <a:xfrm>
            <a:off x="6535898" y="1551132"/>
            <a:ext cx="5305425" cy="4488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00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i="0"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23"/>
          <p:cNvSpPr txBox="1"/>
          <p:nvPr>
            <p:ph idx="4" type="body"/>
          </p:nvPr>
        </p:nvSpPr>
        <p:spPr>
          <a:xfrm>
            <a:off x="6535899" y="2141136"/>
            <a:ext cx="5305425" cy="1357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None/>
              <a:defRPr b="0" i="0" sz="18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3"/>
          <p:cNvSpPr txBox="1"/>
          <p:nvPr>
            <p:ph idx="5" type="body"/>
          </p:nvPr>
        </p:nvSpPr>
        <p:spPr>
          <a:xfrm>
            <a:off x="6535898" y="4179743"/>
            <a:ext cx="3534377" cy="1127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937"/>
              </a:buClr>
              <a:buSzPts val="1800"/>
              <a:buChar char="•"/>
              <a:defRPr b="0" i="0" sz="18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1800"/>
              <a:buFont typeface="Arial"/>
              <a:buChar char="•"/>
              <a:defRPr sz="1800"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23"/>
          <p:cNvSpPr txBox="1"/>
          <p:nvPr>
            <p:ph idx="6" type="body"/>
          </p:nvPr>
        </p:nvSpPr>
        <p:spPr>
          <a:xfrm>
            <a:off x="6535896" y="5471243"/>
            <a:ext cx="3534379" cy="1127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937"/>
              </a:buClr>
              <a:buSzPts val="1800"/>
              <a:buFont typeface="Calibri"/>
              <a:buAutoNum type="arabicPeriod"/>
              <a:defRPr b="0" i="0" sz="18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1800"/>
              <a:buFont typeface="Arial"/>
              <a:buChar char="•"/>
              <a:defRPr sz="1800"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2" name="Google Shape;4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48517" y="5129961"/>
            <a:ext cx="1728039" cy="142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2" name="Google Shape;52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2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5" name="Google Shape;65;p2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2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7" name="Google Shape;67;p2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hyperlink" Target="https://www.keepscotlandbeautiful.org/eco-schools/topics/health-wellbeing/" TargetMode="External"/><Relationship Id="rId5" Type="http://schemas.openxmlformats.org/officeDocument/2006/relationships/hyperlink" Target="https://www.keepscotlandbeautiful.org/media/egilrdd0/environmental-review-general-editable.pdf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Relationship Id="rId4" Type="http://schemas.openxmlformats.org/officeDocument/2006/relationships/hyperlink" Target="https://www.unicef.org.uk/UNICEFs-Work/UN-Convention/" TargetMode="External"/><Relationship Id="rId5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highland.gov.uk/info/20005/roads_and_pavements/87/road_safety/6" TargetMode="External"/><Relationship Id="rId4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19.jpg"/><Relationship Id="rId5" Type="http://schemas.openxmlformats.org/officeDocument/2006/relationships/image" Target="../media/image1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youtube.com/watch?v=0nSWv5iU-74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5.png"/><Relationship Id="rId5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1.bin"/><Relationship Id="rId6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"/>
          <p:cNvSpPr txBox="1"/>
          <p:nvPr>
            <p:ph type="ctrTitle"/>
          </p:nvPr>
        </p:nvSpPr>
        <p:spPr>
          <a:xfrm>
            <a:off x="4016398" y="398958"/>
            <a:ext cx="5185660" cy="34618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Quattrocento Sans"/>
              <a:buNone/>
            </a:pPr>
            <a:r>
              <a:rPr lang="en-GB">
                <a:latin typeface="Quattrocento Sans"/>
                <a:ea typeface="Quattrocento Sans"/>
                <a:cs typeface="Quattrocento Sans"/>
                <a:sym typeface="Quattrocento Sans"/>
              </a:rPr>
              <a:t>Leading Our Learning At Linkwood</a:t>
            </a:r>
            <a:endParaRPr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11" name="Google Shape;11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5806" y="650280"/>
            <a:ext cx="3238992" cy="4560126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803"/>
              </a:srgbClr>
            </a:outerShdw>
          </a:effectLst>
        </p:spPr>
      </p:pic>
      <p:sp>
        <p:nvSpPr>
          <p:cNvPr id="112" name="Google Shape;112;p1"/>
          <p:cNvSpPr txBox="1"/>
          <p:nvPr/>
        </p:nvSpPr>
        <p:spPr>
          <a:xfrm>
            <a:off x="362857" y="5306399"/>
            <a:ext cx="11829143" cy="1278748"/>
          </a:xfrm>
          <a:prstGeom prst="rect">
            <a:avLst/>
          </a:prstGeom>
          <a:solidFill>
            <a:srgbClr val="9CC2E5"/>
          </a:solidFill>
          <a:ln>
            <a:noFill/>
          </a:ln>
          <a:effectLst>
            <a:outerShdw blurRad="44450" algn="ctr" dir="5400000" dist="27940">
              <a:srgbClr val="000000">
                <a:alpha val="31764"/>
              </a:srgbClr>
            </a:outerShdw>
          </a:effectLst>
        </p:spPr>
        <p:txBody>
          <a:bodyPr anchorCtr="0" anchor="t" bIns="36575" lIns="36575" spcFirstLastPara="1" rIns="36575" wrap="square" tIns="36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3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Pupil Voice </a:t>
            </a:r>
            <a:endParaRPr/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i="0" sz="23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2"/>
          <p:cNvSpPr txBox="1"/>
          <p:nvPr>
            <p:ph type="title"/>
          </p:nvPr>
        </p:nvSpPr>
        <p:spPr>
          <a:xfrm>
            <a:off x="367145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Rota Kids</a:t>
            </a:r>
            <a:endParaRPr/>
          </a:p>
        </p:txBody>
      </p:sp>
      <p:pic>
        <p:nvPicPr>
          <p:cNvPr id="189" name="Google Shape;18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85564" y="217828"/>
            <a:ext cx="2873520" cy="294571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0" name="Google Shape;190;p12"/>
          <p:cNvGraphicFramePr/>
          <p:nvPr/>
        </p:nvGraphicFramePr>
        <p:xfrm>
          <a:off x="367145" y="96890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{0CCDD114-6885-445B-977D-26199D5C78F8}</a:tableStyleId>
              </a:tblPr>
              <a:tblGrid>
                <a:gridCol w="6456225"/>
              </a:tblGrid>
              <a:tr h="7439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u="none" cap="none" strike="noStrike"/>
                        <a:t>What are Rota Kids?: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0" marB="95250" marR="95250" marL="95250" anchor="ctr"/>
                </a:tc>
              </a:tr>
              <a:tr h="4025275"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b="0" i="0" lang="en-GB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RotaKids is a fun and exciting to get involved with important activities in the community, all while having a great time in the process.</a:t>
                      </a:r>
                      <a:endParaRPr/>
                    </a:p>
                    <a:p>
                      <a:pPr indent="-1714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b="0" i="0" lang="en-GB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 can gain a valuable experience in helping others and learning interesting, new things.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b="0" i="0" lang="en-GB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It also brings an exciting and practical approach to becoming a Responsible Citizen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b="0" i="0" lang="en-GB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Some examples are:</a:t>
                      </a:r>
                      <a:endParaRPr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b="0" i="0" lang="en-GB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Filling shoeboxes with toys for underprivileged children around the world as part of the Rotary Shoebox Scheme</a:t>
                      </a:r>
                      <a:endParaRPr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b="0" i="0" lang="en-GB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Raising money for charities in your area with a sponsored bike ride, non-uniform day, cake sale or school fun days</a:t>
                      </a:r>
                      <a:endParaRPr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b="0" i="0" lang="en-GB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Supporting the environment by setting a nature project in the school playground or local community</a:t>
                      </a:r>
                      <a:endParaRPr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b="0" i="0" lang="en-GB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Collecting books for children in countries around the world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0" marB="95250" marR="95250" marL="95250" anchor="ctr"/>
                </a:tc>
              </a:tr>
            </a:tbl>
          </a:graphicData>
        </a:graphic>
      </p:graphicFrame>
      <p:sp>
        <p:nvSpPr>
          <p:cNvPr id="191" name="Google Shape;191;p12"/>
          <p:cNvSpPr/>
          <p:nvPr/>
        </p:nvSpPr>
        <p:spPr>
          <a:xfrm>
            <a:off x="7869382" y="3906679"/>
            <a:ext cx="4083689" cy="2660072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Char char="•"/>
            </a:pPr>
            <a:r>
              <a:rPr b="1" lang="en-GB" sz="19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Positions</a:t>
            </a:r>
            <a:endParaRPr/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Char char="•"/>
            </a:pPr>
            <a:r>
              <a:rPr b="1" lang="en-GB" sz="19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Staff Leader- Mrs Sim</a:t>
            </a:r>
            <a:endParaRPr/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Char char="•"/>
            </a:pPr>
            <a:r>
              <a:rPr lang="en-GB" sz="19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Chairperson (P7)</a:t>
            </a:r>
            <a:endParaRPr/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Char char="•"/>
            </a:pPr>
            <a:r>
              <a:rPr lang="en-GB" sz="19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Vice Chairperson (P7)</a:t>
            </a:r>
            <a:endParaRPr/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Char char="•"/>
            </a:pPr>
            <a:r>
              <a:rPr lang="en-GB" sz="19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Secretary  (P7)</a:t>
            </a:r>
            <a:endParaRPr/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Char char="•"/>
            </a:pPr>
            <a:r>
              <a:rPr lang="en-GB" sz="19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Treasurer (P7)</a:t>
            </a:r>
            <a:endParaRPr/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Char char="•"/>
            </a:pPr>
            <a:r>
              <a:rPr lang="en-GB" sz="19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P7 Class </a:t>
            </a:r>
            <a:endParaRPr sz="19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5"/>
          <p:cNvSpPr txBox="1"/>
          <p:nvPr>
            <p:ph type="title"/>
          </p:nvPr>
        </p:nvSpPr>
        <p:spPr>
          <a:xfrm>
            <a:off x="117764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Anti Bullying Gang</a:t>
            </a:r>
            <a:endParaRPr/>
          </a:p>
        </p:txBody>
      </p:sp>
      <p:graphicFrame>
        <p:nvGraphicFramePr>
          <p:cNvPr id="197" name="Google Shape;197;p15"/>
          <p:cNvGraphicFramePr/>
          <p:nvPr/>
        </p:nvGraphicFramePr>
        <p:xfrm>
          <a:off x="249382" y="113459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{0CCDD114-6885-445B-977D-26199D5C78F8}</a:tableStyleId>
              </a:tblPr>
              <a:tblGrid>
                <a:gridCol w="6747175"/>
              </a:tblGrid>
              <a:tr h="838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/>
                        <a:t>What does the Anti</a:t>
                      </a:r>
                      <a:r>
                        <a:rPr lang="en-GB" sz="2800"/>
                        <a:t> Bullying Gang do?</a:t>
                      </a: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0" marB="95250" marR="95250" marL="95250" anchor="ctr"/>
                </a:tc>
              </a:tr>
              <a:tr h="4538325">
                <a:tc>
                  <a:txBody>
                    <a:bodyPr/>
                    <a:lstStyle/>
                    <a:p>
                      <a:pPr indent="-3111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Arial"/>
                        <a:buChar char="•"/>
                      </a:pPr>
                      <a:r>
                        <a:rPr b="0" i="0" lang="en-GB" sz="22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Anti</a:t>
                      </a:r>
                      <a:r>
                        <a:rPr b="0" i="0" lang="en-GB" sz="22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Bullying Gang work alongside the P7 Peer Mediators to support kind play in the playground</a:t>
                      </a:r>
                      <a:endParaRPr sz="1800"/>
                    </a:p>
                    <a:p>
                      <a:pPr indent="-3111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Arial"/>
                        <a:buChar char="•"/>
                      </a:pPr>
                      <a:r>
                        <a:rPr b="0" i="0" lang="en-GB" sz="22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They will run our Anti Bullying week and present at assembly</a:t>
                      </a:r>
                      <a:endParaRPr sz="1800"/>
                    </a:p>
                    <a:p>
                      <a:pPr indent="-3111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Arial"/>
                        <a:buChar char="•"/>
                      </a:pPr>
                      <a:r>
                        <a:rPr b="0" i="0" lang="en-GB" sz="22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They will help us review our Anti Bullying policy and share idea</a:t>
                      </a:r>
                      <a:r>
                        <a:rPr lang="en-GB" sz="2200"/>
                        <a:t>s</a:t>
                      </a:r>
                      <a:r>
                        <a:rPr b="0" i="0" lang="en-GB" sz="22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on how to  help all at Linkwood say ‘No to Bullying’</a:t>
                      </a:r>
                      <a:endParaRPr sz="1800"/>
                    </a:p>
                    <a:p>
                      <a:pPr indent="-3111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Arial"/>
                        <a:buChar char="•"/>
                      </a:pPr>
                      <a:r>
                        <a:rPr b="0" i="0" lang="en-GB" sz="22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They will lead us through the Kindness Challenge with NSPCC</a:t>
                      </a:r>
                      <a:endParaRPr sz="1800"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b="0" i="0" lang="en-GB" sz="22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Share information about Childline.org and RespectMe.org.uk</a:t>
                      </a:r>
                      <a:br>
                        <a:rPr b="0" i="0" lang="en-GB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b="0" i="0"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1714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0" i="0"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1714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0" i="0"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0" marB="95250" marR="95250" marL="95250" anchor="ctr"/>
                </a:tc>
              </a:tr>
            </a:tbl>
          </a:graphicData>
        </a:graphic>
      </p:graphicFrame>
      <p:sp>
        <p:nvSpPr>
          <p:cNvPr id="198" name="Google Shape;198;p15"/>
          <p:cNvSpPr/>
          <p:nvPr/>
        </p:nvSpPr>
        <p:spPr>
          <a:xfrm>
            <a:off x="7869382" y="3906679"/>
            <a:ext cx="4083689" cy="2660072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b="1" lang="en-GB" sz="259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Positions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b="1" lang="en-GB" sz="259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Staff Leader- Mrs Sim, Mrs Fraser</a:t>
            </a:r>
            <a:endParaRPr b="1" sz="25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lang="en-GB" sz="259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 reps (P1-7)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lang="en-GB" sz="259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P7 Peer Mediators- rota</a:t>
            </a:r>
            <a:endParaRPr sz="25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71985" y="443777"/>
            <a:ext cx="4881085" cy="2202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"/>
          <p:cNvSpPr txBox="1"/>
          <p:nvPr>
            <p:ph type="title"/>
          </p:nvPr>
        </p:nvSpPr>
        <p:spPr>
          <a:xfrm>
            <a:off x="117764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Makaton Leaders</a:t>
            </a:r>
            <a:endParaRPr/>
          </a:p>
        </p:txBody>
      </p:sp>
      <p:graphicFrame>
        <p:nvGraphicFramePr>
          <p:cNvPr id="205" name="Google Shape;205;p16"/>
          <p:cNvGraphicFramePr/>
          <p:nvPr/>
        </p:nvGraphicFramePr>
        <p:xfrm>
          <a:off x="249382" y="113459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{0CCDD114-6885-445B-977D-26199D5C78F8}</a:tableStyleId>
              </a:tblPr>
              <a:tblGrid>
                <a:gridCol w="6747175"/>
              </a:tblGrid>
              <a:tr h="838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/>
                        <a:t>What do</a:t>
                      </a:r>
                      <a:r>
                        <a:rPr lang="en-GB" sz="2800"/>
                        <a:t> Makaton Leaders do?</a:t>
                      </a: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0" marB="95250" marR="95250" marL="95250" anchor="ctr"/>
                </a:tc>
              </a:tr>
              <a:tr h="4538325">
                <a:tc>
                  <a:txBody>
                    <a:bodyPr/>
                    <a:lstStyle/>
                    <a:p>
                      <a:pPr indent="-3492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Char char="•"/>
                      </a:pPr>
                      <a:r>
                        <a:rPr b="0" i="0" lang="en-GB" sz="2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They will</a:t>
                      </a:r>
                      <a:r>
                        <a:rPr b="0" i="0" lang="en-GB" sz="2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meet Miss </a:t>
                      </a:r>
                      <a:r>
                        <a:rPr lang="en-GB" sz="2800"/>
                        <a:t>Dunlop</a:t>
                      </a:r>
                      <a:r>
                        <a:rPr b="0" i="0" lang="en-GB" sz="2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each week to learn a sign of the week. They will take turns to share our sign of the week at assemblies</a:t>
                      </a:r>
                      <a:endParaRPr sz="2400"/>
                    </a:p>
                    <a:p>
                      <a:pPr indent="-3492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Char char="•"/>
                      </a:pPr>
                      <a:r>
                        <a:rPr b="0" i="0" lang="en-GB" sz="2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They will raise awareness of the importance of learning Makaton with us all. </a:t>
                      </a:r>
                      <a:endParaRPr sz="2400"/>
                    </a:p>
                    <a:p>
                      <a:pPr indent="-3492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Char char="•"/>
                      </a:pPr>
                      <a:r>
                        <a:rPr b="0" i="0" lang="en-GB" sz="2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They will make videos to share with our school community</a:t>
                      </a:r>
                      <a:br>
                        <a:rPr b="0" i="0" lang="en-GB" sz="2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b="0" i="0"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1714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0" i="0"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1714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0" i="0"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0" marB="95250" marR="95250" marL="95250" anchor="ctr"/>
                </a:tc>
              </a:tr>
            </a:tbl>
          </a:graphicData>
        </a:graphic>
      </p:graphicFrame>
      <p:sp>
        <p:nvSpPr>
          <p:cNvPr id="206" name="Google Shape;206;p16"/>
          <p:cNvSpPr/>
          <p:nvPr/>
        </p:nvSpPr>
        <p:spPr>
          <a:xfrm>
            <a:off x="7869382" y="3906679"/>
            <a:ext cx="4083689" cy="2660072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Positions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Staff Leader- Miss Dunlop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 reps (P1-7)</a:t>
            </a:r>
            <a:endParaRPr/>
          </a:p>
        </p:txBody>
      </p:sp>
      <p:pic>
        <p:nvPicPr>
          <p:cNvPr id="207" name="Google Shape;20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5856" y="750310"/>
            <a:ext cx="2763982" cy="2763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7"/>
          <p:cNvSpPr txBox="1"/>
          <p:nvPr>
            <p:ph type="title"/>
          </p:nvPr>
        </p:nvSpPr>
        <p:spPr>
          <a:xfrm>
            <a:off x="117764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Reading School Leaders</a:t>
            </a:r>
            <a:endParaRPr/>
          </a:p>
        </p:txBody>
      </p:sp>
      <p:graphicFrame>
        <p:nvGraphicFramePr>
          <p:cNvPr id="213" name="Google Shape;213;p17"/>
          <p:cNvGraphicFramePr/>
          <p:nvPr/>
        </p:nvGraphicFramePr>
        <p:xfrm>
          <a:off x="249382" y="113459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{0CCDD114-6885-445B-977D-26199D5C78F8}</a:tableStyleId>
              </a:tblPr>
              <a:tblGrid>
                <a:gridCol w="6747175"/>
              </a:tblGrid>
              <a:tr h="838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/>
                        <a:t>What do</a:t>
                      </a:r>
                      <a:r>
                        <a:rPr lang="en-GB" sz="2800"/>
                        <a:t> Reading School Leaders do?</a:t>
                      </a: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0" marB="95250" marR="95250" marL="95250" anchor="ctr"/>
                </a:tc>
              </a:tr>
              <a:tr h="45383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200">
                        <a:highlight>
                          <a:srgbClr val="FFFFFF"/>
                        </a:highlight>
                      </a:endParaRPr>
                    </a:p>
                    <a:p>
                      <a:pPr indent="-342900" lvl="0" marL="457200" rtl="0" algn="l">
                        <a:lnSpc>
                          <a:spcPct val="10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Char char="•"/>
                      </a:pPr>
                      <a:r>
                        <a:rPr lang="en-GB" sz="2200"/>
                        <a:t>Plan reading groups or events, including World Book Day</a:t>
                      </a:r>
                      <a:endParaRPr sz="2200"/>
                    </a:p>
                    <a:p>
                      <a:pPr indent="-342900" lvl="0" marL="457200" rtl="0" algn="l">
                        <a:lnSpc>
                          <a:spcPct val="10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Char char="•"/>
                      </a:pPr>
                      <a:r>
                        <a:rPr lang="en-GB" sz="2200"/>
                        <a:t>Share favourite books and meet other readers</a:t>
                      </a:r>
                      <a:endParaRPr sz="2200"/>
                    </a:p>
                    <a:p>
                      <a:pPr indent="-342900" lvl="0" marL="457200" rtl="0" algn="l">
                        <a:lnSpc>
                          <a:spcPct val="10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Char char="•"/>
                      </a:pPr>
                      <a:r>
                        <a:rPr lang="en-GB" sz="2200"/>
                        <a:t>Work together in a group</a:t>
                      </a:r>
                      <a:endParaRPr sz="2200"/>
                    </a:p>
                    <a:p>
                      <a:pPr indent="-342900" lvl="0" marL="457200" rtl="0" algn="l">
                        <a:lnSpc>
                          <a:spcPct val="10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Char char="•"/>
                      </a:pPr>
                      <a:r>
                        <a:rPr lang="en-GB" sz="2200"/>
                        <a:t>Represent our school’s reading choices</a:t>
                      </a:r>
                      <a:endParaRPr sz="2200"/>
                    </a:p>
                    <a:p>
                      <a:pPr indent="-342900" lvl="0" marL="457200" rtl="0" algn="l">
                        <a:lnSpc>
                          <a:spcPct val="10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Char char="•"/>
                      </a:pPr>
                      <a:r>
                        <a:rPr lang="en-GB" sz="2200"/>
                        <a:t>Get the whole school excited about reading!</a:t>
                      </a:r>
                      <a:endParaRPr sz="22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0" i="0" lang="en-GB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b="0" i="0"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1714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0" i="0"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1714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0" i="0"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0" marB="95250" marR="95250" marL="95250" anchor="ctr"/>
                </a:tc>
              </a:tr>
            </a:tbl>
          </a:graphicData>
        </a:graphic>
      </p:graphicFrame>
      <p:sp>
        <p:nvSpPr>
          <p:cNvPr id="214" name="Google Shape;214;p17"/>
          <p:cNvSpPr/>
          <p:nvPr/>
        </p:nvSpPr>
        <p:spPr>
          <a:xfrm>
            <a:off x="7869382" y="3906679"/>
            <a:ext cx="4083689" cy="2660072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Positions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Staff Leader- Mrs MacGregor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 reps (P1-7)</a:t>
            </a:r>
            <a:endParaRPr/>
          </a:p>
        </p:txBody>
      </p:sp>
      <p:pic>
        <p:nvPicPr>
          <p:cNvPr id="215" name="Google Shape;21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0687" y="643731"/>
            <a:ext cx="4572384" cy="1659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270000"/>
            <a:ext cx="12192000" cy="8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>
                <a:solidFill>
                  <a:schemeClr val="lt1"/>
                </a:solidFill>
              </a:rPr>
              <a:t>Sensory Garden Gang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2" name="Google Shape;222;p11"/>
          <p:cNvSpPr/>
          <p:nvPr/>
        </p:nvSpPr>
        <p:spPr>
          <a:xfrm>
            <a:off x="720436" y="3449783"/>
            <a:ext cx="4083689" cy="2660072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Positions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Staff Leader- Mr Simpson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 reps (P1-7)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23" name="Google Shape;223;p11"/>
          <p:cNvGraphicFramePr/>
          <p:nvPr/>
        </p:nvGraphicFramePr>
        <p:xfrm>
          <a:off x="6096000" y="36512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{0CCDD114-6885-445B-977D-26199D5C78F8}</a:tableStyleId>
              </a:tblPr>
              <a:tblGrid>
                <a:gridCol w="5181750"/>
              </a:tblGrid>
              <a:tr h="7439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u="none" cap="none" strike="noStrike"/>
                        <a:t>What is the Sensory Garden Gang?: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0" marB="95250" marR="95250" marL="95250" anchor="ctr"/>
                </a:tc>
              </a:tr>
              <a:tr h="4025275">
                <a:tc>
                  <a:txBody>
                    <a:bodyPr/>
                    <a:lstStyle/>
                    <a:p>
                      <a:pPr indent="-342900" lvl="0" marL="342900" marR="9525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Char char="•"/>
                      </a:pPr>
                      <a:r>
                        <a:rPr lang="en-GB" sz="2400" u="none" cap="none" strike="noStrike"/>
                        <a:t>Gives pupils the chance to meet others who enjoy learning about and looking after plants</a:t>
                      </a:r>
                      <a:endParaRPr/>
                    </a:p>
                    <a:p>
                      <a:pPr indent="-342900" lvl="0" marL="342900" marR="95250" rtl="0" algn="l"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Char char="•"/>
                      </a:pPr>
                      <a:r>
                        <a:rPr lang="en-GB" sz="2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Keep raised terrace tidy and plant watered/ looked after</a:t>
                      </a:r>
                      <a:endParaRPr/>
                    </a:p>
                    <a:p>
                      <a:pPr indent="-342900" lvl="0" marL="342900" marR="95250" rtl="0" algn="l"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Char char="•"/>
                      </a:pPr>
                      <a:r>
                        <a:rPr lang="en-GB" sz="2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Enjoy time at lunchtimes chilling in the sensory space </a:t>
                      </a:r>
                      <a:endParaRPr/>
                    </a:p>
                    <a:p>
                      <a:pPr indent="-190500" lvl="0" marL="342900" marR="95250" rtl="0" algn="l"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0" marB="95250" marR="95250" marL="9525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g3082dd29408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447" y="372667"/>
            <a:ext cx="6351867" cy="43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3082dd29408_0_0"/>
          <p:cNvSpPr txBox="1"/>
          <p:nvPr>
            <p:ph type="title"/>
          </p:nvPr>
        </p:nvSpPr>
        <p:spPr>
          <a:xfrm>
            <a:off x="-17" y="255977"/>
            <a:ext cx="78867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Health and Wellbeing  Gang</a:t>
            </a:r>
            <a:endParaRPr/>
          </a:p>
        </p:txBody>
      </p:sp>
      <p:sp>
        <p:nvSpPr>
          <p:cNvPr id="230" name="Google Shape;230;g3082dd29408_0_0"/>
          <p:cNvSpPr/>
          <p:nvPr/>
        </p:nvSpPr>
        <p:spPr>
          <a:xfrm>
            <a:off x="720436" y="3449783"/>
            <a:ext cx="4083600" cy="2660100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413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Positions</a:t>
            </a:r>
            <a:endParaRPr sz="1500"/>
          </a:p>
          <a:p>
            <a:pPr indent="-228600" lvl="0" marL="2413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Staff Leader- Mrs Whitlee/ Mrs McCann</a:t>
            </a:r>
            <a:endParaRPr sz="1500"/>
          </a:p>
          <a:p>
            <a:pPr indent="-228600" lvl="0" marL="2413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 reps (P1-7)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31" name="Google Shape;231;g3082dd29408_0_0"/>
          <p:cNvGraphicFramePr/>
          <p:nvPr/>
        </p:nvGraphicFramePr>
        <p:xfrm>
          <a:off x="6613933" y="65085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{0CCDD114-6885-445B-977D-26199D5C78F8}</a:tableStyleId>
              </a:tblPr>
              <a:tblGrid>
                <a:gridCol w="5181775"/>
              </a:tblGrid>
              <a:tr h="7439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u="none" cap="none" strike="noStrike"/>
                        <a:t>What is the </a:t>
                      </a:r>
                      <a:r>
                        <a:rPr lang="en-GB" sz="2800"/>
                        <a:t>Health and Wellbeing</a:t>
                      </a:r>
                      <a:r>
                        <a:rPr lang="en-GB" sz="2800" u="none" cap="none" strike="noStrike"/>
                        <a:t> Gang?: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75" marB="95275" marR="95275" marL="95275" anchor="ctr"/>
                </a:tc>
              </a:tr>
              <a:tr h="4025275">
                <a:tc>
                  <a:txBody>
                    <a:bodyPr/>
                    <a:lstStyle/>
                    <a:p>
                      <a:pPr indent="-342900" lvl="0" marL="342900" marR="101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Char char="•"/>
                      </a:pPr>
                      <a:r>
                        <a:rPr lang="en-GB" sz="2400"/>
                        <a:t>Helps to ensure we are a healthy school</a:t>
                      </a:r>
                      <a:endParaRPr sz="2400"/>
                    </a:p>
                    <a:p>
                      <a:pPr indent="-342900" lvl="0" marL="342900" marR="101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Char char="•"/>
                      </a:pPr>
                      <a:r>
                        <a:rPr lang="en-GB" sz="2400"/>
                        <a:t>Helps us prepare for Healthy Fridays in May- Mind, body, diet</a:t>
                      </a:r>
                      <a:endParaRPr sz="2400"/>
                    </a:p>
                    <a:p>
                      <a:pPr indent="-342900" lvl="0" marL="342900" marR="101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Char char="•"/>
                      </a:pPr>
                      <a:r>
                        <a:rPr lang="en-GB" sz="2400"/>
                        <a:t>Reminds us how to look after ourselves by sharing important messages</a:t>
                      </a:r>
                      <a:endParaRPr sz="2400"/>
                    </a:p>
                    <a:p>
                      <a:pPr indent="-342900" lvl="0" marL="342900" marR="101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Char char="•"/>
                      </a:pPr>
                      <a:r>
                        <a:rPr lang="en-GB" sz="2400"/>
                        <a:t>Works with the Sensory Garden Gang to ensure we have places to relax and be calm</a:t>
                      </a:r>
                      <a:endParaRPr sz="2400"/>
                    </a:p>
                  </a:txBody>
                  <a:tcPr marT="95275" marB="95275" marR="95275" marL="95275" anchor="ctr"/>
                </a:tc>
              </a:tr>
            </a:tbl>
          </a:graphicData>
        </a:graphic>
      </p:graphicFrame>
      <p:sp>
        <p:nvSpPr>
          <p:cNvPr id="232" name="Google Shape;232;g3082dd29408_0_0"/>
          <p:cNvSpPr txBox="1"/>
          <p:nvPr/>
        </p:nvSpPr>
        <p:spPr>
          <a:xfrm>
            <a:off x="464333" y="5720100"/>
            <a:ext cx="1064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u="sng">
                <a:solidFill>
                  <a:schemeClr val="hlink"/>
                </a:solidFill>
                <a:hlinkClick r:id="rId4"/>
              </a:rPr>
              <a:t>https://www.keepscotlandbeautiful.org/eco-schools/topics/health-wellbeing/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233" name="Google Shape;233;g3082dd29408_0_0"/>
          <p:cNvSpPr txBox="1"/>
          <p:nvPr/>
        </p:nvSpPr>
        <p:spPr>
          <a:xfrm>
            <a:off x="458800" y="6109767"/>
            <a:ext cx="91260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u="sng">
                <a:solidFill>
                  <a:schemeClr val="hlink"/>
                </a:solidFill>
                <a:hlinkClick r:id="rId5"/>
              </a:rPr>
              <a:t>https://www.keepscotlandbeautiful.org/media/egilrdd0/environmental-review-general-editable.pdf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"/>
          <p:cNvSpPr txBox="1"/>
          <p:nvPr>
            <p:ph type="title"/>
          </p:nvPr>
        </p:nvSpPr>
        <p:spPr>
          <a:xfrm>
            <a:off x="117764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Digital Schools Award</a:t>
            </a:r>
            <a:endParaRPr/>
          </a:p>
        </p:txBody>
      </p:sp>
      <p:graphicFrame>
        <p:nvGraphicFramePr>
          <p:cNvPr id="239" name="Google Shape;239;p14"/>
          <p:cNvGraphicFramePr/>
          <p:nvPr/>
        </p:nvGraphicFramePr>
        <p:xfrm>
          <a:off x="249382" y="113459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{0CCDD114-6885-445B-977D-26199D5C78F8}</a:tableStyleId>
              </a:tblPr>
              <a:tblGrid>
                <a:gridCol w="6747175"/>
              </a:tblGrid>
              <a:tr h="838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/>
                        <a:t>What is the Digital</a:t>
                      </a:r>
                      <a:r>
                        <a:rPr lang="en-GB" sz="2800"/>
                        <a:t> Schools Awards?</a:t>
                      </a:r>
                      <a:r>
                        <a:rPr lang="en-GB" sz="2800"/>
                        <a:t>:</a:t>
                      </a: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0" marB="95250" marR="95250" marL="95250" anchor="ctr"/>
                </a:tc>
              </a:tr>
              <a:tr h="4538325">
                <a:tc>
                  <a:txBody>
                    <a:bodyPr/>
                    <a:lstStyle/>
                    <a:p>
                      <a:pPr indent="-3238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Char char="•"/>
                      </a:pPr>
                      <a:r>
                        <a:rPr b="0" i="0" lang="en-GB" sz="2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Digital Schools Award Scotland is a national award to promote, recognise and encourage a whole school approach to the use of digital technology in </a:t>
                      </a:r>
                      <a:r>
                        <a:rPr lang="en-GB" sz="2400"/>
                        <a:t>our school,</a:t>
                      </a:r>
                      <a:endParaRPr b="0" i="0"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3238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Char char="•"/>
                      </a:pPr>
                      <a:r>
                        <a:rPr b="0" i="0" lang="en-GB" sz="2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Digital Leaders will support the whole school</a:t>
                      </a:r>
                      <a:r>
                        <a:rPr b="0" i="0" lang="en-GB" sz="2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to develop key digital skills</a:t>
                      </a:r>
                      <a:endParaRPr sz="2000"/>
                    </a:p>
                    <a:p>
                      <a:pPr indent="-3238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Char char="•"/>
                      </a:pPr>
                      <a:r>
                        <a:rPr b="0" i="0" lang="en-GB" sz="2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Digital Leaders will help run a Digital Lunchtime club. </a:t>
                      </a:r>
                      <a:endParaRPr sz="2000"/>
                    </a:p>
                    <a:p>
                      <a:pPr indent="-3238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Char char="•"/>
                      </a:pPr>
                      <a:r>
                        <a:rPr b="0" i="0" lang="en-GB" sz="2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Digital Leaders will help us purchase  new digital equipment </a:t>
                      </a:r>
                      <a:endParaRPr b="0" i="0"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0" marB="95250" marR="95250" marL="95250" anchor="ctr"/>
                </a:tc>
              </a:tr>
            </a:tbl>
          </a:graphicData>
        </a:graphic>
      </p:graphicFrame>
      <p:sp>
        <p:nvSpPr>
          <p:cNvPr id="240" name="Google Shape;240;p14"/>
          <p:cNvSpPr/>
          <p:nvPr/>
        </p:nvSpPr>
        <p:spPr>
          <a:xfrm>
            <a:off x="7869382" y="3906679"/>
            <a:ext cx="4083689" cy="2660072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b="1" lang="en-GB" sz="259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Positions</a:t>
            </a:r>
            <a:endParaRPr/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b="1" lang="en-GB" sz="259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Staff Leader- Miss Main and Mrs Pirie</a:t>
            </a:r>
            <a:endParaRPr/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lang="en-GB" sz="259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Chairperson (P)</a:t>
            </a:r>
            <a:endParaRPr/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lang="en-GB" sz="259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Secretary (P)</a:t>
            </a:r>
            <a:endParaRPr/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lang="en-GB" sz="259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 reps (P4-7)</a:t>
            </a:r>
            <a:endParaRPr/>
          </a:p>
        </p:txBody>
      </p:sp>
      <p:pic>
        <p:nvPicPr>
          <p:cNvPr id="241" name="Google Shape;24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13073" y="0"/>
            <a:ext cx="3844636" cy="3844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78873" y="-28936"/>
            <a:ext cx="13780712" cy="688693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7" name="Google Shape;247;p13"/>
          <p:cNvGraphicFramePr/>
          <p:nvPr/>
        </p:nvGraphicFramePr>
        <p:xfrm>
          <a:off x="-678873" y="148095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{0CCDD114-6885-445B-977D-26199D5C78F8}</a:tableStyleId>
              </a:tblPr>
              <a:tblGrid>
                <a:gridCol w="6747175"/>
              </a:tblGrid>
              <a:tr h="838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/>
                        <a:t>What is the RRS</a:t>
                      </a:r>
                      <a:r>
                        <a:rPr lang="en-GB" sz="2800"/>
                        <a:t> Awards?</a:t>
                      </a:r>
                      <a:r>
                        <a:rPr lang="en-GB" sz="2800"/>
                        <a:t>:</a:t>
                      </a: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0" marB="95250" marR="95250" marL="95250" anchor="ctr"/>
                </a:tc>
              </a:tr>
              <a:tr h="45383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21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UNICEF UK Rights Respecting Schools Award supports schools across the UK to embed children’s human rights in their ethos and culture.</a:t>
                      </a:r>
                      <a:endParaRPr sz="17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21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21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Award recognises achievement in putting the </a:t>
                      </a:r>
                      <a:r>
                        <a:rPr b="1" i="0" lang="en-GB" sz="2100" u="sng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UN Convention on the Right of the Child</a:t>
                      </a:r>
                      <a:r>
                        <a:rPr b="0" i="0" lang="en-GB" sz="21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(CRC) at the heart of a school’s practice to improve wellbeing and help all children and young people realise their potential.</a:t>
                      </a:r>
                      <a:endParaRPr sz="17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21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21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Award is based on principles of equality, dignity, respect, non-discrimination and participation</a:t>
                      </a:r>
                      <a:endParaRPr sz="17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0" marB="95250" marR="95250" marL="95250" anchor="ctr"/>
                </a:tc>
              </a:tr>
            </a:tbl>
          </a:graphicData>
        </a:graphic>
      </p:graphicFrame>
      <p:sp>
        <p:nvSpPr>
          <p:cNvPr id="248" name="Google Shape;248;p13"/>
          <p:cNvSpPr/>
          <p:nvPr/>
        </p:nvSpPr>
        <p:spPr>
          <a:xfrm>
            <a:off x="7869382" y="3906679"/>
            <a:ext cx="4083689" cy="2660072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</a:pPr>
            <a:r>
              <a:rPr b="1" lang="en-GB" sz="238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Positions</a:t>
            </a:r>
            <a:endParaRPr/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</a:pPr>
            <a:r>
              <a:rPr b="1" lang="en-GB" sz="238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Staff Leader- Miss Hancock, Miss Tunnicliffe</a:t>
            </a:r>
            <a:endParaRPr/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</a:pPr>
            <a:r>
              <a:rPr lang="en-GB" sz="238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Chairperson (P7)</a:t>
            </a:r>
            <a:endParaRPr/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</a:pPr>
            <a:r>
              <a:rPr lang="en-GB" sz="238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Secretary (P7)</a:t>
            </a:r>
            <a:endParaRPr/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</a:pPr>
            <a:r>
              <a:rPr lang="en-GB" sz="238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 reps (P1-7)</a:t>
            </a:r>
            <a:endParaRPr/>
          </a:p>
        </p:txBody>
      </p:sp>
      <p:sp>
        <p:nvSpPr>
          <p:cNvPr descr="Rights Respecting Schools Award | UNICEF UK" id="249" name="Google Shape;249;p13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04558" y="1480957"/>
            <a:ext cx="2362200" cy="193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/>
          <p:nvPr>
            <p:ph type="title"/>
          </p:nvPr>
        </p:nvSpPr>
        <p:spPr>
          <a:xfrm>
            <a:off x="303212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Military Kids Club</a:t>
            </a:r>
            <a:endParaRPr/>
          </a:p>
        </p:txBody>
      </p:sp>
      <p:graphicFrame>
        <p:nvGraphicFramePr>
          <p:cNvPr id="256" name="Google Shape;256;p10"/>
          <p:cNvGraphicFramePr/>
          <p:nvPr/>
        </p:nvGraphicFramePr>
        <p:xfrm>
          <a:off x="4590472" y="16934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{0CCDD114-6885-445B-977D-26199D5C78F8}</a:tableStyleId>
              </a:tblPr>
              <a:tblGrid>
                <a:gridCol w="5181750"/>
              </a:tblGrid>
              <a:tr h="7439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u="none" cap="none" strike="noStrike"/>
                        <a:t>What is the Military Kids Club?: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0" marB="95250" marR="95250" marL="95250" anchor="ctr"/>
                </a:tc>
              </a:tr>
              <a:tr h="4025275">
                <a:tc>
                  <a:txBody>
                    <a:bodyPr/>
                    <a:lstStyle/>
                    <a:p>
                      <a:pPr indent="-342900" lvl="0" marL="342900" marR="9525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Char char="•"/>
                      </a:pPr>
                      <a:r>
                        <a:rPr lang="en-GB" sz="2400" u="none" cap="none" strike="noStrike"/>
                        <a:t>Gives pupils the chance to meet others who may be experiencing the same things.</a:t>
                      </a:r>
                      <a:endParaRPr/>
                    </a:p>
                    <a:p>
                      <a:pPr indent="-342900" lvl="0" marL="342900" marR="95250" rtl="0" algn="l"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Char char="•"/>
                      </a:pPr>
                      <a:r>
                        <a:rPr lang="en-GB" sz="2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Meet adults who are aware of what your family are coping with</a:t>
                      </a:r>
                      <a:endParaRPr/>
                    </a:p>
                    <a:p>
                      <a:pPr indent="-342900" lvl="0" marL="342900" marR="95250" rtl="0" algn="l"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Char char="•"/>
                      </a:pPr>
                      <a:r>
                        <a:rPr lang="en-GB" sz="2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Have fun sharing ideas and tips for one another.</a:t>
                      </a:r>
                      <a:endParaRPr/>
                    </a:p>
                    <a:p>
                      <a:pPr indent="-190500" lvl="0" marL="342900" marR="95250" rtl="0" algn="l"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0" marB="95250" marR="95250" marL="95250" anchor="ctr"/>
                </a:tc>
              </a:tr>
            </a:tbl>
          </a:graphicData>
        </a:graphic>
      </p:graphicFrame>
      <p:sp>
        <p:nvSpPr>
          <p:cNvPr id="257" name="Google Shape;257;p10"/>
          <p:cNvSpPr/>
          <p:nvPr/>
        </p:nvSpPr>
        <p:spPr>
          <a:xfrm>
            <a:off x="303212" y="3608475"/>
            <a:ext cx="4083689" cy="2660072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Positions</a:t>
            </a:r>
            <a:endParaRPr/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Staff Leader- Ms Bury</a:t>
            </a:r>
            <a:endParaRPr/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Chairperson (P7)</a:t>
            </a:r>
            <a:endParaRPr/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Secretary(P6 or 7)</a:t>
            </a:r>
            <a:endParaRPr/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Members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ome - Little Troopers" id="258" name="Google Shape;25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46474" y="4032650"/>
            <a:ext cx="3916218" cy="2573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8"/>
          <p:cNvSpPr txBox="1"/>
          <p:nvPr>
            <p:ph type="title"/>
          </p:nvPr>
        </p:nvSpPr>
        <p:spPr>
          <a:xfrm>
            <a:off x="117764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Junior Road Safety Officers</a:t>
            </a:r>
            <a:endParaRPr/>
          </a:p>
        </p:txBody>
      </p:sp>
      <p:graphicFrame>
        <p:nvGraphicFramePr>
          <p:cNvPr id="264" name="Google Shape;264;p18"/>
          <p:cNvGraphicFramePr/>
          <p:nvPr/>
        </p:nvGraphicFramePr>
        <p:xfrm>
          <a:off x="249382" y="113459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{0CCDD114-6885-445B-977D-26199D5C78F8}</a:tableStyleId>
              </a:tblPr>
              <a:tblGrid>
                <a:gridCol w="6747175"/>
              </a:tblGrid>
              <a:tr h="838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/>
                        <a:t>What do</a:t>
                      </a:r>
                      <a:r>
                        <a:rPr lang="en-GB" sz="2800"/>
                        <a:t> Reading School Leaders do?</a:t>
                      </a: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0" marB="95250" marR="95250" marL="95250" anchor="ctr"/>
                </a:tc>
              </a:tr>
              <a:tr h="4538325">
                <a:tc>
                  <a:txBody>
                    <a:bodyPr/>
                    <a:lstStyle/>
                    <a:p>
                      <a:pPr indent="-33020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Arial"/>
                        <a:buChar char="•"/>
                      </a:pPr>
                      <a:r>
                        <a:rPr b="0" i="0" lang="en-GB" sz="25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They will make an</a:t>
                      </a:r>
                      <a:r>
                        <a:rPr b="0" i="0" lang="en-GB" sz="25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action plan to help us understand the importance of road safety</a:t>
                      </a:r>
                      <a:endParaRPr sz="2100"/>
                    </a:p>
                    <a:p>
                      <a:pPr indent="-33020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Arial"/>
                        <a:buChar char="•"/>
                      </a:pPr>
                      <a:r>
                        <a:rPr b="0" i="0" lang="en-GB" sz="25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They will help keep our school grounds safe </a:t>
                      </a:r>
                      <a:endParaRPr sz="2100"/>
                    </a:p>
                    <a:p>
                      <a:pPr indent="-33020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Arial"/>
                        <a:buChar char="•"/>
                      </a:pPr>
                      <a:r>
                        <a:rPr b="0" i="0" lang="en-GB" sz="25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They will review our active travel plan </a:t>
                      </a:r>
                      <a:endParaRPr sz="2100"/>
                    </a:p>
                    <a:p>
                      <a:pPr indent="-33020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Arial"/>
                        <a:buChar char="•"/>
                      </a:pPr>
                      <a:r>
                        <a:rPr b="0" i="0" lang="en-GB" sz="2500" u="sng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https://www.highland.gov.uk/info/20005/roads_and_pavements/87/road_safety/6</a:t>
                      </a:r>
                      <a:endParaRPr b="0" i="0" sz="25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0" i="0" lang="en-GB" sz="25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b="0" i="0" sz="25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1714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0" i="0"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1714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0" i="0"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0" marB="95250" marR="95250" marL="95250" anchor="ctr"/>
                </a:tc>
              </a:tr>
            </a:tbl>
          </a:graphicData>
        </a:graphic>
      </p:graphicFrame>
      <p:sp>
        <p:nvSpPr>
          <p:cNvPr id="265" name="Google Shape;265;p18"/>
          <p:cNvSpPr/>
          <p:nvPr/>
        </p:nvSpPr>
        <p:spPr>
          <a:xfrm>
            <a:off x="7869375" y="3571875"/>
            <a:ext cx="4083600" cy="2994900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Positions</a:t>
            </a:r>
            <a:endParaRPr/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Staff Leader- Miss Johnson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Chairperson (P7)</a:t>
            </a:r>
            <a:endParaRPr/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Secretary (P7)</a:t>
            </a:r>
            <a:endParaRPr/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 reps (P1-7)</a:t>
            </a:r>
            <a:endParaRPr/>
          </a:p>
        </p:txBody>
      </p:sp>
      <p:pic>
        <p:nvPicPr>
          <p:cNvPr id="266" name="Google Shape;26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96502" y="623455"/>
            <a:ext cx="4521933" cy="219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"/>
          <p:cNvSpPr txBox="1"/>
          <p:nvPr>
            <p:ph idx="1" type="body"/>
          </p:nvPr>
        </p:nvSpPr>
        <p:spPr>
          <a:xfrm>
            <a:off x="528742" y="372635"/>
            <a:ext cx="3100284" cy="103180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144000" spcFirstLastPara="1" rIns="108000" wrap="square" tIns="1440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GB" sz="3200">
                <a:latin typeface="Arial Black"/>
                <a:ea typeface="Arial Black"/>
                <a:cs typeface="Arial Black"/>
                <a:sym typeface="Arial Black"/>
              </a:rPr>
              <a:t>GUESS THE ARTICLE</a:t>
            </a:r>
            <a:endParaRPr/>
          </a:p>
        </p:txBody>
      </p:sp>
      <p:sp>
        <p:nvSpPr>
          <p:cNvPr id="118" name="Google Shape;118;p2"/>
          <p:cNvSpPr txBox="1"/>
          <p:nvPr>
            <p:ph idx="6" type="body"/>
          </p:nvPr>
        </p:nvSpPr>
        <p:spPr>
          <a:xfrm>
            <a:off x="528741" y="5154969"/>
            <a:ext cx="10901362" cy="1111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These pictures provide a clue to this week’s articles. 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 do these pictures help you? Can you guess how they are linked together?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Write down your thoughts or discuss with someone in your class. 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 Light"/>
              <a:buNone/>
            </a:pPr>
            <a:r>
              <a:t/>
            </a:r>
            <a:endParaRPr/>
          </a:p>
        </p:txBody>
      </p:sp>
      <p:pic>
        <p:nvPicPr>
          <p:cNvPr descr="A picture containing person, table, group, room&#10;&#10;Description automatically generated" id="119" name="Google Shape;11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741" y="1990722"/>
            <a:ext cx="3636991" cy="242466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"/>
          <p:cNvSpPr txBox="1"/>
          <p:nvPr/>
        </p:nvSpPr>
        <p:spPr>
          <a:xfrm>
            <a:off x="-95250" y="2006457"/>
            <a:ext cx="1600202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@UNICEF/Kiron</a:t>
            </a:r>
            <a:endParaRPr/>
          </a:p>
        </p:txBody>
      </p:sp>
      <p:pic>
        <p:nvPicPr>
          <p:cNvPr descr="A group of people holding signs&#10;&#10;Description automatically generated" id="121" name="Google Shape;12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03658" y="1990722"/>
            <a:ext cx="3636992" cy="2419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"/>
          <p:cNvSpPr txBox="1"/>
          <p:nvPr/>
        </p:nvSpPr>
        <p:spPr>
          <a:xfrm>
            <a:off x="4314298" y="1990721"/>
            <a:ext cx="1514475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@ UNICEF/ Chalasani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speaking into a microphone&#10;&#10;Description automatically generated with medium confidence" id="123" name="Google Shape;123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89216" y="1990721"/>
            <a:ext cx="3574043" cy="2419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"/>
          <p:cNvSpPr txBox="1"/>
          <p:nvPr/>
        </p:nvSpPr>
        <p:spPr>
          <a:xfrm>
            <a:off x="8063828" y="2012664"/>
            <a:ext cx="1600202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@UNICEF/</a:t>
            </a:r>
            <a:r>
              <a:rPr b="0" i="0" lang="en-GB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Altaf Ahmad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"/>
          <p:cNvSpPr txBox="1"/>
          <p:nvPr>
            <p:ph idx="1" type="body"/>
          </p:nvPr>
        </p:nvSpPr>
        <p:spPr>
          <a:xfrm>
            <a:off x="528741" y="428035"/>
            <a:ext cx="3443184" cy="921003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anchorCtr="0" anchor="ctr" bIns="0" lIns="144000" spcFirstLastPara="1" rIns="108000" wrap="square" tIns="1440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GB" sz="2800">
                <a:latin typeface="Arial Black"/>
                <a:ea typeface="Arial Black"/>
                <a:cs typeface="Arial Black"/>
                <a:sym typeface="Arial Black"/>
              </a:rPr>
              <a:t>INTRODUCING ARTICLE 12</a:t>
            </a:r>
            <a:endParaRPr/>
          </a:p>
        </p:txBody>
      </p:sp>
      <p:sp>
        <p:nvSpPr>
          <p:cNvPr id="130" name="Google Shape;130;p3"/>
          <p:cNvSpPr txBox="1"/>
          <p:nvPr>
            <p:ph idx="3" type="body"/>
          </p:nvPr>
        </p:nvSpPr>
        <p:spPr>
          <a:xfrm>
            <a:off x="6586401" y="1468553"/>
            <a:ext cx="5305425" cy="2594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00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>
                <a:latin typeface="Arial Black"/>
                <a:ea typeface="Arial Black"/>
                <a:cs typeface="Arial Black"/>
                <a:sym typeface="Arial Black"/>
              </a:rPr>
              <a:t>Article 12 – respect for the views of the child</a:t>
            </a:r>
            <a:endParaRPr/>
          </a:p>
        </p:txBody>
      </p:sp>
      <p:sp>
        <p:nvSpPr>
          <p:cNvPr id="131" name="Google Shape;131;p3"/>
          <p:cNvSpPr txBox="1"/>
          <p:nvPr>
            <p:ph idx="2" type="body"/>
          </p:nvPr>
        </p:nvSpPr>
        <p:spPr>
          <a:xfrm>
            <a:off x="6586401" y="2286000"/>
            <a:ext cx="5305425" cy="2419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GB" sz="2000">
                <a:latin typeface="Arial"/>
                <a:ea typeface="Arial"/>
                <a:cs typeface="Arial"/>
                <a:sym typeface="Arial"/>
              </a:rPr>
              <a:t>Every child has the right to </a:t>
            </a:r>
            <a:r>
              <a:rPr lang="en-GB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express their views, feelings and wishes </a:t>
            </a:r>
            <a:r>
              <a:rPr lang="en-GB" sz="2000">
                <a:latin typeface="Arial"/>
                <a:ea typeface="Arial"/>
                <a:cs typeface="Arial"/>
                <a:sym typeface="Arial"/>
              </a:rPr>
              <a:t>in all matters affecting them, and to have their views considered and taken seriously. This right applies at all times, for example during immigration proceedings, housing decisions or the child’s day-to-day home life. 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3"/>
          <p:cNvSpPr txBox="1"/>
          <p:nvPr/>
        </p:nvSpPr>
        <p:spPr>
          <a:xfrm>
            <a:off x="528741" y="1598296"/>
            <a:ext cx="507685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Steven Kidd, RRSA Professional Adviser, introduces Article 12</a:t>
            </a:r>
            <a:endParaRPr/>
          </a:p>
        </p:txBody>
      </p:sp>
      <p:sp>
        <p:nvSpPr>
          <p:cNvPr id="133" name="Google Shape;133;p3"/>
          <p:cNvSpPr txBox="1"/>
          <p:nvPr/>
        </p:nvSpPr>
        <p:spPr>
          <a:xfrm>
            <a:off x="1312120" y="6091411"/>
            <a:ext cx="351009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Click </a:t>
            </a:r>
            <a:r>
              <a:rPr lang="en-GB" sz="1600" u="sng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here</a:t>
            </a:r>
            <a:r>
              <a:rPr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to watch on YouTube</a:t>
            </a:r>
            <a:endParaRPr/>
          </a:p>
        </p:txBody>
      </p:sp>
      <p:pic>
        <p:nvPicPr>
          <p:cNvPr id="134" name="Google Shape;13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5282" y="2657475"/>
            <a:ext cx="4301067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"/>
          <p:cNvSpPr txBox="1"/>
          <p:nvPr>
            <p:ph idx="1" type="body"/>
          </p:nvPr>
        </p:nvSpPr>
        <p:spPr>
          <a:xfrm>
            <a:off x="6536002" y="442083"/>
            <a:ext cx="3186731" cy="1031803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anchorCtr="0" anchor="ctr" bIns="0" lIns="144000" spcFirstLastPara="1" rIns="108000" wrap="square" tIns="1440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GB" sz="3200">
                <a:latin typeface="Arial Black"/>
                <a:ea typeface="Arial Black"/>
                <a:cs typeface="Arial Black"/>
                <a:sym typeface="Arial Black"/>
              </a:rPr>
              <a:t>EXPLORING ARTICLE 12</a:t>
            </a:r>
            <a:endParaRPr/>
          </a:p>
        </p:txBody>
      </p:sp>
      <p:sp>
        <p:nvSpPr>
          <p:cNvPr id="140" name="Google Shape;140;p4"/>
          <p:cNvSpPr txBox="1"/>
          <p:nvPr>
            <p:ph idx="2" type="body"/>
          </p:nvPr>
        </p:nvSpPr>
        <p:spPr>
          <a:xfrm>
            <a:off x="6535899" y="3681012"/>
            <a:ext cx="5484651" cy="224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00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2000"/>
              <a:buNone/>
            </a:pPr>
            <a:r>
              <a:rPr lang="en-GB">
                <a:latin typeface="Arial Black"/>
                <a:ea typeface="Arial Black"/>
                <a:cs typeface="Arial Black"/>
                <a:sym typeface="Arial Black"/>
              </a:rPr>
              <a:t>Have a think and write down some answers.</a:t>
            </a:r>
            <a:endParaRPr/>
          </a:p>
        </p:txBody>
      </p:sp>
      <p:sp>
        <p:nvSpPr>
          <p:cNvPr id="141" name="Google Shape;141;p4"/>
          <p:cNvSpPr txBox="1"/>
          <p:nvPr>
            <p:ph idx="4" type="body"/>
          </p:nvPr>
        </p:nvSpPr>
        <p:spPr>
          <a:xfrm>
            <a:off x="6535899" y="2141136"/>
            <a:ext cx="5305425" cy="1357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-GB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Why</a:t>
            </a:r>
            <a:r>
              <a:rPr b="0" lang="en-GB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should you be able to share your views and opinions on matters that affect you?  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upil Voice - Bourne Abbey Academy" id="146" name="Google Shape;14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6092" y="1349800"/>
            <a:ext cx="9906978" cy="3612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Quattrocento Sans"/>
              <a:buNone/>
            </a:pPr>
            <a:r>
              <a:rPr lang="en-GB">
                <a:latin typeface="Quattrocento Sans"/>
                <a:ea typeface="Quattrocento Sans"/>
                <a:cs typeface="Quattrocento Sans"/>
                <a:sym typeface="Quattrocento Sans"/>
              </a:rPr>
              <a:t>Leadership Groups at Linkwood</a:t>
            </a:r>
            <a:endParaRPr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52" name="Google Shape;152;p6"/>
          <p:cNvSpPr txBox="1"/>
          <p:nvPr>
            <p:ph idx="1" type="body"/>
          </p:nvPr>
        </p:nvSpPr>
        <p:spPr>
          <a:xfrm>
            <a:off x="838200" y="1825625"/>
            <a:ext cx="10515600" cy="46532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55000" lnSpcReduction="20000"/>
          </a:bodyPr>
          <a:lstStyle/>
          <a:p>
            <a:pPr indent="-215265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Pupil Council P1-7 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Eco Schools P1-7 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School Ambassadors P5-7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Military Leaders P4-7 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Health and Wellbeing with Sensory Garden Gang P1-7 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Rota Kids P7 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RRS Award P1-7 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Digital Schools Award P4-7 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Anti Bullying Gang P1-7 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Makaton Leaders P1-7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Reading School Award P1-7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STEM Leaders P4-7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Play Leaders P7</a:t>
            </a:r>
            <a:endParaRPr/>
          </a:p>
          <a:p>
            <a:pPr indent="-18034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GB"/>
              <a:t>Junior Road Safety Officers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Linkwood Leaders Award P7</a:t>
            </a:r>
            <a:endParaRPr/>
          </a:p>
          <a:p>
            <a:pPr indent="-11747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153" name="Google Shape;15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8115" y="4081914"/>
            <a:ext cx="3701448" cy="2776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/>
          <p:nvPr>
            <p:ph idx="1" type="body"/>
          </p:nvPr>
        </p:nvSpPr>
        <p:spPr>
          <a:xfrm>
            <a:off x="7457147" y="3740728"/>
            <a:ext cx="4083689" cy="2660072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b="1" lang="en-GB" sz="2590"/>
              <a:t>Positions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b="1" lang="en-GB" sz="2590"/>
              <a:t>Staff Leader- Mrs Stevenson</a:t>
            </a:r>
            <a:endParaRPr b="1" sz="2590"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en-GB" sz="2590"/>
              <a:t>Chairperson (P7)</a:t>
            </a:r>
            <a:endParaRPr sz="2590"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en-GB" sz="2590"/>
              <a:t>Secretary (P7)</a:t>
            </a:r>
            <a:endParaRPr sz="2590"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en-GB" sz="2590"/>
              <a:t>Class reps (P1-7)</a:t>
            </a:r>
            <a:endParaRPr sz="2590"/>
          </a:p>
        </p:txBody>
      </p:sp>
      <p:graphicFrame>
        <p:nvGraphicFramePr>
          <p:cNvPr id="159" name="Google Shape;159;p7"/>
          <p:cNvGraphicFramePr/>
          <p:nvPr/>
        </p:nvGraphicFramePr>
        <p:xfrm>
          <a:off x="894183" y="37431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{0CCDD114-6885-445B-977D-26199D5C78F8}</a:tableStyleId>
              </a:tblPr>
              <a:tblGrid>
                <a:gridCol w="6116225"/>
              </a:tblGrid>
              <a:tr h="9375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u="none" cap="none" strike="noStrike"/>
                        <a:t>What is a </a:t>
                      </a:r>
                      <a:r>
                        <a:rPr lang="en-GB" sz="2800"/>
                        <a:t>P</a:t>
                      </a:r>
                      <a:r>
                        <a:rPr lang="en-GB" sz="2800" u="none" cap="none" strike="noStrike"/>
                        <a:t>upil </a:t>
                      </a:r>
                      <a:r>
                        <a:rPr lang="en-GB" sz="2800"/>
                        <a:t>C</a:t>
                      </a:r>
                      <a:r>
                        <a:rPr lang="en-GB" sz="2800" u="none" cap="none" strike="noStrike"/>
                        <a:t>ouncil: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0" marB="95250" marR="95250" marL="95250" anchor="ctr"/>
                </a:tc>
              </a:tr>
              <a:tr h="5185900">
                <a:tc>
                  <a:txBody>
                    <a:bodyPr/>
                    <a:lstStyle/>
                    <a:p>
                      <a:pPr indent="-332399" lvl="0" marL="269999" marR="9525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Char char="●"/>
                      </a:pPr>
                      <a:r>
                        <a:rPr lang="en-GB" sz="2400" u="none" cap="none" strike="noStrike"/>
                        <a:t>Gives pupils the chance to tell teachers and staff their ideas.</a:t>
                      </a:r>
                      <a:endParaRPr/>
                    </a:p>
                    <a:p>
                      <a:pPr indent="-209550" lvl="0" marL="209550" marR="95250" rtl="0" algn="l"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Char char="●"/>
                      </a:pPr>
                      <a:r>
                        <a:rPr lang="en-GB" sz="2400" u="none" cap="none" strike="noStrike"/>
                        <a:t>Represents each class in the school.</a:t>
                      </a:r>
                      <a:endParaRPr/>
                    </a:p>
                    <a:p>
                      <a:pPr indent="-209550" lvl="0" marL="209550" marR="95250" rtl="0" algn="l"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Char char="●"/>
                      </a:pPr>
                      <a:r>
                        <a:rPr lang="en-GB" sz="2400" u="none" cap="none" strike="noStrike"/>
                        <a:t>Meets regularly to talk about important school issues and projects.</a:t>
                      </a:r>
                      <a:endParaRPr/>
                    </a:p>
                    <a:p>
                      <a:pPr indent="-209550" lvl="0" marL="209550" marR="95250" rtl="0" algn="l"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Char char="●"/>
                      </a:pPr>
                      <a:r>
                        <a:rPr lang="en-GB" sz="2400" u="none" cap="none" strike="noStrike"/>
                        <a:t>Puts forward the class views at council meetings.</a:t>
                      </a:r>
                      <a:endParaRPr/>
                    </a:p>
                    <a:p>
                      <a:pPr indent="-209550" lvl="0" marL="209550" marR="95250" rtl="0" algn="l"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Char char="●"/>
                      </a:pPr>
                      <a:r>
                        <a:rPr lang="en-GB" sz="2400" u="none" cap="none" strike="noStrike"/>
                        <a:t>Takes forward the views of the very young classes, who may find it difficult to put forward other's opinions.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0" marB="95250" marR="95250" marL="180000" anchor="ctr"/>
                </a:tc>
              </a:tr>
            </a:tbl>
          </a:graphicData>
        </a:graphic>
      </p:graphicFrame>
      <p:pic>
        <p:nvPicPr>
          <p:cNvPr id="160" name="Google Shape;16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57147" y="374319"/>
            <a:ext cx="4225697" cy="296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"/>
          <p:cNvSpPr txBox="1"/>
          <p:nvPr>
            <p:ph type="title"/>
          </p:nvPr>
        </p:nvSpPr>
        <p:spPr>
          <a:xfrm>
            <a:off x="155575" y="-7714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Eco Schools</a:t>
            </a:r>
            <a:endParaRPr/>
          </a:p>
        </p:txBody>
      </p:sp>
      <p:pic>
        <p:nvPicPr>
          <p:cNvPr id="166" name="Google Shape;16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30164" y="-23441"/>
            <a:ext cx="4467685" cy="162055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8"/>
          <p:cNvSpPr txBox="1"/>
          <p:nvPr/>
        </p:nvSpPr>
        <p:spPr>
          <a:xfrm>
            <a:off x="155575" y="6131500"/>
            <a:ext cx="106061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https://www.keepscotlandbeautiful.org/climate-action-schools/eco-schools/new-to-eco-schools/</a:t>
            </a:r>
            <a:endParaRPr/>
          </a:p>
        </p:txBody>
      </p:sp>
      <p:pic>
        <p:nvPicPr>
          <p:cNvPr id="168" name="Google Shape;16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89425" y="53007"/>
            <a:ext cx="1580469" cy="163768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8"/>
          <p:cNvSpPr/>
          <p:nvPr/>
        </p:nvSpPr>
        <p:spPr>
          <a:xfrm>
            <a:off x="7213890" y="1406936"/>
            <a:ext cx="3723472" cy="2108670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Char char="•"/>
            </a:pPr>
            <a:r>
              <a:rPr b="1" lang="en-GB" sz="19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Positions</a:t>
            </a:r>
            <a:endParaRPr/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Char char="•"/>
            </a:pPr>
            <a:r>
              <a:rPr b="1" lang="en-GB" sz="19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Staff Leader Mr Lake/ Miss Hennessey</a:t>
            </a:r>
            <a:endParaRPr/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Char char="•"/>
            </a:pPr>
            <a:r>
              <a:rPr lang="en-GB" sz="19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Chairperson (P7)</a:t>
            </a:r>
            <a:endParaRPr sz="19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Char char="•"/>
            </a:pPr>
            <a:r>
              <a:rPr lang="en-GB" sz="19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Secretary (P6)</a:t>
            </a:r>
            <a:endParaRPr/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Char char="•"/>
            </a:pPr>
            <a:r>
              <a:rPr lang="en-GB" sz="19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 reps (P1-7)</a:t>
            </a:r>
            <a:endParaRPr sz="19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70" name="Google Shape;170;p8"/>
          <p:cNvGraphicFramePr/>
          <p:nvPr/>
        </p:nvGraphicFramePr>
        <p:xfrm>
          <a:off x="155576" y="135318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{0CCDD114-6885-445B-977D-26199D5C78F8}</a:tableStyleId>
              </a:tblPr>
              <a:tblGrid>
                <a:gridCol w="3136275"/>
              </a:tblGrid>
              <a:tr h="7066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u="none" cap="none" strike="noStrike"/>
                        <a:t>Committee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0" marB="95250" marR="95250" marL="95250" anchor="ctr"/>
                </a:tc>
              </a:tr>
              <a:tr h="3970200">
                <a:tc>
                  <a:txBody>
                    <a:bodyPr/>
                    <a:lstStyle/>
                    <a:p>
                      <a:pPr indent="-342900" lvl="0" marL="342900" marR="9525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GB" sz="2000" u="none" cap="none" strike="noStrike"/>
                        <a:t>1 Eco Committee</a:t>
                      </a:r>
                      <a:endParaRPr/>
                    </a:p>
                    <a:p>
                      <a:pPr indent="-342900" lvl="0" marL="342900" marR="95250" rtl="0" algn="l"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GB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Environmental Review </a:t>
                      </a:r>
                      <a:endParaRPr/>
                    </a:p>
                    <a:p>
                      <a:pPr indent="-342900" lvl="0" marL="342900" marR="95250" rtl="0" algn="l"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GB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Action Plan</a:t>
                      </a:r>
                      <a:endParaRPr/>
                    </a:p>
                    <a:p>
                      <a:pPr indent="-342900" lvl="0" marL="342900" marR="95250" rtl="0" algn="l"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GB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 Measuring</a:t>
                      </a:r>
                      <a:endParaRPr/>
                    </a:p>
                    <a:p>
                      <a:pPr indent="-342900" lvl="0" marL="342900" marR="95250" rtl="0" algn="l"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GB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 Curriculum</a:t>
                      </a:r>
                      <a:endParaRPr/>
                    </a:p>
                    <a:p>
                      <a:pPr indent="-342900" lvl="0" marL="342900" marR="95250" rtl="0" algn="l"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GB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 Community</a:t>
                      </a:r>
                      <a:endParaRPr/>
                    </a:p>
                    <a:p>
                      <a:pPr indent="-342900" lvl="0" marL="342900" marR="95250" rtl="0" algn="l"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GB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 Eco Code</a:t>
                      </a:r>
                      <a:endParaRPr/>
                    </a:p>
                    <a:p>
                      <a:pPr indent="-190500" lvl="0" marL="342900" marR="95250" rtl="0" algn="l"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0" marB="95250" marR="95250" marL="95250" anchor="ctr"/>
                </a:tc>
              </a:tr>
            </a:tbl>
          </a:graphicData>
        </a:graphic>
      </p:graphicFrame>
      <p:sp>
        <p:nvSpPr>
          <p:cNvPr descr="Eco-Schools, Topics introduction" id="171" name="Google Shape;171;p8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13890" y="3563954"/>
            <a:ext cx="3977550" cy="241691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3" name="Google Shape;173;p8"/>
          <p:cNvGraphicFramePr/>
          <p:nvPr/>
        </p:nvGraphicFramePr>
        <p:xfrm>
          <a:off x="3530164" y="135318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{0CCDD114-6885-445B-977D-26199D5C78F8}</a:tableStyleId>
              </a:tblPr>
              <a:tblGrid>
                <a:gridCol w="3445400"/>
              </a:tblGrid>
              <a:tr h="6946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Classes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0" marB="95250" marR="95250" marL="95250" anchor="ctr"/>
                </a:tc>
              </a:tr>
              <a:tr h="4035350">
                <a:tc>
                  <a:txBody>
                    <a:bodyPr/>
                    <a:lstStyle/>
                    <a:p>
                      <a:pPr indent="-342900" lvl="0" marL="342900" marR="9525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GB" sz="2000" u="none" cap="none" strike="noStrike"/>
                        <a:t>P1 Litter and Waste</a:t>
                      </a:r>
                      <a:endParaRPr/>
                    </a:p>
                    <a:p>
                      <a:pPr indent="-342900" lvl="0" marL="342900" marR="95250" rtl="0" algn="l"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GB" sz="2000" u="none" cap="none" strike="noStrike"/>
                        <a:t>P2 Food and Environment</a:t>
                      </a:r>
                      <a:endParaRPr/>
                    </a:p>
                    <a:p>
                      <a:pPr indent="-342900" lvl="0" marL="342900" marR="95250" rtl="0" algn="l"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GB" sz="2000" u="none" cap="none" strike="noStrike"/>
                        <a:t>P3 Climate Action</a:t>
                      </a:r>
                      <a:endParaRPr/>
                    </a:p>
                    <a:p>
                      <a:pPr indent="-342900" lvl="0" marL="342900" marR="95250" rtl="0" algn="l"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GB" sz="2000" u="none" cap="none" strike="noStrike"/>
                        <a:t>P4 Biodiveristy</a:t>
                      </a:r>
                      <a:endParaRPr sz="2000" u="none" cap="none" strike="noStrike"/>
                    </a:p>
                    <a:p>
                      <a:pPr indent="-342900" lvl="0" marL="342900" marR="95250" rtl="0" algn="l"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GB" sz="2000" u="none" cap="none" strike="noStrike"/>
                        <a:t>P5 Water</a:t>
                      </a:r>
                      <a:endParaRPr/>
                    </a:p>
                    <a:p>
                      <a:pPr indent="-342900" lvl="0" marL="342900" marR="95250" rtl="0" algn="l"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GB" sz="2000" u="none" cap="none" strike="noStrike"/>
                        <a:t>P6 Health &amp; Wellbeing and Transport</a:t>
                      </a:r>
                      <a:endParaRPr/>
                    </a:p>
                    <a:p>
                      <a:pPr indent="-342900" lvl="0" marL="342900" marR="95250" rtl="0" algn="l"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GB" sz="2000" u="none" cap="none" strike="noStrike"/>
                        <a:t>P7 Energy</a:t>
                      </a:r>
                      <a:endParaRPr sz="2000" u="none" cap="none" strike="noStrike"/>
                    </a:p>
                  </a:txBody>
                  <a:tcPr marT="95250" marB="95250" marR="95250" marL="95250" anchor="ctr"/>
                </a:tc>
              </a:tr>
            </a:tbl>
          </a:graphicData>
        </a:graphic>
      </p:graphicFrame>
      <p:sp>
        <p:nvSpPr>
          <p:cNvPr id="174" name="Google Shape;174;p8"/>
          <p:cNvSpPr/>
          <p:nvPr/>
        </p:nvSpPr>
        <p:spPr>
          <a:xfrm>
            <a:off x="155575" y="6383393"/>
            <a:ext cx="374333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https://thesustainablesacademy.com/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School Ambassadors</a:t>
            </a:r>
            <a:endParaRPr/>
          </a:p>
        </p:txBody>
      </p:sp>
      <p:sp>
        <p:nvSpPr>
          <p:cNvPr id="180" name="Google Shape;180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graphicFrame>
        <p:nvGraphicFramePr>
          <p:cNvPr id="181" name="Google Shape;181;p9"/>
          <p:cNvGraphicFramePr/>
          <p:nvPr/>
        </p:nvGraphicFramePr>
        <p:xfrm>
          <a:off x="894184" y="13300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{0CCDD114-6885-445B-977D-26199D5C78F8}</a:tableStyleId>
              </a:tblPr>
              <a:tblGrid>
                <a:gridCol w="5063275"/>
              </a:tblGrid>
              <a:tr h="791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u="none" cap="none" strike="noStrike"/>
                        <a:t>What is a School Ambassador: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0" marB="95250" marR="95250" marL="95250" anchor="ctr"/>
                </a:tc>
              </a:tr>
              <a:tr h="4376525">
                <a:tc>
                  <a:txBody>
                    <a:bodyPr/>
                    <a:lstStyle/>
                    <a:p>
                      <a:pPr indent="-342900" lvl="0" marL="342900" marR="9525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Char char="•"/>
                      </a:pPr>
                      <a:r>
                        <a:rPr lang="en-GB" sz="2400" u="none" cap="none" strike="noStrike"/>
                        <a:t>Shares with others why Linkwood is a special place to learn and develop</a:t>
                      </a:r>
                      <a:endParaRPr sz="2400" u="none" cap="none" strike="noStrike"/>
                    </a:p>
                    <a:p>
                      <a:pPr indent="-342900" lvl="0" marL="342900" marR="95250" rtl="0" algn="l"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Char char="•"/>
                      </a:pPr>
                      <a:r>
                        <a:rPr lang="en-GB" sz="2400" u="none" cap="none" strike="noStrike"/>
                        <a:t>Welcomes visitors and gives tours of the school</a:t>
                      </a:r>
                      <a:endParaRPr sz="2400" u="none" cap="none" strike="noStrike"/>
                    </a:p>
                    <a:p>
                      <a:pPr indent="-209550" lvl="0" marL="209550" marR="95250" rtl="0" algn="l"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Char char="•"/>
                      </a:pPr>
                      <a:r>
                        <a:rPr lang="en-GB" sz="2400" u="none" cap="none" strike="noStrike"/>
                        <a:t>Represents pupil voice and tells others how our learners feel</a:t>
                      </a:r>
                      <a:endParaRPr/>
                    </a:p>
                    <a:p>
                      <a:pPr indent="-209550" lvl="0" marL="209550" marR="95250" rtl="0" algn="l"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Char char="•"/>
                      </a:pPr>
                      <a:r>
                        <a:rPr lang="en-GB" sz="2400" u="none" cap="none" strike="noStrike"/>
                        <a:t>Is confident and willing to meet new people and share good news</a:t>
                      </a:r>
                      <a:endParaRPr sz="2400" u="none" cap="none" strike="noStrike"/>
                    </a:p>
                  </a:txBody>
                  <a:tcPr marT="95250" marB="95250" marR="95250" marL="95250" anchor="ctr"/>
                </a:tc>
              </a:tr>
            </a:tbl>
          </a:graphicData>
        </a:graphic>
      </p:graphicFrame>
      <p:graphicFrame>
        <p:nvGraphicFramePr>
          <p:cNvPr id="182" name="Google Shape;182;p9"/>
          <p:cNvGraphicFramePr/>
          <p:nvPr/>
        </p:nvGraphicFramePr>
        <p:xfrm>
          <a:off x="7496391" y="0"/>
          <a:ext cx="4370387" cy="6184135"/>
        </p:xfrm>
        <a:graphic>
          <a:graphicData uri="http://schemas.openxmlformats.org/presentationml/2006/ole">
            <mc:AlternateContent>
              <mc:Choice Requires="v">
                <p:oleObj r:id="rId4" imgH="6184135" imgW="4370387" progId="Acrobat.Document.DC" spid="_x0000_s1">
                  <p:embed/>
                </p:oleObj>
              </mc:Choice>
              <mc:Fallback>
                <p:oleObj r:id="rId5" imgH="6184135" imgW="4370387" progId="Acrobat.Document.DC">
                  <p:embed/>
                  <p:pic>
                    <p:nvPicPr>
                      <p:cNvPr id="182" name="Google Shape;182;p9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7496391" y="0"/>
                        <a:ext cx="4370387" cy="61841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" name="Google Shape;183;p9"/>
          <p:cNvSpPr/>
          <p:nvPr/>
        </p:nvSpPr>
        <p:spPr>
          <a:xfrm>
            <a:off x="6096000" y="3837710"/>
            <a:ext cx="4083689" cy="2660072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Positions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Staff Leader- Mrs Herschell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 reps (P5-7)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2013-07-15T20:26:40Z</dcterms:created>
  <dc:creator>Stevenson Fiona1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0x01010050DBBF86253DAC409CBE2A7688C10B22</vt:lpwstr>
  </property>
  <property fmtid="{D5CDD505-2E9C-101B-9397-08002B2CF9AE}" pid="3" name="MediaServiceImageTags">
    <vt:lpwstr/>
  </property>
</Properties>
</file>