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0" r:id="rId3"/>
    <p:sldId id="259" r:id="rId4"/>
    <p:sldId id="256" r:id="rId5"/>
    <p:sldId id="258" r:id="rId6"/>
    <p:sldId id="257" r:id="rId7"/>
    <p:sldId id="261" r:id="rId8"/>
    <p:sldId id="269" r:id="rId9"/>
    <p:sldId id="267" r:id="rId10"/>
    <p:sldId id="262" r:id="rId11"/>
    <p:sldId id="265" r:id="rId12"/>
    <p:sldId id="264" r:id="rId13"/>
    <p:sldId id="266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C7F4-E045-41C6-BF83-2F18F9623E18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FB5-8697-4F3A-814E-EBDB11E75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854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C7F4-E045-41C6-BF83-2F18F9623E18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FB5-8697-4F3A-814E-EBDB11E75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91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C7F4-E045-41C6-BF83-2F18F9623E18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FB5-8697-4F3A-814E-EBDB11E75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190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C7F4-E045-41C6-BF83-2F18F9623E18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FB5-8697-4F3A-814E-EBDB11E75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96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C7F4-E045-41C6-BF83-2F18F9623E18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FB5-8697-4F3A-814E-EBDB11E75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84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C7F4-E045-41C6-BF83-2F18F9623E18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FB5-8697-4F3A-814E-EBDB11E75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24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C7F4-E045-41C6-BF83-2F18F9623E18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FB5-8697-4F3A-814E-EBDB11E75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72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C7F4-E045-41C6-BF83-2F18F9623E18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FB5-8697-4F3A-814E-EBDB11E75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89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C7F4-E045-41C6-BF83-2F18F9623E18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FB5-8697-4F3A-814E-EBDB11E75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84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C7F4-E045-41C6-BF83-2F18F9623E18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FB5-8697-4F3A-814E-EBDB11E75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08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C7F4-E045-41C6-BF83-2F18F9623E18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FB5-8697-4F3A-814E-EBDB11E75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12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0C7F4-E045-41C6-BF83-2F18F9623E18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47FB5-8697-4F3A-814E-EBDB11E75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51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7809" y="1828801"/>
            <a:ext cx="11913326" cy="151438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9600" b="1" dirty="0" smtClean="0"/>
              <a:t>OPTION 1 - KEITH</a:t>
            </a:r>
            <a:endParaRPr lang="en-GB" sz="9600" b="1" dirty="0"/>
          </a:p>
        </p:txBody>
      </p:sp>
    </p:spTree>
    <p:extLst>
      <p:ext uri="{BB962C8B-B14F-4D97-AF65-F5344CB8AC3E}">
        <p14:creationId xmlns:p14="http://schemas.microsoft.com/office/powerpoint/2010/main" val="3483328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07087" y="4075114"/>
            <a:ext cx="4336868" cy="267765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100" b="1" dirty="0" smtClean="0"/>
              <a:t>Keith Grammar School Running Club</a:t>
            </a:r>
          </a:p>
          <a:p>
            <a:pPr algn="ctr"/>
            <a:endParaRPr lang="en-GB" sz="2100" b="1" dirty="0" smtClean="0"/>
          </a:p>
          <a:p>
            <a:pPr algn="ctr"/>
            <a:r>
              <a:rPr lang="en-GB" sz="2100" b="1" dirty="0" smtClean="0"/>
              <a:t>Activity Day 1 – Thursday 30</a:t>
            </a:r>
            <a:r>
              <a:rPr lang="en-GB" sz="2100" b="1" baseline="30000" dirty="0" smtClean="0"/>
              <a:t>th</a:t>
            </a:r>
            <a:r>
              <a:rPr lang="en-GB" sz="2100" b="1" dirty="0" smtClean="0"/>
              <a:t> May</a:t>
            </a:r>
          </a:p>
          <a:p>
            <a:pPr algn="ctr"/>
            <a:endParaRPr lang="en-GB" sz="2100" b="1" dirty="0"/>
          </a:p>
          <a:p>
            <a:pPr algn="ctr"/>
            <a:r>
              <a:rPr lang="en-GB" sz="2100" b="1" dirty="0" err="1" smtClean="0"/>
              <a:t>Bennachie</a:t>
            </a:r>
            <a:r>
              <a:rPr lang="en-GB" sz="2100" b="1" dirty="0" smtClean="0"/>
              <a:t> Loop</a:t>
            </a:r>
            <a:endParaRPr lang="en-GB" sz="2100" b="1" dirty="0" smtClean="0"/>
          </a:p>
          <a:p>
            <a:pPr algn="ctr"/>
            <a:endParaRPr lang="en-GB" sz="2100" b="1" dirty="0" smtClean="0"/>
          </a:p>
          <a:p>
            <a:pPr algn="ctr"/>
            <a:r>
              <a:rPr lang="en-GB" sz="2100" b="1" dirty="0" smtClean="0"/>
              <a:t>M. COWIE</a:t>
            </a:r>
          </a:p>
          <a:p>
            <a:pPr algn="ctr"/>
            <a:r>
              <a:rPr lang="en-GB" sz="2100" b="1" dirty="0" smtClean="0"/>
              <a:t>R. PATERSON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48" y="150495"/>
            <a:ext cx="7456343" cy="6841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087" y="288491"/>
            <a:ext cx="4222563" cy="18728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618" y="2280011"/>
            <a:ext cx="5575032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67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63" y="851909"/>
            <a:ext cx="8220363" cy="5768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383" y="168420"/>
            <a:ext cx="3954708" cy="1754016"/>
          </a:xfrm>
          <a:prstGeom prst="rect">
            <a:avLst/>
          </a:prstGeom>
        </p:spPr>
      </p:pic>
      <p:sp>
        <p:nvSpPr>
          <p:cNvPr id="7" name="Down Arrow Callout 6"/>
          <p:cNvSpPr/>
          <p:nvPr/>
        </p:nvSpPr>
        <p:spPr>
          <a:xfrm rot="19299602">
            <a:off x="1914064" y="1050536"/>
            <a:ext cx="1384662" cy="3720468"/>
          </a:xfrm>
          <a:prstGeom prst="downArrowCallout">
            <a:avLst>
              <a:gd name="adj1" fmla="val 11231"/>
              <a:gd name="adj2" fmla="val 9620"/>
              <a:gd name="adj3" fmla="val 25000"/>
              <a:gd name="adj4" fmla="val 41937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Drop Out </a:t>
            </a:r>
            <a:r>
              <a:rPr lang="en-GB" b="1" dirty="0" smtClean="0">
                <a:solidFill>
                  <a:schemeClr val="tx1"/>
                </a:solidFill>
              </a:rPr>
              <a:t>Point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5 Miles (Black Hill)</a:t>
            </a:r>
            <a:endParaRPr lang="en-GB" b="1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34795" y="4509223"/>
            <a:ext cx="4336868" cy="203132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100" b="1" dirty="0" smtClean="0"/>
              <a:t>Location of Drop-Out Point</a:t>
            </a:r>
          </a:p>
          <a:p>
            <a:pPr algn="ctr"/>
            <a:endParaRPr lang="en-GB" sz="2100" b="1" dirty="0"/>
          </a:p>
          <a:p>
            <a:pPr algn="ctr"/>
            <a:r>
              <a:rPr lang="en-GB" sz="2100" b="1" dirty="0" smtClean="0"/>
              <a:t>Easier descent and run back to the beginning</a:t>
            </a:r>
          </a:p>
          <a:p>
            <a:pPr algn="ctr"/>
            <a:endParaRPr lang="en-GB" sz="2100" b="1" dirty="0"/>
          </a:p>
          <a:p>
            <a:pPr algn="ctr"/>
            <a:r>
              <a:rPr lang="en-GB" sz="2100" b="1" dirty="0" smtClean="0"/>
              <a:t>Actual Route shown on slide below</a:t>
            </a:r>
            <a:endParaRPr lang="en-GB" sz="2100" b="1" dirty="0" smtClean="0"/>
          </a:p>
        </p:txBody>
      </p:sp>
    </p:spTree>
    <p:extLst>
      <p:ext uri="{BB962C8B-B14F-4D97-AF65-F5344CB8AC3E}">
        <p14:creationId xmlns:p14="http://schemas.microsoft.com/office/powerpoint/2010/main" val="692284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087" y="288491"/>
            <a:ext cx="4222563" cy="18728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27" y="4062629"/>
            <a:ext cx="10665379" cy="2449008"/>
          </a:xfrm>
          <a:prstGeom prst="rect">
            <a:avLst/>
          </a:prstGeom>
        </p:spPr>
      </p:pic>
      <p:sp>
        <p:nvSpPr>
          <p:cNvPr id="9" name="Down Arrow Callout 8"/>
          <p:cNvSpPr/>
          <p:nvPr/>
        </p:nvSpPr>
        <p:spPr>
          <a:xfrm>
            <a:off x="6125845" y="1327627"/>
            <a:ext cx="1384662" cy="3720468"/>
          </a:xfrm>
          <a:prstGeom prst="downArrowCallout">
            <a:avLst>
              <a:gd name="adj1" fmla="val 11231"/>
              <a:gd name="adj2" fmla="val 9620"/>
              <a:gd name="adj3" fmla="val 25000"/>
              <a:gd name="adj4" fmla="val 41937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Drop Out </a:t>
            </a:r>
            <a:r>
              <a:rPr lang="en-GB" b="1" dirty="0" smtClean="0">
                <a:solidFill>
                  <a:schemeClr val="tx1"/>
                </a:solidFill>
              </a:rPr>
              <a:t>Point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5 Miles (Black Hill)</a:t>
            </a:r>
            <a:endParaRPr lang="en-GB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67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02" y="556773"/>
            <a:ext cx="8689253" cy="60785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940" y="881207"/>
            <a:ext cx="4624243" cy="12340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70142" y="3881150"/>
            <a:ext cx="4336868" cy="267765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100" b="1" dirty="0" smtClean="0"/>
              <a:t>Activity </a:t>
            </a:r>
            <a:r>
              <a:rPr lang="en-GB" sz="2100" b="1" dirty="0" smtClean="0"/>
              <a:t>Day 1 – Thursday 30</a:t>
            </a:r>
            <a:r>
              <a:rPr lang="en-GB" sz="2100" b="1" baseline="30000" dirty="0" smtClean="0"/>
              <a:t>th</a:t>
            </a:r>
            <a:r>
              <a:rPr lang="en-GB" sz="2100" b="1" dirty="0" smtClean="0"/>
              <a:t> May</a:t>
            </a:r>
          </a:p>
          <a:p>
            <a:pPr algn="ctr"/>
            <a:endParaRPr lang="en-GB" sz="2100" b="1" dirty="0"/>
          </a:p>
          <a:p>
            <a:pPr algn="ctr"/>
            <a:r>
              <a:rPr lang="en-GB" sz="2100" b="1" dirty="0" err="1" smtClean="0"/>
              <a:t>Bennachie</a:t>
            </a:r>
            <a:r>
              <a:rPr lang="en-GB" sz="2100" b="1" dirty="0" smtClean="0"/>
              <a:t> Loop</a:t>
            </a:r>
          </a:p>
          <a:p>
            <a:pPr algn="ctr"/>
            <a:endParaRPr lang="en-GB" sz="2100" b="1" dirty="0"/>
          </a:p>
          <a:p>
            <a:pPr algn="ctr"/>
            <a:r>
              <a:rPr lang="en-GB" sz="2100" b="1" dirty="0" smtClean="0"/>
              <a:t>DROP-OUT ROUTE BACK</a:t>
            </a:r>
            <a:endParaRPr lang="en-GB" sz="2100" b="1" dirty="0" smtClean="0"/>
          </a:p>
          <a:p>
            <a:pPr algn="ctr"/>
            <a:endParaRPr lang="en-GB" sz="2100" b="1" dirty="0" smtClean="0"/>
          </a:p>
          <a:p>
            <a:pPr algn="ctr"/>
            <a:r>
              <a:rPr lang="en-GB" sz="2100" b="1" dirty="0" smtClean="0"/>
              <a:t>M. COWIE</a:t>
            </a:r>
          </a:p>
          <a:p>
            <a:pPr algn="ctr"/>
            <a:r>
              <a:rPr lang="en-GB" sz="2100" b="1" dirty="0" smtClean="0"/>
              <a:t>R. PATERSON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6560" y="2255246"/>
            <a:ext cx="36004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08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156755"/>
            <a:ext cx="11534503" cy="914399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 smtClean="0"/>
              <a:t>KIT LIST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18" y="1175657"/>
            <a:ext cx="11534503" cy="5538652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b="1" dirty="0" smtClean="0"/>
              <a:t>Appropriate running footwear for the conditions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b="1" dirty="0" smtClean="0"/>
              <a:t>Appropriate running clothing for the conditions</a:t>
            </a:r>
          </a:p>
          <a:p>
            <a:pPr algn="l"/>
            <a:endParaRPr lang="en-GB" sz="32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Shorts / Leggings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T-shirt / Long sleeve top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Hat or Cap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Lightweight wind cheater or waterproof jacket (if poor weather)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800" dirty="0"/>
              <a:t>Sun </a:t>
            </a:r>
            <a:r>
              <a:rPr lang="en-GB" sz="2800" dirty="0" smtClean="0"/>
              <a:t>cream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b="1" dirty="0" smtClean="0"/>
              <a:t>Appropriate Nutrition for 3 hours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800" dirty="0"/>
              <a:t>F</a:t>
            </a:r>
            <a:r>
              <a:rPr lang="en-GB" sz="2800" dirty="0" smtClean="0"/>
              <a:t>ood (600 </a:t>
            </a:r>
            <a:r>
              <a:rPr lang="en-GB" sz="2800" dirty="0" smtClean="0">
                <a:sym typeface="Wingdings" panose="05000000000000000000" pitchFamily="2" charset="2"/>
              </a:rPr>
              <a:t> 800 calories)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ym typeface="Wingdings" panose="05000000000000000000" pitchFamily="2" charset="2"/>
              </a:rPr>
              <a:t>Hydration (500  1000ML)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GB" sz="2800" dirty="0">
              <a:sym typeface="Wingdings" panose="05000000000000000000" pitchFamily="2" charset="2"/>
            </a:endParaRPr>
          </a:p>
          <a:p>
            <a:pPr lvl="1" algn="l"/>
            <a:r>
              <a:rPr lang="en-GB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*</a:t>
            </a:r>
            <a:r>
              <a:rPr lang="en-GB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SEE MR COWIE / MR PATERSON IF YOU HAVE ANY QUESTIONS REGARDING THIS</a:t>
            </a:r>
            <a:endParaRPr lang="en-GB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60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337" y="195942"/>
            <a:ext cx="11913326" cy="884329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5400" b="1" dirty="0" smtClean="0"/>
              <a:t>Keith Grammar School Trail Running Club</a:t>
            </a:r>
            <a:endParaRPr lang="en-GB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37" y="1263785"/>
            <a:ext cx="11913326" cy="5463585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dirty="0" smtClean="0"/>
              <a:t>Fancy a bit of a run? </a:t>
            </a:r>
            <a:r>
              <a:rPr lang="en-GB" dirty="0"/>
              <a:t>J</a:t>
            </a:r>
            <a:r>
              <a:rPr lang="en-GB" dirty="0" smtClean="0"/>
              <a:t>oin Mr Cowie and Mr Paterson on a 10 mile circuit of Keith on road, path and trail. The route will start and end at the school.</a:t>
            </a:r>
          </a:p>
          <a:p>
            <a:endParaRPr lang="en-GB" dirty="0"/>
          </a:p>
          <a:p>
            <a:r>
              <a:rPr lang="en-GB" dirty="0" smtClean="0"/>
              <a:t>You’ll need a pair of running trainers, some hydration and food.</a:t>
            </a:r>
          </a:p>
          <a:p>
            <a:endParaRPr lang="en-GB" dirty="0"/>
          </a:p>
          <a:p>
            <a:r>
              <a:rPr lang="en-GB" dirty="0" smtClean="0"/>
              <a:t>Factoring in the different terrain and rest stops, we would expect to take between 2.5 </a:t>
            </a:r>
            <a:r>
              <a:rPr lang="en-GB" dirty="0" smtClean="0">
                <a:sym typeface="Wingdings" panose="05000000000000000000" pitchFamily="2" charset="2"/>
              </a:rPr>
              <a:t> 3 hours to complete our circuit but will obviously take it as it comes on the day.</a:t>
            </a:r>
          </a:p>
          <a:p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If you are interested then come and speak to one of us BEFORE you sign up.</a:t>
            </a:r>
          </a:p>
          <a:p>
            <a:endParaRPr lang="en-GB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NOTE: </a:t>
            </a:r>
            <a:r>
              <a:rPr lang="en-GB" b="1" dirty="0" smtClean="0">
                <a:solidFill>
                  <a:srgbClr val="FF0000"/>
                </a:solidFill>
              </a:rPr>
              <a:t>10 miles is a long way (from here to Huntly) and as a result, a good level of physical fitness is required.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500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087" y="150495"/>
            <a:ext cx="4336868" cy="19017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80" y="150495"/>
            <a:ext cx="7448414" cy="66022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166" y="2283683"/>
            <a:ext cx="5982789" cy="15599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707087" y="4075114"/>
            <a:ext cx="4336868" cy="267765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100" b="1" dirty="0" smtClean="0"/>
              <a:t>Keith Grammar School Running Club</a:t>
            </a:r>
          </a:p>
          <a:p>
            <a:pPr algn="ctr"/>
            <a:endParaRPr lang="en-GB" sz="2100" b="1" dirty="0" smtClean="0"/>
          </a:p>
          <a:p>
            <a:pPr algn="ctr"/>
            <a:r>
              <a:rPr lang="en-GB" sz="2100" b="1" dirty="0" smtClean="0"/>
              <a:t>Activity Day 1 – Thursday 30</a:t>
            </a:r>
            <a:r>
              <a:rPr lang="en-GB" sz="2100" b="1" baseline="30000" dirty="0" smtClean="0"/>
              <a:t>th</a:t>
            </a:r>
            <a:r>
              <a:rPr lang="en-GB" sz="2100" b="1" dirty="0" smtClean="0"/>
              <a:t> May</a:t>
            </a:r>
          </a:p>
          <a:p>
            <a:pPr algn="ctr"/>
            <a:endParaRPr lang="en-GB" sz="2100" b="1" dirty="0"/>
          </a:p>
          <a:p>
            <a:pPr algn="ctr"/>
            <a:r>
              <a:rPr lang="en-GB" sz="2100" b="1" dirty="0" smtClean="0"/>
              <a:t>Keith Clockwise 10 miler</a:t>
            </a:r>
          </a:p>
          <a:p>
            <a:pPr algn="ctr"/>
            <a:endParaRPr lang="en-GB" sz="2100" b="1" dirty="0" smtClean="0"/>
          </a:p>
          <a:p>
            <a:pPr algn="ctr"/>
            <a:r>
              <a:rPr lang="en-GB" sz="2100" b="1" dirty="0" smtClean="0"/>
              <a:t>M. COWIE</a:t>
            </a:r>
          </a:p>
          <a:p>
            <a:pPr algn="ctr"/>
            <a:r>
              <a:rPr lang="en-GB" sz="2100" b="1" dirty="0" smtClean="0"/>
              <a:t>R. PATERSON</a:t>
            </a:r>
          </a:p>
        </p:txBody>
      </p:sp>
    </p:spTree>
    <p:extLst>
      <p:ext uri="{BB962C8B-B14F-4D97-AF65-F5344CB8AC3E}">
        <p14:creationId xmlns:p14="http://schemas.microsoft.com/office/powerpoint/2010/main" val="392844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80" y="150495"/>
            <a:ext cx="7448414" cy="66022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087" y="150495"/>
            <a:ext cx="4336868" cy="19017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166" y="2189573"/>
            <a:ext cx="5982789" cy="15599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707087" y="4075114"/>
            <a:ext cx="4336868" cy="235449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100" b="1" dirty="0" smtClean="0"/>
              <a:t>10 MILE ROUTE ON A MIX OF ROAD / PATH / TRAIL</a:t>
            </a:r>
          </a:p>
          <a:p>
            <a:pPr algn="ctr"/>
            <a:endParaRPr lang="en-GB" sz="2100" b="1" dirty="0"/>
          </a:p>
          <a:p>
            <a:pPr algn="ctr"/>
            <a:r>
              <a:rPr lang="en-GB" sz="2100" b="1" dirty="0" smtClean="0"/>
              <a:t>STOPS ROUGHLY EVERY 2 MILES</a:t>
            </a:r>
          </a:p>
          <a:p>
            <a:pPr algn="ctr"/>
            <a:endParaRPr lang="en-GB" sz="2100" b="1" dirty="0"/>
          </a:p>
          <a:p>
            <a:pPr algn="ctr"/>
            <a:r>
              <a:rPr lang="en-GB" sz="2100" b="1" dirty="0" smtClean="0"/>
              <a:t>3 DROP OUT POINTS FOR KGS RETURN</a:t>
            </a:r>
          </a:p>
        </p:txBody>
      </p:sp>
    </p:spTree>
    <p:extLst>
      <p:ext uri="{BB962C8B-B14F-4D97-AF65-F5344CB8AC3E}">
        <p14:creationId xmlns:p14="http://schemas.microsoft.com/office/powerpoint/2010/main" val="1523126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711" y="137432"/>
            <a:ext cx="7448414" cy="6602274"/>
          </a:xfrm>
          <a:prstGeom prst="rect">
            <a:avLst/>
          </a:prstGeom>
        </p:spPr>
      </p:pic>
      <p:sp>
        <p:nvSpPr>
          <p:cNvPr id="6" name="Down Arrow Callout 5"/>
          <p:cNvSpPr/>
          <p:nvPr/>
        </p:nvSpPr>
        <p:spPr>
          <a:xfrm rot="4799504">
            <a:off x="7599317" y="1563326"/>
            <a:ext cx="1384662" cy="5610496"/>
          </a:xfrm>
          <a:prstGeom prst="downArrowCallout">
            <a:avLst>
              <a:gd name="adj1" fmla="val 10924"/>
              <a:gd name="adj2" fmla="val 17453"/>
              <a:gd name="adj3" fmla="val 25000"/>
              <a:gd name="adj4" fmla="val 17174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Drop Out 1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Moss Street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3.5 miles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Down Arrow Callout 6"/>
          <p:cNvSpPr/>
          <p:nvPr/>
        </p:nvSpPr>
        <p:spPr>
          <a:xfrm rot="19299602">
            <a:off x="2359247" y="107618"/>
            <a:ext cx="1384662" cy="2984863"/>
          </a:xfrm>
          <a:prstGeom prst="downArrowCallout">
            <a:avLst>
              <a:gd name="adj1" fmla="val 11231"/>
              <a:gd name="adj2" fmla="val 9620"/>
              <a:gd name="adj3" fmla="val 25000"/>
              <a:gd name="adj4" fmla="val 41937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Drop Out 2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Fife-Keith Square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6.5 miles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Down Arrow Callout 7"/>
          <p:cNvSpPr/>
          <p:nvPr/>
        </p:nvSpPr>
        <p:spPr>
          <a:xfrm rot="2874262">
            <a:off x="5914647" y="257373"/>
            <a:ext cx="1384662" cy="3041371"/>
          </a:xfrm>
          <a:prstGeom prst="downArrowCallout">
            <a:avLst>
              <a:gd name="adj1" fmla="val 10340"/>
              <a:gd name="adj2" fmla="val 18239"/>
              <a:gd name="adj3" fmla="val 23425"/>
              <a:gd name="adj4" fmla="val 28903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Drop Out 3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Banff Road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9 miles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418" y="401976"/>
            <a:ext cx="3683726" cy="16153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7734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22" y="3691800"/>
            <a:ext cx="11673324" cy="2970258"/>
          </a:xfrm>
          <a:prstGeom prst="rect">
            <a:avLst/>
          </a:prstGeom>
        </p:spPr>
      </p:pic>
      <p:sp>
        <p:nvSpPr>
          <p:cNvPr id="5" name="Down Arrow Callout 4"/>
          <p:cNvSpPr/>
          <p:nvPr/>
        </p:nvSpPr>
        <p:spPr>
          <a:xfrm>
            <a:off x="4519749" y="2624683"/>
            <a:ext cx="1384662" cy="2468880"/>
          </a:xfrm>
          <a:prstGeom prst="downArrowCallout">
            <a:avLst>
              <a:gd name="adj1" fmla="val 19340"/>
              <a:gd name="adj2" fmla="val 17453"/>
              <a:gd name="adj3" fmla="val 25000"/>
              <a:gd name="adj4" fmla="val 34289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Drop Out 1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Moss Street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3.5 miles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6997338" y="2090057"/>
            <a:ext cx="1384662" cy="3161212"/>
          </a:xfrm>
          <a:prstGeom prst="downArrowCallout">
            <a:avLst>
              <a:gd name="adj1" fmla="val 19340"/>
              <a:gd name="adj2" fmla="val 17453"/>
              <a:gd name="adj3" fmla="val 25000"/>
              <a:gd name="adj4" fmla="val 34289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Drop Out 2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Fife-Keith Square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6.5 miles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9165772" y="2624683"/>
            <a:ext cx="1384662" cy="2468880"/>
          </a:xfrm>
          <a:prstGeom prst="downArrowCallout">
            <a:avLst>
              <a:gd name="adj1" fmla="val 19340"/>
              <a:gd name="adj2" fmla="val 17453"/>
              <a:gd name="adj3" fmla="val 25000"/>
              <a:gd name="adj4" fmla="val 34289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Drop Out 3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Banff Road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9 miles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394" y="150495"/>
            <a:ext cx="4493623" cy="190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98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156755"/>
            <a:ext cx="11534503" cy="914399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 smtClean="0"/>
              <a:t>KIT LIST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18" y="1175657"/>
            <a:ext cx="11534503" cy="5538652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b="1" dirty="0" smtClean="0"/>
              <a:t>Appropriate running footwear for the conditions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b="1" dirty="0" smtClean="0"/>
              <a:t>Appropriate running clothing for the conditions</a:t>
            </a:r>
          </a:p>
          <a:p>
            <a:pPr algn="l"/>
            <a:endParaRPr lang="en-GB" sz="32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Shorts / Leggings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T-shirt / Long sleeve top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Hat or Cap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Lightweight wind cheater or waterproof jacket (if poor weather)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800" dirty="0"/>
              <a:t>Sun </a:t>
            </a:r>
            <a:r>
              <a:rPr lang="en-GB" sz="2800" dirty="0" smtClean="0"/>
              <a:t>cream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b="1" dirty="0" smtClean="0"/>
              <a:t>Appropriate Nutrition for 3 hours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800" dirty="0"/>
              <a:t>F</a:t>
            </a:r>
            <a:r>
              <a:rPr lang="en-GB" sz="2800" dirty="0" smtClean="0"/>
              <a:t>ood (600 </a:t>
            </a:r>
            <a:r>
              <a:rPr lang="en-GB" sz="2800" dirty="0" smtClean="0">
                <a:sym typeface="Wingdings" panose="05000000000000000000" pitchFamily="2" charset="2"/>
              </a:rPr>
              <a:t> 800 calories)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ym typeface="Wingdings" panose="05000000000000000000" pitchFamily="2" charset="2"/>
              </a:rPr>
              <a:t>Hydration (500  1000ML)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GB" sz="2800" dirty="0">
              <a:sym typeface="Wingdings" panose="05000000000000000000" pitchFamily="2" charset="2"/>
            </a:endParaRPr>
          </a:p>
          <a:p>
            <a:pPr lvl="1" algn="l"/>
            <a:r>
              <a:rPr lang="en-GB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*</a:t>
            </a:r>
            <a:r>
              <a:rPr lang="en-GB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SEE MR COWIE / MR PATERSON IF YOU HAVE ANY QUESTIONS REGARDING THIS</a:t>
            </a:r>
            <a:endParaRPr lang="en-GB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6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7045" y="2272146"/>
            <a:ext cx="11913326" cy="151438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9600" b="1" dirty="0" smtClean="0"/>
              <a:t>OPTION 2 - BENNACHIE</a:t>
            </a:r>
            <a:endParaRPr lang="en-GB" sz="9600" b="1" dirty="0"/>
          </a:p>
        </p:txBody>
      </p:sp>
    </p:spTree>
    <p:extLst>
      <p:ext uri="{BB962C8B-B14F-4D97-AF65-F5344CB8AC3E}">
        <p14:creationId xmlns:p14="http://schemas.microsoft.com/office/powerpoint/2010/main" val="1091536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337" y="195942"/>
            <a:ext cx="11913326" cy="884329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5400" b="1" dirty="0" smtClean="0"/>
              <a:t>Keith Grammar School Trail Running Club</a:t>
            </a:r>
            <a:endParaRPr lang="en-GB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37" y="1263785"/>
            <a:ext cx="11913326" cy="5463585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dirty="0" smtClean="0"/>
              <a:t>Fancy a bit of a run? </a:t>
            </a:r>
            <a:r>
              <a:rPr lang="en-GB" dirty="0"/>
              <a:t>J</a:t>
            </a:r>
            <a:r>
              <a:rPr lang="en-GB" dirty="0" smtClean="0"/>
              <a:t>oin Mr Cowie and Mr Paterson on a </a:t>
            </a:r>
            <a:r>
              <a:rPr lang="en-GB" dirty="0" smtClean="0"/>
              <a:t>9 mile introductory hill run on </a:t>
            </a:r>
            <a:r>
              <a:rPr lang="en-GB" dirty="0" err="1" smtClean="0"/>
              <a:t>Bennachie</a:t>
            </a:r>
            <a:r>
              <a:rPr lang="en-GB" dirty="0" smtClean="0"/>
              <a:t>, Aberdeenshire.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You’ll need a pair of running trainers, some hydration and food.</a:t>
            </a:r>
          </a:p>
          <a:p>
            <a:endParaRPr lang="en-GB" dirty="0"/>
          </a:p>
          <a:p>
            <a:r>
              <a:rPr lang="en-GB" dirty="0" smtClean="0"/>
              <a:t>Factoring in the different terrain and rest stops, we would expect to take between </a:t>
            </a:r>
            <a:r>
              <a:rPr lang="en-GB" dirty="0"/>
              <a:t>3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>
                <a:sym typeface="Wingdings" panose="05000000000000000000" pitchFamily="2" charset="2"/>
              </a:rPr>
              <a:t>4 </a:t>
            </a:r>
            <a:r>
              <a:rPr lang="en-GB" dirty="0" smtClean="0">
                <a:sym typeface="Wingdings" panose="05000000000000000000" pitchFamily="2" charset="2"/>
              </a:rPr>
              <a:t>hours to complete our circuit but will obviously take it as it comes on the day.</a:t>
            </a:r>
          </a:p>
          <a:p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If you are interested then come and speak to one of us BEFORE you sign up.</a:t>
            </a:r>
          </a:p>
          <a:p>
            <a:endParaRPr lang="en-GB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NOTE: </a:t>
            </a: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9</a:t>
            </a:r>
            <a:r>
              <a:rPr lang="en-GB" b="1" dirty="0" smtClean="0">
                <a:solidFill>
                  <a:srgbClr val="FF0000"/>
                </a:solidFill>
              </a:rPr>
              <a:t> miles on a hill </a:t>
            </a:r>
            <a:r>
              <a:rPr lang="en-GB" b="1" dirty="0" smtClean="0">
                <a:solidFill>
                  <a:srgbClr val="FF0000"/>
                </a:solidFill>
              </a:rPr>
              <a:t>is a long way </a:t>
            </a:r>
            <a:r>
              <a:rPr lang="en-GB" b="1" dirty="0" smtClean="0">
                <a:solidFill>
                  <a:srgbClr val="FF0000"/>
                </a:solidFill>
              </a:rPr>
              <a:t>and </a:t>
            </a:r>
            <a:r>
              <a:rPr lang="en-GB" b="1" dirty="0" smtClean="0">
                <a:solidFill>
                  <a:srgbClr val="FF0000"/>
                </a:solidFill>
              </a:rPr>
              <a:t>as a result, a good level of physical fitness is required.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139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567</Words>
  <Application>Microsoft Office PowerPoint</Application>
  <PresentationFormat>Widescreen</PresentationFormat>
  <Paragraphs>114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PowerPoint Presentation</vt:lpstr>
      <vt:lpstr>Keith Grammar School Trail Running Club</vt:lpstr>
      <vt:lpstr>PowerPoint Presentation</vt:lpstr>
      <vt:lpstr>PowerPoint Presentation</vt:lpstr>
      <vt:lpstr>PowerPoint Presentation</vt:lpstr>
      <vt:lpstr>PowerPoint Presentation</vt:lpstr>
      <vt:lpstr>KIT LIST</vt:lpstr>
      <vt:lpstr>PowerPoint Presentation</vt:lpstr>
      <vt:lpstr>Keith Grammar School Trail Running Club</vt:lpstr>
      <vt:lpstr>PowerPoint Presentation</vt:lpstr>
      <vt:lpstr>PowerPoint Presentation</vt:lpstr>
      <vt:lpstr>PowerPoint Presentation</vt:lpstr>
      <vt:lpstr>PowerPoint Presentation</vt:lpstr>
      <vt:lpstr>KIT LIST</vt:lpstr>
    </vt:vector>
  </TitlesOfParts>
  <Company>Moray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TMC</dc:creator>
  <cp:lastModifiedBy>TMC</cp:lastModifiedBy>
  <cp:revision>11</cp:revision>
  <dcterms:created xsi:type="dcterms:W3CDTF">2024-05-02T13:22:36Z</dcterms:created>
  <dcterms:modified xsi:type="dcterms:W3CDTF">2024-05-09T09:02:48Z</dcterms:modified>
</cp:coreProperties>
</file>