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62" r:id="rId4"/>
    <p:sldId id="266" r:id="rId5"/>
    <p:sldId id="263" r:id="rId6"/>
    <p:sldId id="267" r:id="rId7"/>
    <p:sldId id="268" r:id="rId8"/>
    <p:sldId id="269" r:id="rId9"/>
    <p:sldId id="270" r:id="rId10"/>
    <p:sldId id="259" r:id="rId11"/>
    <p:sldId id="264" r:id="rId12"/>
    <p:sldId id="261" r:id="rId13"/>
    <p:sldId id="257"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B6E14A-E47C-4C08-9C74-5DAA116C0713}" type="datetimeFigureOut">
              <a:rPr lang="en-GB" smtClean="0"/>
              <a:t>16/02/2018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59C32-BCC9-47E6-B3FC-602F799365B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6E14A-E47C-4C08-9C74-5DAA116C0713}" type="datetimeFigureOut">
              <a:rPr lang="en-GB" smtClean="0"/>
              <a:t>16/02/2018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59C32-BCC9-47E6-B3FC-602F799365B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6E14A-E47C-4C08-9C74-5DAA116C0713}" type="datetimeFigureOut">
              <a:rPr lang="en-GB" smtClean="0"/>
              <a:t>16/02/2018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59C32-BCC9-47E6-B3FC-602F799365B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6E14A-E47C-4C08-9C74-5DAA116C0713}" type="datetimeFigureOut">
              <a:rPr lang="en-GB" smtClean="0"/>
              <a:t>16/02/2018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59C32-BCC9-47E6-B3FC-602F799365B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B6E14A-E47C-4C08-9C74-5DAA116C0713}" type="datetimeFigureOut">
              <a:rPr lang="en-GB" smtClean="0"/>
              <a:t>16/02/2018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259C32-BCC9-47E6-B3FC-602F799365B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B6E14A-E47C-4C08-9C74-5DAA116C0713}" type="datetimeFigureOut">
              <a:rPr lang="en-GB" smtClean="0"/>
              <a:t>16/02/2018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259C32-BCC9-47E6-B3FC-602F799365B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B6E14A-E47C-4C08-9C74-5DAA116C0713}" type="datetimeFigureOut">
              <a:rPr lang="en-GB" smtClean="0"/>
              <a:t>16/02/2018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259C32-BCC9-47E6-B3FC-602F799365B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B6E14A-E47C-4C08-9C74-5DAA116C0713}" type="datetimeFigureOut">
              <a:rPr lang="en-GB" smtClean="0"/>
              <a:t>16/02/2018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259C32-BCC9-47E6-B3FC-602F799365B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6E14A-E47C-4C08-9C74-5DAA116C0713}" type="datetimeFigureOut">
              <a:rPr lang="en-GB" smtClean="0"/>
              <a:t>16/02/2018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259C32-BCC9-47E6-B3FC-602F799365B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6E14A-E47C-4C08-9C74-5DAA116C0713}" type="datetimeFigureOut">
              <a:rPr lang="en-GB" smtClean="0"/>
              <a:t>16/02/2018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259C32-BCC9-47E6-B3FC-602F799365B7}"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DB6E14A-E47C-4C08-9C74-5DAA116C0713}" type="datetimeFigureOut">
              <a:rPr lang="en-GB" smtClean="0"/>
              <a:t>16/02/2018</a:t>
            </a:fld>
            <a:endParaRPr lang="en-GB"/>
          </a:p>
        </p:txBody>
      </p:sp>
      <p:sp>
        <p:nvSpPr>
          <p:cNvPr id="9" name="Slide Number Placeholder 8"/>
          <p:cNvSpPr>
            <a:spLocks noGrp="1"/>
          </p:cNvSpPr>
          <p:nvPr>
            <p:ph type="sldNum" sz="quarter" idx="11"/>
          </p:nvPr>
        </p:nvSpPr>
        <p:spPr/>
        <p:txBody>
          <a:bodyPr/>
          <a:lstStyle/>
          <a:p>
            <a:fld id="{DD259C32-BCC9-47E6-B3FC-602F799365B7}"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D259C32-BCC9-47E6-B3FC-602F799365B7}"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DB6E14A-E47C-4C08-9C74-5DAA116C0713}" type="datetimeFigureOut">
              <a:rPr lang="en-GB" smtClean="0"/>
              <a:t>16/02/2018</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aas.gov.uk/_forms/funding_guid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ucas.com/ucas/undergraduate/apply-and-track/track-your-application/extra-choices" TargetMode="External"/><Relationship Id="rId2" Type="http://schemas.openxmlformats.org/officeDocument/2006/relationships/hyperlink" Target="https://www.ucas.com/ucas/undergraduate/apply-and-track/ucas-undergraduate-results" TargetMode="External"/><Relationship Id="rId1" Type="http://schemas.openxmlformats.org/officeDocument/2006/relationships/slideLayout" Target="../slideLayouts/slideLayout2.xml"/><Relationship Id="rId6" Type="http://schemas.openxmlformats.org/officeDocument/2006/relationships/hyperlink" Target="https://twitter.com/UCAS_online" TargetMode="External"/><Relationship Id="rId5" Type="http://schemas.openxmlformats.org/officeDocument/2006/relationships/hyperlink" Target="https://www.facebook.com/ucasonline" TargetMode="External"/><Relationship Id="rId4" Type="http://schemas.openxmlformats.org/officeDocument/2006/relationships/hyperlink" Target="https://www.ucas.com/ucas/undergraduate/apply-and-track/results/no-offers-learn-how-clearing-work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ucas.com/connect/videos" TargetMode="External"/><Relationship Id="rId2" Type="http://schemas.openxmlformats.org/officeDocument/2006/relationships/hyperlink" Target="https://web.ucas.com/parents-signu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ucas.com/ucas/undergraduate/getting-started/ucas-undergraduate-when-apply" TargetMode="External"/><Relationship Id="rId2" Type="http://schemas.openxmlformats.org/officeDocument/2006/relationships/hyperlink" Target="https://www.ucas.com/ucas/undergraduate/ucas-undergraduate-getting-started" TargetMode="External"/><Relationship Id="rId1" Type="http://schemas.openxmlformats.org/officeDocument/2006/relationships/slideLayout" Target="../slideLayouts/slideLayout2.xml"/><Relationship Id="rId6" Type="http://schemas.openxmlformats.org/officeDocument/2006/relationships/hyperlink" Target="https://www.ucas.com/ucas/undergraduate/getting-started/ucas-undergraduate-entry-requirements" TargetMode="External"/><Relationship Id="rId5" Type="http://schemas.openxmlformats.org/officeDocument/2006/relationships/hyperlink" Target="https://www.ucas.com/ucas/undergraduate/getting-started/events-and-open-days" TargetMode="External"/><Relationship Id="rId4" Type="http://schemas.openxmlformats.org/officeDocument/2006/relationships/hyperlink" Target="https://www.ucas.com/ucas/undergraduate/choosing-undergraduate-cours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university.which.co.uk/advice/ucas-deadline-countdown" TargetMode="External"/><Relationship Id="rId2" Type="http://schemas.openxmlformats.org/officeDocument/2006/relationships/hyperlink" Target="http://university.which.co.uk/advice/oxbridge" TargetMode="External"/><Relationship Id="rId1" Type="http://schemas.openxmlformats.org/officeDocument/2006/relationships/slideLayout" Target="../slideLayouts/slideLayout2.xml"/><Relationship Id="rId5" Type="http://schemas.openxmlformats.org/officeDocument/2006/relationships/hyperlink" Target="http://university.which.co.uk/advice/clearing-results-day" TargetMode="External"/><Relationship Id="rId4" Type="http://schemas.openxmlformats.org/officeDocument/2006/relationships/hyperlink" Target="http://university.which.co.uk/advice/ucas-application/ucas-extra-no-offer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80728"/>
            <a:ext cx="7543800" cy="2593975"/>
          </a:xfrm>
        </p:spPr>
        <p:txBody>
          <a:bodyPr/>
          <a:lstStyle/>
          <a:p>
            <a:r>
              <a:rPr lang="en-GB" dirty="0" smtClean="0"/>
              <a:t>Parents’ Guide to UCAS</a:t>
            </a:r>
            <a:endParaRPr lang="en-GB" dirty="0"/>
          </a:p>
        </p:txBody>
      </p:sp>
      <p:sp>
        <p:nvSpPr>
          <p:cNvPr id="3" name="Subtitle 2"/>
          <p:cNvSpPr>
            <a:spLocks noGrp="1"/>
          </p:cNvSpPr>
          <p:nvPr>
            <p:ph type="subTitle" idx="1"/>
          </p:nvPr>
        </p:nvSpPr>
        <p:spPr/>
        <p:txBody>
          <a:bodyPr/>
          <a:lstStyle/>
          <a:p>
            <a:r>
              <a:rPr lang="en-GB" dirty="0"/>
              <a:t>The Universities and Colleges Admissions </a:t>
            </a:r>
            <a:r>
              <a:rPr lang="en-GB"/>
              <a:t>Service </a:t>
            </a:r>
            <a:r>
              <a:rPr lang="en-GB" smtClean="0"/>
              <a:t>operates </a:t>
            </a:r>
            <a:r>
              <a:rPr lang="en-GB" dirty="0"/>
              <a:t>the application process for British universities.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2708920"/>
            <a:ext cx="1272285" cy="1803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8625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Funding</a:t>
            </a:r>
            <a:endParaRPr lang="en-GB" dirty="0"/>
          </a:p>
        </p:txBody>
      </p:sp>
      <p:sp>
        <p:nvSpPr>
          <p:cNvPr id="3" name="Content Placeholder 2"/>
          <p:cNvSpPr>
            <a:spLocks noGrp="1"/>
          </p:cNvSpPr>
          <p:nvPr>
            <p:ph idx="1"/>
          </p:nvPr>
        </p:nvSpPr>
        <p:spPr/>
        <p:txBody>
          <a:bodyPr>
            <a:normAutofit/>
          </a:bodyPr>
          <a:lstStyle/>
          <a:p>
            <a:r>
              <a:rPr lang="en-GB" b="1" dirty="0" smtClean="0"/>
              <a:t>Tuition fees</a:t>
            </a:r>
          </a:p>
          <a:p>
            <a:r>
              <a:rPr lang="en-GB" dirty="0" smtClean="0"/>
              <a:t>If you live in Scotland and choose to study full-time at a Scottish university or college, you will not have to pay tuition fees. However, you will need to apply to SAAS to have your tuition fees paid for you, as this is not automatic.</a:t>
            </a:r>
          </a:p>
          <a:p>
            <a:r>
              <a:rPr lang="en-GB" dirty="0" smtClean="0"/>
              <a:t>Scottish students who wish to study elsewhere in the UK will be charged the standard tuition fees for their chosen course provider, but may apply for a loan to cover the costs through SAAS.</a:t>
            </a:r>
          </a:p>
          <a:p>
            <a:r>
              <a:rPr lang="en-GB" dirty="0" smtClean="0"/>
              <a:t>Part-time students with an individual income of up to £25,000 per year can apply for a fee grant. The amount paid depends on your course.</a:t>
            </a:r>
          </a:p>
          <a:p>
            <a:r>
              <a:rPr lang="en-GB" dirty="0" smtClean="0">
                <a:hlinkClick r:id="rId2"/>
              </a:rPr>
              <a:t>http://www.saas.gov.uk/_forms/funding_guide.pdf</a:t>
            </a:r>
            <a:endParaRPr lang="en-GB" dirty="0" smtClean="0"/>
          </a:p>
          <a:p>
            <a:endParaRPr lang="en-GB" dirty="0"/>
          </a:p>
        </p:txBody>
      </p:sp>
    </p:spTree>
    <p:extLst>
      <p:ext uri="{BB962C8B-B14F-4D97-AF65-F5344CB8AC3E}">
        <p14:creationId xmlns:p14="http://schemas.microsoft.com/office/powerpoint/2010/main" val="1544147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88640"/>
            <a:ext cx="5497416"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5840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effectLst/>
                <a:hlinkClick r:id="rId2"/>
              </a:rPr>
              <a:t>Be prepared for results day</a:t>
            </a:r>
            <a:r>
              <a:rPr lang="en-GB" dirty="0" smtClean="0">
                <a:effectLst/>
              </a:rPr>
              <a:t> – make sure they’re prepared for all the possible outcomes.</a:t>
            </a:r>
          </a:p>
          <a:p>
            <a:r>
              <a:rPr lang="en-GB" dirty="0" smtClean="0">
                <a:effectLst/>
              </a:rPr>
              <a:t>Understand how </a:t>
            </a:r>
            <a:r>
              <a:rPr lang="en-GB" dirty="0" smtClean="0">
                <a:effectLst/>
                <a:hlinkClick r:id="rId3"/>
              </a:rPr>
              <a:t>Extra</a:t>
            </a:r>
            <a:r>
              <a:rPr lang="en-GB" dirty="0" smtClean="0">
                <a:effectLst/>
              </a:rPr>
              <a:t> and </a:t>
            </a:r>
            <a:r>
              <a:rPr lang="en-GB" dirty="0" smtClean="0">
                <a:effectLst/>
                <a:hlinkClick r:id="rId4"/>
              </a:rPr>
              <a:t>Clearing</a:t>
            </a:r>
            <a:r>
              <a:rPr lang="en-GB" dirty="0" smtClean="0">
                <a:effectLst/>
              </a:rPr>
              <a:t> work – different ways to apply for more courses.</a:t>
            </a:r>
          </a:p>
          <a:p>
            <a:r>
              <a:rPr lang="en-GB" dirty="0" smtClean="0">
                <a:effectLst/>
              </a:rPr>
              <a:t>Visit UCAS’ </a:t>
            </a:r>
            <a:r>
              <a:rPr lang="en-GB" dirty="0" smtClean="0">
                <a:effectLst/>
                <a:hlinkClick r:id="rId5"/>
              </a:rPr>
              <a:t>Facebook</a:t>
            </a:r>
            <a:r>
              <a:rPr lang="en-GB" dirty="0" smtClean="0">
                <a:effectLst/>
              </a:rPr>
              <a:t> and </a:t>
            </a:r>
            <a:r>
              <a:rPr lang="en-GB" dirty="0" smtClean="0">
                <a:effectLst/>
                <a:hlinkClick r:id="rId6"/>
              </a:rPr>
              <a:t>Twitter</a:t>
            </a:r>
            <a:r>
              <a:rPr lang="en-GB" dirty="0" smtClean="0">
                <a:effectLst/>
              </a:rPr>
              <a:t> regularly to get advice and ask questions</a:t>
            </a:r>
          </a:p>
          <a:p>
            <a:endParaRPr lang="en-GB" dirty="0"/>
          </a:p>
        </p:txBody>
      </p:sp>
    </p:spTree>
    <p:extLst>
      <p:ext uri="{BB962C8B-B14F-4D97-AF65-F5344CB8AC3E}">
        <p14:creationId xmlns:p14="http://schemas.microsoft.com/office/powerpoint/2010/main" val="328112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872067" y="1988840"/>
            <a:ext cx="7408333" cy="3456383"/>
          </a:xfrm>
        </p:spPr>
        <p:txBody>
          <a:bodyPr>
            <a:normAutofit/>
          </a:bodyPr>
          <a:lstStyle/>
          <a:p>
            <a:pPr marL="0" indent="0">
              <a:buNone/>
            </a:pPr>
            <a:r>
              <a:rPr lang="en-GB" sz="3200" dirty="0"/>
              <a:t>SIGN </a:t>
            </a:r>
            <a:r>
              <a:rPr lang="en-GB" sz="3200" dirty="0" smtClean="0"/>
              <a:t>UP</a:t>
            </a:r>
            <a:endParaRPr lang="en-GB" sz="3200" u="sng" dirty="0" smtClean="0">
              <a:hlinkClick r:id="rId2"/>
            </a:endParaRPr>
          </a:p>
          <a:p>
            <a:r>
              <a:rPr lang="en-GB" dirty="0" smtClean="0">
                <a:hlinkClick r:id="rId2"/>
              </a:rPr>
              <a:t>https://web.ucas.com/parents-signup</a:t>
            </a:r>
            <a:endParaRPr lang="en-GB" dirty="0" smtClean="0"/>
          </a:p>
          <a:p>
            <a:endParaRPr lang="en-GB" dirty="0" smtClean="0"/>
          </a:p>
          <a:p>
            <a:pPr marL="0" indent="0">
              <a:buNone/>
            </a:pPr>
            <a:r>
              <a:rPr lang="en-GB" sz="3200" dirty="0" smtClean="0"/>
              <a:t>DON’T LIKE READING? </a:t>
            </a:r>
            <a:endParaRPr lang="en-GB" sz="3200" dirty="0">
              <a:hlinkClick r:id="rId3"/>
            </a:endParaRPr>
          </a:p>
          <a:p>
            <a:pPr marL="0" indent="0">
              <a:buNone/>
            </a:pPr>
            <a:r>
              <a:rPr lang="en-GB" dirty="0" smtClean="0">
                <a:hlinkClick r:id="rId3"/>
              </a:rPr>
              <a:t>https://www.ucas.com/connect/videos</a:t>
            </a:r>
            <a:endParaRPr lang="en-GB" dirty="0" smtClean="0"/>
          </a:p>
          <a:p>
            <a:endParaRPr lang="en-GB" dirty="0"/>
          </a:p>
          <a:p>
            <a:endParaRPr lang="en-GB" dirty="0"/>
          </a:p>
        </p:txBody>
      </p:sp>
    </p:spTree>
    <p:extLst>
      <p:ext uri="{BB962C8B-B14F-4D97-AF65-F5344CB8AC3E}">
        <p14:creationId xmlns:p14="http://schemas.microsoft.com/office/powerpoint/2010/main" val="1766693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Support in school</a:t>
            </a:r>
            <a:endParaRPr lang="en-GB" dirty="0"/>
          </a:p>
        </p:txBody>
      </p:sp>
      <p:sp>
        <p:nvSpPr>
          <p:cNvPr id="2" name="Content Placeholder 1"/>
          <p:cNvSpPr>
            <a:spLocks noGrp="1"/>
          </p:cNvSpPr>
          <p:nvPr>
            <p:ph idx="1"/>
          </p:nvPr>
        </p:nvSpPr>
        <p:spPr/>
        <p:txBody>
          <a:bodyPr/>
          <a:lstStyle/>
          <a:p>
            <a:endParaRPr lang="en-GB" dirty="0" smtClean="0"/>
          </a:p>
          <a:p>
            <a:endParaRPr lang="en-GB" dirty="0"/>
          </a:p>
          <a:p>
            <a:r>
              <a:rPr lang="en-GB" dirty="0" smtClean="0"/>
              <a:t>Guidance team</a:t>
            </a:r>
          </a:p>
          <a:p>
            <a:endParaRPr lang="en-GB" dirty="0" smtClean="0"/>
          </a:p>
          <a:p>
            <a:endParaRPr lang="en-GB" dirty="0" smtClean="0"/>
          </a:p>
          <a:p>
            <a:r>
              <a:rPr lang="en-GB" dirty="0" smtClean="0"/>
              <a:t>SDS Careers Adviser</a:t>
            </a:r>
          </a:p>
          <a:p>
            <a:endParaRPr lang="en-GB" dirty="0" smtClean="0"/>
          </a:p>
          <a:p>
            <a:endParaRPr lang="en-GB" dirty="0" smtClean="0"/>
          </a:p>
          <a:p>
            <a:r>
              <a:rPr lang="en-GB" dirty="0" smtClean="0"/>
              <a:t>Subject teachers</a:t>
            </a:r>
          </a:p>
          <a:p>
            <a:endParaRPr lang="en-GB" dirty="0"/>
          </a:p>
          <a:p>
            <a:endParaRPr lang="en-GB" dirty="0" smtClean="0"/>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293096"/>
            <a:ext cx="1392610" cy="1968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2549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Top  </a:t>
            </a:r>
            <a:r>
              <a:rPr lang="en-GB" b="1" dirty="0" smtClean="0"/>
              <a:t>Tips </a:t>
            </a:r>
            <a:r>
              <a:rPr lang="en-GB" b="1" dirty="0"/>
              <a:t/>
            </a:r>
            <a:br>
              <a:rPr lang="en-GB" b="1" dirty="0"/>
            </a:br>
            <a:endParaRPr lang="en-GB" dirty="0"/>
          </a:p>
        </p:txBody>
      </p:sp>
      <p:sp>
        <p:nvSpPr>
          <p:cNvPr id="3" name="Content Placeholder 2"/>
          <p:cNvSpPr>
            <a:spLocks noGrp="1"/>
          </p:cNvSpPr>
          <p:nvPr>
            <p:ph idx="1"/>
          </p:nvPr>
        </p:nvSpPr>
        <p:spPr/>
        <p:txBody>
          <a:bodyPr>
            <a:normAutofit/>
          </a:bodyPr>
          <a:lstStyle/>
          <a:p>
            <a:r>
              <a:rPr lang="en-GB" dirty="0" smtClean="0">
                <a:effectLst/>
                <a:hlinkClick r:id="rId2"/>
              </a:rPr>
              <a:t>Start research early</a:t>
            </a:r>
            <a:r>
              <a:rPr lang="en-GB" dirty="0" smtClean="0">
                <a:effectLst/>
              </a:rPr>
              <a:t> – there are a lot of higher education options to choose from!</a:t>
            </a:r>
          </a:p>
          <a:p>
            <a:r>
              <a:rPr lang="en-GB" dirty="0" smtClean="0">
                <a:effectLst/>
                <a:hlinkClick r:id="rId3"/>
              </a:rPr>
              <a:t>Know the deadlines</a:t>
            </a:r>
            <a:r>
              <a:rPr lang="en-GB" dirty="0" smtClean="0">
                <a:effectLst/>
              </a:rPr>
              <a:t> – for some courses, the application deadline is almost a year in advance of when the course starts.</a:t>
            </a:r>
          </a:p>
          <a:p>
            <a:r>
              <a:rPr lang="en-GB" dirty="0" smtClean="0">
                <a:effectLst/>
                <a:hlinkClick r:id="rId4"/>
              </a:rPr>
              <a:t>Browse through courses</a:t>
            </a:r>
            <a:r>
              <a:rPr lang="en-GB" dirty="0" smtClean="0">
                <a:effectLst/>
              </a:rPr>
              <a:t> – so they can work out what they would enjoy or be interested in.</a:t>
            </a:r>
          </a:p>
          <a:p>
            <a:r>
              <a:rPr lang="en-GB" dirty="0" smtClean="0">
                <a:effectLst/>
                <a:hlinkClick r:id="rId5"/>
              </a:rPr>
              <a:t>Go to UCAS events and course provider open days</a:t>
            </a:r>
            <a:r>
              <a:rPr lang="en-GB" dirty="0" smtClean="0">
                <a:effectLst/>
              </a:rPr>
              <a:t> – speak to us and higher education staff to get answers to their questions.</a:t>
            </a:r>
          </a:p>
          <a:p>
            <a:r>
              <a:rPr lang="en-GB" dirty="0" smtClean="0">
                <a:effectLst/>
                <a:hlinkClick r:id="rId6"/>
              </a:rPr>
              <a:t>Check entry requirements</a:t>
            </a:r>
            <a:r>
              <a:rPr lang="en-GB" dirty="0" smtClean="0">
                <a:effectLst/>
              </a:rPr>
              <a:t> – make sure they can get the grades they need to get a place on a course.</a:t>
            </a:r>
          </a:p>
          <a:p>
            <a:endParaRPr lang="en-GB" dirty="0" smtClean="0">
              <a:effectLst/>
            </a:endParaRPr>
          </a:p>
          <a:p>
            <a:endParaRPr lang="en-GB" dirty="0"/>
          </a:p>
        </p:txBody>
      </p:sp>
    </p:spTree>
    <p:extLst>
      <p:ext uri="{BB962C8B-B14F-4D97-AF65-F5344CB8AC3E}">
        <p14:creationId xmlns:p14="http://schemas.microsoft.com/office/powerpoint/2010/main" val="3299102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UCAS Deadlines</a:t>
            </a:r>
            <a:endParaRPr lang="en-GB" dirty="0"/>
          </a:p>
        </p:txBody>
      </p:sp>
      <p:sp>
        <p:nvSpPr>
          <p:cNvPr id="3" name="Content Placeholder 2"/>
          <p:cNvSpPr>
            <a:spLocks noGrp="1"/>
          </p:cNvSpPr>
          <p:nvPr>
            <p:ph idx="1"/>
          </p:nvPr>
        </p:nvSpPr>
        <p:spPr>
          <a:xfrm>
            <a:off x="872067" y="1340768"/>
            <a:ext cx="7408333" cy="4785395"/>
          </a:xfrm>
        </p:spPr>
        <p:txBody>
          <a:bodyPr>
            <a:normAutofit fontScale="47500" lnSpcReduction="20000"/>
          </a:bodyPr>
          <a:lstStyle/>
          <a:p>
            <a:pPr marL="0" indent="0">
              <a:buNone/>
            </a:pPr>
            <a:endParaRPr lang="en-GB" sz="2500" b="1" dirty="0" smtClean="0"/>
          </a:p>
          <a:p>
            <a:pPr marL="0" indent="0">
              <a:buNone/>
            </a:pPr>
            <a:endParaRPr lang="en-GB" sz="2500" b="1" dirty="0"/>
          </a:p>
          <a:p>
            <a:pPr marL="0" indent="0">
              <a:buNone/>
            </a:pPr>
            <a:r>
              <a:rPr lang="en-GB" sz="2500" b="1" dirty="0" smtClean="0"/>
              <a:t>For 2018 entry</a:t>
            </a:r>
          </a:p>
          <a:p>
            <a:pPr marL="0" indent="0">
              <a:buNone/>
            </a:pPr>
            <a:r>
              <a:rPr lang="en-GB" sz="2500" b="1" dirty="0" smtClean="0"/>
              <a:t>September 2017:</a:t>
            </a:r>
            <a:r>
              <a:rPr lang="en-GB" sz="2500" dirty="0" smtClean="0"/>
              <a:t> </a:t>
            </a:r>
            <a:r>
              <a:rPr lang="en-GB" sz="2500" dirty="0" err="1" smtClean="0"/>
              <a:t>Ucas</a:t>
            </a:r>
            <a:r>
              <a:rPr lang="en-GB" sz="2500" dirty="0" smtClean="0"/>
              <a:t> applications open.</a:t>
            </a:r>
          </a:p>
          <a:p>
            <a:pPr marL="0" indent="0">
              <a:buNone/>
            </a:pPr>
            <a:r>
              <a:rPr lang="en-GB" sz="2500" b="1" dirty="0" smtClean="0"/>
              <a:t>15th October:</a:t>
            </a:r>
            <a:r>
              <a:rPr lang="en-GB" sz="2500" dirty="0" smtClean="0"/>
              <a:t> </a:t>
            </a:r>
            <a:r>
              <a:rPr lang="en-GB" sz="2500" dirty="0" smtClean="0">
                <a:hlinkClick r:id="rId2"/>
              </a:rPr>
              <a:t>Oxbridge</a:t>
            </a:r>
            <a:r>
              <a:rPr lang="en-GB" sz="2500" dirty="0" smtClean="0"/>
              <a:t>, medicine, dentistry and veterinary medicine/science deadline.</a:t>
            </a:r>
          </a:p>
          <a:p>
            <a:pPr marL="0" indent="0">
              <a:buNone/>
            </a:pPr>
            <a:r>
              <a:rPr lang="en-GB" sz="2500" b="1" dirty="0" smtClean="0"/>
              <a:t>15th January 2018:</a:t>
            </a:r>
            <a:r>
              <a:rPr lang="en-GB" sz="2500" dirty="0" smtClean="0"/>
              <a:t> General </a:t>
            </a:r>
            <a:r>
              <a:rPr lang="en-GB" sz="2500" dirty="0" err="1" smtClean="0"/>
              <a:t>Ucas</a:t>
            </a:r>
            <a:r>
              <a:rPr lang="en-GB" sz="2500" dirty="0" smtClean="0"/>
              <a:t> application deadline (Prepare for the </a:t>
            </a:r>
            <a:r>
              <a:rPr lang="en-GB" sz="2500" dirty="0" err="1" smtClean="0">
                <a:hlinkClick r:id="rId3"/>
              </a:rPr>
              <a:t>Ucas</a:t>
            </a:r>
            <a:r>
              <a:rPr lang="en-GB" sz="2500" dirty="0" smtClean="0">
                <a:hlinkClick r:id="rId3"/>
              </a:rPr>
              <a:t> deadline with our advice hub</a:t>
            </a:r>
            <a:r>
              <a:rPr lang="en-GB" sz="2500" dirty="0" smtClean="0"/>
              <a:t>)</a:t>
            </a:r>
          </a:p>
          <a:p>
            <a:pPr marL="0" indent="0">
              <a:buNone/>
            </a:pPr>
            <a:r>
              <a:rPr lang="en-GB" sz="2500" b="1" dirty="0" smtClean="0"/>
              <a:t>25th February: </a:t>
            </a:r>
            <a:r>
              <a:rPr lang="en-GB" sz="2500" dirty="0" err="1" smtClean="0">
                <a:hlinkClick r:id="rId4"/>
              </a:rPr>
              <a:t>Ucas</a:t>
            </a:r>
            <a:r>
              <a:rPr lang="en-GB" sz="2500" dirty="0" smtClean="0">
                <a:hlinkClick r:id="rId4"/>
              </a:rPr>
              <a:t> Extra</a:t>
            </a:r>
            <a:r>
              <a:rPr lang="en-GB" sz="2500" dirty="0" smtClean="0"/>
              <a:t> begins.</a:t>
            </a:r>
          </a:p>
          <a:p>
            <a:pPr marL="0" indent="0">
              <a:buNone/>
            </a:pPr>
            <a:r>
              <a:rPr lang="en-GB" sz="2500" b="1" dirty="0" smtClean="0"/>
              <a:t>24th March: </a:t>
            </a:r>
            <a:r>
              <a:rPr lang="en-GB" sz="2500" dirty="0" smtClean="0"/>
              <a:t>Art and design course application deadline (note: some may have a January deadline).</a:t>
            </a:r>
          </a:p>
          <a:p>
            <a:pPr marL="0" indent="0">
              <a:buNone/>
            </a:pPr>
            <a:r>
              <a:rPr lang="en-GB" sz="2500" b="1" dirty="0" smtClean="0"/>
              <a:t>16th April:</a:t>
            </a:r>
            <a:r>
              <a:rPr lang="en-GB" sz="2500" dirty="0" smtClean="0"/>
              <a:t> Must reply to any offers or you'll be declined (if you received decisions by 17th March).</a:t>
            </a:r>
          </a:p>
          <a:p>
            <a:pPr marL="0" indent="0">
              <a:buNone/>
            </a:pPr>
            <a:r>
              <a:rPr lang="en-GB" sz="2500" b="1" dirty="0" smtClean="0"/>
              <a:t>2nd May:</a:t>
            </a:r>
            <a:r>
              <a:rPr lang="en-GB" sz="2500" dirty="0" smtClean="0"/>
              <a:t> Must reply to any offers or you'll be declined (if you received decisions by 31st March).</a:t>
            </a:r>
          </a:p>
          <a:p>
            <a:pPr marL="0" indent="0">
              <a:buNone/>
            </a:pPr>
            <a:r>
              <a:rPr lang="en-GB" sz="2500" b="1" dirty="0" smtClean="0"/>
              <a:t>3rd May: </a:t>
            </a:r>
            <a:r>
              <a:rPr lang="en-GB" sz="2500" dirty="0" smtClean="0"/>
              <a:t>Decisions usually back from universities for January applications.</a:t>
            </a:r>
          </a:p>
          <a:p>
            <a:pPr marL="0" indent="0">
              <a:buNone/>
            </a:pPr>
            <a:r>
              <a:rPr lang="en-GB" sz="2500" b="1" dirty="0" smtClean="0"/>
              <a:t>7th June:</a:t>
            </a:r>
            <a:r>
              <a:rPr lang="en-GB" sz="2500" dirty="0" smtClean="0"/>
              <a:t> Must reply to any offers or you'll be declined (if you received decisions by 3rd May).</a:t>
            </a:r>
          </a:p>
          <a:p>
            <a:pPr marL="0" indent="0">
              <a:buNone/>
            </a:pPr>
            <a:r>
              <a:rPr lang="en-GB" sz="2500" b="1" dirty="0" smtClean="0"/>
              <a:t>21st June:</a:t>
            </a:r>
            <a:r>
              <a:rPr lang="en-GB" sz="2500" dirty="0" smtClean="0"/>
              <a:t> Must reply to any offers or you’ll be declined (if you received decisions by 7th June). </a:t>
            </a:r>
          </a:p>
          <a:p>
            <a:pPr marL="0" indent="0">
              <a:buNone/>
            </a:pPr>
            <a:r>
              <a:rPr lang="en-GB" sz="2500" b="1" dirty="0" smtClean="0"/>
              <a:t>30th June:</a:t>
            </a:r>
            <a:r>
              <a:rPr lang="en-GB" sz="2500" dirty="0" smtClean="0"/>
              <a:t> Applications received after this date are entered into Clearing. </a:t>
            </a:r>
          </a:p>
          <a:p>
            <a:pPr marL="0" indent="0">
              <a:buNone/>
            </a:pPr>
            <a:r>
              <a:rPr lang="en-GB" sz="2500" b="1" dirty="0" smtClean="0"/>
              <a:t>4th July:</a:t>
            </a:r>
            <a:r>
              <a:rPr lang="en-GB" sz="2500" dirty="0" smtClean="0"/>
              <a:t> Application deadline for </a:t>
            </a:r>
            <a:r>
              <a:rPr lang="en-GB" sz="2500" dirty="0" err="1" smtClean="0"/>
              <a:t>Ucas</a:t>
            </a:r>
            <a:r>
              <a:rPr lang="en-GB" sz="2500" dirty="0" smtClean="0"/>
              <a:t> Extra. </a:t>
            </a:r>
          </a:p>
          <a:p>
            <a:pPr marL="0" indent="0">
              <a:buNone/>
            </a:pPr>
            <a:r>
              <a:rPr lang="en-GB" sz="2500" b="1" dirty="0" smtClean="0"/>
              <a:t>5th July:</a:t>
            </a:r>
            <a:r>
              <a:rPr lang="en-GB" sz="2500" dirty="0" smtClean="0"/>
              <a:t> </a:t>
            </a:r>
            <a:r>
              <a:rPr lang="en-GB" sz="2500" dirty="0" smtClean="0">
                <a:hlinkClick r:id="rId5"/>
              </a:rPr>
              <a:t>Clearing</a:t>
            </a:r>
            <a:r>
              <a:rPr lang="en-GB" sz="2500" dirty="0" smtClean="0"/>
              <a:t> begins. </a:t>
            </a:r>
          </a:p>
          <a:p>
            <a:pPr marL="0" indent="0">
              <a:buNone/>
            </a:pPr>
            <a:r>
              <a:rPr lang="en-GB" sz="2500" b="1" dirty="0" smtClean="0"/>
              <a:t>13th July:</a:t>
            </a:r>
            <a:r>
              <a:rPr lang="en-GB" sz="2500" dirty="0" smtClean="0"/>
              <a:t> Final decisions back from universities (if you applied after 5th June but before 30th June).   </a:t>
            </a:r>
          </a:p>
          <a:p>
            <a:pPr marL="0" indent="0">
              <a:buNone/>
            </a:pPr>
            <a:r>
              <a:rPr lang="en-GB" sz="2500" b="1" dirty="0" smtClean="0"/>
              <a:t>30th July:</a:t>
            </a:r>
            <a:r>
              <a:rPr lang="en-GB" sz="2500" dirty="0" smtClean="0"/>
              <a:t> Must reply to any offers (including Extra offers) or they’ll be declined.    </a:t>
            </a:r>
          </a:p>
          <a:p>
            <a:pPr marL="0" indent="0">
              <a:buNone/>
            </a:pPr>
            <a:r>
              <a:rPr lang="en-GB" sz="2500" b="1" dirty="0" smtClean="0"/>
              <a:t>7th August:</a:t>
            </a:r>
            <a:r>
              <a:rPr lang="en-GB" sz="2500" dirty="0" smtClean="0"/>
              <a:t> Highers results published; Clearing vacancies published (Scotland).  </a:t>
            </a:r>
          </a:p>
          <a:p>
            <a:pPr marL="0" indent="0">
              <a:buNone/>
            </a:pPr>
            <a:r>
              <a:rPr lang="en-GB" sz="2500" b="1" dirty="0" smtClean="0"/>
              <a:t>16th August:</a:t>
            </a:r>
            <a:r>
              <a:rPr lang="en-GB" sz="2500" dirty="0" smtClean="0"/>
              <a:t> A-level results published; Clearing vacancies published (England, Wales, Northern Ireland).  </a:t>
            </a:r>
          </a:p>
          <a:p>
            <a:pPr marL="0" indent="0">
              <a:buNone/>
            </a:pPr>
            <a:r>
              <a:rPr lang="en-GB" sz="2500" b="1" dirty="0" smtClean="0"/>
              <a:t>31st August:</a:t>
            </a:r>
            <a:r>
              <a:rPr lang="en-GB" sz="2500" dirty="0" smtClean="0"/>
              <a:t> Adjustment closes. </a:t>
            </a:r>
          </a:p>
          <a:p>
            <a:pPr marL="0" indent="0">
              <a:buNone/>
            </a:pPr>
            <a:r>
              <a:rPr lang="en-GB" sz="2500" b="1" dirty="0" smtClean="0"/>
              <a:t>20th September:</a:t>
            </a:r>
            <a:r>
              <a:rPr lang="en-GB" sz="2500" dirty="0" smtClean="0"/>
              <a:t> Last date for applications for 2018 entry.  </a:t>
            </a:r>
          </a:p>
          <a:p>
            <a:pPr marL="0" indent="0">
              <a:buNone/>
            </a:pPr>
            <a:r>
              <a:rPr lang="en-GB" sz="2500" b="1" dirty="0" smtClean="0"/>
              <a:t>23rd October: </a:t>
            </a:r>
            <a:r>
              <a:rPr lang="en-GB" sz="2500" dirty="0" smtClean="0"/>
              <a:t>The deadline for adding Clearing choices and for unis or college to accept Clearing applicants.</a:t>
            </a:r>
          </a:p>
          <a:p>
            <a:endParaRPr lang="en-GB" dirty="0"/>
          </a:p>
        </p:txBody>
      </p:sp>
    </p:spTree>
    <p:extLst>
      <p:ext uri="{BB962C8B-B14F-4D97-AF65-F5344CB8AC3E}">
        <p14:creationId xmlns:p14="http://schemas.microsoft.com/office/powerpoint/2010/main" val="3068919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School Deadlines</a:t>
            </a:r>
            <a:endParaRPr lang="en-GB" dirty="0"/>
          </a:p>
        </p:txBody>
      </p:sp>
      <p:sp>
        <p:nvSpPr>
          <p:cNvPr id="2" name="Content Placeholder 1"/>
          <p:cNvSpPr>
            <a:spLocks noGrp="1"/>
          </p:cNvSpPr>
          <p:nvPr>
            <p:ph idx="1"/>
          </p:nvPr>
        </p:nvSpPr>
        <p:spPr/>
        <p:txBody>
          <a:bodyPr>
            <a:normAutofit lnSpcReduction="10000"/>
          </a:bodyPr>
          <a:lstStyle/>
          <a:p>
            <a:r>
              <a:rPr lang="en-GB" dirty="0"/>
              <a:t>UCAS 2017-2018 Deadlines (for  2018 Entry)</a:t>
            </a:r>
          </a:p>
          <a:p>
            <a:r>
              <a:rPr lang="en-GB" dirty="0"/>
              <a:t> </a:t>
            </a:r>
          </a:p>
          <a:p>
            <a:r>
              <a:rPr lang="en-GB" u="sng" dirty="0"/>
              <a:t>Most courses</a:t>
            </a:r>
            <a:endParaRPr lang="en-GB" dirty="0"/>
          </a:p>
          <a:p>
            <a:r>
              <a:rPr lang="en-GB" dirty="0"/>
              <a:t>1</a:t>
            </a:r>
            <a:r>
              <a:rPr lang="en-GB" baseline="30000" dirty="0"/>
              <a:t>st</a:t>
            </a:r>
            <a:r>
              <a:rPr lang="en-GB" dirty="0"/>
              <a:t> draft 			</a:t>
            </a:r>
            <a:r>
              <a:rPr lang="en-GB" dirty="0" smtClean="0"/>
              <a:t>25</a:t>
            </a:r>
            <a:r>
              <a:rPr lang="en-GB" baseline="30000" dirty="0" smtClean="0"/>
              <a:t>th</a:t>
            </a:r>
            <a:r>
              <a:rPr lang="en-GB" dirty="0" smtClean="0"/>
              <a:t> </a:t>
            </a:r>
            <a:r>
              <a:rPr lang="en-GB" dirty="0"/>
              <a:t>October</a:t>
            </a:r>
          </a:p>
          <a:p>
            <a:r>
              <a:rPr lang="en-GB" dirty="0"/>
              <a:t>Final draft			</a:t>
            </a:r>
            <a:r>
              <a:rPr lang="en-GB" dirty="0" smtClean="0"/>
              <a:t>29</a:t>
            </a:r>
            <a:r>
              <a:rPr lang="en-GB" baseline="30000" dirty="0" smtClean="0"/>
              <a:t>th</a:t>
            </a:r>
            <a:r>
              <a:rPr lang="en-GB" dirty="0" smtClean="0"/>
              <a:t> </a:t>
            </a:r>
            <a:r>
              <a:rPr lang="en-GB" dirty="0"/>
              <a:t>November</a:t>
            </a:r>
          </a:p>
          <a:p>
            <a:r>
              <a:rPr lang="en-GB" dirty="0"/>
              <a:t>Teacher reference		</a:t>
            </a:r>
            <a:r>
              <a:rPr lang="en-GB" dirty="0" smtClean="0"/>
              <a:t>13</a:t>
            </a:r>
            <a:r>
              <a:rPr lang="en-GB" baseline="30000" dirty="0" smtClean="0"/>
              <a:t>th</a:t>
            </a:r>
            <a:r>
              <a:rPr lang="en-GB" dirty="0" smtClean="0"/>
              <a:t> </a:t>
            </a:r>
            <a:r>
              <a:rPr lang="en-GB" dirty="0"/>
              <a:t>December</a:t>
            </a:r>
          </a:p>
          <a:p>
            <a:r>
              <a:rPr lang="en-GB" dirty="0"/>
              <a:t>All completed and sent away by 	</a:t>
            </a:r>
            <a:r>
              <a:rPr lang="en-GB" dirty="0" smtClean="0"/>
              <a:t>20</a:t>
            </a:r>
            <a:r>
              <a:rPr lang="en-GB" baseline="30000" dirty="0" smtClean="0"/>
              <a:t>th</a:t>
            </a:r>
            <a:r>
              <a:rPr lang="en-GB" dirty="0" smtClean="0"/>
              <a:t> </a:t>
            </a:r>
            <a:r>
              <a:rPr lang="en-GB" dirty="0"/>
              <a:t>December 2017</a:t>
            </a:r>
          </a:p>
          <a:p>
            <a:r>
              <a:rPr lang="en-GB" dirty="0"/>
              <a:t> </a:t>
            </a:r>
          </a:p>
          <a:p>
            <a:r>
              <a:rPr lang="en-GB" u="sng" dirty="0"/>
              <a:t>Medical Application and the Conservatoire </a:t>
            </a:r>
            <a:endParaRPr lang="en-GB" dirty="0"/>
          </a:p>
          <a:p>
            <a:r>
              <a:rPr lang="en-GB" dirty="0"/>
              <a:t>Music applications at the Conservatoire 	</a:t>
            </a:r>
            <a:r>
              <a:rPr lang="en-GB" dirty="0" smtClean="0"/>
              <a:t>	2</a:t>
            </a:r>
            <a:r>
              <a:rPr lang="en-GB" baseline="30000" dirty="0" smtClean="0"/>
              <a:t>nd</a:t>
            </a:r>
            <a:r>
              <a:rPr lang="en-GB" dirty="0" smtClean="0"/>
              <a:t> </a:t>
            </a:r>
            <a:r>
              <a:rPr lang="en-GB" dirty="0"/>
              <a:t>October 2017</a:t>
            </a:r>
          </a:p>
          <a:p>
            <a:r>
              <a:rPr lang="en-GB" dirty="0"/>
              <a:t>M</a:t>
            </a:r>
            <a:r>
              <a:rPr lang="en-GB" dirty="0" smtClean="0"/>
              <a:t>edical </a:t>
            </a:r>
            <a:r>
              <a:rPr lang="en-GB" dirty="0"/>
              <a:t>applications completed and sent away by </a:t>
            </a:r>
            <a:r>
              <a:rPr lang="en-GB" dirty="0" smtClean="0"/>
              <a:t> 15</a:t>
            </a:r>
            <a:r>
              <a:rPr lang="en-GB" baseline="30000" dirty="0" smtClean="0"/>
              <a:t>th</a:t>
            </a:r>
            <a:r>
              <a:rPr lang="en-GB" dirty="0" smtClean="0"/>
              <a:t> </a:t>
            </a:r>
            <a:r>
              <a:rPr lang="en-GB" dirty="0"/>
              <a:t>October 2017</a:t>
            </a:r>
          </a:p>
          <a:p>
            <a:endParaRPr lang="en-GB" dirty="0"/>
          </a:p>
        </p:txBody>
      </p:sp>
    </p:spTree>
    <p:extLst>
      <p:ext uri="{BB962C8B-B14F-4D97-AF65-F5344CB8AC3E}">
        <p14:creationId xmlns:p14="http://schemas.microsoft.com/office/powerpoint/2010/main" val="176872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704" y="434414"/>
            <a:ext cx="4784292" cy="5946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1562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flipV="1">
            <a:off x="457200" y="292609"/>
            <a:ext cx="8229600" cy="45719"/>
          </a:xfrm>
        </p:spPr>
        <p:txBody>
          <a:bodyPr>
            <a:normAutofit fontScale="90000"/>
          </a:bodyPr>
          <a:lstStyle/>
          <a:p>
            <a:r>
              <a:rPr lang="en-GB" dirty="0" smtClean="0"/>
              <a:t/>
            </a:r>
            <a:br>
              <a:rPr lang="en-GB" dirty="0" smtClean="0"/>
            </a:br>
            <a:r>
              <a:rPr lang="en-GB" dirty="0" smtClean="0"/>
              <a:t/>
            </a:r>
            <a:br>
              <a:rPr lang="en-GB" dirty="0" smtClean="0"/>
            </a:br>
            <a:endParaRPr lang="en-GB" dirty="0"/>
          </a:p>
        </p:txBody>
      </p:sp>
      <p:sp>
        <p:nvSpPr>
          <p:cNvPr id="2" name="Content Placeholder 1"/>
          <p:cNvSpPr>
            <a:spLocks noGrp="1"/>
          </p:cNvSpPr>
          <p:nvPr>
            <p:ph idx="1"/>
          </p:nvPr>
        </p:nvSpPr>
        <p:spPr>
          <a:xfrm>
            <a:off x="611560" y="332656"/>
            <a:ext cx="7408333" cy="6081539"/>
          </a:xfrm>
        </p:spPr>
        <p:txBody>
          <a:bodyPr>
            <a:normAutofit fontScale="25000" lnSpcReduction="20000"/>
          </a:bodyPr>
          <a:lstStyle/>
          <a:p>
            <a:endParaRPr lang="en-GB" sz="4400" dirty="0" smtClean="0"/>
          </a:p>
          <a:p>
            <a:endParaRPr lang="en-GB" sz="4400" dirty="0"/>
          </a:p>
          <a:p>
            <a:r>
              <a:rPr lang="en-GB" sz="9600" dirty="0" smtClean="0"/>
              <a:t>Erin</a:t>
            </a:r>
          </a:p>
          <a:p>
            <a:endParaRPr lang="en-GB" sz="4400" dirty="0" smtClean="0"/>
          </a:p>
          <a:p>
            <a:pPr marL="114300" indent="0">
              <a:buNone/>
            </a:pPr>
            <a:r>
              <a:rPr lang="en-GB" sz="5600" dirty="0" smtClean="0"/>
              <a:t>Throughout </a:t>
            </a:r>
            <a:r>
              <a:rPr lang="en-GB" sz="5600" dirty="0"/>
              <a:t>my life, I have always been interested in aspects of Geography. Even when I was in</a:t>
            </a:r>
            <a:br>
              <a:rPr lang="en-GB" sz="5600" dirty="0"/>
            </a:br>
            <a:r>
              <a:rPr lang="en-GB" sz="5600" dirty="0"/>
              <a:t>primary school, learning about the world was something that inspired and motivated me. My</a:t>
            </a:r>
            <a:br>
              <a:rPr lang="en-GB" sz="5600" dirty="0"/>
            </a:br>
            <a:r>
              <a:rPr lang="en-GB" sz="5600" dirty="0"/>
              <a:t>passion for this subject area developed in secondary school, so much so these classes were the</a:t>
            </a:r>
            <a:br>
              <a:rPr lang="en-GB" sz="5600" dirty="0"/>
            </a:br>
            <a:r>
              <a:rPr lang="en-GB" sz="5600" dirty="0"/>
              <a:t>highlight of my school week. I am very interested in the different facets of our world and</a:t>
            </a:r>
            <a:br>
              <a:rPr lang="en-GB" sz="5600" dirty="0"/>
            </a:br>
            <a:r>
              <a:rPr lang="en-GB" sz="5600" dirty="0"/>
              <a:t>would love to expand this knowledge at University. In Higher Geography, I gained an excellent</a:t>
            </a:r>
            <a:br>
              <a:rPr lang="en-GB" sz="5600" dirty="0"/>
            </a:br>
            <a:r>
              <a:rPr lang="en-GB" sz="5600" dirty="0"/>
              <a:t>insight into both the Human and Physical sides of Geography, and I particularly enjoyed</a:t>
            </a:r>
            <a:br>
              <a:rPr lang="en-GB" sz="5600" dirty="0"/>
            </a:br>
            <a:r>
              <a:rPr lang="en-GB" sz="5600" dirty="0"/>
              <a:t>studying the Human Impact on Cairngorm Mountain, after visiting </a:t>
            </a:r>
            <a:r>
              <a:rPr lang="en-GB" sz="5600" dirty="0" err="1"/>
              <a:t>Aviemore</a:t>
            </a:r>
            <a:r>
              <a:rPr lang="en-GB" sz="5600" dirty="0"/>
              <a:t> and carrying out</a:t>
            </a:r>
            <a:br>
              <a:rPr lang="en-GB" sz="5600" dirty="0"/>
            </a:br>
            <a:r>
              <a:rPr lang="en-GB" sz="5600" dirty="0"/>
              <a:t>research as part of a school trip. In groups we carried out a questionnaire which asked</a:t>
            </a:r>
            <a:br>
              <a:rPr lang="en-GB" sz="5600" dirty="0"/>
            </a:br>
            <a:r>
              <a:rPr lang="en-GB" sz="5600" dirty="0"/>
              <a:t>tourists where they had travelled from and we also measured the amount footpath erosion on the</a:t>
            </a:r>
            <a:br>
              <a:rPr lang="en-GB" sz="5600" dirty="0"/>
            </a:br>
            <a:r>
              <a:rPr lang="en-GB" sz="5600" dirty="0"/>
              <a:t>mountain, which was later converted into a cross-section graph.</a:t>
            </a:r>
            <a:br>
              <a:rPr lang="en-GB" sz="5600" dirty="0"/>
            </a:br>
            <a:r>
              <a:rPr lang="en-GB" sz="5600" dirty="0"/>
              <a:t>I believe the study of Geography is very relevant today as it encompasses important issues</a:t>
            </a:r>
            <a:br>
              <a:rPr lang="en-GB" sz="5600" dirty="0"/>
            </a:br>
            <a:r>
              <a:rPr lang="en-GB" sz="5600" dirty="0"/>
              <a:t>such as global climate change, sustainability and globalisation. I feel that young people need</a:t>
            </a:r>
            <a:br>
              <a:rPr lang="en-GB" sz="5600" dirty="0"/>
            </a:br>
            <a:r>
              <a:rPr lang="en-GB" sz="5600" dirty="0"/>
              <a:t>to have an understanding of these issues because they are important for the future of the</a:t>
            </a:r>
            <a:br>
              <a:rPr lang="en-GB" sz="5600" dirty="0"/>
            </a:br>
            <a:r>
              <a:rPr lang="en-GB" sz="5600" dirty="0"/>
              <a:t>planet. The study of Geography allows an understanding into other places and cultures and</a:t>
            </a:r>
            <a:br>
              <a:rPr lang="en-GB" sz="5600" dirty="0"/>
            </a:br>
            <a:r>
              <a:rPr lang="en-GB" sz="5600" dirty="0"/>
              <a:t>during this current time of conflict, it is important for us to understand, communicate and</a:t>
            </a:r>
            <a:br>
              <a:rPr lang="en-GB" sz="5600" dirty="0"/>
            </a:br>
            <a:r>
              <a:rPr lang="en-GB" sz="5600" dirty="0"/>
              <a:t>tolerate differences between societies. Geography has allowed me to develop transferable</a:t>
            </a:r>
            <a:br>
              <a:rPr lang="en-GB" sz="5600" dirty="0"/>
            </a:br>
            <a:r>
              <a:rPr lang="en-GB" sz="5600" dirty="0"/>
              <a:t>skills which have links to both Sciences and Arts.</a:t>
            </a:r>
            <a:br>
              <a:rPr lang="en-GB" sz="5600" dirty="0"/>
            </a:br>
            <a:r>
              <a:rPr lang="en-GB" sz="5600" dirty="0"/>
              <a:t>I also really enjoyed Higher German, and I really believe that learning another language is</a:t>
            </a:r>
            <a:br>
              <a:rPr lang="en-GB" sz="5600" dirty="0"/>
            </a:br>
            <a:r>
              <a:rPr lang="en-GB" sz="5600" dirty="0"/>
              <a:t>important for this type of course. This year I have chosen to further this by studying</a:t>
            </a:r>
            <a:br>
              <a:rPr lang="en-GB" sz="5600" dirty="0"/>
            </a:br>
            <a:r>
              <a:rPr lang="en-GB" sz="5600" dirty="0"/>
              <a:t>Intermediate German through the Open University YASS Programme, as my school did not offer</a:t>
            </a:r>
            <a:br>
              <a:rPr lang="en-GB" sz="5600" dirty="0"/>
            </a:br>
            <a:r>
              <a:rPr lang="en-GB" sz="5600" dirty="0"/>
              <a:t>German at Advanced Higher. This has given me the chance to take responsibility for my own</a:t>
            </a:r>
            <a:br>
              <a:rPr lang="en-GB" sz="5600" dirty="0"/>
            </a:br>
            <a:r>
              <a:rPr lang="en-GB" sz="5600" dirty="0"/>
              <a:t>learning and develop my skills of time management and self-motivation. I recently worked</a:t>
            </a:r>
            <a:br>
              <a:rPr lang="en-GB" sz="5600" dirty="0"/>
            </a:br>
            <a:r>
              <a:rPr lang="en-GB" sz="5600" dirty="0"/>
              <a:t>alongside other student linguists in organising an activities week for European Day of</a:t>
            </a:r>
            <a:br>
              <a:rPr lang="en-GB" sz="5600" dirty="0"/>
            </a:br>
            <a:r>
              <a:rPr lang="en-GB" sz="5600" dirty="0"/>
              <a:t>Languages, including assemblies, an Inter-House quiz, European sports and traditional food</a:t>
            </a:r>
            <a:br>
              <a:rPr lang="en-GB" sz="5600" dirty="0"/>
            </a:br>
            <a:r>
              <a:rPr lang="en-GB" sz="5600" dirty="0"/>
              <a:t>tasting.</a:t>
            </a:r>
            <a:br>
              <a:rPr lang="en-GB" sz="5600" dirty="0"/>
            </a:br>
            <a:endParaRPr lang="en-GB" sz="5600" dirty="0"/>
          </a:p>
        </p:txBody>
      </p:sp>
    </p:spTree>
    <p:extLst>
      <p:ext uri="{BB962C8B-B14F-4D97-AF65-F5344CB8AC3E}">
        <p14:creationId xmlns:p14="http://schemas.microsoft.com/office/powerpoint/2010/main" val="3611882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836712"/>
            <a:ext cx="7408333" cy="6297563"/>
          </a:xfrm>
        </p:spPr>
        <p:txBody>
          <a:bodyPr>
            <a:normAutofit fontScale="70000" lnSpcReduction="20000"/>
          </a:bodyPr>
          <a:lstStyle/>
          <a:p>
            <a:pPr marL="114300" indent="0">
              <a:buNone/>
            </a:pPr>
            <a:r>
              <a:rPr lang="en-GB" dirty="0"/>
              <a:t>At school I would describe myself as hardworking, determined and enthusiastic. I have </a:t>
            </a:r>
            <a:r>
              <a:rPr lang="en-GB" dirty="0" smtClean="0"/>
              <a:t>always built </a:t>
            </a:r>
            <a:r>
              <a:rPr lang="en-GB" dirty="0"/>
              <a:t>good relationships with my teachers and I am proactive in asking questions and</a:t>
            </a:r>
            <a:br>
              <a:rPr lang="en-GB" dirty="0"/>
            </a:br>
            <a:r>
              <a:rPr lang="en-GB" dirty="0"/>
              <a:t>discussing my doubts. This year I was elected as House Captain after a rigorous selection</a:t>
            </a:r>
            <a:br>
              <a:rPr lang="en-GB" dirty="0"/>
            </a:br>
            <a:r>
              <a:rPr lang="en-GB" dirty="0"/>
              <a:t>process, and so far, this opportunity has given me the chance to develop my leadership </a:t>
            </a:r>
            <a:r>
              <a:rPr lang="en-GB" dirty="0" smtClean="0"/>
              <a:t>skills, work </a:t>
            </a:r>
            <a:r>
              <a:rPr lang="en-GB" dirty="0"/>
              <a:t>with other pupils, and gain an insight into ways of improving the life of students </a:t>
            </a:r>
            <a:r>
              <a:rPr lang="en-GB" dirty="0" smtClean="0"/>
              <a:t>by organising </a:t>
            </a:r>
            <a:r>
              <a:rPr lang="en-GB" dirty="0"/>
              <a:t>events, leading meetings and encouraging others. This has not only developed </a:t>
            </a:r>
            <a:r>
              <a:rPr lang="en-GB" dirty="0" smtClean="0"/>
              <a:t>my confidence</a:t>
            </a:r>
            <a:r>
              <a:rPr lang="en-GB" dirty="0"/>
              <a:t>, but has also boosted my skills in public speaking, presenting </a:t>
            </a:r>
            <a:r>
              <a:rPr lang="en-GB" dirty="0" smtClean="0"/>
              <a:t>and organisation</a:t>
            </a:r>
            <a:r>
              <a:rPr lang="en-GB" dirty="0"/>
              <a:t>.</a:t>
            </a:r>
            <a:br>
              <a:rPr lang="en-GB" dirty="0"/>
            </a:br>
            <a:r>
              <a:rPr lang="en-GB" dirty="0"/>
              <a:t>Peer Support is something I really enjoy and has allowed me to use my previous knowledge </a:t>
            </a:r>
            <a:r>
              <a:rPr lang="en-GB" dirty="0" smtClean="0"/>
              <a:t>to assist </a:t>
            </a:r>
            <a:r>
              <a:rPr lang="en-GB" dirty="0"/>
              <a:t>younger pupils.</a:t>
            </a:r>
            <a:br>
              <a:rPr lang="en-GB" dirty="0"/>
            </a:br>
            <a:r>
              <a:rPr lang="en-GB" dirty="0"/>
              <a:t>The School Netball team is a hobby of mine which has taught me things that I never would </a:t>
            </a:r>
            <a:r>
              <a:rPr lang="en-GB" dirty="0" smtClean="0"/>
              <a:t>have expected</a:t>
            </a:r>
            <a:r>
              <a:rPr lang="en-GB" dirty="0"/>
              <a:t>, such as communication, concentration and determination. Sports has never </a:t>
            </a:r>
            <a:r>
              <a:rPr lang="en-GB" dirty="0" smtClean="0"/>
              <a:t>been something </a:t>
            </a:r>
            <a:r>
              <a:rPr lang="en-GB" dirty="0"/>
              <a:t>I was interested in participating in; however, I really enjoy taking part in</a:t>
            </a:r>
            <a:br>
              <a:rPr lang="en-GB" dirty="0"/>
            </a:br>
            <a:r>
              <a:rPr lang="en-GB" dirty="0"/>
              <a:t>competitions and learning about the individual techniques that are necessary for working in </a:t>
            </a:r>
            <a:r>
              <a:rPr lang="en-GB" dirty="0" smtClean="0"/>
              <a:t>a team</a:t>
            </a:r>
            <a:r>
              <a:rPr lang="en-GB" dirty="0"/>
              <a:t>.</a:t>
            </a:r>
            <a:br>
              <a:rPr lang="en-GB" dirty="0"/>
            </a:br>
            <a:r>
              <a:rPr lang="en-GB" dirty="0"/>
              <a:t>In terms of work experience, I have a part-time job in a cafe, which has given me the</a:t>
            </a:r>
            <a:br>
              <a:rPr lang="en-GB" dirty="0"/>
            </a:br>
            <a:r>
              <a:rPr lang="en-GB" dirty="0"/>
              <a:t>experience to work in a fast-paced environment and has built up my self-confidence and</a:t>
            </a:r>
            <a:br>
              <a:rPr lang="en-GB" dirty="0"/>
            </a:br>
            <a:r>
              <a:rPr lang="en-GB" dirty="0"/>
              <a:t>communication skills, which has prepared me socially for the step up to University.</a:t>
            </a:r>
            <a:br>
              <a:rPr lang="en-GB" dirty="0"/>
            </a:br>
            <a:r>
              <a:rPr lang="en-GB" dirty="0"/>
              <a:t>A course that encompasses culture, languages and environment would be perfect for me as </a:t>
            </a:r>
            <a:r>
              <a:rPr lang="en-GB" dirty="0" smtClean="0"/>
              <a:t>it would </a:t>
            </a:r>
            <a:r>
              <a:rPr lang="en-GB" dirty="0"/>
              <a:t>open up a whole new world of career opportunities in Geography, Languages and Tourism.</a:t>
            </a:r>
            <a:br>
              <a:rPr lang="en-GB" dirty="0"/>
            </a:br>
            <a:r>
              <a:rPr lang="en-GB" dirty="0"/>
              <a:t>It is a dream of mine to travel to new countries, learn about their languages, lifestyles and</a:t>
            </a:r>
            <a:br>
              <a:rPr lang="en-GB" dirty="0"/>
            </a:br>
            <a:r>
              <a:rPr lang="en-GB" dirty="0"/>
              <a:t>cultures. Studying abroad would be a great opportunity for me to experience these; </a:t>
            </a:r>
            <a:r>
              <a:rPr lang="en-GB" dirty="0" smtClean="0"/>
              <a:t>University, hopefully </a:t>
            </a:r>
            <a:r>
              <a:rPr lang="en-GB" dirty="0"/>
              <a:t>would facilitate this. Motivated for challenge, I intend to give it my all.</a:t>
            </a:r>
          </a:p>
          <a:p>
            <a:endParaRPr lang="en-GB" dirty="0"/>
          </a:p>
        </p:txBody>
      </p:sp>
    </p:spTree>
    <p:extLst>
      <p:ext uri="{BB962C8B-B14F-4D97-AF65-F5344CB8AC3E}">
        <p14:creationId xmlns:p14="http://schemas.microsoft.com/office/powerpoint/2010/main" val="1241959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7408333" cy="5832648"/>
          </a:xfrm>
        </p:spPr>
        <p:txBody>
          <a:bodyPr>
            <a:normAutofit fontScale="55000" lnSpcReduction="20000"/>
          </a:bodyPr>
          <a:lstStyle/>
          <a:p>
            <a:r>
              <a:rPr lang="en-GB" sz="3300" dirty="0" smtClean="0"/>
              <a:t>Caitlin</a:t>
            </a:r>
          </a:p>
          <a:p>
            <a:pPr marL="114300" indent="0">
              <a:buNone/>
            </a:pPr>
            <a:endParaRPr lang="en-GB" dirty="0"/>
          </a:p>
          <a:p>
            <a:pPr marL="114300" indent="0">
              <a:buNone/>
            </a:pPr>
            <a:r>
              <a:rPr lang="en-GB" sz="2500" dirty="0" smtClean="0"/>
              <a:t>Since </a:t>
            </a:r>
            <a:r>
              <a:rPr lang="en-GB" sz="2500" dirty="0"/>
              <a:t>the beginning of the Information Age, digital technology has become increasingly</a:t>
            </a:r>
            <a:br>
              <a:rPr lang="en-GB" sz="2500" dirty="0"/>
            </a:br>
            <a:r>
              <a:rPr lang="en-GB" sz="2500" dirty="0"/>
              <a:t>fundamental in every aspect of society, industry, and commerce. I believe undertaking a course</a:t>
            </a:r>
            <a:br>
              <a:rPr lang="en-GB" sz="2500" dirty="0"/>
            </a:br>
            <a:r>
              <a:rPr lang="en-GB" sz="2500" dirty="0"/>
              <a:t>in Computer Science would allow me to be a part of further exciting developments in this</a:t>
            </a:r>
            <a:br>
              <a:rPr lang="en-GB" sz="2500" dirty="0"/>
            </a:br>
            <a:r>
              <a:rPr lang="en-GB" sz="2500" dirty="0"/>
              <a:t>dynamic field. For me, the most compelling aspect of computer programming is the fact that it</a:t>
            </a:r>
            <a:br>
              <a:rPr lang="en-GB" sz="2500" dirty="0"/>
            </a:br>
            <a:r>
              <a:rPr lang="en-GB" sz="2500" dirty="0"/>
              <a:t>presents a challenge but also gives an immense sense of satisfaction when you solve a problem.</a:t>
            </a:r>
            <a:br>
              <a:rPr lang="en-GB" sz="2500" dirty="0"/>
            </a:br>
            <a:r>
              <a:rPr lang="en-GB" sz="2500" dirty="0"/>
              <a:t>I have always enjoyed solving mathematical problems; deciphering numerical puzzles in</a:t>
            </a:r>
            <a:br>
              <a:rPr lang="en-GB" sz="2500" dirty="0"/>
            </a:br>
            <a:r>
              <a:rPr lang="en-GB" sz="2500" dirty="0"/>
              <a:t>newspapers throughout my childhood undoubtedly contributed to me excelling in Maths. I am</a:t>
            </a:r>
            <a:br>
              <a:rPr lang="en-GB" sz="2500" dirty="0"/>
            </a:br>
            <a:r>
              <a:rPr lang="en-GB" sz="2500" dirty="0"/>
              <a:t>skilled at communicating and explaining difficult topics and gain satisfaction in helping</a:t>
            </a:r>
            <a:br>
              <a:rPr lang="en-GB" sz="2500" dirty="0"/>
            </a:br>
            <a:r>
              <a:rPr lang="en-GB" sz="2500" dirty="0"/>
              <a:t>others with complex mathematical problems as this helps me to gain a fuller understanding of</a:t>
            </a:r>
            <a:br>
              <a:rPr lang="en-GB" sz="2500" dirty="0"/>
            </a:br>
            <a:r>
              <a:rPr lang="en-GB" sz="2500" dirty="0"/>
              <a:t>the topics. Given the strong overlap between the logic required for Mathematics and Computer</a:t>
            </a:r>
            <a:br>
              <a:rPr lang="en-GB" sz="2500" dirty="0"/>
            </a:br>
            <a:r>
              <a:rPr lang="en-GB" sz="2500" dirty="0"/>
              <a:t>programming, Computer Science would be the perfect way of practically applying my love of</a:t>
            </a:r>
            <a:br>
              <a:rPr lang="en-GB" sz="2500" dirty="0"/>
            </a:br>
            <a:r>
              <a:rPr lang="en-GB" sz="2500" dirty="0"/>
              <a:t>Maths.</a:t>
            </a:r>
            <a:br>
              <a:rPr lang="en-GB" sz="2500" dirty="0"/>
            </a:br>
            <a:r>
              <a:rPr lang="en-GB" sz="2500" dirty="0"/>
              <a:t>I am tenacious, conscientious and have a strong work ethic which I apply to every aspect of</a:t>
            </a:r>
            <a:br>
              <a:rPr lang="en-GB" sz="2500" dirty="0"/>
            </a:br>
            <a:r>
              <a:rPr lang="en-GB" sz="2500" dirty="0"/>
              <a:t>life. I am an enthusiastic learner, picking up new subjects without difficulty; I have</a:t>
            </a:r>
            <a:br>
              <a:rPr lang="en-GB" sz="2500" dirty="0"/>
            </a:br>
            <a:r>
              <a:rPr lang="en-GB" sz="2500" dirty="0"/>
              <a:t>consistently achieved excellent grades, particularly in the STEM subjects as these interest me</a:t>
            </a:r>
            <a:br>
              <a:rPr lang="en-GB" sz="2500" dirty="0"/>
            </a:br>
            <a:r>
              <a:rPr lang="en-GB" sz="2500" dirty="0"/>
              <a:t>the most; I was delighted to achieve 100% in my National 5 Maths exam and 98% at Higher. At</a:t>
            </a:r>
            <a:br>
              <a:rPr lang="en-GB" sz="2500" dirty="0"/>
            </a:br>
            <a:r>
              <a:rPr lang="en-GB" sz="2500" dirty="0"/>
              <a:t>the end of fifth year, I was awarded the school prizes for English, Maths and Biology and I</a:t>
            </a:r>
            <a:br>
              <a:rPr lang="en-GB" sz="2500" dirty="0"/>
            </a:br>
            <a:r>
              <a:rPr lang="en-GB" sz="2500" dirty="0"/>
              <a:t>also achieved the Silver Annual Award for consistent hard work. A new challenge is studying</a:t>
            </a:r>
            <a:br>
              <a:rPr lang="en-GB" sz="2500" dirty="0"/>
            </a:br>
            <a:r>
              <a:rPr lang="en-GB" sz="2500" dirty="0"/>
              <a:t>for an Open University module in French to facilitate insight into independent study. I also</a:t>
            </a:r>
            <a:br>
              <a:rPr lang="en-GB" sz="2500" dirty="0"/>
            </a:br>
            <a:r>
              <a:rPr lang="en-GB" sz="2500" dirty="0"/>
              <a:t>attend the school Engineering Club each week in order to reinforce theoretical concepts.</a:t>
            </a:r>
            <a:br>
              <a:rPr lang="en-GB" sz="2500" dirty="0"/>
            </a:br>
            <a:r>
              <a:rPr lang="en-GB" sz="2500" dirty="0"/>
              <a:t>In my senior years, I have been proud to be a Prefect and a Peer Mediator which has given me a</a:t>
            </a:r>
            <a:br>
              <a:rPr lang="en-GB" sz="2500" dirty="0"/>
            </a:br>
            <a:r>
              <a:rPr lang="en-GB" sz="2500" dirty="0"/>
              <a:t>strong sense of responsibility. I have also been Pupil Voice Representative, putting forward</a:t>
            </a:r>
            <a:br>
              <a:rPr lang="en-GB" sz="2500" dirty="0"/>
            </a:br>
            <a:r>
              <a:rPr lang="en-GB" sz="2500" dirty="0"/>
              <a:t>the views of fellow classmates. I have also been part of the winning group for the Youth and</a:t>
            </a:r>
            <a:br>
              <a:rPr lang="en-GB" sz="2500" dirty="0"/>
            </a:br>
            <a:r>
              <a:rPr lang="en-GB" sz="2500" dirty="0"/>
              <a:t>Philanthropy Initiative, securing GBP3,000 for The Sunshine Developmental Playgroup. This</a:t>
            </a:r>
            <a:br>
              <a:rPr lang="en-GB" sz="2500" dirty="0"/>
            </a:br>
            <a:r>
              <a:rPr lang="en-GB" sz="2500" dirty="0"/>
              <a:t>involved research and communication skills as our team liaised with staff to prove that our</a:t>
            </a:r>
            <a:br>
              <a:rPr lang="en-GB" sz="2500" dirty="0"/>
            </a:br>
            <a:r>
              <a:rPr lang="en-GB" sz="2500" dirty="0"/>
              <a:t>chosen charity was most deserving.</a:t>
            </a:r>
            <a:br>
              <a:rPr lang="en-GB" sz="2500" dirty="0"/>
            </a:br>
            <a:endParaRPr lang="en-GB" sz="2500" dirty="0"/>
          </a:p>
        </p:txBody>
      </p:sp>
    </p:spTree>
    <p:extLst>
      <p:ext uri="{BB962C8B-B14F-4D97-AF65-F5344CB8AC3E}">
        <p14:creationId xmlns:p14="http://schemas.microsoft.com/office/powerpoint/2010/main" val="1880544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340768"/>
            <a:ext cx="7408333" cy="5184576"/>
          </a:xfrm>
        </p:spPr>
        <p:txBody>
          <a:bodyPr>
            <a:normAutofit fontScale="70000" lnSpcReduction="20000"/>
          </a:bodyPr>
          <a:lstStyle/>
          <a:p>
            <a:pPr marL="114300" indent="0">
              <a:buNone/>
            </a:pPr>
            <a:r>
              <a:rPr lang="en-GB" dirty="0"/>
              <a:t>I also volunteer as a library assistant in the school, enhancing my organisational abilities</a:t>
            </a:r>
            <a:br>
              <a:rPr lang="en-GB" dirty="0"/>
            </a:br>
            <a:r>
              <a:rPr lang="en-GB" dirty="0"/>
              <a:t>and for this work I am in the process of gaining a Saltire Award. As part of my Duke of</a:t>
            </a:r>
            <a:br>
              <a:rPr lang="en-GB" dirty="0"/>
            </a:br>
            <a:r>
              <a:rPr lang="en-GB" dirty="0"/>
              <a:t>Edinburgh Silver and Gold awards I have volunteered with the local Cub Scouts which has </a:t>
            </a:r>
            <a:r>
              <a:rPr lang="en-GB" dirty="0" smtClean="0"/>
              <a:t>helped develop </a:t>
            </a:r>
            <a:r>
              <a:rPr lang="en-GB" dirty="0"/>
              <a:t>my organisational and leadership skills. Participating in Duke of Edinburgh</a:t>
            </a:r>
            <a:br>
              <a:rPr lang="en-GB" dirty="0"/>
            </a:br>
            <a:r>
              <a:rPr lang="en-GB" dirty="0"/>
              <a:t>expeditions has shown me that I am capable of pushing myself when the going gets tough. </a:t>
            </a:r>
            <a:r>
              <a:rPr lang="en-GB" dirty="0" smtClean="0"/>
              <a:t>Being in </a:t>
            </a:r>
            <a:r>
              <a:rPr lang="en-GB" dirty="0"/>
              <a:t>the School Netball Team for three years has resulted in participation in </a:t>
            </a:r>
            <a:r>
              <a:rPr lang="en-GB" dirty="0" smtClean="0"/>
              <a:t>tournaments against </a:t>
            </a:r>
            <a:r>
              <a:rPr lang="en-GB" dirty="0"/>
              <a:t>other schools, showing that I am an able team player, good at discussing </a:t>
            </a:r>
            <a:r>
              <a:rPr lang="en-GB" dirty="0" smtClean="0"/>
              <a:t>and communicating </a:t>
            </a:r>
            <a:r>
              <a:rPr lang="en-GB" dirty="0"/>
              <a:t>tactics with my fellow team members. All of this will stand me in good stead </a:t>
            </a:r>
            <a:r>
              <a:rPr lang="en-GB" dirty="0" smtClean="0"/>
              <a:t>at university </a:t>
            </a:r>
            <a:r>
              <a:rPr lang="en-GB" dirty="0"/>
              <a:t>as these skills are transferrable.</a:t>
            </a:r>
            <a:br>
              <a:rPr lang="en-GB" dirty="0"/>
            </a:br>
            <a:r>
              <a:rPr lang="en-GB" dirty="0"/>
              <a:t>Juggling academic, leisure and volunteering commitments with a part-time job delivering</a:t>
            </a:r>
            <a:br>
              <a:rPr lang="en-GB" dirty="0"/>
            </a:br>
            <a:r>
              <a:rPr lang="en-GB" dirty="0"/>
              <a:t>newspapers demonstrates that I am sufficiently self-disciplined. Currently, I work as a</a:t>
            </a:r>
            <a:br>
              <a:rPr lang="en-GB" dirty="0"/>
            </a:br>
            <a:r>
              <a:rPr lang="en-GB" dirty="0"/>
              <a:t>customer assistant in my local Tesco supermarket where I have been fortunate enough to </a:t>
            </a:r>
            <a:r>
              <a:rPr lang="en-GB" dirty="0" smtClean="0"/>
              <a:t>be trained </a:t>
            </a:r>
            <a:r>
              <a:rPr lang="en-GB" dirty="0"/>
              <a:t>in all departments. I have also been offered the exciting opportunity to </a:t>
            </a:r>
            <a:r>
              <a:rPr lang="en-GB" dirty="0" smtClean="0"/>
              <a:t>undertake work </a:t>
            </a:r>
            <a:r>
              <a:rPr lang="en-GB" dirty="0"/>
              <a:t>experience next summer at Gigabyte Software Limited in London to give me </a:t>
            </a:r>
            <a:r>
              <a:rPr lang="en-GB" dirty="0" smtClean="0"/>
              <a:t>first-hand experience </a:t>
            </a:r>
            <a:r>
              <a:rPr lang="en-GB" dirty="0"/>
              <a:t>of a software development firm. I eagerly accepted this placement as it will </a:t>
            </a:r>
            <a:r>
              <a:rPr lang="en-GB" dirty="0" smtClean="0"/>
              <a:t>give me </a:t>
            </a:r>
            <a:r>
              <a:rPr lang="en-GB" dirty="0"/>
              <a:t>an invaluable insight into how software is developed for business, giving me the chance </a:t>
            </a:r>
            <a:r>
              <a:rPr lang="en-GB" dirty="0" smtClean="0"/>
              <a:t>to put </a:t>
            </a:r>
            <a:r>
              <a:rPr lang="en-GB" dirty="0"/>
              <a:t>my theoretical knowledge of computing into practice.</a:t>
            </a:r>
            <a:br>
              <a:rPr lang="en-GB" dirty="0"/>
            </a:br>
            <a:r>
              <a:rPr lang="en-GB" dirty="0"/>
              <a:t>This is such an exciting time in the world of Computer Science with so many new </a:t>
            </a:r>
            <a:r>
              <a:rPr lang="en-GB" dirty="0" smtClean="0"/>
              <a:t>developments and </a:t>
            </a:r>
            <a:r>
              <a:rPr lang="en-GB" dirty="0"/>
              <a:t>I truly believe that my logical and mathematical skills have put me in the </a:t>
            </a:r>
            <a:r>
              <a:rPr lang="en-GB" dirty="0" smtClean="0"/>
              <a:t>perfect position </a:t>
            </a:r>
            <a:r>
              <a:rPr lang="en-GB" dirty="0"/>
              <a:t>to be able to contribute to the innovative future of digital technology.</a:t>
            </a:r>
          </a:p>
          <a:p>
            <a:endParaRPr lang="en-GB" dirty="0"/>
          </a:p>
        </p:txBody>
      </p:sp>
    </p:spTree>
    <p:extLst>
      <p:ext uri="{BB962C8B-B14F-4D97-AF65-F5344CB8AC3E}">
        <p14:creationId xmlns:p14="http://schemas.microsoft.com/office/powerpoint/2010/main" val="10561153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655</TotalTime>
  <Words>312</Words>
  <Application>Microsoft Office PowerPoint</Application>
  <PresentationFormat>On-screen Show (4:3)</PresentationFormat>
  <Paragraphs>80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Parents’ Guide to UCAS</vt:lpstr>
      <vt:lpstr>Top  Tips  </vt:lpstr>
      <vt:lpstr>UCAS Deadlines</vt:lpstr>
      <vt:lpstr>School Deadlines</vt:lpstr>
      <vt:lpstr>PowerPoint Presentation</vt:lpstr>
      <vt:lpstr>  </vt:lpstr>
      <vt:lpstr>PowerPoint Presentation</vt:lpstr>
      <vt:lpstr>PowerPoint Presentation</vt:lpstr>
      <vt:lpstr>PowerPoint Presentation</vt:lpstr>
      <vt:lpstr>Funding</vt:lpstr>
      <vt:lpstr>PowerPoint Presentation</vt:lpstr>
      <vt:lpstr>PowerPoint Presentation</vt:lpstr>
      <vt:lpstr>PowerPoint Presentation</vt:lpstr>
      <vt:lpstr>Support in school</vt:lpstr>
    </vt:vector>
  </TitlesOfParts>
  <Company>The Moray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Parents’ Guide to UCAS</dc:title>
  <dc:creator>TMC</dc:creator>
  <cp:lastModifiedBy>TMC</cp:lastModifiedBy>
  <cp:revision>16</cp:revision>
  <dcterms:created xsi:type="dcterms:W3CDTF">2017-12-06T16:09:46Z</dcterms:created>
  <dcterms:modified xsi:type="dcterms:W3CDTF">2018-02-16T15:52:34Z</dcterms:modified>
</cp:coreProperties>
</file>