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B899-0D92-47AE-99A5-F5D531224B70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9DF4-6735-46C9-89C3-308D5B046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26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B899-0D92-47AE-99A5-F5D531224B70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9DF4-6735-46C9-89C3-308D5B046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08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B899-0D92-47AE-99A5-F5D531224B70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9DF4-6735-46C9-89C3-308D5B046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94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B899-0D92-47AE-99A5-F5D531224B70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9DF4-6735-46C9-89C3-308D5B046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19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B899-0D92-47AE-99A5-F5D531224B70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9DF4-6735-46C9-89C3-308D5B046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96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B899-0D92-47AE-99A5-F5D531224B70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9DF4-6735-46C9-89C3-308D5B046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699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B899-0D92-47AE-99A5-F5D531224B70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9DF4-6735-46C9-89C3-308D5B046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68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B899-0D92-47AE-99A5-F5D531224B70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9DF4-6735-46C9-89C3-308D5B046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718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B899-0D92-47AE-99A5-F5D531224B70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9DF4-6735-46C9-89C3-308D5B046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245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B899-0D92-47AE-99A5-F5D531224B70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9DF4-6735-46C9-89C3-308D5B046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82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B899-0D92-47AE-99A5-F5D531224B70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9DF4-6735-46C9-89C3-308D5B046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55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AB899-0D92-47AE-99A5-F5D531224B70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39DF4-6735-46C9-89C3-308D5B046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1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Counter Arguments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argument is essentially one sided</a:t>
            </a:r>
          </a:p>
          <a:p>
            <a:r>
              <a:rPr lang="en-GB" dirty="0" smtClean="0"/>
              <a:t>But it can be important to deal with opposing views or anticipated counter arguments</a:t>
            </a:r>
          </a:p>
          <a:p>
            <a:r>
              <a:rPr lang="en-GB" dirty="0" smtClean="0"/>
              <a:t>We need to recognise when a counter argument is being used as a premise and differentiate this from the actual conclusion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052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r>
              <a:rPr lang="en-GB" dirty="0" smtClean="0"/>
              <a:t>While </a:t>
            </a:r>
            <a:r>
              <a:rPr lang="en-GB" b="1" dirty="0" smtClean="0"/>
              <a:t>some may argue that we should cull poultry in Scotland because a swan has died of bird flu, this view is an overreaction</a:t>
            </a:r>
            <a:r>
              <a:rPr lang="en-GB" dirty="0" smtClean="0"/>
              <a:t>.  A single death is not yet an epidemic.  Nor can bird flu be transmitted from human to human.  A wholesale cull of birds would have consequences far worse than the virus itself.  More measured precautions should be taken to prevent the spread of bird flu.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4430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040560"/>
          </a:xfrm>
        </p:spPr>
        <p:txBody>
          <a:bodyPr/>
          <a:lstStyle/>
          <a:p>
            <a:r>
              <a:rPr lang="en-GB" dirty="0" smtClean="0"/>
              <a:t>University education should be available only to the academic elite.  Some may argue that education is a right for all, but these are largely unintelligent, ignorant young people clamouring about their rights to everything.  Education is vital to the economy, they cry, but a detailed knowledge of medieval German poetry is of no use to anyone.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71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Counter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times we find it difficult to assess the arguments because we get distracted by the content and our prior knowledge.</a:t>
            </a:r>
          </a:p>
          <a:p>
            <a:r>
              <a:rPr lang="en-GB" dirty="0" smtClean="0"/>
              <a:t>This can prevent us from focusing on the validity of the argument’s structure.</a:t>
            </a:r>
          </a:p>
          <a:p>
            <a:r>
              <a:rPr lang="en-GB" dirty="0" smtClean="0"/>
              <a:t>One way to avoid this is to find another argument with the same form as the one under consideration.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847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Intuitively convincing but invalid structure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All birds have feathers</a:t>
            </a:r>
          </a:p>
          <a:p>
            <a:r>
              <a:rPr lang="en-GB" dirty="0" smtClean="0"/>
              <a:t>An eagle has feathers</a:t>
            </a:r>
          </a:p>
          <a:p>
            <a:r>
              <a:rPr lang="en-GB" dirty="0" smtClean="0"/>
              <a:t>Therefore, an eagle is a bird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Intuitively unconvincing but valid structure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If it is raining then we’re in Scotland</a:t>
            </a:r>
          </a:p>
          <a:p>
            <a:r>
              <a:rPr lang="en-GB" dirty="0" smtClean="0"/>
              <a:t>We aren’t in Scotland</a:t>
            </a:r>
          </a:p>
          <a:p>
            <a:r>
              <a:rPr lang="en-GB" dirty="0" smtClean="0"/>
              <a:t>Therefore, it isn’t raining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0924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Same form different content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Original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birds have feathers</a:t>
            </a:r>
          </a:p>
          <a:p>
            <a:r>
              <a:rPr lang="en-GB" dirty="0" smtClean="0"/>
              <a:t>An eagle has feathers</a:t>
            </a:r>
          </a:p>
          <a:p>
            <a:r>
              <a:rPr lang="en-GB" dirty="0" smtClean="0"/>
              <a:t>Therefore, an eagle is a bird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If it is raining then we’re in Scotland</a:t>
            </a:r>
          </a:p>
          <a:p>
            <a:r>
              <a:rPr lang="en-GB" dirty="0" smtClean="0"/>
              <a:t>We aren’t in Scotland</a:t>
            </a:r>
          </a:p>
          <a:p>
            <a:r>
              <a:rPr lang="en-GB" dirty="0" smtClean="0"/>
              <a:t>Therefore, it isn’t raining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Counter Example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All dogs have eyes</a:t>
            </a:r>
          </a:p>
          <a:p>
            <a:r>
              <a:rPr lang="en-GB" dirty="0" smtClean="0"/>
              <a:t>A human being has eyes</a:t>
            </a:r>
          </a:p>
          <a:p>
            <a:r>
              <a:rPr lang="en-GB" dirty="0" smtClean="0"/>
              <a:t>Therefore, a human being is a dog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If you are a dog then you are a mammal</a:t>
            </a:r>
          </a:p>
          <a:p>
            <a:r>
              <a:rPr lang="en-GB" dirty="0" smtClean="0"/>
              <a:t>A lizard is not a mammal</a:t>
            </a:r>
          </a:p>
          <a:p>
            <a:r>
              <a:rPr lang="en-GB" dirty="0" smtClean="0"/>
              <a:t>Therefore, a lizard is not a dog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758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Test the validity of these with counter examples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All politicians are liars</a:t>
            </a:r>
          </a:p>
          <a:p>
            <a:r>
              <a:rPr lang="en-GB" dirty="0" smtClean="0"/>
              <a:t>Mr Jones is a politician</a:t>
            </a:r>
          </a:p>
          <a:p>
            <a:r>
              <a:rPr lang="en-GB" dirty="0" smtClean="0"/>
              <a:t>So, Mr Jones is a liar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All sea captains are sailors</a:t>
            </a:r>
          </a:p>
          <a:p>
            <a:r>
              <a:rPr lang="en-GB" dirty="0" smtClean="0"/>
              <a:t>Bert is a sailor</a:t>
            </a:r>
          </a:p>
          <a:p>
            <a:r>
              <a:rPr lang="en-GB" dirty="0" smtClean="0"/>
              <a:t>So, Bert is a sea captain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433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401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Counter Arguments</vt:lpstr>
      <vt:lpstr>PowerPoint Presentation</vt:lpstr>
      <vt:lpstr>PowerPoint Presentation</vt:lpstr>
      <vt:lpstr>Counter Examples</vt:lpstr>
      <vt:lpstr>PowerPoint Presentation</vt:lpstr>
      <vt:lpstr>Same form different content</vt:lpstr>
      <vt:lpstr>Test the validity of these with counter examples</vt:lpstr>
    </vt:vector>
  </TitlesOfParts>
  <Company>The Moray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Counter Arguments</dc:title>
  <dc:creator>TMC</dc:creator>
  <cp:lastModifiedBy>TMC</cp:lastModifiedBy>
  <cp:revision>5</cp:revision>
  <dcterms:created xsi:type="dcterms:W3CDTF">2015-03-16T09:03:29Z</dcterms:created>
  <dcterms:modified xsi:type="dcterms:W3CDTF">2015-03-16T10:54:31Z</dcterms:modified>
</cp:coreProperties>
</file>