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58" r:id="rId4"/>
    <p:sldId id="259" r:id="rId5"/>
    <p:sldId id="260" r:id="rId6"/>
    <p:sldId id="261"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35F446D-AABD-4E85-87FD-F524C51BAA4C}" type="datetimeFigureOut">
              <a:rPr lang="en-GB" smtClean="0"/>
              <a:t>23/03/2015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35FBCB-F6B3-4448-9F7A-F2D28B3F977D}" type="slidenum">
              <a:rPr lang="en-GB" smtClean="0"/>
              <a:t>‹#›</a:t>
            </a:fld>
            <a:endParaRPr lang="en-GB"/>
          </a:p>
        </p:txBody>
      </p:sp>
    </p:spTree>
    <p:extLst>
      <p:ext uri="{BB962C8B-B14F-4D97-AF65-F5344CB8AC3E}">
        <p14:creationId xmlns:p14="http://schemas.microsoft.com/office/powerpoint/2010/main" val="11112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5F446D-AABD-4E85-87FD-F524C51BAA4C}" type="datetimeFigureOut">
              <a:rPr lang="en-GB" smtClean="0"/>
              <a:t>23/03/2015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35FBCB-F6B3-4448-9F7A-F2D28B3F977D}" type="slidenum">
              <a:rPr lang="en-GB" smtClean="0"/>
              <a:t>‹#›</a:t>
            </a:fld>
            <a:endParaRPr lang="en-GB"/>
          </a:p>
        </p:txBody>
      </p:sp>
    </p:spTree>
    <p:extLst>
      <p:ext uri="{BB962C8B-B14F-4D97-AF65-F5344CB8AC3E}">
        <p14:creationId xmlns:p14="http://schemas.microsoft.com/office/powerpoint/2010/main" val="2535604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5F446D-AABD-4E85-87FD-F524C51BAA4C}" type="datetimeFigureOut">
              <a:rPr lang="en-GB" smtClean="0"/>
              <a:t>23/03/2015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35FBCB-F6B3-4448-9F7A-F2D28B3F977D}" type="slidenum">
              <a:rPr lang="en-GB" smtClean="0"/>
              <a:t>‹#›</a:t>
            </a:fld>
            <a:endParaRPr lang="en-GB"/>
          </a:p>
        </p:txBody>
      </p:sp>
    </p:spTree>
    <p:extLst>
      <p:ext uri="{BB962C8B-B14F-4D97-AF65-F5344CB8AC3E}">
        <p14:creationId xmlns:p14="http://schemas.microsoft.com/office/powerpoint/2010/main" val="1652306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35F446D-AABD-4E85-87FD-F524C51BAA4C}" type="datetimeFigureOut">
              <a:rPr lang="en-GB" smtClean="0"/>
              <a:t>23/03/2015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35FBCB-F6B3-4448-9F7A-F2D28B3F977D}" type="slidenum">
              <a:rPr lang="en-GB" smtClean="0"/>
              <a:t>‹#›</a:t>
            </a:fld>
            <a:endParaRPr lang="en-GB"/>
          </a:p>
        </p:txBody>
      </p:sp>
    </p:spTree>
    <p:extLst>
      <p:ext uri="{BB962C8B-B14F-4D97-AF65-F5344CB8AC3E}">
        <p14:creationId xmlns:p14="http://schemas.microsoft.com/office/powerpoint/2010/main" val="1070850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5F446D-AABD-4E85-87FD-F524C51BAA4C}" type="datetimeFigureOut">
              <a:rPr lang="en-GB" smtClean="0"/>
              <a:t>23/03/2015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35FBCB-F6B3-4448-9F7A-F2D28B3F977D}" type="slidenum">
              <a:rPr lang="en-GB" smtClean="0"/>
              <a:t>‹#›</a:t>
            </a:fld>
            <a:endParaRPr lang="en-GB"/>
          </a:p>
        </p:txBody>
      </p:sp>
    </p:spTree>
    <p:extLst>
      <p:ext uri="{BB962C8B-B14F-4D97-AF65-F5344CB8AC3E}">
        <p14:creationId xmlns:p14="http://schemas.microsoft.com/office/powerpoint/2010/main" val="313039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35F446D-AABD-4E85-87FD-F524C51BAA4C}" type="datetimeFigureOut">
              <a:rPr lang="en-GB" smtClean="0"/>
              <a:t>23/03/2015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35FBCB-F6B3-4448-9F7A-F2D28B3F977D}" type="slidenum">
              <a:rPr lang="en-GB" smtClean="0"/>
              <a:t>‹#›</a:t>
            </a:fld>
            <a:endParaRPr lang="en-GB"/>
          </a:p>
        </p:txBody>
      </p:sp>
    </p:spTree>
    <p:extLst>
      <p:ext uri="{BB962C8B-B14F-4D97-AF65-F5344CB8AC3E}">
        <p14:creationId xmlns:p14="http://schemas.microsoft.com/office/powerpoint/2010/main" val="2381137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35F446D-AABD-4E85-87FD-F524C51BAA4C}" type="datetimeFigureOut">
              <a:rPr lang="en-GB" smtClean="0"/>
              <a:t>23/03/2015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35FBCB-F6B3-4448-9F7A-F2D28B3F977D}" type="slidenum">
              <a:rPr lang="en-GB" smtClean="0"/>
              <a:t>‹#›</a:t>
            </a:fld>
            <a:endParaRPr lang="en-GB"/>
          </a:p>
        </p:txBody>
      </p:sp>
    </p:spTree>
    <p:extLst>
      <p:ext uri="{BB962C8B-B14F-4D97-AF65-F5344CB8AC3E}">
        <p14:creationId xmlns:p14="http://schemas.microsoft.com/office/powerpoint/2010/main" val="1943523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35F446D-AABD-4E85-87FD-F524C51BAA4C}" type="datetimeFigureOut">
              <a:rPr lang="en-GB" smtClean="0"/>
              <a:t>23/03/2015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35FBCB-F6B3-4448-9F7A-F2D28B3F977D}" type="slidenum">
              <a:rPr lang="en-GB" smtClean="0"/>
              <a:t>‹#›</a:t>
            </a:fld>
            <a:endParaRPr lang="en-GB"/>
          </a:p>
        </p:txBody>
      </p:sp>
    </p:spTree>
    <p:extLst>
      <p:ext uri="{BB962C8B-B14F-4D97-AF65-F5344CB8AC3E}">
        <p14:creationId xmlns:p14="http://schemas.microsoft.com/office/powerpoint/2010/main" val="4200470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5F446D-AABD-4E85-87FD-F524C51BAA4C}" type="datetimeFigureOut">
              <a:rPr lang="en-GB" smtClean="0"/>
              <a:t>23/03/2015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35FBCB-F6B3-4448-9F7A-F2D28B3F977D}" type="slidenum">
              <a:rPr lang="en-GB" smtClean="0"/>
              <a:t>‹#›</a:t>
            </a:fld>
            <a:endParaRPr lang="en-GB"/>
          </a:p>
        </p:txBody>
      </p:sp>
    </p:spTree>
    <p:extLst>
      <p:ext uri="{BB962C8B-B14F-4D97-AF65-F5344CB8AC3E}">
        <p14:creationId xmlns:p14="http://schemas.microsoft.com/office/powerpoint/2010/main" val="3910712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5F446D-AABD-4E85-87FD-F524C51BAA4C}" type="datetimeFigureOut">
              <a:rPr lang="en-GB" smtClean="0"/>
              <a:t>23/03/2015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35FBCB-F6B3-4448-9F7A-F2D28B3F977D}" type="slidenum">
              <a:rPr lang="en-GB" smtClean="0"/>
              <a:t>‹#›</a:t>
            </a:fld>
            <a:endParaRPr lang="en-GB"/>
          </a:p>
        </p:txBody>
      </p:sp>
    </p:spTree>
    <p:extLst>
      <p:ext uri="{BB962C8B-B14F-4D97-AF65-F5344CB8AC3E}">
        <p14:creationId xmlns:p14="http://schemas.microsoft.com/office/powerpoint/2010/main" val="544651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5F446D-AABD-4E85-87FD-F524C51BAA4C}" type="datetimeFigureOut">
              <a:rPr lang="en-GB" smtClean="0"/>
              <a:t>23/03/2015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35FBCB-F6B3-4448-9F7A-F2D28B3F977D}" type="slidenum">
              <a:rPr lang="en-GB" smtClean="0"/>
              <a:t>‹#›</a:t>
            </a:fld>
            <a:endParaRPr lang="en-GB"/>
          </a:p>
        </p:txBody>
      </p:sp>
    </p:spTree>
    <p:extLst>
      <p:ext uri="{BB962C8B-B14F-4D97-AF65-F5344CB8AC3E}">
        <p14:creationId xmlns:p14="http://schemas.microsoft.com/office/powerpoint/2010/main" val="1958866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F446D-AABD-4E85-87FD-F524C51BAA4C}" type="datetimeFigureOut">
              <a:rPr lang="en-GB" smtClean="0"/>
              <a:t>23/03/2015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35FBCB-F6B3-4448-9F7A-F2D28B3F977D}" type="slidenum">
              <a:rPr lang="en-GB" smtClean="0"/>
              <a:t>‹#›</a:t>
            </a:fld>
            <a:endParaRPr lang="en-GB"/>
          </a:p>
        </p:txBody>
      </p:sp>
    </p:spTree>
    <p:extLst>
      <p:ext uri="{BB962C8B-B14F-4D97-AF65-F5344CB8AC3E}">
        <p14:creationId xmlns:p14="http://schemas.microsoft.com/office/powerpoint/2010/main" val="136022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5865515"/>
          </a:xfrm>
        </p:spPr>
        <p:txBody>
          <a:bodyPr>
            <a:normAutofit fontScale="85000" lnSpcReduction="20000"/>
          </a:bodyPr>
          <a:lstStyle/>
          <a:p>
            <a:r>
              <a:rPr lang="en-GB" dirty="0"/>
              <a:t>There is an art collector who has frequently bought paintings from a highly respected dealer. On one particular occasion the collector bought a painting that he had every reason to believe was by a particular Scottish artist, Samuel </a:t>
            </a:r>
            <a:r>
              <a:rPr lang="en-GB" dirty="0" err="1"/>
              <a:t>Peploe</a:t>
            </a:r>
            <a:r>
              <a:rPr lang="en-GB" dirty="0"/>
              <a:t>. Unknown to both the collector and the dealer the experts who had validated the painting had made a mistake and the painting had in reality been painted by somebody else. The painting had been wrongly attributed. On the basis of having bought the painting the collector concludes that he now owns a painting by the artist Samuel </a:t>
            </a:r>
            <a:r>
              <a:rPr lang="en-GB" dirty="0" err="1"/>
              <a:t>Peploe</a:t>
            </a:r>
            <a:r>
              <a:rPr lang="en-GB" dirty="0"/>
              <a:t>. By complete coincidence, a few years before he had bought a painting which he had thought was painted by a different artist but was in fact painted by </a:t>
            </a:r>
            <a:r>
              <a:rPr lang="en-GB" dirty="0" err="1"/>
              <a:t>Peploe</a:t>
            </a:r>
            <a:r>
              <a:rPr lang="en-GB" dirty="0"/>
              <a:t>.</a:t>
            </a:r>
          </a:p>
          <a:p>
            <a:pPr marL="0" indent="0">
              <a:buNone/>
            </a:pPr>
            <a:r>
              <a:rPr lang="en-GB" dirty="0"/>
              <a:t> </a:t>
            </a:r>
          </a:p>
          <a:p>
            <a:r>
              <a:rPr lang="en-GB" b="1" dirty="0"/>
              <a:t>Does the collector know that he owns a painting by the artist </a:t>
            </a:r>
            <a:r>
              <a:rPr lang="en-GB" b="1" dirty="0" err="1"/>
              <a:t>Peploe</a:t>
            </a:r>
            <a:r>
              <a:rPr lang="en-GB" b="1" dirty="0"/>
              <a:t>?</a:t>
            </a:r>
          </a:p>
          <a:p>
            <a:endParaRPr lang="en-GB" dirty="0"/>
          </a:p>
        </p:txBody>
      </p:sp>
    </p:spTree>
    <p:extLst>
      <p:ext uri="{BB962C8B-B14F-4D97-AF65-F5344CB8AC3E}">
        <p14:creationId xmlns:p14="http://schemas.microsoft.com/office/powerpoint/2010/main" val="1947254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What is the false but justified belief?</a:t>
            </a:r>
          </a:p>
          <a:p>
            <a:r>
              <a:rPr lang="en-GB" dirty="0" smtClean="0"/>
              <a:t>What justifies this false belief?</a:t>
            </a:r>
          </a:p>
          <a:p>
            <a:r>
              <a:rPr lang="en-GB" dirty="0" smtClean="0"/>
              <a:t>What true belief is inferred from this false belief?</a:t>
            </a:r>
            <a:endParaRPr lang="en-GB" dirty="0"/>
          </a:p>
        </p:txBody>
      </p:sp>
    </p:spTree>
    <p:extLst>
      <p:ext uri="{BB962C8B-B14F-4D97-AF65-F5344CB8AC3E}">
        <p14:creationId xmlns:p14="http://schemas.microsoft.com/office/powerpoint/2010/main" val="3940788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Appeals To Intuition</a:t>
            </a:r>
            <a:endParaRPr lang="en-GB" dirty="0"/>
          </a:p>
        </p:txBody>
      </p:sp>
      <p:sp>
        <p:nvSpPr>
          <p:cNvPr id="3" name="Content Placeholder 2"/>
          <p:cNvSpPr>
            <a:spLocks noGrp="1"/>
          </p:cNvSpPr>
          <p:nvPr>
            <p:ph idx="1"/>
          </p:nvPr>
        </p:nvSpPr>
        <p:spPr>
          <a:xfrm>
            <a:off x="457200" y="1412776"/>
            <a:ext cx="8229600" cy="4713387"/>
          </a:xfrm>
        </p:spPr>
        <p:txBody>
          <a:bodyPr>
            <a:normAutofit fontScale="85000" lnSpcReduction="20000"/>
          </a:bodyPr>
          <a:lstStyle/>
          <a:p>
            <a:r>
              <a:rPr lang="en-GB" b="1" dirty="0" smtClean="0"/>
              <a:t>An argument that because a proposition does not match one’s experience of how things work in general, then that proposition is not true.</a:t>
            </a:r>
          </a:p>
          <a:p>
            <a:r>
              <a:rPr lang="en-GB" dirty="0" smtClean="0"/>
              <a:t>Can be used as a tool in philosophy to check theories and principles</a:t>
            </a:r>
          </a:p>
          <a:p>
            <a:r>
              <a:rPr lang="en-GB" dirty="0" smtClean="0"/>
              <a:t>If a theory or principle violates our intuitions then it becomes less plausible unless an adequate reason can be given as to why our intuitions are mistaken</a:t>
            </a:r>
          </a:p>
          <a:p>
            <a:r>
              <a:rPr lang="en-GB" b="1" dirty="0" smtClean="0"/>
              <a:t>An argument </a:t>
            </a:r>
            <a:r>
              <a:rPr lang="en-GB" dirty="0" smtClean="0"/>
              <a:t>in that it tries to support a position through reasons</a:t>
            </a:r>
          </a:p>
          <a:p>
            <a:r>
              <a:rPr lang="en-GB" b="1" dirty="0" smtClean="0"/>
              <a:t>A form of persuasion </a:t>
            </a:r>
            <a:r>
              <a:rPr lang="en-GB" dirty="0" smtClean="0"/>
              <a:t>in that it appeals to our own personal intuitions</a:t>
            </a:r>
            <a:endParaRPr lang="en-GB" dirty="0"/>
          </a:p>
        </p:txBody>
      </p:sp>
    </p:spTree>
    <p:extLst>
      <p:ext uri="{BB962C8B-B14F-4D97-AF65-F5344CB8AC3E}">
        <p14:creationId xmlns:p14="http://schemas.microsoft.com/office/powerpoint/2010/main" val="2384704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Scientific examples where intuition does not match reality</a:t>
            </a:r>
            <a:endParaRPr lang="en-GB" dirty="0"/>
          </a:p>
        </p:txBody>
      </p:sp>
      <p:sp>
        <p:nvSpPr>
          <p:cNvPr id="3" name="Content Placeholder 2"/>
          <p:cNvSpPr>
            <a:spLocks noGrp="1"/>
          </p:cNvSpPr>
          <p:nvPr>
            <p:ph idx="1"/>
          </p:nvPr>
        </p:nvSpPr>
        <p:spPr>
          <a:xfrm>
            <a:off x="467544" y="1484784"/>
            <a:ext cx="8229600" cy="4997152"/>
          </a:xfrm>
        </p:spPr>
        <p:txBody>
          <a:bodyPr>
            <a:normAutofit fontScale="77500" lnSpcReduction="20000"/>
          </a:bodyPr>
          <a:lstStyle/>
          <a:p>
            <a:r>
              <a:rPr lang="en-GB" dirty="0" smtClean="0"/>
              <a:t>Our intuition says it </a:t>
            </a:r>
            <a:r>
              <a:rPr lang="en-GB" i="1" dirty="0" smtClean="0"/>
              <a:t>doesn't make sense for something to be both a wave and a particle</a:t>
            </a:r>
            <a:r>
              <a:rPr lang="en-GB" dirty="0" smtClean="0"/>
              <a:t>, but it turns out this is true if you look at things far smaller than what we have direct experience with. </a:t>
            </a:r>
          </a:p>
          <a:p>
            <a:r>
              <a:rPr lang="en-GB" dirty="0" smtClean="0"/>
              <a:t>Our intuition says it </a:t>
            </a:r>
            <a:r>
              <a:rPr lang="en-GB" i="1" dirty="0" smtClean="0"/>
              <a:t>doesn't make sense that there could be an upper limit on how fast anything could possibly go</a:t>
            </a:r>
            <a:r>
              <a:rPr lang="en-GB" dirty="0" smtClean="0"/>
              <a:t>, but if you look at velocities far outside the range of what we have direct experience of, this turns out to be true. </a:t>
            </a:r>
          </a:p>
          <a:p>
            <a:r>
              <a:rPr lang="en-GB" dirty="0" smtClean="0"/>
              <a:t>Our intuition says that </a:t>
            </a:r>
            <a:r>
              <a:rPr lang="en-GB" i="1" dirty="0" smtClean="0"/>
              <a:t>nothing can live in boiling water</a:t>
            </a:r>
            <a:r>
              <a:rPr lang="en-GB" dirty="0" smtClean="0"/>
              <a:t>, since the most obvious life forms we are familiar with cannot, but it turns out that thermophiles can and do. </a:t>
            </a:r>
          </a:p>
          <a:p>
            <a:r>
              <a:rPr lang="en-GB" dirty="0" smtClean="0"/>
              <a:t>Our intuition says that </a:t>
            </a:r>
            <a:r>
              <a:rPr lang="en-GB" i="1" dirty="0" smtClean="0"/>
              <a:t>continents do not move</a:t>
            </a:r>
            <a:r>
              <a:rPr lang="en-GB" dirty="0" smtClean="0"/>
              <a:t>, since we do not notice any such movement, but it turns out that they do in ways that have produced enormous movements over geologic time. </a:t>
            </a:r>
          </a:p>
          <a:p>
            <a:endParaRPr lang="en-GB" dirty="0"/>
          </a:p>
        </p:txBody>
      </p:sp>
    </p:spTree>
    <p:extLst>
      <p:ext uri="{BB962C8B-B14F-4D97-AF65-F5344CB8AC3E}">
        <p14:creationId xmlns:p14="http://schemas.microsoft.com/office/powerpoint/2010/main" val="58365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a:t>
            </a:r>
            <a:endParaRPr lang="en-GB" dirty="0"/>
          </a:p>
        </p:txBody>
      </p:sp>
      <p:sp>
        <p:nvSpPr>
          <p:cNvPr id="3" name="Content Placeholder 2"/>
          <p:cNvSpPr>
            <a:spLocks noGrp="1"/>
          </p:cNvSpPr>
          <p:nvPr>
            <p:ph idx="1"/>
          </p:nvPr>
        </p:nvSpPr>
        <p:spPr>
          <a:xfrm>
            <a:off x="457200" y="1600200"/>
            <a:ext cx="8229600" cy="4637112"/>
          </a:xfrm>
        </p:spPr>
        <p:txBody>
          <a:bodyPr/>
          <a:lstStyle/>
          <a:p>
            <a:r>
              <a:rPr lang="en-GB" dirty="0"/>
              <a:t>Step 1. Present a plausible and appealing story or scenario that aims at motivating the target’s intuitions towards your position on the issue.</a:t>
            </a:r>
          </a:p>
          <a:p>
            <a:r>
              <a:rPr lang="en-GB" dirty="0"/>
              <a:t>Step 2. Present a developed argument that shows the reader why the story or scenario rationally supports your position.</a:t>
            </a:r>
          </a:p>
          <a:p>
            <a:r>
              <a:rPr lang="en-GB" dirty="0"/>
              <a:t>Step3. Conclude that your position is correct. </a:t>
            </a:r>
          </a:p>
          <a:p>
            <a:endParaRPr lang="en-GB" dirty="0"/>
          </a:p>
        </p:txBody>
      </p:sp>
    </p:spTree>
    <p:extLst>
      <p:ext uri="{BB962C8B-B14F-4D97-AF65-F5344CB8AC3E}">
        <p14:creationId xmlns:p14="http://schemas.microsoft.com/office/powerpoint/2010/main" val="2637884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Utilitarianism</a:t>
            </a:r>
            <a:endParaRPr lang="en-GB" dirty="0"/>
          </a:p>
        </p:txBody>
      </p:sp>
      <p:sp>
        <p:nvSpPr>
          <p:cNvPr id="3" name="Content Placeholder 2"/>
          <p:cNvSpPr>
            <a:spLocks noGrp="1"/>
          </p:cNvSpPr>
          <p:nvPr>
            <p:ph idx="1"/>
          </p:nvPr>
        </p:nvSpPr>
        <p:spPr>
          <a:xfrm>
            <a:off x="457200" y="1600200"/>
            <a:ext cx="8229600" cy="4963886"/>
          </a:xfrm>
        </p:spPr>
        <p:txBody>
          <a:bodyPr>
            <a:normAutofit fontScale="92500" lnSpcReduction="20000"/>
          </a:bodyPr>
          <a:lstStyle/>
          <a:p>
            <a:r>
              <a:rPr lang="en-GB" dirty="0"/>
              <a:t>A violent and appalling crime has been committed. The general population believe the perpetrator to be from a particular minority group and there is a very serious danger of riots and attacks on this minority group. The authorities realise that if they arrest a vagrant and frame him for the crime they will have solved two problems at the same time. The vagrant will have been removed from the streets and the risk of violent riots averted</a:t>
            </a:r>
            <a:r>
              <a:rPr lang="en-GB" dirty="0" smtClean="0"/>
              <a:t>.</a:t>
            </a:r>
          </a:p>
          <a:p>
            <a:r>
              <a:rPr lang="en-GB" b="1" dirty="0" smtClean="0"/>
              <a:t>How can this be understood as an appeal to intuition?</a:t>
            </a:r>
            <a:endParaRPr lang="en-GB" b="1" dirty="0"/>
          </a:p>
          <a:p>
            <a:endParaRPr lang="en-GB" dirty="0"/>
          </a:p>
        </p:txBody>
      </p:sp>
    </p:spTree>
    <p:extLst>
      <p:ext uri="{BB962C8B-B14F-4D97-AF65-F5344CB8AC3E}">
        <p14:creationId xmlns:p14="http://schemas.microsoft.com/office/powerpoint/2010/main" val="1378184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Peter Singer</a:t>
            </a:r>
            <a:endParaRPr lang="en-GB" dirty="0"/>
          </a:p>
        </p:txBody>
      </p:sp>
      <p:sp>
        <p:nvSpPr>
          <p:cNvPr id="3" name="Content Placeholder 2"/>
          <p:cNvSpPr>
            <a:spLocks noGrp="1"/>
          </p:cNvSpPr>
          <p:nvPr>
            <p:ph idx="1"/>
          </p:nvPr>
        </p:nvSpPr>
        <p:spPr/>
        <p:txBody>
          <a:bodyPr/>
          <a:lstStyle/>
          <a:p>
            <a:r>
              <a:rPr lang="en-GB" dirty="0"/>
              <a:t>the moral convictions of some people derive, ‘from discarded religious systems, from warped views of sex and bodily functions, or from customs necessary for the survival of the group in social and economic circumstances that now lie in our distant past’.</a:t>
            </a:r>
          </a:p>
          <a:p>
            <a:r>
              <a:rPr lang="en-GB" dirty="0" smtClean="0"/>
              <a:t>Thus, intuitions in the realm of morality are unreliable</a:t>
            </a:r>
            <a:endParaRPr lang="en-GB" dirty="0"/>
          </a:p>
        </p:txBody>
      </p:sp>
    </p:spTree>
    <p:extLst>
      <p:ext uri="{BB962C8B-B14F-4D97-AF65-F5344CB8AC3E}">
        <p14:creationId xmlns:p14="http://schemas.microsoft.com/office/powerpoint/2010/main" val="3934871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p:txBody>
          <a:bodyPr>
            <a:normAutofit lnSpcReduction="10000"/>
          </a:bodyPr>
          <a:lstStyle/>
          <a:p>
            <a:r>
              <a:rPr lang="en-GB" dirty="0"/>
              <a:t>In the Bible, Deuteronomy 21:18-21 says that stubborn and disobedient children should be stoned to death in public. However, this seems to violate our moral intuitions about just grounds for capital punishment. Therefore, the stoning of disobedient children is not acceptable</a:t>
            </a:r>
            <a:r>
              <a:rPr lang="en-GB" dirty="0" smtClean="0"/>
              <a:t>.</a:t>
            </a:r>
          </a:p>
          <a:p>
            <a:r>
              <a:rPr lang="en-GB" b="1" dirty="0" smtClean="0"/>
              <a:t>Present an argument to show that the intuition above is mistaken</a:t>
            </a:r>
            <a:endParaRPr lang="en-GB" b="1" dirty="0"/>
          </a:p>
          <a:p>
            <a:endParaRPr lang="en-GB" dirty="0"/>
          </a:p>
        </p:txBody>
      </p:sp>
    </p:spTree>
    <p:extLst>
      <p:ext uri="{BB962C8B-B14F-4D97-AF65-F5344CB8AC3E}">
        <p14:creationId xmlns:p14="http://schemas.microsoft.com/office/powerpoint/2010/main" val="30332646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681</Words>
  <Application>Microsoft Office PowerPoint</Application>
  <PresentationFormat>On-screen Show (4:3)</PresentationFormat>
  <Paragraphs>30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Appeals To Intuition</vt:lpstr>
      <vt:lpstr>Scientific examples where intuition does not match reality</vt:lpstr>
      <vt:lpstr>Method</vt:lpstr>
      <vt:lpstr>Utilitarianism</vt:lpstr>
      <vt:lpstr>Peter Singer</vt:lpstr>
      <vt:lpstr>Activity</vt:lpstr>
    </vt:vector>
  </TitlesOfParts>
  <Company>The Moray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TMC</dc:creator>
  <cp:lastModifiedBy>TMC</cp:lastModifiedBy>
  <cp:revision>4</cp:revision>
  <dcterms:created xsi:type="dcterms:W3CDTF">2015-03-23T10:13:58Z</dcterms:created>
  <dcterms:modified xsi:type="dcterms:W3CDTF">2015-03-23T10:43:50Z</dcterms:modified>
</cp:coreProperties>
</file>