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E4916-A49C-456E-A812-E9EB39C1E6B7}" type="datetimeFigureOut">
              <a:rPr lang="en-GB"/>
              <a:pPr>
                <a:defRPr/>
              </a:pPr>
              <a:t>01/10/2014</a:t>
            </a:fld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E091-6C58-48FD-9C96-68D5B3C739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E852A-9016-4C31-A39D-E6767749ABA2}" type="datetimeFigureOut">
              <a:rPr lang="en-GB"/>
              <a:pPr>
                <a:defRPr/>
              </a:pPr>
              <a:t>01/10/2014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C6EBC-B26A-4F1B-8953-0147B080A5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8EB13-5502-4D7B-BF45-FF33F359210B}" type="datetimeFigureOut">
              <a:rPr lang="en-GB"/>
              <a:pPr>
                <a:defRPr/>
              </a:pPr>
              <a:t>01/10/2014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64D4F-0545-4C93-94BE-FAD413E1F7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0B7A4-E2BF-488F-88F5-6404DBDB30D6}" type="datetimeFigureOut">
              <a:rPr lang="en-GB"/>
              <a:pPr>
                <a:defRPr/>
              </a:pPr>
              <a:t>01/10/2014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34922-0279-448B-9250-F8FD249997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9D69E-CC90-4C56-85F3-6DBFDFADAE1B}" type="datetimeFigureOut">
              <a:rPr lang="en-GB"/>
              <a:pPr>
                <a:defRPr/>
              </a:pPr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D6BB3-4BCA-4B87-978A-077C834172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4B9FA-202C-40C7-AAE4-714BCCAE8326}" type="datetimeFigureOut">
              <a:rPr lang="en-GB"/>
              <a:pPr>
                <a:defRPr/>
              </a:pPr>
              <a:t>01/10/2014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BC40B-AD0C-44E9-A5C2-8C38B9DA1D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0F0E2-F5B9-44ED-B12C-D5E9608DF9F1}" type="datetimeFigureOut">
              <a:rPr lang="en-GB"/>
              <a:pPr>
                <a:defRPr/>
              </a:pPr>
              <a:t>01/10/2014</a:t>
            </a:fld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84F67-CC01-4F20-A6BC-877D7AD543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4A6F2-B5E9-41D3-8A22-FC98767A48E6}" type="datetimeFigureOut">
              <a:rPr lang="en-GB"/>
              <a:pPr>
                <a:defRPr/>
              </a:pPr>
              <a:t>01/10/2014</a:t>
            </a:fld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EEC85-EF84-4BE7-B420-A1CEAB929C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9EE9E-1485-4B55-BD68-BD112C525374}" type="datetimeFigureOut">
              <a:rPr lang="en-GB"/>
              <a:pPr>
                <a:defRPr/>
              </a:pPr>
              <a:t>01/10/2014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6698-A9C8-4957-96F2-4CA90F830C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7BB17-2F24-409F-9E18-7A29EF2C9BBB}" type="datetimeFigureOut">
              <a:rPr lang="en-GB"/>
              <a:pPr>
                <a:defRPr/>
              </a:pPr>
              <a:t>01/10/2014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B9ACB-1A0F-4558-BB44-8B99330628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25F31-852A-41A2-8C6F-EC79270CC161}" type="datetimeFigureOut">
              <a:rPr lang="en-GB"/>
              <a:pPr>
                <a:defRPr/>
              </a:pPr>
              <a:t>01/10/2014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0B7FB-ACEC-4C8B-A41B-35AF7E1D7C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706D67-A485-43EA-A478-2B11EE2E147C}" type="datetimeFigureOut">
              <a:rPr lang="en-GB"/>
              <a:pPr>
                <a:defRPr/>
              </a:pPr>
              <a:t>01/10/2014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38FFE4-5868-44E4-BE58-5345FDBDE2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National 5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/>
            <a:r>
              <a:rPr lang="en-GB" smtClean="0">
                <a:latin typeface="Comic Sans MS" pitchFamily="66" charset="0"/>
              </a:rPr>
              <a:t>3.2/3.3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Comic Sans MS" pitchFamily="66" charset="0"/>
              </a:rPr>
              <a:t>For example…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>
                <a:latin typeface="Comic Sans MS" pitchFamily="66" charset="0"/>
              </a:rPr>
              <a:t>My short term targets helped me stay focused and motivated, which kept me on track.  I made my short term targets challenging, but achievable and this kept me driven.  The frequency and variety within the sessions prevented me from becoming bored.  The regular feedback I received from my coach kept me working hard to achieve success and ensured I was doing each training session correctly.  All of these things supported me and contributed to the success of my training programme.</a:t>
            </a:r>
          </a:p>
          <a:p>
            <a:endParaRPr lang="en-GB" sz="20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Comic Sans MS" pitchFamily="66" charset="0"/>
              </a:rPr>
              <a:t>Your turn…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1800" smtClean="0">
                <a:latin typeface="Comic Sans MS" pitchFamily="66" charset="0"/>
              </a:rPr>
              <a:t>Now it’s your turn to follow the steps and write your answer.</a:t>
            </a:r>
          </a:p>
          <a:p>
            <a:pPr>
              <a:lnSpc>
                <a:spcPct val="90000"/>
              </a:lnSpc>
            </a:pPr>
            <a:endParaRPr lang="en-GB" sz="180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GB" sz="1800" smtClean="0">
                <a:latin typeface="Comic Sans MS" pitchFamily="66" charset="0"/>
              </a:rPr>
              <a:t>Make your you recognise and follow the command words:</a:t>
            </a:r>
          </a:p>
          <a:p>
            <a:pPr algn="ctr">
              <a:lnSpc>
                <a:spcPct val="90000"/>
              </a:lnSpc>
              <a:buFont typeface="Symbol" pitchFamily="18" charset="2"/>
              <a:buNone/>
            </a:pPr>
            <a:r>
              <a:rPr lang="en-GB" sz="1800" b="1" smtClean="0">
                <a:latin typeface="Comic Sans MS" pitchFamily="66" charset="0"/>
              </a:rPr>
              <a:t>Describe</a:t>
            </a:r>
          </a:p>
          <a:p>
            <a:pPr algn="ctr">
              <a:lnSpc>
                <a:spcPct val="90000"/>
              </a:lnSpc>
              <a:buFont typeface="Symbol" pitchFamily="18" charset="2"/>
              <a:buNone/>
            </a:pPr>
            <a:r>
              <a:rPr lang="en-GB" sz="1800" b="1" smtClean="0">
                <a:latin typeface="Comic Sans MS" pitchFamily="66" charset="0"/>
              </a:rPr>
              <a:t>Explain</a:t>
            </a:r>
          </a:p>
          <a:p>
            <a:pPr algn="ctr">
              <a:lnSpc>
                <a:spcPct val="90000"/>
              </a:lnSpc>
              <a:buFont typeface="Symbol" pitchFamily="18" charset="2"/>
              <a:buNone/>
            </a:pPr>
            <a:r>
              <a:rPr lang="en-GB" sz="1800" b="1" smtClean="0">
                <a:latin typeface="Comic Sans MS" pitchFamily="66" charset="0"/>
              </a:rPr>
              <a:t>Discuss</a:t>
            </a:r>
          </a:p>
          <a:p>
            <a:pPr algn="ctr">
              <a:lnSpc>
                <a:spcPct val="90000"/>
              </a:lnSpc>
              <a:buFont typeface="Symbol" pitchFamily="18" charset="2"/>
              <a:buNone/>
            </a:pPr>
            <a:r>
              <a:rPr lang="en-GB" sz="1800" b="1" smtClean="0">
                <a:latin typeface="Comic Sans MS" pitchFamily="66" charset="0"/>
              </a:rPr>
              <a:t>Evaluate</a:t>
            </a:r>
          </a:p>
          <a:p>
            <a:pPr algn="ctr">
              <a:lnSpc>
                <a:spcPct val="90000"/>
              </a:lnSpc>
              <a:buFont typeface="Symbol" pitchFamily="18" charset="2"/>
              <a:buNone/>
            </a:pPr>
            <a:r>
              <a:rPr lang="en-GB" sz="1800" b="1" smtClean="0">
                <a:latin typeface="Comic Sans MS" pitchFamily="66" charset="0"/>
              </a:rPr>
              <a:t>Justify</a:t>
            </a:r>
          </a:p>
          <a:p>
            <a:pPr algn="ctr">
              <a:lnSpc>
                <a:spcPct val="90000"/>
              </a:lnSpc>
              <a:buFont typeface="Symbol" pitchFamily="18" charset="2"/>
              <a:buNone/>
            </a:pPr>
            <a:endParaRPr lang="en-GB" sz="1800" smtClean="0"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Font typeface="Symbol" pitchFamily="18" charset="2"/>
              <a:buNone/>
            </a:pPr>
            <a:r>
              <a:rPr lang="en-GB" sz="1800" u="sng" smtClean="0">
                <a:solidFill>
                  <a:schemeClr val="accent1"/>
                </a:solidFill>
                <a:latin typeface="Comic Sans MS" pitchFamily="66" charset="0"/>
              </a:rPr>
              <a:t>and ask for help if your feeling stuck!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Comic Sans MS" pitchFamily="66" charset="0"/>
              </a:rPr>
              <a:t>Li: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>
                <a:latin typeface="Comic Sans MS" pitchFamily="66" charset="0"/>
              </a:rPr>
              <a:t>To know how to structure unit assessment answers</a:t>
            </a:r>
          </a:p>
          <a:p>
            <a:pPr>
              <a:buFont typeface="Wingdings 2" pitchFamily="18" charset="2"/>
              <a:buNone/>
            </a:pPr>
            <a:endParaRPr lang="en-GB" smtClean="0">
              <a:latin typeface="Comic Sans MS" pitchFamily="66" charset="0"/>
            </a:endParaRPr>
          </a:p>
          <a:p>
            <a:r>
              <a:rPr lang="en-GB" smtClean="0">
                <a:latin typeface="Comic Sans MS" pitchFamily="66" charset="0"/>
              </a:rPr>
              <a:t>To plan/write a draft answer for the unit assessment workbook</a:t>
            </a:r>
          </a:p>
          <a:p>
            <a:pPr>
              <a:buFont typeface="Wingdings 2" pitchFamily="18" charset="2"/>
              <a:buNone/>
            </a:pPr>
            <a:endParaRPr lang="en-GB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sz="3300" smtClean="0">
                <a:solidFill>
                  <a:srgbClr val="FF0000"/>
                </a:solidFill>
                <a:latin typeface="Comic Sans MS" pitchFamily="66" charset="0"/>
              </a:rPr>
              <a:t>3.2/3.3  (one question)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GB" sz="330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sz="3300" smtClean="0">
                <a:latin typeface="Comic Sans MS" pitchFamily="66" charset="0"/>
              </a:rPr>
              <a:t>“Provide evidence of the evaluation of the effectiveness of your development plan in supporting your performance development.”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GB" sz="330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GB" sz="2200" smtClean="0"/>
          </a:p>
        </p:txBody>
      </p:sp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5400" dirty="0" smtClean="0">
                <a:latin typeface="Comic Sans MS" pitchFamily="66" charset="0"/>
              </a:rPr>
              <a:t>Factors impacting on </a:t>
            </a:r>
            <a:br>
              <a:rPr lang="en-GB" sz="5400" dirty="0" smtClean="0">
                <a:latin typeface="Comic Sans MS" pitchFamily="66" charset="0"/>
              </a:rPr>
            </a:br>
            <a:r>
              <a:rPr lang="en-GB" sz="5400" dirty="0" smtClean="0">
                <a:latin typeface="Comic Sans MS" pitchFamily="66" charset="0"/>
              </a:rPr>
              <a:t>Performance</a:t>
            </a:r>
            <a:endParaRPr lang="en-GB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altLang="en-US" sz="1900" smtClean="0">
                <a:latin typeface="Comic Sans MS" pitchFamily="66" charset="0"/>
              </a:rPr>
              <a:t>You need to …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altLang="en-US" sz="1900" smtClean="0">
                <a:latin typeface="Comic Sans MS" pitchFamily="66" charset="0"/>
              </a:rPr>
              <a:t>“</a:t>
            </a:r>
            <a:r>
              <a:rPr lang="en-GB" sz="1900" smtClean="0">
                <a:latin typeface="Comic Sans MS" pitchFamily="66" charset="0"/>
              </a:rPr>
              <a:t>Provide evidence of the evaluation of the effectiveness of your development plan in supporting your performance development”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GB" sz="190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sz="1900" smtClean="0">
                <a:latin typeface="Comic Sans MS" pitchFamily="66" charset="0"/>
              </a:rPr>
              <a:t>Your answer must:-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GB" sz="1900" smtClean="0">
                <a:solidFill>
                  <a:schemeClr val="accent1"/>
                </a:solidFill>
                <a:latin typeface="Comic Sans MS" pitchFamily="66" charset="0"/>
              </a:rPr>
              <a:t>Explain how well your plan (training programme) worked. </a:t>
            </a:r>
          </a:p>
          <a:p>
            <a:pPr>
              <a:lnSpc>
                <a:spcPct val="80000"/>
              </a:lnSpc>
            </a:pPr>
            <a:endParaRPr lang="en-GB" sz="1900" smtClean="0">
              <a:solidFill>
                <a:srgbClr val="FF00FF"/>
              </a:solidFill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r>
              <a:rPr lang="en-GB" sz="1900" u="sng" smtClean="0">
                <a:latin typeface="Comic Sans MS" pitchFamily="66" charset="0"/>
              </a:rPr>
              <a:t>You will do this by following the advice in stages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endParaRPr lang="en-GB" sz="1900" b="1" u="sng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GB" sz="190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GB" sz="190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GB" sz="1900" smtClean="0"/>
          </a:p>
        </p:txBody>
      </p:sp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600">
                <a:latin typeface="Comic Sans MS" charset="0"/>
              </a:rPr>
              <a:t>Factors impacting on </a:t>
            </a:r>
            <a:br>
              <a:rPr lang="en-GB" sz="4600">
                <a:latin typeface="Comic Sans MS" charset="0"/>
              </a:rPr>
            </a:br>
            <a:r>
              <a:rPr lang="en-GB" sz="4600">
                <a:latin typeface="Comic Sans MS" charset="0"/>
              </a:rPr>
              <a:t>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idx="1"/>
          </p:nvPr>
        </p:nvSpPr>
        <p:spPr>
          <a:xfrm>
            <a:off x="871538" y="1773238"/>
            <a:ext cx="7408862" cy="4679950"/>
          </a:xfrm>
        </p:spPr>
        <p:txBody>
          <a:bodyPr/>
          <a:lstStyle/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GB" sz="1900" b="1" smtClean="0">
                <a:latin typeface="Comic Sans MS" pitchFamily="66" charset="0"/>
              </a:rPr>
              <a:t>First of all …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endParaRPr lang="en-GB" sz="1900" smtClean="0">
              <a:solidFill>
                <a:srgbClr val="FF00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1900" smtClean="0">
                <a:latin typeface="Comic Sans MS" pitchFamily="66" charset="0"/>
              </a:rPr>
              <a:t>Look at all your data collection from the </a:t>
            </a:r>
            <a:r>
              <a:rPr lang="en-GB" sz="1900" smtClean="0">
                <a:solidFill>
                  <a:srgbClr val="00CC00"/>
                </a:solidFill>
                <a:latin typeface="Comic Sans MS" pitchFamily="66" charset="0"/>
              </a:rPr>
              <a:t>start</a:t>
            </a:r>
            <a:r>
              <a:rPr lang="en-GB" sz="1900" smtClean="0">
                <a:latin typeface="Comic Sans MS" pitchFamily="66" charset="0"/>
              </a:rPr>
              <a:t> of the block.</a:t>
            </a:r>
          </a:p>
          <a:p>
            <a:pPr>
              <a:lnSpc>
                <a:spcPct val="80000"/>
              </a:lnSpc>
            </a:pPr>
            <a:r>
              <a:rPr lang="en-GB" sz="1900" smtClean="0">
                <a:latin typeface="Comic Sans MS" pitchFamily="66" charset="0"/>
              </a:rPr>
              <a:t>Look at all your data collection from the </a:t>
            </a:r>
            <a:r>
              <a:rPr lang="en-GB" sz="1900" smtClean="0">
                <a:solidFill>
                  <a:srgbClr val="FF0000"/>
                </a:solidFill>
                <a:latin typeface="Comic Sans MS" pitchFamily="66" charset="0"/>
              </a:rPr>
              <a:t>end</a:t>
            </a:r>
            <a:r>
              <a:rPr lang="en-GB" sz="1900" smtClean="0">
                <a:latin typeface="Comic Sans MS" pitchFamily="66" charset="0"/>
              </a:rPr>
              <a:t> of the block.</a:t>
            </a:r>
          </a:p>
          <a:p>
            <a:pPr>
              <a:lnSpc>
                <a:spcPct val="80000"/>
              </a:lnSpc>
            </a:pPr>
            <a:endParaRPr lang="en-GB" sz="190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GB" sz="1900" smtClean="0">
                <a:latin typeface="Comic Sans MS" pitchFamily="66" charset="0"/>
              </a:rPr>
              <a:t>To answer this part of the question:-</a:t>
            </a:r>
          </a:p>
          <a:p>
            <a:pPr>
              <a:lnSpc>
                <a:spcPct val="80000"/>
              </a:lnSpc>
            </a:pPr>
            <a:r>
              <a:rPr lang="en-GB" sz="1900" b="1" smtClean="0">
                <a:latin typeface="Comic Sans MS" pitchFamily="66" charset="0"/>
              </a:rPr>
              <a:t>COMPARE</a:t>
            </a:r>
            <a:r>
              <a:rPr lang="en-GB" sz="1900" smtClean="0">
                <a:latin typeface="Comic Sans MS" pitchFamily="66" charset="0"/>
              </a:rPr>
              <a:t> the two, by describing any difference in the results,  including all statistics and data</a:t>
            </a:r>
          </a:p>
          <a:p>
            <a:pPr>
              <a:lnSpc>
                <a:spcPct val="80000"/>
              </a:lnSpc>
            </a:pPr>
            <a:endParaRPr lang="en-GB" sz="190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1900" smtClean="0">
                <a:latin typeface="Comic Sans MS" pitchFamily="66" charset="0"/>
              </a:rPr>
              <a:t>Firstly, you should </a:t>
            </a:r>
            <a:r>
              <a:rPr lang="en-GB" sz="1900" b="1" smtClean="0">
                <a:latin typeface="Comic Sans MS" pitchFamily="66" charset="0"/>
              </a:rPr>
              <a:t>DESCRIBE</a:t>
            </a:r>
            <a:r>
              <a:rPr lang="en-GB" sz="1900" smtClean="0">
                <a:latin typeface="Comic Sans MS" pitchFamily="66" charset="0"/>
              </a:rPr>
              <a:t> and </a:t>
            </a:r>
            <a:r>
              <a:rPr lang="en-GB" sz="1900" b="1" smtClean="0">
                <a:latin typeface="Comic Sans MS" pitchFamily="66" charset="0"/>
              </a:rPr>
              <a:t>EXPLAIN</a:t>
            </a:r>
            <a:r>
              <a:rPr lang="en-GB" sz="1900" smtClean="0">
                <a:latin typeface="Comic Sans MS" pitchFamily="66" charset="0"/>
              </a:rPr>
              <a:t> </a:t>
            </a:r>
            <a:r>
              <a:rPr lang="en-GB" sz="1900" smtClean="0">
                <a:solidFill>
                  <a:schemeClr val="accent1"/>
                </a:solidFill>
                <a:latin typeface="Comic Sans MS" pitchFamily="66" charset="0"/>
              </a:rPr>
              <a:t>at least 2 </a:t>
            </a:r>
            <a:r>
              <a:rPr lang="en-GB" sz="1900" smtClean="0">
                <a:latin typeface="Comic Sans MS" pitchFamily="66" charset="0"/>
              </a:rPr>
              <a:t>specific improvements to </a:t>
            </a:r>
            <a:r>
              <a:rPr lang="en-GB" sz="1900" u="sng" smtClean="0">
                <a:latin typeface="Comic Sans MS" pitchFamily="66" charset="0"/>
              </a:rPr>
              <a:t>features </a:t>
            </a:r>
            <a:r>
              <a:rPr lang="en-GB" sz="1900" smtClean="0">
                <a:latin typeface="Comic Sans MS" pitchFamily="66" charset="0"/>
              </a:rPr>
              <a:t>of your performance.</a:t>
            </a:r>
          </a:p>
          <a:p>
            <a:pPr>
              <a:lnSpc>
                <a:spcPct val="80000"/>
              </a:lnSpc>
            </a:pPr>
            <a:endParaRPr lang="en-GB" sz="190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1900" smtClean="0">
                <a:latin typeface="Comic Sans MS" pitchFamily="66" charset="0"/>
              </a:rPr>
              <a:t>Secondly, you should </a:t>
            </a:r>
            <a:r>
              <a:rPr lang="en-GB" sz="1900" b="1" smtClean="0">
                <a:latin typeface="Comic Sans MS" pitchFamily="66" charset="0"/>
              </a:rPr>
              <a:t>DESCRIBE</a:t>
            </a:r>
            <a:r>
              <a:rPr lang="en-GB" sz="1900" smtClean="0">
                <a:latin typeface="Comic Sans MS" pitchFamily="66" charset="0"/>
              </a:rPr>
              <a:t> and </a:t>
            </a:r>
            <a:r>
              <a:rPr lang="en-GB" sz="1900" b="1" smtClean="0">
                <a:latin typeface="Comic Sans MS" pitchFamily="66" charset="0"/>
              </a:rPr>
              <a:t>EXPLAIN</a:t>
            </a:r>
            <a:r>
              <a:rPr lang="en-GB" sz="1900" smtClean="0">
                <a:latin typeface="Comic Sans MS" pitchFamily="66" charset="0"/>
              </a:rPr>
              <a:t> the impact these improvements have to your </a:t>
            </a:r>
            <a:r>
              <a:rPr lang="en-GB" sz="1900" u="sng" smtClean="0">
                <a:latin typeface="Comic Sans MS" pitchFamily="66" charset="0"/>
              </a:rPr>
              <a:t>overall performance.</a:t>
            </a:r>
          </a:p>
          <a:p>
            <a:pPr>
              <a:lnSpc>
                <a:spcPct val="80000"/>
              </a:lnSpc>
            </a:pPr>
            <a:endParaRPr lang="en-GB" sz="1900" smtClean="0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r>
              <a:rPr lang="en-GB" sz="1900" smtClean="0">
                <a:solidFill>
                  <a:schemeClr val="accent1"/>
                </a:solidFill>
                <a:latin typeface="Comic Sans MS" pitchFamily="66" charset="0"/>
              </a:rPr>
              <a:t>(This is the most important part of your answer)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endParaRPr lang="en-GB" sz="1900" smtClean="0">
              <a:solidFill>
                <a:srgbClr val="FF00FF"/>
              </a:solidFill>
              <a:latin typeface="Comic Sans MS" pitchFamily="66" charset="0"/>
            </a:endParaRPr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000" smtClean="0">
                <a:latin typeface="Comic Sans MS" pitchFamily="66" charset="0"/>
              </a:rPr>
              <a:t>How well did your plan work?</a:t>
            </a:r>
            <a:br>
              <a:rPr lang="en-GB" sz="4000" smtClean="0">
                <a:latin typeface="Comic Sans MS" pitchFamily="66" charset="0"/>
              </a:rPr>
            </a:br>
            <a:endParaRPr lang="en-GB" sz="40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>
                <a:latin typeface="Comic Sans MS" pitchFamily="66" charset="0"/>
              </a:rPr>
              <a:t>For example…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871538" y="1844675"/>
            <a:ext cx="7408862" cy="4281488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sz="1600" smtClean="0">
                <a:solidFill>
                  <a:srgbClr val="FF0000"/>
                </a:solidFill>
                <a:latin typeface="Comic Sans MS" pitchFamily="66" charset="0"/>
              </a:rPr>
              <a:t>First improvement</a:t>
            </a:r>
          </a:p>
          <a:p>
            <a:pPr>
              <a:lnSpc>
                <a:spcPct val="80000"/>
              </a:lnSpc>
            </a:pPr>
            <a:r>
              <a:rPr lang="en-GB" sz="1600" smtClean="0">
                <a:latin typeface="Comic Sans MS" pitchFamily="66" charset="0"/>
              </a:rPr>
              <a:t>My CRE has now improved as a result of fartlek training.  I retested my CRE through the bleep test and have made good improvement.  My results show that I have improved from 6.2 to 9.5.This is a huge improvement for 4 weeks of training.  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endParaRPr lang="en-GB" sz="160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sz="1600" smtClean="0">
                <a:solidFill>
                  <a:srgbClr val="FF0000"/>
                </a:solidFill>
                <a:latin typeface="Comic Sans MS" pitchFamily="66" charset="0"/>
              </a:rPr>
              <a:t>Second improvement</a:t>
            </a:r>
          </a:p>
          <a:p>
            <a:pPr>
              <a:lnSpc>
                <a:spcPct val="80000"/>
              </a:lnSpc>
            </a:pPr>
            <a:r>
              <a:rPr lang="en-GB" sz="1600" smtClean="0">
                <a:latin typeface="Comic Sans MS" pitchFamily="66" charset="0"/>
              </a:rPr>
              <a:t>When I redid my movement analysis it was clear my overall running technique had improved.  I now had ticks in all areas and the overall time had improved.  My technique now looks smoother and more dynamic.  </a:t>
            </a:r>
          </a:p>
          <a:p>
            <a:pPr>
              <a:lnSpc>
                <a:spcPct val="80000"/>
              </a:lnSpc>
            </a:pPr>
            <a:endParaRPr lang="en-GB" sz="160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sz="1600" smtClean="0">
                <a:solidFill>
                  <a:srgbClr val="FF0000"/>
                </a:solidFill>
                <a:latin typeface="Comic Sans MS" pitchFamily="66" charset="0"/>
              </a:rPr>
              <a:t>Impact on performance (whole performance context)</a:t>
            </a:r>
          </a:p>
          <a:p>
            <a:pPr>
              <a:lnSpc>
                <a:spcPct val="80000"/>
              </a:lnSpc>
            </a:pPr>
            <a:r>
              <a:rPr lang="en-GB" sz="1600" smtClean="0">
                <a:latin typeface="Comic Sans MS" pitchFamily="66" charset="0"/>
              </a:rPr>
              <a:t>By developing both my CRE and technique, my overall time for the 800m  has greatly improved.  I have managed to achieve my long term target  of taking 5 seconds off my initial time.  I now run the event in 2.58 seconds (PB).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Did you achieve your targets?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Symbol" pitchFamily="18" charset="2"/>
              <a:buNone/>
            </a:pPr>
            <a:r>
              <a:rPr lang="en-GB" sz="2000" b="1" smtClean="0">
                <a:latin typeface="Comic Sans MS" pitchFamily="66" charset="0"/>
              </a:rPr>
              <a:t>Secondly…</a:t>
            </a:r>
          </a:p>
          <a:p>
            <a:pPr>
              <a:buFont typeface="Wingdings 2" pitchFamily="18" charset="2"/>
              <a:buNone/>
            </a:pPr>
            <a:r>
              <a:rPr lang="en-GB" sz="2000" smtClean="0">
                <a:latin typeface="Comic Sans MS" pitchFamily="66" charset="0"/>
              </a:rPr>
              <a:t>(Based on your findings)</a:t>
            </a:r>
          </a:p>
          <a:p>
            <a:r>
              <a:rPr lang="en-GB" sz="2000" smtClean="0">
                <a:latin typeface="Comic Sans MS" pitchFamily="66" charset="0"/>
              </a:rPr>
              <a:t>Do you think you achieved your short term targets?</a:t>
            </a:r>
          </a:p>
          <a:p>
            <a:r>
              <a:rPr lang="en-GB" sz="2000" smtClean="0">
                <a:latin typeface="Comic Sans MS" pitchFamily="66" charset="0"/>
              </a:rPr>
              <a:t>Say what they were and how you know you achieved them</a:t>
            </a:r>
          </a:p>
          <a:p>
            <a:pPr>
              <a:buFont typeface="Symbol" pitchFamily="18" charset="2"/>
              <a:buNone/>
            </a:pPr>
            <a:r>
              <a:rPr lang="en-GB" sz="2000" smtClean="0">
                <a:latin typeface="Comic Sans MS" pitchFamily="66" charset="0"/>
              </a:rPr>
              <a:t>Describe and Discuss</a:t>
            </a:r>
          </a:p>
          <a:p>
            <a:endParaRPr lang="en-GB" sz="2000" smtClean="0">
              <a:latin typeface="Comic Sans MS" pitchFamily="66" charset="0"/>
            </a:endParaRPr>
          </a:p>
          <a:p>
            <a:r>
              <a:rPr lang="en-GB" sz="2000" smtClean="0">
                <a:latin typeface="Comic Sans MS" pitchFamily="66" charset="0"/>
              </a:rPr>
              <a:t>Do you think you achieved your long term targets?</a:t>
            </a:r>
          </a:p>
          <a:p>
            <a:r>
              <a:rPr lang="en-GB" sz="2000" smtClean="0">
                <a:latin typeface="Comic Sans MS" pitchFamily="66" charset="0"/>
              </a:rPr>
              <a:t>Say what they were and how you know you achieved them</a:t>
            </a:r>
          </a:p>
          <a:p>
            <a:pPr>
              <a:buFont typeface="Symbol" pitchFamily="18" charset="2"/>
              <a:buNone/>
            </a:pPr>
            <a:endParaRPr lang="en-GB" sz="2000" smtClean="0">
              <a:latin typeface="Comic Sans MS" pitchFamily="66" charset="0"/>
            </a:endParaRPr>
          </a:p>
          <a:p>
            <a:pPr algn="ctr">
              <a:buFont typeface="Symbol" pitchFamily="18" charset="2"/>
              <a:buNone/>
            </a:pPr>
            <a:r>
              <a:rPr lang="en-GB" sz="2000" b="1" smtClean="0">
                <a:latin typeface="Comic Sans MS" pitchFamily="66" charset="0"/>
              </a:rPr>
              <a:t>Describe </a:t>
            </a:r>
            <a:r>
              <a:rPr lang="en-GB" sz="2000" smtClean="0">
                <a:latin typeface="Comic Sans MS" pitchFamily="66" charset="0"/>
              </a:rPr>
              <a:t>and</a:t>
            </a:r>
            <a:r>
              <a:rPr lang="en-GB" sz="2000" b="1" smtClean="0">
                <a:latin typeface="Comic Sans MS" pitchFamily="66" charset="0"/>
              </a:rPr>
              <a:t> Discuss</a:t>
            </a:r>
          </a:p>
          <a:p>
            <a:endParaRPr lang="en-GB" sz="2000" smtClean="0">
              <a:latin typeface="Comic Sans MS" pitchFamily="66" charset="0"/>
            </a:endParaRPr>
          </a:p>
          <a:p>
            <a:endParaRPr lang="en-GB" sz="20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Comic Sans MS" pitchFamily="66" charset="0"/>
              </a:rPr>
              <a:t>For example…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 smtClean="0">
                <a:latin typeface="Comic Sans MS" pitchFamily="66" charset="0"/>
              </a:rPr>
              <a:t>My first short term target was to take 2 seconds off my personal best for 1500m. I set this target for the end of week 1. After following my training programme, I retested the 1500m at the end of week 1 and found that I had successful achieved my first short term targets. This told me my training programme was appropriate in helping me achieve my goals.</a:t>
            </a:r>
          </a:p>
          <a:p>
            <a:pPr>
              <a:lnSpc>
                <a:spcPct val="90000"/>
              </a:lnSpc>
            </a:pPr>
            <a:endParaRPr lang="en-GB" sz="2000" smtClean="0"/>
          </a:p>
          <a:p>
            <a:pPr>
              <a:lnSpc>
                <a:spcPct val="90000"/>
              </a:lnSpc>
            </a:pPr>
            <a:endParaRPr lang="en-GB" sz="200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GB" sz="2000" smtClean="0">
                <a:latin typeface="Comic Sans MS" pitchFamily="66" charset="0"/>
              </a:rPr>
              <a:t>My second short term target was to…</a:t>
            </a:r>
          </a:p>
          <a:p>
            <a:pPr>
              <a:lnSpc>
                <a:spcPct val="90000"/>
              </a:lnSpc>
            </a:pPr>
            <a:endParaRPr lang="en-GB" sz="200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GB" sz="2000" smtClean="0">
                <a:latin typeface="Comic Sans MS" pitchFamily="66" charset="0"/>
              </a:rPr>
              <a:t>My long term target was to …</a:t>
            </a:r>
          </a:p>
          <a:p>
            <a:pPr>
              <a:lnSpc>
                <a:spcPct val="90000"/>
              </a:lnSpc>
            </a:pPr>
            <a:endParaRPr lang="en-GB" sz="200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000" dirty="0" smtClean="0">
                <a:latin typeface="Comic Sans MS" pitchFamily="66" charset="0"/>
              </a:rPr>
              <a:t>What made your training programme effective?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000" smtClean="0">
                <a:latin typeface="Comic Sans MS" pitchFamily="66" charset="0"/>
              </a:rPr>
              <a:t>Now you have retested and analysed the results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sz="2000" smtClean="0">
                <a:latin typeface="Comic Sans MS" pitchFamily="66" charset="0"/>
              </a:rPr>
              <a:t>                                            AND</a:t>
            </a:r>
          </a:p>
          <a:p>
            <a:pPr>
              <a:lnSpc>
                <a:spcPct val="80000"/>
              </a:lnSpc>
            </a:pPr>
            <a:r>
              <a:rPr lang="en-GB" sz="2000" smtClean="0">
                <a:latin typeface="Comic Sans MS" pitchFamily="66" charset="0"/>
              </a:rPr>
              <a:t>Checked targets to see if you achieved them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sz="2000" smtClean="0">
                <a:latin typeface="Comic Sans MS" pitchFamily="66" charset="0"/>
              </a:rPr>
              <a:t>                                           NOW</a:t>
            </a:r>
          </a:p>
          <a:p>
            <a:pPr>
              <a:lnSpc>
                <a:spcPct val="80000"/>
              </a:lnSpc>
            </a:pPr>
            <a:endParaRPr lang="en-GB" sz="2000" smtClean="0">
              <a:solidFill>
                <a:srgbClr val="FF00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en-GB" sz="2000" smtClean="0">
              <a:solidFill>
                <a:srgbClr val="FF00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sz="2000" b="1" smtClean="0">
                <a:latin typeface="Comic Sans MS" pitchFamily="66" charset="0"/>
              </a:rPr>
              <a:t>Thirdly…</a:t>
            </a:r>
          </a:p>
          <a:p>
            <a:pPr>
              <a:lnSpc>
                <a:spcPct val="80000"/>
              </a:lnSpc>
            </a:pPr>
            <a:r>
              <a:rPr lang="en-GB" sz="2000" b="1" smtClean="0">
                <a:latin typeface="Comic Sans MS" pitchFamily="66" charset="0"/>
              </a:rPr>
              <a:t>DESCRIBE</a:t>
            </a:r>
            <a:r>
              <a:rPr lang="en-GB" sz="2000" smtClean="0">
                <a:latin typeface="Comic Sans MS" pitchFamily="66" charset="0"/>
              </a:rPr>
              <a:t> 3 things about your training programme that made it effective and </a:t>
            </a:r>
          </a:p>
          <a:p>
            <a:pPr>
              <a:lnSpc>
                <a:spcPct val="80000"/>
              </a:lnSpc>
            </a:pPr>
            <a:r>
              <a:rPr lang="en-GB" sz="2000" b="1" smtClean="0">
                <a:latin typeface="Comic Sans MS" pitchFamily="66" charset="0"/>
              </a:rPr>
              <a:t>EXPLAIN</a:t>
            </a:r>
            <a:r>
              <a:rPr lang="en-GB" sz="2000" smtClean="0">
                <a:latin typeface="Comic Sans MS" pitchFamily="66" charset="0"/>
              </a:rPr>
              <a:t> how these 3 things impacted your training and your performance.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622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Constantia</vt:lpstr>
      <vt:lpstr>Arial</vt:lpstr>
      <vt:lpstr>Calibri</vt:lpstr>
      <vt:lpstr>Wingdings 2</vt:lpstr>
      <vt:lpstr>Comic Sans MS</vt:lpstr>
      <vt:lpstr>Symbol</vt:lpstr>
      <vt:lpstr>Flow</vt:lpstr>
      <vt:lpstr>Flow</vt:lpstr>
      <vt:lpstr>Flow</vt:lpstr>
      <vt:lpstr>Flow</vt:lpstr>
      <vt:lpstr>Slide 1</vt:lpstr>
      <vt:lpstr>Li:</vt:lpstr>
      <vt:lpstr>Factors impacting on  Performance</vt:lpstr>
      <vt:lpstr>Factors impacting on  Performance</vt:lpstr>
      <vt:lpstr>How well did your plan work? </vt:lpstr>
      <vt:lpstr>For example…</vt:lpstr>
      <vt:lpstr>Did you achieve your targets?</vt:lpstr>
      <vt:lpstr>For example…</vt:lpstr>
      <vt:lpstr>What made your training programme effective?</vt:lpstr>
      <vt:lpstr>For example…</vt:lpstr>
      <vt:lpstr>Your turn…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5</dc:title>
  <dc:creator>laura</dc:creator>
  <cp:lastModifiedBy>mcs</cp:lastModifiedBy>
  <cp:revision>12</cp:revision>
  <dcterms:created xsi:type="dcterms:W3CDTF">2014-01-22T09:47:09Z</dcterms:created>
  <dcterms:modified xsi:type="dcterms:W3CDTF">2014-10-01T09:33:42Z</dcterms:modified>
</cp:coreProperties>
</file>