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DAE5FEE-3F20-4D3E-A22C-9FC695DF69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AE5FEE-3F20-4D3E-A22C-9FC695DF696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AE5FEE-3F20-4D3E-A22C-9FC695DF696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1C5350-FAE0-4715-B5C6-8318F7FF426D}" type="datetimeFigureOut">
              <a:rPr lang="en-GB" smtClean="0"/>
              <a:pPr/>
              <a:t>11/09/2014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DAE5FEE-3F20-4D3E-A22C-9FC695DF696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C5350-FAE0-4715-B5C6-8318F7FF426D}" type="datetimeFigureOut">
              <a:rPr lang="en-GB" smtClean="0"/>
              <a:pPr/>
              <a:t>11/09/2014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AE5FEE-3F20-4D3E-A22C-9FC695DF696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GB" dirty="0" smtClean="0">
                <a:latin typeface="Comic Sans MS" pitchFamily="66" charset="0"/>
              </a:rPr>
              <a:t>National 5</a:t>
            </a:r>
            <a:endParaRPr lang="en-GB" dirty="0">
              <a:latin typeface="Comic Sans MS" pitchFamily="66" charset="0"/>
            </a:endParaRPr>
          </a:p>
        </p:txBody>
      </p:sp>
      <p:sp>
        <p:nvSpPr>
          <p:cNvPr id="5123" name="Subtitle 2"/>
          <p:cNvSpPr>
            <a:spLocks noGrp="1"/>
          </p:cNvSpPr>
          <p:nvPr>
            <p:ph type="subTitle" idx="1"/>
          </p:nvPr>
        </p:nvSpPr>
        <p:spPr>
          <a:xfrm>
            <a:off x="533400" y="3228975"/>
            <a:ext cx="7854950" cy="1752600"/>
          </a:xfrm>
        </p:spPr>
        <p:txBody>
          <a:bodyPr/>
          <a:lstStyle/>
          <a:p>
            <a:pPr marR="0" algn="ctr" eaLnBrk="1" hangingPunct="1"/>
            <a:r>
              <a:rPr lang="en-GB" smtClean="0">
                <a:latin typeface="Comic Sans MS" pitchFamily="66" charset="0"/>
              </a:rPr>
              <a:t>3.1</a:t>
            </a:r>
            <a:endParaRPr lang="en-GB" dirty="0" smtClean="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smtClean="0">
                <a:latin typeface="Comic Sans MS" pitchFamily="66" charset="0"/>
              </a:rPr>
              <a:t>Li:</a:t>
            </a:r>
          </a:p>
        </p:txBody>
      </p:sp>
      <p:sp>
        <p:nvSpPr>
          <p:cNvPr id="6147" name="Content Placeholder 2"/>
          <p:cNvSpPr>
            <a:spLocks noGrp="1"/>
          </p:cNvSpPr>
          <p:nvPr>
            <p:ph idx="1"/>
          </p:nvPr>
        </p:nvSpPr>
        <p:spPr/>
        <p:txBody>
          <a:bodyPr/>
          <a:lstStyle/>
          <a:p>
            <a:pPr eaLnBrk="1" hangingPunct="1"/>
            <a:r>
              <a:rPr lang="en-GB" smtClean="0">
                <a:latin typeface="Comic Sans MS" pitchFamily="66" charset="0"/>
              </a:rPr>
              <a:t>To know how to structure unit assessment answers</a:t>
            </a:r>
          </a:p>
          <a:p>
            <a:pPr eaLnBrk="1" hangingPunct="1">
              <a:buFont typeface="Wingdings 2" pitchFamily="18" charset="2"/>
              <a:buNone/>
            </a:pPr>
            <a:endParaRPr lang="en-GB" smtClean="0">
              <a:latin typeface="Comic Sans MS" pitchFamily="66" charset="0"/>
            </a:endParaRPr>
          </a:p>
          <a:p>
            <a:pPr eaLnBrk="1" hangingPunct="1"/>
            <a:r>
              <a:rPr lang="en-GB" smtClean="0">
                <a:latin typeface="Comic Sans MS" pitchFamily="66" charset="0"/>
              </a:rPr>
              <a:t>To plan/write a draft answer for the unit assessment workbook</a:t>
            </a:r>
          </a:p>
          <a:p>
            <a:pPr eaLnBrk="1" hangingPunct="1">
              <a:buFont typeface="Wingdings 2" pitchFamily="18" charset="2"/>
              <a:buNone/>
            </a:pPr>
            <a:endParaRPr lang="en-GB" smtClean="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GB" sz="4800" dirty="0" smtClean="0">
                <a:latin typeface="Comic Sans MS" pitchFamily="66" charset="0"/>
              </a:rPr>
              <a:t>Factors impacting on </a:t>
            </a:r>
            <a:br>
              <a:rPr lang="en-GB" sz="4800" dirty="0" smtClean="0">
                <a:latin typeface="Comic Sans MS" pitchFamily="66" charset="0"/>
              </a:rPr>
            </a:br>
            <a:r>
              <a:rPr lang="en-GB" sz="4800" dirty="0" smtClean="0">
                <a:latin typeface="Comic Sans MS" pitchFamily="66" charset="0"/>
              </a:rPr>
              <a:t>Performance Unit</a:t>
            </a:r>
            <a:endParaRPr lang="en-GB" dirty="0"/>
          </a:p>
        </p:txBody>
      </p:sp>
      <p:sp>
        <p:nvSpPr>
          <p:cNvPr id="15362" name="Content Placeholder 2"/>
          <p:cNvSpPr>
            <a:spLocks noGrp="1"/>
          </p:cNvSpPr>
          <p:nvPr>
            <p:ph idx="1"/>
          </p:nvPr>
        </p:nvSpPr>
        <p:spPr/>
        <p:txBody>
          <a:bodyPr/>
          <a:lstStyle/>
          <a:p>
            <a:pPr>
              <a:buFont typeface="Wingdings 2" pitchFamily="18" charset="2"/>
              <a:buNone/>
            </a:pPr>
            <a:r>
              <a:rPr lang="en-GB" smtClean="0">
                <a:solidFill>
                  <a:srgbClr val="FF0000"/>
                </a:solidFill>
                <a:latin typeface="Comic Sans MS" pitchFamily="66" charset="0"/>
              </a:rPr>
              <a:t>3.1</a:t>
            </a:r>
          </a:p>
          <a:p>
            <a:pPr>
              <a:buFont typeface="Wingdings 2" pitchFamily="18" charset="2"/>
              <a:buNone/>
            </a:pPr>
            <a:endParaRPr lang="en-GB" smtClean="0">
              <a:solidFill>
                <a:srgbClr val="FF0000"/>
              </a:solidFill>
              <a:latin typeface="Comic Sans MS" pitchFamily="66" charset="0"/>
            </a:endParaRPr>
          </a:p>
          <a:p>
            <a:pPr>
              <a:buFont typeface="Wingdings 2" pitchFamily="18" charset="2"/>
              <a:buNone/>
            </a:pPr>
            <a:r>
              <a:rPr lang="en-GB" smtClean="0">
                <a:latin typeface="Comic Sans MS" pitchFamily="66" charset="0"/>
              </a:rPr>
              <a:t>“Record and submit evidence of seeking </a:t>
            </a:r>
            <a:r>
              <a:rPr lang="en-GB" smtClean="0">
                <a:solidFill>
                  <a:srgbClr val="FF0000"/>
                </a:solidFill>
                <a:latin typeface="Comic Sans MS" pitchFamily="66" charset="0"/>
              </a:rPr>
              <a:t>two</a:t>
            </a:r>
            <a:r>
              <a:rPr lang="en-GB" smtClean="0">
                <a:latin typeface="Comic Sans MS" pitchFamily="66" charset="0"/>
              </a:rPr>
              <a:t> different examples of feedback from others which evaluate your performance development plan.”</a:t>
            </a:r>
          </a:p>
          <a:p>
            <a:pPr>
              <a:buFont typeface="Wingdings 2" pitchFamily="18" charset="2"/>
              <a:buNone/>
            </a:pPr>
            <a:endParaRPr lang="en-GB" smtClean="0">
              <a:solidFill>
                <a:srgbClr val="FF0000"/>
              </a:solidFill>
              <a:latin typeface="Comic Sans MS" pitchFamily="66" charset="0"/>
            </a:endParaRPr>
          </a:p>
          <a:p>
            <a:pPr>
              <a:buFont typeface="Wingdings 2" pitchFamily="18" charset="2"/>
              <a:buNone/>
            </a:pPr>
            <a:endParaRPr lang="en-GB" smtClean="0">
              <a:solidFill>
                <a:srgbClr val="FF000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latin typeface="Comic Sans MS" pitchFamily="66" charset="0"/>
              </a:rPr>
              <a:t>Your answer must...</a:t>
            </a:r>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None/>
              <a:defRPr/>
            </a:pPr>
            <a:r>
              <a:rPr lang="en-GB" u="sng" dirty="0" smtClean="0">
                <a:latin typeface="Comic Sans MS" pitchFamily="66" charset="0"/>
              </a:rPr>
              <a:t>What questions did you ask?</a:t>
            </a:r>
          </a:p>
          <a:p>
            <a:pPr marL="274320" indent="-274320" fontAlgn="auto">
              <a:spcAft>
                <a:spcPts val="0"/>
              </a:spcAft>
              <a:buClr>
                <a:schemeClr val="accent3"/>
              </a:buClr>
              <a:buFont typeface="Wingdings 2"/>
              <a:buChar char=""/>
              <a:defRPr/>
            </a:pPr>
            <a:r>
              <a:rPr lang="en-GB" dirty="0" smtClean="0">
                <a:latin typeface="Comic Sans MS" pitchFamily="66" charset="0"/>
              </a:rPr>
              <a:t>Identify the </a:t>
            </a:r>
            <a:r>
              <a:rPr lang="en-GB" dirty="0" smtClean="0">
                <a:solidFill>
                  <a:schemeClr val="accent1"/>
                </a:solidFill>
                <a:latin typeface="Comic Sans MS" pitchFamily="66" charset="0"/>
              </a:rPr>
              <a:t>first</a:t>
            </a:r>
            <a:r>
              <a:rPr lang="en-GB" dirty="0" smtClean="0">
                <a:latin typeface="Comic Sans MS" pitchFamily="66" charset="0"/>
              </a:rPr>
              <a:t> type of feedback you requested</a:t>
            </a:r>
          </a:p>
          <a:p>
            <a:pPr marL="274320" indent="-274320" fontAlgn="auto">
              <a:spcAft>
                <a:spcPts val="0"/>
              </a:spcAft>
              <a:buClr>
                <a:schemeClr val="accent3"/>
              </a:buClr>
              <a:buFont typeface="Wingdings 2"/>
              <a:buChar char=""/>
              <a:defRPr/>
            </a:pPr>
            <a:r>
              <a:rPr lang="en-GB" dirty="0" smtClean="0">
                <a:latin typeface="Comic Sans MS" pitchFamily="66" charset="0"/>
              </a:rPr>
              <a:t>Provide an example of </a:t>
            </a:r>
            <a:r>
              <a:rPr lang="en-GB" b="1" dirty="0" smtClean="0">
                <a:latin typeface="Comic Sans MS" pitchFamily="66" charset="0"/>
              </a:rPr>
              <a:t>HOW</a:t>
            </a:r>
            <a:r>
              <a:rPr lang="en-GB" dirty="0" smtClean="0">
                <a:latin typeface="Comic Sans MS" pitchFamily="66" charset="0"/>
              </a:rPr>
              <a:t> you received this feedback</a:t>
            </a:r>
          </a:p>
          <a:p>
            <a:pPr marL="274320" indent="-274320" fontAlgn="auto">
              <a:spcAft>
                <a:spcPts val="0"/>
              </a:spcAft>
              <a:buClr>
                <a:schemeClr val="accent3"/>
              </a:buClr>
              <a:buFont typeface="Wingdings 2"/>
              <a:buNone/>
              <a:defRPr/>
            </a:pPr>
            <a:r>
              <a:rPr lang="en-GB" u="sng" dirty="0" smtClean="0">
                <a:latin typeface="Comic Sans MS" pitchFamily="66" charset="0"/>
              </a:rPr>
              <a:t>What answers did you get?</a:t>
            </a:r>
          </a:p>
          <a:p>
            <a:pPr marL="274320" indent="-274320" fontAlgn="auto">
              <a:spcAft>
                <a:spcPts val="0"/>
              </a:spcAft>
              <a:buClr>
                <a:schemeClr val="accent3"/>
              </a:buClr>
              <a:buFont typeface="Wingdings 2"/>
              <a:buChar char=""/>
              <a:defRPr/>
            </a:pPr>
            <a:r>
              <a:rPr lang="en-GB" dirty="0" smtClean="0">
                <a:latin typeface="Comic Sans MS" pitchFamily="66" charset="0"/>
              </a:rPr>
              <a:t>Provide </a:t>
            </a:r>
            <a:r>
              <a:rPr lang="en-GB" dirty="0" smtClean="0">
                <a:solidFill>
                  <a:schemeClr val="accent1"/>
                </a:solidFill>
                <a:latin typeface="Comic Sans MS" pitchFamily="66" charset="0"/>
              </a:rPr>
              <a:t>evidence</a:t>
            </a:r>
            <a:r>
              <a:rPr lang="en-GB" dirty="0" smtClean="0">
                <a:latin typeface="Comic Sans MS" pitchFamily="66" charset="0"/>
              </a:rPr>
              <a:t> of the feedback you received</a:t>
            </a:r>
          </a:p>
          <a:p>
            <a:pPr marL="274320" indent="-274320" fontAlgn="auto">
              <a:spcAft>
                <a:spcPts val="0"/>
              </a:spcAft>
              <a:buClr>
                <a:schemeClr val="accent3"/>
              </a:buClr>
              <a:buFont typeface="Wingdings 2"/>
              <a:buChar char=""/>
              <a:defRPr/>
            </a:pPr>
            <a:r>
              <a:rPr lang="en-GB" dirty="0" smtClean="0">
                <a:latin typeface="Comic Sans MS" pitchFamily="66" charset="0"/>
              </a:rPr>
              <a:t>Explain </a:t>
            </a:r>
            <a:r>
              <a:rPr lang="en-GB" b="1" dirty="0" smtClean="0">
                <a:latin typeface="Comic Sans MS" pitchFamily="66" charset="0"/>
              </a:rPr>
              <a:t>WHY</a:t>
            </a:r>
            <a:r>
              <a:rPr lang="en-GB" dirty="0" smtClean="0">
                <a:solidFill>
                  <a:srgbClr val="00FF00"/>
                </a:solidFill>
                <a:latin typeface="Comic Sans MS" pitchFamily="66" charset="0"/>
              </a:rPr>
              <a:t> </a:t>
            </a:r>
            <a:r>
              <a:rPr lang="en-GB" dirty="0" smtClean="0">
                <a:latin typeface="Comic Sans MS" pitchFamily="66" charset="0"/>
              </a:rPr>
              <a:t>this type of feedback was beneficial for evaluating the effectiveness of your performance development training programme</a:t>
            </a:r>
          </a:p>
          <a:p>
            <a:pPr marL="274320" indent="-274320" fontAlgn="auto">
              <a:spcAft>
                <a:spcPts val="0"/>
              </a:spcAft>
              <a:buClr>
                <a:schemeClr val="accent3"/>
              </a:buClr>
              <a:buFont typeface="Wingdings 2"/>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68313" y="0"/>
            <a:ext cx="8229600" cy="1143000"/>
          </a:xfrm>
        </p:spPr>
        <p:txBody>
          <a:bodyPr/>
          <a:lstStyle/>
          <a:p>
            <a:r>
              <a:rPr lang="en-GB" sz="4000" smtClean="0">
                <a:latin typeface="Comic Sans MS" pitchFamily="66" charset="0"/>
              </a:rPr>
              <a:t>For example...</a:t>
            </a:r>
          </a:p>
        </p:txBody>
      </p:sp>
      <p:sp>
        <p:nvSpPr>
          <p:cNvPr id="3" name="Content Placeholder 2"/>
          <p:cNvSpPr>
            <a:spLocks noGrp="1"/>
          </p:cNvSpPr>
          <p:nvPr>
            <p:ph idx="1"/>
          </p:nvPr>
        </p:nvSpPr>
        <p:spPr>
          <a:xfrm>
            <a:off x="468313" y="1196975"/>
            <a:ext cx="8229600" cy="5256213"/>
          </a:xfrm>
        </p:spPr>
        <p:txBody>
          <a:bodyPr>
            <a:normAutofit/>
          </a:bodyPr>
          <a:lstStyle/>
          <a:p>
            <a:pPr>
              <a:lnSpc>
                <a:spcPct val="80000"/>
              </a:lnSpc>
              <a:buFont typeface="Wingdings 2" pitchFamily="18" charset="2"/>
              <a:buNone/>
            </a:pPr>
            <a:r>
              <a:rPr lang="en-GB" sz="1600" u="sng" dirty="0" smtClean="0">
                <a:latin typeface="Comic Sans MS" pitchFamily="66" charset="0"/>
              </a:rPr>
              <a:t>What questions did you ask?</a:t>
            </a:r>
          </a:p>
          <a:p>
            <a:pPr>
              <a:lnSpc>
                <a:spcPct val="80000"/>
              </a:lnSpc>
              <a:buFont typeface="Wingdings 2" pitchFamily="18" charset="2"/>
              <a:buNone/>
            </a:pPr>
            <a:r>
              <a:rPr lang="en-GB" sz="1600" dirty="0" smtClean="0">
                <a:latin typeface="Comic Sans MS" pitchFamily="66" charset="0"/>
              </a:rPr>
              <a:t>Verbal Feedback</a:t>
            </a:r>
          </a:p>
          <a:p>
            <a:pPr>
              <a:lnSpc>
                <a:spcPct val="80000"/>
              </a:lnSpc>
            </a:pPr>
            <a:r>
              <a:rPr lang="en-GB" sz="1600" dirty="0" smtClean="0">
                <a:latin typeface="Comic Sans MS" pitchFamily="66" charset="0"/>
              </a:rPr>
              <a:t>I requested verbal feedback from my teacher so I would receive knowledgeable feedback based on my performance. I asked if my teacher could regularly watch me perform during my interval training sessions and watch specifically for my foot flexion and placement during my run. My teacher was then able to identify strengths and areas for improvement within my performance. </a:t>
            </a:r>
          </a:p>
          <a:p>
            <a:pPr>
              <a:lnSpc>
                <a:spcPct val="80000"/>
              </a:lnSpc>
              <a:buFont typeface="Wingdings 2" pitchFamily="18" charset="2"/>
              <a:buNone/>
            </a:pPr>
            <a:r>
              <a:rPr lang="en-GB" sz="1600" dirty="0" smtClean="0">
                <a:latin typeface="Comic Sans MS" pitchFamily="66" charset="0"/>
              </a:rPr>
              <a:t> </a:t>
            </a:r>
          </a:p>
          <a:p>
            <a:pPr>
              <a:lnSpc>
                <a:spcPct val="80000"/>
              </a:lnSpc>
              <a:buFont typeface="Wingdings 2" pitchFamily="18" charset="2"/>
              <a:buNone/>
            </a:pPr>
            <a:r>
              <a:rPr lang="en-GB" sz="1600" dirty="0" smtClean="0">
                <a:latin typeface="Comic Sans MS" pitchFamily="66" charset="0"/>
              </a:rPr>
              <a:t>Knowledge of Results</a:t>
            </a:r>
          </a:p>
          <a:p>
            <a:r>
              <a:rPr lang="en-GB" sz="1600" dirty="0" smtClean="0">
                <a:latin typeface="Comic Sans MS" pitchFamily="66" charset="0"/>
              </a:rPr>
              <a:t>I was able to get knowledge of results feedback by asking a classmate to time </a:t>
            </a:r>
            <a:r>
              <a:rPr lang="en-GB" sz="1600" dirty="0" smtClean="0">
                <a:latin typeface="Comic Sans MS" pitchFamily="66" charset="0"/>
              </a:rPr>
              <a:t>my performances of the 1500m  alongside my peers. </a:t>
            </a:r>
            <a:r>
              <a:rPr lang="en-GB" sz="1600" dirty="0" smtClean="0">
                <a:latin typeface="Comic Sans MS" pitchFamily="66" charset="0"/>
              </a:rPr>
              <a:t>I took this information and collated it into a </a:t>
            </a:r>
            <a:r>
              <a:rPr lang="en-GB" sz="1600" dirty="0" smtClean="0">
                <a:latin typeface="Comic Sans MS" pitchFamily="66" charset="0"/>
              </a:rPr>
              <a:t> peer comparison table </a:t>
            </a:r>
            <a:r>
              <a:rPr lang="en-GB" sz="1600" dirty="0" smtClean="0">
                <a:latin typeface="Comic Sans MS" pitchFamily="66" charset="0"/>
              </a:rPr>
              <a:t>to allow me to review the results. I have attached my times as appendix 2</a:t>
            </a:r>
            <a:r>
              <a:rPr lang="en-GB" sz="1600" dirty="0" smtClean="0">
                <a:latin typeface="Comic Sans MS" pitchFamily="66" charset="0"/>
              </a:rPr>
              <a:t>.</a:t>
            </a:r>
            <a:r>
              <a:rPr lang="en-GB" sz="1600" dirty="0" smtClean="0"/>
              <a:t> </a:t>
            </a:r>
            <a:endParaRPr lang="en-GB" sz="1600" dirty="0" smtClean="0">
              <a:latin typeface="Comic Sans MS" pitchFamily="66" charset="0"/>
            </a:endParaRPr>
          </a:p>
          <a:p>
            <a:pPr>
              <a:lnSpc>
                <a:spcPct val="80000"/>
              </a:lnSpc>
              <a:buFont typeface="Wingdings 2" pitchFamily="18" charset="2"/>
              <a:buNone/>
            </a:pPr>
            <a:endParaRPr lang="en-GB" sz="1600" dirty="0" smtClean="0">
              <a:latin typeface="Comic Sans MS" pitchFamily="66" charset="0"/>
            </a:endParaRPr>
          </a:p>
          <a:p>
            <a:pPr>
              <a:lnSpc>
                <a:spcPct val="80000"/>
              </a:lnSpc>
              <a:buFont typeface="Wingdings 2" pitchFamily="18" charset="2"/>
              <a:buNone/>
            </a:pPr>
            <a:r>
              <a:rPr lang="en-GB" sz="1600" dirty="0" smtClean="0">
                <a:latin typeface="Comic Sans MS" pitchFamily="66" charset="0"/>
              </a:rPr>
              <a:t>Visual Feedback</a:t>
            </a:r>
          </a:p>
          <a:p>
            <a:pPr>
              <a:lnSpc>
                <a:spcPct val="80000"/>
              </a:lnSpc>
            </a:pPr>
            <a:r>
              <a:rPr lang="en-GB" sz="1600" dirty="0" smtClean="0">
                <a:latin typeface="Comic Sans MS" pitchFamily="66" charset="0"/>
              </a:rPr>
              <a:t>I requested a classmate to film me </a:t>
            </a:r>
            <a:r>
              <a:rPr lang="en-GB" sz="1600" dirty="0" smtClean="0">
                <a:latin typeface="Comic Sans MS" pitchFamily="66" charset="0"/>
              </a:rPr>
              <a:t>running the 800m</a:t>
            </a:r>
            <a:r>
              <a:rPr lang="en-GB" sz="1600" dirty="0" smtClean="0">
                <a:latin typeface="Comic Sans MS" pitchFamily="66" charset="0"/>
              </a:rPr>
              <a:t> </a:t>
            </a:r>
            <a:r>
              <a:rPr lang="en-GB" sz="1600" dirty="0" smtClean="0">
                <a:latin typeface="Comic Sans MS" pitchFamily="66" charset="0"/>
              </a:rPr>
              <a:t>over </a:t>
            </a:r>
            <a:r>
              <a:rPr lang="en-GB" sz="1600" dirty="0" smtClean="0">
                <a:latin typeface="Comic Sans MS" pitchFamily="66" charset="0"/>
              </a:rPr>
              <a:t>and </a:t>
            </a:r>
            <a:r>
              <a:rPr lang="en-GB" sz="1600" dirty="0" smtClean="0">
                <a:latin typeface="Comic Sans MS" pitchFamily="66" charset="0"/>
              </a:rPr>
              <a:t>then used the footage to complete a movement analysis </a:t>
            </a:r>
            <a:r>
              <a:rPr lang="en-GB" sz="1600" dirty="0" smtClean="0">
                <a:latin typeface="Comic Sans MS" pitchFamily="66" charset="0"/>
              </a:rPr>
              <a:t>sheet that </a:t>
            </a:r>
            <a:r>
              <a:rPr lang="en-GB" sz="1600" dirty="0" smtClean="0">
                <a:latin typeface="Comic Sans MS" pitchFamily="66" charset="0"/>
              </a:rPr>
              <a:t>looked at the technical aspects of my performance.  I repeated this process every two weeks to monitor my progress.  The movement analysis compared my performance to model performance criteria for </a:t>
            </a:r>
            <a:r>
              <a:rPr lang="en-GB" sz="1600" dirty="0" smtClean="0">
                <a:latin typeface="Comic Sans MS" pitchFamily="66" charset="0"/>
              </a:rPr>
              <a:t>running</a:t>
            </a:r>
            <a:r>
              <a:rPr lang="en-GB" sz="1600" dirty="0" smtClean="0">
                <a:latin typeface="Comic Sans MS" pitchFamily="66" charset="0"/>
              </a:rPr>
              <a:t> </a:t>
            </a:r>
            <a:r>
              <a:rPr lang="en-GB" sz="1600" dirty="0" smtClean="0">
                <a:latin typeface="Comic Sans MS" pitchFamily="66" charset="0"/>
              </a:rPr>
              <a:t>technique.  I have attached my movement analysis sheets as appendix 3.</a:t>
            </a:r>
          </a:p>
          <a:p>
            <a:pPr>
              <a:lnSpc>
                <a:spcPct val="80000"/>
              </a:lnSpc>
              <a:buFont typeface="Wingdings 2" pitchFamily="18" charset="2"/>
              <a:buNone/>
            </a:pPr>
            <a:endParaRPr lang="en-GB" sz="1200" u="sng" dirty="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563563"/>
          </a:xfrm>
        </p:spPr>
        <p:txBody>
          <a:bodyPr>
            <a:normAutofit fontScale="90000"/>
          </a:bodyPr>
          <a:lstStyle/>
          <a:p>
            <a:r>
              <a:rPr lang="en-GB" sz="4000" smtClean="0">
                <a:latin typeface="Comic Sans MS" pitchFamily="66" charset="0"/>
              </a:rPr>
              <a:t>For example...</a:t>
            </a:r>
            <a:endParaRPr lang="en-GB" sz="4000" smtClean="0"/>
          </a:p>
        </p:txBody>
      </p:sp>
      <p:sp>
        <p:nvSpPr>
          <p:cNvPr id="3" name="Content Placeholder 2"/>
          <p:cNvSpPr>
            <a:spLocks noGrp="1"/>
          </p:cNvSpPr>
          <p:nvPr>
            <p:ph idx="1"/>
          </p:nvPr>
        </p:nvSpPr>
        <p:spPr>
          <a:xfrm>
            <a:off x="457200" y="1341438"/>
            <a:ext cx="8229600" cy="4983162"/>
          </a:xfrm>
        </p:spPr>
        <p:txBody>
          <a:bodyPr>
            <a:normAutofit fontScale="92500" lnSpcReduction="10000"/>
          </a:bodyPr>
          <a:lstStyle/>
          <a:p>
            <a:pPr>
              <a:lnSpc>
                <a:spcPct val="80000"/>
              </a:lnSpc>
              <a:buFont typeface="Wingdings 2" pitchFamily="18" charset="2"/>
              <a:buNone/>
            </a:pPr>
            <a:r>
              <a:rPr lang="en-GB" sz="1600" dirty="0" smtClean="0">
                <a:latin typeface="Comic Sans MS" pitchFamily="66" charset="0"/>
              </a:rPr>
              <a:t>Verbal feedback</a:t>
            </a:r>
          </a:p>
          <a:p>
            <a:pPr>
              <a:lnSpc>
                <a:spcPct val="80000"/>
              </a:lnSpc>
            </a:pPr>
            <a:r>
              <a:rPr lang="en-GB" sz="1600" dirty="0" smtClean="0">
                <a:latin typeface="Comic Sans MS" pitchFamily="66" charset="0"/>
              </a:rPr>
              <a:t>My teacher said my foot is well flexed, but isn’t being placed far enough in front of my body with each stride.  This is impacting on my </a:t>
            </a:r>
            <a:r>
              <a:rPr lang="en-GB" sz="1600" smtClean="0">
                <a:latin typeface="Comic Sans MS" pitchFamily="66" charset="0"/>
              </a:rPr>
              <a:t>stride </a:t>
            </a:r>
            <a:r>
              <a:rPr lang="en-GB" sz="1600" smtClean="0">
                <a:latin typeface="Comic Sans MS" pitchFamily="66" charset="0"/>
              </a:rPr>
              <a:t>length. </a:t>
            </a:r>
            <a:r>
              <a:rPr lang="en-GB" sz="1600" dirty="0" smtClean="0">
                <a:latin typeface="Comic Sans MS" pitchFamily="66" charset="0"/>
              </a:rPr>
              <a:t>This was type of feedback has been valuable for evaluating my performance development as my teacher helped to identify what I was doing well and suggested how I could further improve my </a:t>
            </a:r>
            <a:r>
              <a:rPr lang="en-GB" sz="1600" dirty="0" smtClean="0">
                <a:latin typeface="Comic Sans MS" pitchFamily="66" charset="0"/>
              </a:rPr>
              <a:t>800m </a:t>
            </a:r>
            <a:r>
              <a:rPr lang="en-GB" sz="1600" dirty="0" smtClean="0">
                <a:latin typeface="Comic Sans MS" pitchFamily="66" charset="0"/>
              </a:rPr>
              <a:t>performance. </a:t>
            </a:r>
          </a:p>
          <a:p>
            <a:pPr>
              <a:lnSpc>
                <a:spcPct val="80000"/>
              </a:lnSpc>
              <a:buFont typeface="Wingdings 2" pitchFamily="18" charset="2"/>
              <a:buNone/>
            </a:pPr>
            <a:endParaRPr lang="en-GB" sz="1600" dirty="0" smtClean="0">
              <a:latin typeface="Comic Sans MS" pitchFamily="66" charset="0"/>
            </a:endParaRPr>
          </a:p>
          <a:p>
            <a:pPr>
              <a:lnSpc>
                <a:spcPct val="80000"/>
              </a:lnSpc>
              <a:buFont typeface="Wingdings 2" pitchFamily="18" charset="2"/>
              <a:buNone/>
            </a:pPr>
            <a:r>
              <a:rPr lang="en-GB" sz="1600" dirty="0" smtClean="0">
                <a:latin typeface="Comic Sans MS" pitchFamily="66" charset="0"/>
              </a:rPr>
              <a:t>Knowledge of results</a:t>
            </a:r>
          </a:p>
          <a:p>
            <a:pPr>
              <a:lnSpc>
                <a:spcPct val="110000"/>
              </a:lnSpc>
              <a:spcBef>
                <a:spcPts val="0"/>
              </a:spcBef>
            </a:pPr>
            <a:r>
              <a:rPr lang="en-GB" sz="1600" dirty="0" smtClean="0">
                <a:latin typeface="Comic Sans MS" pitchFamily="66" charset="0"/>
              </a:rPr>
              <a:t>The results showed progress I was making and that my times were becoming quicker as I moved through my training programme.  The biggest jump in progression happened in the first two weeks of training. This type of feedback was beneficial for evaluating the effectiveness of my training as the results were </a:t>
            </a:r>
            <a:r>
              <a:rPr lang="en-GB" sz="1600" dirty="0" smtClean="0">
                <a:latin typeface="Comic Sans MS" pitchFamily="66" charset="0"/>
              </a:rPr>
              <a:t>accurate and reliable </a:t>
            </a:r>
            <a:r>
              <a:rPr lang="en-GB" sz="1600" dirty="0" smtClean="0">
                <a:latin typeface="Comic Sans MS" pitchFamily="66" charset="0"/>
              </a:rPr>
              <a:t>so I knew for certain if I had improved</a:t>
            </a:r>
            <a:r>
              <a:rPr lang="en-GB" sz="1600" dirty="0" smtClean="0">
                <a:latin typeface="Comic Sans MS" pitchFamily="66" charset="0"/>
              </a:rPr>
              <a:t>.</a:t>
            </a:r>
            <a:r>
              <a:rPr lang="en-GB" sz="1600" dirty="0" smtClean="0">
                <a:latin typeface="Comic Sans MS" pitchFamily="66" charset="0"/>
              </a:rPr>
              <a:t> These improvements complimented my training programme and I made me confident my training methods were appropriate. My PB throughout the training went from 7:52 – 6:43 minutes. </a:t>
            </a:r>
            <a:endParaRPr lang="en-GB" sz="1600" dirty="0" smtClean="0">
              <a:latin typeface="Comic Sans MS" pitchFamily="66" charset="0"/>
            </a:endParaRPr>
          </a:p>
          <a:p>
            <a:pPr>
              <a:lnSpc>
                <a:spcPct val="80000"/>
              </a:lnSpc>
              <a:buNone/>
            </a:pPr>
            <a:endParaRPr lang="en-GB" sz="1600" dirty="0" smtClean="0">
              <a:latin typeface="Comic Sans MS" pitchFamily="66" charset="0"/>
            </a:endParaRPr>
          </a:p>
          <a:p>
            <a:pPr>
              <a:lnSpc>
                <a:spcPct val="80000"/>
              </a:lnSpc>
            </a:pPr>
            <a:endParaRPr lang="en-GB" sz="1600" dirty="0" smtClean="0">
              <a:latin typeface="Comic Sans MS" pitchFamily="66" charset="0"/>
            </a:endParaRPr>
          </a:p>
          <a:p>
            <a:pPr>
              <a:lnSpc>
                <a:spcPct val="80000"/>
              </a:lnSpc>
              <a:buFont typeface="Wingdings 2" pitchFamily="18" charset="2"/>
              <a:buNone/>
            </a:pPr>
            <a:r>
              <a:rPr lang="en-GB" sz="1600" dirty="0" smtClean="0">
                <a:latin typeface="Comic Sans MS" pitchFamily="66" charset="0"/>
              </a:rPr>
              <a:t>Visual Feedback</a:t>
            </a:r>
          </a:p>
          <a:p>
            <a:pPr>
              <a:lnSpc>
                <a:spcPct val="80000"/>
              </a:lnSpc>
            </a:pPr>
            <a:r>
              <a:rPr lang="en-GB" sz="1600" dirty="0" smtClean="0">
                <a:latin typeface="Comic Sans MS" pitchFamily="66" charset="0"/>
              </a:rPr>
              <a:t>From the video analysis after four weeks of training it showed that I still need to raise my knee drive by approx. two inches in order to fully extend my stride. This type of feedback has been useful for evaluating the effectiveness of my training programme as the video analysis was precise and highlighted my strengths and areas for further improvement in comparison to a model performer. </a:t>
            </a:r>
          </a:p>
          <a:p>
            <a:pPr>
              <a:lnSpc>
                <a:spcPct val="80000"/>
              </a:lnSpc>
            </a:pPr>
            <a:endParaRPr lang="en-GB"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normAutofit fontScale="90000"/>
          </a:bodyPr>
          <a:lstStyle/>
          <a:p>
            <a:pPr algn="ctr"/>
            <a:r>
              <a:rPr lang="en-GB" sz="4600" smtClean="0">
                <a:latin typeface="Comic Sans MS" pitchFamily="66" charset="0"/>
              </a:rPr>
              <a:t>Factors impacting on </a:t>
            </a:r>
            <a:br>
              <a:rPr lang="en-GB" sz="4600" smtClean="0">
                <a:latin typeface="Comic Sans MS" pitchFamily="66" charset="0"/>
              </a:rPr>
            </a:br>
            <a:r>
              <a:rPr lang="en-GB" sz="4600" smtClean="0">
                <a:latin typeface="Comic Sans MS" pitchFamily="66" charset="0"/>
              </a:rPr>
              <a:t>Performance</a:t>
            </a:r>
          </a:p>
        </p:txBody>
      </p:sp>
      <p:sp>
        <p:nvSpPr>
          <p:cNvPr id="21507" name="Rectangle 3"/>
          <p:cNvSpPr>
            <a:spLocks noGrp="1"/>
          </p:cNvSpPr>
          <p:nvPr>
            <p:ph type="body" idx="1"/>
          </p:nvPr>
        </p:nvSpPr>
        <p:spPr/>
        <p:txBody>
          <a:bodyPr/>
          <a:lstStyle/>
          <a:p>
            <a:pPr>
              <a:buFont typeface="Wingdings 2" pitchFamily="18" charset="2"/>
              <a:buNone/>
            </a:pPr>
            <a:r>
              <a:rPr lang="en-GB" sz="3200" dirty="0" smtClean="0">
                <a:latin typeface="Comic Sans MS" pitchFamily="66" charset="0"/>
              </a:rPr>
              <a:t>Now it’s your turn to write an answer…</a:t>
            </a:r>
          </a:p>
          <a:p>
            <a:pPr>
              <a:buFont typeface="Wingdings 2" pitchFamily="18" charset="2"/>
              <a:buNone/>
            </a:pPr>
            <a:endParaRPr lang="en-GB" sz="3200" dirty="0" smtClean="0">
              <a:latin typeface="Comic Sans MS" pitchFamily="66" charset="0"/>
            </a:endParaRPr>
          </a:p>
          <a:p>
            <a:pPr algn="ctr">
              <a:buFont typeface="Wingdings 2" pitchFamily="18" charset="2"/>
              <a:buNone/>
            </a:pPr>
            <a:r>
              <a:rPr lang="en-GB" sz="3200" b="1" dirty="0" smtClean="0">
                <a:solidFill>
                  <a:srgbClr val="FF0000"/>
                </a:solidFill>
                <a:latin typeface="Comic Sans MS" pitchFamily="66" charset="0"/>
              </a:rPr>
              <a:t>Remember!</a:t>
            </a:r>
            <a:r>
              <a:rPr lang="en-GB" sz="3200" dirty="0" smtClean="0">
                <a:latin typeface="Comic Sans MS" pitchFamily="66" charset="0"/>
              </a:rPr>
              <a:t> </a:t>
            </a:r>
          </a:p>
          <a:p>
            <a:pPr algn="ctr">
              <a:buFont typeface="Wingdings 2" pitchFamily="18" charset="2"/>
              <a:buNone/>
            </a:pPr>
            <a:endParaRPr lang="en-GB" sz="3200" dirty="0" smtClean="0">
              <a:latin typeface="Comic Sans MS" pitchFamily="66" charset="0"/>
            </a:endParaRPr>
          </a:p>
          <a:p>
            <a:pPr algn="ctr">
              <a:buFont typeface="Wingdings 2" pitchFamily="18" charset="2"/>
              <a:buNone/>
            </a:pPr>
            <a:r>
              <a:rPr lang="en-GB" sz="3200" u="sng" dirty="0" smtClean="0">
                <a:latin typeface="Comic Sans MS" pitchFamily="66" charset="0"/>
              </a:rPr>
              <a:t>To follow the structure provided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440</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National 5</vt:lpstr>
      <vt:lpstr>Li:</vt:lpstr>
      <vt:lpstr>Factors impacting on  Performance Unit</vt:lpstr>
      <vt:lpstr>Your answer must...</vt:lpstr>
      <vt:lpstr>For example...</vt:lpstr>
      <vt:lpstr>For example...</vt:lpstr>
      <vt:lpstr>Factors impacting on  Performance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5</dc:title>
  <dc:creator>laura</dc:creator>
  <cp:lastModifiedBy>laura</cp:lastModifiedBy>
  <cp:revision>10</cp:revision>
  <dcterms:created xsi:type="dcterms:W3CDTF">2014-01-22T09:47:09Z</dcterms:created>
  <dcterms:modified xsi:type="dcterms:W3CDTF">2014-09-11T20:48:16Z</dcterms:modified>
</cp:coreProperties>
</file>