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4"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DAE5FEE-3F20-4D3E-A22C-9FC695DF696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AE5FEE-3F20-4D3E-A22C-9FC695DF696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AE5FEE-3F20-4D3E-A22C-9FC695DF696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1C5350-FAE0-4715-B5C6-8318F7FF426D}" type="datetimeFigureOut">
              <a:rPr lang="en-GB" smtClean="0"/>
              <a:pPr/>
              <a:t>11/09/2014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DAE5FEE-3F20-4D3E-A22C-9FC695DF696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1C5350-FAE0-4715-B5C6-8318F7FF426D}" type="datetimeFigureOut">
              <a:rPr lang="en-GB" smtClean="0"/>
              <a:pPr/>
              <a:t>11/09/2014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AE5FEE-3F20-4D3E-A22C-9FC695DF696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GB" dirty="0" smtClean="0">
                <a:latin typeface="Comic Sans MS" pitchFamily="66" charset="0"/>
              </a:rPr>
              <a:t>National 5</a:t>
            </a:r>
            <a:endParaRPr lang="en-GB" dirty="0">
              <a:latin typeface="Comic Sans MS" pitchFamily="66" charset="0"/>
            </a:endParaRPr>
          </a:p>
        </p:txBody>
      </p:sp>
      <p:sp>
        <p:nvSpPr>
          <p:cNvPr id="5123" name="Subtitle 2"/>
          <p:cNvSpPr>
            <a:spLocks noGrp="1"/>
          </p:cNvSpPr>
          <p:nvPr>
            <p:ph type="subTitle" idx="1"/>
          </p:nvPr>
        </p:nvSpPr>
        <p:spPr>
          <a:xfrm>
            <a:off x="533400" y="3228975"/>
            <a:ext cx="7854950" cy="1752600"/>
          </a:xfrm>
        </p:spPr>
        <p:txBody>
          <a:bodyPr/>
          <a:lstStyle/>
          <a:p>
            <a:pPr marR="0" algn="ctr" eaLnBrk="1" hangingPunct="1"/>
            <a:r>
              <a:rPr lang="en-GB" smtClean="0">
                <a:latin typeface="Comic Sans MS" pitchFamily="66" charset="0"/>
              </a:rPr>
              <a:t>1.3</a:t>
            </a:r>
            <a:endParaRPr lang="en-GB" dirty="0" smtClean="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smtClean="0">
                <a:latin typeface="Comic Sans MS" pitchFamily="66" charset="0"/>
              </a:rPr>
              <a:t>Li:</a:t>
            </a:r>
          </a:p>
        </p:txBody>
      </p:sp>
      <p:sp>
        <p:nvSpPr>
          <p:cNvPr id="6147" name="Content Placeholder 2"/>
          <p:cNvSpPr>
            <a:spLocks noGrp="1"/>
          </p:cNvSpPr>
          <p:nvPr>
            <p:ph idx="1"/>
          </p:nvPr>
        </p:nvSpPr>
        <p:spPr/>
        <p:txBody>
          <a:bodyPr/>
          <a:lstStyle/>
          <a:p>
            <a:pPr eaLnBrk="1" hangingPunct="1"/>
            <a:r>
              <a:rPr lang="en-GB" smtClean="0">
                <a:latin typeface="Comic Sans MS" pitchFamily="66" charset="0"/>
              </a:rPr>
              <a:t>To know how to structure unit assessment answers</a:t>
            </a:r>
          </a:p>
          <a:p>
            <a:pPr eaLnBrk="1" hangingPunct="1">
              <a:buFont typeface="Wingdings 2" pitchFamily="18" charset="2"/>
              <a:buNone/>
            </a:pPr>
            <a:endParaRPr lang="en-GB" smtClean="0">
              <a:latin typeface="Comic Sans MS" pitchFamily="66" charset="0"/>
            </a:endParaRPr>
          </a:p>
          <a:p>
            <a:pPr eaLnBrk="1" hangingPunct="1"/>
            <a:r>
              <a:rPr lang="en-GB" smtClean="0">
                <a:latin typeface="Comic Sans MS" pitchFamily="66" charset="0"/>
              </a:rPr>
              <a:t>To plan/write a draft answer for the unit assessment workbook</a:t>
            </a:r>
          </a:p>
          <a:p>
            <a:pPr eaLnBrk="1" hangingPunct="1">
              <a:buFont typeface="Wingdings 2" pitchFamily="18" charset="2"/>
              <a:buNone/>
            </a:pPr>
            <a:endParaRPr lang="en-GB" smtClean="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algn="ctr"/>
            <a:r>
              <a:rPr lang="en-GB" smtClean="0">
                <a:latin typeface="Comic Sans MS" pitchFamily="66" charset="0"/>
              </a:rPr>
              <a:t>Developing Performance</a:t>
            </a:r>
          </a:p>
        </p:txBody>
      </p:sp>
      <p:sp>
        <p:nvSpPr>
          <p:cNvPr id="22531" name="Rectangle 3"/>
          <p:cNvSpPr>
            <a:spLocks noGrp="1"/>
          </p:cNvSpPr>
          <p:nvPr>
            <p:ph type="body" idx="1"/>
          </p:nvPr>
        </p:nvSpPr>
        <p:spPr/>
        <p:txBody>
          <a:bodyPr/>
          <a:lstStyle/>
          <a:p>
            <a:pPr marL="495300" indent="-495300">
              <a:buFont typeface="Wingdings 2" pitchFamily="18" charset="2"/>
              <a:buNone/>
            </a:pPr>
            <a:r>
              <a:rPr lang="en-GB" dirty="0" smtClean="0">
                <a:solidFill>
                  <a:srgbClr val="FF0000"/>
                </a:solidFill>
                <a:latin typeface="Comic Sans MS" pitchFamily="66" charset="0"/>
              </a:rPr>
              <a:t>1.3</a:t>
            </a:r>
          </a:p>
          <a:p>
            <a:pPr marL="495300" indent="-495300">
              <a:buFont typeface="Wingdings 2" pitchFamily="18" charset="2"/>
              <a:buNone/>
            </a:pPr>
            <a:endParaRPr lang="en-GB" dirty="0" smtClean="0">
              <a:latin typeface="Comic Sans MS" pitchFamily="66" charset="0"/>
            </a:endParaRPr>
          </a:p>
          <a:p>
            <a:pPr marL="495300" indent="-495300">
              <a:buFont typeface="Wingdings 2" pitchFamily="18" charset="2"/>
              <a:buNone/>
            </a:pPr>
            <a:r>
              <a:rPr lang="en-GB" dirty="0" smtClean="0">
                <a:latin typeface="Comic Sans MS" pitchFamily="66" charset="0"/>
              </a:rPr>
              <a:t>“Explain </a:t>
            </a:r>
            <a:r>
              <a:rPr lang="en-GB" dirty="0" smtClean="0">
                <a:solidFill>
                  <a:schemeClr val="accent1"/>
                </a:solidFill>
                <a:latin typeface="Comic Sans MS" pitchFamily="66" charset="0"/>
              </a:rPr>
              <a:t>two</a:t>
            </a:r>
            <a:r>
              <a:rPr lang="en-GB" dirty="0" smtClean="0">
                <a:latin typeface="Comic Sans MS" pitchFamily="66" charset="0"/>
              </a:rPr>
              <a:t> approaches used to develop performance”</a:t>
            </a:r>
          </a:p>
          <a:p>
            <a:pPr marL="495300" indent="-495300">
              <a:buFont typeface="Wingdings 2" pitchFamily="18" charset="2"/>
              <a:buNone/>
            </a:pPr>
            <a:endParaRPr lang="en-GB" dirty="0" smtClean="0">
              <a:latin typeface="Comic Sans MS" pitchFamily="66" charset="0"/>
            </a:endParaRPr>
          </a:p>
          <a:p>
            <a:pPr marL="495300" indent="-495300" eaLnBrk="1" hangingPunct="1">
              <a:lnSpc>
                <a:spcPct val="90000"/>
              </a:lnSpc>
              <a:spcBef>
                <a:spcPct val="0"/>
              </a:spcBef>
              <a:buFont typeface="Wingdings 2" pitchFamily="18" charset="2"/>
              <a:buNone/>
            </a:pPr>
            <a:r>
              <a:rPr lang="en-GB" dirty="0" smtClean="0">
                <a:latin typeface="Comic Sans MS" pitchFamily="66" charset="0"/>
              </a:rPr>
              <a:t>In your answer, for each approach you must:-</a:t>
            </a:r>
          </a:p>
          <a:p>
            <a:pPr marL="850900" lvl="1" indent="-457200" eaLnBrk="1" hangingPunct="1">
              <a:lnSpc>
                <a:spcPct val="90000"/>
              </a:lnSpc>
              <a:spcBef>
                <a:spcPct val="0"/>
              </a:spcBef>
              <a:buFont typeface="News Gothic MT" pitchFamily="-84" charset="0"/>
              <a:buAutoNum type="arabicPeriod"/>
            </a:pPr>
            <a:r>
              <a:rPr lang="en-GB" b="1" dirty="0" smtClean="0">
                <a:latin typeface="Comic Sans MS" pitchFamily="66" charset="0"/>
              </a:rPr>
              <a:t>IDENTIFY</a:t>
            </a:r>
            <a:r>
              <a:rPr lang="en-GB" dirty="0" smtClean="0">
                <a:latin typeface="Comic Sans MS" pitchFamily="66" charset="0"/>
              </a:rPr>
              <a:t> the approach</a:t>
            </a:r>
          </a:p>
          <a:p>
            <a:pPr marL="850900" lvl="1" indent="-457200" eaLnBrk="1" hangingPunct="1">
              <a:lnSpc>
                <a:spcPct val="90000"/>
              </a:lnSpc>
              <a:spcBef>
                <a:spcPct val="0"/>
              </a:spcBef>
              <a:buFont typeface="News Gothic MT" pitchFamily="-84" charset="0"/>
              <a:buAutoNum type="arabicPeriod"/>
            </a:pPr>
            <a:r>
              <a:rPr lang="en-GB" b="1" dirty="0" smtClean="0">
                <a:latin typeface="Comic Sans MS" pitchFamily="66" charset="0"/>
              </a:rPr>
              <a:t>EXPLAIN</a:t>
            </a:r>
            <a:r>
              <a:rPr lang="en-GB" dirty="0" smtClean="0">
                <a:latin typeface="Comic Sans MS" pitchFamily="66" charset="0"/>
              </a:rPr>
              <a:t> the </a:t>
            </a:r>
            <a:r>
              <a:rPr lang="en-GB" dirty="0" smtClean="0">
                <a:solidFill>
                  <a:srgbClr val="00CC00"/>
                </a:solidFill>
                <a:latin typeface="Comic Sans MS" pitchFamily="66" charset="0"/>
              </a:rPr>
              <a:t>advantages</a:t>
            </a:r>
            <a:r>
              <a:rPr lang="en-GB" dirty="0" smtClean="0">
                <a:latin typeface="Comic Sans MS" pitchFamily="66" charset="0"/>
              </a:rPr>
              <a:t> of using this approach</a:t>
            </a:r>
          </a:p>
          <a:p>
            <a:pPr marL="850900" lvl="1" indent="-457200" eaLnBrk="1" hangingPunct="1">
              <a:lnSpc>
                <a:spcPct val="90000"/>
              </a:lnSpc>
              <a:spcBef>
                <a:spcPct val="0"/>
              </a:spcBef>
              <a:buFont typeface="News Gothic MT" pitchFamily="-84" charset="0"/>
              <a:buAutoNum type="arabicPeriod"/>
            </a:pPr>
            <a:r>
              <a:rPr lang="en-GB" b="1" dirty="0" smtClean="0">
                <a:latin typeface="Comic Sans MS" pitchFamily="66" charset="0"/>
              </a:rPr>
              <a:t>EXPLAIN</a:t>
            </a:r>
            <a:r>
              <a:rPr lang="en-GB" dirty="0" smtClean="0">
                <a:latin typeface="Comic Sans MS" pitchFamily="66" charset="0"/>
              </a:rPr>
              <a:t> the </a:t>
            </a:r>
            <a:r>
              <a:rPr lang="en-GB" dirty="0" smtClean="0">
                <a:solidFill>
                  <a:srgbClr val="FF0000"/>
                </a:solidFill>
                <a:latin typeface="Comic Sans MS" pitchFamily="66" charset="0"/>
              </a:rPr>
              <a:t>disadvantages</a:t>
            </a:r>
            <a:r>
              <a:rPr lang="en-GB" dirty="0" smtClean="0">
                <a:latin typeface="Comic Sans MS" pitchFamily="66" charset="0"/>
              </a:rPr>
              <a:t> of using this approach</a:t>
            </a:r>
          </a:p>
          <a:p>
            <a:pPr marL="495300" indent="-495300">
              <a:buFont typeface="Wingdings 2" pitchFamily="18" charset="2"/>
              <a:buNone/>
            </a:pPr>
            <a:endParaRPr lang="en-GB"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91440" rIns="91440" bIns="45720"/>
          <a:lstStyle/>
          <a:p>
            <a:pPr eaLnBrk="1" hangingPunct="1"/>
            <a:r>
              <a:rPr lang="en-GB" smtClean="0">
                <a:latin typeface="Comic Sans MS" pitchFamily="66" charset="0"/>
              </a:rPr>
              <a:t>For example…</a:t>
            </a:r>
            <a:endParaRPr lang="en-US" smtClean="0"/>
          </a:p>
        </p:txBody>
      </p:sp>
      <p:sp>
        <p:nvSpPr>
          <p:cNvPr id="23555" name="Content Placeholder 2"/>
          <p:cNvSpPr>
            <a:spLocks noGrp="1"/>
          </p:cNvSpPr>
          <p:nvPr>
            <p:ph idx="4294967295"/>
          </p:nvPr>
        </p:nvSpPr>
        <p:spPr/>
        <p:txBody>
          <a:bodyPr/>
          <a:lstStyle/>
          <a:p>
            <a:pPr marL="349250" indent="-349250" eaLnBrk="1" hangingPunct="1">
              <a:lnSpc>
                <a:spcPct val="80000"/>
              </a:lnSpc>
              <a:buFont typeface="Wingdings 2" pitchFamily="18" charset="2"/>
              <a:buNone/>
            </a:pPr>
            <a:r>
              <a:rPr lang="en-GB" sz="1800" dirty="0" smtClean="0">
                <a:latin typeface="Comic Sans MS" pitchFamily="66" charset="0"/>
              </a:rPr>
              <a:t>Interval training </a:t>
            </a:r>
            <a:r>
              <a:rPr lang="en-GB" sz="1800" dirty="0" smtClean="0">
                <a:latin typeface="Comic Sans MS" pitchFamily="66" charset="0"/>
              </a:rPr>
              <a:t>can be</a:t>
            </a:r>
            <a:r>
              <a:rPr lang="en-GB" sz="1800" dirty="0" smtClean="0">
                <a:latin typeface="Comic Sans MS" pitchFamily="66" charset="0"/>
              </a:rPr>
              <a:t> </a:t>
            </a:r>
            <a:r>
              <a:rPr lang="en-GB" sz="1800" dirty="0" smtClean="0">
                <a:latin typeface="Comic Sans MS" pitchFamily="66" charset="0"/>
              </a:rPr>
              <a:t>used to develop the performance of </a:t>
            </a:r>
            <a:r>
              <a:rPr lang="en-GB" sz="1800" dirty="0" smtClean="0">
                <a:latin typeface="Comic Sans MS" pitchFamily="66" charset="0"/>
              </a:rPr>
              <a:t>an 800m </a:t>
            </a:r>
            <a:r>
              <a:rPr lang="en-GB" sz="1800" dirty="0" smtClean="0">
                <a:latin typeface="Comic Sans MS" pitchFamily="66" charset="0"/>
              </a:rPr>
              <a:t>runner. This has many advantages; it can develop both anaerobic and aerobic capacity and allows high intensity work to be undertaken with limited fatigue occurring.  Increasing anaerobic capacity will delay the onset of fatigue and oxygen debt.  This allows a </a:t>
            </a:r>
            <a:r>
              <a:rPr lang="en-GB" sz="1800" dirty="0" smtClean="0">
                <a:latin typeface="Comic Sans MS" pitchFamily="66" charset="0"/>
              </a:rPr>
              <a:t>runner</a:t>
            </a:r>
            <a:r>
              <a:rPr lang="en-GB" sz="1800" dirty="0" smtClean="0">
                <a:latin typeface="Comic Sans MS" pitchFamily="66" charset="0"/>
              </a:rPr>
              <a:t> </a:t>
            </a:r>
            <a:r>
              <a:rPr lang="en-GB" sz="1800" dirty="0" smtClean="0">
                <a:latin typeface="Comic Sans MS" pitchFamily="66" charset="0"/>
              </a:rPr>
              <a:t>to maintain </a:t>
            </a:r>
            <a:r>
              <a:rPr lang="en-GB" sz="1800" dirty="0" smtClean="0">
                <a:latin typeface="Comic Sans MS" pitchFamily="66" charset="0"/>
              </a:rPr>
              <a:t>a fast pace </a:t>
            </a:r>
            <a:r>
              <a:rPr lang="en-GB" sz="1800" dirty="0" smtClean="0">
                <a:latin typeface="Comic Sans MS" pitchFamily="66" charset="0"/>
              </a:rPr>
              <a:t>for a longer period before muscle inhibiting lactic acid builds up. </a:t>
            </a:r>
            <a:r>
              <a:rPr lang="en-GB" sz="1800" dirty="0" smtClean="0">
                <a:latin typeface="Comic Sans MS" pitchFamily="66" charset="0"/>
              </a:rPr>
              <a:t>Training can also </a:t>
            </a:r>
            <a:r>
              <a:rPr lang="en-GB" sz="1800" dirty="0" smtClean="0">
                <a:latin typeface="Comic Sans MS" pitchFamily="66" charset="0"/>
              </a:rPr>
              <a:t>be made more intense as the performer develops, by quite simply increasing the frequency, duration or speed and decreasing the recovery periods.  </a:t>
            </a:r>
            <a:r>
              <a:rPr lang="en-GB" sz="1800" dirty="0" smtClean="0">
                <a:latin typeface="Comic Sans MS" pitchFamily="66" charset="0"/>
              </a:rPr>
              <a:t>Additionally</a:t>
            </a:r>
            <a:r>
              <a:rPr lang="en-GB" sz="1800" dirty="0" smtClean="0">
                <a:latin typeface="Comic Sans MS" pitchFamily="66" charset="0"/>
              </a:rPr>
              <a:t>, within interval training, not much equipment is required because of its repetitive nature. </a:t>
            </a:r>
          </a:p>
          <a:p>
            <a:pPr marL="349250" indent="-349250" eaLnBrk="1" hangingPunct="1">
              <a:lnSpc>
                <a:spcPct val="80000"/>
              </a:lnSpc>
              <a:buFont typeface="Wingdings 2" pitchFamily="18" charset="2"/>
              <a:buNone/>
            </a:pPr>
            <a:r>
              <a:rPr lang="en-GB" sz="1800" dirty="0" smtClean="0">
                <a:latin typeface="Comic Sans MS" pitchFamily="66" charset="0"/>
              </a:rPr>
              <a:t>However, there are some disadvantages to using interval training, for example, the intensity of the training will often cause muscle soreness.  The high levels of determination and motivation needed to stay the course after fatigue sets in can cause athletes to give up, or slacken their pace during sessions.</a:t>
            </a:r>
          </a:p>
          <a:p>
            <a:pPr marL="349250" indent="-349250" eaLnBrk="1" hangingPunct="1">
              <a:lnSpc>
                <a:spcPct val="80000"/>
              </a:lnSpc>
            </a:pPr>
            <a:endParaRPr 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91440" rIns="91440" bIns="45720"/>
          <a:lstStyle/>
          <a:p>
            <a:pPr eaLnBrk="1" hangingPunct="1"/>
            <a:r>
              <a:rPr lang="en-GB" smtClean="0">
                <a:latin typeface="Comic Sans MS" pitchFamily="66" charset="0"/>
              </a:rPr>
              <a:t>For example…</a:t>
            </a:r>
            <a:endParaRPr lang="en-US" smtClean="0"/>
          </a:p>
        </p:txBody>
      </p:sp>
      <p:sp>
        <p:nvSpPr>
          <p:cNvPr id="23555" name="Content Placeholder 2"/>
          <p:cNvSpPr>
            <a:spLocks noGrp="1"/>
          </p:cNvSpPr>
          <p:nvPr>
            <p:ph idx="4294967295"/>
          </p:nvPr>
        </p:nvSpPr>
        <p:spPr/>
        <p:txBody>
          <a:bodyPr>
            <a:normAutofit lnSpcReduction="10000"/>
          </a:bodyPr>
          <a:lstStyle/>
          <a:p>
            <a:pPr>
              <a:buNone/>
            </a:pPr>
            <a:r>
              <a:rPr lang="en-GB" sz="1800" dirty="0" smtClean="0">
                <a:latin typeface="Comic Sans MS" pitchFamily="66" charset="0"/>
              </a:rPr>
              <a:t>One approach to develop cardio respiratory </a:t>
            </a:r>
            <a:r>
              <a:rPr lang="en-GB" sz="1800" dirty="0" smtClean="0">
                <a:latin typeface="Comic Sans MS" pitchFamily="66" charset="0"/>
              </a:rPr>
              <a:t>endurance (CRE) is </a:t>
            </a:r>
            <a:r>
              <a:rPr lang="en-GB" sz="1800" dirty="0" smtClean="0">
                <a:latin typeface="Comic Sans MS" pitchFamily="66" charset="0"/>
              </a:rPr>
              <a:t>continuous training. This method of training has numerous advantages. One of these is that someone with a low level of fitness can expect achievable goals from day one through this as the training doesn't demand high levels of effort but only requires the performer to work at </a:t>
            </a:r>
            <a:r>
              <a:rPr lang="en-GB" sz="1800" dirty="0" smtClean="0">
                <a:latin typeface="Comic Sans MS" pitchFamily="66" charset="0"/>
              </a:rPr>
              <a:t>around 60</a:t>
            </a:r>
            <a:r>
              <a:rPr lang="en-GB" sz="1800" dirty="0" smtClean="0">
                <a:latin typeface="Comic Sans MS" pitchFamily="66" charset="0"/>
              </a:rPr>
              <a:t>% maximum heart rate. Using minimal effort means the trainee will be just below oxygen debt levels. As a result of this, the performer will feel more motivated prior to training as the work rate isn't as high as other training methods. For </a:t>
            </a:r>
            <a:r>
              <a:rPr lang="en-GB" sz="1800" dirty="0" smtClean="0">
                <a:latin typeface="Comic Sans MS" pitchFamily="66" charset="0"/>
              </a:rPr>
              <a:t>long </a:t>
            </a:r>
            <a:r>
              <a:rPr lang="en-GB" sz="1800" dirty="0" smtClean="0">
                <a:latin typeface="Comic Sans MS" pitchFamily="66" charset="0"/>
              </a:rPr>
              <a:t>distance runners this training will definitely improve an athlete's </a:t>
            </a:r>
            <a:r>
              <a:rPr lang="en-GB" sz="1800" dirty="0" smtClean="0">
                <a:latin typeface="Comic Sans MS" pitchFamily="66" charset="0"/>
              </a:rPr>
              <a:t>aerobic </a:t>
            </a:r>
            <a:r>
              <a:rPr lang="en-GB" sz="1800" dirty="0" smtClean="0">
                <a:latin typeface="Comic Sans MS" pitchFamily="66" charset="0"/>
              </a:rPr>
              <a:t>endurance which will ultimately ease their final performance. </a:t>
            </a:r>
            <a:r>
              <a:rPr lang="en-GB" sz="1800" dirty="0" smtClean="0">
                <a:latin typeface="Comic Sans MS" pitchFamily="66" charset="0"/>
              </a:rPr>
              <a:t>Another </a:t>
            </a:r>
            <a:r>
              <a:rPr lang="en-GB" sz="1800" dirty="0" smtClean="0">
                <a:latin typeface="Comic Sans MS" pitchFamily="66" charset="0"/>
              </a:rPr>
              <a:t>great advantage of using this method is that this involves little equipment. No exercise machines are needed, only clothing and trainers. </a:t>
            </a:r>
            <a:r>
              <a:rPr lang="en-GB" sz="1800" dirty="0" smtClean="0">
                <a:latin typeface="Comic Sans MS" pitchFamily="66" charset="0"/>
              </a:rPr>
              <a:t> Along </a:t>
            </a:r>
            <a:r>
              <a:rPr lang="en-GB" sz="1800" dirty="0" smtClean="0">
                <a:latin typeface="Comic Sans MS" pitchFamily="66" charset="0"/>
              </a:rPr>
              <a:t>with these benefits of using </a:t>
            </a:r>
            <a:r>
              <a:rPr lang="en-GB" sz="1800" dirty="0" smtClean="0">
                <a:latin typeface="Comic Sans MS" pitchFamily="66" charset="0"/>
              </a:rPr>
              <a:t>continuous </a:t>
            </a:r>
            <a:r>
              <a:rPr lang="en-GB" sz="1800" dirty="0" smtClean="0">
                <a:latin typeface="Comic Sans MS" pitchFamily="66" charset="0"/>
              </a:rPr>
              <a:t>training there are disadvantages. A performer can find that using this method can become boring due to the lack of excitement and creativity of the training sessions.</a:t>
            </a:r>
            <a:endParaRPr lang="en-US" sz="1800" dirty="0" smtClean="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395536" y="188640"/>
            <a:ext cx="8229600" cy="1143000"/>
          </a:xfrm>
        </p:spPr>
        <p:txBody>
          <a:bodyPr lIns="91440" rIns="91440" bIns="45720"/>
          <a:lstStyle/>
          <a:p>
            <a:pPr eaLnBrk="1" hangingPunct="1"/>
            <a:r>
              <a:rPr lang="en-GB" dirty="0" smtClean="0">
                <a:latin typeface="Comic Sans MS" pitchFamily="66" charset="0"/>
              </a:rPr>
              <a:t>For example…</a:t>
            </a:r>
            <a:endParaRPr lang="en-US" dirty="0" smtClean="0"/>
          </a:p>
        </p:txBody>
      </p:sp>
      <p:sp>
        <p:nvSpPr>
          <p:cNvPr id="3" name="Content Placeholder 2"/>
          <p:cNvSpPr>
            <a:spLocks noGrp="1"/>
          </p:cNvSpPr>
          <p:nvPr>
            <p:ph idx="4294967295"/>
          </p:nvPr>
        </p:nvSpPr>
        <p:spPr>
          <a:xfrm>
            <a:off x="457200" y="1412776"/>
            <a:ext cx="8229600" cy="4911824"/>
          </a:xfrm>
        </p:spPr>
        <p:txBody>
          <a:bodyPr>
            <a:normAutofit fontScale="85000" lnSpcReduction="20000"/>
          </a:bodyPr>
          <a:lstStyle/>
          <a:p>
            <a:pPr marL="349250" indent="-349250" eaLnBrk="1" hangingPunct="1">
              <a:lnSpc>
                <a:spcPct val="110000"/>
              </a:lnSpc>
              <a:buFont typeface="Wingdings 2" pitchFamily="18" charset="2"/>
              <a:buNone/>
              <a:defRPr/>
            </a:pPr>
            <a:r>
              <a:rPr lang="en-GB" sz="2100" dirty="0" smtClean="0">
                <a:latin typeface="Comic Sans MS" pitchFamily="66" charset="0"/>
              </a:rPr>
              <a:t>One approach used to help manage anxiety is mental rehearsal. Before performing </a:t>
            </a:r>
            <a:r>
              <a:rPr lang="en-GB" sz="2100" dirty="0" smtClean="0">
                <a:latin typeface="Comic Sans MS" pitchFamily="66" charset="0"/>
              </a:rPr>
              <a:t>an 800m run </a:t>
            </a:r>
            <a:r>
              <a:rPr lang="en-GB" sz="2100" dirty="0" smtClean="0">
                <a:latin typeface="Comic Sans MS" pitchFamily="66" charset="0"/>
              </a:rPr>
              <a:t>with </a:t>
            </a:r>
            <a:r>
              <a:rPr lang="en-GB" sz="2100" dirty="0" smtClean="0">
                <a:latin typeface="Comic Sans MS" pitchFamily="66" charset="0"/>
              </a:rPr>
              <a:t>a </a:t>
            </a:r>
            <a:r>
              <a:rPr lang="en-GB" sz="2100" dirty="0" smtClean="0">
                <a:latin typeface="Comic Sans MS" pitchFamily="66" charset="0"/>
              </a:rPr>
              <a:t> </a:t>
            </a:r>
            <a:r>
              <a:rPr lang="en-GB" sz="2100" dirty="0" smtClean="0">
                <a:latin typeface="Comic Sans MS" pitchFamily="66" charset="0"/>
              </a:rPr>
              <a:t>accurate pacing, application of tactics, overtaking </a:t>
            </a:r>
            <a:r>
              <a:rPr lang="en-GB" sz="2100" dirty="0" smtClean="0">
                <a:latin typeface="Comic Sans MS" pitchFamily="66" charset="0"/>
              </a:rPr>
              <a:t>and when to increase speed for a sprint finish, </a:t>
            </a:r>
            <a:r>
              <a:rPr lang="en-GB" sz="2100" dirty="0" smtClean="0">
                <a:latin typeface="Comic Sans MS" pitchFamily="66" charset="0"/>
              </a:rPr>
              <a:t>the performer would stop and think or visualise themselves doing each phase correctly, staying in control throughout and without error. This would help them feel more confident, focused and less anxious about the competition and the more confident they felt, the better they would perform.  It would help familiarise the athlete with the competition site if they could visualise the sights, smells, sounds and feelings of the race.  It </a:t>
            </a:r>
            <a:r>
              <a:rPr lang="en-GB" sz="2100" dirty="0" smtClean="0">
                <a:latin typeface="Comic Sans MS" pitchFamily="66" charset="0"/>
              </a:rPr>
              <a:t>can also </a:t>
            </a:r>
            <a:r>
              <a:rPr lang="en-GB" sz="2100" dirty="0" smtClean="0">
                <a:latin typeface="Comic Sans MS" pitchFamily="66" charset="0"/>
              </a:rPr>
              <a:t>help the athlete refine their skill and see success.</a:t>
            </a:r>
          </a:p>
          <a:p>
            <a:pPr marL="349250" indent="-349250">
              <a:lnSpc>
                <a:spcPct val="110000"/>
              </a:lnSpc>
              <a:buNone/>
              <a:defRPr/>
            </a:pPr>
            <a:r>
              <a:rPr lang="en-GB" sz="2100" dirty="0" smtClean="0">
                <a:latin typeface="Comic Sans MS" pitchFamily="66" charset="0"/>
              </a:rPr>
              <a:t>There are some disadvantages to using mental rehearsal, for example, when an athlete </a:t>
            </a:r>
            <a:r>
              <a:rPr lang="en-GB" sz="2100" dirty="0" smtClean="0">
                <a:latin typeface="Comic Sans MS" pitchFamily="66" charset="0"/>
              </a:rPr>
              <a:t>is over aroused and focuses </a:t>
            </a:r>
            <a:r>
              <a:rPr lang="en-GB" sz="2100" dirty="0" smtClean="0">
                <a:latin typeface="Comic Sans MS" pitchFamily="66" charset="0"/>
              </a:rPr>
              <a:t>on the desired outcome, rather that the actions necessary to achieve the outcome, their thoughts can create pressure and anxiety. </a:t>
            </a:r>
            <a:r>
              <a:rPr lang="en-GB" sz="2100" dirty="0" smtClean="0">
                <a:latin typeface="Comic Sans MS" pitchFamily="66" charset="0"/>
              </a:rPr>
              <a:t>However</a:t>
            </a:r>
            <a:r>
              <a:rPr lang="en-GB" sz="2100" dirty="0" smtClean="0">
                <a:latin typeface="Comic Sans MS" pitchFamily="66" charset="0"/>
              </a:rPr>
              <a:t>, </a:t>
            </a:r>
            <a:r>
              <a:rPr lang="en-GB" sz="2100" dirty="0" smtClean="0">
                <a:latin typeface="Comic Sans MS" pitchFamily="66" charset="0"/>
              </a:rPr>
              <a:t>i</a:t>
            </a:r>
            <a:r>
              <a:rPr lang="en-GB" sz="2100" dirty="0" smtClean="0">
                <a:latin typeface="Comic Sans MS" pitchFamily="66" charset="0"/>
              </a:rPr>
              <a:t>f </a:t>
            </a:r>
            <a:r>
              <a:rPr lang="en-GB" sz="2100" dirty="0" smtClean="0">
                <a:latin typeface="Comic Sans MS" pitchFamily="66" charset="0"/>
              </a:rPr>
              <a:t>an athlete attempts mental rehearsal </a:t>
            </a:r>
            <a:r>
              <a:rPr lang="en-GB" sz="2100" dirty="0" smtClean="0">
                <a:latin typeface="Comic Sans MS" pitchFamily="66" charset="0"/>
              </a:rPr>
              <a:t>before </a:t>
            </a:r>
            <a:r>
              <a:rPr lang="en-GB" sz="2100" dirty="0" smtClean="0">
                <a:latin typeface="Comic Sans MS" pitchFamily="66" charset="0"/>
              </a:rPr>
              <a:t>a race, the athlete may </a:t>
            </a:r>
            <a:r>
              <a:rPr lang="en-GB" sz="2100" dirty="0" smtClean="0">
                <a:latin typeface="Comic Sans MS" pitchFamily="66" charset="0"/>
              </a:rPr>
              <a:t>then experience </a:t>
            </a:r>
            <a:r>
              <a:rPr lang="en-GB" sz="2100" dirty="0" smtClean="0">
                <a:latin typeface="Comic Sans MS" pitchFamily="66" charset="0"/>
              </a:rPr>
              <a:t>a low level of arousal </a:t>
            </a:r>
            <a:r>
              <a:rPr lang="en-GB" sz="2100" dirty="0" smtClean="0">
                <a:latin typeface="Comic Sans MS" pitchFamily="66" charset="0"/>
              </a:rPr>
              <a:t>which can result </a:t>
            </a:r>
            <a:r>
              <a:rPr lang="en-GB" sz="2100" dirty="0" smtClean="0">
                <a:latin typeface="Comic Sans MS" pitchFamily="66" charset="0"/>
              </a:rPr>
              <a:t>in a lack </a:t>
            </a:r>
            <a:r>
              <a:rPr lang="en-GB" sz="2100" dirty="0" smtClean="0">
                <a:latin typeface="Comic Sans MS" pitchFamily="66" charset="0"/>
              </a:rPr>
              <a:t>of </a:t>
            </a:r>
            <a:r>
              <a:rPr lang="en-GB" sz="2100" dirty="0" smtClean="0">
                <a:latin typeface="Comic Sans MS" pitchFamily="66" charset="0"/>
              </a:rPr>
              <a:t>determination and motivation </a:t>
            </a:r>
            <a:r>
              <a:rPr lang="en-GB" sz="2100" dirty="0" smtClean="0">
                <a:latin typeface="Comic Sans MS" pitchFamily="66" charset="0"/>
              </a:rPr>
              <a:t> in some to </a:t>
            </a:r>
            <a:r>
              <a:rPr lang="en-GB" sz="2100" dirty="0" smtClean="0">
                <a:latin typeface="Comic Sans MS" pitchFamily="66" charset="0"/>
              </a:rPr>
              <a:t>push themselves during the race. </a:t>
            </a:r>
            <a:endParaRPr lang="en-GB" sz="2100" dirty="0" smtClean="0">
              <a:latin typeface="Comic Sans MS" pitchFamily="66" charset="0"/>
            </a:endParaRPr>
          </a:p>
          <a:p>
            <a:pPr>
              <a:buNone/>
            </a:pPr>
            <a:endParaRPr lang="en-GB"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p:txBody>
          <a:bodyPr lIns="91440" rIns="91440" bIns="45720">
            <a:normAutofit fontScale="90000"/>
          </a:bodyPr>
          <a:lstStyle/>
          <a:p>
            <a:pPr algn="ctr" eaLnBrk="1" hangingPunct="1"/>
            <a:r>
              <a:rPr lang="en-GB" smtClean="0">
                <a:latin typeface="Comic Sans MS" pitchFamily="66" charset="0"/>
              </a:rPr>
              <a:t>Factors impacting on </a:t>
            </a:r>
            <a:br>
              <a:rPr lang="en-GB" smtClean="0">
                <a:latin typeface="Comic Sans MS" pitchFamily="66" charset="0"/>
              </a:rPr>
            </a:br>
            <a:r>
              <a:rPr lang="en-GB" smtClean="0">
                <a:latin typeface="Comic Sans MS" pitchFamily="66" charset="0"/>
              </a:rPr>
              <a:t>Performance</a:t>
            </a:r>
            <a:endParaRPr lang="en-US" smtClean="0"/>
          </a:p>
        </p:txBody>
      </p:sp>
      <p:sp>
        <p:nvSpPr>
          <p:cNvPr id="25603" name="Content Placeholder 2"/>
          <p:cNvSpPr>
            <a:spLocks noGrp="1"/>
          </p:cNvSpPr>
          <p:nvPr>
            <p:ph idx="4294967295"/>
          </p:nvPr>
        </p:nvSpPr>
        <p:spPr/>
        <p:txBody>
          <a:bodyPr/>
          <a:lstStyle/>
          <a:p>
            <a:pPr marL="349250" indent="-349250" eaLnBrk="1" hangingPunct="1">
              <a:buFont typeface="Wingdings 2" pitchFamily="18" charset="2"/>
              <a:buNone/>
            </a:pPr>
            <a:r>
              <a:rPr lang="en-GB" smtClean="0">
                <a:latin typeface="Comic Sans MS" pitchFamily="66" charset="0"/>
              </a:rPr>
              <a:t>Now it</a:t>
            </a:r>
            <a:r>
              <a:rPr lang="en-GB" altLang="en-US" smtClean="0">
                <a:latin typeface="Comic Sans MS" pitchFamily="66" charset="0"/>
              </a:rPr>
              <a:t>’</a:t>
            </a:r>
            <a:r>
              <a:rPr lang="en-GB" smtClean="0">
                <a:latin typeface="Comic Sans MS" pitchFamily="66" charset="0"/>
              </a:rPr>
              <a:t>s your turn to write an answer…</a:t>
            </a:r>
          </a:p>
          <a:p>
            <a:pPr marL="349250" indent="-349250" eaLnBrk="1" hangingPunct="1">
              <a:buFont typeface="Wingdings 2" pitchFamily="18" charset="2"/>
              <a:buNone/>
            </a:pPr>
            <a:endParaRPr lang="en-GB" b="1" smtClean="0">
              <a:solidFill>
                <a:srgbClr val="FF0000"/>
              </a:solidFill>
              <a:latin typeface="Comic Sans MS" pitchFamily="66" charset="0"/>
            </a:endParaRPr>
          </a:p>
          <a:p>
            <a:pPr marL="349250" indent="-349250" eaLnBrk="1" hangingPunct="1">
              <a:buFont typeface="Wingdings 2" pitchFamily="18" charset="2"/>
              <a:buNone/>
            </a:pPr>
            <a:r>
              <a:rPr lang="en-GB" b="1" smtClean="0">
                <a:solidFill>
                  <a:srgbClr val="FF0000"/>
                </a:solidFill>
                <a:latin typeface="Comic Sans MS" pitchFamily="66" charset="0"/>
              </a:rPr>
              <a:t>Remember!</a:t>
            </a:r>
            <a:r>
              <a:rPr lang="en-GB" smtClean="0">
                <a:latin typeface="Comic Sans MS" pitchFamily="66" charset="0"/>
              </a:rPr>
              <a:t> </a:t>
            </a:r>
          </a:p>
          <a:p>
            <a:pPr marL="349250" indent="-349250" algn="ctr" eaLnBrk="1" hangingPunct="1">
              <a:buFont typeface="Wingdings 2" pitchFamily="18" charset="2"/>
              <a:buNone/>
            </a:pPr>
            <a:r>
              <a:rPr lang="en-GB" smtClean="0">
                <a:latin typeface="Comic Sans MS" pitchFamily="66" charset="0"/>
              </a:rPr>
              <a:t>To explain the </a:t>
            </a:r>
            <a:r>
              <a:rPr lang="en-GB" smtClean="0">
                <a:solidFill>
                  <a:srgbClr val="00CC00"/>
                </a:solidFill>
                <a:latin typeface="Comic Sans MS" pitchFamily="66" charset="0"/>
              </a:rPr>
              <a:t>advantages</a:t>
            </a:r>
            <a:r>
              <a:rPr lang="en-GB" smtClean="0">
                <a:latin typeface="Comic Sans MS" pitchFamily="66" charset="0"/>
              </a:rPr>
              <a:t> and </a:t>
            </a:r>
            <a:r>
              <a:rPr lang="en-GB" smtClean="0">
                <a:solidFill>
                  <a:srgbClr val="FF0000"/>
                </a:solidFill>
                <a:latin typeface="Comic Sans MS" pitchFamily="66" charset="0"/>
              </a:rPr>
              <a:t>disadvantages</a:t>
            </a:r>
            <a:r>
              <a:rPr lang="en-GB" smtClean="0">
                <a:latin typeface="Comic Sans MS" pitchFamily="66" charset="0"/>
              </a:rPr>
              <a:t> of each method,</a:t>
            </a:r>
          </a:p>
          <a:p>
            <a:pPr marL="349250" indent="-349250" algn="ctr" eaLnBrk="1" hangingPunct="1">
              <a:buFont typeface="Wingdings 2" pitchFamily="18" charset="2"/>
              <a:buNone/>
            </a:pPr>
            <a:r>
              <a:rPr lang="en-GB" b="1" smtClean="0">
                <a:latin typeface="Comic Sans MS" pitchFamily="66" charset="0"/>
              </a:rPr>
              <a:t>AND</a:t>
            </a:r>
            <a:r>
              <a:rPr lang="en-GB" smtClean="0">
                <a:latin typeface="Comic Sans MS" pitchFamily="66" charset="0"/>
              </a:rPr>
              <a:t>…</a:t>
            </a:r>
          </a:p>
          <a:p>
            <a:pPr marL="349250" indent="-349250" algn="ctr" eaLnBrk="1" hangingPunct="1">
              <a:buFont typeface="Wingdings 2" pitchFamily="18" charset="2"/>
              <a:buNone/>
            </a:pPr>
            <a:r>
              <a:rPr lang="en-GB" smtClean="0">
                <a:latin typeface="Comic Sans MS" pitchFamily="66" charset="0"/>
              </a:rPr>
              <a:t>You don</a:t>
            </a:r>
            <a:r>
              <a:rPr lang="en-GB" altLang="en-US" smtClean="0">
                <a:latin typeface="Comic Sans MS" pitchFamily="66" charset="0"/>
              </a:rPr>
              <a:t>’</a:t>
            </a:r>
            <a:r>
              <a:rPr lang="en-GB" smtClean="0">
                <a:latin typeface="Comic Sans MS" pitchFamily="66" charset="0"/>
              </a:rPr>
              <a:t>t need to describe your approaches</a:t>
            </a:r>
          </a:p>
          <a:p>
            <a:pPr marL="349250" indent="-349250" algn="ctr" eaLnBrk="1" hangingPunct="1"/>
            <a:endParaRPr lang="en-GB" smtClean="0">
              <a:latin typeface="Comic Sans MS" pitchFamily="66" charset="0"/>
            </a:endParaRPr>
          </a:p>
          <a:p>
            <a:pPr marL="349250" indent="-349250" eaLnBrk="1" hangingPunct="1"/>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677</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National 5</vt:lpstr>
      <vt:lpstr>Li:</vt:lpstr>
      <vt:lpstr>Developing Performance</vt:lpstr>
      <vt:lpstr>For example…</vt:lpstr>
      <vt:lpstr>For example…</vt:lpstr>
      <vt:lpstr>For example…</vt:lpstr>
      <vt:lpstr>Factors impacting on  Performance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5</dc:title>
  <dc:creator>laura</dc:creator>
  <cp:lastModifiedBy>laura</cp:lastModifiedBy>
  <cp:revision>5</cp:revision>
  <dcterms:created xsi:type="dcterms:W3CDTF">2014-01-22T09:47:09Z</dcterms:created>
  <dcterms:modified xsi:type="dcterms:W3CDTF">2014-09-11T20:07:04Z</dcterms:modified>
</cp:coreProperties>
</file>