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69" r:id="rId4"/>
    <p:sldId id="270" r:id="rId5"/>
    <p:sldId id="275" r:id="rId6"/>
    <p:sldId id="271" r:id="rId7"/>
    <p:sldId id="276" r:id="rId8"/>
    <p:sldId id="272" r:id="rId9"/>
    <p:sldId id="273" r:id="rId10"/>
    <p:sldId id="274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  <p:embeddedFont>
      <p:font typeface="Twinkl SemiBold" charset="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08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7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7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15480" y="2388973"/>
            <a:ext cx="3972869" cy="3613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55651" y="765175"/>
            <a:ext cx="763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cs typeface="Twinkl"/>
              </a:rPr>
              <a:t>Pie Charts</a:t>
            </a:r>
            <a:endParaRPr lang="en-GB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5651" y="1388262"/>
            <a:ext cx="7632700" cy="772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>
                <a:cs typeface="Twinkl"/>
              </a:rPr>
              <a:t>Pie charts represent data in a circle which is divided into segments. The proportion of each segment matches the proportion of the data.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650" y="2388973"/>
            <a:ext cx="3462121" cy="10491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>
                <a:latin typeface="Twinkl SemiBold" pitchFamily="2" charset="0"/>
                <a:cs typeface="Twinkl"/>
              </a:rPr>
              <a:t>Collect some data about some children’s favourite pets and present the data in a pie chart.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2" t="15015" r="51699" b="56997"/>
          <a:stretch/>
        </p:blipFill>
        <p:spPr>
          <a:xfrm>
            <a:off x="4894390" y="2713509"/>
            <a:ext cx="3015048" cy="296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5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5651" y="765175"/>
            <a:ext cx="763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cs typeface="Twinkl"/>
              </a:rPr>
              <a:t>Simple Pictograms</a:t>
            </a:r>
            <a:endParaRPr lang="en-GB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5651" y="1388262"/>
            <a:ext cx="7632700" cy="772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US" dirty="0">
                <a:cs typeface="Twinkl"/>
              </a:rPr>
              <a:t>A pictogram uses pictures or symbols to represent data. The simplest form of pictogram uses one picture or symbol to represent one value.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0063" y="5607267"/>
            <a:ext cx="7723872" cy="4951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US" dirty="0">
                <a:latin typeface="Twinkl SemiBold" pitchFamily="2" charset="0"/>
                <a:cs typeface="Twinkl"/>
              </a:rPr>
              <a:t>Find the </a:t>
            </a:r>
            <a:r>
              <a:rPr lang="en-US" dirty="0" err="1">
                <a:latin typeface="Twinkl SemiBold" pitchFamily="2" charset="0"/>
                <a:cs typeface="Twinkl"/>
              </a:rPr>
              <a:t>favourite</a:t>
            </a:r>
            <a:r>
              <a:rPr lang="en-US" dirty="0">
                <a:latin typeface="Twinkl SemiBold" pitchFamily="2" charset="0"/>
                <a:cs typeface="Twinkl"/>
              </a:rPr>
              <a:t> fruits of some children and make a pictogram.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501771" y="2389299"/>
            <a:ext cx="4140458" cy="2989038"/>
            <a:chOff x="2813820" y="2484255"/>
            <a:chExt cx="3496264" cy="252398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6" t="3544" r="2820" b="48863"/>
            <a:stretch/>
          </p:blipFill>
          <p:spPr>
            <a:xfrm>
              <a:off x="2813820" y="2484255"/>
              <a:ext cx="3496264" cy="25239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445" y="4337221"/>
              <a:ext cx="289082" cy="29762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445" y="3983129"/>
              <a:ext cx="289082" cy="29762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445" y="3629037"/>
              <a:ext cx="289082" cy="29762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445" y="3274944"/>
              <a:ext cx="289082" cy="29762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445" y="2920851"/>
              <a:ext cx="289082" cy="29762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4579" y="4333889"/>
              <a:ext cx="354842" cy="30837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4579" y="3978930"/>
              <a:ext cx="354842" cy="30837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4579" y="3623971"/>
              <a:ext cx="354842" cy="30837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0215" y="4333889"/>
              <a:ext cx="298891" cy="30096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0215" y="3981462"/>
              <a:ext cx="298891" cy="30096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0215" y="3623971"/>
              <a:ext cx="298891" cy="300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5651" y="765175"/>
            <a:ext cx="763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cs typeface="Twinkl"/>
              </a:rPr>
              <a:t>Scaled Pictograms</a:t>
            </a:r>
            <a:endParaRPr lang="en-GB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5651" y="1388262"/>
            <a:ext cx="7632700" cy="772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>
                <a:cs typeface="Twinkl"/>
              </a:rPr>
              <a:t>A pictogram uses pictures or symbols to represent data. The scaled pictogram uses one picture or symbol to represent two or more values.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651" y="2379894"/>
            <a:ext cx="3684544" cy="10491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>
                <a:latin typeface="Twinkl SemiBold" pitchFamily="2" charset="0"/>
                <a:cs typeface="Twinkl"/>
              </a:rPr>
              <a:t>Find the favourite colours of some children and make a</a:t>
            </a:r>
            <a:br>
              <a:rPr lang="en-GB" dirty="0">
                <a:latin typeface="Twinkl SemiBold" pitchFamily="2" charset="0"/>
                <a:cs typeface="Twinkl"/>
              </a:rPr>
            </a:br>
            <a:r>
              <a:rPr lang="en-GB" dirty="0">
                <a:latin typeface="Twinkl SemiBold" pitchFamily="2" charset="0"/>
                <a:cs typeface="Twinkl"/>
              </a:rPr>
              <a:t>scaled pictogram.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" t="3941" r="45626" b="61292"/>
          <a:stretch/>
        </p:blipFill>
        <p:spPr>
          <a:xfrm>
            <a:off x="5010546" y="2923153"/>
            <a:ext cx="3418305" cy="333241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647935" y="2372575"/>
            <a:ext cx="2026163" cy="717606"/>
            <a:chOff x="2504304" y="3885988"/>
            <a:chExt cx="2169553" cy="768390"/>
          </a:xfrm>
        </p:grpSpPr>
        <p:sp>
          <p:nvSpPr>
            <p:cNvPr id="4" name="Rectangle 3"/>
            <p:cNvSpPr/>
            <p:nvPr/>
          </p:nvSpPr>
          <p:spPr>
            <a:xfrm>
              <a:off x="2504304" y="3885988"/>
              <a:ext cx="1911178" cy="76839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Oval 2"/>
            <p:cNvSpPr/>
            <p:nvPr/>
          </p:nvSpPr>
          <p:spPr>
            <a:xfrm>
              <a:off x="2644346" y="4014810"/>
              <a:ext cx="510746" cy="510746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55092" y="4053797"/>
              <a:ext cx="1518765" cy="433553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>
              <a:spAutoFit/>
            </a:bodyPr>
            <a:lstStyle/>
            <a:p>
              <a:r>
                <a:rPr lang="en-GB" sz="1400" dirty="0">
                  <a:latin typeface="Twinkl SemiBold" pitchFamily="2" charset="0"/>
                  <a:cs typeface="Twinkl"/>
                </a:rPr>
                <a:t>= 2 children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221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5651" y="765175"/>
            <a:ext cx="763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cs typeface="Twinkl"/>
              </a:rPr>
              <a:t>Simple Bar Charts</a:t>
            </a:r>
            <a:endParaRPr lang="en-GB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5651" y="1388262"/>
            <a:ext cx="7632700" cy="10491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>
                <a:cs typeface="Twinkl"/>
              </a:rPr>
              <a:t>Bar charts use bars on a grid or scale to represent the data. The simplest bar chart has a scale of one place on a grid representing one value. Bar charts can be horizontal or vertical.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97600" y="2698074"/>
            <a:ext cx="2190750" cy="1603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>
                <a:latin typeface="Twinkl SemiBold" pitchFamily="2" charset="0"/>
                <a:cs typeface="Twinkl"/>
              </a:rPr>
              <a:t>Find out how children came to school and record the data in a bar chart.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" t="7454" b="50000"/>
          <a:stretch/>
        </p:blipFill>
        <p:spPr>
          <a:xfrm>
            <a:off x="755650" y="2603501"/>
            <a:ext cx="5463698" cy="348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6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5651" y="765175"/>
            <a:ext cx="763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cs typeface="Twinkl"/>
              </a:rPr>
              <a:t>Scaled Bar Charts</a:t>
            </a:r>
            <a:endParaRPr lang="en-GB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5651" y="1388262"/>
            <a:ext cx="7632700" cy="10491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>
                <a:cs typeface="Twinkl"/>
              </a:rPr>
              <a:t>Bar charts use a bar to represent the data. Scaled bar charts have a scale of one place on a grid representing two or more. Bar charts can be horizontal or vertical.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97600" y="2698074"/>
            <a:ext cx="2190750" cy="1603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>
                <a:latin typeface="Twinkl SemiBold" pitchFamily="2" charset="0"/>
                <a:cs typeface="Twinkl"/>
              </a:rPr>
              <a:t>Collect some data about food children like and present the data in a scaled bar chart.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t="7139" r="3953" b="51300"/>
          <a:stretch/>
        </p:blipFill>
        <p:spPr>
          <a:xfrm>
            <a:off x="755650" y="2598790"/>
            <a:ext cx="5184279" cy="336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3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5651" y="765175"/>
            <a:ext cx="763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cs typeface="Twinkl"/>
              </a:rPr>
              <a:t>Discrete and Continuous Data</a:t>
            </a:r>
            <a:endParaRPr lang="en-GB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5652" y="1388262"/>
            <a:ext cx="2967852" cy="38190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dirty="0">
                <a:cs typeface="Twinkl"/>
              </a:rPr>
              <a:t>Discrete data is data which only has specific values. An example is the number of children. There can’t be half a child!</a:t>
            </a:r>
          </a:p>
          <a:p>
            <a:endParaRPr lang="en-US" dirty="0">
              <a:cs typeface="Twinkl"/>
            </a:endParaRPr>
          </a:p>
          <a:p>
            <a:r>
              <a:rPr lang="en-US" dirty="0">
                <a:cs typeface="Twinkl"/>
              </a:rPr>
              <a:t>Continuous data is data which can have any value. This is usually a measurement. An example would be children’s height. In a chart, this is often presented as a histogram.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t="5537" r="22170" b="40781"/>
          <a:stretch/>
        </p:blipFill>
        <p:spPr>
          <a:xfrm>
            <a:off x="3937685" y="1375718"/>
            <a:ext cx="4500609" cy="461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92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5651" y="765175"/>
            <a:ext cx="763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cs typeface="Twinkl"/>
              </a:rPr>
              <a:t>Histograms</a:t>
            </a:r>
            <a:endParaRPr lang="en-GB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5651" y="1388262"/>
            <a:ext cx="7632700" cy="772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>
                <a:cs typeface="Twinkl"/>
              </a:rPr>
              <a:t>Histograms use each bar to represent a range of data, which is often measurements. The bars are drawn with no spaces between.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81600" y="2379894"/>
            <a:ext cx="3206750" cy="10491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>
                <a:latin typeface="Twinkl SemiBold" pitchFamily="2" charset="0"/>
                <a:cs typeface="Twinkl"/>
              </a:rPr>
              <a:t>Measure some data about a group of children and record in a histogram.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5" r="22305" b="45562"/>
          <a:stretch/>
        </p:blipFill>
        <p:spPr>
          <a:xfrm>
            <a:off x="648564" y="2287254"/>
            <a:ext cx="4104668" cy="36357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63188" y="5848502"/>
            <a:ext cx="2190750" cy="402775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sz="1200" dirty="0">
                <a:latin typeface="Twinkl SemiBold" pitchFamily="2" charset="0"/>
                <a:cs typeface="Twinkl"/>
              </a:rPr>
              <a:t>Height in cm</a:t>
            </a:r>
          </a:p>
        </p:txBody>
      </p:sp>
    </p:spTree>
    <p:extLst>
      <p:ext uri="{BB962C8B-B14F-4D97-AF65-F5344CB8AC3E}">
        <p14:creationId xmlns:p14="http://schemas.microsoft.com/office/powerpoint/2010/main" val="169971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5651" y="765175"/>
            <a:ext cx="763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cs typeface="Twinkl"/>
              </a:rPr>
              <a:t>Time Graphs (Bar)</a:t>
            </a:r>
            <a:endParaRPr lang="en-GB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5651" y="1388262"/>
            <a:ext cx="7632700" cy="10491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>
                <a:cs typeface="Twinkl"/>
              </a:rPr>
              <a:t>Time graphs are graphs that show the changing of data over time. A bar chart could be used to record some data counted over specific periods of time, for example, days or months.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651" y="2839043"/>
            <a:ext cx="1769435" cy="1603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>
                <a:latin typeface="Twinkl SemiBold" pitchFamily="2" charset="0"/>
                <a:cs typeface="Twinkl"/>
              </a:rPr>
              <a:t>Record some data each day of the week and draw a time bar chart.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" t="3805" r="20927" b="65489"/>
          <a:stretch/>
        </p:blipFill>
        <p:spPr>
          <a:xfrm>
            <a:off x="3026025" y="2788468"/>
            <a:ext cx="5454605" cy="32537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1729263" y="4047650"/>
            <a:ext cx="2190750" cy="402775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sz="1200" dirty="0">
                <a:latin typeface="Twinkl SemiBold" pitchFamily="2" charset="0"/>
                <a:cs typeface="Twinkl"/>
              </a:rPr>
              <a:t>Day of the week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18048" y="5891437"/>
            <a:ext cx="2190750" cy="402775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sz="1200" dirty="0">
                <a:latin typeface="Twinkl SemiBold" pitchFamily="2" charset="0"/>
                <a:cs typeface="Twinkl"/>
              </a:rPr>
              <a:t>Number of days</a:t>
            </a:r>
          </a:p>
        </p:txBody>
      </p:sp>
    </p:spTree>
    <p:extLst>
      <p:ext uri="{BB962C8B-B14F-4D97-AF65-F5344CB8AC3E}">
        <p14:creationId xmlns:p14="http://schemas.microsoft.com/office/powerpoint/2010/main" val="203894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5651" y="765175"/>
            <a:ext cx="763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cs typeface="Twinkl"/>
              </a:rPr>
              <a:t>Line Graphs (Time Graphs)</a:t>
            </a:r>
            <a:endParaRPr lang="en-GB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5651" y="1388262"/>
            <a:ext cx="7632700" cy="10491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>
                <a:cs typeface="Twinkl"/>
              </a:rPr>
              <a:t>Line graphs (time graph) is where a set of points representing a measured value over time are joined by a line. Line graphs are often</a:t>
            </a:r>
            <a:br>
              <a:rPr lang="en-GB" dirty="0">
                <a:cs typeface="Twinkl"/>
              </a:rPr>
            </a:br>
            <a:r>
              <a:rPr lang="en-GB" dirty="0">
                <a:cs typeface="Twinkl"/>
              </a:rPr>
              <a:t>time graphs.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652" y="2839043"/>
            <a:ext cx="2819570" cy="1603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>
                <a:latin typeface="Twinkl SemiBold" pitchFamily="2" charset="0"/>
                <a:cs typeface="Twinkl"/>
              </a:rPr>
              <a:t>Measure the length of a shadow over time or record the diameter of a puddle, and record on a time graph.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63883" y="2505985"/>
            <a:ext cx="4464572" cy="3586840"/>
            <a:chOff x="3863883" y="2505985"/>
            <a:chExt cx="4464572" cy="35868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00" t="-1" r="20265" b="65254"/>
            <a:stretch/>
          </p:blipFill>
          <p:spPr>
            <a:xfrm>
              <a:off x="4234249" y="2505985"/>
              <a:ext cx="4094206" cy="288156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3391938" y="3816506"/>
              <a:ext cx="1346666" cy="402775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>
              <a:spAutoFit/>
            </a:bodyPr>
            <a:lstStyle/>
            <a:p>
              <a:pPr algn="ctr"/>
              <a:r>
                <a:rPr lang="en-GB" sz="1200" dirty="0">
                  <a:latin typeface="Twinkl SemiBold" pitchFamily="2" charset="0"/>
                  <a:cs typeface="Twinkl"/>
                </a:rPr>
                <a:t>Length in cm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00" t="35102" r="20265" b="61081"/>
            <a:stretch/>
          </p:blipFill>
          <p:spPr>
            <a:xfrm>
              <a:off x="4234249" y="5776244"/>
              <a:ext cx="4094206" cy="31658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732421" y="5362832"/>
              <a:ext cx="1097861" cy="402775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>
              <a:spAutoFit/>
            </a:bodyPr>
            <a:lstStyle/>
            <a:p>
              <a:pPr algn="ctr"/>
              <a:r>
                <a:rPr lang="en-GB" sz="1200" dirty="0">
                  <a:latin typeface="Twinkl SemiBold" pitchFamily="2" charset="0"/>
                  <a:cs typeface="Twinkl"/>
                </a:rPr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735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281</TotalTime>
  <Words>476</Words>
  <Application>Microsoft Office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Arial</vt:lpstr>
      <vt:lpstr>Twinkl SemiBold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</dc:creator>
  <cp:lastModifiedBy>Miss Anderson</cp:lastModifiedBy>
  <cp:revision>27</cp:revision>
  <dcterms:created xsi:type="dcterms:W3CDTF">2017-03-10T14:24:38Z</dcterms:created>
  <dcterms:modified xsi:type="dcterms:W3CDTF">2020-06-04T13:07:26Z</dcterms:modified>
</cp:coreProperties>
</file>