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8"/>
  </p:notesMasterIdLst>
  <p:handoutMasterIdLst>
    <p:handoutMasterId r:id="rId29"/>
  </p:handoutMasterIdLst>
  <p:sldIdLst>
    <p:sldId id="275" r:id="rId2"/>
    <p:sldId id="286" r:id="rId3"/>
    <p:sldId id="288" r:id="rId4"/>
    <p:sldId id="290" r:id="rId5"/>
    <p:sldId id="289" r:id="rId6"/>
    <p:sldId id="276" r:id="rId7"/>
    <p:sldId id="277" r:id="rId8"/>
    <p:sldId id="278" r:id="rId9"/>
    <p:sldId id="279" r:id="rId10"/>
    <p:sldId id="280" r:id="rId11"/>
    <p:sldId id="283" r:id="rId12"/>
    <p:sldId id="284" r:id="rId13"/>
    <p:sldId id="303" r:id="rId14"/>
    <p:sldId id="298" r:id="rId15"/>
    <p:sldId id="304" r:id="rId16"/>
    <p:sldId id="299" r:id="rId17"/>
    <p:sldId id="305" r:id="rId18"/>
    <p:sldId id="300" r:id="rId19"/>
    <p:sldId id="306" r:id="rId20"/>
    <p:sldId id="308" r:id="rId21"/>
    <p:sldId id="309" r:id="rId22"/>
    <p:sldId id="310" r:id="rId23"/>
    <p:sldId id="311" r:id="rId24"/>
    <p:sldId id="312" r:id="rId25"/>
    <p:sldId id="313" r:id="rId26"/>
    <p:sldId id="267" r:id="rId27"/>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Twinkl" panose="020B060402020202020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Ashby" initials="RA" lastIdx="1" clrIdx="0">
    <p:extLst>
      <p:ext uri="{19B8F6BF-5375-455C-9EA6-DF929625EA0E}">
        <p15:presenceInfo xmlns:p15="http://schemas.microsoft.com/office/powerpoint/2012/main" userId="Ruth Ash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3C90"/>
    <a:srgbClr val="01407D"/>
    <a:srgbClr val="90C8E5"/>
    <a:srgbClr val="B19DC7"/>
    <a:srgbClr val="C8BAD8"/>
    <a:srgbClr val="8162A6"/>
    <a:srgbClr val="28282B"/>
    <a:srgbClr val="009386"/>
    <a:srgbClr val="25B7BC"/>
    <a:srgbClr val="E94E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94660"/>
  </p:normalViewPr>
  <p:slideViewPr>
    <p:cSldViewPr snapToGrid="0" showGuides="1">
      <p:cViewPr varScale="1">
        <p:scale>
          <a:sx n="62" d="100"/>
          <a:sy n="62" d="100"/>
        </p:scale>
        <p:origin x="1348" y="5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9.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9.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29.tiff"/></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9.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33.tiff"/></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africa/zfv7d6f" TargetMode="External"/><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51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l="1838" r="1838" b="626"/>
          <a:stretch>
            <a:fillRect/>
          </a:stretch>
        </p:blipFill>
        <p:spPr>
          <a:xfrm>
            <a:off x="3553012" y="1473201"/>
            <a:ext cx="3057514" cy="4205768"/>
          </a:xfrm>
          <a:custGeom>
            <a:avLst/>
            <a:gdLst>
              <a:gd name="connsiteX0" fmla="*/ 317064 w 3057514"/>
              <a:gd name="connsiteY0" fmla="*/ 0 h 4205768"/>
              <a:gd name="connsiteX1" fmla="*/ 2740450 w 3057514"/>
              <a:gd name="connsiteY1" fmla="*/ 0 h 4205768"/>
              <a:gd name="connsiteX2" fmla="*/ 3057514 w 3057514"/>
              <a:gd name="connsiteY2" fmla="*/ 317064 h 4205768"/>
              <a:gd name="connsiteX3" fmla="*/ 3057514 w 3057514"/>
              <a:gd name="connsiteY3" fmla="*/ 3888704 h 4205768"/>
              <a:gd name="connsiteX4" fmla="*/ 2740450 w 3057514"/>
              <a:gd name="connsiteY4" fmla="*/ 4205768 h 4205768"/>
              <a:gd name="connsiteX5" fmla="*/ 317064 w 3057514"/>
              <a:gd name="connsiteY5" fmla="*/ 4205768 h 4205768"/>
              <a:gd name="connsiteX6" fmla="*/ 0 w 3057514"/>
              <a:gd name="connsiteY6" fmla="*/ 3888704 h 4205768"/>
              <a:gd name="connsiteX7" fmla="*/ 0 w 3057514"/>
              <a:gd name="connsiteY7" fmla="*/ 317064 h 4205768"/>
              <a:gd name="connsiteX8" fmla="*/ 317064 w 3057514"/>
              <a:gd name="connsiteY8" fmla="*/ 0 h 420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514" h="4205768">
                <a:moveTo>
                  <a:pt x="317064" y="0"/>
                </a:moveTo>
                <a:lnTo>
                  <a:pt x="2740450" y="0"/>
                </a:lnTo>
                <a:cubicBezTo>
                  <a:pt x="2915560" y="0"/>
                  <a:pt x="3057514" y="141954"/>
                  <a:pt x="3057514" y="317064"/>
                </a:cubicBezTo>
                <a:lnTo>
                  <a:pt x="3057514" y="3888704"/>
                </a:lnTo>
                <a:cubicBezTo>
                  <a:pt x="3057514" y="4063814"/>
                  <a:pt x="2915560" y="4205768"/>
                  <a:pt x="2740450" y="4205768"/>
                </a:cubicBezTo>
                <a:lnTo>
                  <a:pt x="317064" y="4205768"/>
                </a:lnTo>
                <a:cubicBezTo>
                  <a:pt x="141954" y="4205768"/>
                  <a:pt x="0" y="4063814"/>
                  <a:pt x="0" y="3888704"/>
                </a:cubicBezTo>
                <a:lnTo>
                  <a:pt x="0" y="317064"/>
                </a:lnTo>
                <a:cubicBezTo>
                  <a:pt x="0" y="141954"/>
                  <a:pt x="141954" y="0"/>
                  <a:pt x="317064" y="0"/>
                </a:cubicBezTo>
                <a:close/>
              </a:path>
            </a:pathLst>
          </a:custGeom>
          <a:ln w="76200">
            <a:solidFill>
              <a:srgbClr val="B9B8B8"/>
            </a:solidFill>
          </a:ln>
        </p:spPr>
      </p:pic>
      <p:sp>
        <p:nvSpPr>
          <p:cNvPr id="16" name="Freeform 15"/>
          <p:cNvSpPr/>
          <p:nvPr/>
        </p:nvSpPr>
        <p:spPr>
          <a:xfrm rot="473342">
            <a:off x="2761202" y="3665073"/>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714" y="3842158"/>
            <a:ext cx="3897583" cy="2320489"/>
          </a:xfrm>
          <a:prstGeom prst="rect">
            <a:avLst/>
          </a:prstGeom>
        </p:spPr>
      </p:pic>
      <p:sp>
        <p:nvSpPr>
          <p:cNvPr id="20" name="Rounded Rectangle 19"/>
          <p:cNvSpPr/>
          <p:nvPr/>
        </p:nvSpPr>
        <p:spPr>
          <a:xfrm>
            <a:off x="788143" y="2774279"/>
            <a:ext cx="2953770"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Statue of Liberty, USA</a:t>
            </a:r>
          </a:p>
        </p:txBody>
      </p:sp>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8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22" presetClass="entr" presetSubtype="1"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rcRect l="12330" t="8682" r="18859" b="510"/>
          <a:stretch>
            <a:fillRect/>
          </a:stretch>
        </p:blipFill>
        <p:spPr>
          <a:xfrm>
            <a:off x="3568558" y="1799438"/>
            <a:ext cx="3070371" cy="4051883"/>
          </a:xfrm>
          <a:custGeom>
            <a:avLst/>
            <a:gdLst>
              <a:gd name="connsiteX0" fmla="*/ 343974 w 3070371"/>
              <a:gd name="connsiteY0" fmla="*/ 0 h 4051883"/>
              <a:gd name="connsiteX1" fmla="*/ 2726397 w 3070371"/>
              <a:gd name="connsiteY1" fmla="*/ 0 h 4051883"/>
              <a:gd name="connsiteX2" fmla="*/ 3070371 w 3070371"/>
              <a:gd name="connsiteY2" fmla="*/ 343974 h 4051883"/>
              <a:gd name="connsiteX3" fmla="*/ 3070371 w 3070371"/>
              <a:gd name="connsiteY3" fmla="*/ 3707909 h 4051883"/>
              <a:gd name="connsiteX4" fmla="*/ 2726397 w 3070371"/>
              <a:gd name="connsiteY4" fmla="*/ 4051883 h 4051883"/>
              <a:gd name="connsiteX5" fmla="*/ 343974 w 3070371"/>
              <a:gd name="connsiteY5" fmla="*/ 4051883 h 4051883"/>
              <a:gd name="connsiteX6" fmla="*/ 0 w 3070371"/>
              <a:gd name="connsiteY6" fmla="*/ 3707909 h 4051883"/>
              <a:gd name="connsiteX7" fmla="*/ 0 w 3070371"/>
              <a:gd name="connsiteY7" fmla="*/ 343974 h 4051883"/>
              <a:gd name="connsiteX8" fmla="*/ 343974 w 3070371"/>
              <a:gd name="connsiteY8" fmla="*/ 0 h 405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1" h="4051883">
                <a:moveTo>
                  <a:pt x="343974" y="0"/>
                </a:moveTo>
                <a:lnTo>
                  <a:pt x="2726397" y="0"/>
                </a:lnTo>
                <a:cubicBezTo>
                  <a:pt x="2916369" y="0"/>
                  <a:pt x="3070371" y="154002"/>
                  <a:pt x="3070371" y="343974"/>
                </a:cubicBezTo>
                <a:lnTo>
                  <a:pt x="3070371" y="3707909"/>
                </a:lnTo>
                <a:cubicBezTo>
                  <a:pt x="3070371" y="3897881"/>
                  <a:pt x="2916369" y="4051883"/>
                  <a:pt x="2726397" y="4051883"/>
                </a:cubicBezTo>
                <a:lnTo>
                  <a:pt x="343974" y="4051883"/>
                </a:lnTo>
                <a:cubicBezTo>
                  <a:pt x="154002" y="4051883"/>
                  <a:pt x="0" y="3897881"/>
                  <a:pt x="0" y="3707909"/>
                </a:cubicBezTo>
                <a:lnTo>
                  <a:pt x="0" y="343974"/>
                </a:lnTo>
                <a:cubicBezTo>
                  <a:pt x="0" y="154002"/>
                  <a:pt x="154002" y="0"/>
                  <a:pt x="343974" y="0"/>
                </a:cubicBezTo>
                <a:close/>
              </a:path>
            </a:pathLst>
          </a:custGeom>
          <a:ln w="76200">
            <a:solidFill>
              <a:srgbClr val="B9B8B8"/>
            </a:solidFill>
          </a:ln>
        </p:spPr>
      </p:pic>
      <p:sp>
        <p:nvSpPr>
          <p:cNvPr id="20" name="Rounded Rectangle 19"/>
          <p:cNvSpPr/>
          <p:nvPr/>
        </p:nvSpPr>
        <p:spPr>
          <a:xfrm>
            <a:off x="788142" y="2774279"/>
            <a:ext cx="3221795"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 Basil’s Cathedral, Russia</a:t>
            </a:r>
          </a:p>
        </p:txBody>
      </p:sp>
      <p:sp>
        <p:nvSpPr>
          <p:cNvPr id="16" name="Freeform 15"/>
          <p:cNvSpPr/>
          <p:nvPr/>
        </p:nvSpPr>
        <p:spPr>
          <a:xfrm rot="473342">
            <a:off x="2724177" y="3803516"/>
            <a:ext cx="1363092" cy="101332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282" y="3883169"/>
            <a:ext cx="3207151" cy="1909429"/>
          </a:xfrm>
          <a:prstGeom prst="rect">
            <a:avLst/>
          </a:prstGeom>
        </p:spPr>
      </p:pic>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2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2" fill="hold" nodeType="withEffect">
                                  <p:stCondLst>
                                    <p:cond delay="12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64735" y="2361660"/>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31" y="2169721"/>
            <a:ext cx="5033038" cy="3344873"/>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sp>
        <p:nvSpPr>
          <p:cNvPr id="20" name="Rounded Rectangle 19"/>
          <p:cNvSpPr/>
          <p:nvPr/>
        </p:nvSpPr>
        <p:spPr>
          <a:xfrm>
            <a:off x="655942" y="2973221"/>
            <a:ext cx="2766766"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The Great Wall, China</a:t>
            </a:r>
          </a:p>
        </p:txBody>
      </p:sp>
      <p:cxnSp>
        <p:nvCxnSpPr>
          <p:cNvPr id="22" name="Elbow Connector 21"/>
          <p:cNvCxnSpPr/>
          <p:nvPr/>
        </p:nvCxnSpPr>
        <p:spPr>
          <a:xfrm>
            <a:off x="6478220" y="3371219"/>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3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1000"/>
                                        <p:tgtEl>
                                          <p:spTgt spid="23"/>
                                        </p:tgtEl>
                                      </p:cBhvr>
                                    </p:animEffect>
                                  </p:childTnLst>
                                </p:cTn>
                              </p:par>
                              <p:par>
                                <p:cTn id="8" presetID="22" presetClass="entr" presetSubtype="4" fill="hold" nodeType="withEffect">
                                  <p:stCondLst>
                                    <p:cond delay="125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The Sahara Desert</a:t>
            </a:r>
            <a:endParaRPr lang="en-GB" dirty="0"/>
          </a:p>
        </p:txBody>
      </p:sp>
      <p:grpSp>
        <p:nvGrpSpPr>
          <p:cNvPr id="5" name="Group 4"/>
          <p:cNvGrpSpPr/>
          <p:nvPr/>
        </p:nvGrpSpPr>
        <p:grpSpPr>
          <a:xfrm>
            <a:off x="686473" y="4624522"/>
            <a:ext cx="7761524" cy="1556483"/>
            <a:chOff x="704436" y="1415704"/>
            <a:chExt cx="7761524" cy="1556483"/>
          </a:xfrm>
        </p:grpSpPr>
        <p:sp>
          <p:nvSpPr>
            <p:cNvPr id="20" name="Rounded Rectangle 19"/>
            <p:cNvSpPr/>
            <p:nvPr/>
          </p:nvSpPr>
          <p:spPr>
            <a:xfrm>
              <a:off x="704436" y="1415704"/>
              <a:ext cx="7761524" cy="1556483"/>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546598"/>
              <a:ext cx="757447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A desert is place that has less than 25cm of rain a year. Deserts don’t have to be hot – there are deserts in very cold places too. The Sahara Desert is in northern Africa. It is the largest hot desert in the world and stretches across </a:t>
              </a:r>
              <a:r>
                <a:rPr lang="en-GB" altLang="en-US" sz="2000" b="1" dirty="0">
                  <a:solidFill>
                    <a:schemeClr val="bg1"/>
                  </a:solidFill>
                </a:rPr>
                <a:t>11 different countries</a:t>
              </a:r>
              <a:r>
                <a:rPr lang="en-GB" altLang="en-US" sz="2000" dirty="0">
                  <a:solidFill>
                    <a:schemeClr val="bg1"/>
                  </a:solidFill>
                </a:rPr>
                <a:t>.</a:t>
              </a:r>
              <a:endParaRPr lang="en-GB" altLang="en-US" sz="2000" u="sng" dirty="0">
                <a:solidFill>
                  <a:schemeClr val="bg1"/>
                </a:solidFill>
              </a:endParaRPr>
            </a:p>
          </p:txBody>
        </p:sp>
      </p:grpSp>
      <p:grpSp>
        <p:nvGrpSpPr>
          <p:cNvPr id="7" name="Group 6"/>
          <p:cNvGrpSpPr/>
          <p:nvPr/>
        </p:nvGrpSpPr>
        <p:grpSpPr>
          <a:xfrm>
            <a:off x="5411727" y="1322231"/>
            <a:ext cx="2923949" cy="3428430"/>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29" name="Elbow Connector 28"/>
          <p:cNvCxnSpPr/>
          <p:nvPr/>
        </p:nvCxnSpPr>
        <p:spPr>
          <a:xfrm>
            <a:off x="1712170" y="3075431"/>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8" name="Flowchart: Data 17"/>
          <p:cNvSpPr/>
          <p:nvPr/>
        </p:nvSpPr>
        <p:spPr>
          <a:xfrm>
            <a:off x="641175" y="1505772"/>
            <a:ext cx="3091312" cy="1267184"/>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643C90"/>
                </a:solidFill>
              </a:rPr>
              <a:t>Now let's look at landmarks in Africa!</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135" y="1307730"/>
            <a:ext cx="2623796" cy="3214642"/>
          </a:xfrm>
          <a:prstGeom prst="rect">
            <a:avLst/>
          </a:prstGeom>
        </p:spPr>
      </p:pic>
      <p:cxnSp>
        <p:nvCxnSpPr>
          <p:cNvPr id="10" name="Elbow Connector 9"/>
          <p:cNvCxnSpPr/>
          <p:nvPr/>
        </p:nvCxnSpPr>
        <p:spPr>
          <a:xfrm flipV="1">
            <a:off x="4125100" y="3302006"/>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8307" y="3924354"/>
            <a:ext cx="2846230"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7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err="1">
                <a:solidFill>
                  <a:srgbClr val="643C90"/>
                </a:solidFill>
              </a:rPr>
              <a:t>Maasai</a:t>
            </a:r>
            <a:r>
              <a:rPr lang="en-GB" dirty="0">
                <a:solidFill>
                  <a:srgbClr val="643C90"/>
                </a:solidFill>
              </a:rPr>
              <a:t> Mara</a:t>
            </a:r>
            <a:endParaRPr lang="en-GB" dirty="0"/>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1"/>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79269" y="1415705"/>
            <a:ext cx="7572701" cy="1241424"/>
          </a:xfrm>
          <a:prstGeom prst="round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9430" y="1528585"/>
            <a:ext cx="7572701" cy="1015663"/>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This is the </a:t>
            </a:r>
            <a:r>
              <a:rPr lang="en-GB" altLang="en-US" sz="2000" dirty="0" err="1">
                <a:solidFill>
                  <a:schemeClr val="bg1"/>
                </a:solidFill>
              </a:rPr>
              <a:t>Maasai</a:t>
            </a:r>
            <a:r>
              <a:rPr lang="en-GB" altLang="en-US" sz="2000" dirty="0">
                <a:solidFill>
                  <a:schemeClr val="bg1"/>
                </a:solidFill>
              </a:rPr>
              <a:t> Mara in Kenya. It is named after the </a:t>
            </a:r>
            <a:r>
              <a:rPr lang="en-GB" altLang="en-US" sz="2000" dirty="0" err="1">
                <a:solidFill>
                  <a:schemeClr val="bg1"/>
                </a:solidFill>
              </a:rPr>
              <a:t>Maasai</a:t>
            </a:r>
            <a:r>
              <a:rPr lang="en-GB" altLang="en-US" sz="2000" dirty="0">
                <a:solidFill>
                  <a:schemeClr val="bg1"/>
                </a:solidFill>
              </a:rPr>
              <a:t>, a group of people who have lived in the region for many hundreds of years. </a:t>
            </a:r>
            <a:r>
              <a:rPr lang="en-GB" altLang="en-US" sz="2000" u="sng" dirty="0">
                <a:solidFill>
                  <a:schemeClr val="bg1"/>
                </a:solidFill>
              </a:rPr>
              <a:t>Here is </a:t>
            </a:r>
            <a:r>
              <a:rPr lang="en-GB" altLang="en-US" sz="2000" u="sng" dirty="0" err="1">
                <a:solidFill>
                  <a:schemeClr val="bg1"/>
                </a:solidFill>
              </a:rPr>
              <a:t>Ubercorn</a:t>
            </a:r>
            <a:r>
              <a:rPr lang="en-GB" altLang="en-US" sz="2000" u="sng" dirty="0">
                <a:solidFill>
                  <a:schemeClr val="bg1"/>
                </a:solidFill>
              </a:rPr>
              <a:t> with some Funky Facts.</a:t>
            </a:r>
          </a:p>
        </p:txBody>
      </p:sp>
      <p:cxnSp>
        <p:nvCxnSpPr>
          <p:cNvPr id="10" name="Elbow Connector 9"/>
          <p:cNvCxnSpPr/>
          <p:nvPr/>
        </p:nvCxnSpPr>
        <p:spPr>
          <a:xfrm flipV="1">
            <a:off x="3453328" y="3475770"/>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5042484"/>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94" y="2834827"/>
            <a:ext cx="3219053" cy="3580725"/>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Rectangle 20">
            <a:hlinkClick r:id="rId5"/>
          </p:cNvPr>
          <p:cNvSpPr/>
          <p:nvPr/>
        </p:nvSpPr>
        <p:spPr>
          <a:xfrm>
            <a:off x="2962275" y="2171700"/>
            <a:ext cx="4819650" cy="372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29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Timgad Ruins</a:t>
            </a:r>
            <a:endParaRPr lang="en-GB" dirty="0"/>
          </a:p>
        </p:txBody>
      </p:sp>
      <p:sp>
        <p:nvSpPr>
          <p:cNvPr id="8" name="Rounded Rectangle 7"/>
          <p:cNvSpPr/>
          <p:nvPr/>
        </p:nvSpPr>
        <p:spPr>
          <a:xfrm>
            <a:off x="577360" y="1423910"/>
            <a:ext cx="7106956"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475821"/>
            <a:ext cx="690565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Timgad ruins are what is left of a Roman city built almost two thousand years ago. The ruins are in Algeria </a:t>
            </a:r>
            <a:r>
              <a:rPr lang="en-GB" altLang="en-US" sz="2000">
                <a:solidFill>
                  <a:schemeClr val="bg1"/>
                </a:solidFill>
              </a:rPr>
              <a:t>in North </a:t>
            </a:r>
            <a:r>
              <a:rPr lang="en-GB" altLang="en-US" sz="2000" dirty="0">
                <a:solidFill>
                  <a:schemeClr val="bg1"/>
                </a:solidFill>
              </a:rPr>
              <a:t>Africa. In the photo, you can see </a:t>
            </a:r>
          </a:p>
          <a:p>
            <a:pPr>
              <a:lnSpc>
                <a:spcPct val="100000"/>
              </a:lnSpc>
              <a:spcBef>
                <a:spcPct val="0"/>
              </a:spcBef>
              <a:buFontTx/>
              <a:buNone/>
            </a:pPr>
            <a:r>
              <a:rPr lang="en-GB" altLang="en-US" sz="2000" dirty="0">
                <a:solidFill>
                  <a:schemeClr val="bg1"/>
                </a:solidFill>
              </a:rPr>
              <a:t>the Trajan Arch.</a:t>
            </a:r>
            <a:endParaRPr lang="en-GB" altLang="en-US" sz="2000" u="sng" dirty="0">
              <a:solidFill>
                <a:schemeClr val="bg1"/>
              </a:solidFill>
            </a:endParaRPr>
          </a:p>
        </p:txBody>
      </p:sp>
      <p:grpSp>
        <p:nvGrpSpPr>
          <p:cNvPr id="7" name="Group 6"/>
          <p:cNvGrpSpPr/>
          <p:nvPr/>
        </p:nvGrpSpPr>
        <p:grpSpPr>
          <a:xfrm>
            <a:off x="5302976" y="2217321"/>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35" name="Elbow Connector 34"/>
          <p:cNvCxnSpPr/>
          <p:nvPr/>
        </p:nvCxnSpPr>
        <p:spPr>
          <a:xfrm>
            <a:off x="2933822" y="5349032"/>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9377" y="2551177"/>
            <a:ext cx="1950250" cy="3753003"/>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19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Pyramids of Giza</a:t>
            </a:r>
            <a:endParaRPr lang="en-GB" dirty="0"/>
          </a:p>
        </p:txBody>
      </p:sp>
      <p:sp>
        <p:nvSpPr>
          <p:cNvPr id="8" name="Rounded Rectangle 7"/>
          <p:cNvSpPr/>
          <p:nvPr/>
        </p:nvSpPr>
        <p:spPr>
          <a:xfrm>
            <a:off x="577359" y="1767859"/>
            <a:ext cx="7408401"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8"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Some of Africa’s most famous landmarks are the pyramids of Giza in Egypt. </a:t>
            </a:r>
            <a:r>
              <a:rPr lang="en-GB" altLang="en-US" sz="2000" u="sng" dirty="0" err="1">
                <a:solidFill>
                  <a:schemeClr val="bg1"/>
                </a:solidFill>
              </a:rPr>
              <a:t>Ubercorn</a:t>
            </a:r>
            <a:r>
              <a:rPr lang="en-GB" altLang="en-US" sz="2000" u="sng" dirty="0">
                <a:solidFill>
                  <a:schemeClr val="bg1"/>
                </a:solidFill>
              </a:rPr>
              <a:t> is here to tell us more about it. </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55025" y="3097064"/>
            <a:ext cx="2111569" cy="3193712"/>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Freeform 8">
            <a:hlinkClick r:id="rId5"/>
          </p:cNvPr>
          <p:cNvSpPr/>
          <p:nvPr/>
        </p:nvSpPr>
        <p:spPr>
          <a:xfrm>
            <a:off x="772506" y="2447109"/>
            <a:ext cx="3884023" cy="635725"/>
          </a:xfrm>
          <a:custGeom>
            <a:avLst/>
            <a:gdLst>
              <a:gd name="connsiteX0" fmla="*/ 1672046 w 3884023"/>
              <a:gd name="connsiteY0" fmla="*/ 60960 h 635725"/>
              <a:gd name="connsiteX1" fmla="*/ 1672046 w 3884023"/>
              <a:gd name="connsiteY1" fmla="*/ 365760 h 635725"/>
              <a:gd name="connsiteX2" fmla="*/ 0 w 3884023"/>
              <a:gd name="connsiteY2" fmla="*/ 365760 h 635725"/>
              <a:gd name="connsiteX3" fmla="*/ 0 w 3884023"/>
              <a:gd name="connsiteY3" fmla="*/ 635725 h 635725"/>
              <a:gd name="connsiteX4" fmla="*/ 2473235 w 3884023"/>
              <a:gd name="connsiteY4" fmla="*/ 635725 h 635725"/>
              <a:gd name="connsiteX5" fmla="*/ 2473235 w 3884023"/>
              <a:gd name="connsiteY5" fmla="*/ 409302 h 635725"/>
              <a:gd name="connsiteX6" fmla="*/ 3884023 w 3884023"/>
              <a:gd name="connsiteY6" fmla="*/ 409302 h 635725"/>
              <a:gd name="connsiteX7" fmla="*/ 3884023 w 3884023"/>
              <a:gd name="connsiteY7" fmla="*/ 322217 h 635725"/>
              <a:gd name="connsiteX8" fmla="*/ 3884023 w 3884023"/>
              <a:gd name="connsiteY8" fmla="*/ 0 h 635725"/>
              <a:gd name="connsiteX9" fmla="*/ 1672046 w 3884023"/>
              <a:gd name="connsiteY9" fmla="*/ 60960 h 6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4023" h="635725">
                <a:moveTo>
                  <a:pt x="1672046" y="60960"/>
                </a:moveTo>
                <a:lnTo>
                  <a:pt x="1672046" y="365760"/>
                </a:lnTo>
                <a:lnTo>
                  <a:pt x="0" y="365760"/>
                </a:lnTo>
                <a:lnTo>
                  <a:pt x="0" y="635725"/>
                </a:lnTo>
                <a:lnTo>
                  <a:pt x="2473235" y="635725"/>
                </a:lnTo>
                <a:lnTo>
                  <a:pt x="2473235" y="409302"/>
                </a:lnTo>
                <a:lnTo>
                  <a:pt x="3884023" y="409302"/>
                </a:lnTo>
                <a:lnTo>
                  <a:pt x="3884023" y="322217"/>
                </a:lnTo>
                <a:lnTo>
                  <a:pt x="3884023" y="0"/>
                </a:lnTo>
                <a:lnTo>
                  <a:pt x="1672046" y="6096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92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Victoria Falls</a:t>
            </a:r>
            <a:endParaRPr lang="en-GB" dirty="0"/>
          </a:p>
        </p:txBody>
      </p:sp>
      <p:sp>
        <p:nvSpPr>
          <p:cNvPr id="20" name="Rounded Rectangle 19"/>
          <p:cNvSpPr/>
          <p:nvPr/>
        </p:nvSpPr>
        <p:spPr>
          <a:xfrm>
            <a:off x="704436" y="1415704"/>
            <a:ext cx="7761524" cy="2033267"/>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471097"/>
            <a:ext cx="7574477" cy="1938992"/>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Victoria Falls is on the Zambezi river, along the border of two countries, Zambia and Zimbabwe. It is one of the world’s largest waterfalls. The noise of the water is so loud that it can be heard from almost 40 kilometres away! This is why the falls are known locally as ‘</a:t>
            </a:r>
            <a:r>
              <a:rPr lang="en-GB" altLang="en-US" sz="2000" dirty="0" err="1">
                <a:solidFill>
                  <a:schemeClr val="bg1"/>
                </a:solidFill>
              </a:rPr>
              <a:t>Mosi-oa-Tunya</a:t>
            </a:r>
            <a:r>
              <a:rPr lang="en-GB" altLang="en-US" sz="2000" dirty="0">
                <a:solidFill>
                  <a:schemeClr val="bg1"/>
                </a:solidFill>
              </a:rPr>
              <a:t>’ which </a:t>
            </a:r>
          </a:p>
          <a:p>
            <a:pPr>
              <a:lnSpc>
                <a:spcPct val="100000"/>
              </a:lnSpc>
              <a:spcBef>
                <a:spcPct val="0"/>
              </a:spcBef>
              <a:buFontTx/>
              <a:buNone/>
            </a:pPr>
            <a:r>
              <a:rPr lang="en-GB" altLang="en-US" sz="2000" dirty="0">
                <a:solidFill>
                  <a:schemeClr val="bg1"/>
                </a:solidFill>
              </a:rPr>
              <a:t>means ‘the smoke that thunders’.</a:t>
            </a:r>
          </a:p>
        </p:txBody>
      </p:sp>
      <p:cxnSp>
        <p:nvCxnSpPr>
          <p:cNvPr id="10" name="Elbow Connector 9"/>
          <p:cNvCxnSpPr/>
          <p:nvPr/>
        </p:nvCxnSpPr>
        <p:spPr>
          <a:xfrm flipV="1">
            <a:off x="3155439" y="3632623"/>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715971" y="3632623"/>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387" y="3508585"/>
            <a:ext cx="1987149" cy="2852363"/>
          </a:xfrm>
          <a:prstGeom prst="rect">
            <a:avLst/>
          </a:prstGeom>
        </p:spPr>
      </p:pic>
      <p:grpSp>
        <p:nvGrpSpPr>
          <p:cNvPr id="7" name="Group 6"/>
          <p:cNvGrpSpPr/>
          <p:nvPr/>
        </p:nvGrpSpPr>
        <p:grpSpPr>
          <a:xfrm>
            <a:off x="4894507" y="2846032"/>
            <a:ext cx="2923948" cy="342843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29" name="Elbow Connector 28"/>
          <p:cNvCxnSpPr/>
          <p:nvPr/>
        </p:nvCxnSpPr>
        <p:spPr>
          <a:xfrm>
            <a:off x="3051810" y="5076040"/>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Table Mountain</a:t>
            </a:r>
            <a:endParaRPr lang="en-GB" dirty="0"/>
          </a:p>
        </p:txBody>
      </p:sp>
      <p:sp>
        <p:nvSpPr>
          <p:cNvPr id="8" name="Rounded Rectangle 7"/>
          <p:cNvSpPr/>
          <p:nvPr/>
        </p:nvSpPr>
        <p:spPr>
          <a:xfrm>
            <a:off x="577359" y="1767859"/>
            <a:ext cx="7408401" cy="1401797"/>
          </a:xfrm>
          <a:prstGeom prst="roundRect">
            <a:avLst>
              <a:gd name="adj" fmla="val 15145"/>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6"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Table Mountain is an unusual mountain in South Africa. </a:t>
            </a:r>
            <a:br>
              <a:rPr lang="en-GB" altLang="en-US" sz="2000" dirty="0">
                <a:solidFill>
                  <a:schemeClr val="bg1"/>
                </a:solidFill>
              </a:rPr>
            </a:br>
            <a:r>
              <a:rPr lang="en-GB" altLang="en-US" sz="2000" u="sng" dirty="0">
                <a:solidFill>
                  <a:schemeClr val="bg1"/>
                </a:solidFill>
              </a:rPr>
              <a:t>Let’s find out more from </a:t>
            </a:r>
            <a:r>
              <a:rPr lang="en-GB" altLang="en-US" sz="2000" u="sng" dirty="0" err="1">
                <a:solidFill>
                  <a:schemeClr val="bg1"/>
                </a:solidFill>
              </a:rPr>
              <a:t>Ubercorn’s</a:t>
            </a:r>
            <a:r>
              <a:rPr lang="en-GB" altLang="en-US" sz="2000" u="sng" dirty="0">
                <a:solidFill>
                  <a:schemeClr val="bg1"/>
                </a:solidFill>
              </a:rPr>
              <a:t> Funky Facts.</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6" y="3526784"/>
            <a:ext cx="1872341" cy="1184772"/>
          </a:xfrm>
          <a:prstGeom prst="bentConnector3">
            <a:avLst>
              <a:gd name="adj1" fmla="val 58837"/>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891246" y="5255961"/>
            <a:ext cx="1797028" cy="878215"/>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20490" y="2856411"/>
            <a:ext cx="2278062" cy="3424720"/>
          </a:xfrm>
          <a:prstGeom prst="rect">
            <a:avLst/>
          </a:prstGeom>
        </p:spPr>
      </p:pic>
      <p:cxnSp>
        <p:nvCxnSpPr>
          <p:cNvPr id="39" name="Straight Connector 38"/>
          <p:cNvCxnSpPr/>
          <p:nvPr/>
        </p:nvCxnSpPr>
        <p:spPr>
          <a:xfrm flipH="1">
            <a:off x="1105989" y="5083729"/>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 name="Freeform 2">
            <a:hlinkClick r:id="rId5"/>
          </p:cNvPr>
          <p:cNvSpPr/>
          <p:nvPr/>
        </p:nvSpPr>
        <p:spPr>
          <a:xfrm>
            <a:off x="531223" y="2481943"/>
            <a:ext cx="4232366" cy="757646"/>
          </a:xfrm>
          <a:custGeom>
            <a:avLst/>
            <a:gdLst>
              <a:gd name="connsiteX0" fmla="*/ 95794 w 4232366"/>
              <a:gd name="connsiteY0" fmla="*/ 0 h 757646"/>
              <a:gd name="connsiteX1" fmla="*/ 4232366 w 4232366"/>
              <a:gd name="connsiteY1" fmla="*/ 0 h 757646"/>
              <a:gd name="connsiteX2" fmla="*/ 4232366 w 4232366"/>
              <a:gd name="connsiteY2" fmla="*/ 391886 h 757646"/>
              <a:gd name="connsiteX3" fmla="*/ 1802674 w 4232366"/>
              <a:gd name="connsiteY3" fmla="*/ 391886 h 757646"/>
              <a:gd name="connsiteX4" fmla="*/ 1802674 w 4232366"/>
              <a:gd name="connsiteY4" fmla="*/ 757646 h 757646"/>
              <a:gd name="connsiteX5" fmla="*/ 1698171 w 4232366"/>
              <a:gd name="connsiteY5" fmla="*/ 757646 h 757646"/>
              <a:gd name="connsiteX6" fmla="*/ 0 w 4232366"/>
              <a:gd name="connsiteY6" fmla="*/ 757646 h 757646"/>
              <a:gd name="connsiteX7" fmla="*/ 0 w 4232366"/>
              <a:gd name="connsiteY7" fmla="*/ 644434 h 757646"/>
              <a:gd name="connsiteX8" fmla="*/ 0 w 4232366"/>
              <a:gd name="connsiteY8" fmla="*/ 8708 h 757646"/>
              <a:gd name="connsiteX9" fmla="*/ 95794 w 4232366"/>
              <a:gd name="connsiteY9" fmla="*/ 0 h 75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2366" h="757646">
                <a:moveTo>
                  <a:pt x="95794" y="0"/>
                </a:moveTo>
                <a:lnTo>
                  <a:pt x="4232366" y="0"/>
                </a:lnTo>
                <a:lnTo>
                  <a:pt x="4232366" y="391886"/>
                </a:lnTo>
                <a:lnTo>
                  <a:pt x="1802674" y="391886"/>
                </a:lnTo>
                <a:lnTo>
                  <a:pt x="1802674" y="757646"/>
                </a:lnTo>
                <a:lnTo>
                  <a:pt x="1698171" y="757646"/>
                </a:lnTo>
                <a:lnTo>
                  <a:pt x="0" y="757646"/>
                </a:lnTo>
                <a:lnTo>
                  <a:pt x="0" y="644434"/>
                </a:lnTo>
                <a:lnTo>
                  <a:pt x="0" y="8708"/>
                </a:lnTo>
                <a:lnTo>
                  <a:pt x="95794"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625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2" fill="hold" nodeType="withEffect">
                                  <p:stCondLst>
                                    <p:cond delay="125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El-</a:t>
            </a:r>
            <a:r>
              <a:rPr lang="en-GB" dirty="0" err="1">
                <a:solidFill>
                  <a:srgbClr val="643C90"/>
                </a:solidFill>
              </a:rPr>
              <a:t>Tabia</a:t>
            </a:r>
            <a:r>
              <a:rPr lang="en-GB" dirty="0">
                <a:solidFill>
                  <a:srgbClr val="643C90"/>
                </a:solidFill>
              </a:rPr>
              <a:t> Mosque</a:t>
            </a:r>
            <a:endParaRPr lang="en-GB" dirty="0"/>
          </a:p>
        </p:txBody>
      </p:sp>
      <p:sp>
        <p:nvSpPr>
          <p:cNvPr id="8" name="Rounded Rectangle 7"/>
          <p:cNvSpPr/>
          <p:nvPr/>
        </p:nvSpPr>
        <p:spPr>
          <a:xfrm>
            <a:off x="577360" y="1423910"/>
            <a:ext cx="7654158" cy="1456946"/>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500988"/>
            <a:ext cx="7442552"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El-</a:t>
            </a:r>
            <a:r>
              <a:rPr lang="en-GB" altLang="en-US" sz="2000" dirty="0" err="1">
                <a:solidFill>
                  <a:schemeClr val="bg1"/>
                </a:solidFill>
              </a:rPr>
              <a:t>Tabia</a:t>
            </a:r>
            <a:r>
              <a:rPr lang="en-GB" altLang="en-US" sz="2000" dirty="0">
                <a:solidFill>
                  <a:schemeClr val="bg1"/>
                </a:solidFill>
              </a:rPr>
              <a:t> mosque is in Egypt. A mosque is where Muslim people go to worship. The mosque has two tall towers called minarets. Every day, a special call to tell Muslims it is time to pray is given from a minaret.</a:t>
            </a:r>
          </a:p>
        </p:txBody>
      </p:sp>
      <p:grpSp>
        <p:nvGrpSpPr>
          <p:cNvPr id="7" name="Group 6"/>
          <p:cNvGrpSpPr/>
          <p:nvPr/>
        </p:nvGrpSpPr>
        <p:grpSpPr>
          <a:xfrm>
            <a:off x="5324972" y="2527714"/>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39"/>
            </a:xfrm>
            <a:prstGeom prst="rect">
              <a:avLst/>
            </a:prstGeom>
          </p:spPr>
        </p:pic>
      </p:grpSp>
      <p:cxnSp>
        <p:nvCxnSpPr>
          <p:cNvPr id="35" name="Elbow Connector 34"/>
          <p:cNvCxnSpPr/>
          <p:nvPr/>
        </p:nvCxnSpPr>
        <p:spPr>
          <a:xfrm>
            <a:off x="2933822" y="5382588"/>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17" y="2824427"/>
            <a:ext cx="3927685" cy="3505397"/>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 Continent?</a:t>
            </a:r>
            <a:endParaRPr lang="en-GB" dirty="0"/>
          </a:p>
        </p:txBody>
      </p:sp>
      <p:sp>
        <p:nvSpPr>
          <p:cNvPr id="18" name="TextBox 17"/>
          <p:cNvSpPr txBox="1"/>
          <p:nvPr/>
        </p:nvSpPr>
        <p:spPr>
          <a:xfrm>
            <a:off x="716117" y="1396288"/>
            <a:ext cx="7702233" cy="985838"/>
          </a:xfrm>
          <a:prstGeom prst="roundRect">
            <a:avLst>
              <a:gd name="adj" fmla="val 11534"/>
            </a:avLst>
          </a:prstGeom>
          <a:solidFill>
            <a:srgbClr val="01407D"/>
          </a:solidFill>
          <a:ln w="38100">
            <a:noFill/>
          </a:ln>
        </p:spPr>
        <p:txBody>
          <a:bodyPr wrap="square" rtlCol="0">
            <a:spAutoFit/>
          </a:bodyPr>
          <a:lstStyle/>
          <a:p>
            <a:r>
              <a:rPr lang="en-GB" altLang="en-US" dirty="0">
                <a:solidFill>
                  <a:schemeClr val="bg1"/>
                </a:solidFill>
              </a:rPr>
              <a:t>Here are the seven continents of Planet Earth. A continent is a massive piece of land that is often separated from other areas of land by water or another feature such as mountains.</a:t>
            </a:r>
          </a:p>
        </p:txBody>
      </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392470" y="2579274"/>
            <a:ext cx="6349525" cy="3626528"/>
          </a:xfrm>
          <a:custGeom>
            <a:avLst/>
            <a:gdLst>
              <a:gd name="connsiteX0" fmla="*/ 367473 w 6349526"/>
              <a:gd name="connsiteY0" fmla="*/ 0 h 3640510"/>
              <a:gd name="connsiteX1" fmla="*/ 5982053 w 6349526"/>
              <a:gd name="connsiteY1" fmla="*/ 0 h 3640510"/>
              <a:gd name="connsiteX2" fmla="*/ 6349526 w 6349526"/>
              <a:gd name="connsiteY2" fmla="*/ 367473 h 3640510"/>
              <a:gd name="connsiteX3" fmla="*/ 6349526 w 6349526"/>
              <a:gd name="connsiteY3" fmla="*/ 3273037 h 3640510"/>
              <a:gd name="connsiteX4" fmla="*/ 5982053 w 6349526"/>
              <a:gd name="connsiteY4" fmla="*/ 3640510 h 3640510"/>
              <a:gd name="connsiteX5" fmla="*/ 367473 w 6349526"/>
              <a:gd name="connsiteY5" fmla="*/ 3640510 h 3640510"/>
              <a:gd name="connsiteX6" fmla="*/ 0 w 6349526"/>
              <a:gd name="connsiteY6" fmla="*/ 3273037 h 3640510"/>
              <a:gd name="connsiteX7" fmla="*/ 0 w 6349526"/>
              <a:gd name="connsiteY7" fmla="*/ 367473 h 3640510"/>
              <a:gd name="connsiteX8" fmla="*/ 367473 w 6349526"/>
              <a:gd name="connsiteY8" fmla="*/ 0 h 36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9526" h="3640510">
                <a:moveTo>
                  <a:pt x="367473" y="0"/>
                </a:moveTo>
                <a:lnTo>
                  <a:pt x="5982053" y="0"/>
                </a:lnTo>
                <a:cubicBezTo>
                  <a:pt x="6185003" y="0"/>
                  <a:pt x="6349526" y="164523"/>
                  <a:pt x="6349526" y="367473"/>
                </a:cubicBezTo>
                <a:lnTo>
                  <a:pt x="6349526" y="3273037"/>
                </a:lnTo>
                <a:cubicBezTo>
                  <a:pt x="6349526" y="3475987"/>
                  <a:pt x="6185003" y="3640510"/>
                  <a:pt x="5982053" y="3640510"/>
                </a:cubicBezTo>
                <a:lnTo>
                  <a:pt x="367473" y="3640510"/>
                </a:lnTo>
                <a:cubicBezTo>
                  <a:pt x="164523" y="3640510"/>
                  <a:pt x="0" y="3475987"/>
                  <a:pt x="0" y="3273037"/>
                </a:cubicBezTo>
                <a:lnTo>
                  <a:pt x="0" y="367473"/>
                </a:lnTo>
                <a:cubicBezTo>
                  <a:pt x="0" y="164523"/>
                  <a:pt x="164523" y="0"/>
                  <a:pt x="367473" y="0"/>
                </a:cubicBezTo>
                <a:close/>
              </a:path>
            </a:pathLst>
          </a:custGeom>
          <a:ln w="76200">
            <a:solidFill>
              <a:srgbClr val="B9B8B8"/>
            </a:solidFill>
          </a:ln>
        </p:spPr>
      </p:pic>
      <p:sp>
        <p:nvSpPr>
          <p:cNvPr id="23" name="Freeform 22"/>
          <p:cNvSpPr/>
          <p:nvPr/>
        </p:nvSpPr>
        <p:spPr>
          <a:xfrm>
            <a:off x="440106" y="5221479"/>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reeform 23"/>
          <p:cNvSpPr/>
          <p:nvPr/>
        </p:nvSpPr>
        <p:spPr>
          <a:xfrm flipH="1">
            <a:off x="6784373" y="2167431"/>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390826" y="4238649"/>
            <a:ext cx="864067" cy="307777"/>
          </a:xfrm>
          <a:prstGeom prst="rect">
            <a:avLst/>
          </a:prstGeom>
          <a:noFill/>
        </p:spPr>
        <p:txBody>
          <a:bodyPr wrap="square" rtlCol="0">
            <a:spAutoFit/>
          </a:bodyPr>
          <a:lstStyle/>
          <a:p>
            <a:r>
              <a:rPr lang="en-GB" sz="1350" dirty="0">
                <a:solidFill>
                  <a:srgbClr val="28282B"/>
                </a:solidFill>
              </a:rPr>
              <a:t>Equator</a:t>
            </a:r>
          </a:p>
        </p:txBody>
      </p:sp>
    </p:spTree>
    <p:extLst>
      <p:ext uri="{BB962C8B-B14F-4D97-AF65-F5344CB8AC3E}">
        <p14:creationId xmlns:p14="http://schemas.microsoft.com/office/powerpoint/2010/main" val="15536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500"/>
                                        <p:tgtEl>
                                          <p:spTgt spid="24"/>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p>
        </p:txBody>
      </p:sp>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11" name="Group 10"/>
          <p:cNvGrpSpPr/>
          <p:nvPr/>
        </p:nvGrpSpPr>
        <p:grpSpPr>
          <a:xfrm>
            <a:off x="1137849" y="1780039"/>
            <a:ext cx="6202518" cy="2496675"/>
            <a:chOff x="1016995" y="2143125"/>
            <a:chExt cx="5212935" cy="2496675"/>
          </a:xfrm>
        </p:grpSpPr>
        <p:cxnSp>
          <p:nvCxnSpPr>
            <p:cNvPr id="32" name="Straight Connector 31"/>
            <p:cNvCxnSpPr/>
            <p:nvPr/>
          </p:nvCxnSpPr>
          <p:spPr>
            <a:xfrm flipH="1">
              <a:off x="2390775" y="22860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14600" y="2143125"/>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16995" y="2438400"/>
              <a:ext cx="5212935" cy="2201400"/>
              <a:chOff x="1016995" y="2438400"/>
              <a:chExt cx="5212935" cy="2201400"/>
            </a:xfrm>
          </p:grpSpPr>
          <p:cxnSp>
            <p:nvCxnSpPr>
              <p:cNvPr id="31" name="Straight Connector 30"/>
              <p:cNvCxnSpPr/>
              <p:nvPr/>
            </p:nvCxnSpPr>
            <p:spPr>
              <a:xfrm flipH="1">
                <a:off x="2276475" y="24384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3" name="Flowchart: Data 12"/>
              <p:cNvSpPr/>
              <p:nvPr/>
            </p:nvSpPr>
            <p:spPr>
              <a:xfrm>
                <a:off x="1016995" y="2757094"/>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p:nvCxnSpPr>
            <p:spPr>
              <a:xfrm flipH="1">
                <a:off x="2171700" y="25908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0343" y="3198419"/>
                <a:ext cx="3516086" cy="1154162"/>
              </a:xfrm>
              <a:prstGeom prst="rect">
                <a:avLst/>
              </a:prstGeom>
              <a:noFill/>
            </p:spPr>
            <p:txBody>
              <a:bodyPr wrap="square" rtlCol="0">
                <a:spAutoFit/>
              </a:bodyPr>
              <a:lstStyle/>
              <a:p>
                <a:r>
                  <a:rPr lang="en-GB" altLang="en-US" sz="2300" b="1" dirty="0">
                    <a:solidFill>
                      <a:srgbClr val="643C90"/>
                    </a:solidFill>
                  </a:rPr>
                  <a:t>How much have you learnt about African landmarks? </a:t>
                </a:r>
              </a:p>
              <a:p>
                <a:r>
                  <a:rPr lang="en-GB" altLang="en-US" sz="2300" dirty="0">
                    <a:solidFill>
                      <a:srgbClr val="01407D"/>
                    </a:solidFill>
                  </a:rPr>
                  <a:t>It’s time to find out!</a:t>
                </a:r>
              </a:p>
            </p:txBody>
          </p:sp>
        </p:gr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1714" y="1473201"/>
            <a:ext cx="2165050" cy="4727198"/>
          </a:xfrm>
          <a:prstGeom prst="rect">
            <a:avLst/>
          </a:prstGeom>
        </p:spPr>
      </p:pic>
    </p:spTree>
    <p:extLst>
      <p:ext uri="{BB962C8B-B14F-4D97-AF65-F5344CB8AC3E}">
        <p14:creationId xmlns:p14="http://schemas.microsoft.com/office/powerpoint/2010/main" val="17119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800" fill="hold"/>
                                        <p:tgtEl>
                                          <p:spTgt spid="11"/>
                                        </p:tgtEl>
                                        <p:attrNameLst>
                                          <p:attrName>ppt_x</p:attrName>
                                        </p:attrNameLst>
                                      </p:cBhvr>
                                      <p:tavLst>
                                        <p:tav tm="0">
                                          <p:val>
                                            <p:strVal val="#ppt_x"/>
                                          </p:val>
                                        </p:tav>
                                        <p:tav tm="100000">
                                          <p:val>
                                            <p:strVal val="#ppt_x"/>
                                          </p:val>
                                        </p:tav>
                                      </p:tavLst>
                                    </p:anim>
                                    <p:anim calcmode="lin" valueType="num">
                                      <p:cBhvr additive="base">
                                        <p:cTn id="8" dur="8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b. Something that stands out in an area. </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c. A sign on a map.</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a. A patch of dirt on some land.</a:t>
            </a:r>
          </a:p>
        </p:txBody>
      </p:sp>
      <p:pic>
        <p:nvPicPr>
          <p:cNvPr id="12" name="Picture 11"/>
          <p:cNvPicPr>
            <a:picLocks noChangeAspect="1"/>
          </p:cNvPicPr>
          <p:nvPr/>
        </p:nvPicPr>
        <p:blipFill>
          <a:blip r:embed="rId2"/>
          <a:stretch>
            <a:fillRect/>
          </a:stretch>
        </p:blipFill>
        <p:spPr>
          <a:xfrm rot="19696424">
            <a:off x="7113960" y="1336274"/>
            <a:ext cx="1034042" cy="103512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235" y="1853836"/>
            <a:ext cx="3923722" cy="4364567"/>
          </a:xfrm>
          <a:prstGeom prst="rect">
            <a:avLst/>
          </a:prstGeom>
        </p:spPr>
      </p:pic>
      <p:pic>
        <p:nvPicPr>
          <p:cNvPr id="11" name="Picture 10"/>
          <p:cNvPicPr>
            <a:picLocks noChangeAspect="1"/>
          </p:cNvPicPr>
          <p:nvPr/>
        </p:nvPicPr>
        <p:blipFill>
          <a:blip r:embed="rId2"/>
          <a:stretch>
            <a:fillRect/>
          </a:stretch>
        </p:blipFill>
        <p:spPr>
          <a:xfrm>
            <a:off x="7342002" y="5248244"/>
            <a:ext cx="577958" cy="578563"/>
          </a:xfrm>
          <a:prstGeom prst="rect">
            <a:avLst/>
          </a:prstGeom>
        </p:spPr>
      </p:pic>
      <p:sp>
        <p:nvSpPr>
          <p:cNvPr id="20" name="Rounded Rectangle 19"/>
          <p:cNvSpPr/>
          <p:nvPr/>
        </p:nvSpPr>
        <p:spPr>
          <a:xfrm>
            <a:off x="775981" y="2234469"/>
            <a:ext cx="4232218"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1. What is a landmark?</a:t>
            </a:r>
          </a:p>
        </p:txBody>
      </p:sp>
    </p:spTree>
    <p:extLst>
      <p:ext uri="{BB962C8B-B14F-4D97-AF65-F5344CB8AC3E}">
        <p14:creationId xmlns:p14="http://schemas.microsoft.com/office/powerpoint/2010/main" val="41789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9"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Zambia</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England</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Egypt</a:t>
            </a:r>
          </a:p>
        </p:txBody>
      </p:sp>
      <p:pic>
        <p:nvPicPr>
          <p:cNvPr id="12" name="Picture 11"/>
          <p:cNvPicPr>
            <a:picLocks noChangeAspect="1"/>
          </p:cNvPicPr>
          <p:nvPr/>
        </p:nvPicPr>
        <p:blipFill>
          <a:blip r:embed="rId2"/>
          <a:stretch>
            <a:fillRect/>
          </a:stretch>
        </p:blipFill>
        <p:spPr>
          <a:xfrm rot="19696424">
            <a:off x="7213485" y="1237802"/>
            <a:ext cx="844640" cy="845524"/>
          </a:xfrm>
          <a:prstGeom prst="rect">
            <a:avLst/>
          </a:prstGeom>
        </p:spPr>
      </p:pic>
      <p:sp>
        <p:nvSpPr>
          <p:cNvPr id="20" name="Rounded Rectangle 19"/>
          <p:cNvSpPr/>
          <p:nvPr/>
        </p:nvSpPr>
        <p:spPr>
          <a:xfrm>
            <a:off x="775981" y="2242236"/>
            <a:ext cx="4945312"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2. Which of these is not a country in Africa?</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223" y="1302125"/>
            <a:ext cx="3058131" cy="4794349"/>
          </a:xfrm>
          <a:prstGeom prst="rect">
            <a:avLst/>
          </a:prstGeom>
        </p:spPr>
      </p:pic>
    </p:spTree>
    <p:extLst>
      <p:ext uri="{BB962C8B-B14F-4D97-AF65-F5344CB8AC3E}">
        <p14:creationId xmlns:p14="http://schemas.microsoft.com/office/powerpoint/2010/main" val="21813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The Landmark Desert</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The Africa Desert</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The Sahara Desert </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242236"/>
            <a:ext cx="6195270"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3. What is the name of the desert we have learnt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076" y="2788865"/>
            <a:ext cx="2759528" cy="3409692"/>
          </a:xfrm>
          <a:prstGeom prst="rect">
            <a:avLst/>
          </a:prstGeom>
        </p:spPr>
      </p:pic>
    </p:spTree>
    <p:extLst>
      <p:ext uri="{BB962C8B-B14F-4D97-AF65-F5344CB8AC3E}">
        <p14:creationId xmlns:p14="http://schemas.microsoft.com/office/powerpoint/2010/main" val="9353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Cuboid</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Sphere</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Pyramid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4. What shape are the special buildings in Egypt that </a:t>
            </a:r>
            <a:r>
              <a:rPr lang="en-GB" dirty="0" err="1">
                <a:solidFill>
                  <a:srgbClr val="01407D"/>
                </a:solidFill>
              </a:rPr>
              <a:t>Ubercorn</a:t>
            </a:r>
            <a:r>
              <a:rPr lang="en-GB" dirty="0">
                <a:solidFill>
                  <a:srgbClr val="01407D"/>
                </a:solidFill>
              </a:rPr>
              <a:t> told us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62572" y="2593736"/>
            <a:ext cx="2428805" cy="3486316"/>
          </a:xfrm>
          <a:prstGeom prst="rect">
            <a:avLst/>
          </a:prstGeom>
        </p:spPr>
      </p:pic>
    </p:spTree>
    <p:extLst>
      <p:ext uri="{BB962C8B-B14F-4D97-AF65-F5344CB8AC3E}">
        <p14:creationId xmlns:p14="http://schemas.microsoft.com/office/powerpoint/2010/main" val="314491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It is impossible to climb.</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It is shaped like a table. </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It is the tallest mountain in the world.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5. What is unusual about the mountain in South Africa that </a:t>
            </a:r>
            <a:r>
              <a:rPr lang="en-GB" dirty="0" err="1">
                <a:solidFill>
                  <a:srgbClr val="01407D"/>
                </a:solidFill>
              </a:rPr>
              <a:t>Ubercorn</a:t>
            </a:r>
            <a:r>
              <a:rPr lang="en-GB" dirty="0">
                <a:solidFill>
                  <a:srgbClr val="01407D"/>
                </a:solidFill>
              </a:rPr>
              <a:t> took us to?</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997" y="3023017"/>
            <a:ext cx="2512856" cy="3242112"/>
          </a:xfrm>
          <a:prstGeom prst="rect">
            <a:avLst/>
          </a:prstGeom>
        </p:spPr>
      </p:pic>
    </p:spTree>
    <p:extLst>
      <p:ext uri="{BB962C8B-B14F-4D97-AF65-F5344CB8AC3E}">
        <p14:creationId xmlns:p14="http://schemas.microsoft.com/office/powerpoint/2010/main" val="35936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Continents</a:t>
            </a:r>
            <a:endParaRPr lang="en-GB" dirty="0"/>
          </a:p>
        </p:txBody>
      </p:sp>
      <p:sp>
        <p:nvSpPr>
          <p:cNvPr id="5" name="Parallelogram 4"/>
          <p:cNvSpPr/>
          <p:nvPr/>
        </p:nvSpPr>
        <p:spPr>
          <a:xfrm>
            <a:off x="811359" y="170826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S_u_h</a:t>
            </a:r>
            <a:r>
              <a:rPr lang="en-GB" altLang="en-US" b="1" dirty="0">
                <a:solidFill>
                  <a:schemeClr val="bg1"/>
                </a:solidFill>
              </a:rPr>
              <a:t>  </a:t>
            </a:r>
            <a:r>
              <a:rPr lang="en-GB" altLang="en-US" b="1" dirty="0" err="1">
                <a:solidFill>
                  <a:schemeClr val="bg1"/>
                </a:solidFill>
              </a:rPr>
              <a:t>A_e_i_a</a:t>
            </a:r>
            <a:endParaRPr lang="en-GB" altLang="en-US" b="1" dirty="0">
              <a:solidFill>
                <a:schemeClr val="bg1"/>
              </a:solidFill>
            </a:endParaRPr>
          </a:p>
        </p:txBody>
      </p:sp>
      <p:sp>
        <p:nvSpPr>
          <p:cNvPr id="22" name="Parallelogram 21"/>
          <p:cNvSpPr/>
          <p:nvPr/>
        </p:nvSpPr>
        <p:spPr>
          <a:xfrm>
            <a:off x="811359" y="2394919"/>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_</a:t>
            </a:r>
            <a:r>
              <a:rPr lang="en-GB" altLang="en-US" b="1" dirty="0" err="1">
                <a:solidFill>
                  <a:schemeClr val="bg1"/>
                </a:solidFill>
              </a:rPr>
              <a:t>o_t</a:t>
            </a:r>
            <a:r>
              <a:rPr lang="en-GB" altLang="en-US" b="1" dirty="0">
                <a:solidFill>
                  <a:schemeClr val="bg1"/>
                </a:solidFill>
              </a:rPr>
              <a:t>_  _</a:t>
            </a:r>
            <a:r>
              <a:rPr lang="en-GB" altLang="en-US" b="1" dirty="0" err="1">
                <a:solidFill>
                  <a:schemeClr val="bg1"/>
                </a:solidFill>
              </a:rPr>
              <a:t>m_r_c</a:t>
            </a:r>
            <a:r>
              <a:rPr lang="en-GB" altLang="en-US" b="1" dirty="0">
                <a:solidFill>
                  <a:schemeClr val="bg1"/>
                </a:solidFill>
              </a:rPr>
              <a:t>_</a:t>
            </a:r>
          </a:p>
        </p:txBody>
      </p:sp>
      <p:sp>
        <p:nvSpPr>
          <p:cNvPr id="23" name="Parallelogram 22"/>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A_r_c</a:t>
            </a:r>
            <a:r>
              <a:rPr lang="en-GB" altLang="en-US" b="1" dirty="0">
                <a:solidFill>
                  <a:schemeClr val="bg1"/>
                </a:solidFill>
              </a:rPr>
              <a:t>_</a:t>
            </a:r>
          </a:p>
        </p:txBody>
      </p:sp>
      <p:sp>
        <p:nvSpPr>
          <p:cNvPr id="28" name="Parallelogram 27"/>
          <p:cNvSpPr/>
          <p:nvPr/>
        </p:nvSpPr>
        <p:spPr>
          <a:xfrm>
            <a:off x="811359" y="3768231"/>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a:solidFill>
                  <a:schemeClr val="bg1"/>
                </a:solidFill>
              </a:rPr>
              <a:t>E_r_p_</a:t>
            </a:r>
            <a:endParaRPr lang="en-GB" altLang="en-US" b="1" dirty="0">
              <a:solidFill>
                <a:schemeClr val="bg1"/>
              </a:solidFill>
            </a:endParaRPr>
          </a:p>
        </p:txBody>
      </p:sp>
      <p:sp>
        <p:nvSpPr>
          <p:cNvPr id="29" name="Parallelogram 28"/>
          <p:cNvSpPr/>
          <p:nvPr/>
        </p:nvSpPr>
        <p:spPr>
          <a:xfrm>
            <a:off x="811359" y="445488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A_i</a:t>
            </a:r>
            <a:r>
              <a:rPr lang="en-GB" altLang="en-US" b="1" dirty="0">
                <a:solidFill>
                  <a:schemeClr val="bg1"/>
                </a:solidFill>
              </a:rPr>
              <a:t>_</a:t>
            </a:r>
          </a:p>
        </p:txBody>
      </p:sp>
      <p:sp>
        <p:nvSpPr>
          <p:cNvPr id="30" name="Parallelogram 29"/>
          <p:cNvSpPr/>
          <p:nvPr/>
        </p:nvSpPr>
        <p:spPr>
          <a:xfrm>
            <a:off x="811359" y="514154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O_e_n_a</a:t>
            </a:r>
            <a:endParaRPr lang="en-GB" altLang="en-US" b="1" dirty="0">
              <a:solidFill>
                <a:schemeClr val="bg1"/>
              </a:solidFill>
            </a:endParaRPr>
          </a:p>
        </p:txBody>
      </p:sp>
      <p:sp>
        <p:nvSpPr>
          <p:cNvPr id="14" name="Parallelogram 13"/>
          <p:cNvSpPr/>
          <p:nvPr/>
        </p:nvSpPr>
        <p:spPr>
          <a:xfrm>
            <a:off x="811359" y="171406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South America</a:t>
            </a:r>
          </a:p>
        </p:txBody>
      </p:sp>
      <p:sp>
        <p:nvSpPr>
          <p:cNvPr id="15" name="Parallelogram 14"/>
          <p:cNvSpPr/>
          <p:nvPr/>
        </p:nvSpPr>
        <p:spPr>
          <a:xfrm>
            <a:off x="811359" y="239663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North America</a:t>
            </a:r>
          </a:p>
        </p:txBody>
      </p:sp>
      <p:sp>
        <p:nvSpPr>
          <p:cNvPr id="16" name="Parallelogram 15"/>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Africa</a:t>
            </a:r>
          </a:p>
        </p:txBody>
      </p:sp>
      <p:sp>
        <p:nvSpPr>
          <p:cNvPr id="17" name="Parallelogram 16"/>
          <p:cNvSpPr/>
          <p:nvPr/>
        </p:nvSpPr>
        <p:spPr>
          <a:xfrm>
            <a:off x="811359" y="3769668"/>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Europe</a:t>
            </a:r>
          </a:p>
        </p:txBody>
      </p:sp>
      <p:sp>
        <p:nvSpPr>
          <p:cNvPr id="18" name="Parallelogram 17"/>
          <p:cNvSpPr/>
          <p:nvPr/>
        </p:nvSpPr>
        <p:spPr>
          <a:xfrm>
            <a:off x="811359" y="445747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Asia</a:t>
            </a:r>
          </a:p>
        </p:txBody>
      </p:sp>
      <p:sp>
        <p:nvSpPr>
          <p:cNvPr id="19" name="Parallelogram 18"/>
          <p:cNvSpPr/>
          <p:nvPr/>
        </p:nvSpPr>
        <p:spPr>
          <a:xfrm>
            <a:off x="811359" y="5145276"/>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Oceania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799" y="1982501"/>
            <a:ext cx="3519336" cy="3728286"/>
          </a:xfrm>
          <a:prstGeom prst="rect">
            <a:avLst/>
          </a:prstGeom>
        </p:spPr>
      </p:pic>
      <p:pic>
        <p:nvPicPr>
          <p:cNvPr id="11" name="Picture 10"/>
          <p:cNvPicPr>
            <a:picLocks noChangeAspect="1"/>
          </p:cNvPicPr>
          <p:nvPr/>
        </p:nvPicPr>
        <p:blipFill>
          <a:blip r:embed="rId3"/>
          <a:stretch>
            <a:fillRect/>
          </a:stretch>
        </p:blipFill>
        <p:spPr>
          <a:xfrm>
            <a:off x="6148882" y="5290189"/>
            <a:ext cx="577958" cy="578563"/>
          </a:xfrm>
          <a:prstGeom prst="rect">
            <a:avLst/>
          </a:prstGeom>
        </p:spPr>
      </p:pic>
      <p:pic>
        <p:nvPicPr>
          <p:cNvPr id="12" name="Picture 11"/>
          <p:cNvPicPr>
            <a:picLocks noChangeAspect="1"/>
          </p:cNvPicPr>
          <p:nvPr/>
        </p:nvPicPr>
        <p:blipFill>
          <a:blip r:embed="rId3"/>
          <a:stretch>
            <a:fillRect/>
          </a:stretch>
        </p:blipFill>
        <p:spPr>
          <a:xfrm rot="19696424">
            <a:off x="7084637" y="1637743"/>
            <a:ext cx="874575" cy="875490"/>
          </a:xfrm>
          <a:prstGeom prst="rect">
            <a:avLst/>
          </a:prstGeom>
        </p:spPr>
      </p:pic>
    </p:spTree>
    <p:extLst>
      <p:ext uri="{BB962C8B-B14F-4D97-AF65-F5344CB8AC3E}">
        <p14:creationId xmlns:p14="http://schemas.microsoft.com/office/powerpoint/2010/main" val="25239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162154" y="1716525"/>
            <a:ext cx="6375790" cy="4086078"/>
          </a:xfrm>
          <a:prstGeom prst="roundRect">
            <a:avLst>
              <a:gd name="adj" fmla="val 103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2803089" y="4868586"/>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643C90"/>
                </a:solidFill>
              </a:rPr>
              <a:t>Africa</a:t>
            </a:r>
          </a:p>
        </p:txBody>
      </p:sp>
      <p:sp>
        <p:nvSpPr>
          <p:cNvPr id="28" name="Freeform 27"/>
          <p:cNvSpPr/>
          <p:nvPr/>
        </p:nvSpPr>
        <p:spPr>
          <a:xfrm>
            <a:off x="3040840" y="4425194"/>
            <a:ext cx="1455334" cy="592574"/>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659219" y="1333500"/>
            <a:ext cx="3039239" cy="3524455"/>
          </a:xfrm>
          <a:prstGeom prst="roundRect">
            <a:avLst>
              <a:gd name="adj" fmla="val 8007"/>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479" y="1397212"/>
            <a:ext cx="4562473" cy="4846165"/>
          </a:xfrm>
          <a:prstGeom prst="rect">
            <a:avLst/>
          </a:prstGeom>
        </p:spPr>
      </p:pic>
      <p:grpSp>
        <p:nvGrpSpPr>
          <p:cNvPr id="32" name="Group 31"/>
          <p:cNvGrpSpPr/>
          <p:nvPr/>
        </p:nvGrpSpPr>
        <p:grpSpPr>
          <a:xfrm>
            <a:off x="763377" y="3416935"/>
            <a:ext cx="2837073" cy="3687196"/>
            <a:chOff x="763377" y="3299974"/>
            <a:chExt cx="2837073" cy="3687196"/>
          </a:xfrm>
        </p:grpSpPr>
        <p:sp>
          <p:nvSpPr>
            <p:cNvPr id="6" name="Oval 5"/>
            <p:cNvSpPr/>
            <p:nvPr/>
          </p:nvSpPr>
          <p:spPr>
            <a:xfrm flipH="1">
              <a:off x="763377" y="3299974"/>
              <a:ext cx="2837073" cy="2837073"/>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4714" y="3543445"/>
              <a:ext cx="2374398" cy="3443725"/>
            </a:xfrm>
            <a:custGeom>
              <a:avLst/>
              <a:gdLst>
                <a:gd name="connsiteX0" fmla="*/ 0 w 2374398"/>
                <a:gd name="connsiteY0" fmla="*/ 0 h 3443725"/>
                <a:gd name="connsiteX1" fmla="*/ 2374398 w 2374398"/>
                <a:gd name="connsiteY1" fmla="*/ 0 h 3443725"/>
                <a:gd name="connsiteX2" fmla="*/ 2374398 w 2374398"/>
                <a:gd name="connsiteY2" fmla="*/ 3443725 h 3443725"/>
                <a:gd name="connsiteX3" fmla="*/ 2170563 w 2374398"/>
                <a:gd name="connsiteY3" fmla="*/ 3443725 h 3443725"/>
                <a:gd name="connsiteX4" fmla="*/ 2193153 w 2374398"/>
                <a:gd name="connsiteY4" fmla="*/ 3419501 h 3443725"/>
                <a:gd name="connsiteX5" fmla="*/ 2207961 w 2374398"/>
                <a:gd name="connsiteY5" fmla="*/ 3283449 h 3443725"/>
                <a:gd name="connsiteX6" fmla="*/ 2066701 w 2374398"/>
                <a:gd name="connsiteY6" fmla="*/ 2909928 h 3443725"/>
                <a:gd name="connsiteX7" fmla="*/ 1990726 w 2374398"/>
                <a:gd name="connsiteY7" fmla="*/ 2769674 h 3443725"/>
                <a:gd name="connsiteX8" fmla="*/ 2056449 w 2374398"/>
                <a:gd name="connsiteY8" fmla="*/ 2745252 h 3443725"/>
                <a:gd name="connsiteX9" fmla="*/ 2157919 w 2374398"/>
                <a:gd name="connsiteY9" fmla="*/ 2682948 h 3443725"/>
                <a:gd name="connsiteX10" fmla="*/ 1839471 w 2374398"/>
                <a:gd name="connsiteY10" fmla="*/ 2400895 h 3443725"/>
                <a:gd name="connsiteX11" fmla="*/ 1730289 w 2374398"/>
                <a:gd name="connsiteY11" fmla="*/ 2423641 h 3443725"/>
                <a:gd name="connsiteX12" fmla="*/ 1384546 w 2374398"/>
                <a:gd name="connsiteY12" fmla="*/ 2514626 h 3443725"/>
                <a:gd name="connsiteX13" fmla="*/ 1056999 w 2374398"/>
                <a:gd name="connsiteY13" fmla="*/ 2523724 h 3443725"/>
                <a:gd name="connsiteX14" fmla="*/ 752199 w 2374398"/>
                <a:gd name="connsiteY14" fmla="*/ 2446387 h 3443725"/>
                <a:gd name="connsiteX15" fmla="*/ 524737 w 2374398"/>
                <a:gd name="connsiteY15" fmla="*/ 2364501 h 3443725"/>
                <a:gd name="connsiteX16" fmla="*/ 515248 w 2374398"/>
                <a:gd name="connsiteY16" fmla="*/ 2397270 h 3443725"/>
                <a:gd name="connsiteX17" fmla="*/ 517109 w 2374398"/>
                <a:gd name="connsiteY17" fmla="*/ 2407340 h 3443725"/>
                <a:gd name="connsiteX18" fmla="*/ 498863 w 2374398"/>
                <a:gd name="connsiteY18" fmla="*/ 2423818 h 3443725"/>
                <a:gd name="connsiteX19" fmla="*/ 479244 w 2374398"/>
                <a:gd name="connsiteY19" fmla="*/ 2578315 h 3443725"/>
                <a:gd name="connsiteX20" fmla="*/ 451949 w 2374398"/>
                <a:gd name="connsiteY20" fmla="*/ 2746637 h 3443725"/>
                <a:gd name="connsiteX21" fmla="*/ 485823 w 2374398"/>
                <a:gd name="connsiteY21" fmla="*/ 2773709 h 3443725"/>
                <a:gd name="connsiteX22" fmla="*/ 485730 w 2374398"/>
                <a:gd name="connsiteY22" fmla="*/ 2802454 h 3443725"/>
                <a:gd name="connsiteX23" fmla="*/ 479244 w 2374398"/>
                <a:gd name="connsiteY23" fmla="*/ 2860368 h 3443725"/>
                <a:gd name="connsiteX24" fmla="*/ 360964 w 2374398"/>
                <a:gd name="connsiteY24" fmla="*/ 3401729 h 3443725"/>
                <a:gd name="connsiteX25" fmla="*/ 397336 w 2374398"/>
                <a:gd name="connsiteY25" fmla="*/ 3436773 h 3443725"/>
                <a:gd name="connsiteX26" fmla="*/ 411198 w 2374398"/>
                <a:gd name="connsiteY26" fmla="*/ 3443725 h 3443725"/>
                <a:gd name="connsiteX27" fmla="*/ 0 w 2374398"/>
                <a:gd name="connsiteY27" fmla="*/ 3443725 h 344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74398" h="3443725">
                  <a:moveTo>
                    <a:pt x="0" y="0"/>
                  </a:moveTo>
                  <a:lnTo>
                    <a:pt x="2374398" y="0"/>
                  </a:lnTo>
                  <a:lnTo>
                    <a:pt x="2374398" y="3443725"/>
                  </a:lnTo>
                  <a:lnTo>
                    <a:pt x="2170563" y="3443725"/>
                  </a:lnTo>
                  <a:lnTo>
                    <a:pt x="2193153" y="3419501"/>
                  </a:lnTo>
                  <a:cubicBezTo>
                    <a:pt x="2213576" y="3388225"/>
                    <a:pt x="2217912" y="3345433"/>
                    <a:pt x="2207961" y="3283449"/>
                  </a:cubicBezTo>
                  <a:cubicBezTo>
                    <a:pt x="2195522" y="3205970"/>
                    <a:pt x="2139767" y="3057020"/>
                    <a:pt x="2066701" y="2909928"/>
                  </a:cubicBezTo>
                  <a:lnTo>
                    <a:pt x="1990726" y="2769674"/>
                  </a:lnTo>
                  <a:lnTo>
                    <a:pt x="2056449" y="2745252"/>
                  </a:lnTo>
                  <a:cubicBezTo>
                    <a:pt x="2106077" y="2724318"/>
                    <a:pt x="2142565" y="2703041"/>
                    <a:pt x="2157919" y="2682948"/>
                  </a:cubicBezTo>
                  <a:cubicBezTo>
                    <a:pt x="2219334" y="2602578"/>
                    <a:pt x="1910743" y="2444113"/>
                    <a:pt x="1839471" y="2400895"/>
                  </a:cubicBezTo>
                  <a:cubicBezTo>
                    <a:pt x="1768199" y="2357677"/>
                    <a:pt x="1806110" y="2404686"/>
                    <a:pt x="1730289" y="2423641"/>
                  </a:cubicBezTo>
                  <a:cubicBezTo>
                    <a:pt x="1654468" y="2442596"/>
                    <a:pt x="1496761" y="2497946"/>
                    <a:pt x="1384546" y="2514626"/>
                  </a:cubicBezTo>
                  <a:cubicBezTo>
                    <a:pt x="1272331" y="2531306"/>
                    <a:pt x="1162390" y="2535097"/>
                    <a:pt x="1056999" y="2523724"/>
                  </a:cubicBezTo>
                  <a:cubicBezTo>
                    <a:pt x="951608" y="2512351"/>
                    <a:pt x="840909" y="2472924"/>
                    <a:pt x="752199" y="2446387"/>
                  </a:cubicBezTo>
                  <a:cubicBezTo>
                    <a:pt x="663489" y="2419850"/>
                    <a:pt x="553549" y="2342513"/>
                    <a:pt x="524737" y="2364501"/>
                  </a:cubicBezTo>
                  <a:cubicBezTo>
                    <a:pt x="517534" y="2369998"/>
                    <a:pt x="514738" y="2381703"/>
                    <a:pt x="515248" y="2397270"/>
                  </a:cubicBezTo>
                  <a:lnTo>
                    <a:pt x="517109" y="2407340"/>
                  </a:lnTo>
                  <a:lnTo>
                    <a:pt x="498863" y="2423818"/>
                  </a:lnTo>
                  <a:cubicBezTo>
                    <a:pt x="479102" y="2464868"/>
                    <a:pt x="486637" y="2539078"/>
                    <a:pt x="479244" y="2578315"/>
                  </a:cubicBezTo>
                  <a:cubicBezTo>
                    <a:pt x="469387" y="2630631"/>
                    <a:pt x="372337" y="2674607"/>
                    <a:pt x="451949" y="2746637"/>
                  </a:cubicBezTo>
                  <a:lnTo>
                    <a:pt x="485823" y="2773709"/>
                  </a:lnTo>
                  <a:lnTo>
                    <a:pt x="485730" y="2802454"/>
                  </a:lnTo>
                  <a:cubicBezTo>
                    <a:pt x="484812" y="2822339"/>
                    <a:pt x="482846" y="2841792"/>
                    <a:pt x="479244" y="2860368"/>
                  </a:cubicBezTo>
                  <a:cubicBezTo>
                    <a:pt x="450432" y="3008977"/>
                    <a:pt x="283627" y="3293305"/>
                    <a:pt x="360964" y="3401729"/>
                  </a:cubicBezTo>
                  <a:cubicBezTo>
                    <a:pt x="370631" y="3415282"/>
                    <a:pt x="382845" y="3426857"/>
                    <a:pt x="397336" y="3436773"/>
                  </a:cubicBezTo>
                  <a:lnTo>
                    <a:pt x="411198" y="3443725"/>
                  </a:lnTo>
                  <a:lnTo>
                    <a:pt x="0" y="3443725"/>
                  </a:lnTo>
                  <a:close/>
                </a:path>
              </a:pathLst>
            </a:custGeom>
          </p:spPr>
        </p:pic>
      </p:grpSp>
      <p:sp>
        <p:nvSpPr>
          <p:cNvPr id="30" name="TextBox 29"/>
          <p:cNvSpPr txBox="1"/>
          <p:nvPr/>
        </p:nvSpPr>
        <p:spPr>
          <a:xfrm>
            <a:off x="720742" y="1397212"/>
            <a:ext cx="2935081" cy="1938992"/>
          </a:xfrm>
          <a:prstGeom prst="rect">
            <a:avLst/>
          </a:prstGeom>
          <a:noFill/>
        </p:spPr>
        <p:txBody>
          <a:bodyPr wrap="square" rtlCol="0">
            <a:spAutoFit/>
          </a:bodyPr>
          <a:lstStyle/>
          <a:p>
            <a:r>
              <a:rPr lang="en-GB" altLang="en-US" sz="2400" dirty="0">
                <a:solidFill>
                  <a:srgbClr val="01407D"/>
                </a:solidFill>
              </a:rPr>
              <a:t>Here is a map which shows the countries that are in the continent of Africa. </a:t>
            </a:r>
            <a:r>
              <a:rPr lang="en-GB" altLang="en-US" sz="2400" b="1" dirty="0">
                <a:solidFill>
                  <a:srgbClr val="01407D"/>
                </a:solidFill>
              </a:rPr>
              <a:t>Geographic!</a:t>
            </a:r>
            <a:endParaRPr lang="en-GB" sz="2400" b="1" dirty="0">
              <a:solidFill>
                <a:srgbClr val="01407D"/>
              </a:solidFill>
            </a:endParaRPr>
          </a:p>
        </p:txBody>
      </p:sp>
    </p:spTree>
    <p:extLst>
      <p:ext uri="{BB962C8B-B14F-4D97-AF65-F5344CB8AC3E}">
        <p14:creationId xmlns:p14="http://schemas.microsoft.com/office/powerpoint/2010/main" val="33436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Africa</a:t>
            </a:r>
          </a:p>
        </p:txBody>
      </p:sp>
      <p:sp>
        <p:nvSpPr>
          <p:cNvPr id="4" name="Pentagon 3"/>
          <p:cNvSpPr/>
          <p:nvPr/>
        </p:nvSpPr>
        <p:spPr>
          <a:xfrm>
            <a:off x="2105637" y="1485318"/>
            <a:ext cx="5471554" cy="3036813"/>
          </a:xfrm>
          <a:prstGeom prst="homePlate">
            <a:avLst>
              <a:gd name="adj" fmla="val 47114"/>
            </a:avLst>
          </a:prstGeom>
          <a:gradFill>
            <a:gsLst>
              <a:gs pos="0">
                <a:srgbClr val="01407D"/>
              </a:gs>
              <a:gs pos="98230">
                <a:srgbClr val="01407D"/>
              </a:gs>
              <a:gs pos="68000">
                <a:srgbClr val="643C90"/>
              </a:gs>
              <a:gs pos="33000">
                <a:srgbClr val="643C90"/>
              </a:gs>
            </a:gsLst>
            <a:lin ang="5400000" scaled="1"/>
          </a:gra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219" y="1065402"/>
            <a:ext cx="2287998" cy="4995644"/>
          </a:xfrm>
          <a:prstGeom prst="rect">
            <a:avLst/>
          </a:prstGeom>
        </p:spPr>
      </p:pic>
      <p:grpSp>
        <p:nvGrpSpPr>
          <p:cNvPr id="9" name="Group 8"/>
          <p:cNvGrpSpPr/>
          <p:nvPr/>
        </p:nvGrpSpPr>
        <p:grpSpPr>
          <a:xfrm>
            <a:off x="6526634" y="1510951"/>
            <a:ext cx="1409351" cy="2985546"/>
            <a:chOff x="6451133" y="2274350"/>
            <a:chExt cx="1409351" cy="2985546"/>
          </a:xfrm>
        </p:grpSpPr>
        <p:cxnSp>
          <p:nvCxnSpPr>
            <p:cNvPr id="7" name="Straight Connector 6"/>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6948016" y="1510951"/>
            <a:ext cx="1409351" cy="2985546"/>
            <a:chOff x="6451133" y="2274350"/>
            <a:chExt cx="1409351" cy="2985546"/>
          </a:xfrm>
        </p:grpSpPr>
        <p:cxnSp>
          <p:nvCxnSpPr>
            <p:cNvPr id="11" name="Straight Connector 10"/>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3138627" y="2499447"/>
            <a:ext cx="3919659" cy="1200329"/>
          </a:xfrm>
          <a:prstGeom prst="rect">
            <a:avLst/>
          </a:prstGeom>
          <a:noFill/>
        </p:spPr>
        <p:txBody>
          <a:bodyPr wrap="square" rtlCol="0">
            <a:spAutoFit/>
          </a:bodyPr>
          <a:lstStyle/>
          <a:p>
            <a:r>
              <a:rPr lang="en-GB" altLang="en-US" dirty="0">
                <a:solidFill>
                  <a:schemeClr val="bg1"/>
                </a:solidFill>
              </a:rPr>
              <a:t>Today, we are going to be learning about the continent of Africa. Tell your partner anything you already know about Africa.</a:t>
            </a:r>
            <a:endParaRPr lang="en-GB" dirty="0"/>
          </a:p>
        </p:txBody>
      </p:sp>
      <p:sp>
        <p:nvSpPr>
          <p:cNvPr id="15" name="Rounded Rectangle 14"/>
          <p:cNvSpPr/>
          <p:nvPr/>
        </p:nvSpPr>
        <p:spPr>
          <a:xfrm>
            <a:off x="2237191" y="4891013"/>
            <a:ext cx="4660088" cy="755009"/>
          </a:xfrm>
          <a:prstGeom prst="roundRect">
            <a:avLst>
              <a:gd name="adj" fmla="val 50000"/>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Here’s </a:t>
            </a:r>
            <a:r>
              <a:rPr lang="en-GB" altLang="en-US" u="sng" dirty="0" err="1">
                <a:solidFill>
                  <a:schemeClr val="bg1"/>
                </a:solidFill>
              </a:rPr>
              <a:t>Ubercorn</a:t>
            </a:r>
            <a:r>
              <a:rPr lang="en-GB" altLang="en-US" u="sng" dirty="0">
                <a:solidFill>
                  <a:schemeClr val="bg1"/>
                </a:solidFill>
              </a:rPr>
              <a:t> with some Funky Facts.</a:t>
            </a:r>
          </a:p>
        </p:txBody>
      </p:sp>
      <p:cxnSp>
        <p:nvCxnSpPr>
          <p:cNvPr id="20" name="Elbow Connector 19"/>
          <p:cNvCxnSpPr/>
          <p:nvPr/>
        </p:nvCxnSpPr>
        <p:spPr>
          <a:xfrm>
            <a:off x="6855195" y="5268517"/>
            <a:ext cx="1794535" cy="792529"/>
          </a:xfrm>
          <a:prstGeom prst="bentConnector3">
            <a:avLst>
              <a:gd name="adj1" fmla="val 52164"/>
            </a:avLst>
          </a:prstGeom>
          <a:ln w="76200" cap="sq">
            <a:solidFill>
              <a:srgbClr val="01407D"/>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35" name="Rectangle 34">
            <a:hlinkClick r:id="rId3"/>
          </p:cNvPr>
          <p:cNvSpPr/>
          <p:nvPr/>
        </p:nvSpPr>
        <p:spPr>
          <a:xfrm>
            <a:off x="2466975" y="5071067"/>
            <a:ext cx="4238625" cy="443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38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500"/>
                                        <p:tgtEl>
                                          <p:spTgt spid="20"/>
                                        </p:tgtEl>
                                      </p:cBhvr>
                                    </p:animEffect>
                                  </p:childTnLst>
                                </p:cTn>
                              </p:par>
                              <p:par>
                                <p:cTn id="8" presetID="2" presetClass="entr" presetSubtype="8"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0-#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2505075" y="1493094"/>
            <a:ext cx="4821173" cy="1440606"/>
            <a:chOff x="2505075" y="1388319"/>
            <a:chExt cx="4821173" cy="1440606"/>
          </a:xfrm>
        </p:grpSpPr>
        <p:sp>
          <p:nvSpPr>
            <p:cNvPr id="45" name="Freeform 44"/>
            <p:cNvSpPr/>
            <p:nvPr/>
          </p:nvSpPr>
          <p:spPr>
            <a:xfrm>
              <a:off x="2505075"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a:off x="2516123"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ounded Rectangle 2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44" name="Group 43"/>
          <p:cNvGrpSpPr/>
          <p:nvPr/>
        </p:nvGrpSpPr>
        <p:grpSpPr>
          <a:xfrm>
            <a:off x="2437317" y="2991119"/>
            <a:ext cx="4904399" cy="2287218"/>
            <a:chOff x="2362200" y="3686175"/>
            <a:chExt cx="4904399" cy="2287218"/>
          </a:xfrm>
        </p:grpSpPr>
        <p:sp>
          <p:nvSpPr>
            <p:cNvPr id="42" name="Freeform 41"/>
            <p:cNvSpPr/>
            <p:nvPr/>
          </p:nvSpPr>
          <p:spPr>
            <a:xfrm>
              <a:off x="2362200"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p:nvPr/>
          </p:nvSpPr>
          <p:spPr>
            <a:xfrm>
              <a:off x="2370749"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a:solidFill>
                  <a:srgbClr val="643C90"/>
                </a:solidFill>
              </a:rPr>
              <a:t>What Is a Landmark?</a:t>
            </a:r>
          </a:p>
        </p:txBody>
      </p:sp>
      <p:sp>
        <p:nvSpPr>
          <p:cNvPr id="25" name="Oval 24"/>
          <p:cNvSpPr/>
          <p:nvPr/>
        </p:nvSpPr>
        <p:spPr>
          <a:xfrm>
            <a:off x="6349552" y="367462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7691333" y="1995367"/>
            <a:ext cx="899901" cy="899901"/>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39" y="1473201"/>
            <a:ext cx="2941148" cy="4778272"/>
          </a:xfrm>
          <a:prstGeom prst="rect">
            <a:avLst/>
          </a:prstGeom>
        </p:spPr>
      </p:pic>
      <p:grpSp>
        <p:nvGrpSpPr>
          <p:cNvPr id="27" name="Group 26"/>
          <p:cNvGrpSpPr/>
          <p:nvPr/>
        </p:nvGrpSpPr>
        <p:grpSpPr>
          <a:xfrm>
            <a:off x="3557090" y="2157559"/>
            <a:ext cx="5137118" cy="1726167"/>
            <a:chOff x="3548544" y="2046465"/>
            <a:chExt cx="5137118" cy="1226036"/>
          </a:xfrm>
        </p:grpSpPr>
        <p:sp>
          <p:nvSpPr>
            <p:cNvPr id="18" name="Flowchart: Data 17"/>
            <p:cNvSpPr/>
            <p:nvPr/>
          </p:nvSpPr>
          <p:spPr>
            <a:xfrm>
              <a:off x="3709490" y="2190319"/>
              <a:ext cx="4513276"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Data 6"/>
            <p:cNvSpPr/>
            <p:nvPr/>
          </p:nvSpPr>
          <p:spPr>
            <a:xfrm>
              <a:off x="3548544" y="2046465"/>
              <a:ext cx="4513276" cy="1082182"/>
            </a:xfrm>
            <a:prstGeom prst="flowChartInputOutput">
              <a:avLst/>
            </a:prstGeom>
            <a:solidFill>
              <a:schemeClr val="bg1"/>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100" dirty="0">
                  <a:solidFill>
                    <a:schemeClr val="tx1"/>
                  </a:solidFill>
                </a:rPr>
                <a:t>Can you remember what a landmark is?</a:t>
              </a:r>
              <a:endParaRPr lang="en-GB" sz="2100" dirty="0"/>
            </a:p>
          </p:txBody>
        </p:sp>
        <p:cxnSp>
          <p:nvCxnSpPr>
            <p:cNvPr id="9" name="Straight Connector 8"/>
            <p:cNvCxnSpPr/>
            <p:nvPr/>
          </p:nvCxnSpPr>
          <p:spPr>
            <a:xfrm>
              <a:off x="7682787" y="2474752"/>
              <a:ext cx="1002875"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42433" y="2786543"/>
              <a:ext cx="1243229"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41505" y="2627153"/>
              <a:ext cx="844157"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01151" y="2938944"/>
              <a:ext cx="1084511"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5449651" y="5126189"/>
            <a:ext cx="899901" cy="899901"/>
          </a:xfrm>
          <a:prstGeom prst="ellipse">
            <a:avLst/>
          </a:pr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629441" y="377662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759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57250" y="1814986"/>
            <a:ext cx="6543675" cy="4057650"/>
          </a:xfrm>
          <a:prstGeom prst="roundRect">
            <a:avLst>
              <a:gd name="adj" fmla="val 1037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20" name="Freeform 19"/>
          <p:cNvSpPr/>
          <p:nvPr/>
        </p:nvSpPr>
        <p:spPr>
          <a:xfrm flipH="1">
            <a:off x="4673071" y="5083301"/>
            <a:ext cx="2571750" cy="923043"/>
          </a:xfrm>
          <a:custGeom>
            <a:avLst/>
            <a:gdLst>
              <a:gd name="connsiteX0" fmla="*/ 0 w 2571750"/>
              <a:gd name="connsiteY0" fmla="*/ 0 h 923043"/>
              <a:gd name="connsiteX1" fmla="*/ 2076792 w 2571750"/>
              <a:gd name="connsiteY1" fmla="*/ 0 h 923043"/>
              <a:gd name="connsiteX2" fmla="*/ 2571750 w 2571750"/>
              <a:gd name="connsiteY2" fmla="*/ 461522 h 923043"/>
              <a:gd name="connsiteX3" fmla="*/ 2076792 w 2571750"/>
              <a:gd name="connsiteY3" fmla="*/ 923043 h 923043"/>
              <a:gd name="connsiteX4" fmla="*/ 0 w 25717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923043">
                <a:moveTo>
                  <a:pt x="0" y="0"/>
                </a:moveTo>
                <a:lnTo>
                  <a:pt x="2076792" y="0"/>
                </a:lnTo>
                <a:cubicBezTo>
                  <a:pt x="2350123" y="0"/>
                  <a:pt x="2571750" y="206616"/>
                  <a:pt x="2571750" y="461522"/>
                </a:cubicBezTo>
                <a:cubicBezTo>
                  <a:pt x="2571750" y="716427"/>
                  <a:pt x="2350123" y="923043"/>
                  <a:pt x="20767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815946" y="1593849"/>
            <a:ext cx="3785127" cy="4506273"/>
          </a:xfrm>
          <a:prstGeom prst="rect">
            <a:avLst/>
          </a:prstGeom>
        </p:spPr>
      </p:pic>
      <p:sp>
        <p:nvSpPr>
          <p:cNvPr id="13" name="TextBox 12"/>
          <p:cNvSpPr txBox="1"/>
          <p:nvPr/>
        </p:nvSpPr>
        <p:spPr>
          <a:xfrm>
            <a:off x="1266825" y="2899973"/>
            <a:ext cx="4181475" cy="1938992"/>
          </a:xfrm>
          <a:prstGeom prst="rect">
            <a:avLst/>
          </a:prstGeom>
          <a:noFill/>
        </p:spPr>
        <p:txBody>
          <a:bodyPr wrap="square" rtlCol="0">
            <a:spAutoFit/>
          </a:bodyPr>
          <a:lstStyle/>
          <a:p>
            <a:r>
              <a:rPr lang="en-GB" altLang="en-US" sz="2000" dirty="0">
                <a:solidFill>
                  <a:srgbClr val="013467"/>
                </a:solidFill>
              </a:rPr>
              <a:t>A landmark is something that stands out in an area. It could be a building, a bridge, a lake or river, a sculpture or something else. These places might be special because of their age or their size.</a:t>
            </a:r>
            <a:endParaRPr lang="en-GB" sz="2000" dirty="0">
              <a:solidFill>
                <a:srgbClr val="013467"/>
              </a:solidFill>
            </a:endParaRPr>
          </a:p>
        </p:txBody>
      </p:sp>
      <p:sp>
        <p:nvSpPr>
          <p:cNvPr id="24" name="Freeform 23"/>
          <p:cNvSpPr/>
          <p:nvPr/>
        </p:nvSpPr>
        <p:spPr>
          <a:xfrm>
            <a:off x="444498" y="1635145"/>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a:stretch>
            <a:fillRect/>
          </a:stretch>
        </p:blipFill>
        <p:spPr>
          <a:xfrm>
            <a:off x="4320358" y="4977031"/>
            <a:ext cx="813465" cy="814316"/>
          </a:xfrm>
          <a:prstGeom prst="rect">
            <a:avLst/>
          </a:prstGeom>
        </p:spPr>
      </p:pic>
      <p:pic>
        <p:nvPicPr>
          <p:cNvPr id="26" name="Picture 25"/>
          <p:cNvPicPr>
            <a:picLocks noChangeAspect="1"/>
          </p:cNvPicPr>
          <p:nvPr/>
        </p:nvPicPr>
        <p:blipFill>
          <a:blip r:embed="rId3"/>
          <a:stretch>
            <a:fillRect/>
          </a:stretch>
        </p:blipFill>
        <p:spPr>
          <a:xfrm rot="19696424">
            <a:off x="7291379" y="4536070"/>
            <a:ext cx="813465" cy="814316"/>
          </a:xfrm>
          <a:prstGeom prst="rect">
            <a:avLst/>
          </a:prstGeom>
        </p:spPr>
      </p:pic>
      <p:pic>
        <p:nvPicPr>
          <p:cNvPr id="27" name="Picture 26"/>
          <p:cNvPicPr>
            <a:picLocks noChangeAspect="1"/>
          </p:cNvPicPr>
          <p:nvPr/>
        </p:nvPicPr>
        <p:blipFill>
          <a:blip r:embed="rId3"/>
          <a:stretch>
            <a:fillRect/>
          </a:stretch>
        </p:blipFill>
        <p:spPr>
          <a:xfrm rot="19696424">
            <a:off x="2001962" y="1489683"/>
            <a:ext cx="874575" cy="875490"/>
          </a:xfrm>
          <a:prstGeom prst="rect">
            <a:avLst/>
          </a:prstGeom>
        </p:spPr>
      </p:pic>
    </p:spTree>
    <p:extLst>
      <p:ext uri="{BB962C8B-B14F-4D97-AF65-F5344CB8AC3E}">
        <p14:creationId xmlns:p14="http://schemas.microsoft.com/office/powerpoint/2010/main" val="17713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8" name="Rounded Rectangle 7"/>
          <p:cNvSpPr/>
          <p:nvPr/>
        </p:nvSpPr>
        <p:spPr>
          <a:xfrm>
            <a:off x="577359" y="1767859"/>
            <a:ext cx="7408401" cy="1401797"/>
          </a:xfrm>
          <a:prstGeom prst="roundRect">
            <a:avLst>
              <a:gd name="adj" fmla="val 616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5" y="1811381"/>
            <a:ext cx="4711337" cy="1261884"/>
          </a:xfrm>
          <a:prstGeom prst="rect">
            <a:avLst/>
          </a:prstGeom>
          <a:noFill/>
        </p:spPr>
        <p:txBody>
          <a:bodyPr wrap="square" rtlCol="0">
            <a:spAutoFit/>
          </a:bodyPr>
          <a:lstStyle/>
          <a:p>
            <a:r>
              <a:rPr lang="en-GB" altLang="en-US" sz="1900" dirty="0">
                <a:solidFill>
                  <a:srgbClr val="232321"/>
                </a:solidFill>
              </a:rPr>
              <a:t>A landmark makes a place recognisable. This means you could look at a picture of a landmark and know straight away where it is. </a:t>
            </a:r>
          </a:p>
        </p:txBody>
      </p:sp>
      <p:grpSp>
        <p:nvGrpSpPr>
          <p:cNvPr id="7" name="Group 6"/>
          <p:cNvGrpSpPr/>
          <p:nvPr/>
        </p:nvGrpSpPr>
        <p:grpSpPr>
          <a:xfrm>
            <a:off x="5512533" y="1767859"/>
            <a:ext cx="2817153" cy="3303208"/>
            <a:chOff x="5355772" y="1767859"/>
            <a:chExt cx="2817153"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9" cy="3197541"/>
            </a:xfrm>
            <a:prstGeom prst="rect">
              <a:avLst/>
            </a:prstGeom>
            <a:ln w="28575">
              <a:noFill/>
            </a:ln>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869668" y="5100703"/>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657"/>
          <a:stretch/>
        </p:blipFill>
        <p:spPr>
          <a:xfrm>
            <a:off x="1847626" y="2910312"/>
            <a:ext cx="3087548" cy="3514751"/>
          </a:xfrm>
          <a:prstGeom prst="rect">
            <a:avLst/>
          </a:prstGeom>
        </p:spPr>
      </p:pic>
      <p:cxnSp>
        <p:nvCxnSpPr>
          <p:cNvPr id="10" name="Elbow Connector 9"/>
          <p:cNvCxnSpPr/>
          <p:nvPr/>
        </p:nvCxnSpPr>
        <p:spPr>
          <a:xfrm flipV="1">
            <a:off x="4622043" y="2835201"/>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4935174" y="3875314"/>
            <a:ext cx="2380026" cy="8186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55210" y="4834716"/>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973486" y="5257671"/>
            <a:ext cx="571909" cy="571909"/>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207791" y="5198161"/>
            <a:ext cx="1007442" cy="1007442"/>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81630" y="137500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42711" t="2436" b="8277"/>
          <a:stretch>
            <a:fillRect/>
          </a:stretch>
        </p:blipFill>
        <p:spPr>
          <a:xfrm>
            <a:off x="1125999" y="1692869"/>
            <a:ext cx="5238491" cy="3667825"/>
          </a:xfrm>
          <a:custGeom>
            <a:avLst/>
            <a:gdLst>
              <a:gd name="connsiteX0" fmla="*/ 414758 w 5238491"/>
              <a:gd name="connsiteY0" fmla="*/ 0 h 3667825"/>
              <a:gd name="connsiteX1" fmla="*/ 5020368 w 5238491"/>
              <a:gd name="connsiteY1" fmla="*/ 0 h 3667825"/>
              <a:gd name="connsiteX2" fmla="*/ 5181811 w 5238491"/>
              <a:gd name="connsiteY2" fmla="*/ 32594 h 3667825"/>
              <a:gd name="connsiteX3" fmla="*/ 5238491 w 5238491"/>
              <a:gd name="connsiteY3" fmla="*/ 63359 h 3667825"/>
              <a:gd name="connsiteX4" fmla="*/ 5238491 w 5238491"/>
              <a:gd name="connsiteY4" fmla="*/ 3604467 h 3667825"/>
              <a:gd name="connsiteX5" fmla="*/ 5181811 w 5238491"/>
              <a:gd name="connsiteY5" fmla="*/ 3635232 h 3667825"/>
              <a:gd name="connsiteX6" fmla="*/ 5020368 w 5238491"/>
              <a:gd name="connsiteY6" fmla="*/ 3667825 h 3667825"/>
              <a:gd name="connsiteX7" fmla="*/ 414758 w 5238491"/>
              <a:gd name="connsiteY7" fmla="*/ 3667825 h 3667825"/>
              <a:gd name="connsiteX8" fmla="*/ 0 w 5238491"/>
              <a:gd name="connsiteY8" fmla="*/ 3253067 h 3667825"/>
              <a:gd name="connsiteX9" fmla="*/ 0 w 5238491"/>
              <a:gd name="connsiteY9" fmla="*/ 414758 h 3667825"/>
              <a:gd name="connsiteX10" fmla="*/ 414758 w 5238491"/>
              <a:gd name="connsiteY10" fmla="*/ 0 h 36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491" h="3667825">
                <a:moveTo>
                  <a:pt x="414758" y="0"/>
                </a:moveTo>
                <a:lnTo>
                  <a:pt x="5020368" y="0"/>
                </a:lnTo>
                <a:cubicBezTo>
                  <a:pt x="5077635" y="0"/>
                  <a:pt x="5132190" y="11606"/>
                  <a:pt x="5181811" y="32594"/>
                </a:cubicBezTo>
                <a:lnTo>
                  <a:pt x="5238491" y="63359"/>
                </a:lnTo>
                <a:lnTo>
                  <a:pt x="5238491" y="3604467"/>
                </a:lnTo>
                <a:lnTo>
                  <a:pt x="5181811" y="3635232"/>
                </a:lnTo>
                <a:cubicBezTo>
                  <a:pt x="5132190" y="3656219"/>
                  <a:pt x="5077635" y="3667825"/>
                  <a:pt x="5020368" y="3667825"/>
                </a:cubicBezTo>
                <a:lnTo>
                  <a:pt x="414758" y="3667825"/>
                </a:lnTo>
                <a:cubicBezTo>
                  <a:pt x="185693" y="3667825"/>
                  <a:pt x="0" y="3482132"/>
                  <a:pt x="0" y="3253067"/>
                </a:cubicBezTo>
                <a:lnTo>
                  <a:pt x="0" y="414758"/>
                </a:lnTo>
                <a:cubicBezTo>
                  <a:pt x="0" y="185693"/>
                  <a:pt x="185693" y="0"/>
                  <a:pt x="414758" y="0"/>
                </a:cubicBezTo>
                <a:close/>
              </a:path>
            </a:pathLst>
          </a:custGeom>
          <a:ln w="76200">
            <a:solidFill>
              <a:srgbClr val="25B7BC"/>
            </a:solidFill>
          </a:ln>
        </p:spPr>
      </p:pic>
      <p:sp>
        <p:nvSpPr>
          <p:cNvPr id="2" name="Title 1"/>
          <p:cNvSpPr>
            <a:spLocks noGrp="1"/>
          </p:cNvSpPr>
          <p:nvPr>
            <p:ph type="title"/>
          </p:nvPr>
        </p:nvSpPr>
        <p:spPr/>
        <p:txBody>
          <a:bodyPr/>
          <a:lstStyle/>
          <a:p>
            <a:r>
              <a:rPr lang="en-GB" dirty="0">
                <a:solidFill>
                  <a:srgbClr val="643C90"/>
                </a:solidFill>
              </a:rPr>
              <a:t>Famous Landmarks</a:t>
            </a:r>
          </a:p>
        </p:txBody>
      </p:sp>
      <p:grpSp>
        <p:nvGrpSpPr>
          <p:cNvPr id="19" name="Group 18"/>
          <p:cNvGrpSpPr/>
          <p:nvPr/>
        </p:nvGrpSpPr>
        <p:grpSpPr>
          <a:xfrm>
            <a:off x="1293836" y="4213075"/>
            <a:ext cx="5260788" cy="1626666"/>
            <a:chOff x="1293836" y="4213075"/>
            <a:chExt cx="5260788" cy="1626666"/>
          </a:xfrm>
        </p:grpSpPr>
        <p:sp>
          <p:nvSpPr>
            <p:cNvPr id="17" name="Freeform 16"/>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2263094" y="1891113"/>
            <a:ext cx="3954099" cy="1038186"/>
            <a:chOff x="2486826" y="1799018"/>
            <a:chExt cx="3954099" cy="1038186"/>
          </a:xfrm>
        </p:grpSpPr>
        <p:sp>
          <p:nvSpPr>
            <p:cNvPr id="20" name="Freeform 19"/>
            <p:cNvSpPr/>
            <p:nvPr/>
          </p:nvSpPr>
          <p:spPr>
            <a:xfrm>
              <a:off x="2486826" y="1809682"/>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01314" y="1799018"/>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p:cNvSpPr/>
          <p:nvPr/>
        </p:nvSpPr>
        <p:spPr>
          <a:xfrm>
            <a:off x="766880" y="150075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674095" y="2585430"/>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4430502" y="1592795"/>
            <a:ext cx="3867977" cy="3867977"/>
            <a:chOff x="4483692" y="1367327"/>
            <a:chExt cx="3867977" cy="3867977"/>
          </a:xfrm>
        </p:grpSpPr>
        <p:sp>
          <p:nvSpPr>
            <p:cNvPr id="6" name="Oval 5"/>
            <p:cNvSpPr/>
            <p:nvPr/>
          </p:nvSpPr>
          <p:spPr>
            <a:xfrm>
              <a:off x="4483692" y="1367327"/>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b="26205"/>
            <a:stretch>
              <a:fillRect/>
            </a:stretch>
          </p:blipFill>
          <p:spPr>
            <a:xfrm>
              <a:off x="5157787" y="1570740"/>
              <a:ext cx="2533556" cy="3597867"/>
            </a:xfrm>
            <a:custGeom>
              <a:avLst/>
              <a:gdLst>
                <a:gd name="connsiteX0" fmla="*/ 500515 w 2533556"/>
                <a:gd name="connsiteY0" fmla="*/ 0 h 3597867"/>
                <a:gd name="connsiteX1" fmla="*/ 2033044 w 2533556"/>
                <a:gd name="connsiteY1" fmla="*/ 0 h 3597867"/>
                <a:gd name="connsiteX2" fmla="*/ 2163400 w 2533556"/>
                <a:gd name="connsiteY2" fmla="*/ 62796 h 3597867"/>
                <a:gd name="connsiteX3" fmla="*/ 2463303 w 2533556"/>
                <a:gd name="connsiteY3" fmla="*/ 265304 h 3597867"/>
                <a:gd name="connsiteX4" fmla="*/ 2533556 w 2533556"/>
                <a:gd name="connsiteY4" fmla="*/ 329155 h 3597867"/>
                <a:gd name="connsiteX5" fmla="*/ 2533556 w 2533556"/>
                <a:gd name="connsiteY5" fmla="*/ 3104476 h 3597867"/>
                <a:gd name="connsiteX6" fmla="*/ 2463303 w 2533556"/>
                <a:gd name="connsiteY6" fmla="*/ 3168326 h 3597867"/>
                <a:gd name="connsiteX7" fmla="*/ 1266779 w 2533556"/>
                <a:gd name="connsiteY7" fmla="*/ 3597867 h 3597867"/>
                <a:gd name="connsiteX8" fmla="*/ 70256 w 2533556"/>
                <a:gd name="connsiteY8" fmla="*/ 3168326 h 3597867"/>
                <a:gd name="connsiteX9" fmla="*/ 0 w 2533556"/>
                <a:gd name="connsiteY9" fmla="*/ 3104474 h 3597867"/>
                <a:gd name="connsiteX10" fmla="*/ 0 w 2533556"/>
                <a:gd name="connsiteY10" fmla="*/ 329156 h 3597867"/>
                <a:gd name="connsiteX11" fmla="*/ 70256 w 2533556"/>
                <a:gd name="connsiteY11" fmla="*/ 265304 h 3597867"/>
                <a:gd name="connsiteX12" fmla="*/ 370158 w 2533556"/>
                <a:gd name="connsiteY12" fmla="*/ 62796 h 35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3556" h="3597867">
                  <a:moveTo>
                    <a:pt x="500515" y="0"/>
                  </a:moveTo>
                  <a:lnTo>
                    <a:pt x="2033044" y="0"/>
                  </a:lnTo>
                  <a:lnTo>
                    <a:pt x="2163400" y="62796"/>
                  </a:lnTo>
                  <a:cubicBezTo>
                    <a:pt x="2270013" y="120712"/>
                    <a:pt x="2370401" y="188635"/>
                    <a:pt x="2463303" y="265304"/>
                  </a:cubicBezTo>
                  <a:lnTo>
                    <a:pt x="2533556" y="329155"/>
                  </a:lnTo>
                  <a:lnTo>
                    <a:pt x="2533556" y="3104476"/>
                  </a:lnTo>
                  <a:lnTo>
                    <a:pt x="2463303" y="3168326"/>
                  </a:lnTo>
                  <a:cubicBezTo>
                    <a:pt x="2138146" y="3436669"/>
                    <a:pt x="1721287" y="3597867"/>
                    <a:pt x="1266779" y="3597867"/>
                  </a:cubicBezTo>
                  <a:cubicBezTo>
                    <a:pt x="812271" y="3597867"/>
                    <a:pt x="395412" y="3436669"/>
                    <a:pt x="70256" y="3168326"/>
                  </a:cubicBezTo>
                  <a:lnTo>
                    <a:pt x="0" y="3104474"/>
                  </a:lnTo>
                  <a:lnTo>
                    <a:pt x="0" y="329156"/>
                  </a:lnTo>
                  <a:lnTo>
                    <a:pt x="70256" y="265304"/>
                  </a:lnTo>
                  <a:cubicBezTo>
                    <a:pt x="163158" y="188635"/>
                    <a:pt x="263545" y="120712"/>
                    <a:pt x="370158" y="62796"/>
                  </a:cubicBezTo>
                  <a:close/>
                </a:path>
              </a:pathLst>
            </a:custGeom>
          </p:spPr>
        </p:pic>
      </p:grpSp>
      <p:sp>
        <p:nvSpPr>
          <p:cNvPr id="12" name="TextBox 11"/>
          <p:cNvSpPr txBox="1"/>
          <p:nvPr/>
        </p:nvSpPr>
        <p:spPr>
          <a:xfrm>
            <a:off x="1527551" y="2873782"/>
            <a:ext cx="2705348" cy="1384995"/>
          </a:xfrm>
          <a:prstGeom prst="rect">
            <a:avLst/>
          </a:prstGeom>
          <a:noFill/>
        </p:spPr>
        <p:txBody>
          <a:bodyPr wrap="square" rtlCol="0">
            <a:spAutoFit/>
          </a:bodyPr>
          <a:lstStyle/>
          <a:p>
            <a:pPr algn="ctr"/>
            <a:r>
              <a:rPr lang="en-GB" altLang="en-US" sz="2100" dirty="0">
                <a:solidFill>
                  <a:srgbClr val="01407D"/>
                </a:solidFill>
              </a:rPr>
              <a:t>Do you recognise any of these</a:t>
            </a:r>
            <a:r>
              <a:rPr lang="en-GB" altLang="en-US" sz="2100" b="1" dirty="0">
                <a:solidFill>
                  <a:srgbClr val="01407D"/>
                </a:solidFill>
              </a:rPr>
              <a:t> famous landmarks </a:t>
            </a:r>
            <a:r>
              <a:rPr lang="en-GB" altLang="en-US" sz="2100" dirty="0">
                <a:solidFill>
                  <a:srgbClr val="01407D"/>
                </a:solidFill>
              </a:rPr>
              <a:t>from around the world?</a:t>
            </a:r>
            <a:endParaRPr lang="en-GB" sz="2100" dirty="0">
              <a:solidFill>
                <a:srgbClr val="01407D"/>
              </a:solidFill>
            </a:endParaRPr>
          </a:p>
        </p:txBody>
      </p:sp>
      <p:sp>
        <p:nvSpPr>
          <p:cNvPr id="27" name="Oval 26"/>
          <p:cNvSpPr/>
          <p:nvPr/>
        </p:nvSpPr>
        <p:spPr>
          <a:xfrm>
            <a:off x="6277029" y="5300680"/>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51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500" fill="hold"/>
                                        <p:tgtEl>
                                          <p:spTgt spid="24"/>
                                        </p:tgtEl>
                                        <p:attrNameLst>
                                          <p:attrName>ppt_w</p:attrName>
                                        </p:attrNameLst>
                                      </p:cBhvr>
                                      <p:tavLst>
                                        <p:tav tm="0">
                                          <p:val>
                                            <p:fltVal val="0"/>
                                          </p:val>
                                        </p:tav>
                                        <p:tav tm="100000">
                                          <p:val>
                                            <p:strVal val="#ppt_w"/>
                                          </p:val>
                                        </p:tav>
                                      </p:tavLst>
                                    </p:anim>
                                    <p:anim calcmode="lin" valueType="num">
                                      <p:cBhvr>
                                        <p:cTn id="13" dur="1500" fill="hold"/>
                                        <p:tgtEl>
                                          <p:spTgt spid="24"/>
                                        </p:tgtEl>
                                        <p:attrNameLst>
                                          <p:attrName>ppt_h</p:attrName>
                                        </p:attrNameLst>
                                      </p:cBhvr>
                                      <p:tavLst>
                                        <p:tav tm="0">
                                          <p:val>
                                            <p:fltVal val="0"/>
                                          </p:val>
                                        </p:tav>
                                        <p:tav tm="100000">
                                          <p:val>
                                            <p:strVal val="#ppt_h"/>
                                          </p:val>
                                        </p:tav>
                                      </p:tavLst>
                                    </p:anim>
                                    <p:animEffect transition="in" filter="fade">
                                      <p:cBhvr>
                                        <p:cTn id="14" dur="1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500" fill="hold"/>
                                        <p:tgtEl>
                                          <p:spTgt spid="25"/>
                                        </p:tgtEl>
                                        <p:attrNameLst>
                                          <p:attrName>ppt_w</p:attrName>
                                        </p:attrNameLst>
                                      </p:cBhvr>
                                      <p:tavLst>
                                        <p:tav tm="0">
                                          <p:val>
                                            <p:fltVal val="0"/>
                                          </p:val>
                                        </p:tav>
                                        <p:tav tm="100000">
                                          <p:val>
                                            <p:strVal val="#ppt_w"/>
                                          </p:val>
                                        </p:tav>
                                      </p:tavLst>
                                    </p:anim>
                                    <p:anim calcmode="lin" valueType="num">
                                      <p:cBhvr>
                                        <p:cTn id="18" dur="1500" fill="hold"/>
                                        <p:tgtEl>
                                          <p:spTgt spid="25"/>
                                        </p:tgtEl>
                                        <p:attrNameLst>
                                          <p:attrName>ppt_h</p:attrName>
                                        </p:attrNameLst>
                                      </p:cBhvr>
                                      <p:tavLst>
                                        <p:tav tm="0">
                                          <p:val>
                                            <p:fltVal val="0"/>
                                          </p:val>
                                        </p:tav>
                                        <p:tav tm="100000">
                                          <p:val>
                                            <p:strVal val="#ppt_h"/>
                                          </p:val>
                                        </p:tav>
                                      </p:tavLst>
                                    </p:anim>
                                    <p:animEffect transition="in" filter="fade">
                                      <p:cBhvr>
                                        <p:cTn id="19" dur="1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500" fill="hold"/>
                                        <p:tgtEl>
                                          <p:spTgt spid="26"/>
                                        </p:tgtEl>
                                        <p:attrNameLst>
                                          <p:attrName>ppt_w</p:attrName>
                                        </p:attrNameLst>
                                      </p:cBhvr>
                                      <p:tavLst>
                                        <p:tav tm="0">
                                          <p:val>
                                            <p:fltVal val="0"/>
                                          </p:val>
                                        </p:tav>
                                        <p:tav tm="100000">
                                          <p:val>
                                            <p:strVal val="#ppt_w"/>
                                          </p:val>
                                        </p:tav>
                                      </p:tavLst>
                                    </p:anim>
                                    <p:anim calcmode="lin" valueType="num">
                                      <p:cBhvr>
                                        <p:cTn id="23" dur="1500" fill="hold"/>
                                        <p:tgtEl>
                                          <p:spTgt spid="26"/>
                                        </p:tgtEl>
                                        <p:attrNameLst>
                                          <p:attrName>ppt_h</p:attrName>
                                        </p:attrNameLst>
                                      </p:cBhvr>
                                      <p:tavLst>
                                        <p:tav tm="0">
                                          <p:val>
                                            <p:fltVal val="0"/>
                                          </p:val>
                                        </p:tav>
                                        <p:tav tm="100000">
                                          <p:val>
                                            <p:strVal val="#ppt_h"/>
                                          </p:val>
                                        </p:tav>
                                      </p:tavLst>
                                    </p:anim>
                                    <p:animEffect transition="in" filter="fade">
                                      <p:cBhvr>
                                        <p:cTn id="24" dur="1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500" fill="hold"/>
                                        <p:tgtEl>
                                          <p:spTgt spid="27"/>
                                        </p:tgtEl>
                                        <p:attrNameLst>
                                          <p:attrName>ppt_w</p:attrName>
                                        </p:attrNameLst>
                                      </p:cBhvr>
                                      <p:tavLst>
                                        <p:tav tm="0">
                                          <p:val>
                                            <p:fltVal val="0"/>
                                          </p:val>
                                        </p:tav>
                                        <p:tav tm="100000">
                                          <p:val>
                                            <p:strVal val="#ppt_w"/>
                                          </p:val>
                                        </p:tav>
                                      </p:tavLst>
                                    </p:anim>
                                    <p:anim calcmode="lin" valueType="num">
                                      <p:cBhvr>
                                        <p:cTn id="28" dur="1500" fill="hold"/>
                                        <p:tgtEl>
                                          <p:spTgt spid="27"/>
                                        </p:tgtEl>
                                        <p:attrNameLst>
                                          <p:attrName>ppt_h</p:attrName>
                                        </p:attrNameLst>
                                      </p:cBhvr>
                                      <p:tavLst>
                                        <p:tav tm="0">
                                          <p:val>
                                            <p:fltVal val="0"/>
                                          </p:val>
                                        </p:tav>
                                        <p:tav tm="100000">
                                          <p:val>
                                            <p:strVal val="#ppt_h"/>
                                          </p:val>
                                        </p:tav>
                                      </p:tavLst>
                                    </p:anim>
                                    <p:animEffect transition="in" filter="fade">
                                      <p:cBhvr>
                                        <p:cTn id="29" dur="1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5" grpId="0" animBg="1"/>
      <p:bldP spid="24" grpId="0" animBg="1"/>
      <p:bldP spid="23" grpId="0" animBg="1"/>
      <p:bldP spid="2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927</TotalTime>
  <Words>771</Words>
  <Application>Microsoft Office PowerPoint</Application>
  <PresentationFormat>On-screen Show (4:3)</PresentationFormat>
  <Paragraphs>80</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Twinkl</vt:lpstr>
      <vt:lpstr>Calibri</vt:lpstr>
      <vt:lpstr>Arial</vt:lpstr>
      <vt:lpstr>Office Theme</vt:lpstr>
      <vt:lpstr>PowerPoint Presentation</vt:lpstr>
      <vt:lpstr>What Is a Continent?</vt:lpstr>
      <vt:lpstr>Continents</vt:lpstr>
      <vt:lpstr>Africa</vt:lpstr>
      <vt:lpstr>Africa</vt:lpstr>
      <vt:lpstr>What Is a Landmark?</vt:lpstr>
      <vt:lpstr>What Is a Landmark?</vt:lpstr>
      <vt:lpstr>What Is a Landmark?</vt:lpstr>
      <vt:lpstr>Famous Landmarks</vt:lpstr>
      <vt:lpstr>Famous Landmarks</vt:lpstr>
      <vt:lpstr>Famous Landmarks</vt:lpstr>
      <vt:lpstr>Famous Landmarks</vt:lpstr>
      <vt:lpstr>The Sahara Desert</vt:lpstr>
      <vt:lpstr>Maasai Mara</vt:lpstr>
      <vt:lpstr>Timgad Ruins</vt:lpstr>
      <vt:lpstr>Pyramids of Giza</vt:lpstr>
      <vt:lpstr>Victoria Falls</vt:lpstr>
      <vt:lpstr>Table Mountain</vt:lpstr>
      <vt:lpstr>El-Tabia Mosque</vt:lpstr>
      <vt:lpstr>Landmarks Quiz</vt:lpstr>
      <vt:lpstr>Landmarks Quiz</vt:lpstr>
      <vt:lpstr>Landmarks Quiz</vt:lpstr>
      <vt:lpstr>Landmarks Quiz</vt:lpstr>
      <vt:lpstr>Landmarks Quiz</vt:lpstr>
      <vt:lpstr>Landmarks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Victoria</cp:lastModifiedBy>
  <cp:revision>133</cp:revision>
  <dcterms:created xsi:type="dcterms:W3CDTF">2019-12-04T11:32:18Z</dcterms:created>
  <dcterms:modified xsi:type="dcterms:W3CDTF">2020-05-20T10:59:43Z</dcterms:modified>
</cp:coreProperties>
</file>