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7" r:id="rId6"/>
    <p:sldId id="258" r:id="rId7"/>
    <p:sldId id="261" r:id="rId8"/>
    <p:sldId id="262" r:id="rId9"/>
    <p:sldId id="263" r:id="rId10"/>
    <p:sldId id="266" r:id="rId11"/>
    <p:sldId id="268" r:id="rId12"/>
    <p:sldId id="264" r:id="rId13"/>
    <p:sldId id="269"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7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0CD3D1-31B9-49FF-ADCB-0D683FD96CD7}"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425630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0CD3D1-31B9-49FF-ADCB-0D683FD96CD7}"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182439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0CD3D1-31B9-49FF-ADCB-0D683FD96CD7}"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965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0CD3D1-31B9-49FF-ADCB-0D683FD96CD7}"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365815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CD3D1-31B9-49FF-ADCB-0D683FD96CD7}"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294564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0CD3D1-31B9-49FF-ADCB-0D683FD96CD7}"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3383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0CD3D1-31B9-49FF-ADCB-0D683FD96CD7}" type="datetimeFigureOut">
              <a:rPr lang="en-GB" smtClean="0"/>
              <a:t>10/05/2018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74264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0CD3D1-31B9-49FF-ADCB-0D683FD96CD7}" type="datetimeFigureOut">
              <a:rPr lang="en-GB" smtClean="0"/>
              <a:t>10/05/2018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402573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CD3D1-31B9-49FF-ADCB-0D683FD96CD7}" type="datetimeFigureOut">
              <a:rPr lang="en-GB" smtClean="0"/>
              <a:t>10/05/2018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388424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CD3D1-31B9-49FF-ADCB-0D683FD96CD7}"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225534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CD3D1-31B9-49FF-ADCB-0D683FD96CD7}"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20E240-C4D3-498B-A538-27DBACC0AFFF}" type="slidenum">
              <a:rPr lang="en-GB" smtClean="0"/>
              <a:t>‹#›</a:t>
            </a:fld>
            <a:endParaRPr lang="en-GB"/>
          </a:p>
        </p:txBody>
      </p:sp>
    </p:spTree>
    <p:extLst>
      <p:ext uri="{BB962C8B-B14F-4D97-AF65-F5344CB8AC3E}">
        <p14:creationId xmlns:p14="http://schemas.microsoft.com/office/powerpoint/2010/main" val="165112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CD3D1-31B9-49FF-ADCB-0D683FD96CD7}" type="datetimeFigureOut">
              <a:rPr lang="en-GB" smtClean="0"/>
              <a:t>10/05/2018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0E240-C4D3-498B-A538-27DBACC0AFFF}" type="slidenum">
              <a:rPr lang="en-GB" smtClean="0"/>
              <a:t>‹#›</a:t>
            </a:fld>
            <a:endParaRPr lang="en-GB"/>
          </a:p>
        </p:txBody>
      </p:sp>
    </p:spTree>
    <p:extLst>
      <p:ext uri="{BB962C8B-B14F-4D97-AF65-F5344CB8AC3E}">
        <p14:creationId xmlns:p14="http://schemas.microsoft.com/office/powerpoint/2010/main" val="80768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GB" dirty="0" smtClean="0"/>
              <a:t>Transition</a:t>
            </a:r>
            <a:endParaRPr lang="en-GB" dirty="0"/>
          </a:p>
        </p:txBody>
      </p:sp>
      <p:sp>
        <p:nvSpPr>
          <p:cNvPr id="3" name="Subtitle 2"/>
          <p:cNvSpPr>
            <a:spLocks noGrp="1"/>
          </p:cNvSpPr>
          <p:nvPr>
            <p:ph type="subTitle" idx="1"/>
          </p:nvPr>
        </p:nvSpPr>
        <p:spPr>
          <a:xfrm>
            <a:off x="1043608" y="1484784"/>
            <a:ext cx="6400800" cy="1752600"/>
          </a:xfrm>
        </p:spPr>
        <p:txBody>
          <a:bodyPr>
            <a:noAutofit/>
          </a:bodyPr>
          <a:lstStyle/>
          <a:p>
            <a:r>
              <a:rPr lang="en-GB" sz="4400" dirty="0" smtClean="0"/>
              <a:t>Parental Information</a:t>
            </a:r>
          </a:p>
          <a:p>
            <a:r>
              <a:rPr lang="en-GB" sz="4400" dirty="0" smtClean="0"/>
              <a:t>Evening</a:t>
            </a:r>
          </a:p>
          <a:p>
            <a:r>
              <a:rPr lang="en-GB" sz="4400" dirty="0" smtClean="0">
                <a:solidFill>
                  <a:schemeClr val="tx1"/>
                </a:solidFill>
              </a:rPr>
              <a:t>P1 D (Mrs </a:t>
            </a:r>
            <a:r>
              <a:rPr lang="en-GB" sz="4400" dirty="0" err="1" smtClean="0">
                <a:solidFill>
                  <a:schemeClr val="tx1"/>
                </a:solidFill>
              </a:rPr>
              <a:t>Donegan</a:t>
            </a:r>
            <a:r>
              <a:rPr lang="en-GB" sz="4400" dirty="0" smtClean="0">
                <a:solidFill>
                  <a:schemeClr val="tx1"/>
                </a:solidFill>
              </a:rPr>
              <a:t>), </a:t>
            </a:r>
          </a:p>
          <a:p>
            <a:r>
              <a:rPr lang="en-GB" sz="4400" dirty="0" smtClean="0">
                <a:solidFill>
                  <a:schemeClr val="tx1"/>
                </a:solidFill>
              </a:rPr>
              <a:t>P1G (Mrs </a:t>
            </a:r>
            <a:r>
              <a:rPr lang="en-GB" sz="4400" dirty="0" err="1" smtClean="0">
                <a:solidFill>
                  <a:schemeClr val="tx1"/>
                </a:solidFill>
              </a:rPr>
              <a:t>Grimson</a:t>
            </a:r>
            <a:r>
              <a:rPr lang="en-GB" sz="4400" dirty="0" smtClean="0">
                <a:solidFill>
                  <a:schemeClr val="tx1"/>
                </a:solidFill>
              </a:rPr>
              <a:t>) and</a:t>
            </a:r>
          </a:p>
          <a:p>
            <a:r>
              <a:rPr lang="en-GB" sz="4400" dirty="0" smtClean="0">
                <a:solidFill>
                  <a:schemeClr val="tx1"/>
                </a:solidFill>
              </a:rPr>
              <a:t> P1/2G (Mrs Gee)</a:t>
            </a:r>
            <a:endParaRPr lang="en-GB" sz="4400" dirty="0">
              <a:solidFill>
                <a:schemeClr val="tx1"/>
              </a:solidFill>
            </a:endParaRPr>
          </a:p>
        </p:txBody>
      </p:sp>
    </p:spTree>
    <p:extLst>
      <p:ext uri="{BB962C8B-B14F-4D97-AF65-F5344CB8AC3E}">
        <p14:creationId xmlns:p14="http://schemas.microsoft.com/office/powerpoint/2010/main" val="139644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38696"/>
            <a:ext cx="4014440" cy="401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38696"/>
            <a:ext cx="4086448" cy="408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4941168"/>
            <a:ext cx="8064896" cy="923330"/>
          </a:xfrm>
          <a:prstGeom prst="rect">
            <a:avLst/>
          </a:prstGeom>
          <a:noFill/>
        </p:spPr>
        <p:txBody>
          <a:bodyPr wrap="square" rtlCol="0">
            <a:spAutoFit/>
          </a:bodyPr>
          <a:lstStyle/>
          <a:p>
            <a:pPr marL="285750" indent="-285750">
              <a:buFont typeface="Arial" panose="020B0604020202020204" pitchFamily="34" charset="0"/>
              <a:buChar char="•"/>
            </a:pPr>
            <a:r>
              <a:rPr lang="en-GB" dirty="0"/>
              <a:t>w</a:t>
            </a:r>
            <a:r>
              <a:rPr lang="en-GB" dirty="0" smtClean="0"/>
              <a:t>hiteboards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smtClean="0"/>
              <a:t>twistables</a:t>
            </a:r>
            <a:endParaRPr lang="en-GB" dirty="0"/>
          </a:p>
        </p:txBody>
      </p:sp>
    </p:spTree>
    <p:extLst>
      <p:ext uri="{BB962C8B-B14F-4D97-AF65-F5344CB8AC3E}">
        <p14:creationId xmlns:p14="http://schemas.microsoft.com/office/powerpoint/2010/main" val="237630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3181"/>
            <a:ext cx="6768752" cy="4708981"/>
          </a:xfrm>
          <a:prstGeom prst="rect">
            <a:avLst/>
          </a:prstGeom>
          <a:noFill/>
        </p:spPr>
        <p:txBody>
          <a:bodyPr wrap="square" rtlCol="0">
            <a:spAutoFit/>
          </a:bodyPr>
          <a:lstStyle/>
          <a:p>
            <a:r>
              <a:rPr lang="en-GB" sz="4400" dirty="0" smtClean="0">
                <a:solidFill>
                  <a:srgbClr val="FF0000"/>
                </a:solidFill>
              </a:rPr>
              <a:t>Only</a:t>
            </a:r>
            <a:r>
              <a:rPr lang="en-GB" sz="4400" dirty="0" smtClean="0"/>
              <a:t> if your child is writing, teach good habits!</a:t>
            </a:r>
          </a:p>
          <a:p>
            <a:endParaRPr lang="en-GB" sz="4400" dirty="0"/>
          </a:p>
          <a:p>
            <a:r>
              <a:rPr lang="en-GB" sz="4400" dirty="0" smtClean="0"/>
              <a:t>Letter formation</a:t>
            </a:r>
          </a:p>
          <a:p>
            <a:endParaRPr lang="en-GB" sz="4400" dirty="0"/>
          </a:p>
          <a:p>
            <a:r>
              <a:rPr lang="en-GB" sz="4400" dirty="0" smtClean="0"/>
              <a:t>Pencil grip</a:t>
            </a:r>
          </a:p>
          <a:p>
            <a:endParaRPr lang="en-GB" dirty="0"/>
          </a:p>
          <a:p>
            <a:endParaRPr lang="en-GB"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960" y="2132855"/>
            <a:ext cx="3832639" cy="431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8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and tell</a:t>
            </a:r>
            <a:endParaRPr lang="en-GB" dirty="0"/>
          </a:p>
        </p:txBody>
      </p:sp>
      <p:sp>
        <p:nvSpPr>
          <p:cNvPr id="3" name="Content Placeholder 2"/>
          <p:cNvSpPr>
            <a:spLocks noGrp="1"/>
          </p:cNvSpPr>
          <p:nvPr>
            <p:ph idx="1"/>
          </p:nvPr>
        </p:nvSpPr>
        <p:spPr/>
        <p:txBody>
          <a:bodyPr/>
          <a:lstStyle/>
          <a:p>
            <a:r>
              <a:rPr lang="en-GB" dirty="0" smtClean="0"/>
              <a:t>Mondays only please</a:t>
            </a:r>
          </a:p>
          <a:p>
            <a:r>
              <a:rPr lang="en-GB" dirty="0" smtClean="0"/>
              <a:t>One thing only</a:t>
            </a:r>
          </a:p>
          <a:p>
            <a:r>
              <a:rPr lang="en-GB" dirty="0" smtClean="0"/>
              <a:t>If it is a holiday on a Monday – no show and tell</a:t>
            </a:r>
          </a:p>
          <a:p>
            <a:r>
              <a:rPr lang="en-GB" dirty="0" smtClean="0"/>
              <a:t>Discourage taking </a:t>
            </a:r>
          </a:p>
          <a:p>
            <a:pPr marL="0" indent="0">
              <a:buNone/>
            </a:pPr>
            <a:r>
              <a:rPr lang="en-GB" dirty="0" smtClean="0"/>
              <a:t>toys to school</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01007"/>
            <a:ext cx="3024336" cy="31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05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5410944" cy="1143000"/>
          </a:xfrm>
        </p:spPr>
        <p:txBody>
          <a:bodyPr/>
          <a:lstStyle/>
          <a:p>
            <a:r>
              <a:rPr lang="en-GB" dirty="0" smtClean="0"/>
              <a:t>Lining up</a:t>
            </a:r>
            <a:endParaRPr lang="en-GB" dirty="0"/>
          </a:p>
        </p:txBody>
      </p:sp>
      <p:sp>
        <p:nvSpPr>
          <p:cNvPr id="3" name="Content Placeholder 2"/>
          <p:cNvSpPr>
            <a:spLocks noGrp="1"/>
          </p:cNvSpPr>
          <p:nvPr>
            <p:ph idx="1"/>
          </p:nvPr>
        </p:nvSpPr>
        <p:spPr>
          <a:xfrm>
            <a:off x="467544" y="2132856"/>
            <a:ext cx="8229600" cy="4525963"/>
          </a:xfrm>
        </p:spPr>
        <p:txBody>
          <a:bodyPr/>
          <a:lstStyle/>
          <a:p>
            <a:r>
              <a:rPr lang="en-GB" dirty="0" smtClean="0"/>
              <a:t>Parents – can you drop your child in the class line and stand in the designated drop off area!</a:t>
            </a:r>
          </a:p>
          <a:p>
            <a:r>
              <a:rPr lang="en-GB" dirty="0" smtClean="0"/>
              <a:t>Remember your child lines up without you at break and lunchtime!</a:t>
            </a:r>
          </a:p>
          <a:p>
            <a:r>
              <a:rPr lang="en-GB" dirty="0" smtClean="0"/>
              <a:t>Tell your child that you can see them even if they can’t see you, you will be there!</a:t>
            </a:r>
          </a:p>
          <a:p>
            <a:r>
              <a:rPr lang="en-GB" dirty="0" smtClean="0"/>
              <a:t>Lines are gender neutral</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442997" cy="18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33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Curricular areas</a:t>
            </a:r>
            <a:endParaRPr lang="en-GB" dirty="0"/>
          </a:p>
        </p:txBody>
      </p:sp>
      <p:sp>
        <p:nvSpPr>
          <p:cNvPr id="3" name="Content Placeholder 2"/>
          <p:cNvSpPr>
            <a:spLocks noGrp="1"/>
          </p:cNvSpPr>
          <p:nvPr>
            <p:ph idx="1"/>
          </p:nvPr>
        </p:nvSpPr>
        <p:spPr/>
        <p:txBody>
          <a:bodyPr/>
          <a:lstStyle/>
          <a:p>
            <a:r>
              <a:rPr lang="en-GB" dirty="0" smtClean="0"/>
              <a:t>Workshops second week of term</a:t>
            </a:r>
          </a:p>
          <a:p>
            <a:r>
              <a:rPr lang="en-GB" dirty="0" smtClean="0"/>
              <a:t>Many share the learning opportunities throughout the year</a:t>
            </a:r>
          </a:p>
          <a:p>
            <a:endParaRPr lang="en-GB" dirty="0"/>
          </a:p>
          <a:p>
            <a:endParaRPr lang="en-GB" dirty="0" smtClean="0"/>
          </a:p>
          <a:p>
            <a:r>
              <a:rPr lang="en-GB" dirty="0" smtClean="0"/>
              <a:t>Give out letters!</a:t>
            </a:r>
            <a:endParaRPr lang="en-GB" dirty="0"/>
          </a:p>
        </p:txBody>
      </p:sp>
    </p:spTree>
    <p:extLst>
      <p:ext uri="{BB962C8B-B14F-4D97-AF65-F5344CB8AC3E}">
        <p14:creationId xmlns:p14="http://schemas.microsoft.com/office/powerpoint/2010/main" val="208936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Transitional Visits</a:t>
            </a:r>
            <a:endParaRPr lang="en-GB" dirty="0"/>
          </a:p>
        </p:txBody>
      </p:sp>
      <p:sp>
        <p:nvSpPr>
          <p:cNvPr id="3" name="Content Placeholder 2"/>
          <p:cNvSpPr>
            <a:spLocks noGrp="1"/>
          </p:cNvSpPr>
          <p:nvPr>
            <p:ph idx="1"/>
          </p:nvPr>
        </p:nvSpPr>
        <p:spPr/>
        <p:txBody>
          <a:bodyPr/>
          <a:lstStyle/>
          <a:p>
            <a:r>
              <a:rPr lang="en-GB" dirty="0" smtClean="0"/>
              <a:t>Visits 1 and 2</a:t>
            </a:r>
          </a:p>
          <a:p>
            <a:pPr marL="0" indent="0">
              <a:buNone/>
            </a:pPr>
            <a:r>
              <a:rPr lang="en-GB" dirty="0" smtClean="0"/>
              <a:t>9.15am – 10.15am</a:t>
            </a:r>
          </a:p>
          <a:p>
            <a:pPr marL="0" indent="0">
              <a:buNone/>
            </a:pPr>
            <a:endParaRPr lang="en-GB" dirty="0"/>
          </a:p>
          <a:p>
            <a:pPr marL="0" indent="0">
              <a:buNone/>
            </a:pPr>
            <a:r>
              <a:rPr lang="en-GB" dirty="0" smtClean="0"/>
              <a:t>Adults to stay and play.  On these visits the accompanying adult will be responsible for their child.  The class teacher will chat to children and adults to get to know both.</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68760"/>
            <a:ext cx="3024336" cy="2011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27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229600" cy="6192688"/>
          </a:xfrm>
        </p:spPr>
        <p:txBody>
          <a:bodyPr>
            <a:normAutofit fontScale="92500" lnSpcReduction="10000"/>
          </a:bodyPr>
          <a:lstStyle/>
          <a:p>
            <a:r>
              <a:rPr lang="en-GB" dirty="0" smtClean="0"/>
              <a:t>Visits 3 and 4</a:t>
            </a:r>
          </a:p>
          <a:p>
            <a:endParaRPr lang="en-GB" dirty="0"/>
          </a:p>
          <a:p>
            <a:pPr marL="0" indent="0">
              <a:buNone/>
            </a:pPr>
            <a:r>
              <a:rPr lang="en-GB" dirty="0" smtClean="0"/>
              <a:t>Adults to drop off their child and collect at 10.15am.  There will be a separate room for any adult wishing to stay.</a:t>
            </a:r>
          </a:p>
          <a:p>
            <a:pPr marL="0" indent="0">
              <a:buNone/>
            </a:pPr>
            <a:endParaRPr lang="en-GB" dirty="0"/>
          </a:p>
          <a:p>
            <a:pPr marL="0" indent="0">
              <a:buNone/>
            </a:pPr>
            <a:r>
              <a:rPr lang="en-GB" dirty="0" smtClean="0"/>
              <a:t>Your child will meet their buddy on these visits.</a:t>
            </a:r>
          </a:p>
          <a:p>
            <a:pPr marL="0" indent="0">
              <a:buNone/>
            </a:pPr>
            <a:endParaRPr lang="en-GB" dirty="0"/>
          </a:p>
          <a:p>
            <a:pPr marL="0" indent="0">
              <a:buNone/>
            </a:pPr>
            <a:endParaRPr lang="en-GB" dirty="0" smtClean="0"/>
          </a:p>
          <a:p>
            <a:pPr marL="0" indent="0">
              <a:buNone/>
            </a:pPr>
            <a:r>
              <a:rPr lang="en-GB" dirty="0" smtClean="0"/>
              <a:t>You are free to choose which visits to attend as we know there may be other activities you may have planned and cannot attend all sessions.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88640"/>
            <a:ext cx="1958939" cy="130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65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school day</a:t>
            </a:r>
            <a:endParaRPr lang="en-GB" dirty="0"/>
          </a:p>
        </p:txBody>
      </p:sp>
      <p:sp>
        <p:nvSpPr>
          <p:cNvPr id="3" name="Content Placeholder 2"/>
          <p:cNvSpPr>
            <a:spLocks noGrp="1"/>
          </p:cNvSpPr>
          <p:nvPr>
            <p:ph idx="1"/>
          </p:nvPr>
        </p:nvSpPr>
        <p:spPr/>
        <p:txBody>
          <a:bodyPr>
            <a:normAutofit lnSpcReduction="10000"/>
          </a:bodyPr>
          <a:lstStyle/>
          <a:p>
            <a:r>
              <a:rPr lang="en-GB" dirty="0" smtClean="0"/>
              <a:t>9am – 10.40am</a:t>
            </a:r>
          </a:p>
          <a:p>
            <a:r>
              <a:rPr lang="en-GB" dirty="0" smtClean="0">
                <a:solidFill>
                  <a:srgbClr val="FF0000"/>
                </a:solidFill>
              </a:rPr>
              <a:t>10.40am – 11.00am  Break</a:t>
            </a:r>
          </a:p>
          <a:p>
            <a:r>
              <a:rPr lang="en-GB" dirty="0" smtClean="0"/>
              <a:t>11.00am – 12.30pm</a:t>
            </a:r>
          </a:p>
          <a:p>
            <a:r>
              <a:rPr lang="en-GB" dirty="0" smtClean="0">
                <a:solidFill>
                  <a:srgbClr val="FF0000"/>
                </a:solidFill>
              </a:rPr>
              <a:t>12.30pm – 1.10pm Lunch</a:t>
            </a:r>
          </a:p>
          <a:p>
            <a:r>
              <a:rPr lang="en-GB" dirty="0" smtClean="0"/>
              <a:t>1.10pm – 3pm</a:t>
            </a:r>
          </a:p>
          <a:p>
            <a:endParaRPr lang="en-GB" dirty="0"/>
          </a:p>
          <a:p>
            <a:r>
              <a:rPr lang="en-GB" dirty="0" smtClean="0"/>
              <a:t>All pupils for P1 – P7 now have the same length of school day.</a:t>
            </a:r>
          </a:p>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520754"/>
            <a:ext cx="30963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Lunches</a:t>
            </a:r>
            <a:endParaRPr lang="en-GB" dirty="0"/>
          </a:p>
        </p:txBody>
      </p:sp>
      <p:sp>
        <p:nvSpPr>
          <p:cNvPr id="3" name="Content Placeholder 2"/>
          <p:cNvSpPr>
            <a:spLocks noGrp="1"/>
          </p:cNvSpPr>
          <p:nvPr>
            <p:ph idx="1"/>
          </p:nvPr>
        </p:nvSpPr>
        <p:spPr>
          <a:xfrm>
            <a:off x="467544" y="2132856"/>
            <a:ext cx="8229600" cy="4525963"/>
          </a:xfrm>
        </p:spPr>
        <p:txBody>
          <a:bodyPr/>
          <a:lstStyle/>
          <a:p>
            <a:r>
              <a:rPr lang="en-GB" dirty="0" smtClean="0"/>
              <a:t>One snack only for playtime ( think about can your child open them, peeling oranges etc.)</a:t>
            </a:r>
          </a:p>
          <a:p>
            <a:r>
              <a:rPr lang="en-GB" dirty="0" smtClean="0"/>
              <a:t>All lunches are free – helpful to read the menu with your child prior to the start of the day.</a:t>
            </a:r>
          </a:p>
          <a:p>
            <a:r>
              <a:rPr lang="en-GB" dirty="0" smtClean="0"/>
              <a:t>6 week rolling program, even on a half week it moves on</a:t>
            </a:r>
          </a:p>
          <a:p>
            <a:r>
              <a:rPr lang="en-GB" dirty="0" smtClean="0"/>
              <a:t>Juice tokens on sale before 9am around 25p</a:t>
            </a:r>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635" t="8004" r="33065" b="12031"/>
          <a:stretch/>
        </p:blipFill>
        <p:spPr bwMode="auto">
          <a:xfrm rot="5400000">
            <a:off x="6936137" y="200768"/>
            <a:ext cx="146441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54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uniform</a:t>
            </a:r>
            <a:endParaRPr lang="en-GB" dirty="0"/>
          </a:p>
        </p:txBody>
      </p:sp>
      <p:sp>
        <p:nvSpPr>
          <p:cNvPr id="3" name="Content Placeholder 2"/>
          <p:cNvSpPr>
            <a:spLocks noGrp="1"/>
          </p:cNvSpPr>
          <p:nvPr>
            <p:ph idx="1"/>
          </p:nvPr>
        </p:nvSpPr>
        <p:spPr/>
        <p:txBody>
          <a:bodyPr/>
          <a:lstStyle/>
          <a:p>
            <a:r>
              <a:rPr lang="en-GB" dirty="0" smtClean="0"/>
              <a:t>Order from Dallas Designs directly</a:t>
            </a:r>
          </a:p>
          <a:p>
            <a:r>
              <a:rPr lang="en-GB" dirty="0" smtClean="0"/>
              <a:t>PLEASE name </a:t>
            </a:r>
            <a:r>
              <a:rPr lang="en-GB" sz="5400" b="1" u="sng" dirty="0" smtClean="0">
                <a:effectLst>
                  <a:outerShdw blurRad="38100" dist="38100" dir="2700000" algn="tl">
                    <a:srgbClr val="000000">
                      <a:alpha val="43137"/>
                    </a:srgbClr>
                  </a:outerShdw>
                </a:effectLst>
              </a:rPr>
              <a:t>all</a:t>
            </a:r>
            <a:r>
              <a:rPr lang="en-GB" sz="5400" dirty="0" smtClean="0">
                <a:effectLst>
                  <a:outerShdw blurRad="38100" dist="38100" dir="2700000" algn="tl">
                    <a:srgbClr val="000000">
                      <a:alpha val="43137"/>
                    </a:srgbClr>
                  </a:outerShdw>
                </a:effectLst>
              </a:rPr>
              <a:t> </a:t>
            </a:r>
            <a:r>
              <a:rPr lang="en-GB" dirty="0" smtClean="0"/>
              <a:t>clothing !</a:t>
            </a:r>
          </a:p>
          <a:p>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48" y="3383590"/>
            <a:ext cx="1562465" cy="17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115428"/>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42" t="15024" r="85815" b="72014"/>
          <a:stretch/>
        </p:blipFill>
        <p:spPr bwMode="auto">
          <a:xfrm>
            <a:off x="6306472" y="260648"/>
            <a:ext cx="25242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437334"/>
            <a:ext cx="2059111" cy="233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767087"/>
            <a:ext cx="1732496" cy="201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257" y="3311009"/>
            <a:ext cx="2327270" cy="258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45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171400"/>
            <a:ext cx="8229600" cy="1143000"/>
          </a:xfrm>
        </p:spPr>
        <p:txBody>
          <a:bodyPr/>
          <a:lstStyle/>
          <a:p>
            <a:r>
              <a:rPr lang="en-GB" dirty="0" smtClean="0"/>
              <a:t>PE </a:t>
            </a:r>
            <a:endParaRPr lang="en-GB" dirty="0"/>
          </a:p>
        </p:txBody>
      </p:sp>
      <p:sp>
        <p:nvSpPr>
          <p:cNvPr id="3" name="Content Placeholder 2"/>
          <p:cNvSpPr>
            <a:spLocks noGrp="1"/>
          </p:cNvSpPr>
          <p:nvPr>
            <p:ph idx="1"/>
          </p:nvPr>
        </p:nvSpPr>
        <p:spPr>
          <a:xfrm>
            <a:off x="395536" y="817515"/>
            <a:ext cx="7128792" cy="3835622"/>
          </a:xfrm>
        </p:spPr>
        <p:txBody>
          <a:bodyPr>
            <a:normAutofit/>
          </a:bodyPr>
          <a:lstStyle/>
          <a:p>
            <a:r>
              <a:rPr lang="en-GB" sz="2800" dirty="0" smtClean="0"/>
              <a:t>Shorts, T shirt, socks and slip on gym shoes.</a:t>
            </a:r>
          </a:p>
          <a:p>
            <a:r>
              <a:rPr lang="en-GB" sz="2800" dirty="0" smtClean="0"/>
              <a:t>Practise getting into gym clothes and putting school clothes back in the gym bag!</a:t>
            </a:r>
          </a:p>
          <a:p>
            <a:r>
              <a:rPr lang="en-GB" sz="2800" dirty="0" smtClean="0"/>
              <a:t>Also turning clothes the right way </a:t>
            </a:r>
            <a:r>
              <a:rPr lang="en-GB" sz="2800" dirty="0" err="1" smtClean="0"/>
              <a:t>eg</a:t>
            </a:r>
            <a:r>
              <a:rPr lang="en-GB" sz="2800" dirty="0" smtClean="0"/>
              <a:t> trousers, sweatshirts </a:t>
            </a:r>
            <a:r>
              <a:rPr lang="en-GB" sz="2800" dirty="0" err="1" smtClean="0"/>
              <a:t>etc</a:t>
            </a:r>
            <a:endParaRPr lang="en-GB"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883987"/>
            <a:ext cx="449516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3573016"/>
            <a:ext cx="4320480" cy="2062103"/>
          </a:xfrm>
          <a:prstGeom prst="rect">
            <a:avLst/>
          </a:prstGeom>
          <a:noFill/>
        </p:spPr>
        <p:txBody>
          <a:bodyPr wrap="square" rtlCol="0">
            <a:spAutoFit/>
          </a:bodyPr>
          <a:lstStyle/>
          <a:p>
            <a:r>
              <a:rPr lang="en-GB" sz="3200" dirty="0" err="1" smtClean="0">
                <a:solidFill>
                  <a:srgbClr val="FF0000"/>
                </a:solidFill>
              </a:rPr>
              <a:t>Spynie</a:t>
            </a:r>
            <a:r>
              <a:rPr lang="en-GB" sz="3200" dirty="0" smtClean="0">
                <a:solidFill>
                  <a:srgbClr val="FF0000"/>
                </a:solidFill>
              </a:rPr>
              <a:t> – Red</a:t>
            </a:r>
          </a:p>
          <a:p>
            <a:r>
              <a:rPr lang="en-GB" sz="3200" dirty="0" err="1" smtClean="0">
                <a:solidFill>
                  <a:srgbClr val="00B050"/>
                </a:solidFill>
              </a:rPr>
              <a:t>Findrassie</a:t>
            </a:r>
            <a:r>
              <a:rPr lang="en-GB" sz="3200" dirty="0" smtClean="0">
                <a:solidFill>
                  <a:srgbClr val="00B050"/>
                </a:solidFill>
              </a:rPr>
              <a:t> – Green</a:t>
            </a:r>
          </a:p>
          <a:p>
            <a:r>
              <a:rPr lang="en-GB" sz="3200" dirty="0" err="1" smtClean="0">
                <a:solidFill>
                  <a:srgbClr val="FFFF00"/>
                </a:solidFill>
              </a:rPr>
              <a:t>Pitgaveny</a:t>
            </a:r>
            <a:r>
              <a:rPr lang="en-GB" sz="3200" dirty="0" smtClean="0">
                <a:solidFill>
                  <a:srgbClr val="FFFF00"/>
                </a:solidFill>
              </a:rPr>
              <a:t> – yellow</a:t>
            </a:r>
          </a:p>
          <a:p>
            <a:r>
              <a:rPr lang="en-GB" sz="3200" dirty="0" err="1" smtClean="0">
                <a:solidFill>
                  <a:schemeClr val="accent1"/>
                </a:solidFill>
              </a:rPr>
              <a:t>Morriston</a:t>
            </a:r>
            <a:r>
              <a:rPr lang="en-GB" sz="3200" dirty="0" smtClean="0">
                <a:solidFill>
                  <a:schemeClr val="accent1"/>
                </a:solidFill>
              </a:rPr>
              <a:t> - blue</a:t>
            </a:r>
            <a:endParaRPr lang="en-GB" sz="3200" dirty="0">
              <a:solidFill>
                <a:schemeClr val="accent1"/>
              </a:solidFill>
            </a:endParaRPr>
          </a:p>
        </p:txBody>
      </p:sp>
    </p:spTree>
    <p:extLst>
      <p:ext uri="{BB962C8B-B14F-4D97-AF65-F5344CB8AC3E}">
        <p14:creationId xmlns:p14="http://schemas.microsoft.com/office/powerpoint/2010/main" val="271872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Jackets</a:t>
            </a:r>
            <a:endParaRPr lang="en-GB" dirty="0"/>
          </a:p>
        </p:txBody>
      </p:sp>
      <p:sp>
        <p:nvSpPr>
          <p:cNvPr id="3" name="Content Placeholder 2"/>
          <p:cNvSpPr>
            <a:spLocks noGrp="1"/>
          </p:cNvSpPr>
          <p:nvPr>
            <p:ph idx="1"/>
          </p:nvPr>
        </p:nvSpPr>
        <p:spPr/>
        <p:txBody>
          <a:bodyPr/>
          <a:lstStyle/>
          <a:p>
            <a:r>
              <a:rPr lang="en-GB" dirty="0" smtClean="0"/>
              <a:t>Hook for hanging them up desirable.</a:t>
            </a:r>
          </a:p>
          <a:p>
            <a:r>
              <a:rPr lang="en-GB" dirty="0" smtClean="0"/>
              <a:t>Jackets every day please.</a:t>
            </a:r>
          </a:p>
          <a:p>
            <a:r>
              <a:rPr lang="en-GB" dirty="0" smtClean="0"/>
              <a:t>Zips</a:t>
            </a:r>
          </a:p>
          <a:p>
            <a:r>
              <a:rPr lang="en-GB" dirty="0" smtClean="0"/>
              <a:t>Hoods</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7"/>
            <a:ext cx="2880320" cy="412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24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Schoolbag</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84784"/>
            <a:ext cx="468052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5724128" y="1268760"/>
            <a:ext cx="2952328" cy="1008112"/>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796136" y="1340768"/>
            <a:ext cx="2808312" cy="830997"/>
          </a:xfrm>
          <a:prstGeom prst="rect">
            <a:avLst/>
          </a:prstGeom>
          <a:noFill/>
        </p:spPr>
        <p:txBody>
          <a:bodyPr wrap="square" rtlCol="0">
            <a:spAutoFit/>
          </a:bodyPr>
          <a:lstStyle/>
          <a:p>
            <a:r>
              <a:rPr lang="en-GB" sz="2400" dirty="0" smtClean="0"/>
              <a:t>Can it fit a library book?</a:t>
            </a:r>
            <a:endParaRPr lang="en-GB" sz="2400" dirty="0"/>
          </a:p>
        </p:txBody>
      </p:sp>
      <p:sp>
        <p:nvSpPr>
          <p:cNvPr id="6" name="Oval Callout 5"/>
          <p:cNvSpPr/>
          <p:nvPr/>
        </p:nvSpPr>
        <p:spPr>
          <a:xfrm flipH="1">
            <a:off x="575556" y="246709"/>
            <a:ext cx="2232248" cy="139776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55576" y="622429"/>
            <a:ext cx="1872208" cy="646331"/>
          </a:xfrm>
          <a:prstGeom prst="rect">
            <a:avLst/>
          </a:prstGeom>
          <a:noFill/>
        </p:spPr>
        <p:txBody>
          <a:bodyPr wrap="square" rtlCol="0">
            <a:spAutoFit/>
          </a:bodyPr>
          <a:lstStyle/>
          <a:p>
            <a:r>
              <a:rPr lang="en-GB" dirty="0" smtClean="0"/>
              <a:t>Things to think about……….</a:t>
            </a:r>
            <a:endParaRPr lang="en-GB" dirty="0"/>
          </a:p>
        </p:txBody>
      </p:sp>
      <p:sp>
        <p:nvSpPr>
          <p:cNvPr id="8" name="Rectangular Callout 7"/>
          <p:cNvSpPr/>
          <p:nvPr/>
        </p:nvSpPr>
        <p:spPr>
          <a:xfrm>
            <a:off x="6187482" y="5229199"/>
            <a:ext cx="2411760" cy="973765"/>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20409" y="5229200"/>
            <a:ext cx="2160240" cy="646331"/>
          </a:xfrm>
          <a:prstGeom prst="rect">
            <a:avLst/>
          </a:prstGeom>
          <a:noFill/>
        </p:spPr>
        <p:txBody>
          <a:bodyPr wrap="square" rtlCol="0">
            <a:spAutoFit/>
          </a:bodyPr>
          <a:lstStyle/>
          <a:p>
            <a:r>
              <a:rPr lang="en-GB" dirty="0" smtClean="0"/>
              <a:t>Can your child close it easily?</a:t>
            </a:r>
            <a:endParaRPr lang="en-GB" dirty="0"/>
          </a:p>
        </p:txBody>
      </p:sp>
      <p:sp>
        <p:nvSpPr>
          <p:cNvPr id="10" name="Rounded Rectangular Callout 9"/>
          <p:cNvSpPr/>
          <p:nvPr/>
        </p:nvSpPr>
        <p:spPr>
          <a:xfrm flipH="1">
            <a:off x="63013" y="3825044"/>
            <a:ext cx="2492761" cy="183620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4005064"/>
            <a:ext cx="2232248" cy="2031325"/>
          </a:xfrm>
          <a:prstGeom prst="rect">
            <a:avLst/>
          </a:prstGeom>
          <a:noFill/>
        </p:spPr>
        <p:txBody>
          <a:bodyPr wrap="square" rtlCol="0">
            <a:spAutoFit/>
          </a:bodyPr>
          <a:lstStyle/>
          <a:p>
            <a:r>
              <a:rPr lang="en-GB" dirty="0" smtClean="0"/>
              <a:t>Water bottle</a:t>
            </a:r>
          </a:p>
          <a:p>
            <a:r>
              <a:rPr lang="en-GB" dirty="0" smtClean="0"/>
              <a:t>Tissues</a:t>
            </a:r>
          </a:p>
          <a:p>
            <a:r>
              <a:rPr lang="en-GB" dirty="0" smtClean="0"/>
              <a:t>Pencil case – not crammed with lots of pencils!</a:t>
            </a:r>
          </a:p>
          <a:p>
            <a:endParaRPr lang="en-GB" dirty="0" smtClean="0"/>
          </a:p>
          <a:p>
            <a:endParaRPr lang="en-GB" dirty="0"/>
          </a:p>
        </p:txBody>
      </p:sp>
      <p:sp>
        <p:nvSpPr>
          <p:cNvPr id="12" name="Oval Callout 11"/>
          <p:cNvSpPr/>
          <p:nvPr/>
        </p:nvSpPr>
        <p:spPr>
          <a:xfrm>
            <a:off x="6300192" y="2636912"/>
            <a:ext cx="1944216" cy="187133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660232" y="2972415"/>
            <a:ext cx="1296144" cy="1200329"/>
          </a:xfrm>
          <a:prstGeom prst="rect">
            <a:avLst/>
          </a:prstGeom>
          <a:noFill/>
        </p:spPr>
        <p:txBody>
          <a:bodyPr wrap="square" rtlCol="0">
            <a:spAutoFit/>
          </a:bodyPr>
          <a:lstStyle/>
          <a:p>
            <a:r>
              <a:rPr lang="en-GB" dirty="0" smtClean="0"/>
              <a:t>Is the bag easy for your child to carry?</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07" y="1947985"/>
            <a:ext cx="1950497" cy="162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65292" y="2321396"/>
            <a:ext cx="1637928" cy="646331"/>
          </a:xfrm>
          <a:prstGeom prst="rect">
            <a:avLst/>
          </a:prstGeom>
        </p:spPr>
        <p:txBody>
          <a:bodyPr wrap="square">
            <a:spAutoFit/>
          </a:bodyPr>
          <a:lstStyle/>
          <a:p>
            <a:pPr lvl="0"/>
            <a:r>
              <a:rPr lang="en-GB" dirty="0" smtClean="0">
                <a:solidFill>
                  <a:prstClr val="black"/>
                </a:solidFill>
              </a:rPr>
              <a:t>Spare pants and socks.</a:t>
            </a:r>
            <a:endParaRPr lang="en-GB" dirty="0">
              <a:solidFill>
                <a:prstClr val="black"/>
              </a:solidFill>
            </a:endParaRPr>
          </a:p>
        </p:txBody>
      </p:sp>
    </p:spTree>
    <p:extLst>
      <p:ext uri="{BB962C8B-B14F-4D97-AF65-F5344CB8AC3E}">
        <p14:creationId xmlns:p14="http://schemas.microsoft.com/office/powerpoint/2010/main" val="2480831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474</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Transition</vt:lpstr>
      <vt:lpstr>Transitional Visits</vt:lpstr>
      <vt:lpstr>PowerPoint Presentation</vt:lpstr>
      <vt:lpstr>The school day</vt:lpstr>
      <vt:lpstr>School Lunches</vt:lpstr>
      <vt:lpstr>School uniform</vt:lpstr>
      <vt:lpstr>PE </vt:lpstr>
      <vt:lpstr>Jackets</vt:lpstr>
      <vt:lpstr>Schoolbag</vt:lpstr>
      <vt:lpstr>PowerPoint Presentation</vt:lpstr>
      <vt:lpstr>PowerPoint Presentation</vt:lpstr>
      <vt:lpstr>Show and tell</vt:lpstr>
      <vt:lpstr>Lining up</vt:lpstr>
      <vt:lpstr>Curricular areas</vt:lpstr>
    </vt:vector>
  </TitlesOfParts>
  <Company>The Moray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TMC</dc:creator>
  <cp:lastModifiedBy>TMC</cp:lastModifiedBy>
  <cp:revision>9</cp:revision>
  <dcterms:created xsi:type="dcterms:W3CDTF">2018-05-02T11:26:32Z</dcterms:created>
  <dcterms:modified xsi:type="dcterms:W3CDTF">2018-05-10T07:57:33Z</dcterms:modified>
</cp:coreProperties>
</file>