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21"/>
  </p:notesMasterIdLst>
  <p:sldIdLst>
    <p:sldId id="256" r:id="rId2"/>
    <p:sldId id="271" r:id="rId3"/>
    <p:sldId id="272" r:id="rId4"/>
    <p:sldId id="266" r:id="rId5"/>
    <p:sldId id="258" r:id="rId6"/>
    <p:sldId id="273" r:id="rId7"/>
    <p:sldId id="259" r:id="rId8"/>
    <p:sldId id="264" r:id="rId9"/>
    <p:sldId id="261" r:id="rId10"/>
    <p:sldId id="263" r:id="rId11"/>
    <p:sldId id="260" r:id="rId12"/>
    <p:sldId id="262" r:id="rId13"/>
    <p:sldId id="270" r:id="rId14"/>
    <p:sldId id="267" r:id="rId15"/>
    <p:sldId id="268" r:id="rId16"/>
    <p:sldId id="269" r:id="rId17"/>
    <p:sldId id="275" r:id="rId18"/>
    <p:sldId id="265"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88" d="100"/>
          <a:sy n="88" d="100"/>
        </p:scale>
        <p:origin x="-114"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513FE7-3F5B-430F-B957-CEF2F50C85D9}" type="datetimeFigureOut">
              <a:rPr lang="en-GB" smtClean="0"/>
              <a:t>25/04/2018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63C67-6E68-41E6-A30E-3DD51A7CE1AB}" type="slidenum">
              <a:rPr lang="en-GB" smtClean="0"/>
              <a:t>‹#›</a:t>
            </a:fld>
            <a:endParaRPr lang="en-GB"/>
          </a:p>
        </p:txBody>
      </p:sp>
    </p:spTree>
    <p:extLst>
      <p:ext uri="{BB962C8B-B14F-4D97-AF65-F5344CB8AC3E}">
        <p14:creationId xmlns:p14="http://schemas.microsoft.com/office/powerpoint/2010/main" val="1233971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2BDF2BF1-CD9D-4489-BF79-64B880B35506}" type="datetime1">
              <a:rPr lang="en-US" smtClean="0"/>
              <a:t>4/25/2018</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r>
              <a:rPr lang="en-US" smtClean="0"/>
              <a:t>DREAM ACHIEVE RESPECT SUCCEED</a:t>
            </a:r>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A9C5BC-9299-439C-ABD2-41EFE5A45BDF}" type="datetime1">
              <a:rPr lang="en-US" smtClean="0"/>
              <a:t>4/25/2018</a:t>
            </a:fld>
            <a:endParaRPr lang="en-US" dirty="0"/>
          </a:p>
        </p:txBody>
      </p:sp>
      <p:sp>
        <p:nvSpPr>
          <p:cNvPr id="5" name="Footer Placeholder 4"/>
          <p:cNvSpPr>
            <a:spLocks noGrp="1"/>
          </p:cNvSpPr>
          <p:nvPr>
            <p:ph type="ftr" sz="quarter" idx="11"/>
          </p:nvPr>
        </p:nvSpPr>
        <p:spPr/>
        <p:txBody>
          <a:bodyPr/>
          <a:lstStyle/>
          <a:p>
            <a:r>
              <a:rPr lang="en-US" smtClean="0"/>
              <a:t>DREAM ACHIEVE RESPECT SUCCEED</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C6DB46-91BC-4E71-B7FB-1F4100A9B3F6}" type="datetime1">
              <a:rPr lang="en-US" smtClean="0"/>
              <a:t>4/25/2018</a:t>
            </a:fld>
            <a:endParaRPr lang="en-US" dirty="0"/>
          </a:p>
        </p:txBody>
      </p:sp>
      <p:sp>
        <p:nvSpPr>
          <p:cNvPr id="5" name="Footer Placeholder 4"/>
          <p:cNvSpPr>
            <a:spLocks noGrp="1"/>
          </p:cNvSpPr>
          <p:nvPr>
            <p:ph type="ftr" sz="quarter" idx="11"/>
          </p:nvPr>
        </p:nvSpPr>
        <p:spPr/>
        <p:txBody>
          <a:bodyPr/>
          <a:lstStyle/>
          <a:p>
            <a:r>
              <a:rPr lang="en-US" smtClean="0"/>
              <a:t>DREAM ACHIEVE RESPECT SUCCEED</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6A27A6-92F8-4566-95DF-01B6DAB30049}" type="datetime1">
              <a:rPr lang="en-US" smtClean="0"/>
              <a:t>4/25/2018</a:t>
            </a:fld>
            <a:endParaRPr lang="en-US" dirty="0"/>
          </a:p>
        </p:txBody>
      </p:sp>
      <p:sp>
        <p:nvSpPr>
          <p:cNvPr id="8" name="Footer Placeholder 7"/>
          <p:cNvSpPr>
            <a:spLocks noGrp="1"/>
          </p:cNvSpPr>
          <p:nvPr>
            <p:ph type="ftr" sz="quarter" idx="11"/>
          </p:nvPr>
        </p:nvSpPr>
        <p:spPr/>
        <p:txBody>
          <a:bodyPr/>
          <a:lstStyle/>
          <a:p>
            <a:r>
              <a:rPr lang="en-US" smtClean="0"/>
              <a:t>DREAM ACHIEVE RESPECT SUCCEED</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6209120D-0CB0-4252-8BAB-78DD38759E0D}" type="datetime1">
              <a:rPr lang="en-US" smtClean="0"/>
              <a:t>4/25/2018</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r>
              <a:rPr lang="en-US" smtClean="0"/>
              <a:t>DREAM ACHIEVE RESPECT SUCCEED</a:t>
            </a:r>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598BA4-9531-4AB0-831F-7C1C0A308637}" type="datetime1">
              <a:rPr lang="en-US" smtClean="0"/>
              <a:t>4/25/2018</a:t>
            </a:fld>
            <a:endParaRPr lang="en-US" dirty="0"/>
          </a:p>
        </p:txBody>
      </p:sp>
      <p:sp>
        <p:nvSpPr>
          <p:cNvPr id="6" name="Footer Placeholder 5"/>
          <p:cNvSpPr>
            <a:spLocks noGrp="1"/>
          </p:cNvSpPr>
          <p:nvPr>
            <p:ph type="ftr" sz="quarter" idx="11"/>
          </p:nvPr>
        </p:nvSpPr>
        <p:spPr/>
        <p:txBody>
          <a:bodyPr/>
          <a:lstStyle/>
          <a:p>
            <a:r>
              <a:rPr lang="en-US" smtClean="0"/>
              <a:t>DREAM ACHIEVE RESPECT SUCCEED</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959B7D-CB3C-4C2D-BA87-83DC7F0142DF}" type="datetime1">
              <a:rPr lang="en-US" smtClean="0"/>
              <a:t>4/25/2018</a:t>
            </a:fld>
            <a:endParaRPr lang="en-US" dirty="0"/>
          </a:p>
        </p:txBody>
      </p:sp>
      <p:sp>
        <p:nvSpPr>
          <p:cNvPr id="8" name="Footer Placeholder 7"/>
          <p:cNvSpPr>
            <a:spLocks noGrp="1"/>
          </p:cNvSpPr>
          <p:nvPr>
            <p:ph type="ftr" sz="quarter" idx="11"/>
          </p:nvPr>
        </p:nvSpPr>
        <p:spPr/>
        <p:txBody>
          <a:bodyPr/>
          <a:lstStyle/>
          <a:p>
            <a:r>
              <a:rPr lang="en-US" smtClean="0"/>
              <a:t>DREAM ACHIEVE RESPECT SUCCEED</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9DACA2-BAAF-4FA5-98C8-913D654979C8}" type="datetime1">
              <a:rPr lang="en-US" smtClean="0"/>
              <a:t>4/25/2018</a:t>
            </a:fld>
            <a:endParaRPr lang="en-US" dirty="0"/>
          </a:p>
        </p:txBody>
      </p:sp>
      <p:sp>
        <p:nvSpPr>
          <p:cNvPr id="4" name="Footer Placeholder 3"/>
          <p:cNvSpPr>
            <a:spLocks noGrp="1"/>
          </p:cNvSpPr>
          <p:nvPr>
            <p:ph type="ftr" sz="quarter" idx="11"/>
          </p:nvPr>
        </p:nvSpPr>
        <p:spPr/>
        <p:txBody>
          <a:bodyPr/>
          <a:lstStyle/>
          <a:p>
            <a:r>
              <a:rPr lang="en-US" smtClean="0"/>
              <a:t>DREAM ACHIEVE RESPECT SUCCEED</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801864-BF38-4D55-A896-D4B87FA00ACA}" type="datetime1">
              <a:rPr lang="en-US" smtClean="0"/>
              <a:t>4/25/2018</a:t>
            </a:fld>
            <a:endParaRPr lang="en-US" dirty="0"/>
          </a:p>
        </p:txBody>
      </p:sp>
      <p:sp>
        <p:nvSpPr>
          <p:cNvPr id="3" name="Footer Placeholder 2"/>
          <p:cNvSpPr>
            <a:spLocks noGrp="1"/>
          </p:cNvSpPr>
          <p:nvPr>
            <p:ph type="ftr" sz="quarter" idx="11"/>
          </p:nvPr>
        </p:nvSpPr>
        <p:spPr/>
        <p:txBody>
          <a:bodyPr/>
          <a:lstStyle/>
          <a:p>
            <a:r>
              <a:rPr lang="en-US" smtClean="0"/>
              <a:t>DREAM ACHIEVE RESPECT SUCCEED</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5F41C03-9AA1-475D-A768-9476CB6EC8F4}" type="datetime1">
              <a:rPr lang="en-US" smtClean="0"/>
              <a:t>4/25/2018</a:t>
            </a:fld>
            <a:endParaRPr lang="en-US" dirty="0"/>
          </a:p>
        </p:txBody>
      </p:sp>
      <p:sp>
        <p:nvSpPr>
          <p:cNvPr id="9" name="Footer Placeholder 8"/>
          <p:cNvSpPr>
            <a:spLocks noGrp="1"/>
          </p:cNvSpPr>
          <p:nvPr>
            <p:ph type="ftr" sz="quarter" idx="11"/>
          </p:nvPr>
        </p:nvSpPr>
        <p:spPr/>
        <p:txBody>
          <a:bodyPr/>
          <a:lstStyle>
            <a:lvl1pPr algn="r">
              <a:defRPr/>
            </a:lvl1pPr>
          </a:lstStyle>
          <a:p>
            <a:r>
              <a:rPr lang="en-US" smtClean="0"/>
              <a:t>DREAM ACHIEVE RESPECT SUCCEED</a:t>
            </a:r>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4D71B78C-317E-459C-A4F7-31ADBEF539FE}" type="datetime1">
              <a:rPr lang="en-US" smtClean="0"/>
              <a:t>4/25/2018</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r>
              <a:rPr lang="en-US" smtClean="0"/>
              <a:t>DREAM ACHIEVE RESPECT SUCCEED</a:t>
            </a:r>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F3716210-A949-4951-A75A-F013B21C947D}" type="datetime1">
              <a:rPr lang="en-US" smtClean="0"/>
              <a:t>4/25/2018</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r>
              <a:rPr lang="en-US" smtClean="0"/>
              <a:t>DREAM ACHIEVE RESPECT SUCCEED</a:t>
            </a:r>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url?sa=i&amp;rct=j&amp;q=&amp;esrc=s&amp;source=images&amp;cd=&amp;cad=rja&amp;uact=8&amp;ved=2ahUKEwiLz73EkNXaAhWIWxQKHQItAucQjRx6BAgAEAU&amp;url=http://www.mildmayinfants.co.uk/school-information/unicef-rights-respecting/&amp;psig=AOvVaw0bsbudJkyA6Nbq0MAjRS_H&amp;ust=152473550546355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10" Type="http://schemas.openxmlformats.org/officeDocument/2006/relationships/image" Target="../media/image15.JPG"/><Relationship Id="rId4" Type="http://schemas.openxmlformats.org/officeDocument/2006/relationships/image" Target="../media/image9.JPG"/><Relationship Id="rId9"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708" y="2820625"/>
            <a:ext cx="9068586" cy="2590800"/>
          </a:xfrm>
        </p:spPr>
        <p:txBody>
          <a:bodyPr/>
          <a:lstStyle/>
          <a:p>
            <a:r>
              <a:rPr lang="en-GB" dirty="0" smtClean="0"/>
              <a:t>Rights Respecting School</a:t>
            </a:r>
            <a:br>
              <a:rPr lang="en-GB" dirty="0" smtClean="0"/>
            </a:br>
            <a:r>
              <a:rPr lang="en-GB" sz="4400" dirty="0" err="1" smtClean="0">
                <a:solidFill>
                  <a:srgbClr val="0070C0"/>
                </a:solidFill>
              </a:rPr>
              <a:t>Bishopmill</a:t>
            </a:r>
            <a:r>
              <a:rPr lang="en-GB" sz="4400" dirty="0" smtClean="0">
                <a:solidFill>
                  <a:srgbClr val="0070C0"/>
                </a:solidFill>
              </a:rPr>
              <a:t> Primary school</a:t>
            </a:r>
            <a:r>
              <a:rPr lang="en-GB" dirty="0" smtClean="0"/>
              <a:t/>
            </a:r>
            <a:br>
              <a:rPr lang="en-GB" dirty="0" smtClean="0"/>
            </a:br>
            <a:endParaRPr lang="en-GB" dirty="0"/>
          </a:p>
        </p:txBody>
      </p:sp>
      <p:sp>
        <p:nvSpPr>
          <p:cNvPr id="4" name="Footer Placeholder 3"/>
          <p:cNvSpPr>
            <a:spLocks noGrp="1"/>
          </p:cNvSpPr>
          <p:nvPr>
            <p:ph type="ftr" sz="quarter" idx="11"/>
          </p:nvPr>
        </p:nvSpPr>
        <p:spPr/>
        <p:txBody>
          <a:bodyPr/>
          <a:lstStyle/>
          <a:p>
            <a:r>
              <a:rPr lang="en-US" smtClean="0"/>
              <a:t>DREAM ACHIEVE RESPECT SUCCEED</a:t>
            </a:r>
            <a:endParaRPr lang="en-US" dirty="0"/>
          </a:p>
        </p:txBody>
      </p:sp>
    </p:spTree>
    <p:extLst>
      <p:ext uri="{BB962C8B-B14F-4D97-AF65-F5344CB8AC3E}">
        <p14:creationId xmlns:p14="http://schemas.microsoft.com/office/powerpoint/2010/main" val="3092038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75103"/>
            <a:ext cx="10058400" cy="1371600"/>
          </a:xfrm>
        </p:spPr>
        <p:txBody>
          <a:bodyPr/>
          <a:lstStyle/>
          <a:p>
            <a:r>
              <a:rPr lang="en-GB" dirty="0" smtClean="0"/>
              <a:t>Recognition of Commitment</a:t>
            </a:r>
            <a:endParaRPr lang="en-GB" dirty="0"/>
          </a:p>
        </p:txBody>
      </p:sp>
      <p:sp>
        <p:nvSpPr>
          <p:cNvPr id="3" name="Content Placeholder 2"/>
          <p:cNvSpPr>
            <a:spLocks noGrp="1"/>
          </p:cNvSpPr>
          <p:nvPr>
            <p:ph idx="1"/>
          </p:nvPr>
        </p:nvSpPr>
        <p:spPr>
          <a:xfrm>
            <a:off x="2231572" y="2495005"/>
            <a:ext cx="10058400" cy="3931920"/>
          </a:xfrm>
        </p:spPr>
        <p:txBody>
          <a:bodyPr>
            <a:normAutofit/>
          </a:bodyPr>
          <a:lstStyle/>
          <a:p>
            <a:pPr marL="0" indent="0">
              <a:buNone/>
            </a:pPr>
            <a:r>
              <a:rPr lang="en-GB" sz="3600" dirty="0" smtClean="0"/>
              <a:t>December </a:t>
            </a:r>
          </a:p>
          <a:p>
            <a:pPr marL="0" indent="0">
              <a:buNone/>
            </a:pPr>
            <a:r>
              <a:rPr lang="en-GB" sz="3600" dirty="0" smtClean="0"/>
              <a:t>2016 </a:t>
            </a:r>
            <a:endParaRPr lang="en-GB" sz="3600" dirty="0"/>
          </a:p>
        </p:txBody>
      </p:sp>
      <p:sp>
        <p:nvSpPr>
          <p:cNvPr id="4" name="Footer Placeholder 3"/>
          <p:cNvSpPr>
            <a:spLocks noGrp="1"/>
          </p:cNvSpPr>
          <p:nvPr>
            <p:ph type="ftr" sz="quarter" idx="11"/>
          </p:nvPr>
        </p:nvSpPr>
        <p:spPr/>
        <p:txBody>
          <a:bodyPr/>
          <a:lstStyle/>
          <a:p>
            <a:r>
              <a:rPr lang="en-US" smtClean="0"/>
              <a:t>DREAM ACHIEVE RESPECT SUCCEED</a:t>
            </a:r>
            <a:endParaRPr lang="en-US" dirty="0"/>
          </a:p>
        </p:txBody>
      </p:sp>
      <p:pic>
        <p:nvPicPr>
          <p:cNvPr id="2050" name="Picture 2" descr="Image result for ROC unice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5661" y="1746703"/>
            <a:ext cx="4638675" cy="425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296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Wider achievement pictures</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9211344" y="3861761"/>
            <a:ext cx="2795327" cy="2096495"/>
          </a:xfrm>
          <a:prstGeom prst="rect">
            <a:avLst/>
          </a:prstGeom>
          <a:ln w="228600" cap="sq" cmpd="thickThin">
            <a:solidFill>
              <a:srgbClr val="000000"/>
            </a:solidFill>
            <a:prstDash val="solid"/>
            <a:miter lim="800000"/>
          </a:ln>
          <a:effectLst>
            <a:innerShdw blurRad="76200">
              <a:srgbClr val="000000"/>
            </a:innerShdw>
          </a:effectLst>
        </p:spPr>
      </p:pic>
      <p:sp>
        <p:nvSpPr>
          <p:cNvPr id="4" name="Footer Placeholder 3"/>
          <p:cNvSpPr>
            <a:spLocks noGrp="1"/>
          </p:cNvSpPr>
          <p:nvPr>
            <p:ph type="ftr" sz="quarter" idx="11"/>
          </p:nvPr>
        </p:nvSpPr>
        <p:spPr/>
        <p:txBody>
          <a:bodyPr/>
          <a:lstStyle/>
          <a:p>
            <a:r>
              <a:rPr lang="en-US" smtClean="0"/>
              <a:t>DREAM ACHIEVE RESPECT SUCCEED</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852" y="2014194"/>
            <a:ext cx="4701767" cy="3526325"/>
          </a:xfrm>
          <a:prstGeom prst="rect">
            <a:avLst/>
          </a:prstGeom>
          <a:ln w="228600" cap="sq" cmpd="thickThin">
            <a:solidFill>
              <a:srgbClr val="000000"/>
            </a:solidFill>
            <a:prstDash val="solid"/>
            <a:miter lim="800000"/>
          </a:ln>
          <a:effectLst>
            <a:innerShdw blurRad="76200">
              <a:srgbClr val="000000"/>
            </a:inn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340689" y="2522194"/>
            <a:ext cx="4064000" cy="3048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31497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860" y="642594"/>
            <a:ext cx="10058400" cy="1371600"/>
          </a:xfrm>
        </p:spPr>
        <p:txBody>
          <a:bodyPr/>
          <a:lstStyle/>
          <a:p>
            <a:r>
              <a:rPr lang="en-GB" dirty="0" smtClean="0"/>
              <a:t>Listen to Pupil Feedback</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955709" y="2436657"/>
            <a:ext cx="3932237" cy="294917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Footer Placeholder 3"/>
          <p:cNvSpPr>
            <a:spLocks noGrp="1"/>
          </p:cNvSpPr>
          <p:nvPr>
            <p:ph type="ftr" sz="quarter" idx="11"/>
          </p:nvPr>
        </p:nvSpPr>
        <p:spPr/>
        <p:txBody>
          <a:bodyPr/>
          <a:lstStyle/>
          <a:p>
            <a:r>
              <a:rPr lang="en-US" smtClean="0"/>
              <a:t>DREAM ACHIEVE RESPECT SUCCEED</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6040" y="2888832"/>
            <a:ext cx="4064000" cy="304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278241" y="1411968"/>
            <a:ext cx="4834456" cy="29080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4949784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6474253" y="2566206"/>
            <a:ext cx="4467311" cy="2949177"/>
          </a:xfrm>
        </p:spPr>
      </p:pic>
      <p:sp>
        <p:nvSpPr>
          <p:cNvPr id="4" name="Footer Placeholder 3"/>
          <p:cNvSpPr>
            <a:spLocks noGrp="1"/>
          </p:cNvSpPr>
          <p:nvPr>
            <p:ph type="ftr" sz="quarter" idx="11"/>
          </p:nvPr>
        </p:nvSpPr>
        <p:spPr/>
        <p:txBody>
          <a:bodyPr/>
          <a:lstStyle/>
          <a:p>
            <a:r>
              <a:rPr lang="en-US" smtClean="0"/>
              <a:t>DREAM ACHIEVE RESPECT SUCCEED</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82233" y="2429511"/>
            <a:ext cx="4599075" cy="3048000"/>
          </a:xfrm>
          <a:prstGeom prst="rect">
            <a:avLst/>
          </a:prstGeom>
        </p:spPr>
      </p:pic>
      <p:sp>
        <p:nvSpPr>
          <p:cNvPr id="2" name="Rectangle 1"/>
          <p:cNvSpPr/>
          <p:nvPr/>
        </p:nvSpPr>
        <p:spPr>
          <a:xfrm>
            <a:off x="818638" y="423642"/>
            <a:ext cx="8123878" cy="830997"/>
          </a:xfrm>
          <a:prstGeom prst="rect">
            <a:avLst/>
          </a:prstGeom>
        </p:spPr>
        <p:txBody>
          <a:bodyPr wrap="square">
            <a:spAutoFit/>
          </a:bodyPr>
          <a:lstStyle/>
          <a:p>
            <a:r>
              <a:rPr lang="en-GB" sz="4800" dirty="0"/>
              <a:t>Listen to Pupil Feedback</a:t>
            </a:r>
          </a:p>
        </p:txBody>
      </p:sp>
    </p:spTree>
    <p:extLst>
      <p:ext uri="{BB962C8B-B14F-4D97-AF65-F5344CB8AC3E}">
        <p14:creationId xmlns:p14="http://schemas.microsoft.com/office/powerpoint/2010/main" val="3913837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99694"/>
            <a:ext cx="10058400" cy="1371600"/>
          </a:xfrm>
        </p:spPr>
        <p:txBody>
          <a:bodyPr/>
          <a:lstStyle/>
          <a:p>
            <a:pPr algn="ctr"/>
            <a:r>
              <a:rPr lang="en-GB" dirty="0" smtClean="0"/>
              <a:t>Pupil Awareness</a:t>
            </a:r>
            <a:endParaRPr lang="en-GB"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61200" y="1632793"/>
            <a:ext cx="4064000" cy="3048000"/>
          </a:xfrm>
          <a:prstGeom prst="rect">
            <a:avLst/>
          </a:prstGeom>
          <a:ln w="228600" cap="sq" cmpd="thickThin">
            <a:solidFill>
              <a:srgbClr val="000000"/>
            </a:solidFill>
            <a:prstDash val="solid"/>
            <a:miter lim="800000"/>
          </a:ln>
          <a:effectLst>
            <a:innerShdw blurRad="76200">
              <a:srgbClr val="000000"/>
            </a:innerShdw>
          </a:effectLst>
        </p:spPr>
      </p:pic>
      <p:sp>
        <p:nvSpPr>
          <p:cNvPr id="4" name="Footer Placeholder 3"/>
          <p:cNvSpPr>
            <a:spLocks noGrp="1"/>
          </p:cNvSpPr>
          <p:nvPr>
            <p:ph type="ftr" sz="quarter" idx="11"/>
          </p:nvPr>
        </p:nvSpPr>
        <p:spPr/>
        <p:txBody>
          <a:bodyPr/>
          <a:lstStyle/>
          <a:p>
            <a:r>
              <a:rPr lang="en-US" smtClean="0"/>
              <a:t>DREAM ACHIEVE RESPECT SUCCEED</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113" y="1671294"/>
            <a:ext cx="4064000" cy="3048000"/>
          </a:xfrm>
          <a:prstGeom prst="rect">
            <a:avLst/>
          </a:prstGeom>
          <a:ln w="228600" cap="sq" cmpd="thickThin">
            <a:solidFill>
              <a:srgbClr val="000000"/>
            </a:solidFill>
            <a:prstDash val="solid"/>
            <a:miter lim="800000"/>
          </a:ln>
          <a:effectLst>
            <a:innerShdw blurRad="76200">
              <a:srgbClr val="000000"/>
            </a:innerShdw>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3200" y="3191086"/>
            <a:ext cx="4064000" cy="3048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797633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DREAM ACHIEVE RESPECT SUCCEED</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922344" y="1186866"/>
            <a:ext cx="4064000" cy="3048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928152" y="2338488"/>
            <a:ext cx="4064000" cy="3048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6040" y="2169916"/>
            <a:ext cx="4064000" cy="3048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1020027" y="494200"/>
            <a:ext cx="5299849" cy="923330"/>
          </a:xfrm>
          <a:prstGeom prst="rect">
            <a:avLst/>
          </a:prstGeom>
        </p:spPr>
        <p:txBody>
          <a:bodyPr wrap="none">
            <a:spAutoFit/>
          </a:bodyPr>
          <a:lstStyle/>
          <a:p>
            <a:r>
              <a:rPr lang="en-GB" sz="5400" dirty="0"/>
              <a:t>Pupil </a:t>
            </a:r>
            <a:r>
              <a:rPr lang="en-GB" sz="5400" dirty="0" smtClean="0"/>
              <a:t>Discussion</a:t>
            </a:r>
            <a:endParaRPr lang="en-GB" sz="5400" dirty="0"/>
          </a:p>
        </p:txBody>
      </p:sp>
    </p:spTree>
    <p:extLst>
      <p:ext uri="{BB962C8B-B14F-4D97-AF65-F5344CB8AC3E}">
        <p14:creationId xmlns:p14="http://schemas.microsoft.com/office/powerpoint/2010/main" val="1098861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1"/>
          </p:nvPr>
        </p:nvSpPr>
        <p:spPr/>
        <p:txBody>
          <a:bodyPr/>
          <a:lstStyle/>
          <a:p>
            <a:r>
              <a:rPr lang="en-US" smtClean="0"/>
              <a:t>DREAM ACHIEVE RESPECT SUCCEED</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32229" y="2338488"/>
            <a:ext cx="4064000" cy="3048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606801" y="2314538"/>
            <a:ext cx="4064000" cy="3048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155543" y="2338488"/>
            <a:ext cx="4064000" cy="3048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35773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School Charters</a:t>
            </a:r>
            <a:endParaRPr lang="en-GB" dirty="0"/>
          </a:p>
        </p:txBody>
      </p:sp>
      <p:sp>
        <p:nvSpPr>
          <p:cNvPr id="4" name="Footer Placeholder 3"/>
          <p:cNvSpPr>
            <a:spLocks noGrp="1"/>
          </p:cNvSpPr>
          <p:nvPr>
            <p:ph type="ftr" sz="quarter" idx="11"/>
          </p:nvPr>
        </p:nvSpPr>
        <p:spPr/>
        <p:txBody>
          <a:bodyPr/>
          <a:lstStyle/>
          <a:p>
            <a:r>
              <a:rPr lang="en-US" smtClean="0"/>
              <a:t>DREAM ACHIEVE RESPECT SUCCEED</a:t>
            </a:r>
            <a:endParaRPr lang="en-US" dirty="0"/>
          </a:p>
        </p:txBody>
      </p:sp>
      <p:pic>
        <p:nvPicPr>
          <p:cNvPr id="6146" name="Picture 2" descr="C:\Users\stuark7\AppData\Local\Microsoft\Windows\Temporary Internet Files\Content.Outlook\66SBORMS\IMG_5797.JPG"/>
          <p:cNvPicPr>
            <a:picLocks noChangeAspect="1" noChangeArrowheads="1"/>
          </p:cNvPicPr>
          <p:nvPr/>
        </p:nvPicPr>
        <p:blipFill rotWithShape="1">
          <a:blip r:embed="rId2">
            <a:extLst>
              <a:ext uri="{28A0092B-C50C-407E-A947-70E740481C1C}">
                <a14:useLocalDpi xmlns:a14="http://schemas.microsoft.com/office/drawing/2010/main" val="0"/>
              </a:ext>
            </a:extLst>
          </a:blip>
          <a:srcRect t="10621" b="23616"/>
          <a:stretch/>
        </p:blipFill>
        <p:spPr bwMode="auto">
          <a:xfrm>
            <a:off x="609600" y="2278251"/>
            <a:ext cx="5876042" cy="2898183"/>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stuark7\AppData\Local\Microsoft\Windows\Temporary Internet Files\Content.Outlook\66SBORMS\IMG_57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500464" y="1201631"/>
            <a:ext cx="5536342" cy="4152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899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Whole school assemblies and then this should be discussed by teachers in class</a:t>
            </a:r>
          </a:p>
          <a:p>
            <a:r>
              <a:rPr lang="en-GB" dirty="0" smtClean="0"/>
              <a:t>All staff made aware of RRS </a:t>
            </a:r>
          </a:p>
          <a:p>
            <a:r>
              <a:rPr lang="en-GB" dirty="0" smtClean="0"/>
              <a:t>Continue to alter/design new charters with our classes.</a:t>
            </a:r>
          </a:p>
          <a:p>
            <a:r>
              <a:rPr lang="en-GB" dirty="0" smtClean="0"/>
              <a:t>Continue to use charters to discuss articles on a daily basis.</a:t>
            </a:r>
          </a:p>
          <a:p>
            <a:r>
              <a:rPr lang="en-GB" dirty="0" smtClean="0"/>
              <a:t>Reflect upon our Vision and Values to ensure they reflect RRS</a:t>
            </a:r>
          </a:p>
          <a:p>
            <a:r>
              <a:rPr lang="en-GB" dirty="0" smtClean="0"/>
              <a:t>Promoting a respectful ethos</a:t>
            </a:r>
          </a:p>
          <a:p>
            <a:r>
              <a:rPr lang="en-GB" dirty="0" smtClean="0"/>
              <a:t>We have linked ACORN and DARS with RRS</a:t>
            </a:r>
          </a:p>
          <a:p>
            <a:r>
              <a:rPr lang="en-GB" dirty="0" smtClean="0"/>
              <a:t>Supported charities to improve the lives of children locally and globally.</a:t>
            </a:r>
          </a:p>
        </p:txBody>
      </p:sp>
      <p:sp>
        <p:nvSpPr>
          <p:cNvPr id="4" name="Footer Placeholder 3"/>
          <p:cNvSpPr>
            <a:spLocks noGrp="1"/>
          </p:cNvSpPr>
          <p:nvPr>
            <p:ph type="ftr" sz="quarter" idx="11"/>
          </p:nvPr>
        </p:nvSpPr>
        <p:spPr/>
        <p:txBody>
          <a:bodyPr/>
          <a:lstStyle/>
          <a:p>
            <a:r>
              <a:rPr lang="en-US" smtClean="0"/>
              <a:t>DREAM ACHIEVE RESPECT SUCCEED</a:t>
            </a:r>
            <a:endParaRPr lang="en-US" dirty="0"/>
          </a:p>
        </p:txBody>
      </p:sp>
      <p:sp>
        <p:nvSpPr>
          <p:cNvPr id="5" name="Title 1"/>
          <p:cNvSpPr>
            <a:spLocks noGrp="1"/>
          </p:cNvSpPr>
          <p:nvPr>
            <p:ph type="title"/>
          </p:nvPr>
        </p:nvSpPr>
        <p:spPr>
          <a:xfrm>
            <a:off x="1066800" y="299694"/>
            <a:ext cx="10058400" cy="1371600"/>
          </a:xfrm>
        </p:spPr>
        <p:txBody>
          <a:bodyPr/>
          <a:lstStyle/>
          <a:p>
            <a:pPr algn="ctr"/>
            <a:r>
              <a:rPr lang="en-GB" dirty="0" smtClean="0"/>
              <a:t>Further Developments</a:t>
            </a:r>
            <a:endParaRPr lang="en-GB" dirty="0"/>
          </a:p>
        </p:txBody>
      </p:sp>
    </p:spTree>
    <p:extLst>
      <p:ext uri="{BB962C8B-B14F-4D97-AF65-F5344CB8AC3E}">
        <p14:creationId xmlns:p14="http://schemas.microsoft.com/office/powerpoint/2010/main" val="1454157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Next Steps</a:t>
            </a:r>
            <a:endParaRPr lang="en-GB" dirty="0"/>
          </a:p>
        </p:txBody>
      </p:sp>
      <p:sp>
        <p:nvSpPr>
          <p:cNvPr id="3" name="Content Placeholder 2"/>
          <p:cNvSpPr>
            <a:spLocks noGrp="1"/>
          </p:cNvSpPr>
          <p:nvPr>
            <p:ph idx="1"/>
          </p:nvPr>
        </p:nvSpPr>
        <p:spPr/>
        <p:txBody>
          <a:bodyPr/>
          <a:lstStyle/>
          <a:p>
            <a:pPr marL="0" indent="0">
              <a:buNone/>
            </a:pPr>
            <a:r>
              <a:rPr lang="en-GB" dirty="0" smtClean="0"/>
              <a:t>Build </a:t>
            </a:r>
            <a:r>
              <a:rPr lang="en-GB" dirty="0"/>
              <a:t>into our social studies pathway next session along with global citizenship – to include young people having a say in their </a:t>
            </a:r>
            <a:r>
              <a:rPr lang="en-GB" dirty="0" smtClean="0"/>
              <a:t>learning.</a:t>
            </a:r>
          </a:p>
          <a:p>
            <a:pPr marL="0" indent="0">
              <a:buNone/>
            </a:pPr>
            <a:endParaRPr lang="en-GB" dirty="0"/>
          </a:p>
          <a:p>
            <a:pPr marL="0" indent="0">
              <a:buNone/>
            </a:pPr>
            <a:r>
              <a:rPr lang="en-GB" dirty="0" smtClean="0"/>
              <a:t>Continue to promote </a:t>
            </a:r>
            <a:r>
              <a:rPr lang="en-GB" dirty="0"/>
              <a:t>a respectful </a:t>
            </a:r>
            <a:r>
              <a:rPr lang="en-GB" dirty="0" smtClean="0"/>
              <a:t>ethos.</a:t>
            </a:r>
          </a:p>
          <a:p>
            <a:pPr marL="0" indent="0">
              <a:buNone/>
            </a:pPr>
            <a:endParaRPr lang="en-GB" dirty="0"/>
          </a:p>
          <a:p>
            <a:pPr marL="0" indent="0">
              <a:buNone/>
            </a:pPr>
            <a:r>
              <a:rPr lang="en-GB" dirty="0"/>
              <a:t>Continue to link ACORN and DARS with </a:t>
            </a:r>
            <a:r>
              <a:rPr lang="en-GB" dirty="0" smtClean="0"/>
              <a:t>RRS.</a:t>
            </a:r>
          </a:p>
          <a:p>
            <a:pPr marL="0" indent="0">
              <a:buNone/>
            </a:pPr>
            <a:endParaRPr lang="en-GB" dirty="0"/>
          </a:p>
          <a:p>
            <a:pPr marL="0" indent="0">
              <a:buNone/>
            </a:pPr>
            <a:r>
              <a:rPr lang="en-GB" dirty="0"/>
              <a:t>Continue to support charities to improve the lives of children locally and globally</a:t>
            </a:r>
            <a:r>
              <a:rPr lang="en-GB" dirty="0" smtClean="0"/>
              <a:t>.</a:t>
            </a:r>
          </a:p>
          <a:p>
            <a:pPr marL="0" indent="0">
              <a:buNone/>
            </a:pPr>
            <a:endParaRPr lang="en-GB" dirty="0"/>
          </a:p>
          <a:p>
            <a:pPr marL="0" indent="0">
              <a:buNone/>
            </a:pPr>
            <a:r>
              <a:rPr lang="en-GB" dirty="0" smtClean="0"/>
              <a:t>Meet </a:t>
            </a:r>
            <a:r>
              <a:rPr lang="en-GB" smtClean="0"/>
              <a:t>the criteria for Level 2.</a:t>
            </a:r>
            <a:endParaRPr lang="en-GB" dirty="0"/>
          </a:p>
          <a:p>
            <a:pPr marL="0" indent="0">
              <a:buNone/>
            </a:pPr>
            <a:endParaRPr lang="en-GB" dirty="0"/>
          </a:p>
          <a:p>
            <a:endParaRPr lang="en-GB" dirty="0"/>
          </a:p>
        </p:txBody>
      </p:sp>
      <p:sp>
        <p:nvSpPr>
          <p:cNvPr id="4" name="Footer Placeholder 3"/>
          <p:cNvSpPr>
            <a:spLocks noGrp="1"/>
          </p:cNvSpPr>
          <p:nvPr>
            <p:ph type="ftr" sz="quarter" idx="11"/>
          </p:nvPr>
        </p:nvSpPr>
        <p:spPr/>
        <p:txBody>
          <a:bodyPr/>
          <a:lstStyle/>
          <a:p>
            <a:r>
              <a:rPr lang="en-US" smtClean="0"/>
              <a:t>DREAM ACHIEVE RESPECT SUCCEED</a:t>
            </a:r>
            <a:endParaRPr lang="en-US" dirty="0"/>
          </a:p>
        </p:txBody>
      </p:sp>
    </p:spTree>
    <p:extLst>
      <p:ext uri="{BB962C8B-B14F-4D97-AF65-F5344CB8AC3E}">
        <p14:creationId xmlns:p14="http://schemas.microsoft.com/office/powerpoint/2010/main" val="39277867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82940"/>
            <a:ext cx="10058400" cy="1371600"/>
          </a:xfrm>
        </p:spPr>
        <p:txBody>
          <a:bodyPr/>
          <a:lstStyle/>
          <a:p>
            <a:pPr algn="ctr"/>
            <a:r>
              <a:rPr lang="en-GB" dirty="0" smtClean="0"/>
              <a:t>What is it?</a:t>
            </a:r>
            <a:endParaRPr lang="en-GB" dirty="0"/>
          </a:p>
        </p:txBody>
      </p:sp>
      <p:sp>
        <p:nvSpPr>
          <p:cNvPr id="3" name="Content Placeholder 2"/>
          <p:cNvSpPr>
            <a:spLocks noGrp="1"/>
          </p:cNvSpPr>
          <p:nvPr>
            <p:ph idx="1"/>
          </p:nvPr>
        </p:nvSpPr>
        <p:spPr>
          <a:xfrm>
            <a:off x="1066800" y="1660440"/>
            <a:ext cx="10058400" cy="3931920"/>
          </a:xfrm>
        </p:spPr>
        <p:txBody>
          <a:bodyPr/>
          <a:lstStyle/>
          <a:p>
            <a:pPr marL="0" indent="0" algn="ctr">
              <a:buNone/>
            </a:pPr>
            <a:r>
              <a:rPr lang="en-GB" sz="2400" dirty="0" smtClean="0"/>
              <a:t>The </a:t>
            </a:r>
            <a:r>
              <a:rPr lang="en-GB" sz="2400" dirty="0"/>
              <a:t>Rights Respecting School Award (RRSA) is an initiative run by UNICEF UK, which encourages schools to place the UN Convention on the Rights of the Child (CRC) at the heart of its </a:t>
            </a:r>
            <a:r>
              <a:rPr lang="en-GB" sz="2400" dirty="0" smtClean="0"/>
              <a:t>ethos </a:t>
            </a:r>
            <a:r>
              <a:rPr lang="en-GB" sz="2400" dirty="0"/>
              <a:t>and curriculum</a:t>
            </a:r>
            <a:r>
              <a:rPr lang="en-GB" sz="2400" dirty="0" smtClean="0"/>
              <a:t>.</a:t>
            </a:r>
            <a:r>
              <a:rPr lang="en-GB" dirty="0" smtClean="0"/>
              <a:t/>
            </a:r>
            <a:br>
              <a:rPr lang="en-GB" dirty="0" smtClean="0"/>
            </a:br>
            <a:endParaRPr lang="en-GB" dirty="0" smtClean="0"/>
          </a:p>
          <a:p>
            <a:pPr algn="ctr"/>
            <a:endParaRPr lang="en-GB" dirty="0"/>
          </a:p>
        </p:txBody>
      </p:sp>
      <p:sp>
        <p:nvSpPr>
          <p:cNvPr id="4" name="Footer Placeholder 3"/>
          <p:cNvSpPr>
            <a:spLocks noGrp="1"/>
          </p:cNvSpPr>
          <p:nvPr>
            <p:ph type="ftr" sz="quarter" idx="11"/>
          </p:nvPr>
        </p:nvSpPr>
        <p:spPr/>
        <p:txBody>
          <a:bodyPr/>
          <a:lstStyle/>
          <a:p>
            <a:r>
              <a:rPr lang="en-US" smtClean="0"/>
              <a:t>DREAM ACHIEVE RESPECT SUCCEED</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0632" y="3166190"/>
            <a:ext cx="2337254" cy="3305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6989" y="3164503"/>
            <a:ext cx="2066839" cy="3307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9139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82940"/>
            <a:ext cx="10058400" cy="1371600"/>
          </a:xfrm>
        </p:spPr>
        <p:txBody>
          <a:bodyPr/>
          <a:lstStyle/>
          <a:p>
            <a:pPr algn="ctr"/>
            <a:r>
              <a:rPr lang="en-GB" dirty="0" smtClean="0"/>
              <a:t>What is it?</a:t>
            </a:r>
            <a:endParaRPr lang="en-GB" dirty="0"/>
          </a:p>
        </p:txBody>
      </p:sp>
      <p:sp>
        <p:nvSpPr>
          <p:cNvPr id="4" name="Footer Placeholder 3"/>
          <p:cNvSpPr>
            <a:spLocks noGrp="1"/>
          </p:cNvSpPr>
          <p:nvPr>
            <p:ph type="ftr" sz="quarter" idx="11"/>
          </p:nvPr>
        </p:nvSpPr>
        <p:spPr/>
        <p:txBody>
          <a:bodyPr/>
          <a:lstStyle/>
          <a:p>
            <a:r>
              <a:rPr lang="en-US" smtClean="0"/>
              <a:t>DREAM ACHIEVE RESPECT SUCCEED</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0632" y="3166190"/>
            <a:ext cx="2337254" cy="3305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6989" y="3164503"/>
            <a:ext cx="2066839" cy="3307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03200" y="2205949"/>
            <a:ext cx="11771086" cy="1477328"/>
          </a:xfrm>
          <a:prstGeom prst="rect">
            <a:avLst/>
          </a:prstGeom>
        </p:spPr>
        <p:txBody>
          <a:bodyPr wrap="square">
            <a:spAutoFit/>
          </a:bodyPr>
          <a:lstStyle/>
          <a:p>
            <a:pPr algn="ctr"/>
            <a:r>
              <a:rPr lang="en-GB" dirty="0" smtClean="0"/>
              <a:t>EQUALITY</a:t>
            </a:r>
          </a:p>
          <a:p>
            <a:pPr algn="ctr"/>
            <a:r>
              <a:rPr lang="en-GB" dirty="0" smtClean="0"/>
              <a:t>DIGNITY</a:t>
            </a:r>
          </a:p>
          <a:p>
            <a:pPr algn="ctr"/>
            <a:r>
              <a:rPr lang="en-GB" dirty="0" smtClean="0"/>
              <a:t>RESPECT</a:t>
            </a:r>
          </a:p>
          <a:p>
            <a:pPr algn="ctr"/>
            <a:r>
              <a:rPr lang="en-GB" dirty="0" smtClean="0"/>
              <a:t>NON-DISCRIMINATION</a:t>
            </a:r>
          </a:p>
          <a:p>
            <a:pPr algn="ctr"/>
            <a:r>
              <a:rPr lang="en-GB" dirty="0" smtClean="0"/>
              <a:t>PARTICIPATION</a:t>
            </a:r>
            <a:endParaRPr lang="en-GB" dirty="0"/>
          </a:p>
        </p:txBody>
      </p:sp>
      <p:sp>
        <p:nvSpPr>
          <p:cNvPr id="6" name="Content Placeholder 5"/>
          <p:cNvSpPr>
            <a:spLocks noGrp="1"/>
          </p:cNvSpPr>
          <p:nvPr>
            <p:ph idx="1"/>
          </p:nvPr>
        </p:nvSpPr>
        <p:spPr>
          <a:xfrm>
            <a:off x="217714" y="1566090"/>
            <a:ext cx="11756572" cy="698137"/>
          </a:xfrm>
        </p:spPr>
        <p:txBody>
          <a:bodyPr/>
          <a:lstStyle/>
          <a:p>
            <a:pPr marL="0" indent="0" algn="ctr">
              <a:buNone/>
            </a:pPr>
            <a:r>
              <a:rPr lang="en-GB" sz="3200" dirty="0" smtClean="0"/>
              <a:t>Principles</a:t>
            </a:r>
          </a:p>
        </p:txBody>
      </p:sp>
      <p:sp>
        <p:nvSpPr>
          <p:cNvPr id="7" name="Rectangle 6"/>
          <p:cNvSpPr/>
          <p:nvPr/>
        </p:nvSpPr>
        <p:spPr>
          <a:xfrm>
            <a:off x="4194629" y="4034971"/>
            <a:ext cx="3962400" cy="1631216"/>
          </a:xfrm>
          <a:prstGeom prst="rect">
            <a:avLst/>
          </a:prstGeom>
        </p:spPr>
        <p:txBody>
          <a:bodyPr wrap="square">
            <a:spAutoFit/>
          </a:bodyPr>
          <a:lstStyle/>
          <a:p>
            <a:pPr algn="ctr"/>
            <a:r>
              <a:rPr lang="en-GB" sz="2000" dirty="0"/>
              <a:t>A</a:t>
            </a:r>
            <a:r>
              <a:rPr lang="en-GB" sz="2000" b="1" dirty="0"/>
              <a:t> </a:t>
            </a:r>
            <a:r>
              <a:rPr lang="en-GB" sz="2000" b="1" dirty="0" smtClean="0"/>
              <a:t>Right Respecting School</a:t>
            </a:r>
          </a:p>
          <a:p>
            <a:pPr algn="ctr"/>
            <a:r>
              <a:rPr lang="en-GB" sz="2000" dirty="0" smtClean="0"/>
              <a:t> </a:t>
            </a:r>
            <a:r>
              <a:rPr lang="en-GB" sz="2000" i="1" dirty="0"/>
              <a:t>is where children’s rights are learned, practised, respected, taught, protected and </a:t>
            </a:r>
            <a:r>
              <a:rPr lang="en-GB" sz="2000" i="1" dirty="0" smtClean="0"/>
              <a:t>promoted</a:t>
            </a:r>
            <a:r>
              <a:rPr lang="en-GB" i="1" dirty="0" smtClean="0"/>
              <a:t>.</a:t>
            </a:r>
            <a:endParaRPr lang="en-GB" i="1" dirty="0"/>
          </a:p>
        </p:txBody>
      </p:sp>
    </p:spTree>
    <p:extLst>
      <p:ext uri="{BB962C8B-B14F-4D97-AF65-F5344CB8AC3E}">
        <p14:creationId xmlns:p14="http://schemas.microsoft.com/office/powerpoint/2010/main" val="829730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65230"/>
            <a:ext cx="10058400" cy="1371600"/>
          </a:xfrm>
        </p:spPr>
        <p:txBody>
          <a:bodyPr>
            <a:normAutofit/>
          </a:bodyPr>
          <a:lstStyle/>
          <a:p>
            <a:pPr algn="ctr"/>
            <a:r>
              <a:rPr lang="en-GB" sz="7200" dirty="0" smtClean="0"/>
              <a:t>WHY? - EVIDENCE</a:t>
            </a:r>
            <a:endParaRPr lang="en-GB" sz="7200" dirty="0"/>
          </a:p>
        </p:txBody>
      </p:sp>
      <p:sp>
        <p:nvSpPr>
          <p:cNvPr id="3" name="Content Placeholder 2"/>
          <p:cNvSpPr>
            <a:spLocks noGrp="1"/>
          </p:cNvSpPr>
          <p:nvPr>
            <p:ph idx="1"/>
          </p:nvPr>
        </p:nvSpPr>
        <p:spPr>
          <a:xfrm>
            <a:off x="798285" y="1494969"/>
            <a:ext cx="10827657" cy="4833257"/>
          </a:xfrm>
        </p:spPr>
        <p:txBody>
          <a:bodyPr>
            <a:normAutofit fontScale="62500" lnSpcReduction="20000"/>
          </a:bodyPr>
          <a:lstStyle/>
          <a:p>
            <a:r>
              <a:rPr lang="en-GB" sz="3800" dirty="0"/>
              <a:t>Pupils develop a long-term commitment to values such as social justice and inclusion</a:t>
            </a:r>
          </a:p>
          <a:p>
            <a:r>
              <a:rPr lang="en-GB" sz="3800" dirty="0"/>
              <a:t>There is a reduction in bullying and discriminatory behaviour among children</a:t>
            </a:r>
          </a:p>
          <a:p>
            <a:r>
              <a:rPr lang="en-GB" sz="3800" dirty="0"/>
              <a:t>Pupils enjoy and feel safe at school</a:t>
            </a:r>
          </a:p>
          <a:p>
            <a:r>
              <a:rPr lang="en-GB" sz="3800" dirty="0"/>
              <a:t>Pupils feel included and valued</a:t>
            </a:r>
          </a:p>
          <a:p>
            <a:r>
              <a:rPr lang="en-GB" sz="3800" dirty="0"/>
              <a:t>Pupils’ wellbeing and emotional resilience is improved</a:t>
            </a:r>
          </a:p>
          <a:p>
            <a:r>
              <a:rPr lang="en-GB" sz="3800" dirty="0"/>
              <a:t>Pupils’ engagement in the school and their own learning is improved</a:t>
            </a:r>
          </a:p>
          <a:p>
            <a:r>
              <a:rPr lang="en-GB" sz="3800" dirty="0" smtClean="0"/>
              <a:t>Pupils </a:t>
            </a:r>
            <a:r>
              <a:rPr lang="en-GB" sz="3800" dirty="0"/>
              <a:t>are more engaged in their local and global communities as ‘active citizens</a:t>
            </a:r>
            <a:r>
              <a:rPr lang="en-GB" sz="3800" dirty="0" smtClean="0"/>
              <a:t>’</a:t>
            </a:r>
          </a:p>
          <a:p>
            <a:r>
              <a:rPr lang="en-GB" sz="3800" dirty="0"/>
              <a:t>Pupils’ attainment is improved, and the attainment gap between disadvantaged and non-disadvantaged pupils is narrowed</a:t>
            </a:r>
          </a:p>
          <a:p>
            <a:endParaRPr lang="en-GB" sz="3800" dirty="0" smtClean="0"/>
          </a:p>
          <a:p>
            <a:endParaRPr lang="en-GB" sz="3800" dirty="0"/>
          </a:p>
          <a:p>
            <a:pPr marL="0" indent="0">
              <a:buNone/>
            </a:pPr>
            <a:endParaRPr lang="en-GB" dirty="0"/>
          </a:p>
        </p:txBody>
      </p:sp>
      <p:sp>
        <p:nvSpPr>
          <p:cNvPr id="4" name="Footer Placeholder 3"/>
          <p:cNvSpPr>
            <a:spLocks noGrp="1"/>
          </p:cNvSpPr>
          <p:nvPr>
            <p:ph type="ftr" sz="quarter" idx="11"/>
          </p:nvPr>
        </p:nvSpPr>
        <p:spPr/>
        <p:txBody>
          <a:bodyPr/>
          <a:lstStyle/>
          <a:p>
            <a:r>
              <a:rPr lang="en-US" smtClean="0"/>
              <a:t>DREAM ACHIEVE RESPECT SUCCEED</a:t>
            </a:r>
            <a:endParaRPr lang="en-US" dirty="0"/>
          </a:p>
        </p:txBody>
      </p:sp>
    </p:spTree>
    <p:extLst>
      <p:ext uri="{BB962C8B-B14F-4D97-AF65-F5344CB8AC3E}">
        <p14:creationId xmlns:p14="http://schemas.microsoft.com/office/powerpoint/2010/main" val="459524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Our Journey</a:t>
            </a:r>
            <a:endParaRPr lang="en-GB" dirty="0"/>
          </a:p>
        </p:txBody>
      </p:sp>
      <p:sp>
        <p:nvSpPr>
          <p:cNvPr id="3" name="Content Placeholder 2"/>
          <p:cNvSpPr>
            <a:spLocks noGrp="1"/>
          </p:cNvSpPr>
          <p:nvPr>
            <p:ph idx="1"/>
          </p:nvPr>
        </p:nvSpPr>
        <p:spPr>
          <a:xfrm>
            <a:off x="711200" y="1698171"/>
            <a:ext cx="10784114" cy="4630058"/>
          </a:xfrm>
        </p:spPr>
        <p:txBody>
          <a:bodyPr>
            <a:normAutofit/>
          </a:bodyPr>
          <a:lstStyle/>
          <a:p>
            <a:pPr marL="0" indent="0">
              <a:buNone/>
            </a:pPr>
            <a:r>
              <a:rPr lang="en-GB" dirty="0" smtClean="0"/>
              <a:t>We started our journey in August 2016 looking at the difference between wants and needs. We linked this to or vision and values – as we want our children to have the best education possible and be developed to reach their full potential.		         </a:t>
            </a:r>
          </a:p>
          <a:p>
            <a:pPr marL="0" indent="0">
              <a:buNone/>
            </a:pPr>
            <a:endParaRPr lang="en-GB" b="1" dirty="0"/>
          </a:p>
          <a:p>
            <a:pPr marL="0" indent="0">
              <a:buNone/>
            </a:pPr>
            <a:r>
              <a:rPr lang="en-GB" b="1" dirty="0" smtClean="0"/>
              <a:t>Article </a:t>
            </a:r>
            <a:r>
              <a:rPr lang="en-GB" b="1" dirty="0"/>
              <a:t>28: (Right to education): </a:t>
            </a:r>
            <a:endParaRPr lang="en-GB" dirty="0" smtClean="0"/>
          </a:p>
          <a:p>
            <a:r>
              <a:rPr lang="en-GB" dirty="0" smtClean="0"/>
              <a:t>All </a:t>
            </a:r>
            <a:r>
              <a:rPr lang="en-GB" dirty="0"/>
              <a:t>children have the right to a primary education, which should be free</a:t>
            </a:r>
            <a:r>
              <a:rPr lang="en-GB" dirty="0" smtClean="0"/>
              <a:t>.</a:t>
            </a:r>
            <a:endParaRPr lang="en-GB" dirty="0"/>
          </a:p>
          <a:p>
            <a:r>
              <a:rPr lang="en-GB" dirty="0"/>
              <a:t>The government should support children and young people in education. It should:</a:t>
            </a:r>
          </a:p>
          <a:p>
            <a:r>
              <a:rPr lang="en-GB" dirty="0"/>
              <a:t>make efforts to reduce dropout rates from school</a:t>
            </a:r>
          </a:p>
          <a:p>
            <a:r>
              <a:rPr lang="en-GB" dirty="0"/>
              <a:t>make sure teachers can’t use violence against children or young people</a:t>
            </a:r>
          </a:p>
          <a:p>
            <a:r>
              <a:rPr lang="en-GB" dirty="0"/>
              <a:t>make sure teachers don’t publically humiliate children or young people</a:t>
            </a:r>
          </a:p>
          <a:p>
            <a:r>
              <a:rPr lang="en-GB" dirty="0"/>
              <a:t>make sure children or young people aren't bullied by their teachers or classmates.</a:t>
            </a:r>
          </a:p>
          <a:p>
            <a:pPr marL="0" indent="0">
              <a:buNone/>
            </a:pPr>
            <a:endParaRPr lang="en-GB" dirty="0"/>
          </a:p>
        </p:txBody>
      </p:sp>
      <p:sp>
        <p:nvSpPr>
          <p:cNvPr id="4" name="Footer Placeholder 3"/>
          <p:cNvSpPr>
            <a:spLocks noGrp="1"/>
          </p:cNvSpPr>
          <p:nvPr>
            <p:ph type="ftr" sz="quarter" idx="11"/>
          </p:nvPr>
        </p:nvSpPr>
        <p:spPr/>
        <p:txBody>
          <a:bodyPr/>
          <a:lstStyle/>
          <a:p>
            <a:r>
              <a:rPr lang="en-US" smtClean="0"/>
              <a:t>DREAM ACHIEVE RESPECT SUCCEED</a:t>
            </a:r>
            <a:endParaRPr lang="en-US" dirty="0"/>
          </a:p>
        </p:txBody>
      </p:sp>
    </p:spTree>
    <p:extLst>
      <p:ext uri="{BB962C8B-B14F-4D97-AF65-F5344CB8AC3E}">
        <p14:creationId xmlns:p14="http://schemas.microsoft.com/office/powerpoint/2010/main" val="783942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Our Journey</a:t>
            </a:r>
            <a:endParaRPr lang="en-GB" dirty="0"/>
          </a:p>
        </p:txBody>
      </p:sp>
      <p:sp>
        <p:nvSpPr>
          <p:cNvPr id="3" name="Content Placeholder 2"/>
          <p:cNvSpPr>
            <a:spLocks noGrp="1"/>
          </p:cNvSpPr>
          <p:nvPr>
            <p:ph idx="1"/>
          </p:nvPr>
        </p:nvSpPr>
        <p:spPr>
          <a:xfrm>
            <a:off x="711200" y="1806657"/>
            <a:ext cx="10784114" cy="4630058"/>
          </a:xfrm>
        </p:spPr>
        <p:txBody>
          <a:bodyPr>
            <a:normAutofit/>
          </a:bodyPr>
          <a:lstStyle/>
          <a:p>
            <a:pPr marL="0" indent="0">
              <a:buNone/>
            </a:pPr>
            <a:r>
              <a:rPr lang="en-GB" dirty="0" smtClean="0"/>
              <a:t>On 26th February 2018, we achieved </a:t>
            </a:r>
            <a:r>
              <a:rPr lang="en-GB" sz="2400" b="1" dirty="0" smtClean="0"/>
              <a:t>Level 1, Rights Respecting School.</a:t>
            </a:r>
            <a:endParaRPr lang="en-GB" sz="2400" b="1" dirty="0"/>
          </a:p>
          <a:p>
            <a:pPr marL="0" indent="0">
              <a:buNone/>
            </a:pPr>
            <a:endParaRPr lang="en-GB" dirty="0" smtClean="0"/>
          </a:p>
          <a:p>
            <a:pPr marL="0" indent="0">
              <a:buNone/>
            </a:pPr>
            <a:r>
              <a:rPr lang="en-GB" dirty="0" smtClean="0"/>
              <a:t>To achieve this;</a:t>
            </a:r>
          </a:p>
          <a:p>
            <a:pPr marL="0" indent="0">
              <a:buNone/>
            </a:pPr>
            <a:r>
              <a:rPr lang="en-GB" dirty="0" smtClean="0"/>
              <a:t>We were audited by representatives from the Moray Council and </a:t>
            </a:r>
            <a:r>
              <a:rPr lang="en-GB" dirty="0" err="1" smtClean="0"/>
              <a:t>Unicef</a:t>
            </a:r>
            <a:r>
              <a:rPr lang="en-GB" dirty="0" smtClean="0"/>
              <a:t>. </a:t>
            </a:r>
          </a:p>
          <a:p>
            <a:pPr marL="0" indent="0">
              <a:buNone/>
            </a:pPr>
            <a:endParaRPr lang="en-GB" dirty="0"/>
          </a:p>
          <a:p>
            <a:r>
              <a:rPr lang="en-GB" dirty="0" smtClean="0"/>
              <a:t>The pupils in the RRS group gave a tour of the work we had done.</a:t>
            </a:r>
          </a:p>
          <a:p>
            <a:r>
              <a:rPr lang="en-GB" dirty="0" smtClean="0"/>
              <a:t>Questioned staff, parents/carers and agencies we work with.</a:t>
            </a:r>
          </a:p>
          <a:p>
            <a:r>
              <a:rPr lang="en-GB" dirty="0" smtClean="0"/>
              <a:t>Questioned pupils in class.</a:t>
            </a:r>
          </a:p>
          <a:p>
            <a:r>
              <a:rPr lang="en-GB" dirty="0" smtClean="0"/>
              <a:t>Studied our journey.</a:t>
            </a:r>
          </a:p>
          <a:p>
            <a:pPr marL="0" indent="0">
              <a:buNone/>
            </a:pPr>
            <a:r>
              <a:rPr lang="en-GB" dirty="0" smtClean="0"/>
              <a:t>  </a:t>
            </a:r>
            <a:endParaRPr lang="en-GB" dirty="0"/>
          </a:p>
        </p:txBody>
      </p:sp>
      <p:sp>
        <p:nvSpPr>
          <p:cNvPr id="4" name="Footer Placeholder 3"/>
          <p:cNvSpPr>
            <a:spLocks noGrp="1"/>
          </p:cNvSpPr>
          <p:nvPr>
            <p:ph type="ftr" sz="quarter" idx="11"/>
          </p:nvPr>
        </p:nvSpPr>
        <p:spPr/>
        <p:txBody>
          <a:bodyPr/>
          <a:lstStyle/>
          <a:p>
            <a:r>
              <a:rPr lang="en-US" smtClean="0"/>
              <a:t>DREAM ACHIEVE RESPECT SUCCEED</a:t>
            </a:r>
            <a:endParaRPr lang="en-US" dirty="0"/>
          </a:p>
        </p:txBody>
      </p:sp>
    </p:spTree>
    <p:extLst>
      <p:ext uri="{BB962C8B-B14F-4D97-AF65-F5344CB8AC3E}">
        <p14:creationId xmlns:p14="http://schemas.microsoft.com/office/powerpoint/2010/main" val="16339275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Aspects of our Journey</a:t>
            </a:r>
            <a:endParaRPr lang="en-GB" dirty="0"/>
          </a:p>
        </p:txBody>
      </p:sp>
      <p:sp>
        <p:nvSpPr>
          <p:cNvPr id="4" name="Footer Placeholder 3"/>
          <p:cNvSpPr>
            <a:spLocks noGrp="1"/>
          </p:cNvSpPr>
          <p:nvPr>
            <p:ph type="ftr" sz="quarter" idx="11"/>
          </p:nvPr>
        </p:nvSpPr>
        <p:spPr/>
        <p:txBody>
          <a:bodyPr/>
          <a:lstStyle/>
          <a:p>
            <a:r>
              <a:rPr lang="en-US" smtClean="0"/>
              <a:t>DREAM ACHIEVE RESPECT SUCCEED</a:t>
            </a:r>
            <a:endParaRPr lang="en-US" dirty="0"/>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6" name="Object 5"/>
          <p:cNvGraphicFramePr>
            <a:graphicFrameLocks noChangeAspect="1"/>
          </p:cNvGraphicFramePr>
          <p:nvPr>
            <p:extLst>
              <p:ext uri="{D42A27DB-BD31-4B8C-83A1-F6EECF244321}">
                <p14:modId xmlns:p14="http://schemas.microsoft.com/office/powerpoint/2010/main" val="3518129435"/>
              </p:ext>
            </p:extLst>
          </p:nvPr>
        </p:nvGraphicFramePr>
        <p:xfrm>
          <a:off x="2166257" y="2541558"/>
          <a:ext cx="2133600" cy="2396359"/>
        </p:xfrm>
        <a:graphic>
          <a:graphicData uri="http://schemas.openxmlformats.org/presentationml/2006/ole">
            <mc:AlternateContent xmlns:mc="http://schemas.openxmlformats.org/markup-compatibility/2006">
              <mc:Choice xmlns:v="urn:schemas-microsoft-com:vml" Requires="v">
                <p:oleObj spid="_x0000_s4103" name="Bitmap Image" r:id="rId3" imgW="1838095" imgH="2076740" progId="Paint.Picture">
                  <p:embed/>
                </p:oleObj>
              </mc:Choice>
              <mc:Fallback>
                <p:oleObj name="Bitmap Image" r:id="rId3" imgW="1838095" imgH="2076740"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6257" y="2541558"/>
                        <a:ext cx="2133600" cy="2396359"/>
                      </a:xfrm>
                      <a:prstGeom prst="rect">
                        <a:avLst/>
                      </a:prstGeom>
                      <a:noFill/>
                    </p:spPr>
                  </p:pic>
                </p:oleObj>
              </mc:Fallback>
            </mc:AlternateContent>
          </a:graphicData>
        </a:graphic>
      </p:graphicFrame>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342" y="2478973"/>
            <a:ext cx="2992211" cy="2448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3263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a:noFill/>
          </a:ln>
        </p:spPr>
        <p:txBody>
          <a:bodyPr/>
          <a:lstStyle/>
          <a:p>
            <a:r>
              <a:rPr lang="en-GB" dirty="0" smtClean="0"/>
              <a:t>Class </a:t>
            </a:r>
            <a:r>
              <a:rPr lang="en-GB" dirty="0"/>
              <a:t>C</a:t>
            </a:r>
            <a:r>
              <a:rPr lang="en-GB" dirty="0" smtClean="0"/>
              <a:t>harters</a:t>
            </a:r>
            <a:endParaRPr lang="en-GB" dirty="0"/>
          </a:p>
        </p:txBody>
      </p:sp>
      <p:sp>
        <p:nvSpPr>
          <p:cNvPr id="4" name="Footer Placeholder 3"/>
          <p:cNvSpPr>
            <a:spLocks noGrp="1"/>
          </p:cNvSpPr>
          <p:nvPr>
            <p:ph type="ftr" sz="quarter" idx="11"/>
          </p:nvPr>
        </p:nvSpPr>
        <p:spPr/>
        <p:txBody>
          <a:bodyPr/>
          <a:lstStyle/>
          <a:p>
            <a:r>
              <a:rPr lang="en-US" smtClean="0"/>
              <a:t>DREAM ACHIEVE RESPECT SUCCEED</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557144" y="1866442"/>
            <a:ext cx="2192699" cy="16445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6925205" y="3644715"/>
            <a:ext cx="2527436" cy="23454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763" y="3546684"/>
            <a:ext cx="3147197" cy="23603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91526" y="1734893"/>
            <a:ext cx="2100606" cy="23159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9277978" y="4003214"/>
            <a:ext cx="2511746" cy="18838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7828636" y="1324578"/>
            <a:ext cx="2288680" cy="17165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01038" y="3689246"/>
            <a:ext cx="3160815" cy="23706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6314214" y="1021999"/>
            <a:ext cx="2220687" cy="16655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82737" y="1722877"/>
            <a:ext cx="2922238" cy="1736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93539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GIRFEC and SHANARRI</a:t>
            </a:r>
            <a:endParaRPr lang="en-GB" dirty="0"/>
          </a:p>
        </p:txBody>
      </p:sp>
      <p:sp>
        <p:nvSpPr>
          <p:cNvPr id="3" name="Content Placeholder 2"/>
          <p:cNvSpPr>
            <a:spLocks noGrp="1"/>
          </p:cNvSpPr>
          <p:nvPr>
            <p:ph idx="1"/>
          </p:nvPr>
        </p:nvSpPr>
        <p:spPr>
          <a:xfrm>
            <a:off x="1066800" y="2103120"/>
            <a:ext cx="10058400" cy="4094480"/>
          </a:xfrm>
        </p:spPr>
        <p:txBody>
          <a:bodyPr>
            <a:normAutofit fontScale="92500" lnSpcReduction="10000"/>
          </a:bodyPr>
          <a:lstStyle/>
          <a:p>
            <a:pPr marL="0" indent="0">
              <a:buNone/>
            </a:pPr>
            <a:r>
              <a:rPr lang="en-GB" sz="2200" dirty="0" smtClean="0"/>
              <a:t>We have linked RRS closely to GIRFEC and SHANARRI thus incorporating the following articles:</a:t>
            </a:r>
          </a:p>
          <a:p>
            <a:pPr marL="0" indent="0">
              <a:buNone/>
            </a:pPr>
            <a:endParaRPr lang="en-GB" dirty="0" smtClean="0"/>
          </a:p>
          <a:p>
            <a:pPr marL="0" indent="0">
              <a:buNone/>
            </a:pPr>
            <a:r>
              <a:rPr lang="en-GB" b="1" dirty="0"/>
              <a:t>Article 3 (Best interests of the child</a:t>
            </a:r>
            <a:r>
              <a:rPr lang="en-GB" b="1" dirty="0" smtClean="0"/>
              <a:t>): </a:t>
            </a:r>
          </a:p>
          <a:p>
            <a:pPr marL="0" indent="0">
              <a:buNone/>
            </a:pPr>
            <a:r>
              <a:rPr lang="en-GB" b="1" i="1" dirty="0" smtClean="0"/>
              <a:t>The </a:t>
            </a:r>
            <a:r>
              <a:rPr lang="en-GB" b="1" i="1" dirty="0"/>
              <a:t>best interests of children must be the primary concern </a:t>
            </a:r>
            <a:r>
              <a:rPr lang="en-GB" b="1" i="1" dirty="0" smtClean="0"/>
              <a:t>in making </a:t>
            </a:r>
            <a:r>
              <a:rPr lang="en-GB" b="1" i="1" dirty="0"/>
              <a:t>decisions that may affect them. All adults should do what is best for children. When adults </a:t>
            </a:r>
            <a:r>
              <a:rPr lang="en-GB" b="1" i="1" dirty="0" smtClean="0"/>
              <a:t>make decisions</a:t>
            </a:r>
            <a:r>
              <a:rPr lang="en-GB" b="1" i="1" dirty="0"/>
              <a:t>, they should think about how their decisions will affect children. </a:t>
            </a:r>
            <a:endParaRPr lang="en-GB" b="1" i="1" dirty="0" smtClean="0"/>
          </a:p>
          <a:p>
            <a:pPr marL="0" indent="0">
              <a:buNone/>
            </a:pPr>
            <a:r>
              <a:rPr lang="en-GB" b="1" dirty="0"/>
              <a:t>Article 12 (Respect for the views of the child</a:t>
            </a:r>
            <a:r>
              <a:rPr lang="en-GB" b="1" dirty="0" smtClean="0"/>
              <a:t>): </a:t>
            </a:r>
          </a:p>
          <a:p>
            <a:pPr marL="0" indent="0">
              <a:buNone/>
            </a:pPr>
            <a:r>
              <a:rPr lang="en-GB" b="1" i="1" dirty="0" smtClean="0"/>
              <a:t>When </a:t>
            </a:r>
            <a:r>
              <a:rPr lang="en-GB" b="1" i="1" dirty="0"/>
              <a:t>adults are making decisions that affect </a:t>
            </a:r>
            <a:r>
              <a:rPr lang="en-GB" b="1" i="1" dirty="0" smtClean="0"/>
              <a:t>children, children </a:t>
            </a:r>
            <a:r>
              <a:rPr lang="en-GB" b="1" i="1" dirty="0"/>
              <a:t>have the right to say what they think should happen and have their opinions taken into account</a:t>
            </a:r>
            <a:r>
              <a:rPr lang="en-GB" b="1" i="1" dirty="0" smtClean="0"/>
              <a:t>.</a:t>
            </a:r>
          </a:p>
          <a:p>
            <a:pPr marL="0" indent="0">
              <a:buNone/>
            </a:pPr>
            <a:r>
              <a:rPr lang="en-GB" b="1" dirty="0"/>
              <a:t>Article 31 (Leisure, play and culture</a:t>
            </a:r>
            <a:r>
              <a:rPr lang="en-GB" b="1" dirty="0" smtClean="0"/>
              <a:t>)</a:t>
            </a:r>
            <a:r>
              <a:rPr lang="en-GB" dirty="0" smtClean="0"/>
              <a:t>:</a:t>
            </a:r>
          </a:p>
          <a:p>
            <a:pPr marL="0" indent="0">
              <a:buNone/>
            </a:pPr>
            <a:r>
              <a:rPr lang="en-GB" dirty="0" smtClean="0"/>
              <a:t> </a:t>
            </a:r>
            <a:r>
              <a:rPr lang="en-GB" b="1" i="1" dirty="0"/>
              <a:t>Children have the right to relax and play, and to join in a </a:t>
            </a:r>
            <a:r>
              <a:rPr lang="en-GB" b="1" i="1" dirty="0" smtClean="0"/>
              <a:t>wide range </a:t>
            </a:r>
            <a:r>
              <a:rPr lang="en-GB" b="1" i="1" dirty="0"/>
              <a:t>of cultural, artistic and other recreational activities.</a:t>
            </a:r>
          </a:p>
        </p:txBody>
      </p:sp>
      <p:sp>
        <p:nvSpPr>
          <p:cNvPr id="4" name="Footer Placeholder 3"/>
          <p:cNvSpPr>
            <a:spLocks noGrp="1"/>
          </p:cNvSpPr>
          <p:nvPr>
            <p:ph type="ftr" sz="quarter" idx="11"/>
          </p:nvPr>
        </p:nvSpPr>
        <p:spPr/>
        <p:txBody>
          <a:bodyPr/>
          <a:lstStyle/>
          <a:p>
            <a:r>
              <a:rPr lang="en-US" smtClean="0"/>
              <a:t>DREAM ACHIEVE RESPECT SUCCEED</a:t>
            </a:r>
            <a:endParaRPr lang="en-US" dirty="0"/>
          </a:p>
        </p:txBody>
      </p:sp>
    </p:spTree>
    <p:extLst>
      <p:ext uri="{BB962C8B-B14F-4D97-AF65-F5344CB8AC3E}">
        <p14:creationId xmlns:p14="http://schemas.microsoft.com/office/powerpoint/2010/main" val="21270624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272</TotalTime>
  <Words>677</Words>
  <Application>Microsoft Office PowerPoint</Application>
  <PresentationFormat>Custom</PresentationFormat>
  <Paragraphs>101</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Savon</vt:lpstr>
      <vt:lpstr>Bitmap Image</vt:lpstr>
      <vt:lpstr>Rights Respecting School Bishopmill Primary school </vt:lpstr>
      <vt:lpstr>What is it?</vt:lpstr>
      <vt:lpstr>What is it?</vt:lpstr>
      <vt:lpstr>WHY? - EVIDENCE</vt:lpstr>
      <vt:lpstr>Our Journey</vt:lpstr>
      <vt:lpstr>Our Journey</vt:lpstr>
      <vt:lpstr>Aspects of our Journey</vt:lpstr>
      <vt:lpstr>Class Charters</vt:lpstr>
      <vt:lpstr>GIRFEC and SHANARRI</vt:lpstr>
      <vt:lpstr>Recognition of Commitment</vt:lpstr>
      <vt:lpstr>Wider achievement pictures</vt:lpstr>
      <vt:lpstr>Listen to Pupil Feedback</vt:lpstr>
      <vt:lpstr>PowerPoint Presentation</vt:lpstr>
      <vt:lpstr>Pupil Awareness</vt:lpstr>
      <vt:lpstr>PowerPoint Presentation</vt:lpstr>
      <vt:lpstr>PowerPoint Presentation</vt:lpstr>
      <vt:lpstr>School Charters</vt:lpstr>
      <vt:lpstr>Further Developments</vt:lpstr>
      <vt:lpstr>Next Steps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 MAY 2017 IN SERVICE BPS</dc:title>
  <dc:creator>g.m-mccutcheon</dc:creator>
  <cp:lastModifiedBy>Administrator</cp:lastModifiedBy>
  <cp:revision>24</cp:revision>
  <dcterms:created xsi:type="dcterms:W3CDTF">2017-05-06T11:37:36Z</dcterms:created>
  <dcterms:modified xsi:type="dcterms:W3CDTF">2018-04-25T11:58:20Z</dcterms:modified>
</cp:coreProperties>
</file>