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4" r:id="rId9"/>
    <p:sldId id="265" r:id="rId10"/>
    <p:sldId id="26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4" autoAdjust="0"/>
    <p:restoredTop sz="94660"/>
  </p:normalViewPr>
  <p:slideViewPr>
    <p:cSldViewPr snapToGrid="0">
      <p:cViewPr varScale="1">
        <p:scale>
          <a:sx n="87" d="100"/>
          <a:sy n="87" d="100"/>
        </p:scale>
        <p:origin x="-78" y="-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CLASS STRUCTURE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3600" b="1" dirty="0" err="1" smtClean="0">
                <a:solidFill>
                  <a:schemeClr val="tx1"/>
                </a:solidFill>
              </a:rPr>
              <a:t>Bishopmill</a:t>
            </a:r>
            <a:r>
              <a:rPr lang="en-GB" sz="3600" b="1" dirty="0" smtClean="0">
                <a:solidFill>
                  <a:schemeClr val="tx1"/>
                </a:solidFill>
              </a:rPr>
              <a:t> Primary</a:t>
            </a:r>
            <a:endParaRPr lang="en-GB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766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ANY </a:t>
            </a:r>
            <a:r>
              <a:rPr lang="en-GB" dirty="0" err="1" smtClean="0"/>
              <a:t>QuESTIONS</a:t>
            </a:r>
            <a:r>
              <a:rPr lang="en-GB" smtClean="0"/>
              <a:t>?…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5934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How is class structure worked out?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chemeClr val="tx1"/>
                </a:solidFill>
              </a:rPr>
              <a:t>Schools are staffed </a:t>
            </a:r>
            <a:r>
              <a:rPr lang="en-GB" b="1" dirty="0" smtClean="0">
                <a:solidFill>
                  <a:schemeClr val="tx1"/>
                </a:solidFill>
              </a:rPr>
              <a:t>on </a:t>
            </a:r>
            <a:r>
              <a:rPr lang="en-GB" b="1" dirty="0">
                <a:solidFill>
                  <a:schemeClr val="tx1"/>
                </a:solidFill>
              </a:rPr>
              <a:t>the total </a:t>
            </a:r>
            <a:r>
              <a:rPr lang="en-GB" b="1" dirty="0" smtClean="0">
                <a:solidFill>
                  <a:schemeClr val="tx1"/>
                </a:solidFill>
              </a:rPr>
              <a:t>number of </a:t>
            </a:r>
            <a:r>
              <a:rPr lang="en-GB" b="1" dirty="0">
                <a:solidFill>
                  <a:schemeClr val="tx1"/>
                </a:solidFill>
              </a:rPr>
              <a:t>pupils within the school </a:t>
            </a:r>
            <a:r>
              <a:rPr lang="en-GB" b="1" dirty="0" smtClean="0">
                <a:solidFill>
                  <a:schemeClr val="tx1"/>
                </a:solidFill>
              </a:rPr>
              <a:t>regardless of </a:t>
            </a:r>
            <a:r>
              <a:rPr lang="en-GB" b="1" dirty="0">
                <a:solidFill>
                  <a:schemeClr val="tx1"/>
                </a:solidFill>
              </a:rPr>
              <a:t>the numbers of pupils at each </a:t>
            </a:r>
            <a:r>
              <a:rPr lang="en-GB" b="1" dirty="0" smtClean="0">
                <a:solidFill>
                  <a:schemeClr val="tx1"/>
                </a:solidFill>
              </a:rPr>
              <a:t>year stage.</a:t>
            </a:r>
          </a:p>
          <a:p>
            <a:r>
              <a:rPr lang="en-GB" b="1" dirty="0" smtClean="0">
                <a:solidFill>
                  <a:schemeClr val="tx1"/>
                </a:solidFill>
              </a:rPr>
              <a:t>Head teachers need </a:t>
            </a:r>
            <a:r>
              <a:rPr lang="en-GB" b="1" dirty="0">
                <a:solidFill>
                  <a:schemeClr val="tx1"/>
                </a:solidFill>
              </a:rPr>
              <a:t>to organise classes to make best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chemeClr val="tx1"/>
                </a:solidFill>
              </a:rPr>
              <a:t>    use </a:t>
            </a:r>
            <a:r>
              <a:rPr lang="en-GB" b="1" dirty="0">
                <a:solidFill>
                  <a:schemeClr val="tx1"/>
                </a:solidFill>
              </a:rPr>
              <a:t>of available staff, resources </a:t>
            </a:r>
            <a:r>
              <a:rPr lang="en-GB" b="1" dirty="0" smtClean="0">
                <a:solidFill>
                  <a:schemeClr val="tx1"/>
                </a:solidFill>
              </a:rPr>
              <a:t>and  space</a:t>
            </a:r>
            <a:r>
              <a:rPr lang="en-GB" b="1" dirty="0">
                <a:solidFill>
                  <a:schemeClr val="tx1"/>
                </a:solidFill>
              </a:rPr>
              <a:t>. </a:t>
            </a:r>
            <a:endParaRPr lang="en-GB" b="1" dirty="0" smtClean="0">
              <a:solidFill>
                <a:schemeClr val="tx1"/>
              </a:solidFill>
            </a:endParaRPr>
          </a:p>
          <a:p>
            <a:r>
              <a:rPr lang="en-GB" b="1" dirty="0" smtClean="0">
                <a:solidFill>
                  <a:schemeClr val="tx1"/>
                </a:solidFill>
              </a:rPr>
              <a:t>A lot of discussion takes place between teaching staff and SMT in order to do this effectively.</a:t>
            </a:r>
          </a:p>
        </p:txBody>
      </p:sp>
    </p:spTree>
    <p:extLst>
      <p:ext uri="{BB962C8B-B14F-4D97-AF65-F5344CB8AC3E}">
        <p14:creationId xmlns:p14="http://schemas.microsoft.com/office/powerpoint/2010/main" val="305234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GROUPING CHILDREN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b="1" dirty="0">
                <a:solidFill>
                  <a:schemeClr val="tx1"/>
                </a:solidFill>
              </a:rPr>
              <a:t>Pupils are organised into single </a:t>
            </a:r>
            <a:r>
              <a:rPr lang="en-GB" b="1" dirty="0" smtClean="0">
                <a:solidFill>
                  <a:schemeClr val="tx1"/>
                </a:solidFill>
              </a:rPr>
              <a:t>class sizes </a:t>
            </a:r>
            <a:r>
              <a:rPr lang="en-GB" b="1" dirty="0">
                <a:solidFill>
                  <a:schemeClr val="tx1"/>
                </a:solidFill>
              </a:rPr>
              <a:t>e.g. Primary 3, or into </a:t>
            </a:r>
            <a:r>
              <a:rPr lang="en-GB" b="1" dirty="0" smtClean="0">
                <a:solidFill>
                  <a:schemeClr val="tx1"/>
                </a:solidFill>
              </a:rPr>
              <a:t>composite classes</a:t>
            </a:r>
            <a:r>
              <a:rPr lang="en-GB" b="1" dirty="0">
                <a:solidFill>
                  <a:schemeClr val="tx1"/>
                </a:solidFill>
              </a:rPr>
              <a:t>, which contain pupils at </a:t>
            </a:r>
            <a:r>
              <a:rPr lang="en-GB" b="1" dirty="0" smtClean="0">
                <a:solidFill>
                  <a:schemeClr val="tx1"/>
                </a:solidFill>
              </a:rPr>
              <a:t>more than </a:t>
            </a:r>
            <a:r>
              <a:rPr lang="en-GB" b="1" dirty="0">
                <a:solidFill>
                  <a:schemeClr val="tx1"/>
                </a:solidFill>
              </a:rPr>
              <a:t>one year stage e.g. Primary </a:t>
            </a:r>
            <a:r>
              <a:rPr lang="en-GB" b="1" dirty="0" smtClean="0">
                <a:solidFill>
                  <a:schemeClr val="tx1"/>
                </a:solidFill>
              </a:rPr>
              <a:t>3/4, Primary 5/6</a:t>
            </a:r>
          </a:p>
          <a:p>
            <a:r>
              <a:rPr lang="en-GB" b="1" dirty="0" smtClean="0">
                <a:solidFill>
                  <a:schemeClr val="tx1"/>
                </a:solidFill>
              </a:rPr>
              <a:t>Moray Council Policy is followed at all times</a:t>
            </a:r>
          </a:p>
          <a:p>
            <a:r>
              <a:rPr lang="en-GB" b="1" dirty="0" smtClean="0">
                <a:solidFill>
                  <a:schemeClr val="tx1"/>
                </a:solidFill>
              </a:rPr>
              <a:t>We look at groups functioning at similar levels in Reading, Writing or Mathematics to help us organise the classes</a:t>
            </a:r>
          </a:p>
          <a:p>
            <a:pPr marL="0" indent="0">
              <a:buNone/>
            </a:pPr>
            <a:endParaRPr lang="en-GB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1600" b="1" i="1" dirty="0" smtClean="0"/>
              <a:t>“A </a:t>
            </a:r>
            <a:r>
              <a:rPr lang="en-GB" sz="1600" b="1" i="1" dirty="0"/>
              <a:t>number of pupils of broadly the </a:t>
            </a:r>
            <a:r>
              <a:rPr lang="en-GB" sz="1600" b="1" i="1" dirty="0" smtClean="0"/>
              <a:t>same attainment</a:t>
            </a:r>
            <a:r>
              <a:rPr lang="en-GB" sz="1600" b="1" i="1" dirty="0"/>
              <a:t>, who show the capacity of</a:t>
            </a:r>
          </a:p>
          <a:p>
            <a:pPr marL="0" indent="0">
              <a:buNone/>
            </a:pPr>
            <a:r>
              <a:rPr lang="en-GB" sz="1600" b="1" i="1" dirty="0" smtClean="0"/>
              <a:t> working </a:t>
            </a:r>
            <a:r>
              <a:rPr lang="en-GB" sz="1600" b="1" i="1" dirty="0"/>
              <a:t>well as a learning group”.</a:t>
            </a:r>
          </a:p>
          <a:p>
            <a:pPr marL="0" indent="0">
              <a:buNone/>
            </a:pPr>
            <a:endParaRPr lang="en-GB" b="1" dirty="0" smtClean="0">
              <a:solidFill>
                <a:schemeClr val="tx1"/>
              </a:solidFill>
            </a:endParaRPr>
          </a:p>
          <a:p>
            <a:r>
              <a:rPr lang="en-GB" b="1" dirty="0" smtClean="0">
                <a:solidFill>
                  <a:schemeClr val="tx1"/>
                </a:solidFill>
              </a:rPr>
              <a:t>There cannot be more than 25 pupils in a composite class</a:t>
            </a:r>
          </a:p>
          <a:p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58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Numbers in classes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According to the teachers’ </a:t>
            </a:r>
            <a:r>
              <a:rPr lang="en-GB" b="1" dirty="0" smtClean="0"/>
              <a:t>contract, the </a:t>
            </a:r>
            <a:r>
              <a:rPr lang="en-GB" b="1" dirty="0"/>
              <a:t>normal maximum number of pupils</a:t>
            </a:r>
          </a:p>
          <a:p>
            <a:r>
              <a:rPr lang="en-GB" b="1" dirty="0">
                <a:solidFill>
                  <a:schemeClr val="tx1"/>
                </a:solidFill>
              </a:rPr>
              <a:t>in </a:t>
            </a:r>
            <a:r>
              <a:rPr lang="en-GB" b="1" dirty="0" smtClean="0">
                <a:solidFill>
                  <a:schemeClr val="tx1"/>
                </a:solidFill>
              </a:rPr>
              <a:t> P1-P3 is 25</a:t>
            </a:r>
            <a:endParaRPr lang="en-GB" b="1" dirty="0">
              <a:solidFill>
                <a:schemeClr val="tx1"/>
              </a:solidFill>
            </a:endParaRPr>
          </a:p>
          <a:p>
            <a:r>
              <a:rPr lang="en-GB" b="1" dirty="0" smtClean="0">
                <a:solidFill>
                  <a:schemeClr val="tx1"/>
                </a:solidFill>
              </a:rPr>
              <a:t>In  P4-P7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smtClean="0">
                <a:solidFill>
                  <a:schemeClr val="tx1"/>
                </a:solidFill>
              </a:rPr>
              <a:t>is 33</a:t>
            </a:r>
            <a:endParaRPr lang="en-GB" b="1" dirty="0">
              <a:solidFill>
                <a:schemeClr val="tx1"/>
              </a:solidFill>
            </a:endParaRPr>
          </a:p>
          <a:p>
            <a:r>
              <a:rPr lang="en-GB" b="1" dirty="0" smtClean="0">
                <a:solidFill>
                  <a:schemeClr val="tx1"/>
                </a:solidFill>
              </a:rPr>
              <a:t>In a composite class is 25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147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When do you know?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chemeClr val="tx1"/>
                </a:solidFill>
              </a:rPr>
              <a:t>Normally, parents will be informed </a:t>
            </a:r>
            <a:r>
              <a:rPr lang="en-GB" b="1" dirty="0" smtClean="0">
                <a:solidFill>
                  <a:schemeClr val="tx1"/>
                </a:solidFill>
              </a:rPr>
              <a:t>of the process for annual class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chemeClr val="tx1"/>
                </a:solidFill>
              </a:rPr>
              <a:t>    structuring arrangements  before the summer</a:t>
            </a:r>
          </a:p>
          <a:p>
            <a:r>
              <a:rPr lang="en-GB" b="1" dirty="0" smtClean="0">
                <a:solidFill>
                  <a:schemeClr val="tx1"/>
                </a:solidFill>
              </a:rPr>
              <a:t>You </a:t>
            </a:r>
            <a:r>
              <a:rPr lang="en-GB" b="1" dirty="0">
                <a:solidFill>
                  <a:schemeClr val="tx1"/>
                </a:solidFill>
              </a:rPr>
              <a:t>should be confident that the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chemeClr val="tx1"/>
                </a:solidFill>
              </a:rPr>
              <a:t>    professionalism </a:t>
            </a:r>
            <a:r>
              <a:rPr lang="en-GB" b="1" dirty="0">
                <a:solidFill>
                  <a:schemeClr val="tx1"/>
                </a:solidFill>
              </a:rPr>
              <a:t>of the staff in </a:t>
            </a:r>
            <a:r>
              <a:rPr lang="en-GB" b="1" dirty="0" smtClean="0">
                <a:solidFill>
                  <a:schemeClr val="tx1"/>
                </a:solidFill>
              </a:rPr>
              <a:t>your school in delivering an            appropriate education for your child</a:t>
            </a:r>
            <a:endParaRPr lang="en-GB" b="1" dirty="0">
              <a:solidFill>
                <a:schemeClr val="tx1"/>
              </a:solidFill>
            </a:endParaRPr>
          </a:p>
          <a:p>
            <a:r>
              <a:rPr lang="en-GB" b="1" dirty="0" smtClean="0">
                <a:solidFill>
                  <a:schemeClr val="tx1"/>
                </a:solidFill>
              </a:rPr>
              <a:t>The school </a:t>
            </a:r>
            <a:r>
              <a:rPr lang="en-GB" b="1" dirty="0">
                <a:solidFill>
                  <a:schemeClr val="tx1"/>
                </a:solidFill>
              </a:rPr>
              <a:t>will ensure that your child </a:t>
            </a:r>
            <a:r>
              <a:rPr lang="en-GB" b="1" dirty="0" smtClean="0">
                <a:solidFill>
                  <a:schemeClr val="tx1"/>
                </a:solidFill>
              </a:rPr>
              <a:t>will always </a:t>
            </a:r>
            <a:r>
              <a:rPr lang="en-GB" b="1" dirty="0">
                <a:solidFill>
                  <a:schemeClr val="tx1"/>
                </a:solidFill>
              </a:rPr>
              <a:t>work within a </a:t>
            </a:r>
            <a:r>
              <a:rPr lang="en-GB" b="1" dirty="0" smtClean="0">
                <a:solidFill>
                  <a:schemeClr val="tx1"/>
                </a:solidFill>
              </a:rPr>
              <a:t>programme appropriate </a:t>
            </a:r>
            <a:r>
              <a:rPr lang="en-GB" b="1" dirty="0">
                <a:solidFill>
                  <a:schemeClr val="tx1"/>
                </a:solidFill>
              </a:rPr>
              <a:t>for his/her age</a:t>
            </a:r>
            <a:r>
              <a:rPr lang="en-GB" b="1" dirty="0" smtClean="0">
                <a:solidFill>
                  <a:schemeClr val="tx1"/>
                </a:solidFill>
              </a:rPr>
              <a:t>, ability and aptitude</a:t>
            </a:r>
            <a:r>
              <a:rPr lang="en-GB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07993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the adults say……</a:t>
            </a:r>
            <a:endParaRPr lang="en-GB" dirty="0"/>
          </a:p>
        </p:txBody>
      </p:sp>
      <p:pic>
        <p:nvPicPr>
          <p:cNvPr id="4" name="MZIY320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3876372" y="1111110"/>
            <a:ext cx="4301207" cy="2434464"/>
          </a:xfrm>
        </p:spPr>
      </p:pic>
    </p:spTree>
    <p:extLst>
      <p:ext uri="{BB962C8B-B14F-4D97-AF65-F5344CB8AC3E}">
        <p14:creationId xmlns:p14="http://schemas.microsoft.com/office/powerpoint/2010/main" val="84339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Final words to adults….</a:t>
            </a:r>
            <a:endParaRPr lang="en-GB" dirty="0"/>
          </a:p>
        </p:txBody>
      </p:sp>
      <p:pic>
        <p:nvPicPr>
          <p:cNvPr id="4" name="UQYG603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8950" y="685800"/>
            <a:ext cx="6386513" cy="3614738"/>
          </a:xfrm>
        </p:spPr>
      </p:pic>
    </p:spTree>
    <p:extLst>
      <p:ext uri="{BB962C8B-B14F-4D97-AF65-F5344CB8AC3E}">
        <p14:creationId xmlns:p14="http://schemas.microsoft.com/office/powerpoint/2010/main" val="61216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NCKK344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2600199" y="1682497"/>
            <a:ext cx="6386513" cy="3614738"/>
          </a:xfrm>
        </p:spPr>
      </p:pic>
    </p:spTree>
    <p:extLst>
      <p:ext uri="{BB962C8B-B14F-4D97-AF65-F5344CB8AC3E}">
        <p14:creationId xmlns:p14="http://schemas.microsoft.com/office/powerpoint/2010/main" val="90844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GSJJ172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1758155" y="1581913"/>
            <a:ext cx="6386513" cy="3614738"/>
          </a:xfrm>
        </p:spPr>
      </p:pic>
    </p:spTree>
    <p:extLst>
      <p:ext uri="{BB962C8B-B14F-4D97-AF65-F5344CB8AC3E}">
        <p14:creationId xmlns:p14="http://schemas.microsoft.com/office/powerpoint/2010/main" val="187179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62</TotalTime>
  <Words>279</Words>
  <Application>Microsoft Office PowerPoint</Application>
  <PresentationFormat>Custom</PresentationFormat>
  <Paragraphs>30</Paragraphs>
  <Slides>10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Slice</vt:lpstr>
      <vt:lpstr>CLASS STRUCTURE</vt:lpstr>
      <vt:lpstr>How is class structure worked out? </vt:lpstr>
      <vt:lpstr>GROUPING CHILDREN</vt:lpstr>
      <vt:lpstr>Numbers in classes</vt:lpstr>
      <vt:lpstr>When do you know?</vt:lpstr>
      <vt:lpstr>What the adults say……</vt:lpstr>
      <vt:lpstr>Final words to adults….</vt:lpstr>
      <vt:lpstr>PowerPoint Presentation</vt:lpstr>
      <vt:lpstr>PowerPoint Presentation</vt:lpstr>
      <vt:lpstr>ANY QuESTIONS?…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STRUCTURE</dc:title>
  <dc:creator>g.m-mccutcheon</dc:creator>
  <cp:lastModifiedBy>Administrator</cp:lastModifiedBy>
  <cp:revision>11</cp:revision>
  <dcterms:created xsi:type="dcterms:W3CDTF">2018-04-11T08:39:59Z</dcterms:created>
  <dcterms:modified xsi:type="dcterms:W3CDTF">2018-04-27T12:52:48Z</dcterms:modified>
</cp:coreProperties>
</file>