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7" r:id="rId4"/>
    <p:sldId id="274" r:id="rId5"/>
    <p:sldId id="276" r:id="rId6"/>
    <p:sldId id="259" r:id="rId7"/>
    <p:sldId id="262" r:id="rId8"/>
    <p:sldId id="261" r:id="rId9"/>
    <p:sldId id="275" r:id="rId10"/>
    <p:sldId id="26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>
        <p:scale>
          <a:sx n="108" d="100"/>
          <a:sy n="108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022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61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82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6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81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512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511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8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45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13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7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90AC-1203-4EE3-88CB-EFDB20AF790F}" type="datetimeFigureOut">
              <a:rPr lang="en-GB" smtClean="0"/>
              <a:t>06/09/2018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DD68-7BF6-4234-AA38-3FD40688565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22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821" y="1052736"/>
            <a:ext cx="7772400" cy="1470025"/>
          </a:xfrm>
        </p:spPr>
        <p:txBody>
          <a:bodyPr/>
          <a:lstStyle/>
          <a:p>
            <a:r>
              <a:rPr lang="en-GB" dirty="0" smtClean="0"/>
              <a:t>Numeracy </a:t>
            </a:r>
            <a:br>
              <a:rPr lang="en-GB" dirty="0" smtClean="0"/>
            </a:br>
            <a:r>
              <a:rPr lang="en-GB" smtClean="0"/>
              <a:t>Parent Information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71763"/>
            <a:ext cx="4280407" cy="2413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84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Our </a:t>
            </a:r>
            <a:r>
              <a:rPr lang="en-GB" dirty="0"/>
              <a:t>r</a:t>
            </a:r>
            <a:r>
              <a:rPr lang="en-GB" dirty="0" smtClean="0"/>
              <a:t>ole is to increase independence in….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dirty="0" smtClean="0"/>
              <a:t>Interpreting questions</a:t>
            </a:r>
          </a:p>
          <a:p>
            <a:r>
              <a:rPr lang="en-GB" dirty="0" smtClean="0"/>
              <a:t>Selecting and communicate processes and solutions</a:t>
            </a:r>
          </a:p>
          <a:p>
            <a:r>
              <a:rPr lang="en-GB" dirty="0" smtClean="0"/>
              <a:t>Helping pupils to justify their choice of strategy used</a:t>
            </a:r>
          </a:p>
          <a:p>
            <a:r>
              <a:rPr lang="en-GB" dirty="0" smtClean="0"/>
              <a:t>Making links with mathematical concepts</a:t>
            </a:r>
          </a:p>
          <a:p>
            <a:r>
              <a:rPr lang="en-GB" dirty="0" smtClean="0"/>
              <a:t>Using mathematical language and notation</a:t>
            </a:r>
          </a:p>
          <a:p>
            <a:r>
              <a:rPr lang="en-GB" dirty="0" smtClean="0"/>
              <a:t>Confidently using mental agility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076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76672"/>
            <a:ext cx="59046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smtClean="0"/>
              <a:t>Supporting your child at home…</a:t>
            </a: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508518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See handout for examples in and around the home.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59578" y="3573016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Homework examples on tables to discuss!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4125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 smtClean="0"/>
              <a:t>Growth Mindset</a:t>
            </a:r>
            <a:endParaRPr lang="en-GB" sz="6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41650"/>
            <a:ext cx="4944680" cy="262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81064" y="4437112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I want my class to know……..</a:t>
            </a:r>
          </a:p>
          <a:p>
            <a:r>
              <a:rPr lang="en-GB" sz="2800" b="1" dirty="0" smtClean="0"/>
              <a:t>Its ok to make mistakes – we can learn from them</a:t>
            </a:r>
          </a:p>
          <a:p>
            <a:pPr algn="ctr"/>
            <a:r>
              <a:rPr lang="en-GB" sz="2800" b="1" dirty="0" smtClean="0"/>
              <a:t>AKA – Maths Talk</a:t>
            </a:r>
            <a:endParaRPr lang="en-GB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94928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>
                <a:solidFill>
                  <a:srgbClr val="FF0000"/>
                </a:solidFill>
              </a:rPr>
              <a:t>Process and not the product!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8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16912"/>
            <a:ext cx="604867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u="sng" dirty="0" smtClean="0"/>
              <a:t>Making Links with Literacy</a:t>
            </a:r>
          </a:p>
          <a:p>
            <a:r>
              <a:rPr lang="en-GB" sz="6000" dirty="0" smtClean="0"/>
              <a:t>*Concept of print</a:t>
            </a:r>
          </a:p>
          <a:p>
            <a:r>
              <a:rPr lang="en-GB" sz="6000" dirty="0" smtClean="0"/>
              <a:t>*Oral language</a:t>
            </a:r>
          </a:p>
          <a:p>
            <a:r>
              <a:rPr lang="en-GB" sz="6000" dirty="0" smtClean="0"/>
              <a:t>*Fine motor skills</a:t>
            </a:r>
          </a:p>
          <a:p>
            <a:pPr algn="ctr"/>
            <a:endParaRPr lang="en-GB" sz="6000" dirty="0" smtClean="0"/>
          </a:p>
          <a:p>
            <a:pPr algn="ctr"/>
            <a:endParaRPr lang="en-GB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3" t="9226" r="21257" b="12624"/>
          <a:stretch/>
        </p:blipFill>
        <p:spPr bwMode="auto">
          <a:xfrm>
            <a:off x="7236295" y="1484784"/>
            <a:ext cx="1774109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04" t="10769" r="20171" b="12500"/>
          <a:stretch/>
        </p:blipFill>
        <p:spPr bwMode="auto">
          <a:xfrm>
            <a:off x="251520" y="1484784"/>
            <a:ext cx="1494693" cy="1169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63"/>
          <a:stretch/>
        </p:blipFill>
        <p:spPr bwMode="auto">
          <a:xfrm>
            <a:off x="107504" y="2780928"/>
            <a:ext cx="1510293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999402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85184"/>
            <a:ext cx="1728192" cy="127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85184"/>
            <a:ext cx="2428526" cy="1358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397" y="4549129"/>
            <a:ext cx="1231007" cy="180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32"/>
          <a:stretch/>
        </p:blipFill>
        <p:spPr bwMode="auto">
          <a:xfrm>
            <a:off x="5782394" y="5163584"/>
            <a:ext cx="1885950" cy="1259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10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1619" y="588889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Number Knowledge</a:t>
            </a:r>
          </a:p>
          <a:p>
            <a:pPr algn="ctr"/>
            <a:r>
              <a:rPr lang="en-GB" sz="2800" dirty="0" smtClean="0"/>
              <a:t>&amp;</a:t>
            </a:r>
            <a:endParaRPr lang="en-GB" sz="2800" dirty="0"/>
          </a:p>
          <a:p>
            <a:pPr algn="ctr"/>
            <a:r>
              <a:rPr lang="en-GB" sz="2800" dirty="0" smtClean="0"/>
              <a:t>Number Strategy</a:t>
            </a:r>
          </a:p>
          <a:p>
            <a:pPr algn="ctr"/>
            <a:endParaRPr lang="en-GB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818" y="2269304"/>
            <a:ext cx="4299533" cy="1554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69704" y="3933056"/>
            <a:ext cx="6768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•	Strategy describes the mental processes children use to estimate and solve problems</a:t>
            </a:r>
          </a:p>
          <a:p>
            <a:r>
              <a:rPr lang="en-GB" dirty="0"/>
              <a:t>•	Knowledge describes what we want children to be able to recall without having to think about it</a:t>
            </a:r>
          </a:p>
          <a:p>
            <a:endParaRPr lang="en-GB" dirty="0"/>
          </a:p>
          <a:p>
            <a:r>
              <a:rPr lang="en-GB" dirty="0"/>
              <a:t>Learning is a cycle, where knowledge provides the foundation for developing strategies, and use of strategies develops new knowledge.</a:t>
            </a:r>
          </a:p>
        </p:txBody>
      </p:sp>
    </p:spTree>
    <p:extLst>
      <p:ext uri="{BB962C8B-B14F-4D97-AF65-F5344CB8AC3E}">
        <p14:creationId xmlns:p14="http://schemas.microsoft.com/office/powerpoint/2010/main" val="148722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764134"/>
            <a:ext cx="4572000" cy="5355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GB" b="1" u="sng" dirty="0"/>
              <a:t>When introducing a new concept or strategy:</a:t>
            </a:r>
          </a:p>
          <a:p>
            <a:endParaRPr lang="en-GB" b="1" u="sng" dirty="0"/>
          </a:p>
          <a:p>
            <a:r>
              <a:rPr lang="en-GB" dirty="0" smtClean="0"/>
              <a:t>First </a:t>
            </a:r>
            <a:r>
              <a:rPr lang="en-GB" dirty="0"/>
              <a:t>we always use </a:t>
            </a:r>
            <a:r>
              <a:rPr lang="en-GB" u="sng" dirty="0"/>
              <a:t>MATERIALS</a:t>
            </a:r>
            <a:r>
              <a:rPr lang="en-GB" dirty="0"/>
              <a:t>. These could be concrete materials, equipment or diagrams.</a:t>
            </a:r>
          </a:p>
          <a:p>
            <a:endParaRPr lang="en-GB" dirty="0"/>
          </a:p>
          <a:p>
            <a:r>
              <a:rPr lang="en-GB" dirty="0" smtClean="0"/>
              <a:t>Then </a:t>
            </a:r>
            <a:r>
              <a:rPr lang="en-GB" dirty="0"/>
              <a:t>we use </a:t>
            </a:r>
            <a:r>
              <a:rPr lang="en-GB" u="sng" dirty="0"/>
              <a:t>IMAGING</a:t>
            </a:r>
            <a:r>
              <a:rPr lang="en-GB" dirty="0"/>
              <a:t>: materials are shielded or screened from the </a:t>
            </a:r>
            <a:r>
              <a:rPr lang="en-GB" dirty="0" smtClean="0"/>
              <a:t>children </a:t>
            </a:r>
            <a:r>
              <a:rPr lang="en-GB" dirty="0"/>
              <a:t>and they are encouraged to imagine them and the actions they will take using them to solve the problem.</a:t>
            </a:r>
          </a:p>
          <a:p>
            <a:endParaRPr lang="en-GB" dirty="0"/>
          </a:p>
          <a:p>
            <a:r>
              <a:rPr lang="en-GB" dirty="0" smtClean="0"/>
              <a:t>Finally</a:t>
            </a:r>
            <a:r>
              <a:rPr lang="en-GB" dirty="0"/>
              <a:t>, once this is mastered we move on to use </a:t>
            </a:r>
            <a:r>
              <a:rPr lang="en-GB" u="sng" dirty="0"/>
              <a:t>NUMBER PROPERTIES</a:t>
            </a:r>
            <a:r>
              <a:rPr lang="en-GB" dirty="0"/>
              <a:t>. Now we don’t use materials at all, and use problems involving bigger numbers so that images are no longer possible and children see the problem as an abstract idea.</a:t>
            </a:r>
          </a:p>
          <a:p>
            <a:endParaRPr lang="en-GB" dirty="0"/>
          </a:p>
          <a:p>
            <a:r>
              <a:rPr lang="en-GB" dirty="0" smtClean="0"/>
              <a:t>Children </a:t>
            </a:r>
            <a:r>
              <a:rPr lang="en-GB" dirty="0"/>
              <a:t>may need to “fold back” or move between these different phases as they </a:t>
            </a:r>
            <a:r>
              <a:rPr lang="en-GB" dirty="0" smtClean="0"/>
              <a:t>learn.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492896"/>
            <a:ext cx="3448050" cy="347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850" y="620688"/>
            <a:ext cx="2600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0899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688748"/>
            <a:ext cx="855069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u="sng" dirty="0" smtClean="0"/>
              <a:t>NUMERACY</a:t>
            </a:r>
          </a:p>
          <a:p>
            <a:pPr algn="ctr"/>
            <a:r>
              <a:rPr lang="en-GB" sz="3600" b="1" dirty="0" smtClean="0"/>
              <a:t>Number Knowledge</a:t>
            </a:r>
          </a:p>
          <a:p>
            <a:endParaRPr lang="en-GB" sz="2000" b="1" dirty="0"/>
          </a:p>
          <a:p>
            <a:endParaRPr lang="en-GB" sz="2000" b="1" dirty="0" smtClean="0"/>
          </a:p>
          <a:p>
            <a:pPr algn="ctr"/>
            <a:r>
              <a:rPr lang="en-GB" sz="2000" b="1" dirty="0" smtClean="0"/>
              <a:t>*Number Identification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*Number Word Sequences and Order    FNWS/ BNWS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*Basic Number Facts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*Grouping &amp; Place Value</a:t>
            </a:r>
          </a:p>
          <a:p>
            <a:pPr algn="ctr"/>
            <a:endParaRPr lang="en-GB" sz="2000" b="1" dirty="0" smtClean="0"/>
          </a:p>
          <a:p>
            <a:pPr algn="ctr"/>
            <a:r>
              <a:rPr lang="en-GB" sz="2000" b="1" dirty="0" smtClean="0"/>
              <a:t>*Written recording</a:t>
            </a:r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774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1199" y="188640"/>
            <a:ext cx="8622704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 smtClean="0"/>
              <a:t>NUMERACY</a:t>
            </a:r>
          </a:p>
          <a:p>
            <a:pPr algn="ctr"/>
            <a:endParaRPr lang="en-GB" sz="3200" b="1" u="sng" dirty="0" smtClean="0"/>
          </a:p>
          <a:p>
            <a:pPr algn="ctr"/>
            <a:r>
              <a:rPr lang="en-GB" sz="6000" b="1" dirty="0" smtClean="0"/>
              <a:t>Number Strategies </a:t>
            </a:r>
          </a:p>
          <a:p>
            <a:pPr algn="ctr"/>
            <a:r>
              <a:rPr lang="en-GB" b="1" u="sng" dirty="0" smtClean="0"/>
              <a:t>Addition &amp; Subtraction</a:t>
            </a:r>
          </a:p>
          <a:p>
            <a:pPr algn="ctr"/>
            <a:r>
              <a:rPr lang="en-GB" b="1" u="sng" dirty="0" smtClean="0"/>
              <a:t>Multiplication &amp; Division</a:t>
            </a:r>
          </a:p>
          <a:p>
            <a:pPr algn="ctr"/>
            <a:r>
              <a:rPr lang="en-GB" b="1" u="sng" dirty="0" smtClean="0"/>
              <a:t>Fractions, Decimals &amp; Percentages</a:t>
            </a:r>
          </a:p>
          <a:p>
            <a:pPr algn="ctr"/>
            <a:endParaRPr lang="en-GB" sz="2000" b="1" dirty="0" smtClean="0"/>
          </a:p>
          <a:p>
            <a:r>
              <a:rPr lang="en-GB" sz="2000" b="1" dirty="0" smtClean="0"/>
              <a:t>Some examples  are…</a:t>
            </a:r>
            <a:endParaRPr lang="en-GB" sz="2000" b="1" dirty="0"/>
          </a:p>
          <a:p>
            <a:r>
              <a:rPr lang="en-GB" sz="2000" dirty="0"/>
              <a:t>*Doubles &amp; </a:t>
            </a:r>
            <a:r>
              <a:rPr lang="en-GB" sz="2000" dirty="0" smtClean="0"/>
              <a:t>Halves</a:t>
            </a:r>
            <a:endParaRPr lang="en-GB" sz="2000" dirty="0"/>
          </a:p>
          <a:p>
            <a:r>
              <a:rPr lang="en-GB" sz="2000" dirty="0"/>
              <a:t>*Commutative </a:t>
            </a:r>
            <a:r>
              <a:rPr lang="en-GB" sz="2000" dirty="0" smtClean="0"/>
              <a:t>Law</a:t>
            </a:r>
            <a:endParaRPr lang="en-GB" sz="2000" dirty="0"/>
          </a:p>
          <a:p>
            <a:r>
              <a:rPr lang="en-GB" sz="2000" dirty="0"/>
              <a:t>*Count on / back in </a:t>
            </a:r>
            <a:r>
              <a:rPr lang="en-GB" sz="2000" dirty="0" smtClean="0"/>
              <a:t>1’s</a:t>
            </a:r>
            <a:endParaRPr lang="en-GB" sz="2000" dirty="0"/>
          </a:p>
          <a:p>
            <a:r>
              <a:rPr lang="en-GB" sz="2000" dirty="0"/>
              <a:t>*Skip counting in 2’s, 5’s &amp; </a:t>
            </a:r>
            <a:r>
              <a:rPr lang="en-GB" sz="2000" dirty="0" smtClean="0"/>
              <a:t>10’s</a:t>
            </a:r>
            <a:endParaRPr lang="en-GB" sz="2000" dirty="0"/>
          </a:p>
          <a:p>
            <a:r>
              <a:rPr lang="en-GB" sz="2000" dirty="0"/>
              <a:t>*Partitioning &amp; Recombining </a:t>
            </a:r>
          </a:p>
          <a:p>
            <a:r>
              <a:rPr lang="en-GB" sz="2000" dirty="0"/>
              <a:t>*Make 10 to add 9/ compensation</a:t>
            </a:r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  <a:p>
            <a:pPr algn="ctr"/>
            <a:endParaRPr lang="en-GB" sz="3200" b="1" dirty="0"/>
          </a:p>
          <a:p>
            <a:pPr algn="ctr"/>
            <a:endParaRPr lang="en-GB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553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43445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/>
              <a:t>Example - Maths Talk</a:t>
            </a:r>
            <a:endParaRPr lang="en-GB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30977" y="1312886"/>
            <a:ext cx="770485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Number Strategy - Word </a:t>
            </a:r>
            <a:r>
              <a:rPr lang="en-GB" sz="2400" dirty="0"/>
              <a:t>Problem</a:t>
            </a:r>
          </a:p>
          <a:p>
            <a:pPr algn="ctr"/>
            <a:endParaRPr lang="en-GB" sz="2400" dirty="0" smtClean="0"/>
          </a:p>
          <a:p>
            <a:pPr algn="ctr"/>
            <a:endParaRPr lang="en-GB" sz="2400" dirty="0"/>
          </a:p>
          <a:p>
            <a:pPr algn="ctr"/>
            <a:r>
              <a:rPr lang="en-GB" sz="3600" dirty="0">
                <a:solidFill>
                  <a:srgbClr val="FF0000"/>
                </a:solidFill>
              </a:rPr>
              <a:t>Mrs Blair has 34  children in her class.   </a:t>
            </a:r>
            <a:r>
              <a:rPr lang="en-GB" sz="3600" dirty="0" smtClean="0">
                <a:solidFill>
                  <a:srgbClr val="FF0000"/>
                </a:solidFill>
              </a:rPr>
              <a:t>12 </a:t>
            </a:r>
            <a:r>
              <a:rPr lang="en-GB" sz="3600" dirty="0">
                <a:solidFill>
                  <a:srgbClr val="FF0000"/>
                </a:solidFill>
              </a:rPr>
              <a:t>children go off to do forest school with </a:t>
            </a:r>
            <a:r>
              <a:rPr lang="en-GB" sz="3600" dirty="0" smtClean="0">
                <a:solidFill>
                  <a:srgbClr val="FF0000"/>
                </a:solidFill>
              </a:rPr>
              <a:t>Earthtime</a:t>
            </a:r>
            <a:r>
              <a:rPr lang="en-GB" sz="3600" dirty="0">
                <a:solidFill>
                  <a:srgbClr val="FF0000"/>
                </a:solidFill>
              </a:rPr>
              <a:t>.  How many  are left in Mrs Blair's class? </a:t>
            </a:r>
          </a:p>
          <a:p>
            <a:pPr marL="457200" indent="-457200">
              <a:buAutoNum type="arabicPeriod"/>
            </a:pPr>
            <a:endParaRPr lang="en-GB" sz="2400" dirty="0"/>
          </a:p>
          <a:p>
            <a:pPr algn="ctr"/>
            <a:r>
              <a:rPr lang="en-GB" b="1" u="sng" dirty="0"/>
              <a:t>Maths Talk Outline</a:t>
            </a:r>
          </a:p>
          <a:p>
            <a:r>
              <a:rPr lang="en-GB" dirty="0"/>
              <a:t>*****Word problem,   Strategy discussion &amp; teaching,  Using materials  &amp;  Applying learning</a:t>
            </a:r>
          </a:p>
          <a:p>
            <a:pPr marL="457200" indent="-457200">
              <a:buAutoNum type="arabicPeriod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494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16016" y="1032311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A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****Counting  in ones backwards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49634" y="18268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 B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Thirty-four </a:t>
            </a:r>
            <a:r>
              <a:rPr lang="en-GB" dirty="0">
                <a:solidFill>
                  <a:prstClr val="black"/>
                </a:solidFill>
              </a:rPr>
              <a:t>minus </a:t>
            </a:r>
            <a:r>
              <a:rPr lang="en-GB" dirty="0" smtClean="0">
                <a:solidFill>
                  <a:prstClr val="black"/>
                </a:solidFill>
              </a:rPr>
              <a:t>ten </a:t>
            </a:r>
            <a:r>
              <a:rPr lang="en-GB" dirty="0">
                <a:solidFill>
                  <a:prstClr val="black"/>
                </a:solidFill>
              </a:rPr>
              <a:t>is </a:t>
            </a:r>
            <a:r>
              <a:rPr lang="en-GB" dirty="0" smtClean="0">
                <a:solidFill>
                  <a:prstClr val="black"/>
                </a:solidFill>
              </a:rPr>
              <a:t>twenty-four. Twenty -four </a:t>
            </a:r>
            <a:r>
              <a:rPr lang="en-GB" dirty="0">
                <a:solidFill>
                  <a:prstClr val="black"/>
                </a:solidFill>
              </a:rPr>
              <a:t>minus </a:t>
            </a:r>
            <a:r>
              <a:rPr lang="en-GB" dirty="0" smtClean="0">
                <a:solidFill>
                  <a:prstClr val="black"/>
                </a:solidFill>
              </a:rPr>
              <a:t>two is twenty-two.  </a:t>
            </a:r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****Working with tidy numbers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Using the tens to bridge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260648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prstClr val="black"/>
                </a:solidFill>
              </a:rPr>
              <a:t>Possible strategies</a:t>
            </a:r>
            <a:endParaRPr lang="en-GB" sz="4400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57301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u="sng" dirty="0" smtClean="0">
                <a:solidFill>
                  <a:prstClr val="black"/>
                </a:solidFill>
              </a:rPr>
              <a:t>Strategy C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Pupils can carryout part-whole thinking.  </a:t>
            </a:r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****</a:t>
            </a:r>
            <a:r>
              <a:rPr lang="en-GB" dirty="0" smtClean="0">
                <a:solidFill>
                  <a:prstClr val="black"/>
                </a:solidFill>
              </a:rPr>
              <a:t>Partitioning </a:t>
            </a:r>
            <a:r>
              <a:rPr lang="en-GB" dirty="0" smtClean="0">
                <a:solidFill>
                  <a:prstClr val="black"/>
                </a:solidFill>
              </a:rPr>
              <a:t>then…</a:t>
            </a:r>
          </a:p>
          <a:p>
            <a:endParaRPr lang="en-GB" dirty="0">
              <a:solidFill>
                <a:prstClr val="black"/>
              </a:solidFill>
            </a:endParaRPr>
          </a:p>
          <a:p>
            <a:endParaRPr lang="en-GB" dirty="0" smtClean="0">
              <a:solidFill>
                <a:prstClr val="black"/>
              </a:solidFill>
            </a:endParaRPr>
          </a:p>
          <a:p>
            <a:r>
              <a:rPr lang="en-GB" dirty="0" smtClean="0">
                <a:solidFill>
                  <a:prstClr val="black"/>
                </a:solidFill>
              </a:rPr>
              <a:t> ****recombine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4560" y="1032311"/>
            <a:ext cx="37069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34 – 12 = 22</a:t>
            </a:r>
            <a:endParaRPr lang="en-GB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1633461" y="2162310"/>
            <a:ext cx="22694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34 – </a:t>
            </a:r>
            <a:r>
              <a:rPr lang="en-GB" sz="2800" dirty="0" smtClean="0"/>
              <a:t>10 </a:t>
            </a:r>
            <a:r>
              <a:rPr lang="en-GB" sz="2800" dirty="0" smtClean="0"/>
              <a:t>= </a:t>
            </a:r>
            <a:r>
              <a:rPr lang="en-GB" sz="2800" dirty="0" smtClean="0"/>
              <a:t>24</a:t>
            </a:r>
            <a:endParaRPr lang="en-GB" sz="2800" dirty="0" smtClean="0"/>
          </a:p>
          <a:p>
            <a:r>
              <a:rPr lang="en-GB" sz="2800" dirty="0" smtClean="0"/>
              <a:t>2</a:t>
            </a:r>
            <a:r>
              <a:rPr lang="en-GB" sz="2800" dirty="0"/>
              <a:t>4</a:t>
            </a:r>
            <a:r>
              <a:rPr lang="en-GB" sz="2800" dirty="0" smtClean="0"/>
              <a:t> </a:t>
            </a:r>
            <a:r>
              <a:rPr lang="en-GB" sz="2800" dirty="0" smtClean="0"/>
              <a:t>– </a:t>
            </a:r>
            <a:r>
              <a:rPr lang="en-GB" sz="2800" dirty="0" smtClean="0"/>
              <a:t>2 </a:t>
            </a:r>
            <a:r>
              <a:rPr lang="en-GB" sz="2800" dirty="0" smtClean="0"/>
              <a:t>= </a:t>
            </a:r>
            <a:r>
              <a:rPr lang="en-GB" sz="2800" dirty="0" smtClean="0"/>
              <a:t>22</a:t>
            </a:r>
            <a:endParaRPr lang="en-GB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134977" y="3789040"/>
            <a:ext cx="32664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34 – 12 = 22</a:t>
            </a:r>
            <a:endParaRPr lang="en-GB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541344" y="4801346"/>
            <a:ext cx="1736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30 + 4</a:t>
            </a:r>
            <a:endParaRPr lang="en-GB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264331" y="4766240"/>
            <a:ext cx="1853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 + 2</a:t>
            </a:r>
            <a:endParaRPr lang="en-GB" sz="48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96969" y="449634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63688" y="4497092"/>
            <a:ext cx="144016" cy="304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699792" y="453139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51820" y="4474149"/>
            <a:ext cx="684076" cy="5390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996969" y="5517232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633461" y="5517232"/>
            <a:ext cx="922315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55576" y="60212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30-10 = 20</a:t>
            </a:r>
            <a:endParaRPr lang="en-GB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73169" y="5445224"/>
            <a:ext cx="69501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191062" y="5480216"/>
            <a:ext cx="428284" cy="397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20676" y="6021288"/>
            <a:ext cx="1287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4-2=2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31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449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Numeracy  Parent Information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role is to increase independence in….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Numeracy in P3/4</dc:title>
  <dc:creator>The Blairs</dc:creator>
  <cp:lastModifiedBy>TMC</cp:lastModifiedBy>
  <cp:revision>40</cp:revision>
  <dcterms:created xsi:type="dcterms:W3CDTF">2015-08-31T19:42:12Z</dcterms:created>
  <dcterms:modified xsi:type="dcterms:W3CDTF">2018-09-06T15:32:57Z</dcterms:modified>
</cp:coreProperties>
</file>