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57" r:id="rId4"/>
    <p:sldId id="265" r:id="rId5"/>
    <p:sldId id="267" r:id="rId6"/>
    <p:sldId id="259" r:id="rId7"/>
    <p:sldId id="260" r:id="rId8"/>
    <p:sldId id="261" r:id="rId9"/>
    <p:sldId id="264"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autoAdjust="0"/>
  </p:normalViewPr>
  <p:slideViewPr>
    <p:cSldViewPr snapToGrid="0">
      <p:cViewPr>
        <p:scale>
          <a:sx n="90" d="100"/>
          <a:sy n="90" d="100"/>
        </p:scale>
        <p:origin x="-72" y="-474"/>
      </p:cViewPr>
      <p:guideLst>
        <p:guide orient="horz" pos="2160"/>
        <p:guide pos="3840"/>
      </p:guideLst>
    </p:cSldViewPr>
  </p:slideViewPr>
  <p:outlineViewPr>
    <p:cViewPr>
      <p:scale>
        <a:sx n="33" d="100"/>
        <a:sy n="33" d="100"/>
      </p:scale>
      <p:origin x="0" y="5088"/>
    </p:cViewPr>
  </p:outlineViewPr>
  <p:notesTextViewPr>
    <p:cViewPr>
      <p:scale>
        <a:sx n="1" d="1"/>
        <a:sy n="1" d="1"/>
      </p:scale>
      <p:origin x="0" y="0"/>
    </p:cViewPr>
  </p:notesTextViewPr>
  <p:notesViewPr>
    <p:cSldViewPr snapToGrid="0">
      <p:cViewPr>
        <p:scale>
          <a:sx n="100" d="100"/>
          <a:sy n="100" d="100"/>
        </p:scale>
        <p:origin x="-25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2E24B0-FE65-4C12-B6B2-0AC8F88DD78B}" type="datetimeFigureOut">
              <a:rPr lang="en-GB" smtClean="0"/>
              <a:t>23/08/2018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3F65A-3CBF-4B9D-A1F0-D0C1DE3F7503}" type="slidenum">
              <a:rPr lang="en-GB" smtClean="0"/>
              <a:t>‹#›</a:t>
            </a:fld>
            <a:endParaRPr lang="en-GB"/>
          </a:p>
        </p:txBody>
      </p:sp>
    </p:spTree>
    <p:extLst>
      <p:ext uri="{BB962C8B-B14F-4D97-AF65-F5344CB8AC3E}">
        <p14:creationId xmlns:p14="http://schemas.microsoft.com/office/powerpoint/2010/main" val="17325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53F65A-3CBF-4B9D-A1F0-D0C1DE3F7503}" type="slidenum">
              <a:rPr lang="en-GB" smtClean="0"/>
              <a:t>3</a:t>
            </a:fld>
            <a:endParaRPr lang="en-GB"/>
          </a:p>
        </p:txBody>
      </p:sp>
    </p:spTree>
    <p:extLst>
      <p:ext uri="{BB962C8B-B14F-4D97-AF65-F5344CB8AC3E}">
        <p14:creationId xmlns:p14="http://schemas.microsoft.com/office/powerpoint/2010/main" val="146783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47334-867F-4287-9E00-64C9FA2EB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BDDD121-B88B-447C-ADF9-2E73BB377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4453752-1B31-40AF-B266-495CB2EE6C22}"/>
              </a:ext>
            </a:extLst>
          </p:cNvPr>
          <p:cNvSpPr>
            <a:spLocks noGrp="1"/>
          </p:cNvSpPr>
          <p:nvPr>
            <p:ph type="dt" sz="half" idx="10"/>
          </p:nvPr>
        </p:nvSpPr>
        <p:spPr/>
        <p:txBody>
          <a:bodyPr/>
          <a:lstStyle/>
          <a:p>
            <a:fld id="{6615AA71-3E70-4939-A71F-B12545470C89}" type="datetimeFigureOut">
              <a:rPr lang="en-GB" smtClean="0"/>
              <a:t>23/08/2018</a:t>
            </a:fld>
            <a:endParaRPr lang="en-GB"/>
          </a:p>
        </p:txBody>
      </p:sp>
      <p:sp>
        <p:nvSpPr>
          <p:cNvPr id="5" name="Footer Placeholder 4">
            <a:extLst>
              <a:ext uri="{FF2B5EF4-FFF2-40B4-BE49-F238E27FC236}">
                <a16:creationId xmlns:a16="http://schemas.microsoft.com/office/drawing/2014/main" xmlns="" id="{4981B4EC-3924-440E-9D17-2B04785AF7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91317F8-EFE5-45D0-8DAD-9880E7660C51}"/>
              </a:ext>
            </a:extLst>
          </p:cNvPr>
          <p:cNvSpPr>
            <a:spLocks noGrp="1"/>
          </p:cNvSpPr>
          <p:nvPr>
            <p:ph type="sldNum" sz="quarter" idx="12"/>
          </p:nvPr>
        </p:nvSpPr>
        <p:spPr/>
        <p:txBody>
          <a:bodyPr/>
          <a:lstStyle/>
          <a:p>
            <a:fld id="{5882E3E6-943C-4B9B-BD7D-A21AC76C0626}" type="slidenum">
              <a:rPr lang="en-GB" smtClean="0"/>
              <a:t>‹#›</a:t>
            </a:fld>
            <a:endParaRPr lang="en-GB"/>
          </a:p>
        </p:txBody>
      </p:sp>
    </p:spTree>
    <p:extLst>
      <p:ext uri="{BB962C8B-B14F-4D97-AF65-F5344CB8AC3E}">
        <p14:creationId xmlns:p14="http://schemas.microsoft.com/office/powerpoint/2010/main" val="27450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05EF3-065B-40C3-B191-2A3105C488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7C07117-065A-4997-B645-CCBA915DE1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08BA28-35D1-4C67-AC50-9C473CA299A7}"/>
              </a:ext>
            </a:extLst>
          </p:cNvPr>
          <p:cNvSpPr>
            <a:spLocks noGrp="1"/>
          </p:cNvSpPr>
          <p:nvPr>
            <p:ph type="dt" sz="half" idx="10"/>
          </p:nvPr>
        </p:nvSpPr>
        <p:spPr/>
        <p:txBody>
          <a:bodyPr/>
          <a:lstStyle/>
          <a:p>
            <a:fld id="{6615AA71-3E70-4939-A71F-B12545470C89}" type="datetimeFigureOut">
              <a:rPr lang="en-GB" smtClean="0"/>
              <a:t>23/08/2018</a:t>
            </a:fld>
            <a:endParaRPr lang="en-GB"/>
          </a:p>
        </p:txBody>
      </p:sp>
      <p:sp>
        <p:nvSpPr>
          <p:cNvPr id="5" name="Footer Placeholder 4">
            <a:extLst>
              <a:ext uri="{FF2B5EF4-FFF2-40B4-BE49-F238E27FC236}">
                <a16:creationId xmlns:a16="http://schemas.microsoft.com/office/drawing/2014/main" xmlns="" id="{C66D52A0-8CB1-4E4C-9385-54C2E6C519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E4F6EB6-26D4-4696-ADBC-0446A7C44F6A}"/>
              </a:ext>
            </a:extLst>
          </p:cNvPr>
          <p:cNvSpPr>
            <a:spLocks noGrp="1"/>
          </p:cNvSpPr>
          <p:nvPr>
            <p:ph type="sldNum" sz="quarter" idx="12"/>
          </p:nvPr>
        </p:nvSpPr>
        <p:spPr/>
        <p:txBody>
          <a:bodyPr/>
          <a:lstStyle/>
          <a:p>
            <a:fld id="{5882E3E6-943C-4B9B-BD7D-A21AC76C0626}" type="slidenum">
              <a:rPr lang="en-GB" smtClean="0"/>
              <a:t>‹#›</a:t>
            </a:fld>
            <a:endParaRPr lang="en-GB"/>
          </a:p>
        </p:txBody>
      </p:sp>
    </p:spTree>
    <p:extLst>
      <p:ext uri="{BB962C8B-B14F-4D97-AF65-F5344CB8AC3E}">
        <p14:creationId xmlns:p14="http://schemas.microsoft.com/office/powerpoint/2010/main" val="355457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13217B3-0E09-4141-8C64-00F2A20A61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15E01A5-AC87-43E7-8CEA-00FC6E4271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85F61DA-644D-4963-813E-3E3A338253D3}"/>
              </a:ext>
            </a:extLst>
          </p:cNvPr>
          <p:cNvSpPr>
            <a:spLocks noGrp="1"/>
          </p:cNvSpPr>
          <p:nvPr>
            <p:ph type="dt" sz="half" idx="10"/>
          </p:nvPr>
        </p:nvSpPr>
        <p:spPr/>
        <p:txBody>
          <a:bodyPr/>
          <a:lstStyle/>
          <a:p>
            <a:fld id="{6615AA71-3E70-4939-A71F-B12545470C89}" type="datetimeFigureOut">
              <a:rPr lang="en-GB" smtClean="0"/>
              <a:t>23/08/2018</a:t>
            </a:fld>
            <a:endParaRPr lang="en-GB"/>
          </a:p>
        </p:txBody>
      </p:sp>
      <p:sp>
        <p:nvSpPr>
          <p:cNvPr id="5" name="Footer Placeholder 4">
            <a:extLst>
              <a:ext uri="{FF2B5EF4-FFF2-40B4-BE49-F238E27FC236}">
                <a16:creationId xmlns:a16="http://schemas.microsoft.com/office/drawing/2014/main" xmlns="" id="{23078CAB-88C6-46A2-8695-25F5EF9D85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ED660F7-1608-417D-B2B5-A728BA70603A}"/>
              </a:ext>
            </a:extLst>
          </p:cNvPr>
          <p:cNvSpPr>
            <a:spLocks noGrp="1"/>
          </p:cNvSpPr>
          <p:nvPr>
            <p:ph type="sldNum" sz="quarter" idx="12"/>
          </p:nvPr>
        </p:nvSpPr>
        <p:spPr/>
        <p:txBody>
          <a:bodyPr/>
          <a:lstStyle/>
          <a:p>
            <a:fld id="{5882E3E6-943C-4B9B-BD7D-A21AC76C0626}" type="slidenum">
              <a:rPr lang="en-GB" smtClean="0"/>
              <a:t>‹#›</a:t>
            </a:fld>
            <a:endParaRPr lang="en-GB"/>
          </a:p>
        </p:txBody>
      </p:sp>
    </p:spTree>
    <p:extLst>
      <p:ext uri="{BB962C8B-B14F-4D97-AF65-F5344CB8AC3E}">
        <p14:creationId xmlns:p14="http://schemas.microsoft.com/office/powerpoint/2010/main" val="317170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37048-BE57-4F97-9142-9F4ECDF86A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7A60073-0050-435C-90D4-F10A541C25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93BAAA9-CFFD-4D57-AC8F-7B868E033CE6}"/>
              </a:ext>
            </a:extLst>
          </p:cNvPr>
          <p:cNvSpPr>
            <a:spLocks noGrp="1"/>
          </p:cNvSpPr>
          <p:nvPr>
            <p:ph type="dt" sz="half" idx="10"/>
          </p:nvPr>
        </p:nvSpPr>
        <p:spPr/>
        <p:txBody>
          <a:bodyPr/>
          <a:lstStyle/>
          <a:p>
            <a:fld id="{6615AA71-3E70-4939-A71F-B12545470C89}" type="datetimeFigureOut">
              <a:rPr lang="en-GB" smtClean="0"/>
              <a:t>23/08/2018</a:t>
            </a:fld>
            <a:endParaRPr lang="en-GB"/>
          </a:p>
        </p:txBody>
      </p:sp>
      <p:sp>
        <p:nvSpPr>
          <p:cNvPr id="5" name="Footer Placeholder 4">
            <a:extLst>
              <a:ext uri="{FF2B5EF4-FFF2-40B4-BE49-F238E27FC236}">
                <a16:creationId xmlns:a16="http://schemas.microsoft.com/office/drawing/2014/main" xmlns="" id="{24F46F86-45CF-447A-8D24-3D7A4B27F9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552082E-16D0-46EE-A8B4-3F3CD0AC1D9A}"/>
              </a:ext>
            </a:extLst>
          </p:cNvPr>
          <p:cNvSpPr>
            <a:spLocks noGrp="1"/>
          </p:cNvSpPr>
          <p:nvPr>
            <p:ph type="sldNum" sz="quarter" idx="12"/>
          </p:nvPr>
        </p:nvSpPr>
        <p:spPr/>
        <p:txBody>
          <a:bodyPr/>
          <a:lstStyle/>
          <a:p>
            <a:fld id="{5882E3E6-943C-4B9B-BD7D-A21AC76C0626}" type="slidenum">
              <a:rPr lang="en-GB" smtClean="0"/>
              <a:t>‹#›</a:t>
            </a:fld>
            <a:endParaRPr lang="en-GB"/>
          </a:p>
        </p:txBody>
      </p:sp>
    </p:spTree>
    <p:extLst>
      <p:ext uri="{BB962C8B-B14F-4D97-AF65-F5344CB8AC3E}">
        <p14:creationId xmlns:p14="http://schemas.microsoft.com/office/powerpoint/2010/main" val="380510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B53651-BDE6-4A89-B78E-B1524D83AB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6B92C22-C8A3-4E38-97E7-9FCDBC499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068F86A-B419-41EF-8D00-3EFB21810E35}"/>
              </a:ext>
            </a:extLst>
          </p:cNvPr>
          <p:cNvSpPr>
            <a:spLocks noGrp="1"/>
          </p:cNvSpPr>
          <p:nvPr>
            <p:ph type="dt" sz="half" idx="10"/>
          </p:nvPr>
        </p:nvSpPr>
        <p:spPr/>
        <p:txBody>
          <a:bodyPr/>
          <a:lstStyle/>
          <a:p>
            <a:fld id="{6615AA71-3E70-4939-A71F-B12545470C89}" type="datetimeFigureOut">
              <a:rPr lang="en-GB" smtClean="0"/>
              <a:t>23/08/2018</a:t>
            </a:fld>
            <a:endParaRPr lang="en-GB"/>
          </a:p>
        </p:txBody>
      </p:sp>
      <p:sp>
        <p:nvSpPr>
          <p:cNvPr id="5" name="Footer Placeholder 4">
            <a:extLst>
              <a:ext uri="{FF2B5EF4-FFF2-40B4-BE49-F238E27FC236}">
                <a16:creationId xmlns:a16="http://schemas.microsoft.com/office/drawing/2014/main" xmlns="" id="{856C9EB8-B549-48BE-B959-81C3A12B63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3B80B84-FD33-43BB-AC16-F60D09C4444A}"/>
              </a:ext>
            </a:extLst>
          </p:cNvPr>
          <p:cNvSpPr>
            <a:spLocks noGrp="1"/>
          </p:cNvSpPr>
          <p:nvPr>
            <p:ph type="sldNum" sz="quarter" idx="12"/>
          </p:nvPr>
        </p:nvSpPr>
        <p:spPr/>
        <p:txBody>
          <a:bodyPr/>
          <a:lstStyle/>
          <a:p>
            <a:fld id="{5882E3E6-943C-4B9B-BD7D-A21AC76C0626}" type="slidenum">
              <a:rPr lang="en-GB" smtClean="0"/>
              <a:t>‹#›</a:t>
            </a:fld>
            <a:endParaRPr lang="en-GB"/>
          </a:p>
        </p:txBody>
      </p:sp>
    </p:spTree>
    <p:extLst>
      <p:ext uri="{BB962C8B-B14F-4D97-AF65-F5344CB8AC3E}">
        <p14:creationId xmlns:p14="http://schemas.microsoft.com/office/powerpoint/2010/main" val="338229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96CC2-D922-4C1C-8FDD-9182BCC129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9525565-D494-41FD-9B49-CC45AD1070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66773CE-AADE-42E1-BAE7-D9F768F9D1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9662AEBF-C01C-4E93-9026-DFFA22A4E5FE}"/>
              </a:ext>
            </a:extLst>
          </p:cNvPr>
          <p:cNvSpPr>
            <a:spLocks noGrp="1"/>
          </p:cNvSpPr>
          <p:nvPr>
            <p:ph type="dt" sz="half" idx="10"/>
          </p:nvPr>
        </p:nvSpPr>
        <p:spPr/>
        <p:txBody>
          <a:bodyPr/>
          <a:lstStyle/>
          <a:p>
            <a:fld id="{6615AA71-3E70-4939-A71F-B12545470C89}" type="datetimeFigureOut">
              <a:rPr lang="en-GB" smtClean="0"/>
              <a:t>23/08/2018</a:t>
            </a:fld>
            <a:endParaRPr lang="en-GB"/>
          </a:p>
        </p:txBody>
      </p:sp>
      <p:sp>
        <p:nvSpPr>
          <p:cNvPr id="6" name="Footer Placeholder 5">
            <a:extLst>
              <a:ext uri="{FF2B5EF4-FFF2-40B4-BE49-F238E27FC236}">
                <a16:creationId xmlns:a16="http://schemas.microsoft.com/office/drawing/2014/main" xmlns="" id="{A9A0714F-A9DC-41FE-9243-24D8A61240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BBBDA25-8728-4D92-9BCE-7D1F8A94F6E8}"/>
              </a:ext>
            </a:extLst>
          </p:cNvPr>
          <p:cNvSpPr>
            <a:spLocks noGrp="1"/>
          </p:cNvSpPr>
          <p:nvPr>
            <p:ph type="sldNum" sz="quarter" idx="12"/>
          </p:nvPr>
        </p:nvSpPr>
        <p:spPr/>
        <p:txBody>
          <a:bodyPr/>
          <a:lstStyle/>
          <a:p>
            <a:fld id="{5882E3E6-943C-4B9B-BD7D-A21AC76C0626}" type="slidenum">
              <a:rPr lang="en-GB" smtClean="0"/>
              <a:t>‹#›</a:t>
            </a:fld>
            <a:endParaRPr lang="en-GB"/>
          </a:p>
        </p:txBody>
      </p:sp>
    </p:spTree>
    <p:extLst>
      <p:ext uri="{BB962C8B-B14F-4D97-AF65-F5344CB8AC3E}">
        <p14:creationId xmlns:p14="http://schemas.microsoft.com/office/powerpoint/2010/main" val="10405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6577B-1598-4277-8473-6F6BCCAEA4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22FF466-86D9-492B-92F6-07EE98C37F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D12C500-7366-44C6-8D25-9DD616BE90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D0541902-C085-4C96-A552-5A0E4CA7EE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269EC3E-0585-44CC-8095-8C183741E4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E5BD224-AD1D-460B-9AD5-90301B6FE5BC}"/>
              </a:ext>
            </a:extLst>
          </p:cNvPr>
          <p:cNvSpPr>
            <a:spLocks noGrp="1"/>
          </p:cNvSpPr>
          <p:nvPr>
            <p:ph type="dt" sz="half" idx="10"/>
          </p:nvPr>
        </p:nvSpPr>
        <p:spPr/>
        <p:txBody>
          <a:bodyPr/>
          <a:lstStyle/>
          <a:p>
            <a:fld id="{6615AA71-3E70-4939-A71F-B12545470C89}" type="datetimeFigureOut">
              <a:rPr lang="en-GB" smtClean="0"/>
              <a:t>23/08/2018</a:t>
            </a:fld>
            <a:endParaRPr lang="en-GB"/>
          </a:p>
        </p:txBody>
      </p:sp>
      <p:sp>
        <p:nvSpPr>
          <p:cNvPr id="8" name="Footer Placeholder 7">
            <a:extLst>
              <a:ext uri="{FF2B5EF4-FFF2-40B4-BE49-F238E27FC236}">
                <a16:creationId xmlns:a16="http://schemas.microsoft.com/office/drawing/2014/main" xmlns="" id="{795394FE-DF68-4779-ADAA-9778205F52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BC96052-7ABB-4F9B-9ED1-0CC0FD7BFEE2}"/>
              </a:ext>
            </a:extLst>
          </p:cNvPr>
          <p:cNvSpPr>
            <a:spLocks noGrp="1"/>
          </p:cNvSpPr>
          <p:nvPr>
            <p:ph type="sldNum" sz="quarter" idx="12"/>
          </p:nvPr>
        </p:nvSpPr>
        <p:spPr/>
        <p:txBody>
          <a:bodyPr/>
          <a:lstStyle/>
          <a:p>
            <a:fld id="{5882E3E6-943C-4B9B-BD7D-A21AC76C0626}" type="slidenum">
              <a:rPr lang="en-GB" smtClean="0"/>
              <a:t>‹#›</a:t>
            </a:fld>
            <a:endParaRPr lang="en-GB"/>
          </a:p>
        </p:txBody>
      </p:sp>
    </p:spTree>
    <p:extLst>
      <p:ext uri="{BB962C8B-B14F-4D97-AF65-F5344CB8AC3E}">
        <p14:creationId xmlns:p14="http://schemas.microsoft.com/office/powerpoint/2010/main" val="312982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A43FA-2A0E-40E7-A108-BF36B3F3C0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E88C2CD-F12D-4416-A9EC-ADB0F14E997D}"/>
              </a:ext>
            </a:extLst>
          </p:cNvPr>
          <p:cNvSpPr>
            <a:spLocks noGrp="1"/>
          </p:cNvSpPr>
          <p:nvPr>
            <p:ph type="dt" sz="half" idx="10"/>
          </p:nvPr>
        </p:nvSpPr>
        <p:spPr/>
        <p:txBody>
          <a:bodyPr/>
          <a:lstStyle/>
          <a:p>
            <a:fld id="{6615AA71-3E70-4939-A71F-B12545470C89}" type="datetimeFigureOut">
              <a:rPr lang="en-GB" smtClean="0"/>
              <a:t>23/08/2018</a:t>
            </a:fld>
            <a:endParaRPr lang="en-GB"/>
          </a:p>
        </p:txBody>
      </p:sp>
      <p:sp>
        <p:nvSpPr>
          <p:cNvPr id="4" name="Footer Placeholder 3">
            <a:extLst>
              <a:ext uri="{FF2B5EF4-FFF2-40B4-BE49-F238E27FC236}">
                <a16:creationId xmlns:a16="http://schemas.microsoft.com/office/drawing/2014/main" xmlns="" id="{AF029F6F-715A-4571-B375-5FED58EDF2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81B3F75-A3FE-4F7E-BCA1-A1277AA8F7B7}"/>
              </a:ext>
            </a:extLst>
          </p:cNvPr>
          <p:cNvSpPr>
            <a:spLocks noGrp="1"/>
          </p:cNvSpPr>
          <p:nvPr>
            <p:ph type="sldNum" sz="quarter" idx="12"/>
          </p:nvPr>
        </p:nvSpPr>
        <p:spPr/>
        <p:txBody>
          <a:bodyPr/>
          <a:lstStyle/>
          <a:p>
            <a:fld id="{5882E3E6-943C-4B9B-BD7D-A21AC76C0626}" type="slidenum">
              <a:rPr lang="en-GB" smtClean="0"/>
              <a:t>‹#›</a:t>
            </a:fld>
            <a:endParaRPr lang="en-GB"/>
          </a:p>
        </p:txBody>
      </p:sp>
    </p:spTree>
    <p:extLst>
      <p:ext uri="{BB962C8B-B14F-4D97-AF65-F5344CB8AC3E}">
        <p14:creationId xmlns:p14="http://schemas.microsoft.com/office/powerpoint/2010/main" val="413626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194889-C534-4666-B93A-89D07906849A}"/>
              </a:ext>
            </a:extLst>
          </p:cNvPr>
          <p:cNvSpPr>
            <a:spLocks noGrp="1"/>
          </p:cNvSpPr>
          <p:nvPr>
            <p:ph type="dt" sz="half" idx="10"/>
          </p:nvPr>
        </p:nvSpPr>
        <p:spPr/>
        <p:txBody>
          <a:bodyPr/>
          <a:lstStyle/>
          <a:p>
            <a:fld id="{6615AA71-3E70-4939-A71F-B12545470C89}" type="datetimeFigureOut">
              <a:rPr lang="en-GB" smtClean="0"/>
              <a:t>23/08/2018</a:t>
            </a:fld>
            <a:endParaRPr lang="en-GB"/>
          </a:p>
        </p:txBody>
      </p:sp>
      <p:sp>
        <p:nvSpPr>
          <p:cNvPr id="3" name="Footer Placeholder 2">
            <a:extLst>
              <a:ext uri="{FF2B5EF4-FFF2-40B4-BE49-F238E27FC236}">
                <a16:creationId xmlns:a16="http://schemas.microsoft.com/office/drawing/2014/main" xmlns="" id="{61AAB0E8-FDFE-4DFA-80C2-E8AF7E4927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78F38FEC-0EAD-451C-AE25-78E7B15FB8A9}"/>
              </a:ext>
            </a:extLst>
          </p:cNvPr>
          <p:cNvSpPr>
            <a:spLocks noGrp="1"/>
          </p:cNvSpPr>
          <p:nvPr>
            <p:ph type="sldNum" sz="quarter" idx="12"/>
          </p:nvPr>
        </p:nvSpPr>
        <p:spPr/>
        <p:txBody>
          <a:bodyPr/>
          <a:lstStyle/>
          <a:p>
            <a:fld id="{5882E3E6-943C-4B9B-BD7D-A21AC76C0626}" type="slidenum">
              <a:rPr lang="en-GB" smtClean="0"/>
              <a:t>‹#›</a:t>
            </a:fld>
            <a:endParaRPr lang="en-GB"/>
          </a:p>
        </p:txBody>
      </p:sp>
    </p:spTree>
    <p:extLst>
      <p:ext uri="{BB962C8B-B14F-4D97-AF65-F5344CB8AC3E}">
        <p14:creationId xmlns:p14="http://schemas.microsoft.com/office/powerpoint/2010/main" val="36262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D66B7-7F2F-43D4-9E13-7FE8C5FD6F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2E6D870-1602-465A-AA26-0C619DD6D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45C56FA-15F7-4632-92F7-80A3A0C80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1F913C3-791E-4766-BEFB-08918F092526}"/>
              </a:ext>
            </a:extLst>
          </p:cNvPr>
          <p:cNvSpPr>
            <a:spLocks noGrp="1"/>
          </p:cNvSpPr>
          <p:nvPr>
            <p:ph type="dt" sz="half" idx="10"/>
          </p:nvPr>
        </p:nvSpPr>
        <p:spPr/>
        <p:txBody>
          <a:bodyPr/>
          <a:lstStyle/>
          <a:p>
            <a:fld id="{6615AA71-3E70-4939-A71F-B12545470C89}" type="datetimeFigureOut">
              <a:rPr lang="en-GB" smtClean="0"/>
              <a:t>23/08/2018</a:t>
            </a:fld>
            <a:endParaRPr lang="en-GB"/>
          </a:p>
        </p:txBody>
      </p:sp>
      <p:sp>
        <p:nvSpPr>
          <p:cNvPr id="6" name="Footer Placeholder 5">
            <a:extLst>
              <a:ext uri="{FF2B5EF4-FFF2-40B4-BE49-F238E27FC236}">
                <a16:creationId xmlns:a16="http://schemas.microsoft.com/office/drawing/2014/main" xmlns="" id="{086A38E4-6039-45A4-B934-68B703A2EF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D5F48E4-390F-41F2-B280-58FA2B4AA208}"/>
              </a:ext>
            </a:extLst>
          </p:cNvPr>
          <p:cNvSpPr>
            <a:spLocks noGrp="1"/>
          </p:cNvSpPr>
          <p:nvPr>
            <p:ph type="sldNum" sz="quarter" idx="12"/>
          </p:nvPr>
        </p:nvSpPr>
        <p:spPr/>
        <p:txBody>
          <a:bodyPr/>
          <a:lstStyle/>
          <a:p>
            <a:fld id="{5882E3E6-943C-4B9B-BD7D-A21AC76C0626}" type="slidenum">
              <a:rPr lang="en-GB" smtClean="0"/>
              <a:t>‹#›</a:t>
            </a:fld>
            <a:endParaRPr lang="en-GB"/>
          </a:p>
        </p:txBody>
      </p:sp>
    </p:spTree>
    <p:extLst>
      <p:ext uri="{BB962C8B-B14F-4D97-AF65-F5344CB8AC3E}">
        <p14:creationId xmlns:p14="http://schemas.microsoft.com/office/powerpoint/2010/main" val="81344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32D5C-0927-475E-8658-B8F8D2F6B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4B6757C6-4FAA-480F-9912-2B847FFD9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27432D3B-968F-4275-834B-F9B36DDAF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EC92649-78B6-4EA5-BC72-7A4CB17A6C38}"/>
              </a:ext>
            </a:extLst>
          </p:cNvPr>
          <p:cNvSpPr>
            <a:spLocks noGrp="1"/>
          </p:cNvSpPr>
          <p:nvPr>
            <p:ph type="dt" sz="half" idx="10"/>
          </p:nvPr>
        </p:nvSpPr>
        <p:spPr/>
        <p:txBody>
          <a:bodyPr/>
          <a:lstStyle/>
          <a:p>
            <a:fld id="{6615AA71-3E70-4939-A71F-B12545470C89}" type="datetimeFigureOut">
              <a:rPr lang="en-GB" smtClean="0"/>
              <a:t>23/08/2018</a:t>
            </a:fld>
            <a:endParaRPr lang="en-GB"/>
          </a:p>
        </p:txBody>
      </p:sp>
      <p:sp>
        <p:nvSpPr>
          <p:cNvPr id="6" name="Footer Placeholder 5">
            <a:extLst>
              <a:ext uri="{FF2B5EF4-FFF2-40B4-BE49-F238E27FC236}">
                <a16:creationId xmlns:a16="http://schemas.microsoft.com/office/drawing/2014/main" xmlns="" id="{E1E59496-79AD-4034-A10E-1635237D6D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2841A96-223D-4452-B022-1DEB2DF81988}"/>
              </a:ext>
            </a:extLst>
          </p:cNvPr>
          <p:cNvSpPr>
            <a:spLocks noGrp="1"/>
          </p:cNvSpPr>
          <p:nvPr>
            <p:ph type="sldNum" sz="quarter" idx="12"/>
          </p:nvPr>
        </p:nvSpPr>
        <p:spPr/>
        <p:txBody>
          <a:bodyPr/>
          <a:lstStyle/>
          <a:p>
            <a:fld id="{5882E3E6-943C-4B9B-BD7D-A21AC76C0626}" type="slidenum">
              <a:rPr lang="en-GB" smtClean="0"/>
              <a:t>‹#›</a:t>
            </a:fld>
            <a:endParaRPr lang="en-GB"/>
          </a:p>
        </p:txBody>
      </p:sp>
    </p:spTree>
    <p:extLst>
      <p:ext uri="{BB962C8B-B14F-4D97-AF65-F5344CB8AC3E}">
        <p14:creationId xmlns:p14="http://schemas.microsoft.com/office/powerpoint/2010/main" val="117641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3939CD5-33E2-4AED-8CA4-638BCB5F37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8F3B494-8AC5-4092-BFF7-F415B3014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CA0E38E-3643-4219-9166-709AE40DB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5AA71-3E70-4939-A71F-B12545470C89}" type="datetimeFigureOut">
              <a:rPr lang="en-GB" smtClean="0"/>
              <a:t>23/08/2018</a:t>
            </a:fld>
            <a:endParaRPr lang="en-GB"/>
          </a:p>
        </p:txBody>
      </p:sp>
      <p:sp>
        <p:nvSpPr>
          <p:cNvPr id="5" name="Footer Placeholder 4">
            <a:extLst>
              <a:ext uri="{FF2B5EF4-FFF2-40B4-BE49-F238E27FC236}">
                <a16:creationId xmlns:a16="http://schemas.microsoft.com/office/drawing/2014/main" xmlns="" id="{2A47F082-4D06-494A-9593-4997493B5C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4AB0F80-5925-4B88-929C-104315CE8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2E3E6-943C-4B9B-BD7D-A21AC76C0626}" type="slidenum">
              <a:rPr lang="en-GB" smtClean="0"/>
              <a:t>‹#›</a:t>
            </a:fld>
            <a:endParaRPr lang="en-GB"/>
          </a:p>
        </p:txBody>
      </p:sp>
    </p:spTree>
    <p:extLst>
      <p:ext uri="{BB962C8B-B14F-4D97-AF65-F5344CB8AC3E}">
        <p14:creationId xmlns:p14="http://schemas.microsoft.com/office/powerpoint/2010/main" val="288392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s://www.bing.com/images/search?view=detailV2&amp;ccid=Oga40aoB&amp;id=3D02201516874722C6E799AAB1FEA4E80DB56793&amp;thid=OIP.Oga40aoBwBCHqFd_17KHjwHaE9&amp;mediaurl=http://www.shemrock.com/blogs/wp-content/uploads/2014/12/com.png&amp;exph=372&amp;expw=556&amp;q=listening+and+talking+with+your+child&amp;simid=608002990330153526&amp;selectedIndex=31&amp;adlt=strict"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3B7CA-5E95-4191-A153-CFFF0404B6EC}"/>
              </a:ext>
            </a:extLst>
          </p:cNvPr>
          <p:cNvSpPr>
            <a:spLocks noGrp="1"/>
          </p:cNvSpPr>
          <p:nvPr>
            <p:ph type="ctrTitle"/>
          </p:nvPr>
        </p:nvSpPr>
        <p:spPr/>
        <p:txBody>
          <a:bodyPr>
            <a:normAutofit/>
          </a:bodyPr>
          <a:lstStyle/>
          <a:p>
            <a:r>
              <a:rPr lang="en-GB" sz="5700" b="1" u="sng" dirty="0">
                <a:latin typeface="+mn-lt"/>
              </a:rPr>
              <a:t>Emerging Literacy</a:t>
            </a:r>
          </a:p>
        </p:txBody>
      </p:sp>
      <p:sp>
        <p:nvSpPr>
          <p:cNvPr id="3" name="Subtitle 2">
            <a:extLst>
              <a:ext uri="{FF2B5EF4-FFF2-40B4-BE49-F238E27FC236}">
                <a16:creationId xmlns:a16="http://schemas.microsoft.com/office/drawing/2014/main" xmlns="" id="{629E4520-5DAA-4EFC-8C65-69E3BFF76F66}"/>
              </a:ext>
            </a:extLst>
          </p:cNvPr>
          <p:cNvSpPr>
            <a:spLocks noGrp="1"/>
          </p:cNvSpPr>
          <p:nvPr>
            <p:ph type="subTitle" idx="1"/>
          </p:nvPr>
        </p:nvSpPr>
        <p:spPr/>
        <p:txBody>
          <a:bodyPr/>
          <a:lstStyle/>
          <a:p>
            <a:r>
              <a:rPr lang="en-GB" dirty="0" smtClean="0"/>
              <a:t>Parent Information</a:t>
            </a:r>
            <a:endParaRPr lang="en-GB" dirty="0"/>
          </a:p>
        </p:txBody>
      </p:sp>
      <p:pic>
        <p:nvPicPr>
          <p:cNvPr id="4" name="Picture 3" descr="C:\Users\FraseE1\AppData\Local\Microsoft\Windows\Temporary Internet Files\Content.Word\IMG_292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3423" y="3697827"/>
            <a:ext cx="3934047" cy="2766768"/>
          </a:xfrm>
          <a:prstGeom prst="rect">
            <a:avLst/>
          </a:prstGeom>
          <a:noFill/>
          <a:ln>
            <a:noFill/>
          </a:ln>
        </p:spPr>
      </p:pic>
      <p:pic>
        <p:nvPicPr>
          <p:cNvPr id="6" name="Picture 5" descr="C:\Users\FraseE1\AppData\Local\Microsoft\Windows\Temporary Internet Files\Content.Word\IMG_289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14521">
            <a:off x="367983" y="912210"/>
            <a:ext cx="3125973" cy="2262416"/>
          </a:xfrm>
          <a:prstGeom prst="rect">
            <a:avLst/>
          </a:prstGeom>
          <a:noFill/>
          <a:ln>
            <a:noFill/>
          </a:ln>
        </p:spPr>
      </p:pic>
      <p:pic>
        <p:nvPicPr>
          <p:cNvPr id="7" name="Picture 6" descr="C:\Users\FraseE1\AppData\Local\Microsoft\Windows\Temporary Internet Files\Content.Word\IMG_2893.jpg"/>
          <p:cNvPicPr/>
          <p:nvPr/>
        </p:nvPicPr>
        <p:blipFill rotWithShape="1">
          <a:blip r:embed="rId4" cstate="print">
            <a:extLst>
              <a:ext uri="{28A0092B-C50C-407E-A947-70E740481C1C}">
                <a14:useLocalDpi xmlns:a14="http://schemas.microsoft.com/office/drawing/2010/main" val="0"/>
              </a:ext>
            </a:extLst>
          </a:blip>
          <a:srcRect r="23194"/>
          <a:stretch/>
        </p:blipFill>
        <p:spPr bwMode="auto">
          <a:xfrm rot="5923982">
            <a:off x="8872869" y="619653"/>
            <a:ext cx="3105038" cy="2732239"/>
          </a:xfrm>
          <a:prstGeom prst="rect">
            <a:avLst/>
          </a:prstGeom>
          <a:noFill/>
          <a:ln>
            <a:noFill/>
          </a:ln>
        </p:spPr>
      </p:pic>
      <p:pic>
        <p:nvPicPr>
          <p:cNvPr id="8" name="Picture 7" descr="C:\Users\FraseE1\AppData\Local\Microsoft\Windows\Temporary Internet Files\Content.Word\IMG_289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95549" y="3777242"/>
            <a:ext cx="2766768" cy="2607937"/>
          </a:xfrm>
          <a:prstGeom prst="rect">
            <a:avLst/>
          </a:prstGeom>
          <a:noFill/>
          <a:ln>
            <a:noFill/>
          </a:ln>
        </p:spPr>
      </p:pic>
    </p:spTree>
    <p:extLst>
      <p:ext uri="{BB962C8B-B14F-4D97-AF65-F5344CB8AC3E}">
        <p14:creationId xmlns:p14="http://schemas.microsoft.com/office/powerpoint/2010/main" val="86509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320" y="1704827"/>
            <a:ext cx="10515600" cy="1325563"/>
          </a:xfrm>
        </p:spPr>
        <p:txBody>
          <a:bodyPr>
            <a:normAutofit fontScale="90000"/>
          </a:bodyPr>
          <a:lstStyle/>
          <a:p>
            <a:pPr algn="ctr"/>
            <a:r>
              <a:rPr lang="en-GB" sz="8000" dirty="0" smtClean="0"/>
              <a:t/>
            </a:r>
            <a:br>
              <a:rPr lang="en-GB" sz="8000" dirty="0" smtClean="0"/>
            </a:br>
            <a:r>
              <a:rPr lang="en-GB" sz="8000" dirty="0"/>
              <a:t/>
            </a:r>
            <a:br>
              <a:rPr lang="en-GB" sz="8000" dirty="0"/>
            </a:br>
            <a:r>
              <a:rPr lang="en-GB" sz="8000" dirty="0" smtClean="0"/>
              <a:t/>
            </a:r>
            <a:br>
              <a:rPr lang="en-GB" sz="8000" dirty="0" smtClean="0"/>
            </a:br>
            <a:r>
              <a:rPr lang="en-GB" sz="10700" b="1" dirty="0" smtClean="0"/>
              <a:t>EXIT PASS</a:t>
            </a:r>
            <a:br>
              <a:rPr lang="en-GB" sz="10700" b="1" dirty="0" smtClean="0"/>
            </a:br>
            <a:r>
              <a:rPr lang="en-GB" sz="8000" dirty="0"/>
              <a:t/>
            </a:r>
            <a:br>
              <a:rPr lang="en-GB" sz="8000" dirty="0"/>
            </a:br>
            <a:r>
              <a:rPr lang="en-GB" sz="8000" dirty="0"/>
              <a:t>Feedback</a:t>
            </a:r>
            <a:br>
              <a:rPr lang="en-GB" sz="8000" dirty="0"/>
            </a:br>
            <a:endParaRPr lang="en-GB" sz="8000" dirty="0"/>
          </a:p>
        </p:txBody>
      </p:sp>
    </p:spTree>
    <p:extLst>
      <p:ext uri="{BB962C8B-B14F-4D97-AF65-F5344CB8AC3E}">
        <p14:creationId xmlns:p14="http://schemas.microsoft.com/office/powerpoint/2010/main" val="3968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443" y="0"/>
            <a:ext cx="10515600" cy="1325563"/>
          </a:xfrm>
        </p:spPr>
        <p:txBody>
          <a:bodyPr/>
          <a:lstStyle/>
          <a:p>
            <a:pPr algn="ctr"/>
            <a:r>
              <a:rPr lang="en-GB" b="1" u="sng" dirty="0" smtClean="0"/>
              <a:t>HEALTH WARNING!!!!!</a:t>
            </a:r>
            <a:endParaRPr lang="en-GB" b="1" u="sng" dirty="0"/>
          </a:p>
        </p:txBody>
      </p:sp>
      <p:sp>
        <p:nvSpPr>
          <p:cNvPr id="4" name="TextBox 3"/>
          <p:cNvSpPr txBox="1"/>
          <p:nvPr/>
        </p:nvSpPr>
        <p:spPr>
          <a:xfrm>
            <a:off x="2392849" y="882101"/>
            <a:ext cx="8365067" cy="6124754"/>
          </a:xfrm>
          <a:prstGeom prst="rect">
            <a:avLst/>
          </a:prstGeom>
          <a:noFill/>
        </p:spPr>
        <p:txBody>
          <a:bodyPr wrap="square" rtlCol="0">
            <a:spAutoFit/>
          </a:bodyPr>
          <a:lstStyle/>
          <a:p>
            <a:pPr algn="ctr"/>
            <a:r>
              <a:rPr lang="en-GB" sz="2800" dirty="0" smtClean="0"/>
              <a:t>You have already given your child the best start in Life! </a:t>
            </a:r>
          </a:p>
          <a:p>
            <a:pPr algn="ctr"/>
            <a:endParaRPr lang="en-GB" sz="2800" dirty="0"/>
          </a:p>
          <a:p>
            <a:pPr algn="ctr"/>
            <a:r>
              <a:rPr lang="en-GB" sz="2800" dirty="0" smtClean="0"/>
              <a:t>Consciously or sub-consciously your child has been exposed to a wealth of valuable learning experiences prior to becoming a pupil here at Alves.  You are your child's first educator and we value the input you have nurtured within your child so far.  They have come to us with their enthusiasm and curiosity bursting at the seams and are ready to learn.   </a:t>
            </a:r>
          </a:p>
          <a:p>
            <a:pPr algn="ctr"/>
            <a:endParaRPr lang="en-GB" sz="2800" dirty="0"/>
          </a:p>
          <a:p>
            <a:pPr algn="ctr"/>
            <a:r>
              <a:rPr lang="en-GB" sz="2800" dirty="0" smtClean="0"/>
              <a:t>Please don’t feel patronised by any of the information tonight as you are probably doing many of these things already.</a:t>
            </a:r>
          </a:p>
          <a:p>
            <a:pPr algn="ctr"/>
            <a:endParaRPr lang="en-GB" sz="2800" dirty="0"/>
          </a:p>
        </p:txBody>
      </p:sp>
      <p:pic>
        <p:nvPicPr>
          <p:cNvPr id="5" name="Picture 4"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353" y="2938359"/>
            <a:ext cx="1891665" cy="2491105"/>
          </a:xfrm>
          <a:prstGeom prst="rect">
            <a:avLst/>
          </a:prstGeom>
          <a:noFill/>
          <a:ln>
            <a:noFill/>
          </a:ln>
        </p:spPr>
      </p:pic>
      <p:sp>
        <p:nvSpPr>
          <p:cNvPr id="3" name="TextBox 2"/>
          <p:cNvSpPr txBox="1"/>
          <p:nvPr/>
        </p:nvSpPr>
        <p:spPr>
          <a:xfrm>
            <a:off x="489098" y="1775637"/>
            <a:ext cx="1446028" cy="1200329"/>
          </a:xfrm>
          <a:prstGeom prst="rect">
            <a:avLst/>
          </a:prstGeom>
          <a:noFill/>
        </p:spPr>
        <p:txBody>
          <a:bodyPr wrap="square" rtlCol="0">
            <a:spAutoFit/>
          </a:bodyPr>
          <a:lstStyle/>
          <a:p>
            <a:pPr algn="ctr"/>
            <a:r>
              <a:rPr lang="en-GB" b="1" dirty="0" smtClean="0"/>
              <a:t>Please stop us at any time  if you have a …</a:t>
            </a:r>
            <a:endParaRPr lang="en-GB" b="1" dirty="0"/>
          </a:p>
        </p:txBody>
      </p:sp>
    </p:spTree>
    <p:extLst>
      <p:ext uri="{BB962C8B-B14F-4D97-AF65-F5344CB8AC3E}">
        <p14:creationId xmlns:p14="http://schemas.microsoft.com/office/powerpoint/2010/main" val="422234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9905DF28-93D5-4D69-88C3-D1FB3856B4A5}"/>
              </a:ext>
            </a:extLst>
          </p:cNvPr>
          <p:cNvGraphicFramePr>
            <a:graphicFrameLocks noGrp="1"/>
          </p:cNvGraphicFramePr>
          <p:nvPr>
            <p:extLst>
              <p:ext uri="{D42A27DB-BD31-4B8C-83A1-F6EECF244321}">
                <p14:modId xmlns:p14="http://schemas.microsoft.com/office/powerpoint/2010/main" val="2337101298"/>
              </p:ext>
            </p:extLst>
          </p:nvPr>
        </p:nvGraphicFramePr>
        <p:xfrm>
          <a:off x="733429" y="1862037"/>
          <a:ext cx="10365394" cy="3500538"/>
        </p:xfrm>
        <a:graphic>
          <a:graphicData uri="http://schemas.openxmlformats.org/drawingml/2006/table">
            <a:tbl>
              <a:tblPr/>
              <a:tblGrid>
                <a:gridCol w="5182697">
                  <a:extLst>
                    <a:ext uri="{9D8B030D-6E8A-4147-A177-3AD203B41FA5}">
                      <a16:colId xmlns:a16="http://schemas.microsoft.com/office/drawing/2014/main" xmlns="" val="2344340952"/>
                    </a:ext>
                  </a:extLst>
                </a:gridCol>
                <a:gridCol w="5182697">
                  <a:extLst>
                    <a:ext uri="{9D8B030D-6E8A-4147-A177-3AD203B41FA5}">
                      <a16:colId xmlns:a16="http://schemas.microsoft.com/office/drawing/2014/main" xmlns="" val="4223180334"/>
                    </a:ext>
                  </a:extLst>
                </a:gridCol>
              </a:tblGrid>
              <a:tr h="1089971">
                <a:tc>
                  <a:txBody>
                    <a:bodyPr/>
                    <a:lstStyle/>
                    <a:p>
                      <a:pPr algn="ctr" fontAlgn="base"/>
                      <a:r>
                        <a:rPr lang="en-GB" sz="4800" b="1" dirty="0">
                          <a:solidFill>
                            <a:srgbClr val="000000"/>
                          </a:solidFill>
                          <a:effectLst/>
                        </a:rPr>
                        <a:t>Concepts of Print</a:t>
                      </a:r>
                      <a:endParaRPr lang="en-GB" sz="4800" b="0" dirty="0">
                        <a:effectLst/>
                      </a:endParaRPr>
                    </a:p>
                  </a:txBody>
                  <a:tcPr marR="76200"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ctr" fontAlgn="base"/>
                      <a:r>
                        <a:rPr lang="en-GB" sz="4800" b="1" dirty="0">
                          <a:solidFill>
                            <a:srgbClr val="000000"/>
                          </a:solidFill>
                          <a:effectLst/>
                        </a:rPr>
                        <a:t>Oral Language</a:t>
                      </a:r>
                      <a:endParaRPr lang="en-GB" sz="4800" b="0" dirty="0">
                        <a:effectLst/>
                      </a:endParaRPr>
                    </a:p>
                  </a:txBody>
                  <a:tcPr marR="76200"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xmlns="" val="2384368008"/>
                  </a:ext>
                </a:extLst>
              </a:tr>
              <a:tr h="2410567">
                <a:tc>
                  <a:txBody>
                    <a:bodyPr/>
                    <a:lstStyle/>
                    <a:p>
                      <a:pPr algn="ctr" fontAlgn="base"/>
                      <a:endParaRPr lang="en-GB" sz="4800" b="1" dirty="0">
                        <a:solidFill>
                          <a:srgbClr val="000000"/>
                        </a:solidFill>
                        <a:effectLst/>
                      </a:endParaRPr>
                    </a:p>
                    <a:p>
                      <a:pPr algn="ctr" fontAlgn="base"/>
                      <a:r>
                        <a:rPr lang="en-GB" sz="4800" b="1" dirty="0">
                          <a:solidFill>
                            <a:srgbClr val="000000"/>
                          </a:solidFill>
                          <a:effectLst/>
                        </a:rPr>
                        <a:t>Phonological Awareness</a:t>
                      </a:r>
                      <a:endParaRPr lang="en-GB" sz="4800" b="0" dirty="0">
                        <a:effectLst/>
                      </a:endParaRPr>
                    </a:p>
                  </a:txBody>
                  <a:tcPr marR="76200" anchor="ctr">
                    <a:lnL>
                      <a:noFill/>
                    </a:lnL>
                    <a:lnR>
                      <a:noFill/>
                    </a:lnR>
                    <a:lnT w="7620" cap="flat" cmpd="sng" algn="ctr">
                      <a:solidFill>
                        <a:srgbClr val="EDEDED"/>
                      </a:solidFill>
                      <a:prstDash val="solid"/>
                      <a:round/>
                      <a:headEnd type="none" w="med" len="med"/>
                      <a:tailEnd type="none" w="med" len="med"/>
                    </a:lnT>
                    <a:lnB>
                      <a:noFill/>
                    </a:lnB>
                    <a:solidFill>
                      <a:srgbClr val="FFFFFF"/>
                    </a:solidFill>
                  </a:tcPr>
                </a:tc>
                <a:tc>
                  <a:txBody>
                    <a:bodyPr/>
                    <a:lstStyle/>
                    <a:p>
                      <a:pPr algn="ctr" fontAlgn="base"/>
                      <a:endParaRPr lang="en-GB" sz="4800" b="1" dirty="0">
                        <a:solidFill>
                          <a:srgbClr val="000000"/>
                        </a:solidFill>
                        <a:effectLst/>
                      </a:endParaRPr>
                    </a:p>
                    <a:p>
                      <a:pPr algn="ctr" fontAlgn="base"/>
                      <a:r>
                        <a:rPr lang="en-GB" sz="4800" b="1" dirty="0">
                          <a:solidFill>
                            <a:srgbClr val="000000"/>
                          </a:solidFill>
                          <a:effectLst/>
                        </a:rPr>
                        <a:t>Pre-Handwriting Skills</a:t>
                      </a:r>
                      <a:endParaRPr lang="en-GB" sz="4800" b="0" dirty="0">
                        <a:effectLst/>
                      </a:endParaRPr>
                    </a:p>
                  </a:txBody>
                  <a:tcPr marR="76200" anchor="ctr">
                    <a:lnL>
                      <a:noFill/>
                    </a:lnL>
                    <a:lnR>
                      <a:noFill/>
                    </a:lnR>
                    <a:lnT w="7620" cap="flat" cmpd="sng" algn="ctr">
                      <a:solidFill>
                        <a:srgbClr val="EDEDE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894579878"/>
                  </a:ext>
                </a:extLst>
              </a:tr>
            </a:tbl>
          </a:graphicData>
        </a:graphic>
      </p:graphicFrame>
      <p:pic>
        <p:nvPicPr>
          <p:cNvPr id="1025" name="Picture 1" descr="Capture">
            <a:extLst>
              <a:ext uri="{FF2B5EF4-FFF2-40B4-BE49-F238E27FC236}">
                <a16:creationId xmlns:a16="http://schemas.microsoft.com/office/drawing/2014/main" xmlns="" id="{F9760BF9-D44C-4FBF-BD6D-D332FC9CC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51" y="313184"/>
            <a:ext cx="3226776" cy="15488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mmunication">
            <a:extLst>
              <a:ext uri="{FF2B5EF4-FFF2-40B4-BE49-F238E27FC236}">
                <a16:creationId xmlns:a16="http://schemas.microsoft.com/office/drawing/2014/main" xmlns="" id="{94A9D39C-DBDD-44A5-9A3B-50C88F843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8567" y="765592"/>
            <a:ext cx="2456307" cy="13079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eaching_illustration">
            <a:extLst>
              <a:ext uri="{FF2B5EF4-FFF2-40B4-BE49-F238E27FC236}">
                <a16:creationId xmlns:a16="http://schemas.microsoft.com/office/drawing/2014/main" xmlns="" id="{10C1E526-2198-4E85-939E-D464AEA25F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5532" y="323400"/>
            <a:ext cx="1713035" cy="1713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a:extLst>
              <a:ext uri="{FF2B5EF4-FFF2-40B4-BE49-F238E27FC236}">
                <a16:creationId xmlns:a16="http://schemas.microsoft.com/office/drawing/2014/main" xmlns="" id="{262A28F4-467B-435C-8493-7AE853D2A4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071" y="5155210"/>
            <a:ext cx="1680975" cy="13896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g-Gumball-Gears-Monsters-093">
            <a:extLst>
              <a:ext uri="{FF2B5EF4-FFF2-40B4-BE49-F238E27FC236}">
                <a16:creationId xmlns:a16="http://schemas.microsoft.com/office/drawing/2014/main" xmlns="" id="{CF6FAA07-A851-4E9A-B726-0FE62DEED5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9824" y="4633233"/>
            <a:ext cx="2227826" cy="167829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xmlns="" id="{495707FA-2DD6-49DC-B837-35A547AFAADB}"/>
              </a:ext>
            </a:extLst>
          </p:cNvPr>
          <p:cNvCxnSpPr>
            <a:cxnSpLocks/>
          </p:cNvCxnSpPr>
          <p:nvPr/>
        </p:nvCxnSpPr>
        <p:spPr>
          <a:xfrm>
            <a:off x="5943600" y="0"/>
            <a:ext cx="0" cy="68580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5A08308-7669-4DAC-9B5E-77A176CD1F44}"/>
              </a:ext>
            </a:extLst>
          </p:cNvPr>
          <p:cNvCxnSpPr>
            <a:cxnSpLocks/>
          </p:cNvCxnSpPr>
          <p:nvPr/>
        </p:nvCxnSpPr>
        <p:spPr>
          <a:xfrm>
            <a:off x="0" y="3429000"/>
            <a:ext cx="1219200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21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1" y="178089"/>
            <a:ext cx="10515600" cy="1325563"/>
          </a:xfrm>
        </p:spPr>
        <p:txBody>
          <a:bodyPr/>
          <a:lstStyle/>
          <a:p>
            <a:pPr algn="ctr"/>
            <a:r>
              <a:rPr lang="en-GB" b="1" u="sng" dirty="0"/>
              <a:t>Concepts of print</a:t>
            </a:r>
            <a:endParaRPr lang="en-GB" dirty="0"/>
          </a:p>
        </p:txBody>
      </p:sp>
      <p:sp>
        <p:nvSpPr>
          <p:cNvPr id="3" name="Content Placeholder 2"/>
          <p:cNvSpPr>
            <a:spLocks noGrp="1"/>
          </p:cNvSpPr>
          <p:nvPr>
            <p:ph idx="1"/>
          </p:nvPr>
        </p:nvSpPr>
        <p:spPr>
          <a:xfrm>
            <a:off x="456394" y="1232375"/>
            <a:ext cx="10515600" cy="5475849"/>
          </a:xfrm>
        </p:spPr>
        <p:txBody>
          <a:bodyPr>
            <a:normAutofit fontScale="92500" lnSpcReduction="20000"/>
          </a:bodyPr>
          <a:lstStyle/>
          <a:p>
            <a:pPr marL="0" indent="0">
              <a:buNone/>
            </a:pPr>
            <a:r>
              <a:rPr lang="en-GB" dirty="0"/>
              <a:t>Reading print </a:t>
            </a:r>
            <a:r>
              <a:rPr lang="en-GB" dirty="0" smtClean="0"/>
              <a:t>is all </a:t>
            </a:r>
            <a:r>
              <a:rPr lang="en-GB" dirty="0"/>
              <a:t>around </a:t>
            </a:r>
            <a:r>
              <a:rPr lang="en-GB" dirty="0" smtClean="0"/>
              <a:t>us all the time.  </a:t>
            </a:r>
          </a:p>
          <a:p>
            <a:pPr marL="0" indent="0">
              <a:buNone/>
            </a:pPr>
            <a:endParaRPr lang="en-GB" dirty="0"/>
          </a:p>
          <a:p>
            <a:pPr marL="0" indent="0">
              <a:buNone/>
            </a:pPr>
            <a:r>
              <a:rPr lang="en-GB" dirty="0" smtClean="0"/>
              <a:t>Here are some examples of where your child may have been exposed to print today.</a:t>
            </a:r>
          </a:p>
          <a:p>
            <a:pPr marL="0" indent="0">
              <a:buNone/>
            </a:pPr>
            <a:r>
              <a:rPr lang="en-GB" dirty="0"/>
              <a:t/>
            </a:r>
            <a:br>
              <a:rPr lang="en-GB" dirty="0"/>
            </a:br>
            <a:r>
              <a:rPr lang="en-GB" dirty="0"/>
              <a:t>1. Within the home we have access to books, recipes, games, instruction, newspapers, cereal boxes, birthday cards, Subtitles, etc.</a:t>
            </a:r>
            <a:br>
              <a:rPr lang="en-GB" dirty="0"/>
            </a:br>
            <a:r>
              <a:rPr lang="en-GB" dirty="0"/>
              <a:t>2. In the car there are road signs, number plates, building names, </a:t>
            </a:r>
            <a:r>
              <a:rPr lang="en-GB" dirty="0" err="1"/>
              <a:t>etc</a:t>
            </a:r>
            <a:r>
              <a:rPr lang="en-GB" dirty="0"/>
              <a:t/>
            </a:r>
            <a:br>
              <a:rPr lang="en-GB" dirty="0"/>
            </a:br>
            <a:r>
              <a:rPr lang="en-GB" dirty="0"/>
              <a:t>3. In the community we see shop names, posters, signs, adverts, opening times, price </a:t>
            </a:r>
            <a:r>
              <a:rPr lang="en-GB" dirty="0" smtClean="0"/>
              <a:t>lists, </a:t>
            </a:r>
            <a:r>
              <a:rPr lang="en-GB" dirty="0" err="1" smtClean="0"/>
              <a:t>etc</a:t>
            </a:r>
            <a:endParaRPr lang="en-GB" dirty="0" smtClean="0"/>
          </a:p>
          <a:p>
            <a:pPr marL="0" indent="0">
              <a:buNone/>
            </a:pPr>
            <a:endParaRPr lang="en-GB" dirty="0"/>
          </a:p>
          <a:p>
            <a:pPr marL="0" indent="0" algn="ctr">
              <a:buNone/>
            </a:pPr>
            <a:r>
              <a:rPr lang="en-GB" dirty="0" smtClean="0"/>
              <a:t>Print isn't just a home reading book!!!!!!!</a:t>
            </a:r>
          </a:p>
          <a:p>
            <a:pPr marL="0" indent="0" algn="ctr">
              <a:buNone/>
            </a:pPr>
            <a:endParaRPr lang="en-GB" dirty="0"/>
          </a:p>
          <a:p>
            <a:pPr marL="0" indent="0" algn="ctr">
              <a:buNone/>
            </a:pPr>
            <a:r>
              <a:rPr lang="en-GB" dirty="0" smtClean="0"/>
              <a:t>Use the advice we give you for reading homework and transfer into the environment .</a:t>
            </a:r>
            <a:endParaRPr lang="en-GB" dirty="0"/>
          </a:p>
        </p:txBody>
      </p:sp>
      <p:pic>
        <p:nvPicPr>
          <p:cNvPr id="5" name="Picture 4" descr="C:\Users\FraseE1\AppData\Local\Microsoft\Windows\Temporary Internet Files\Content.Word\IMG_292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7192" y="283772"/>
            <a:ext cx="2340240" cy="1587558"/>
          </a:xfrm>
          <a:prstGeom prst="rect">
            <a:avLst/>
          </a:prstGeom>
          <a:noFill/>
          <a:ln>
            <a:noFill/>
          </a:ln>
        </p:spPr>
      </p:pic>
    </p:spTree>
    <p:extLst>
      <p:ext uri="{BB962C8B-B14F-4D97-AF65-F5344CB8AC3E}">
        <p14:creationId xmlns:p14="http://schemas.microsoft.com/office/powerpoint/2010/main" val="403140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Concepts of Print within the early stages</a:t>
            </a:r>
            <a:endParaRPr lang="en-GB" dirty="0"/>
          </a:p>
        </p:txBody>
      </p:sp>
      <p:sp>
        <p:nvSpPr>
          <p:cNvPr id="3" name="Content Placeholder 2"/>
          <p:cNvSpPr>
            <a:spLocks noGrp="1"/>
          </p:cNvSpPr>
          <p:nvPr>
            <p:ph idx="1"/>
          </p:nvPr>
        </p:nvSpPr>
        <p:spPr>
          <a:xfrm>
            <a:off x="838200" y="1825625"/>
            <a:ext cx="10515600" cy="3412419"/>
          </a:xfrm>
        </p:spPr>
        <p:txBody>
          <a:bodyPr>
            <a:noAutofit/>
          </a:bodyPr>
          <a:lstStyle/>
          <a:p>
            <a:r>
              <a:rPr lang="en-GB" sz="2000" dirty="0" smtClean="0"/>
              <a:t>Reading and </a:t>
            </a:r>
            <a:r>
              <a:rPr lang="en-GB" sz="2000" dirty="0"/>
              <a:t>s</a:t>
            </a:r>
            <a:r>
              <a:rPr lang="en-GB" sz="2000" dirty="0" smtClean="0"/>
              <a:t>haring stories for enjoyment </a:t>
            </a:r>
          </a:p>
          <a:p>
            <a:r>
              <a:rPr lang="en-GB" sz="2000" dirty="0" smtClean="0"/>
              <a:t>Names on labels, trays, pegs, </a:t>
            </a:r>
            <a:r>
              <a:rPr lang="en-GB" sz="2000" dirty="0" err="1" smtClean="0"/>
              <a:t>etc</a:t>
            </a:r>
            <a:endParaRPr lang="en-GB" sz="2000" dirty="0" smtClean="0"/>
          </a:p>
          <a:p>
            <a:r>
              <a:rPr lang="en-GB" sz="2000" dirty="0" smtClean="0"/>
              <a:t>Lunch menu</a:t>
            </a:r>
          </a:p>
          <a:p>
            <a:r>
              <a:rPr lang="en-GB" sz="2000" dirty="0" smtClean="0"/>
              <a:t>Role play – use imagination to explore where print is used in </a:t>
            </a:r>
          </a:p>
          <a:p>
            <a:pPr marL="0" indent="0">
              <a:buNone/>
            </a:pPr>
            <a:r>
              <a:rPr lang="en-GB" sz="2000" dirty="0"/>
              <a:t> </a:t>
            </a:r>
            <a:r>
              <a:rPr lang="en-GB" sz="2000" dirty="0" smtClean="0"/>
              <a:t>     different contexts.  </a:t>
            </a:r>
            <a:r>
              <a:rPr lang="en-GB" sz="2000" dirty="0" err="1" smtClean="0"/>
              <a:t>E.g</a:t>
            </a:r>
            <a:r>
              <a:rPr lang="en-GB" sz="2000" dirty="0" smtClean="0"/>
              <a:t> Costa </a:t>
            </a:r>
            <a:r>
              <a:rPr lang="en-GB" sz="2000" dirty="0"/>
              <a:t>C</a:t>
            </a:r>
            <a:r>
              <a:rPr lang="en-GB" sz="2000" dirty="0" smtClean="0"/>
              <a:t>offee , Alves Pizzeria </a:t>
            </a:r>
          </a:p>
          <a:p>
            <a:r>
              <a:rPr lang="en-GB" sz="2000" dirty="0" smtClean="0"/>
              <a:t>Wall displays – learning tools/aids</a:t>
            </a:r>
          </a:p>
          <a:p>
            <a:r>
              <a:rPr lang="en-GB" sz="2000" dirty="0" smtClean="0"/>
              <a:t>Stickers and certificates </a:t>
            </a:r>
          </a:p>
          <a:p>
            <a:endParaRPr lang="en-GB" sz="2000" dirty="0" smtClean="0"/>
          </a:p>
          <a:p>
            <a:endParaRPr lang="en-GB" sz="2000" dirty="0" smtClean="0"/>
          </a:p>
          <a:p>
            <a:pPr marL="0" indent="0">
              <a:buNone/>
            </a:pPr>
            <a:endParaRPr lang="en-GB" sz="2000" dirty="0"/>
          </a:p>
          <a:p>
            <a:pPr marL="0" indent="0">
              <a:buNone/>
            </a:pPr>
            <a:r>
              <a:rPr lang="en-GB" sz="2000" b="1" dirty="0" smtClean="0"/>
              <a:t>Even before children begin to read they understand that there is a relevance.</a:t>
            </a:r>
          </a:p>
          <a:p>
            <a:endParaRPr lang="en-GB" sz="2000" dirty="0" smtClean="0"/>
          </a:p>
          <a:p>
            <a:endParaRPr lang="en-GB"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5697" y="4020411"/>
            <a:ext cx="2938677" cy="163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838732">
            <a:off x="8904352" y="2795964"/>
            <a:ext cx="3349772" cy="266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FraseE1\AppData\Local\Microsoft\Windows\Temporary Internet Files\Content.Word\IMG_2927.jpg"/>
          <p:cNvPicPr/>
          <p:nvPr/>
        </p:nvPicPr>
        <p:blipFill rotWithShape="1">
          <a:blip r:embed="rId4" cstate="print">
            <a:extLst>
              <a:ext uri="{28A0092B-C50C-407E-A947-70E740481C1C}">
                <a14:useLocalDpi xmlns:a14="http://schemas.microsoft.com/office/drawing/2010/main" val="0"/>
              </a:ext>
            </a:extLst>
          </a:blip>
          <a:srcRect l="17856" r="11735"/>
          <a:stretch/>
        </p:blipFill>
        <p:spPr bwMode="auto">
          <a:xfrm>
            <a:off x="7373532" y="2067763"/>
            <a:ext cx="1669000" cy="20625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582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8BFE9-FE54-4127-806E-768482377AD8}"/>
              </a:ext>
            </a:extLst>
          </p:cNvPr>
          <p:cNvSpPr>
            <a:spLocks noGrp="1"/>
          </p:cNvSpPr>
          <p:nvPr>
            <p:ph type="title"/>
          </p:nvPr>
        </p:nvSpPr>
        <p:spPr/>
        <p:txBody>
          <a:bodyPr>
            <a:normAutofit fontScale="90000"/>
          </a:bodyPr>
          <a:lstStyle/>
          <a:p>
            <a:pPr algn="ctr"/>
            <a:r>
              <a:rPr lang="en-GB" sz="5400" dirty="0"/>
              <a:t>Oral </a:t>
            </a:r>
            <a:r>
              <a:rPr lang="en-GB" sz="5400" dirty="0" smtClean="0"/>
              <a:t>Language</a:t>
            </a:r>
            <a:br>
              <a:rPr lang="en-GB" sz="5400" dirty="0" smtClean="0"/>
            </a:br>
            <a:r>
              <a:rPr lang="en-GB" sz="3100" dirty="0" smtClean="0"/>
              <a:t>Oral language in its simplest terms relates to Listening and Talking.  How your child will process language being used around them and how they are able to construct appropriate vocabulary.</a:t>
            </a:r>
            <a:endParaRPr lang="en-GB" sz="3100" dirty="0"/>
          </a:p>
        </p:txBody>
      </p:sp>
      <p:sp>
        <p:nvSpPr>
          <p:cNvPr id="3" name="Content Placeholder 2">
            <a:extLst>
              <a:ext uri="{FF2B5EF4-FFF2-40B4-BE49-F238E27FC236}">
                <a16:creationId xmlns:a16="http://schemas.microsoft.com/office/drawing/2014/main" xmlns="" id="{FAEF573F-528A-4504-A51D-A9196F059135}"/>
              </a:ext>
            </a:extLst>
          </p:cNvPr>
          <p:cNvSpPr>
            <a:spLocks noGrp="1"/>
          </p:cNvSpPr>
          <p:nvPr>
            <p:ph idx="1"/>
          </p:nvPr>
        </p:nvSpPr>
        <p:spPr>
          <a:xfrm>
            <a:off x="552891" y="1944998"/>
            <a:ext cx="10515600" cy="4351338"/>
          </a:xfrm>
        </p:spPr>
        <p:txBody>
          <a:bodyPr>
            <a:normAutofit fontScale="55000" lnSpcReduction="20000"/>
          </a:bodyPr>
          <a:lstStyle/>
          <a:p>
            <a:r>
              <a:rPr lang="en-GB" sz="3200" b="1" u="sng" dirty="0"/>
              <a:t>Expressive Language </a:t>
            </a:r>
            <a:r>
              <a:rPr lang="en-GB" sz="3200" dirty="0"/>
              <a:t>– Can use language </a:t>
            </a:r>
            <a:endParaRPr lang="en-GB" sz="3200" dirty="0" smtClean="0"/>
          </a:p>
          <a:p>
            <a:r>
              <a:rPr lang="en-GB" sz="3200" dirty="0" smtClean="0"/>
              <a:t>to </a:t>
            </a:r>
            <a:r>
              <a:rPr lang="en-GB" sz="3200" dirty="0"/>
              <a:t>describe a scene</a:t>
            </a:r>
          </a:p>
          <a:p>
            <a:r>
              <a:rPr lang="en-GB" sz="3200" dirty="0" smtClean="0"/>
              <a:t>to </a:t>
            </a:r>
            <a:r>
              <a:rPr lang="en-GB" sz="3200" dirty="0"/>
              <a:t>gain information and give own ideas</a:t>
            </a:r>
          </a:p>
          <a:p>
            <a:r>
              <a:rPr lang="en-GB" sz="3200" dirty="0"/>
              <a:t>t</a:t>
            </a:r>
            <a:r>
              <a:rPr lang="en-GB" sz="3200" dirty="0" smtClean="0"/>
              <a:t>o start, </a:t>
            </a:r>
            <a:r>
              <a:rPr lang="en-GB" sz="3200" dirty="0"/>
              <a:t>takes turns and stops, in longer </a:t>
            </a:r>
            <a:r>
              <a:rPr lang="en-GB" sz="3200" dirty="0" smtClean="0"/>
              <a:t>conversations</a:t>
            </a:r>
          </a:p>
          <a:p>
            <a:r>
              <a:rPr lang="en-GB" sz="3200" dirty="0"/>
              <a:t>t</a:t>
            </a:r>
            <a:r>
              <a:rPr lang="en-GB" sz="3200" dirty="0" smtClean="0"/>
              <a:t>o communicate their thoughts and feelings</a:t>
            </a:r>
          </a:p>
          <a:p>
            <a:pPr marL="0" indent="0">
              <a:buNone/>
            </a:pPr>
            <a:endParaRPr lang="en-GB" sz="3200" dirty="0"/>
          </a:p>
          <a:p>
            <a:r>
              <a:rPr lang="en-GB" sz="3200" b="1" u="sng" dirty="0"/>
              <a:t>Understanding of </a:t>
            </a:r>
            <a:r>
              <a:rPr lang="en-GB" sz="3200" b="1" u="sng" dirty="0" smtClean="0"/>
              <a:t>language</a:t>
            </a:r>
            <a:r>
              <a:rPr lang="en-GB" sz="3200" b="1" u="sng" dirty="0"/>
              <a:t> </a:t>
            </a:r>
            <a:r>
              <a:rPr lang="en-GB" sz="3200" dirty="0" smtClean="0"/>
              <a:t>- Shows </a:t>
            </a:r>
            <a:r>
              <a:rPr lang="en-GB" sz="3200" dirty="0"/>
              <a:t>understanding </a:t>
            </a:r>
            <a:endParaRPr lang="en-GB" sz="3200" dirty="0" smtClean="0"/>
          </a:p>
          <a:p>
            <a:r>
              <a:rPr lang="en-GB" sz="3200" dirty="0" smtClean="0"/>
              <a:t>of </a:t>
            </a:r>
            <a:r>
              <a:rPr lang="en-GB" sz="3200" dirty="0"/>
              <a:t>story by simple question or commenting </a:t>
            </a:r>
          </a:p>
          <a:p>
            <a:r>
              <a:rPr lang="en-GB" sz="3200" dirty="0" smtClean="0"/>
              <a:t>of </a:t>
            </a:r>
            <a:r>
              <a:rPr lang="en-GB" sz="3200" dirty="0"/>
              <a:t>who, what happened questions </a:t>
            </a:r>
          </a:p>
          <a:p>
            <a:r>
              <a:rPr lang="en-GB" sz="3200" dirty="0" smtClean="0"/>
              <a:t>Of sorting objects </a:t>
            </a:r>
            <a:r>
              <a:rPr lang="en-GB" sz="3200" dirty="0"/>
              <a:t>according to category</a:t>
            </a:r>
            <a:endParaRPr lang="en-GB" sz="3200" dirty="0" smtClean="0"/>
          </a:p>
          <a:p>
            <a:pPr marL="0" indent="0">
              <a:buNone/>
            </a:pPr>
            <a:endParaRPr lang="en-GB" sz="3200" dirty="0"/>
          </a:p>
          <a:p>
            <a:r>
              <a:rPr lang="en-GB" sz="3200" b="1" u="sng" dirty="0" smtClean="0"/>
              <a:t>Building vocabulary </a:t>
            </a:r>
            <a:r>
              <a:rPr lang="en-GB" sz="3200" dirty="0" smtClean="0"/>
              <a:t>– encourage a natural curiosity about words and offer alternatives. </a:t>
            </a:r>
          </a:p>
          <a:p>
            <a:pPr marL="0" indent="0">
              <a:buNone/>
            </a:pPr>
            <a:r>
              <a:rPr lang="en-GB" sz="3200" dirty="0" err="1" smtClean="0"/>
              <a:t>E.g</a:t>
            </a:r>
            <a:r>
              <a:rPr lang="en-GB" sz="3200" dirty="0" smtClean="0"/>
              <a:t> big should also be given as colossal, enormous, etc.  </a:t>
            </a:r>
            <a:endParaRPr lang="en-GB" sz="3200" dirty="0"/>
          </a:p>
          <a:p>
            <a:endParaRPr lang="en-GB" dirty="0"/>
          </a:p>
          <a:p>
            <a:pPr marL="0" indent="0">
              <a:buNone/>
            </a:pPr>
            <a:endParaRPr lang="en-GB" dirty="0"/>
          </a:p>
        </p:txBody>
      </p:sp>
      <p:pic>
        <p:nvPicPr>
          <p:cNvPr id="6" name="Picture 5" descr="C:\Users\FraseE1\AppData\Local\Microsoft\Windows\Temporary Internet Files\Content.Word\IMG_2901.jpg"/>
          <p:cNvPicPr/>
          <p:nvPr/>
        </p:nvPicPr>
        <p:blipFill rotWithShape="1">
          <a:blip r:embed="rId2" cstate="print">
            <a:extLst>
              <a:ext uri="{28A0092B-C50C-407E-A947-70E740481C1C}">
                <a14:useLocalDpi xmlns:a14="http://schemas.microsoft.com/office/drawing/2010/main" val="0"/>
              </a:ext>
            </a:extLst>
          </a:blip>
          <a:srcRect l="14098" t="13343" r="18613" b="7193"/>
          <a:stretch/>
        </p:blipFill>
        <p:spPr bwMode="auto">
          <a:xfrm rot="5400000">
            <a:off x="7953572" y="2413171"/>
            <a:ext cx="3349258" cy="2669614"/>
          </a:xfrm>
          <a:prstGeom prst="rect">
            <a:avLst/>
          </a:prstGeom>
          <a:noFill/>
          <a:ln>
            <a:noFill/>
          </a:ln>
          <a:extLst>
            <a:ext uri="{53640926-AAD7-44D8-BBD7-CCE9431645EC}">
              <a14:shadowObscured xmlns:a14="http://schemas.microsoft.com/office/drawing/2010/main"/>
            </a:ext>
          </a:extLst>
        </p:spPr>
      </p:pic>
      <p:pic>
        <p:nvPicPr>
          <p:cNvPr id="7" name="Picture 6" descr="Image result for listening and talking with your child">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250325" y="5422607"/>
            <a:ext cx="1818166" cy="1230913"/>
          </a:xfrm>
          <a:prstGeom prst="rect">
            <a:avLst/>
          </a:prstGeom>
          <a:noFill/>
          <a:ln>
            <a:noFill/>
          </a:ln>
        </p:spPr>
      </p:pic>
      <p:pic>
        <p:nvPicPr>
          <p:cNvPr id="8" name="Picture 7" descr="C:\Users\FraseE1\AppData\Local\Microsoft\Windows\Temporary Internet Files\Content.Word\IMG_286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63164" y="3472034"/>
            <a:ext cx="2165097" cy="1592114"/>
          </a:xfrm>
          <a:prstGeom prst="rect">
            <a:avLst/>
          </a:prstGeom>
          <a:noFill/>
          <a:ln>
            <a:noFill/>
          </a:ln>
        </p:spPr>
      </p:pic>
    </p:spTree>
    <p:extLst>
      <p:ext uri="{BB962C8B-B14F-4D97-AF65-F5344CB8AC3E}">
        <p14:creationId xmlns:p14="http://schemas.microsoft.com/office/powerpoint/2010/main" val="241983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1404A8-77CF-432E-94A5-46C923A74CFC}"/>
              </a:ext>
            </a:extLst>
          </p:cNvPr>
          <p:cNvSpPr>
            <a:spLocks noGrp="1"/>
          </p:cNvSpPr>
          <p:nvPr>
            <p:ph idx="1"/>
          </p:nvPr>
        </p:nvSpPr>
        <p:spPr>
          <a:xfrm>
            <a:off x="559642" y="2593418"/>
            <a:ext cx="5816112" cy="3660626"/>
          </a:xfrm>
        </p:spPr>
        <p:txBody>
          <a:bodyPr>
            <a:normAutofit/>
          </a:bodyPr>
          <a:lstStyle/>
          <a:p>
            <a:r>
              <a:rPr lang="en-GB" dirty="0">
                <a:solidFill>
                  <a:srgbClr val="FF0000"/>
                </a:solidFill>
              </a:rPr>
              <a:t>1. Talking and Listening</a:t>
            </a:r>
          </a:p>
          <a:p>
            <a:r>
              <a:rPr lang="en-GB" dirty="0">
                <a:solidFill>
                  <a:srgbClr val="FF0000"/>
                </a:solidFill>
              </a:rPr>
              <a:t>2. Auditory Discrimination</a:t>
            </a:r>
          </a:p>
          <a:p>
            <a:r>
              <a:rPr lang="en-GB" dirty="0">
                <a:solidFill>
                  <a:srgbClr val="FF0000"/>
                </a:solidFill>
              </a:rPr>
              <a:t>3. Visual and auditory memory   </a:t>
            </a:r>
          </a:p>
          <a:p>
            <a:r>
              <a:rPr lang="en-GB" dirty="0">
                <a:solidFill>
                  <a:srgbClr val="FF0000"/>
                </a:solidFill>
              </a:rPr>
              <a:t>4. Word boundaries</a:t>
            </a:r>
          </a:p>
          <a:p>
            <a:r>
              <a:rPr lang="en-GB" dirty="0">
                <a:solidFill>
                  <a:schemeClr val="accent1"/>
                </a:solidFill>
              </a:rPr>
              <a:t>5. Rhyme awareness and detection</a:t>
            </a:r>
          </a:p>
          <a:p>
            <a:r>
              <a:rPr lang="en-GB" dirty="0">
                <a:solidFill>
                  <a:schemeClr val="accent1"/>
                </a:solidFill>
              </a:rPr>
              <a:t>6. Syllable blending</a:t>
            </a:r>
          </a:p>
          <a:p>
            <a:endParaRPr lang="en-GB" dirty="0"/>
          </a:p>
        </p:txBody>
      </p:sp>
      <p:sp>
        <p:nvSpPr>
          <p:cNvPr id="4" name="Title 1">
            <a:extLst>
              <a:ext uri="{FF2B5EF4-FFF2-40B4-BE49-F238E27FC236}">
                <a16:creationId xmlns:a16="http://schemas.microsoft.com/office/drawing/2014/main" xmlns="" id="{0C199984-2591-4F24-92DD-9BF6605D8801}"/>
              </a:ext>
            </a:extLst>
          </p:cNvPr>
          <p:cNvSpPr>
            <a:spLocks noGrp="1"/>
          </p:cNvSpPr>
          <p:nvPr>
            <p:ph type="title"/>
          </p:nvPr>
        </p:nvSpPr>
        <p:spPr>
          <a:xfrm>
            <a:off x="1676400" y="498034"/>
            <a:ext cx="10515600" cy="1325563"/>
          </a:xfrm>
        </p:spPr>
        <p:txBody>
          <a:bodyPr>
            <a:normAutofit fontScale="90000"/>
          </a:bodyPr>
          <a:lstStyle/>
          <a:p>
            <a:pPr algn="ctr"/>
            <a:r>
              <a:rPr lang="en-GB" sz="5400" b="1" u="sng" dirty="0"/>
              <a:t>Phonological Awareness </a:t>
            </a:r>
            <a:r>
              <a:rPr lang="en-GB" sz="5400" b="1" u="sng" dirty="0" smtClean="0"/>
              <a:t/>
            </a:r>
            <a:br>
              <a:rPr lang="en-GB" sz="5400" b="1" u="sng" dirty="0" smtClean="0"/>
            </a:br>
            <a:r>
              <a:rPr lang="en-GB" b="1" dirty="0" smtClean="0"/>
              <a:t>It is so much more than just remembering the</a:t>
            </a:r>
            <a:br>
              <a:rPr lang="en-GB" b="1" dirty="0" smtClean="0"/>
            </a:br>
            <a:r>
              <a:rPr lang="en-GB" b="1" dirty="0" smtClean="0"/>
              <a:t> Jolly Phonics sounds!!!</a:t>
            </a:r>
            <a:endParaRPr lang="en-GB" b="1" dirty="0"/>
          </a:p>
        </p:txBody>
      </p:sp>
      <p:sp>
        <p:nvSpPr>
          <p:cNvPr id="5" name="Content Placeholder 2">
            <a:extLst>
              <a:ext uri="{FF2B5EF4-FFF2-40B4-BE49-F238E27FC236}">
                <a16:creationId xmlns:a16="http://schemas.microsoft.com/office/drawing/2014/main" xmlns="" id="{659B5259-CEE7-46C2-99DF-68484D71A304}"/>
              </a:ext>
            </a:extLst>
          </p:cNvPr>
          <p:cNvSpPr txBox="1">
            <a:spLocks/>
          </p:cNvSpPr>
          <p:nvPr/>
        </p:nvSpPr>
        <p:spPr>
          <a:xfrm>
            <a:off x="6496321" y="2602591"/>
            <a:ext cx="620443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1"/>
                </a:solidFill>
              </a:rPr>
              <a:t>7. Syllable detection</a:t>
            </a:r>
          </a:p>
          <a:p>
            <a:r>
              <a:rPr lang="en-GB" dirty="0">
                <a:solidFill>
                  <a:schemeClr val="accent1"/>
                </a:solidFill>
              </a:rPr>
              <a:t>8. Rhyme production</a:t>
            </a:r>
          </a:p>
          <a:p>
            <a:r>
              <a:rPr lang="en-GB" dirty="0">
                <a:solidFill>
                  <a:srgbClr val="00B050"/>
                </a:solidFill>
              </a:rPr>
              <a:t>9. Onset-rime</a:t>
            </a:r>
          </a:p>
          <a:p>
            <a:r>
              <a:rPr lang="en-GB" dirty="0">
                <a:solidFill>
                  <a:srgbClr val="00B050"/>
                </a:solidFill>
              </a:rPr>
              <a:t>10. Phoneme discrimination and Alliteration</a:t>
            </a:r>
          </a:p>
          <a:p>
            <a:r>
              <a:rPr lang="en-GB" dirty="0">
                <a:solidFill>
                  <a:srgbClr val="00B050"/>
                </a:solidFill>
              </a:rPr>
              <a:t>11. Phoneme blending</a:t>
            </a:r>
          </a:p>
          <a:p>
            <a:r>
              <a:rPr lang="en-GB" dirty="0">
                <a:solidFill>
                  <a:srgbClr val="00B050"/>
                </a:solidFill>
              </a:rPr>
              <a:t>12. Phoneme segmenting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15116">
            <a:off x="584788" y="959861"/>
            <a:ext cx="1601419" cy="132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47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B80E0-5993-479C-AAFB-E18630B75A4A}"/>
              </a:ext>
            </a:extLst>
          </p:cNvPr>
          <p:cNvSpPr>
            <a:spLocks noGrp="1"/>
          </p:cNvSpPr>
          <p:nvPr>
            <p:ph type="title"/>
          </p:nvPr>
        </p:nvSpPr>
        <p:spPr>
          <a:xfrm>
            <a:off x="838200" y="347541"/>
            <a:ext cx="10515600" cy="1325563"/>
          </a:xfrm>
        </p:spPr>
        <p:txBody>
          <a:bodyPr>
            <a:noAutofit/>
          </a:bodyPr>
          <a:lstStyle/>
          <a:p>
            <a:pPr algn="ctr"/>
            <a:r>
              <a:rPr lang="en-GB" sz="5400" b="1" u="sng" dirty="0">
                <a:solidFill>
                  <a:srgbClr val="000000"/>
                </a:solidFill>
              </a:rPr>
              <a:t>Pre-Handwriting Stages</a:t>
            </a:r>
            <a:r>
              <a:rPr lang="en-GB" sz="5400" b="1" u="sng" dirty="0"/>
              <a:t/>
            </a:r>
            <a:br>
              <a:rPr lang="en-GB" sz="5400" b="1" u="sng" dirty="0"/>
            </a:br>
            <a:endParaRPr lang="en-GB" sz="5400" b="1" u="sng" dirty="0"/>
          </a:p>
        </p:txBody>
      </p:sp>
      <p:sp>
        <p:nvSpPr>
          <p:cNvPr id="3" name="Content Placeholder 2">
            <a:extLst>
              <a:ext uri="{FF2B5EF4-FFF2-40B4-BE49-F238E27FC236}">
                <a16:creationId xmlns:a16="http://schemas.microsoft.com/office/drawing/2014/main" xmlns="" id="{96B5BE6F-E415-4D80-957F-EAB7E3B9A54B}"/>
              </a:ext>
            </a:extLst>
          </p:cNvPr>
          <p:cNvSpPr>
            <a:spLocks noGrp="1"/>
          </p:cNvSpPr>
          <p:nvPr>
            <p:ph idx="1"/>
          </p:nvPr>
        </p:nvSpPr>
        <p:spPr>
          <a:xfrm>
            <a:off x="1010160" y="1830737"/>
            <a:ext cx="5257800" cy="4351338"/>
          </a:xfrm>
        </p:spPr>
        <p:txBody>
          <a:bodyPr/>
          <a:lstStyle/>
          <a:p>
            <a:r>
              <a:rPr lang="en-GB" dirty="0"/>
              <a:t>Fine Motor Skills</a:t>
            </a:r>
          </a:p>
          <a:p>
            <a:r>
              <a:rPr lang="en-GB" dirty="0"/>
              <a:t>Scissors skills</a:t>
            </a:r>
          </a:p>
          <a:p>
            <a:r>
              <a:rPr lang="en-GB" dirty="0"/>
              <a:t>Pre-writing skills</a:t>
            </a:r>
          </a:p>
          <a:p>
            <a:endParaRPr lang="en-GB" dirty="0"/>
          </a:p>
          <a:p>
            <a:r>
              <a:rPr lang="en-GB" dirty="0"/>
              <a:t>Pencil </a:t>
            </a:r>
            <a:r>
              <a:rPr lang="en-GB" dirty="0" smtClean="0"/>
              <a:t>Control – shapes and lines</a:t>
            </a:r>
            <a:endParaRPr lang="en-GB" dirty="0"/>
          </a:p>
          <a:p>
            <a:r>
              <a:rPr lang="en-GB" dirty="0"/>
              <a:t>Teaching Letter Formation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83184" y="4990162"/>
            <a:ext cx="1920091" cy="144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FraseE1\AppData\Local\Microsoft\Windows\Temporary Internet Files\Content.Word\IMG_2871.jpg"/>
          <p:cNvPicPr/>
          <p:nvPr/>
        </p:nvPicPr>
        <p:blipFill rotWithShape="1">
          <a:blip r:embed="rId3" cstate="print">
            <a:extLst>
              <a:ext uri="{28A0092B-C50C-407E-A947-70E740481C1C}">
                <a14:useLocalDpi xmlns:a14="http://schemas.microsoft.com/office/drawing/2010/main" val="0"/>
              </a:ext>
            </a:extLst>
          </a:blip>
          <a:srcRect l="25108" t="10099" r="12313"/>
          <a:stretch/>
        </p:blipFill>
        <p:spPr bwMode="auto">
          <a:xfrm rot="5400000">
            <a:off x="7248143" y="1083775"/>
            <a:ext cx="3564890" cy="3839845"/>
          </a:xfrm>
          <a:prstGeom prst="rect">
            <a:avLst/>
          </a:prstGeom>
          <a:noFill/>
          <a:ln>
            <a:noFill/>
          </a:ln>
          <a:extLst>
            <a:ext uri="{53640926-AAD7-44D8-BBD7-CCE9431645EC}">
              <a14:shadowObscured xmlns:a14="http://schemas.microsoft.com/office/drawing/2010/main"/>
            </a:ext>
          </a:extLst>
        </p:spPr>
      </p:pic>
      <p:pic>
        <p:nvPicPr>
          <p:cNvPr id="7" name="Picture 6" descr="C:\Users\FraseE1\AppData\Local\Microsoft\Windows\Temporary Internet Files\Content.Word\IMG_287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236089" y="4040316"/>
            <a:ext cx="2900498" cy="2033127"/>
          </a:xfrm>
          <a:prstGeom prst="rect">
            <a:avLst/>
          </a:prstGeom>
          <a:noFill/>
          <a:ln>
            <a:noFill/>
          </a:ln>
        </p:spPr>
      </p:pic>
      <p:pic>
        <p:nvPicPr>
          <p:cNvPr id="8" name="Picture 7" descr="C:\Users\FraseE1\AppData\Local\Microsoft\Windows\Temporary Internet Files\Content.Word\IMG_288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961636" y="1526278"/>
            <a:ext cx="2796643" cy="2090897"/>
          </a:xfrm>
          <a:prstGeom prst="rect">
            <a:avLst/>
          </a:prstGeom>
          <a:noFill/>
          <a:ln>
            <a:noFill/>
          </a:ln>
        </p:spPr>
      </p:pic>
    </p:spTree>
    <p:extLst>
      <p:ext uri="{BB962C8B-B14F-4D97-AF65-F5344CB8AC3E}">
        <p14:creationId xmlns:p14="http://schemas.microsoft.com/office/powerpoint/2010/main" val="68407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Motor Skills – ideas for home </a:t>
            </a:r>
            <a:endParaRPr lang="en-GB" dirty="0"/>
          </a:p>
        </p:txBody>
      </p:sp>
      <p:sp>
        <p:nvSpPr>
          <p:cNvPr id="3" name="Content Placeholder 2"/>
          <p:cNvSpPr>
            <a:spLocks noGrp="1"/>
          </p:cNvSpPr>
          <p:nvPr>
            <p:ph idx="1"/>
          </p:nvPr>
        </p:nvSpPr>
        <p:spPr>
          <a:xfrm>
            <a:off x="883355" y="1757892"/>
            <a:ext cx="10515600" cy="4351338"/>
          </a:xfrm>
        </p:spPr>
        <p:txBody>
          <a:bodyPr>
            <a:normAutofit fontScale="85000" lnSpcReduction="20000"/>
          </a:bodyPr>
          <a:lstStyle/>
          <a:p>
            <a:r>
              <a:rPr lang="en-GB" dirty="0" smtClean="0"/>
              <a:t>Threading pasta</a:t>
            </a:r>
          </a:p>
          <a:p>
            <a:r>
              <a:rPr lang="en-GB" dirty="0" smtClean="0"/>
              <a:t>Lego</a:t>
            </a:r>
          </a:p>
          <a:p>
            <a:r>
              <a:rPr lang="en-GB" dirty="0" err="1" smtClean="0"/>
              <a:t>Cheerios</a:t>
            </a:r>
            <a:r>
              <a:rPr lang="en-GB" dirty="0" smtClean="0"/>
              <a:t> on pipe cleaners</a:t>
            </a:r>
          </a:p>
          <a:p>
            <a:r>
              <a:rPr lang="en-GB" dirty="0" smtClean="0"/>
              <a:t>Colouring in pictures</a:t>
            </a:r>
          </a:p>
          <a:p>
            <a:r>
              <a:rPr lang="en-GB" dirty="0" smtClean="0"/>
              <a:t>Dressing dolls, teddies, </a:t>
            </a:r>
            <a:r>
              <a:rPr lang="en-GB" dirty="0" err="1" smtClean="0"/>
              <a:t>etc</a:t>
            </a:r>
            <a:r>
              <a:rPr lang="en-GB" dirty="0" smtClean="0"/>
              <a:t> (Zips, buttons, </a:t>
            </a:r>
            <a:r>
              <a:rPr lang="en-GB" dirty="0" err="1" smtClean="0"/>
              <a:t>velcro</a:t>
            </a:r>
            <a:r>
              <a:rPr lang="en-GB" dirty="0" smtClean="0"/>
              <a:t>, </a:t>
            </a:r>
            <a:r>
              <a:rPr lang="en-GB" dirty="0" err="1" smtClean="0"/>
              <a:t>etc</a:t>
            </a:r>
            <a:r>
              <a:rPr lang="en-GB" dirty="0" smtClean="0"/>
              <a:t>)</a:t>
            </a:r>
          </a:p>
          <a:p>
            <a:r>
              <a:rPr lang="en-GB" dirty="0" smtClean="0"/>
              <a:t>Planting seeds</a:t>
            </a:r>
          </a:p>
          <a:p>
            <a:r>
              <a:rPr lang="en-GB" dirty="0" smtClean="0"/>
              <a:t>Jigsaw puzzles</a:t>
            </a:r>
          </a:p>
          <a:p>
            <a:r>
              <a:rPr lang="en-GB" dirty="0" smtClean="0"/>
              <a:t>Freezing toys in ice cubes to chisel out</a:t>
            </a:r>
          </a:p>
          <a:p>
            <a:r>
              <a:rPr lang="en-GB" dirty="0" smtClean="0"/>
              <a:t>Drawing people</a:t>
            </a:r>
          </a:p>
          <a:p>
            <a:r>
              <a:rPr lang="en-GB" dirty="0" smtClean="0"/>
              <a:t>Finger painting</a:t>
            </a:r>
          </a:p>
          <a:p>
            <a:r>
              <a:rPr lang="en-GB" dirty="0" smtClean="0"/>
              <a:t>Chop sticks and tweezers</a:t>
            </a:r>
            <a:endParaRPr lang="en-GB" dirty="0"/>
          </a:p>
        </p:txBody>
      </p:sp>
    </p:spTree>
    <p:extLst>
      <p:ext uri="{BB962C8B-B14F-4D97-AF65-F5344CB8AC3E}">
        <p14:creationId xmlns:p14="http://schemas.microsoft.com/office/powerpoint/2010/main" val="3195517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435</Words>
  <Application>Microsoft Office PowerPoint</Application>
  <PresentationFormat>Custom</PresentationFormat>
  <Paragraphs>84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Emerging Literacy</vt:lpstr>
      <vt:lpstr>HEALTH WARNING!!!!!</vt:lpstr>
      <vt:lpstr>PowerPoint Presentation</vt:lpstr>
      <vt:lpstr>Concepts of print</vt:lpstr>
      <vt:lpstr>Concepts of Print within the early stages</vt:lpstr>
      <vt:lpstr>Oral Language Oral language in its simplest terms relates to Listening and Talking.  How your child will process language being used around them and how they are able to construct appropriate vocabulary.</vt:lpstr>
      <vt:lpstr>Phonological Awareness  It is so much more than just remembering the  Jolly Phonics sounds!!!</vt:lpstr>
      <vt:lpstr>Pre-Handwriting Stages </vt:lpstr>
      <vt:lpstr>Fine Motor Skills – ideas for home </vt:lpstr>
      <vt:lpstr>   EXIT PASS  Feedback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Literacy</dc:title>
  <dc:creator>neil blair</dc:creator>
  <cp:lastModifiedBy>TMC</cp:lastModifiedBy>
  <cp:revision>31</cp:revision>
  <dcterms:created xsi:type="dcterms:W3CDTF">2018-08-15T17:43:48Z</dcterms:created>
  <dcterms:modified xsi:type="dcterms:W3CDTF">2018-08-23T16:20:27Z</dcterms:modified>
</cp:coreProperties>
</file>