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59" r:id="rId5"/>
    <p:sldId id="262" r:id="rId6"/>
    <p:sldId id="261" r:id="rId7"/>
    <p:sldId id="275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108" d="100"/>
          <a:sy n="108" d="100"/>
        </p:scale>
        <p:origin x="-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02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1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2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81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2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1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5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3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790AC-1203-4EE3-88CB-EFDB20AF790F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DD68-7BF6-4234-AA38-3FD40688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2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821" y="1052736"/>
            <a:ext cx="7772400" cy="1470025"/>
          </a:xfrm>
        </p:spPr>
        <p:txBody>
          <a:bodyPr/>
          <a:lstStyle/>
          <a:p>
            <a:r>
              <a:rPr lang="en-GB" dirty="0" smtClean="0"/>
              <a:t>Numeracy </a:t>
            </a:r>
            <a:br>
              <a:rPr lang="en-GB" dirty="0" smtClean="0"/>
            </a:br>
            <a:r>
              <a:rPr lang="en-GB" dirty="0" smtClean="0"/>
              <a:t>in P1/2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71763"/>
            <a:ext cx="4280407" cy="241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48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48680"/>
            <a:ext cx="66247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Growth Mindset</a:t>
            </a:r>
            <a:endParaRPr lang="en-GB" sz="6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41650"/>
            <a:ext cx="4944680" cy="2629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064" y="4437112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 want my class to know……..</a:t>
            </a:r>
          </a:p>
          <a:p>
            <a:r>
              <a:rPr lang="en-GB" sz="2800" b="1" dirty="0" smtClean="0"/>
              <a:t>Its ok to make mistakes – we can learn from them</a:t>
            </a:r>
          </a:p>
          <a:p>
            <a:pPr algn="ctr"/>
            <a:r>
              <a:rPr lang="en-GB" sz="2800" b="1" dirty="0" smtClean="0"/>
              <a:t>AKA – Maths Talk</a:t>
            </a: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59492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Process and not the product!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844824"/>
            <a:ext cx="669674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Number Knowledge</a:t>
            </a:r>
          </a:p>
          <a:p>
            <a:pPr algn="ctr"/>
            <a:r>
              <a:rPr lang="en-GB" sz="6000" dirty="0" smtClean="0"/>
              <a:t>&amp;</a:t>
            </a:r>
            <a:endParaRPr lang="en-GB" sz="6000" dirty="0"/>
          </a:p>
          <a:p>
            <a:pPr algn="ctr"/>
            <a:r>
              <a:rPr lang="en-GB" sz="6000" dirty="0" smtClean="0"/>
              <a:t>Number </a:t>
            </a:r>
            <a:r>
              <a:rPr lang="en-GB" sz="6000" dirty="0" smtClean="0"/>
              <a:t>Strategy</a:t>
            </a:r>
          </a:p>
          <a:p>
            <a:pPr algn="ctr"/>
            <a:endParaRPr lang="en-GB" sz="6000" dirty="0"/>
          </a:p>
          <a:p>
            <a:pPr algn="ctr"/>
            <a:r>
              <a:rPr lang="en-GB" sz="2800" dirty="0" smtClean="0"/>
              <a:t>VOCABULARY   </a:t>
            </a:r>
            <a:r>
              <a:rPr lang="en-GB" sz="2800" dirty="0" smtClean="0"/>
              <a:t>VOCABULARY</a:t>
            </a:r>
            <a:r>
              <a:rPr lang="en-GB" sz="2800" dirty="0" smtClean="0"/>
              <a:t>  </a:t>
            </a:r>
            <a:r>
              <a:rPr lang="en-GB" sz="2800" dirty="0" smtClean="0"/>
              <a:t>VOCABULARY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476672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u="sng" dirty="0" smtClean="0"/>
              <a:t>NUMERACY</a:t>
            </a:r>
            <a:endParaRPr lang="en-GB" sz="6000" u="sng" dirty="0"/>
          </a:p>
        </p:txBody>
      </p:sp>
    </p:spTree>
    <p:extLst>
      <p:ext uri="{BB962C8B-B14F-4D97-AF65-F5344CB8AC3E}">
        <p14:creationId xmlns:p14="http://schemas.microsoft.com/office/powerpoint/2010/main" val="14872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688748"/>
            <a:ext cx="85506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u="sng" dirty="0" smtClean="0"/>
              <a:t>NUMERACY</a:t>
            </a:r>
          </a:p>
          <a:p>
            <a:pPr algn="ctr"/>
            <a:r>
              <a:rPr lang="en-GB" sz="3600" b="1" dirty="0" smtClean="0"/>
              <a:t>Number Knowledge</a:t>
            </a:r>
          </a:p>
          <a:p>
            <a:pPr algn="ctr"/>
            <a:r>
              <a:rPr lang="en-GB" b="1" dirty="0" smtClean="0"/>
              <a:t>Number and number processes</a:t>
            </a:r>
          </a:p>
          <a:p>
            <a:endParaRPr lang="en-GB" sz="2000" b="1" dirty="0"/>
          </a:p>
          <a:p>
            <a:r>
              <a:rPr lang="en-GB" sz="2000" b="1" dirty="0" smtClean="0"/>
              <a:t>*Subatising patterns    (know how many in a pattern without counting) </a:t>
            </a:r>
            <a:endParaRPr lang="en-GB" sz="2000" b="1" dirty="0" smtClean="0"/>
          </a:p>
          <a:p>
            <a:r>
              <a:rPr lang="en-GB" sz="2000" b="1" dirty="0" smtClean="0"/>
              <a:t>*Number ID</a:t>
            </a:r>
          </a:p>
          <a:p>
            <a:r>
              <a:rPr lang="en-GB" sz="2000" b="1" dirty="0" smtClean="0"/>
              <a:t>*Number sequences   FNWS/ BNWS</a:t>
            </a:r>
          </a:p>
          <a:p>
            <a:r>
              <a:rPr lang="en-GB" sz="2000" b="1" dirty="0" smtClean="0"/>
              <a:t>*Basic number facts</a:t>
            </a:r>
          </a:p>
          <a:p>
            <a:r>
              <a:rPr lang="en-GB" sz="2000" b="1" dirty="0" smtClean="0"/>
              <a:t>*2 digit numbers  teen, ty (decades)</a:t>
            </a:r>
          </a:p>
          <a:p>
            <a:r>
              <a:rPr lang="en-GB" sz="2000" b="1" dirty="0" smtClean="0"/>
              <a:t>*estimating and rounding</a:t>
            </a:r>
          </a:p>
          <a:p>
            <a:r>
              <a:rPr lang="en-GB" sz="2000" b="1" dirty="0" smtClean="0"/>
              <a:t>*Place Value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533617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Short 10 minute lessons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67748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199" y="188640"/>
            <a:ext cx="8622704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u="sng" dirty="0" smtClean="0"/>
              <a:t>NUMERACY</a:t>
            </a:r>
          </a:p>
          <a:p>
            <a:pPr algn="ctr"/>
            <a:endParaRPr lang="en-GB" sz="3200" b="1" u="sng" dirty="0" smtClean="0"/>
          </a:p>
          <a:p>
            <a:pPr algn="ctr"/>
            <a:r>
              <a:rPr lang="en-GB" sz="6000" b="1" dirty="0" smtClean="0"/>
              <a:t>Number Strategies </a:t>
            </a:r>
          </a:p>
          <a:p>
            <a:pPr algn="ctr"/>
            <a:r>
              <a:rPr lang="en-GB" sz="3200" b="1" dirty="0" smtClean="0"/>
              <a:t>Doubles &amp; Halves</a:t>
            </a:r>
          </a:p>
          <a:p>
            <a:pPr algn="ctr"/>
            <a:r>
              <a:rPr lang="en-GB" sz="3200" b="1" dirty="0" smtClean="0"/>
              <a:t>Commutative Law</a:t>
            </a:r>
          </a:p>
          <a:p>
            <a:pPr algn="ctr"/>
            <a:r>
              <a:rPr lang="en-GB" sz="3200" b="1" dirty="0" smtClean="0"/>
              <a:t>Count on / back in 1’s</a:t>
            </a:r>
          </a:p>
          <a:p>
            <a:pPr algn="ctr"/>
            <a:r>
              <a:rPr lang="en-GB" sz="3200" b="1" dirty="0" smtClean="0"/>
              <a:t>Skip counting in 2’s, 5’s &amp; 10’s</a:t>
            </a:r>
          </a:p>
          <a:p>
            <a:pPr algn="ctr"/>
            <a:r>
              <a:rPr lang="en-GB" sz="3200" b="1" dirty="0" smtClean="0"/>
              <a:t>Partitioning</a:t>
            </a:r>
          </a:p>
          <a:p>
            <a:pPr algn="ctr"/>
            <a:r>
              <a:rPr lang="en-GB" sz="3200" b="1" dirty="0" smtClean="0"/>
              <a:t>Make 10 to add 9/ compensation</a:t>
            </a:r>
            <a:endParaRPr lang="en-GB" sz="3200" b="1" dirty="0"/>
          </a:p>
          <a:p>
            <a:pPr algn="ctr"/>
            <a:endParaRPr lang="en-GB" b="1" u="sng" dirty="0" smtClean="0"/>
          </a:p>
          <a:p>
            <a:pPr algn="ctr"/>
            <a:endParaRPr lang="en-GB" sz="3200" b="1" dirty="0"/>
          </a:p>
          <a:p>
            <a:pPr algn="ctr"/>
            <a:endParaRPr lang="en-GB" sz="3200" b="1" dirty="0" smtClean="0"/>
          </a:p>
          <a:p>
            <a:pPr algn="ctr"/>
            <a:endParaRPr lang="en-GB" sz="3200" b="1" dirty="0"/>
          </a:p>
          <a:p>
            <a:pPr algn="ctr"/>
            <a:endParaRPr lang="en-GB" sz="3200" b="1" dirty="0" smtClean="0"/>
          </a:p>
          <a:p>
            <a:pPr algn="ctr"/>
            <a:endParaRPr lang="en-GB" sz="3200" b="1" dirty="0"/>
          </a:p>
          <a:p>
            <a:pPr algn="ctr"/>
            <a:endParaRPr lang="en-GB" sz="3200" b="1" dirty="0" smtClean="0"/>
          </a:p>
          <a:p>
            <a:pPr algn="ctr"/>
            <a:endParaRPr lang="en-GB" sz="3200" b="1" dirty="0"/>
          </a:p>
          <a:p>
            <a:pPr algn="ctr"/>
            <a:endParaRPr lang="en-GB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6553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43445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Example - Maths Talk</a:t>
            </a:r>
            <a:endParaRPr lang="en-GB" sz="4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30977" y="1312886"/>
            <a:ext cx="7704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 smtClean="0"/>
              <a:t>Number knowledge   (10 min lessons)</a:t>
            </a:r>
          </a:p>
          <a:p>
            <a:pPr algn="ctr"/>
            <a:r>
              <a:rPr lang="en-GB" sz="2400" dirty="0"/>
              <a:t>Word Problem</a:t>
            </a:r>
          </a:p>
          <a:p>
            <a:pPr algn="ctr"/>
            <a:endParaRPr lang="en-GB" sz="2400" dirty="0" smtClean="0"/>
          </a:p>
          <a:p>
            <a:pPr algn="ctr"/>
            <a:endParaRPr lang="en-GB" sz="2400" dirty="0"/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Mrs Blair has 34  children in her class.   8 children go off to do forest school with Earth Time.  How many  are left in Mrs Blair's class? 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algn="ctr"/>
            <a:r>
              <a:rPr lang="en-GB" b="1" u="sng" dirty="0"/>
              <a:t>Maths Talk Outline</a:t>
            </a:r>
          </a:p>
          <a:p>
            <a:r>
              <a:rPr lang="en-GB" dirty="0"/>
              <a:t>*****Word problem,   Strategy discussion &amp; teaching,  Using materials  &amp;  Applying learning</a:t>
            </a:r>
          </a:p>
          <a:p>
            <a:pPr marL="457200" indent="-457200">
              <a:buAutoNum type="arabicPeriod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494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1696" y="162880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solidFill>
                  <a:prstClr val="black"/>
                </a:solidFill>
              </a:rPr>
              <a:t>Strategy A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****Counting  in ones backwards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51920" y="28529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u="sng" dirty="0" smtClean="0">
                <a:solidFill>
                  <a:prstClr val="black"/>
                </a:solidFill>
              </a:rPr>
              <a:t>Strategy  B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Thirty-four </a:t>
            </a:r>
            <a:r>
              <a:rPr lang="en-GB" dirty="0">
                <a:solidFill>
                  <a:prstClr val="black"/>
                </a:solidFill>
              </a:rPr>
              <a:t>minus four is thirty. Thirty minus another four is twenty-six</a:t>
            </a:r>
            <a:r>
              <a:rPr lang="en-GB" dirty="0" smtClean="0">
                <a:solidFill>
                  <a:prstClr val="black"/>
                </a:solidFill>
              </a:rPr>
              <a:t>.  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****Working with tidy numbers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Using the tens to bridge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764704"/>
            <a:ext cx="4392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prstClr val="black"/>
                </a:solidFill>
              </a:rPr>
              <a:t>Possible strategies</a:t>
            </a:r>
            <a:endParaRPr lang="en-GB" sz="4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1920" y="47971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u="sng" dirty="0" smtClean="0">
                <a:solidFill>
                  <a:prstClr val="black"/>
                </a:solidFill>
              </a:rPr>
              <a:t>Strategy C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Pupils can carryout part-whole thinking.  ****Partitioning then recombining. 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6"/>
          <a:stretch/>
        </p:blipFill>
        <p:spPr bwMode="auto">
          <a:xfrm>
            <a:off x="1006712" y="3284984"/>
            <a:ext cx="2341082" cy="1128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nzmaths.co.nz/sites/default/files/images/4a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53" y="1615735"/>
            <a:ext cx="2480341" cy="131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3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Role….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Promote/teach a selection of strategies</a:t>
            </a:r>
          </a:p>
          <a:p>
            <a:r>
              <a:rPr lang="en-GB" dirty="0" smtClean="0"/>
              <a:t>Challenge pupils to explain their thinking, facilitate discussions between pupils around their problem solving.</a:t>
            </a:r>
          </a:p>
          <a:p>
            <a:r>
              <a:rPr lang="en-GB" dirty="0" smtClean="0"/>
              <a:t>Explore wrong answers and promote resilience.</a:t>
            </a:r>
          </a:p>
          <a:p>
            <a:r>
              <a:rPr lang="en-GB" dirty="0" smtClean="0"/>
              <a:t>Give the children a process to go through – lesson outline</a:t>
            </a:r>
            <a:r>
              <a:rPr lang="en-GB" dirty="0"/>
              <a:t> </a:t>
            </a:r>
            <a:r>
              <a:rPr lang="en-GB" dirty="0" smtClean="0"/>
              <a:t>(Maths Talk)</a:t>
            </a:r>
            <a:endParaRPr lang="en-GB" dirty="0"/>
          </a:p>
          <a:p>
            <a:r>
              <a:rPr lang="en-GB" dirty="0" smtClean="0"/>
              <a:t>Provide opportunities to be challenged and number knowledge recapped daily. </a:t>
            </a:r>
          </a:p>
        </p:txBody>
      </p:sp>
    </p:spTree>
    <p:extLst>
      <p:ext uri="{BB962C8B-B14F-4D97-AF65-F5344CB8AC3E}">
        <p14:creationId xmlns:p14="http://schemas.microsoft.com/office/powerpoint/2010/main" val="11076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60920"/>
            <a:ext cx="5904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What can you do to help?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708920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*Work on maths problems around the home.  Gardening/hanging washing out,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r>
              <a:rPr lang="en-GB" sz="2400" dirty="0" smtClean="0"/>
              <a:t>*Discuss the everyday numbers you come across</a:t>
            </a:r>
          </a:p>
          <a:p>
            <a:r>
              <a:rPr lang="en-GB" sz="2400" dirty="0" smtClean="0"/>
              <a:t>*Explore counting in lots of ways</a:t>
            </a:r>
          </a:p>
          <a:p>
            <a:r>
              <a:rPr lang="en-GB" sz="2400" dirty="0" smtClean="0"/>
              <a:t>*</a:t>
            </a:r>
            <a:r>
              <a:rPr lang="en-GB" sz="2400" u="sng" dirty="0" smtClean="0"/>
              <a:t>Take an interest in the way your child figures things out.</a:t>
            </a:r>
          </a:p>
          <a:p>
            <a:r>
              <a:rPr lang="en-GB" sz="2400" dirty="0" smtClean="0"/>
              <a:t>*Help your child to manage time and money</a:t>
            </a:r>
          </a:p>
          <a:p>
            <a:r>
              <a:rPr lang="en-GB" sz="2400" dirty="0" smtClean="0"/>
              <a:t>*Play mathematical games together – dominoes/darts</a:t>
            </a:r>
          </a:p>
          <a:p>
            <a:r>
              <a:rPr lang="en-GB" sz="2400" dirty="0" smtClean="0"/>
              <a:t>*Use media to encourage them to explore number (YouTube)</a:t>
            </a:r>
          </a:p>
          <a:p>
            <a:r>
              <a:rPr lang="en-GB" sz="2400" dirty="0" smtClean="0"/>
              <a:t>*Look at our blog for numeracy updates</a:t>
            </a:r>
          </a:p>
          <a:p>
            <a:r>
              <a:rPr lang="en-GB" sz="2400" dirty="0" smtClean="0"/>
              <a:t>*Recap number knowledge concepts.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125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379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Numeracy  in P1/2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My Role….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 in P3/4</dc:title>
  <dc:creator>The Blairs</dc:creator>
  <cp:lastModifiedBy>TMC</cp:lastModifiedBy>
  <cp:revision>30</cp:revision>
  <dcterms:created xsi:type="dcterms:W3CDTF">2015-08-31T19:42:12Z</dcterms:created>
  <dcterms:modified xsi:type="dcterms:W3CDTF">2017-03-29T17:48:30Z</dcterms:modified>
</cp:coreProperties>
</file>