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sldIdLst>
    <p:sldId id="256" r:id="rId2"/>
    <p:sldId id="301" r:id="rId3"/>
    <p:sldId id="302" r:id="rId4"/>
    <p:sldId id="303" r:id="rId5"/>
    <p:sldId id="263" r:id="rId6"/>
    <p:sldId id="271" r:id="rId7"/>
    <p:sldId id="266" r:id="rId8"/>
    <p:sldId id="273" r:id="rId9"/>
    <p:sldId id="274" r:id="rId10"/>
    <p:sldId id="275" r:id="rId11"/>
    <p:sldId id="290" r:id="rId12"/>
    <p:sldId id="292" r:id="rId13"/>
    <p:sldId id="304" r:id="rId14"/>
    <p:sldId id="305" r:id="rId15"/>
    <p:sldId id="299" r:id="rId16"/>
    <p:sldId id="277" r:id="rId17"/>
    <p:sldId id="279" r:id="rId18"/>
    <p:sldId id="265" r:id="rId19"/>
    <p:sldId id="307" r:id="rId20"/>
    <p:sldId id="308" r:id="rId21"/>
    <p:sldId id="286" r:id="rId22"/>
    <p:sldId id="285" r:id="rId23"/>
    <p:sldId id="294" r:id="rId24"/>
    <p:sldId id="289" r:id="rId25"/>
    <p:sldId id="268" r:id="rId26"/>
    <p:sldId id="282" r:id="rId27"/>
    <p:sldId id="29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4" autoAdjust="0"/>
    <p:restoredTop sz="94444" autoAdjust="0"/>
  </p:normalViewPr>
  <p:slideViewPr>
    <p:cSldViewPr snapToGrid="0">
      <p:cViewPr varScale="1">
        <p:scale>
          <a:sx n="86" d="100"/>
          <a:sy n="86" d="100"/>
        </p:scale>
        <p:origin x="39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B9662-556F-47E7-8A9E-D9FD6CE97FB8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EDB56-72DD-4895-8C12-A0C8A3829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00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EDB56-72DD-4895-8C12-A0C8A3829EF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324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E5E3C9F-3D39-4D1D-8752-A1C3137361F2}" type="datetime1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C25ADA6-21C7-4C50-BEAC-374611860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19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381B-1197-459F-B424-DE4A7BB283DC}" type="datetime1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ADA6-21C7-4C50-BEAC-374611860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33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FE00-52D6-4CB3-9F51-57FCE1441871}" type="datetime1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ADA6-21C7-4C50-BEAC-374611860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439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D645-F1A6-4294-9D49-F9FEA7EDB077}" type="datetime1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ADA6-21C7-4C50-BEAC-374611860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252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B9A1-D55D-434E-B580-2A101DF08267}" type="datetime1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ADA6-21C7-4C50-BEAC-374611860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490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9475-CA38-448B-9D25-C43EF4EAA1AA}" type="datetime1">
              <a:rPr lang="en-GB" smtClean="0"/>
              <a:t>11/05/2022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ADA6-21C7-4C50-BEAC-374611860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74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FA0E-C448-4998-BFAD-E5CCB1CC81BD}" type="datetime1">
              <a:rPr lang="en-GB" smtClean="0"/>
              <a:t>11/05/2022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ADA6-21C7-4C50-BEAC-374611860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886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85E63D9-FFB6-44C5-850C-67F92DA2FBBF}" type="datetime1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ADA6-21C7-4C50-BEAC-374611860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794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8BD00FB-B5A4-447A-90C1-54BDE71BDEBE}" type="datetime1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ADA6-21C7-4C50-BEAC-374611860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21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6AA7-861E-433C-B1D2-E3AE87370E20}" type="datetime1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ADA6-21C7-4C50-BEAC-374611860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09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A282-B998-4C23-9C60-8D6BE6ECCDED}" type="datetime1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ADA6-21C7-4C50-BEAC-374611860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96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D1D-2867-44B3-A734-DC1FDCEBED8F}" type="datetime1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ADA6-21C7-4C50-BEAC-374611860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19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C0A11-AA71-42B4-85B8-4B00665639FD}" type="datetime1">
              <a:rPr lang="en-GB" smtClean="0"/>
              <a:t>11/05/2022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ADA6-21C7-4C50-BEAC-374611860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83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5074-208F-47F9-B1D8-79335865E449}" type="datetime1">
              <a:rPr lang="en-GB" smtClean="0"/>
              <a:t>11/05/2022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ADA6-21C7-4C50-BEAC-374611860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36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D6C2-1AE5-49EE-A9B4-AF781C496984}" type="datetime1">
              <a:rPr lang="en-GB" smtClean="0"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ADA6-21C7-4C50-BEAC-374611860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51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3F28-FBB5-4405-A702-769D0C584A51}" type="datetime1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ADA6-21C7-4C50-BEAC-374611860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5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1CC9-D329-4F53-A884-F520920ABBC0}" type="datetime1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ADA6-21C7-4C50-BEAC-374611860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38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956CB5E-761F-498C-BCFB-2A54F1D7D163}" type="datetime1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C25ADA6-21C7-4C50-BEAC-374611860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40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llasdesignsltd.co.uk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mailto:admin.seafieldp@moray-edunet.gov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blogs.glowscotland.org.uk/my/SeafieldPrimarySchoolWebsit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6829" y="2054831"/>
            <a:ext cx="7315200" cy="193154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Welcome to Seafield Primary School</a:t>
            </a:r>
            <a:endParaRPr lang="en-GB" sz="44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3"/>
          <a:srcRect l="16110" t="24020" r="70371" b="58089"/>
          <a:stretch/>
        </p:blipFill>
        <p:spPr bwMode="auto">
          <a:xfrm flipH="1">
            <a:off x="11483995" y="42028"/>
            <a:ext cx="45719" cy="471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375379" y="637930"/>
            <a:ext cx="124662" cy="34838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860753" y="637929"/>
            <a:ext cx="2509171" cy="558820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9815171" y="2992700"/>
            <a:ext cx="1298189" cy="122998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E3794-E6F2-A0CA-B7BA-2E260B544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498" y="731463"/>
            <a:ext cx="2414426" cy="5488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0C498D-8511-C526-8891-30161743D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2029" y="2562205"/>
            <a:ext cx="1386707" cy="173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60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373" y="960358"/>
            <a:ext cx="8761413" cy="706964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Intake Arrangements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584533" y="5694116"/>
            <a:ext cx="11057206" cy="11676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GB" sz="1800" b="1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532" y="2341640"/>
            <a:ext cx="112640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000" u="sng" dirty="0">
                <a:latin typeface="MV Boli" panose="02000500030200090000" pitchFamily="2" charset="0"/>
                <a:cs typeface="MV Boli" panose="02000500030200090000" pitchFamily="2" charset="0"/>
              </a:rPr>
              <a:t>First Day</a:t>
            </a:r>
          </a:p>
          <a:p>
            <a:pPr>
              <a:lnSpc>
                <a:spcPct val="90000"/>
              </a:lnSpc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Children will be attending at 8.50am until 2.50pm</a:t>
            </a:r>
          </a:p>
          <a:p>
            <a:pPr>
              <a:lnSpc>
                <a:spcPct val="90000"/>
              </a:lnSpc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The children will line up inside Gate 2. </a:t>
            </a:r>
          </a:p>
          <a:p>
            <a:pPr>
              <a:lnSpc>
                <a:spcPct val="90000"/>
              </a:lnSpc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There </a:t>
            </a: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will be a sign for their classes and staff will be available to guide them</a:t>
            </a:r>
          </a:p>
          <a:p>
            <a:pPr>
              <a:lnSpc>
                <a:spcPct val="90000"/>
              </a:lnSpc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They will be escorted down to their lines by their class teachers</a:t>
            </a:r>
          </a:p>
          <a:p>
            <a:pPr>
              <a:lnSpc>
                <a:spcPct val="90000"/>
              </a:lnSpc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The pupils will meet at these lines each morning until Term 3-4 when we encourage them to be a bit more independent</a:t>
            </a:r>
          </a:p>
          <a:p>
            <a:pPr>
              <a:lnSpc>
                <a:spcPct val="90000"/>
              </a:lnSpc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90000"/>
              </a:lnSpc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9A141A-8779-CF01-3107-D7F644F07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88" y="466957"/>
            <a:ext cx="1140051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30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rted? A necessary 12 item checklist for your handbag thi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95" y="2357072"/>
            <a:ext cx="1222084" cy="122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373" y="960358"/>
            <a:ext cx="8761413" cy="706964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Will Your Child Need?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584533" y="5694116"/>
            <a:ext cx="11057206" cy="11676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GB" sz="1800" b="1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83644" y="2431158"/>
            <a:ext cx="4204456" cy="48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a big schoolbag every day</a:t>
            </a:r>
          </a:p>
          <a:p>
            <a:pPr>
              <a:lnSpc>
                <a:spcPct val="90000"/>
              </a:lnSpc>
              <a:defRPr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water bottle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play piece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Brain Break Snack</a:t>
            </a:r>
          </a:p>
          <a:p>
            <a:pPr>
              <a:lnSpc>
                <a:spcPct val="90000"/>
              </a:lnSpc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Packet of </a:t>
            </a:r>
            <a:r>
              <a:rPr lang="en-GB" altLang="en-US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tissues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GB" altLang="en-US" sz="20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Plimsolls for use in class and the gym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A </a:t>
            </a: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full change of spare clothes in a plastic bag to be left in school </a:t>
            </a:r>
            <a:r>
              <a:rPr lang="en-GB" altLang="en-US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in case </a:t>
            </a: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of accidents</a:t>
            </a: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400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Please </a:t>
            </a:r>
            <a:r>
              <a:rPr lang="en-GB" altLang="en-US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name everything!</a:t>
            </a:r>
          </a:p>
          <a:p>
            <a:pPr>
              <a:lnSpc>
                <a:spcPct val="90000"/>
              </a:lnSpc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026" name="Picture 2" descr="Official DC Comics Batman Character Boys Kids Backpack Rucksack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80" y="2596771"/>
            <a:ext cx="2318146" cy="348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qua 800ml Tritan Water Bottle - Aspect CP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9" r="28035"/>
          <a:stretch/>
        </p:blipFill>
        <p:spPr bwMode="auto">
          <a:xfrm>
            <a:off x="5585544" y="2987948"/>
            <a:ext cx="1185269" cy="281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anana equivalent dose -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145" y="3936281"/>
            <a:ext cx="2119045" cy="18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ereal Bars | Food | Products | YP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07" b="30802"/>
          <a:stretch/>
        </p:blipFill>
        <p:spPr bwMode="auto">
          <a:xfrm rot="20590445">
            <a:off x="2822273" y="4238310"/>
            <a:ext cx="1923968" cy="75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54FC9A-FFBA-6C27-9709-ECE8C0725E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088" y="466957"/>
            <a:ext cx="1140051" cy="12497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2297" y="2371172"/>
            <a:ext cx="2024047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61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373" y="960358"/>
            <a:ext cx="8761413" cy="706964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Curricular Items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584533" y="5694116"/>
            <a:ext cx="11057206" cy="11676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GB" sz="1800" b="1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0057" y="2544558"/>
            <a:ext cx="67416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Infant Book Bag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P.E. kit </a:t>
            </a:r>
          </a:p>
          <a:p>
            <a:pPr>
              <a:lnSpc>
                <a:spcPct val="90000"/>
              </a:lnSpc>
              <a:defRPr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(plain coloured t-shirt and dark shorts)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Slip on gym shoes </a:t>
            </a:r>
          </a:p>
          <a:p>
            <a:pPr>
              <a:lnSpc>
                <a:spcPct val="90000"/>
              </a:lnSpc>
            </a:pPr>
            <a:endParaRPr lang="en-GB" altLang="en-US" sz="20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Pupils should come </a:t>
            </a: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to school in PE kit </a:t>
            </a:r>
            <a:r>
              <a:rPr lang="en-GB" altLang="en-US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on PE days. For outdoor PE, especially in Winter please come in  </a:t>
            </a: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jogging bottoms</a:t>
            </a:r>
          </a:p>
          <a:p>
            <a:pPr>
              <a:lnSpc>
                <a:spcPct val="90000"/>
              </a:lnSpc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052" name="Picture 4" descr="Bowland Pe Tshirts - Red Blue Yellow Green T Shirt - 1900x2100 PNG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793" y="2376065"/>
            <a:ext cx="1714390" cy="197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Rushall Primary Black PE Shorts - Crested School Wear"/>
          <p:cNvSpPr>
            <a:spLocks noChangeAspect="1" noChangeArrowheads="1"/>
          </p:cNvSpPr>
          <p:nvPr/>
        </p:nvSpPr>
        <p:spPr bwMode="auto">
          <a:xfrm>
            <a:off x="2568424" y="2759413"/>
            <a:ext cx="72080" cy="7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Rushall Primary Black PE Shorts - Crested School We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73" y="4519190"/>
            <a:ext cx="1976878" cy="197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ursery Velcro Fastening Gym Shoes | Gibb Craf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72" b="20117"/>
          <a:stretch/>
        </p:blipFill>
        <p:spPr bwMode="auto">
          <a:xfrm>
            <a:off x="9868184" y="4807830"/>
            <a:ext cx="202770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D3C1AA-B6F7-AF1B-5F9A-426826967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88" y="466957"/>
            <a:ext cx="1140051" cy="1249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33B07D-5E41-9B74-99DB-D23B5F346F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149" y="237606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59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00A64-7610-78B3-57E3-ACCF8EEC9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	School Uniform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BF42D-835D-2DFD-D0F9-D392B4FF7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Our uniform encourages a sense of belonging and avoids competition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V Boli" panose="02000500030200090000" pitchFamily="2" charset="0"/>
              <a:ea typeface="+mn-ea"/>
              <a:cs typeface="MV Boli" panose="02000500030200090000" pitchFamily="2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Purple sweatshirts or cardigans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V Boli" panose="02000500030200090000" pitchFamily="2" charset="0"/>
              <a:ea typeface="+mn-ea"/>
              <a:cs typeface="MV Boli" panose="02000500030200090000" pitchFamily="2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white polo shirts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V Boli" panose="02000500030200090000" pitchFamily="2" charset="0"/>
              <a:ea typeface="+mn-ea"/>
              <a:cs typeface="MV Boli" panose="02000500030200090000" pitchFamily="2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grey or black trousers, skirts or pinafores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V Boli" panose="02000500030200090000" pitchFamily="2" charset="0"/>
              <a:ea typeface="+mn-ea"/>
              <a:cs typeface="MV Boli" panose="02000500030200090000" pitchFamily="2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dark shoes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42" y="457468"/>
            <a:ext cx="1140051" cy="12497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575" y="3122341"/>
            <a:ext cx="2457044" cy="211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84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F8D56-DBA5-F343-04C5-EA3D67F43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 KIT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1FDCB-3F3F-7B82-F1EE-5C09518D0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Every week, children in Primary 1 receive 2 hours of planned Physical Education by their class teacher.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2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V Boli" panose="02000500030200090000" pitchFamily="2" charset="0"/>
              <a:ea typeface="+mn-ea"/>
              <a:cs typeface="MV Boli" panose="0200050003020009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V Boli" panose="02000500030200090000" pitchFamily="2" charset="0"/>
              <a:ea typeface="+mn-ea"/>
              <a:cs typeface="MV Boli" panose="02000500030200090000" pitchFamily="2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Coloured house t-shirt		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FLEMING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	 – blue t-shirt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V Boli" panose="02000500030200090000" pitchFamily="2" charset="0"/>
              <a:ea typeface="+mn-ea"/>
              <a:cs typeface="MV Boli" panose="02000500030200090000" pitchFamily="2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Black/ dark P.E. shorts		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BAIRD 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– green t-shirt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V Boli" panose="02000500030200090000" pitchFamily="2" charset="0"/>
              <a:ea typeface="+mn-ea"/>
              <a:cs typeface="MV Boli" panose="02000500030200090000" pitchFamily="2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Indoor gym shoes			</a:t>
            </a:r>
            <a:r>
              <a:rPr lang="en-GB" altLang="en-US" sz="20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BELL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 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– yellow t-shirt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V Boli" panose="02000500030200090000" pitchFamily="2" charset="0"/>
              <a:ea typeface="+mn-ea"/>
              <a:cs typeface="MV Boli" panose="0200050003020009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								WATT 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– red t-shirt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52" y="430844"/>
            <a:ext cx="1140051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35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373" y="960358"/>
            <a:ext cx="8761413" cy="706964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Formal Occasions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584533" y="5694116"/>
            <a:ext cx="11057206" cy="11676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GB" sz="1800" b="1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2579" y="2210564"/>
            <a:ext cx="10769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At formal occasions, we encourage children to wear formal school uniform.(White Shirt and School Tie)</a:t>
            </a:r>
          </a:p>
          <a:p>
            <a:pPr>
              <a:lnSpc>
                <a:spcPct val="90000"/>
              </a:lnSpc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‘Starting School’ photograph by the Northern Scot. </a:t>
            </a:r>
          </a:p>
          <a:p>
            <a:pPr>
              <a:lnSpc>
                <a:spcPct val="90000"/>
              </a:lnSpc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Individual/ family/ class photographs throughout the year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annual award ceremony in June</a:t>
            </a:r>
          </a:p>
          <a:p>
            <a:pPr>
              <a:lnSpc>
                <a:spcPct val="90000"/>
              </a:lnSpc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representing the school at local authority events</a:t>
            </a:r>
          </a:p>
          <a:p>
            <a:pPr>
              <a:lnSpc>
                <a:spcPct val="90000"/>
              </a:lnSpc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photographs in the local press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54" y="439303"/>
            <a:ext cx="1140051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5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373" y="960358"/>
            <a:ext cx="8761413" cy="706964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Buying School Uniform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6110" t="24020" r="70371" b="67401"/>
          <a:stretch/>
        </p:blipFill>
        <p:spPr bwMode="auto">
          <a:xfrm>
            <a:off x="11452300" y="-1"/>
            <a:ext cx="45719" cy="11820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gray">
          <a:xfrm>
            <a:off x="584533" y="5694116"/>
            <a:ext cx="11057206" cy="11676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GB" sz="1800" b="1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533" y="2435313"/>
            <a:ext cx="88238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School uniform is available to be purchased from Dallas Designs </a:t>
            </a:r>
          </a:p>
          <a:p>
            <a:pPr>
              <a:lnSpc>
                <a:spcPct val="90000"/>
              </a:lnSpc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  <a:hlinkClick r:id="rId3"/>
              </a:rPr>
              <a:t>https://www.dallasdesignsltd.co.uk/</a:t>
            </a: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90000"/>
              </a:lnSpc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90000"/>
              </a:lnSpc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Uniform comes in a range of sizes. 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Sample sizes for your child to try on when making an order. </a:t>
            </a:r>
          </a:p>
          <a:p>
            <a:pPr>
              <a:lnSpc>
                <a:spcPct val="90000"/>
              </a:lnSpc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21" y="417534"/>
            <a:ext cx="1140051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16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373" y="960358"/>
            <a:ext cx="8761413" cy="706964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will your child do?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584533" y="5694116"/>
            <a:ext cx="11057206" cy="11676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GB" sz="1800" b="1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7143" y="2246643"/>
            <a:ext cx="79092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renew friendships</a:t>
            </a:r>
          </a:p>
          <a:p>
            <a:pPr>
              <a:lnSpc>
                <a:spcPct val="90000"/>
              </a:lnSpc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make new friends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get to know teacher and school staff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build on from pre school 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be introduced to classroom routines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early assessments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PIPS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69" y="417534"/>
            <a:ext cx="1140051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94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373" y="960358"/>
            <a:ext cx="8761413" cy="706964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Teaching Staff</a:t>
            </a:r>
          </a:p>
        </p:txBody>
      </p:sp>
      <p:sp>
        <p:nvSpPr>
          <p:cNvPr id="3" name="Rectangle 2"/>
          <p:cNvSpPr/>
          <p:nvPr/>
        </p:nvSpPr>
        <p:spPr>
          <a:xfrm>
            <a:off x="901521" y="2794762"/>
            <a:ext cx="6349432" cy="287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welcome you and your child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get to know you both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provide a happy and stimulating environment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communicate with you through Class Dojo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introduce class routines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observe and assess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plan appropriate learning and teaching activities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be available to parents electronically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69" y="417534"/>
            <a:ext cx="1140051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54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Playtimes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sometimes scary at first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Mrs Matheson our Playground Supervisor and our PSAs available in the school grounds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P7 Helpers as Buddies for the first few weeks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Separate play areas for year groups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First Aid Trained staff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Playground equipment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Rights Respecting Schools Playtime Charter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en-GB" altLang="en-US" sz="2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21" y="424747"/>
            <a:ext cx="1140051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30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FEB69-B0F7-DEDD-25FB-00767034B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Aims of meeting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B0C2300-9662-88E2-C5F2-FB3E52539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8393" y="2818000"/>
            <a:ext cx="8559526" cy="2987299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8F0EE5-000E-C8C3-562D-73E20814E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11" y="461598"/>
            <a:ext cx="1140051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25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24747"/>
            <a:ext cx="1140051" cy="1255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Lunchtimes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n-GB" altLang="en-US" sz="20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All children in P1-5 eligible for free school meals</a:t>
            </a:r>
          </a:p>
          <a:p>
            <a:pPr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3 daily choices</a:t>
            </a:r>
          </a:p>
          <a:p>
            <a:pPr lvl="0"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n-GB" altLang="en-US" sz="20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 week menu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3 lunchtime supervisors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Senior Leadership or Pastoral Care staff </a:t>
            </a:r>
            <a:r>
              <a:rPr lang="en-GB" altLang="en-US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support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lvl="0"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</a:pPr>
            <a:endParaRPr lang="en-GB" altLang="en-US" sz="2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lvl="0"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</a:pPr>
            <a:endParaRPr lang="en-GB" altLang="en-US" sz="2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215" y="2318989"/>
            <a:ext cx="2158171" cy="1615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995" y="4660536"/>
            <a:ext cx="2580713" cy="1928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1257" y="4572926"/>
            <a:ext cx="2531916" cy="190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08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373" y="960358"/>
            <a:ext cx="8761413" cy="706964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Getting Ready for School</a:t>
            </a:r>
          </a:p>
        </p:txBody>
      </p:sp>
      <p:sp>
        <p:nvSpPr>
          <p:cNvPr id="5" name="Rectangle 4"/>
          <p:cNvSpPr/>
          <p:nvPr/>
        </p:nvSpPr>
        <p:spPr>
          <a:xfrm>
            <a:off x="374073" y="2627680"/>
            <a:ext cx="62070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encourage your child to be independent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fastening coats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trousers - no belts please!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hanging up coats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altLang="en-US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unpacking </a:t>
            </a: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bags </a:t>
            </a:r>
            <a:endParaRPr lang="en-GB" altLang="en-US" sz="20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please ensure you read the </a:t>
            </a:r>
            <a:r>
              <a:rPr lang="en-GB" altLang="en-US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lunch menu </a:t>
            </a: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with your child so they know what choice they are to make for their </a:t>
            </a:r>
            <a:r>
              <a:rPr lang="en-GB" altLang="en-US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lunch</a:t>
            </a: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read lots of stories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talk lots and encourage lots of questions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play board games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singing nursery rhymes and </a:t>
            </a:r>
            <a:r>
              <a:rPr lang="en-GB" altLang="en-US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read </a:t>
            </a: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fairy tales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spot numbers and shapes in the environment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20" y="411437"/>
            <a:ext cx="1140051" cy="12558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688" y="3037314"/>
            <a:ext cx="2495238" cy="1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93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373" y="960358"/>
            <a:ext cx="8761413" cy="706964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Advice and Preparation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84533" y="2134545"/>
            <a:ext cx="6096000" cy="45320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please name all belongings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absence procedures –inform the office 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check schoolbag nightly for letters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check your email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Punctuality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School newsletter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home-school partnership – let staff know of any concerns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keep valuables and toys for home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69" y="492755"/>
            <a:ext cx="1140051" cy="12558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7284" y="2700071"/>
            <a:ext cx="2773506" cy="208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73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Homework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6" y="2459235"/>
            <a:ext cx="11513713" cy="358472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56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All Primary 1 pupils receive weekly homework tasks</a:t>
            </a:r>
          </a:p>
          <a:p>
            <a:pPr marL="0" indent="0">
              <a:buNone/>
            </a:pPr>
            <a:endParaRPr lang="en-GB" sz="56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GB" sz="5600" u="sng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TERM 1</a:t>
            </a:r>
          </a:p>
          <a:p>
            <a:pPr marL="0" indent="0">
              <a:buNone/>
            </a:pPr>
            <a:r>
              <a:rPr lang="en-GB" sz="56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Terms 1 and 2 </a:t>
            </a:r>
          </a:p>
          <a:p>
            <a:pPr marL="0" indent="0">
              <a:buNone/>
            </a:pPr>
            <a:r>
              <a:rPr lang="en-GB" sz="56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-phonic sounds and actions to practise at home and reading will be issued when children are ready. They don’t all receive a book at the same time.</a:t>
            </a:r>
          </a:p>
          <a:p>
            <a:pPr marL="0" indent="0">
              <a:buNone/>
            </a:pPr>
            <a:r>
              <a:rPr lang="en-GB" sz="56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-Weekly numeracy </a:t>
            </a:r>
            <a:r>
              <a:rPr lang="en-GB" sz="5600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task</a:t>
            </a:r>
          </a:p>
          <a:p>
            <a:pPr marL="0" indent="0">
              <a:buNone/>
            </a:pPr>
            <a:endParaRPr lang="en-GB" sz="56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GB" sz="56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Terms 3 and 4</a:t>
            </a:r>
          </a:p>
          <a:p>
            <a:pPr marL="0" indent="0">
              <a:buNone/>
            </a:pPr>
            <a:r>
              <a:rPr lang="en-GB" sz="56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-Reading homework </a:t>
            </a:r>
          </a:p>
          <a:p>
            <a:pPr marL="0" indent="0">
              <a:buNone/>
            </a:pPr>
            <a:r>
              <a:rPr lang="en-GB" sz="56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-New phonic sounds and actions</a:t>
            </a:r>
          </a:p>
          <a:p>
            <a:pPr marL="0" indent="0">
              <a:buNone/>
            </a:pPr>
            <a:r>
              <a:rPr lang="en-GB" sz="56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-Weekly literacy task</a:t>
            </a:r>
          </a:p>
          <a:p>
            <a:pPr marL="0" indent="0">
              <a:buNone/>
            </a:pPr>
            <a:r>
              <a:rPr lang="en-GB" sz="56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-Weekly numeracy task</a:t>
            </a:r>
          </a:p>
          <a:p>
            <a:pPr marL="0" indent="0">
              <a:buNone/>
            </a:pPr>
            <a:endParaRPr lang="en-GB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  <a:endParaRPr lang="en-GB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584533" y="5557197"/>
            <a:ext cx="11057206" cy="11676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GB" sz="1800" b="1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03" y="424747"/>
            <a:ext cx="1140051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31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373" y="960358"/>
            <a:ext cx="8761413" cy="706964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Moving Forwards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522" y="2789158"/>
            <a:ext cx="104619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Allocation of P1 classes coming out in the next few weeks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Telephone calls to ELCC settings next week</a:t>
            </a:r>
          </a:p>
          <a:p>
            <a:pPr>
              <a:lnSpc>
                <a:spcPct val="90000"/>
              </a:lnSpc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P7 buddy for next session arranged soon</a:t>
            </a:r>
          </a:p>
          <a:p>
            <a:pPr>
              <a:lnSpc>
                <a:spcPct val="90000"/>
              </a:lnSpc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	</a:t>
            </a:r>
            <a:endParaRPr lang="en-GB" altLang="en-US" sz="20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96" y="411437"/>
            <a:ext cx="1140051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80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373" y="960358"/>
            <a:ext cx="8761413" cy="706964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Closing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1977" y="2356834"/>
            <a:ext cx="99038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We do hope that you have found our first induction session helpful for your child starting Primary 1. </a:t>
            </a: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If you have any questions or queries following today’s session, please contact us on 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  <a:hlinkClick r:id="rId2"/>
              </a:rPr>
              <a:t>admin.seafieldp@moray-edunet.gov.uk</a:t>
            </a: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. Alternatively, please call Seafield School Office and we will </a:t>
            </a:r>
            <a:r>
              <a:rPr lang="en-GB">
                <a:latin typeface="MV Boli" panose="02000500030200090000" pitchFamily="2" charset="0"/>
                <a:cs typeface="MV Boli" panose="02000500030200090000" pitchFamily="2" charset="0"/>
              </a:rPr>
              <a:t>try </a:t>
            </a:r>
            <a:r>
              <a:rPr lang="en-GB" smtClean="0">
                <a:latin typeface="MV Boli" panose="02000500030200090000" pitchFamily="2" charset="0"/>
                <a:cs typeface="MV Boli" panose="02000500030200090000" pitchFamily="2" charset="0"/>
              </a:rPr>
              <a:t>our 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best to answer any questions you may have. </a:t>
            </a: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Miss Angela Stuart</a:t>
            </a: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(Depute Head Teacher)</a:t>
            </a: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076" name="Picture 4" descr="Image result for form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709" y="5029201"/>
            <a:ext cx="1722153" cy="147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76" y="411437"/>
            <a:ext cx="1140051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02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373" y="960358"/>
            <a:ext cx="8761413" cy="706964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Finally…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1977" y="2356834"/>
            <a:ext cx="990385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GB" sz="3600" b="1" dirty="0" smtClean="0">
                <a:solidFill>
                  <a:schemeClr val="tx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Welcome </a:t>
            </a:r>
            <a:r>
              <a:rPr lang="en-GB" sz="3600" b="1" dirty="0">
                <a:solidFill>
                  <a:schemeClr val="tx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</a:t>
            </a:r>
          </a:p>
          <a:p>
            <a:pPr algn="ctr"/>
            <a:r>
              <a:rPr lang="en-GB" sz="3600" b="1" dirty="0">
                <a:solidFill>
                  <a:schemeClr val="tx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Seafield Primary!</a:t>
            </a:r>
          </a:p>
          <a:p>
            <a:pPr algn="ctr"/>
            <a:endParaRPr lang="en-GB" sz="2800" b="1" dirty="0">
              <a:solidFill>
                <a:schemeClr val="tx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76" y="405341"/>
            <a:ext cx="1140051" cy="1261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878" y="3225917"/>
            <a:ext cx="3189222" cy="239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62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373" y="960358"/>
            <a:ext cx="8761413" cy="706964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Enquiries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4532" y="2388286"/>
            <a:ext cx="4760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Segoe Print" panose="02000600000000000000" pitchFamily="2" charset="0"/>
                <a:cs typeface="MV Boli" panose="02000500030200090000" pitchFamily="2" charset="0"/>
              </a:rPr>
              <a:t>School Address</a:t>
            </a:r>
          </a:p>
          <a:p>
            <a:pPr algn="ctr"/>
            <a:endParaRPr lang="en-GB" b="1" u="sng" dirty="0">
              <a:latin typeface="Segoe Print" panose="02000600000000000000" pitchFamily="2" charset="0"/>
              <a:cs typeface="MV Boli" panose="02000500030200090000" pitchFamily="2" charset="0"/>
            </a:endParaRPr>
          </a:p>
          <a:p>
            <a:r>
              <a:rPr lang="en-GB" b="1" dirty="0">
                <a:solidFill>
                  <a:srgbClr val="7030A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Seafield Primary School</a:t>
            </a:r>
          </a:p>
          <a:p>
            <a:r>
              <a:rPr lang="en-GB" b="1" dirty="0" err="1">
                <a:solidFill>
                  <a:srgbClr val="7030A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Deanshaugh</a:t>
            </a:r>
            <a:r>
              <a:rPr lang="en-GB" b="1" dirty="0">
                <a:solidFill>
                  <a:srgbClr val="7030A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Terrace</a:t>
            </a:r>
          </a:p>
          <a:p>
            <a:r>
              <a:rPr lang="en-GB" b="1" dirty="0">
                <a:solidFill>
                  <a:srgbClr val="7030A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Elgin</a:t>
            </a:r>
          </a:p>
          <a:p>
            <a:r>
              <a:rPr lang="en-GB" b="1" dirty="0">
                <a:solidFill>
                  <a:srgbClr val="7030A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Moray</a:t>
            </a:r>
          </a:p>
          <a:p>
            <a:r>
              <a:rPr lang="en-GB" b="1" dirty="0">
                <a:solidFill>
                  <a:srgbClr val="7030A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Scotland</a:t>
            </a:r>
          </a:p>
          <a:p>
            <a:r>
              <a:rPr lang="en-GB" b="1" dirty="0">
                <a:solidFill>
                  <a:srgbClr val="7030A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IV30 4ES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43790" y="2343626"/>
            <a:ext cx="4632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Segoe Print" panose="02000600000000000000" pitchFamily="2" charset="0"/>
                <a:cs typeface="MV Boli" panose="02000500030200090000" pitchFamily="2" charset="0"/>
              </a:rPr>
              <a:t>Contact Number</a:t>
            </a:r>
          </a:p>
          <a:p>
            <a:pPr algn="ctr"/>
            <a:endParaRPr lang="en-GB" b="1" u="sng" dirty="0">
              <a:latin typeface="Segoe Print" panose="02000600000000000000" pitchFamily="2" charset="0"/>
              <a:cs typeface="MV Boli" panose="02000500030200090000" pitchFamily="2" charset="0"/>
            </a:endParaRPr>
          </a:p>
          <a:p>
            <a:r>
              <a:rPr lang="en-GB" b="1" dirty="0">
                <a:solidFill>
                  <a:srgbClr val="7030A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School Telephone</a:t>
            </a:r>
            <a:r>
              <a:rPr lang="en-GB" dirty="0">
                <a:solidFill>
                  <a:srgbClr val="0070C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: </a:t>
            </a:r>
            <a:r>
              <a:rPr lang="en-GB" dirty="0">
                <a:latin typeface="Segoe Print" panose="02000600000000000000" pitchFamily="2" charset="0"/>
                <a:cs typeface="MV Boli" panose="02000500030200090000" pitchFamily="2" charset="0"/>
              </a:rPr>
              <a:t>01343 547792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65049" y="3542448"/>
            <a:ext cx="5190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Segoe Print" panose="02000600000000000000" pitchFamily="2" charset="0"/>
                <a:cs typeface="MV Boli" panose="02000500030200090000" pitchFamily="2" charset="0"/>
              </a:rPr>
              <a:t>E-mail</a:t>
            </a:r>
          </a:p>
          <a:p>
            <a:pPr algn="ctr"/>
            <a:endParaRPr lang="en-GB" b="1" u="sng" dirty="0">
              <a:latin typeface="Segoe Print" panose="02000600000000000000" pitchFamily="2" charset="0"/>
              <a:cs typeface="MV Boli" panose="02000500030200090000" pitchFamily="2" charset="0"/>
            </a:endParaRPr>
          </a:p>
          <a:p>
            <a:r>
              <a:rPr lang="en-GB" u="sng" dirty="0">
                <a:solidFill>
                  <a:srgbClr val="7030A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admin.seafieldp@moray-edunet.gov.uk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18" y="405341"/>
            <a:ext cx="1140051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53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B4ED7-3B72-62F3-DCF1-914F7238B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Seafield Primary School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D7708-8DE0-4849-6269-308E86D36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Seafield Primary School was opened in 1955 and throughout the years has developed a strong sense of community with families, partner agencies, RAF and local businesses.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V Boli" panose="02000500030200090000" pitchFamily="2" charset="0"/>
              <a:ea typeface="+mn-ea"/>
              <a:cs typeface="MV Boli" panose="02000500030200090000" pitchFamily="2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Current roll of 368 P1-7 pupils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14 Primary Classes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V Boli" panose="02000500030200090000" pitchFamily="2" charset="0"/>
              <a:ea typeface="+mn-ea"/>
              <a:cs typeface="MV Boli" panose="0200050003020009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V Boli" panose="02000500030200090000" pitchFamily="2" charset="0"/>
              <a:ea typeface="+mn-ea"/>
              <a:cs typeface="MV Boli" panose="02000500030200090000" pitchFamily="2" charset="0"/>
            </a:endParaRPr>
          </a:p>
          <a:p>
            <a:r>
              <a:rPr lang="en-GB" sz="2200" b="1" dirty="0">
                <a:latin typeface="MV Boli" panose="02000500030200090000" pitchFamily="2" charset="0"/>
                <a:cs typeface="MV Boli" panose="02000500030200090000" pitchFamily="2" charset="0"/>
              </a:rPr>
              <a:t>Our values are : 	</a:t>
            </a:r>
          </a:p>
          <a:p>
            <a:pPr algn="ctr"/>
            <a:r>
              <a:rPr lang="en-GB" sz="2200" b="1" dirty="0">
                <a:latin typeface="MV Boli" panose="02000500030200090000" pitchFamily="2" charset="0"/>
                <a:cs typeface="MV Boli" panose="02000500030200090000" pitchFamily="2" charset="0"/>
              </a:rPr>
              <a:t>Happiness		Nurture		Positivity		Equality		Resilience	</a:t>
            </a:r>
          </a:p>
          <a:p>
            <a:pPr algn="ctr"/>
            <a:r>
              <a:rPr lang="en-GB" sz="2200" b="1" dirty="0">
                <a:latin typeface="MV Boli" panose="02000500030200090000" pitchFamily="2" charset="0"/>
                <a:cs typeface="MV Boli" panose="02000500030200090000" pitchFamily="2" charset="0"/>
              </a:rPr>
              <a:t>	Respect 		and 	Communication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2F7AB1-BD48-9AEF-6FA6-968DE6A13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11" y="461598"/>
            <a:ext cx="1140051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23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82914-F47E-A8A8-7EB7-73E74C235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Our School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49D6E-B77F-0440-4F36-A6283AE8F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Seafield Primary School is built on two levels with separate accommodation for Nursery, P1 (The Modular)  and P6-7 (The Hub) and includes extensive grounds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V Boli" panose="02000500030200090000" pitchFamily="2" charset="0"/>
              <a:ea typeface="+mn-ea"/>
              <a:cs typeface="MV Boli" panose="02000500030200090000" pitchFamily="2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15 classrooms currently in use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Creative Zone (Music and Art room)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The Rainbow Room-Cooking and Nurture room			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ICT Suite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Library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The Learning Lounge-Enhanced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Prov</a:t>
            </a:r>
            <a:r>
              <a:rPr lang="en-GB" sz="2000" dirty="0" err="1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ision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V Boli" panose="02000500030200090000" pitchFamily="2" charset="0"/>
              <a:ea typeface="+mn-ea"/>
              <a:cs typeface="MV Boli" panose="0200050003020009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V Boli" panose="02000500030200090000" pitchFamily="2" charset="0"/>
              <a:ea typeface="+mn-ea"/>
              <a:cs typeface="MV Boli" panose="0200050003020009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Seafield is surrounded by beautiful open green areas which classes make regular use of as part of planned learning experiences within the classroom.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C13D4E-BEF5-65DA-58ED-557737EC9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11" y="461598"/>
            <a:ext cx="1140051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40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70909" t="21353" r="9821" b="61761"/>
          <a:stretch/>
        </p:blipFill>
        <p:spPr>
          <a:xfrm>
            <a:off x="4380815" y="2948089"/>
            <a:ext cx="3679369" cy="1812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373" y="960358"/>
            <a:ext cx="8761413" cy="706964"/>
          </a:xfrm>
        </p:spPr>
        <p:txBody>
          <a:bodyPr/>
          <a:lstStyle/>
          <a:p>
            <a:pPr algn="ctr"/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Seafield Vision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2085655" y="4627936"/>
            <a:ext cx="8116583" cy="18126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0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Our Vision –Together We Learn, Together we Grow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where parents, pupils, partner agencies and the wider community work together for the benefit of the school and its learners.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5224" y="2577161"/>
            <a:ext cx="96417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At Seafield we are</a:t>
            </a:r>
          </a:p>
          <a:p>
            <a:pPr algn="ctr"/>
            <a:endParaRPr lang="en-GB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GB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GB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GB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GB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GB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This is achieved by promoting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439823-AF5A-C198-9EED-E76A8AA93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11" y="461598"/>
            <a:ext cx="1140051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89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373" y="960358"/>
            <a:ext cx="8761413" cy="706964"/>
          </a:xfrm>
        </p:spPr>
        <p:txBody>
          <a:bodyPr/>
          <a:lstStyle/>
          <a:p>
            <a:pPr algn="ctr"/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Seafield Values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5037" y="2465634"/>
            <a:ext cx="10782796" cy="262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To achieve this vision, our current pupils, colleagues and parents created a set of SEAFIELD values where we promote our children and young people at Seafield to demonstrate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GB" dirty="0">
                <a:solidFill>
                  <a:schemeClr val="tx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Happiness		Nurture		Positivity		Equality		Resilience	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	Respect 		and 	Communication</a:t>
            </a:r>
          </a:p>
          <a:p>
            <a:endParaRPr lang="en-GB" dirty="0">
              <a:solidFill>
                <a:schemeClr val="tx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All children are aware of what these values are and how they can be applied </a:t>
            </a: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within the classroom and outside in the playground.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E0615C-CA43-6AB8-A578-07E373489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11" y="461598"/>
            <a:ext cx="1140051" cy="1249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DFA99C-405F-DF51-D4F1-A25B267BB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364" y="3586274"/>
            <a:ext cx="1324725" cy="301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9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373" y="960358"/>
            <a:ext cx="8761413" cy="706964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Senior Leadership Team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098" y="2246643"/>
            <a:ext cx="1201690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000" b="1" dirty="0">
              <a:solidFill>
                <a:schemeClr val="tx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GB" sz="2000" b="1" dirty="0">
              <a:solidFill>
                <a:schemeClr val="tx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Depute Head Teacher			 	Head Teacher	   						</a:t>
            </a:r>
            <a:r>
              <a:rPr lang="en-GB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Principal 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Teacher</a:t>
            </a:r>
          </a:p>
          <a:p>
            <a:r>
              <a:rPr lang="en-GB" sz="2000" b="1" dirty="0">
                <a:solidFill>
                  <a:schemeClr val="tx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Miss Angela Stuart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				</a:t>
            </a:r>
            <a:r>
              <a:rPr lang="en-GB" sz="2000" b="1" dirty="0">
                <a:solidFill>
                  <a:schemeClr val="tx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Miss Morven Snodgrass						</a:t>
            </a:r>
            <a:r>
              <a:rPr lang="en-GB" sz="2000" b="1" dirty="0" smtClean="0">
                <a:solidFill>
                  <a:schemeClr val="tx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Mrs </a:t>
            </a:r>
            <a:r>
              <a:rPr lang="en-GB" sz="2000" b="1" dirty="0">
                <a:solidFill>
                  <a:schemeClr val="tx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Heather Reid</a:t>
            </a:r>
          </a:p>
          <a:p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 (Primary 1-3)		 	      	 	 	  							(Additional Support Needs)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5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5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sz="2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02FB69-46AD-DA93-C0F2-45D09827C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11" y="461598"/>
            <a:ext cx="1140051" cy="12497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08" y="3871053"/>
            <a:ext cx="2027609" cy="2711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756" y="3846315"/>
            <a:ext cx="2142319" cy="2868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8027" y="3551735"/>
            <a:ext cx="2274285" cy="303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373" y="960358"/>
            <a:ext cx="8761413" cy="706964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Visits to Seafield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584533" y="5694116"/>
            <a:ext cx="11057206" cy="11676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GB" sz="1800" b="1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7003" y="2560096"/>
            <a:ext cx="1105720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Under COVID-19 restrictions in educational settings, parents and carers not permitted to attend for tours.</a:t>
            </a:r>
          </a:p>
          <a:p>
            <a:pPr>
              <a:lnSpc>
                <a:spcPct val="90000"/>
              </a:lnSpc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ELCC settings within Elgin are invited to attend a ‘Stay and Play’ session.</a:t>
            </a:r>
          </a:p>
          <a:p>
            <a:pPr>
              <a:lnSpc>
                <a:spcPct val="90000"/>
              </a:lnSpc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(Following clear mitigations and approval from Moray Council HQ) </a:t>
            </a:r>
            <a:endParaRPr lang="en-GB" altLang="en-US" sz="20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90000"/>
              </a:lnSpc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90000"/>
              </a:lnSpc>
            </a:pPr>
            <a:endParaRPr lang="en-GB" altLang="en-US" sz="20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Please see our Virtual Tour on our School Website</a:t>
            </a:r>
          </a:p>
          <a:p>
            <a:pPr>
              <a:lnSpc>
                <a:spcPct val="90000"/>
              </a:lnSpc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  <a:hlinkClick r:id="rId2"/>
              </a:rPr>
              <a:t>https://blogs.glowscotland.org.uk/my/SeafieldPrimarySchoolWebsite</a:t>
            </a:r>
            <a:r>
              <a:rPr lang="en-GB" altLang="en-US" sz="2000" dirty="0" smtClean="0">
                <a:latin typeface="MV Boli" panose="02000500030200090000" pitchFamily="2" charset="0"/>
                <a:cs typeface="MV Boli" panose="02000500030200090000" pitchFamily="2" charset="0"/>
                <a:hlinkClick r:id="rId2"/>
              </a:rPr>
              <a:t>/</a:t>
            </a:r>
            <a:endParaRPr lang="en-GB" altLang="en-US" sz="20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90000"/>
              </a:lnSpc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endParaRPr lang="en-GB" sz="2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7A2C2B-AE08-7E00-E56C-CF5E5338F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11" y="461598"/>
            <a:ext cx="1140051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4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373" y="960358"/>
            <a:ext cx="8761413" cy="706964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Class Formation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584533" y="5694116"/>
            <a:ext cx="11057206" cy="11676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GB" sz="1800" b="1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1113" y="2186493"/>
            <a:ext cx="11264031" cy="397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When creating classes, the staff at Seafield consider</a:t>
            </a:r>
          </a:p>
          <a:p>
            <a:pPr>
              <a:lnSpc>
                <a:spcPct val="90000"/>
              </a:lnSpc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Friendships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Pre-school groups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Spread of ages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Balance of boys and girls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ASN pupils</a:t>
            </a:r>
          </a:p>
          <a:p>
            <a:pPr>
              <a:lnSpc>
                <a:spcPct val="90000"/>
              </a:lnSpc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90000"/>
              </a:lnSpc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Following Moray Council policy, there is a limit to 25 pupils in a Primary 1 class. </a:t>
            </a:r>
          </a:p>
          <a:p>
            <a:pPr>
              <a:lnSpc>
                <a:spcPct val="90000"/>
              </a:lnSpc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Notification of pupil classes will be coming soon to all parents and families in P1.  </a:t>
            </a:r>
          </a:p>
          <a:p>
            <a:pPr>
              <a:lnSpc>
                <a:spcPct val="90000"/>
              </a:lnSpc>
            </a:pPr>
            <a:endParaRPr lang="en-GB" alt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ADE8F8-F874-85B3-DFCA-439001D2A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88" y="466957"/>
            <a:ext cx="1140051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0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1237</TotalTime>
  <Words>1288</Words>
  <Application>Microsoft Office PowerPoint</Application>
  <PresentationFormat>Widescreen</PresentationFormat>
  <Paragraphs>282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Century Gothic</vt:lpstr>
      <vt:lpstr>MV Boli</vt:lpstr>
      <vt:lpstr>Segoe Print</vt:lpstr>
      <vt:lpstr>Wingdings</vt:lpstr>
      <vt:lpstr>Wingdings 3</vt:lpstr>
      <vt:lpstr>Ion Boardroom</vt:lpstr>
      <vt:lpstr>Welcome to Seafield Primary School</vt:lpstr>
      <vt:lpstr>Aims of meeting</vt:lpstr>
      <vt:lpstr>Seafield Primary School </vt:lpstr>
      <vt:lpstr>Our School</vt:lpstr>
      <vt:lpstr>Seafield Vision</vt:lpstr>
      <vt:lpstr>Seafield Values</vt:lpstr>
      <vt:lpstr>Senior Leadership Team</vt:lpstr>
      <vt:lpstr>Visits to Seafield</vt:lpstr>
      <vt:lpstr>Class Formation</vt:lpstr>
      <vt:lpstr>Intake Arrangements</vt:lpstr>
      <vt:lpstr>What Will Your Child Need?</vt:lpstr>
      <vt:lpstr>Curricular Items</vt:lpstr>
      <vt:lpstr> School Uniform</vt:lpstr>
      <vt:lpstr>PE KIT</vt:lpstr>
      <vt:lpstr>Formal Occasions</vt:lpstr>
      <vt:lpstr>Buying School Uniform</vt:lpstr>
      <vt:lpstr>What will your child do?</vt:lpstr>
      <vt:lpstr>Teaching Staff</vt:lpstr>
      <vt:lpstr>Playtimes</vt:lpstr>
      <vt:lpstr>Lunchtimes</vt:lpstr>
      <vt:lpstr>Getting Ready for School</vt:lpstr>
      <vt:lpstr>Advice and Preparation</vt:lpstr>
      <vt:lpstr>Homework Tasks</vt:lpstr>
      <vt:lpstr>Moving Forwards</vt:lpstr>
      <vt:lpstr>In Closing</vt:lpstr>
      <vt:lpstr>Finally…</vt:lpstr>
      <vt:lpstr>Enquiries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 Gordon Stewart</dc:title>
  <dc:creator>Gordy Stewart</dc:creator>
  <cp:lastModifiedBy>TMC</cp:lastModifiedBy>
  <cp:revision>94</cp:revision>
  <dcterms:created xsi:type="dcterms:W3CDTF">2017-10-21T12:38:42Z</dcterms:created>
  <dcterms:modified xsi:type="dcterms:W3CDTF">2022-05-11T10:44:37Z</dcterms:modified>
</cp:coreProperties>
</file>