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73" r:id="rId4"/>
    <p:sldId id="275" r:id="rId5"/>
    <p:sldId id="269" r:id="rId6"/>
    <p:sldId id="258" r:id="rId7"/>
    <p:sldId id="266" r:id="rId8"/>
    <p:sldId id="257" r:id="rId9"/>
    <p:sldId id="260" r:id="rId10"/>
    <p:sldId id="261" r:id="rId11"/>
    <p:sldId id="262" r:id="rId12"/>
    <p:sldId id="263" r:id="rId13"/>
    <p:sldId id="281" r:id="rId14"/>
    <p:sldId id="282" r:id="rId15"/>
    <p:sldId id="283" r:id="rId16"/>
    <p:sldId id="264" r:id="rId17"/>
    <p:sldId id="276" r:id="rId18"/>
    <p:sldId id="274" r:id="rId19"/>
    <p:sldId id="265" r:id="rId2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3" d="100"/>
          <a:sy n="63" d="100"/>
        </p:scale>
        <p:origin x="-12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540F-9C04-4937-B276-E5298D865C09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EE93D-AD6A-428F-B1F3-4F3EB4190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83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17475-9113-42C5-A216-F0048E5CA0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2C9B-9610-4B6F-8A13-4E229EE44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7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47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8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33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11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50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Blooms Taxonomy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611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62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15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48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2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3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9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0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3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B32AB3-4788-4777-B3F5-4E46CB6A28E1}" type="slidenum">
              <a:rPr lang="en-GB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/>
              <a:t>2-3 years   7-10 years</a:t>
            </a:r>
          </a:p>
          <a:p>
            <a:r>
              <a:rPr lang="en-US" altLang="en-US" smtClean="0"/>
              <a:t>Good  Bics can mask Calps.</a:t>
            </a:r>
          </a:p>
          <a:p>
            <a:r>
              <a:rPr lang="en-US" altLang="en-US" smtClean="0"/>
              <a:t>Teachers can use Bics  to help pupils acquire Calps .</a:t>
            </a:r>
          </a:p>
          <a:p>
            <a:endParaRPr lang="en-US" altLang="en-US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E173DE-E087-452F-AF89-DBF9BDB75303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many inner city schools there are a larger groups of pupils all speaking another language.  BHS</a:t>
            </a:r>
            <a:r>
              <a:rPr lang="en-GB" baseline="0" dirty="0" smtClean="0"/>
              <a:t> tends to have more isolated learners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8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lot of secondary is assessment driven.  Before we can assess, what do pupils need?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72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pupils who are new to English and Early</a:t>
            </a:r>
            <a:r>
              <a:rPr lang="en-GB" baseline="0" dirty="0" smtClean="0"/>
              <a:t> Acquisition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2C9B-9610-4B6F-8A13-4E229EE44B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0DC8D7F-2B8F-445F-AB9A-B31E19D03933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2D9D6A3-6DF9-446F-BED9-F96501C8AEB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Aic-WobvXAhWN3KQKHXZ7ATgQjRwIBw&amp;url=http://www.instantdisplay.co.uk/featuresofcoasts.htm&amp;psig=AOvVaw0Zm7MIvKRCvKt38b9c5jGf&amp;ust=151065246801393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97529"/>
            <a:ext cx="3240360" cy="360040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chemeClr val="tx2"/>
                </a:solidFill>
              </a:rPr>
              <a:t>Teaching EAL Pupils who are </a:t>
            </a:r>
            <a:br>
              <a:rPr lang="en-GB" sz="4000" dirty="0" smtClean="0">
                <a:solidFill>
                  <a:schemeClr val="tx2"/>
                </a:solidFill>
              </a:rPr>
            </a:br>
            <a:r>
              <a:rPr lang="en-GB" sz="4000" dirty="0" smtClean="0">
                <a:solidFill>
                  <a:schemeClr val="tx2"/>
                </a:solidFill>
              </a:rPr>
              <a:t>New to English 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1"/>
          <a:stretch/>
        </p:blipFill>
        <p:spPr bwMode="auto">
          <a:xfrm>
            <a:off x="4819700" y="2708920"/>
            <a:ext cx="3179782" cy="29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8856" y="692696"/>
            <a:ext cx="28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Secondary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160" y="79127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Word banks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36099" y="71678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Bilingual Dictionary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789601"/>
            <a:ext cx="3024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Microsoft® </a:t>
            </a:r>
            <a:r>
              <a:rPr lang="en-GB" sz="3200" b="1" dirty="0" smtClean="0"/>
              <a:t>Translator</a:t>
            </a:r>
          </a:p>
          <a:p>
            <a:r>
              <a:rPr lang="en-GB" sz="2800" dirty="0" smtClean="0"/>
              <a:t>Mini-translator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8585" y="36177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audio-visuals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32921" y="2571312"/>
            <a:ext cx="302433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Baskerville Old Face" panose="02020602080505020303" pitchFamily="18" charset="0"/>
              </a:rPr>
              <a:t>Transferring</a:t>
            </a:r>
          </a:p>
          <a:p>
            <a:pPr algn="ctr"/>
            <a:r>
              <a:rPr lang="en-GB" sz="3200" dirty="0" smtClean="0">
                <a:latin typeface="Baskerville Old Face" panose="02020602080505020303" pitchFamily="18" charset="0"/>
              </a:rPr>
              <a:t> concepts into English</a:t>
            </a:r>
            <a:endParaRPr lang="en-GB" sz="3200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1499" y="458112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DARTs</a:t>
            </a:r>
          </a:p>
          <a:p>
            <a:pPr algn="ctr"/>
            <a:r>
              <a:rPr lang="en-GB" sz="2800" dirty="0" smtClean="0"/>
              <a:t>Directed Activities Related to text</a:t>
            </a:r>
            <a:endParaRPr lang="en-GB" sz="2800" dirty="0"/>
          </a:p>
        </p:txBody>
      </p:sp>
      <p:pic>
        <p:nvPicPr>
          <p:cNvPr id="10" name="Picture 4" descr="Image result for vocabulary ma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68" b="1550"/>
          <a:stretch/>
        </p:blipFill>
        <p:spPr bwMode="auto">
          <a:xfrm>
            <a:off x="7183625" y="1591693"/>
            <a:ext cx="1171669" cy="301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622197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Give translated material a week or day before class so they can be prepared and listen in class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788024" y="116631"/>
            <a:ext cx="30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Transfer Concepts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0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2713" y="258344"/>
            <a:ext cx="3024336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Baskerville Old Face" panose="02020602080505020303" pitchFamily="18" charset="0"/>
              </a:rPr>
              <a:t>More about DARTs</a:t>
            </a:r>
            <a:endParaRPr lang="en-GB" sz="32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4749" y="371674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Matching </a:t>
            </a:r>
          </a:p>
          <a:p>
            <a:pPr algn="ctr"/>
            <a:r>
              <a:rPr lang="en-GB" sz="2400" dirty="0" smtClean="0"/>
              <a:t>e.g. words to pictures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118638" y="2215704"/>
            <a:ext cx="280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Text </a:t>
            </a:r>
          </a:p>
          <a:p>
            <a:pPr algn="ctr"/>
            <a:r>
              <a:rPr lang="en-GB" sz="2400" dirty="0" smtClean="0"/>
              <a:t>reconstruction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56514" y="5121898"/>
            <a:ext cx="30243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 Highlighting</a:t>
            </a:r>
          </a:p>
          <a:p>
            <a:pPr algn="ctr"/>
            <a:r>
              <a:rPr lang="en-GB" dirty="0" smtClean="0"/>
              <a:t>helps pupils to see the key points and to find the substance of a text.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6778" y="548680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Sorting </a:t>
            </a:r>
          </a:p>
          <a:p>
            <a:pPr algn="ctr"/>
            <a:r>
              <a:rPr lang="en-GB" sz="2800" dirty="0" smtClean="0"/>
              <a:t>activities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2931914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Gap filling</a:t>
            </a:r>
          </a:p>
          <a:p>
            <a:pPr algn="ctr"/>
            <a:r>
              <a:rPr lang="en-GB" sz="2400" dirty="0" smtClean="0"/>
              <a:t>Cloze</a:t>
            </a:r>
          </a:p>
          <a:p>
            <a:pPr algn="ctr"/>
            <a:r>
              <a:rPr lang="en-GB" sz="2400" dirty="0" smtClean="0"/>
              <a:t>With word bank provided</a:t>
            </a:r>
            <a:endParaRPr lang="en-GB" sz="2400" dirty="0"/>
          </a:p>
        </p:txBody>
      </p:sp>
      <p:pic>
        <p:nvPicPr>
          <p:cNvPr id="7174" name="Picture 6" descr="Image result for venn diagram sorting acti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90" y="3347412"/>
            <a:ext cx="4344566" cy="21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712" y="5701066"/>
            <a:ext cx="265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Sequencing</a:t>
            </a:r>
            <a:endParaRPr lang="en-GB" sz="2800" dirty="0"/>
          </a:p>
        </p:txBody>
      </p:sp>
      <p:pic>
        <p:nvPicPr>
          <p:cNvPr id="4098" name="Picture 2" descr="Image result for highlighting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12" y="5335449"/>
            <a:ext cx="2610232" cy="133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11490" y="1405820"/>
            <a:ext cx="4608512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/>
              <a:t>What are </a:t>
            </a:r>
            <a:r>
              <a:rPr lang="en-GB" b="1" dirty="0"/>
              <a:t>directed activities related to texts</a:t>
            </a:r>
            <a:r>
              <a:rPr lang="en-GB" dirty="0"/>
              <a:t> (DARTs)? </a:t>
            </a:r>
            <a:endParaRPr lang="en-GB" dirty="0" smtClean="0"/>
          </a:p>
          <a:p>
            <a:r>
              <a:rPr lang="en-GB" dirty="0" smtClean="0"/>
              <a:t>DARTs </a:t>
            </a:r>
            <a:r>
              <a:rPr lang="en-GB" dirty="0"/>
              <a:t>are </a:t>
            </a:r>
            <a:r>
              <a:rPr lang="en-GB" b="1" dirty="0"/>
              <a:t>activities</a:t>
            </a:r>
            <a:r>
              <a:rPr lang="en-GB" dirty="0"/>
              <a:t> which get students to interact with </a:t>
            </a:r>
            <a:r>
              <a:rPr lang="en-GB" b="1" dirty="0"/>
              <a:t>texts</a:t>
            </a:r>
            <a:r>
              <a:rPr lang="en-GB" dirty="0"/>
              <a:t>. </a:t>
            </a:r>
            <a:r>
              <a:rPr lang="en-GB" dirty="0" smtClean="0"/>
              <a:t>They check understanding of concepts without requiring pupils to produce a lot of written English.</a:t>
            </a:r>
            <a:endParaRPr lang="en-GB" dirty="0"/>
          </a:p>
        </p:txBody>
      </p:sp>
      <p:sp>
        <p:nvSpPr>
          <p:cNvPr id="12" name="AutoShape 8" descr="Image result for cloze pass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59" y="129377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58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0197" y="2631395"/>
            <a:ext cx="302433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Baskerville Old Face" panose="02020602080505020303" pitchFamily="18" charset="0"/>
              </a:rPr>
              <a:t>Beginning to produce written English</a:t>
            </a:r>
            <a:endParaRPr lang="en-GB" sz="3200" dirty="0"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59370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Framework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62707" y="511179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Text </a:t>
            </a:r>
          </a:p>
          <a:p>
            <a:pPr algn="ctr"/>
            <a:r>
              <a:rPr lang="en-GB" sz="2800" dirty="0" smtClean="0"/>
              <a:t>reconstruction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56627" y="4651496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Word banks with L1 and/or pictures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91997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Simplify into 5 bullet summary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0459" y="253718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Model </a:t>
            </a:r>
          </a:p>
          <a:p>
            <a:pPr algn="ctr"/>
            <a:r>
              <a:rPr lang="en-GB" sz="2800" dirty="0" smtClean="0"/>
              <a:t>answers</a:t>
            </a:r>
            <a:endParaRPr lang="en-GB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3" y="103625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74079"/>
            <a:ext cx="1619235" cy="14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9664" y="2924944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Sentence</a:t>
            </a:r>
          </a:p>
          <a:p>
            <a:pPr algn="ctr"/>
            <a:r>
              <a:rPr lang="en-GB" sz="2800" dirty="0" smtClean="0"/>
              <a:t>Starters/ response stems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17335" y="65904"/>
            <a:ext cx="200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Writing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03406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Use of translation app or bilingual dictionary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562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908720"/>
            <a:ext cx="7024744" cy="829896"/>
          </a:xfrm>
        </p:spPr>
        <p:txBody>
          <a:bodyPr/>
          <a:lstStyle/>
          <a:p>
            <a:r>
              <a:rPr lang="en-GB" dirty="0" smtClean="0"/>
              <a:t>Recasting to model English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33" y="1916832"/>
            <a:ext cx="6657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06433" y="5608404"/>
            <a:ext cx="7103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https://www.solgrid.org.uk/education/wp-content/uploads/sites/43/2019/06/Secondary-booklet-1-updated-2016.pdf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441328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Lots of opportunities to talk and rehearse ideas.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23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46" y="692696"/>
            <a:ext cx="7024744" cy="792088"/>
          </a:xfrm>
        </p:spPr>
        <p:txBody>
          <a:bodyPr/>
          <a:lstStyle/>
          <a:p>
            <a:r>
              <a:rPr lang="en-GB" dirty="0" smtClean="0"/>
              <a:t>Talk Frames and Prompts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56" y="1484784"/>
            <a:ext cx="65627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6433" y="6065848"/>
            <a:ext cx="7103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https://www.solgrid.org.uk/education/wp-content/uploads/sites/43/2019/06/Secondary-booklet-1-updated-2016.pdf</a:t>
            </a:r>
          </a:p>
        </p:txBody>
      </p:sp>
    </p:spTree>
    <p:extLst>
      <p:ext uri="{BB962C8B-B14F-4D97-AF65-F5344CB8AC3E}">
        <p14:creationId xmlns:p14="http://schemas.microsoft.com/office/powerpoint/2010/main" val="422116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67" y="764704"/>
            <a:ext cx="4536622" cy="710952"/>
          </a:xfrm>
        </p:spPr>
        <p:txBody>
          <a:bodyPr/>
          <a:lstStyle/>
          <a:p>
            <a:r>
              <a:rPr lang="en-GB" dirty="0" smtClean="0"/>
              <a:t>Response Stems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772816"/>
            <a:ext cx="63912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6433" y="5755366"/>
            <a:ext cx="7103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Notes available</a:t>
            </a:r>
          </a:p>
          <a:p>
            <a:r>
              <a:rPr lang="en-GB" sz="1400" dirty="0" smtClean="0"/>
              <a:t>https</a:t>
            </a:r>
            <a:r>
              <a:rPr lang="en-GB" sz="1400" dirty="0"/>
              <a:t>://www.solgrid.org.uk/education/wp-content/uploads/sites/43/2019/06/Secondary-booklet-1-updated-2016.pdf</a:t>
            </a:r>
          </a:p>
        </p:txBody>
      </p:sp>
    </p:spTree>
    <p:extLst>
      <p:ext uri="{BB962C8B-B14F-4D97-AF65-F5344CB8AC3E}">
        <p14:creationId xmlns:p14="http://schemas.microsoft.com/office/powerpoint/2010/main" val="317454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84784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Pupils should be encouraged to use their first language in lessons when</a:t>
            </a:r>
            <a:r>
              <a:rPr lang="en-GB" sz="2000" b="1" dirty="0" smtClean="0"/>
              <a:t>: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FF0000"/>
                </a:solidFill>
              </a:rPr>
              <a:t>T</a:t>
            </a:r>
            <a:r>
              <a:rPr lang="en-GB" sz="2000" b="1" dirty="0" smtClean="0">
                <a:solidFill>
                  <a:srgbClr val="FF0000"/>
                </a:solidFill>
              </a:rPr>
              <a:t>he </a:t>
            </a:r>
            <a:r>
              <a:rPr lang="en-GB" sz="2000" b="1" dirty="0">
                <a:solidFill>
                  <a:srgbClr val="FF0000"/>
                </a:solidFill>
              </a:rPr>
              <a:t>cognitive challenge is likely to be high</a:t>
            </a:r>
            <a:r>
              <a:rPr lang="en-GB" sz="2000" b="1" dirty="0"/>
              <a:t>: </a:t>
            </a:r>
            <a:r>
              <a:rPr lang="en-GB" sz="2000" dirty="0"/>
              <a:t>problem solving and </a:t>
            </a:r>
            <a:r>
              <a:rPr lang="en-GB" sz="2000" dirty="0" smtClean="0"/>
              <a:t>critical thinking </a:t>
            </a:r>
            <a:r>
              <a:rPr lang="en-GB" sz="2000" dirty="0"/>
              <a:t>are difficult in a second language, even when the target </a:t>
            </a:r>
            <a:r>
              <a:rPr lang="en-GB" sz="2000" dirty="0" smtClean="0"/>
              <a:t>language has </a:t>
            </a:r>
            <a:r>
              <a:rPr lang="en-GB" sz="2000" dirty="0"/>
              <a:t>been learnt for several years</a:t>
            </a:r>
            <a:r>
              <a:rPr lang="en-GB" sz="2000" dirty="0" smtClean="0"/>
              <a:t>;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FF0000"/>
                </a:solidFill>
              </a:rPr>
              <a:t>T</a:t>
            </a:r>
            <a:r>
              <a:rPr lang="en-GB" sz="2000" b="1" dirty="0" smtClean="0">
                <a:solidFill>
                  <a:srgbClr val="FF0000"/>
                </a:solidFill>
              </a:rPr>
              <a:t>hey </a:t>
            </a:r>
            <a:r>
              <a:rPr lang="en-GB" sz="2000" b="1" dirty="0">
                <a:solidFill>
                  <a:srgbClr val="FF0000"/>
                </a:solidFill>
              </a:rPr>
              <a:t>are still developing proficiency in English</a:t>
            </a:r>
            <a:r>
              <a:rPr lang="en-GB" sz="2000" b="1" dirty="0"/>
              <a:t>: </a:t>
            </a:r>
            <a:r>
              <a:rPr lang="en-GB" sz="2000" dirty="0"/>
              <a:t>this can be </a:t>
            </a:r>
            <a:r>
              <a:rPr lang="en-GB" sz="2000" dirty="0" smtClean="0"/>
              <a:t>particularly supportive </a:t>
            </a:r>
            <a:r>
              <a:rPr lang="en-GB" sz="2000" dirty="0"/>
              <a:t>when pupils try out ideas in their first language before </a:t>
            </a:r>
            <a:r>
              <a:rPr lang="en-GB" sz="2000" dirty="0" smtClean="0"/>
              <a:t>writing in </a:t>
            </a:r>
            <a:r>
              <a:rPr lang="en-GB" sz="2000" dirty="0"/>
              <a:t>English</a:t>
            </a:r>
            <a:r>
              <a:rPr lang="en-GB" sz="2000" dirty="0" smtClean="0"/>
              <a:t>;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FF0000"/>
                </a:solidFill>
              </a:rPr>
              <a:t>O</a:t>
            </a:r>
            <a:r>
              <a:rPr lang="en-GB" sz="2000" b="1" dirty="0" smtClean="0">
                <a:solidFill>
                  <a:srgbClr val="FF0000"/>
                </a:solidFill>
              </a:rPr>
              <a:t>ral </a:t>
            </a:r>
            <a:r>
              <a:rPr lang="en-GB" sz="2000" b="1" dirty="0">
                <a:solidFill>
                  <a:srgbClr val="FF0000"/>
                </a:solidFill>
              </a:rPr>
              <a:t>rehearsal will help reflection: </a:t>
            </a:r>
            <a:r>
              <a:rPr lang="en-GB" sz="2000" dirty="0"/>
              <a:t>for example, </a:t>
            </a:r>
            <a:r>
              <a:rPr lang="en-GB" sz="2000" dirty="0" smtClean="0"/>
              <a:t>before responding </a:t>
            </a:r>
            <a:r>
              <a:rPr lang="en-GB" sz="2000" dirty="0"/>
              <a:t>to a text</a:t>
            </a:r>
            <a:r>
              <a:rPr lang="en-GB" sz="2000" dirty="0" smtClean="0"/>
              <a:t>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Notes available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4597997" y="-44227"/>
            <a:ext cx="5158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Key Stage 3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National Strategy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Access and engagement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in </a:t>
            </a:r>
            <a:r>
              <a:rPr lang="en-GB" sz="1400" b="1" dirty="0" smtClean="0">
                <a:solidFill>
                  <a:schemeClr val="bg1"/>
                </a:solidFill>
              </a:rPr>
              <a:t>English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6125" y="260350"/>
            <a:ext cx="6430963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First Language or English?</a:t>
            </a:r>
          </a:p>
        </p:txBody>
      </p:sp>
    </p:spTree>
    <p:extLst>
      <p:ext uri="{BB962C8B-B14F-4D97-AF65-F5344CB8AC3E}">
        <p14:creationId xmlns:p14="http://schemas.microsoft.com/office/powerpoint/2010/main" val="248136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90" y="764704"/>
            <a:ext cx="7024744" cy="829896"/>
          </a:xfrm>
        </p:spPr>
        <p:txBody>
          <a:bodyPr/>
          <a:lstStyle/>
          <a:p>
            <a:r>
              <a:rPr lang="en-GB" dirty="0"/>
              <a:t>First Language or English?</a:t>
            </a:r>
          </a:p>
        </p:txBody>
      </p:sp>
      <p:sp>
        <p:nvSpPr>
          <p:cNvPr id="3" name="Rectangle 2"/>
          <p:cNvSpPr/>
          <p:nvPr/>
        </p:nvSpPr>
        <p:spPr>
          <a:xfrm>
            <a:off x="937454" y="1772816"/>
            <a:ext cx="73448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It may not be appropriate for pupils to use their first language when</a:t>
            </a:r>
            <a:r>
              <a:rPr lang="en-GB" b="1" dirty="0" smtClean="0"/>
              <a:t>:</a:t>
            </a:r>
          </a:p>
          <a:p>
            <a:endParaRPr lang="en-GB" b="1" dirty="0"/>
          </a:p>
          <a:p>
            <a:r>
              <a:rPr lang="en-GB" dirty="0"/>
              <a:t>P</a:t>
            </a:r>
            <a:r>
              <a:rPr lang="en-GB" dirty="0" smtClean="0"/>
              <a:t>upils </a:t>
            </a:r>
            <a:r>
              <a:rPr lang="en-GB" dirty="0"/>
              <a:t>need to be encouraged to practise the target language to </a:t>
            </a:r>
            <a:r>
              <a:rPr lang="en-GB" dirty="0">
                <a:solidFill>
                  <a:srgbClr val="00B050"/>
                </a:solidFill>
              </a:rPr>
              <a:t>improve fluency</a:t>
            </a:r>
            <a:r>
              <a:rPr lang="en-GB" dirty="0" smtClean="0"/>
              <a:t>;</a:t>
            </a:r>
          </a:p>
          <a:p>
            <a:endParaRPr lang="en-GB" dirty="0"/>
          </a:p>
          <a:p>
            <a:r>
              <a:rPr lang="en-GB" dirty="0"/>
              <a:t>O</a:t>
            </a:r>
            <a:r>
              <a:rPr lang="en-GB" dirty="0" smtClean="0"/>
              <a:t>ral </a:t>
            </a:r>
            <a:r>
              <a:rPr lang="en-GB" dirty="0"/>
              <a:t>rehearsal needs to be conducted in the target language so that </a:t>
            </a:r>
            <a:r>
              <a:rPr lang="en-GB" dirty="0" smtClean="0"/>
              <a:t>pupils are </a:t>
            </a:r>
            <a:r>
              <a:rPr lang="en-GB" dirty="0">
                <a:solidFill>
                  <a:srgbClr val="00B050"/>
                </a:solidFill>
              </a:rPr>
              <a:t>prepared for writing tasks</a:t>
            </a:r>
            <a:r>
              <a:rPr lang="en-GB" dirty="0" smtClean="0"/>
              <a:t>;</a:t>
            </a:r>
          </a:p>
          <a:p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upils </a:t>
            </a:r>
            <a:r>
              <a:rPr lang="en-GB" dirty="0"/>
              <a:t>are being encouraged to take risks in their spoken English </a:t>
            </a:r>
            <a:r>
              <a:rPr lang="en-GB" dirty="0">
                <a:solidFill>
                  <a:srgbClr val="00B050"/>
                </a:solidFill>
              </a:rPr>
              <a:t>in order </a:t>
            </a:r>
            <a:r>
              <a:rPr lang="en-GB" dirty="0" smtClean="0">
                <a:solidFill>
                  <a:srgbClr val="00B050"/>
                </a:solidFill>
              </a:rPr>
              <a:t>to build </a:t>
            </a:r>
            <a:r>
              <a:rPr lang="en-GB" dirty="0">
                <a:solidFill>
                  <a:srgbClr val="00B050"/>
                </a:solidFill>
              </a:rPr>
              <a:t>confidence</a:t>
            </a:r>
            <a:r>
              <a:rPr lang="en-GB" dirty="0" smtClean="0"/>
              <a:t>;</a:t>
            </a:r>
          </a:p>
          <a:p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upils </a:t>
            </a:r>
            <a:r>
              <a:rPr lang="en-GB" dirty="0"/>
              <a:t>need to practise expressing themselves quickly in English, </a:t>
            </a:r>
            <a:r>
              <a:rPr lang="en-GB" dirty="0">
                <a:solidFill>
                  <a:srgbClr val="00B050"/>
                </a:solidFill>
              </a:rPr>
              <a:t>for </a:t>
            </a:r>
            <a:r>
              <a:rPr lang="en-GB" dirty="0" smtClean="0">
                <a:solidFill>
                  <a:srgbClr val="00B050"/>
                </a:solidFill>
              </a:rPr>
              <a:t>examination preparation</a:t>
            </a:r>
            <a:r>
              <a:rPr lang="en-GB" dirty="0" smtClean="0"/>
              <a:t>.</a:t>
            </a:r>
          </a:p>
          <a:p>
            <a:endParaRPr lang="en-GB" sz="1200" dirty="0"/>
          </a:p>
          <a:p>
            <a:r>
              <a:rPr lang="en-GB" sz="1200" dirty="0" smtClean="0"/>
              <a:t>Notes available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5013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336704" cy="7829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Good for EAL, Good for All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28327" y="486916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When we do these things, we help all leaners to succeed.</a:t>
            </a:r>
            <a:endParaRPr lang="en-GB" dirty="0"/>
          </a:p>
        </p:txBody>
      </p:sp>
      <p:pic>
        <p:nvPicPr>
          <p:cNvPr id="1026" name="Picture 2" descr="Image result for secondary collbaorative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4349"/>
            <a:ext cx="4479331" cy="29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Questions to discuss </a:t>
            </a:r>
            <a:br>
              <a:rPr lang="en-GB" sz="2800" dirty="0" smtClean="0"/>
            </a:br>
            <a:r>
              <a:rPr lang="en-GB" sz="2800" dirty="0" smtClean="0"/>
              <a:t>in departments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683568" y="1484784"/>
            <a:ext cx="789566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Securing progress for pupils learning EAL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i="1" dirty="0"/>
              <a:t>These questions could be used to begin a departmental review of how </a:t>
            </a:r>
            <a:r>
              <a:rPr lang="en-GB" sz="1600" i="1" dirty="0" smtClean="0"/>
              <a:t>pupils learning </a:t>
            </a:r>
            <a:r>
              <a:rPr lang="en-GB" sz="1600" i="1" dirty="0"/>
              <a:t>EAL are currently supported.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 </a:t>
            </a:r>
            <a:r>
              <a:rPr lang="en-GB" sz="1600" i="1" dirty="0"/>
              <a:t>Does the current marking policy support diagnostic marking and </a:t>
            </a:r>
            <a:r>
              <a:rPr lang="en-GB" sz="1600" i="1" dirty="0" smtClean="0"/>
              <a:t>the identification </a:t>
            </a:r>
            <a:r>
              <a:rPr lang="en-GB" sz="1600" i="1" dirty="0"/>
              <a:t>of targets for pupils?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 </a:t>
            </a:r>
            <a:r>
              <a:rPr lang="en-GB" sz="1600" i="1" dirty="0"/>
              <a:t>Have language-learning targets for pupils learning EAL been clearly identified?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 </a:t>
            </a:r>
            <a:r>
              <a:rPr lang="en-GB" sz="1600" i="1" dirty="0"/>
              <a:t>Where teachers work with EMA colleagues, do both teachers have a </a:t>
            </a:r>
            <a:r>
              <a:rPr lang="en-GB" sz="1600" i="1" dirty="0" smtClean="0"/>
              <a:t>clearly defined </a:t>
            </a:r>
            <a:r>
              <a:rPr lang="en-GB" sz="1600" i="1" dirty="0"/>
              <a:t>and negotiated role in delivering the lesson?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 </a:t>
            </a:r>
            <a:r>
              <a:rPr lang="en-GB" sz="1600" i="1" dirty="0"/>
              <a:t>Are opportunities for planned talk maximised in group tasks and </a:t>
            </a:r>
            <a:r>
              <a:rPr lang="en-GB" sz="1600" i="1" dirty="0" smtClean="0"/>
              <a:t>plenary sessions</a:t>
            </a:r>
            <a:r>
              <a:rPr lang="en-GB" sz="1600" i="1" dirty="0"/>
              <a:t>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 </a:t>
            </a:r>
            <a:r>
              <a:rPr lang="en-GB" sz="1600" i="1" dirty="0"/>
              <a:t>Does planning allow all pupils to contribute or give feedback over the </a:t>
            </a:r>
            <a:r>
              <a:rPr lang="en-GB" sz="1600" i="1" dirty="0" smtClean="0"/>
              <a:t>course of </a:t>
            </a:r>
            <a:r>
              <a:rPr lang="en-GB" sz="1600" i="1" dirty="0"/>
              <a:t>a half-term?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 </a:t>
            </a:r>
            <a:r>
              <a:rPr lang="en-GB" sz="1600" i="1" dirty="0"/>
              <a:t>What is the departmental policy on the effective use of pupils’ first </a:t>
            </a:r>
            <a:r>
              <a:rPr lang="en-GB" sz="1600" i="1" dirty="0" smtClean="0"/>
              <a:t>languages in </a:t>
            </a:r>
            <a:r>
              <a:rPr lang="en-GB" sz="1600" i="1" dirty="0"/>
              <a:t>lessons?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600" dirty="0"/>
              <a:t> </a:t>
            </a:r>
            <a:r>
              <a:rPr lang="en-GB" sz="1600" i="1" dirty="0"/>
              <a:t>How do teachers plan for the use of first languages to move pupils</a:t>
            </a:r>
          </a:p>
          <a:p>
            <a:r>
              <a:rPr lang="en-GB" sz="1600" i="1" dirty="0"/>
              <a:t>into proficient use of the target language in English lessons</a:t>
            </a:r>
            <a:r>
              <a:rPr lang="en-GB" sz="1600" i="1" dirty="0" smtClean="0"/>
              <a:t>?</a:t>
            </a:r>
          </a:p>
          <a:p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smtClean="0"/>
              <a:t>Notes available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4788024" y="0"/>
            <a:ext cx="3312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Key Stage </a:t>
            </a:r>
            <a:r>
              <a:rPr lang="en-GB" sz="1200" b="1" dirty="0" smtClean="0">
                <a:solidFill>
                  <a:schemeClr val="bg1"/>
                </a:solidFill>
              </a:rPr>
              <a:t>3 </a:t>
            </a:r>
            <a:r>
              <a:rPr lang="en-GB" sz="1200" i="1" dirty="0" smtClean="0">
                <a:solidFill>
                  <a:schemeClr val="bg1"/>
                </a:solidFill>
              </a:rPr>
              <a:t>National </a:t>
            </a:r>
            <a:r>
              <a:rPr lang="en-GB" sz="1200" i="1" dirty="0">
                <a:solidFill>
                  <a:schemeClr val="bg1"/>
                </a:solidFill>
              </a:rPr>
              <a:t>Strategy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Access and engagement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in </a:t>
            </a:r>
            <a:r>
              <a:rPr lang="en-GB" sz="1200" b="1" dirty="0" smtClean="0">
                <a:solidFill>
                  <a:schemeClr val="bg1"/>
                </a:solidFill>
              </a:rPr>
              <a:t>English/  EAL</a:t>
            </a:r>
            <a:endParaRPr lang="en-GB" sz="1200" b="1" dirty="0">
              <a:solidFill>
                <a:schemeClr val="bg1"/>
              </a:solidFill>
            </a:endParaRPr>
          </a:p>
          <a:p>
            <a:r>
              <a:rPr lang="en-GB" sz="1400" i="1" dirty="0" smtClean="0">
                <a:solidFill>
                  <a:schemeClr val="bg1"/>
                </a:solidFill>
              </a:rPr>
              <a:t>language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2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135"/>
            <a:ext cx="3312486" cy="6138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6777317" cy="521194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EAL Learner-  </a:t>
            </a:r>
            <a:r>
              <a:rPr lang="en-GB" dirty="0" smtClean="0"/>
              <a:t>has been exposed </a:t>
            </a:r>
            <a:r>
              <a:rPr lang="en-GB" dirty="0"/>
              <a:t>to </a:t>
            </a:r>
            <a:r>
              <a:rPr lang="en-GB" dirty="0" smtClean="0"/>
              <a:t>another </a:t>
            </a:r>
            <a:r>
              <a:rPr lang="en-GB" dirty="0"/>
              <a:t>language during early childhood and continues to be exposed to this language in the home or in the community. If a child was exposed to more than one language (which may include English) during early development, the language other than English should be recorded irrespective of the child’s proficiency in English.’</a:t>
            </a:r>
          </a:p>
          <a:p>
            <a:pPr marL="68580" indent="0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'First language </a:t>
            </a:r>
            <a:r>
              <a:rPr lang="en-GB" dirty="0"/>
              <a:t>is the language to which the child was initially exposed during early </a:t>
            </a:r>
            <a:r>
              <a:rPr lang="en-GB" dirty="0" smtClean="0"/>
              <a:t>development.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>
                <a:solidFill>
                  <a:srgbClr val="FF0000"/>
                </a:solidFill>
              </a:rPr>
              <a:t>Bilingual Learner- </a:t>
            </a:r>
            <a:r>
              <a:rPr lang="en-GB" dirty="0" smtClean="0"/>
              <a:t>pupils </a:t>
            </a:r>
            <a:r>
              <a:rPr lang="en-GB" dirty="0"/>
              <a:t>who function in more than one language in their daily lives.</a:t>
            </a:r>
            <a:endParaRPr lang="en-GB" dirty="0" smtClean="0"/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New to English/ Early Acquisition- </a:t>
            </a:r>
            <a:r>
              <a:rPr lang="en-GB" dirty="0" smtClean="0"/>
              <a:t>can last anywhere between 6 months to a number of years.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2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99392"/>
            <a:ext cx="3744534" cy="68588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New to English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13884"/>
              </p:ext>
            </p:extLst>
          </p:nvPr>
        </p:nvGraphicFramePr>
        <p:xfrm>
          <a:off x="827584" y="1340768"/>
          <a:ext cx="7200800" cy="1950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00800"/>
              </a:tblGrid>
              <a:tr h="304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Can participate in very basic, short, formulaic spoken exchanges (e.g. good morning, how are you) and may respond non-verbally (e/g/ with a gesture of smile)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19" marR="68519" marT="0" marB="0"/>
                </a:tc>
              </a:tr>
              <a:tr h="152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Expresses needs using gesture/1-2 words/home language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19" marR="68519" marT="0" marB="0"/>
                </a:tc>
              </a:tr>
              <a:tr h="392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Shows understanding of simple information by responding to yes/no, either/or questions, with visual support and gesture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19" marR="68519" marT="0" marB="0"/>
                </a:tc>
              </a:tr>
              <a:tr h="304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Beginning to give information on familiar topics (e.g. self/home) using basic vocabulary, single words and short phrases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19" marR="68519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21145"/>
              </p:ext>
            </p:extLst>
          </p:nvPr>
        </p:nvGraphicFramePr>
        <p:xfrm>
          <a:off x="827584" y="3645024"/>
          <a:ext cx="7200800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00800"/>
              </a:tblGrid>
              <a:tr h="162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Beginning to decode text but with limited understanding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  <a:tr h="302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Beginning to read and understand simple text with some familiar vocabulary, with clear context and visual support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31280"/>
              </p:ext>
            </p:extLst>
          </p:nvPr>
        </p:nvGraphicFramePr>
        <p:xfrm>
          <a:off x="827584" y="4941168"/>
          <a:ext cx="7200800" cy="975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00800"/>
              </a:tblGrid>
              <a:tr h="190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Writes short, simple sentences with support using basic punctuation (capital letter, full stop)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  <a:tr h="151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Uses basic vocabulary and beginning to use taught subject-specific vocabulary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5486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Targets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36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5354"/>
            <a:ext cx="3456502" cy="54186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Early Acquisition</a:t>
            </a:r>
            <a:endParaRPr lang="en-GB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00675"/>
              </p:ext>
            </p:extLst>
          </p:nvPr>
        </p:nvGraphicFramePr>
        <p:xfrm>
          <a:off x="899592" y="1700808"/>
          <a:ext cx="7416824" cy="975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16824"/>
              </a:tblGrid>
              <a:tr h="151020">
                <a:tc>
                  <a:txBody>
                    <a:bodyPr/>
                    <a:lstStyle/>
                    <a:p>
                      <a:pPr marL="7620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Requires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visual support and rephrasing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  <a:tr h="151020">
                <a:tc>
                  <a:txBody>
                    <a:bodyPr/>
                    <a:lstStyle/>
                    <a:p>
                      <a:pPr marL="7620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Communicates meaning using basic vocabulary, simple phrases and sentences, though with some inaccuracies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  <a:tr h="151020">
                <a:tc>
                  <a:txBody>
                    <a:bodyPr/>
                    <a:lstStyle/>
                    <a:p>
                      <a:pPr marL="7620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Grammatical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errors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02034"/>
              </p:ext>
            </p:extLst>
          </p:nvPr>
        </p:nvGraphicFramePr>
        <p:xfrm>
          <a:off x="899592" y="3284984"/>
          <a:ext cx="7488832" cy="1047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88832"/>
              </a:tblGrid>
              <a:tr h="315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Decodes text with some accuracy and understanding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  <a:tr h="163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Requires clear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context and visual support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  <a:tr h="151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Beginning to use texts for research purposes with guidance and collaboration with supportive peers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42967"/>
              </p:ext>
            </p:extLst>
          </p:nvPr>
        </p:nvGraphicFramePr>
        <p:xfrm>
          <a:off x="899592" y="4941168"/>
          <a:ext cx="7488832" cy="975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488832"/>
              </a:tblGrid>
              <a:tr h="302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Writes short, simple sentences with limited but current sentence structure, with some inaccuracies (e.g. omission, word order)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  <a:tr h="151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Uses basic vocabulary, some mature and subject-specific vocabulary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  <a:tr h="151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Writes a short paragraph with support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7959" marR="67959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0639" y="77302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Targets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43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55976" y="-24882"/>
            <a:ext cx="3888432" cy="566936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Language Proficiency</a:t>
            </a:r>
          </a:p>
        </p:txBody>
      </p:sp>
      <p:pic>
        <p:nvPicPr>
          <p:cNvPr id="4100" name="Picture 4" descr="Image result for examples of social and academic langu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15" y="1358280"/>
            <a:ext cx="6532245" cy="48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11560" y="692696"/>
            <a:ext cx="1512168" cy="1296144"/>
          </a:xfrm>
          <a:prstGeom prst="wedgeRoundRectCallout">
            <a:avLst>
              <a:gd name="adj1" fmla="val 40196"/>
              <a:gd name="adj2" fmla="val 72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Takes about 7-10 years to learn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056276" y="764704"/>
            <a:ext cx="1512168" cy="1152128"/>
          </a:xfrm>
          <a:prstGeom prst="wedgeRoundRectCallout">
            <a:avLst>
              <a:gd name="adj1" fmla="val -39189"/>
              <a:gd name="adj2" fmla="val 89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Takes about 2 years to learn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5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55976" y="-24882"/>
            <a:ext cx="3888432" cy="566936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GB" altLang="en-US" sz="2400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Language Proficiency</a:t>
            </a:r>
          </a:p>
        </p:txBody>
      </p:sp>
      <p:pic>
        <p:nvPicPr>
          <p:cNvPr id="135179" name="Picture 11" descr="Language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39868"/>
            <a:ext cx="2337073" cy="16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examples of social and academic langu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10" y="592393"/>
            <a:ext cx="5663302" cy="42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7" descr="girl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8" y="4839869"/>
            <a:ext cx="2589227" cy="16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484949" y="4599418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Examples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56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7"/>
            <a:ext cx="4104456" cy="72007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Isolated Learners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4994" y="136283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‘Isolated learners’</a:t>
            </a:r>
          </a:p>
          <a:p>
            <a:r>
              <a:rPr lang="en-GB" dirty="0"/>
              <a:t>The pupil is the </a:t>
            </a:r>
            <a:r>
              <a:rPr lang="en-GB" i="1" dirty="0"/>
              <a:t>only </a:t>
            </a:r>
            <a:r>
              <a:rPr lang="en-GB" dirty="0"/>
              <a:t>learner of EAL in the class or a speaker of a language not </a:t>
            </a:r>
            <a:r>
              <a:rPr lang="en-GB" dirty="0" smtClean="0"/>
              <a:t>represented elsewhere </a:t>
            </a:r>
            <a:r>
              <a:rPr lang="en-GB" dirty="0"/>
              <a:t>in the school – an ‘isolated learner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The pupil will be totally immersed in </a:t>
            </a:r>
            <a:r>
              <a:rPr lang="en-GB" dirty="0" smtClean="0"/>
              <a:t>an English-speaking </a:t>
            </a:r>
            <a:r>
              <a:rPr lang="en-GB" dirty="0"/>
              <a:t>environment at school but may not feel included.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may be some </a:t>
            </a:r>
            <a:r>
              <a:rPr lang="en-GB" dirty="0" smtClean="0"/>
              <a:t>time before </a:t>
            </a:r>
            <a:r>
              <a:rPr lang="en-GB" dirty="0"/>
              <a:t>the pupil builds the confidence to risk saying anything in English.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2" t="8268" r="3430" b="52938"/>
          <a:stretch/>
        </p:blipFill>
        <p:spPr bwMode="auto">
          <a:xfrm>
            <a:off x="5032715" y="4264676"/>
            <a:ext cx="3672407" cy="226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5277180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Key Stage 3</a:t>
            </a:r>
          </a:p>
          <a:p>
            <a:r>
              <a:rPr lang="en-GB" sz="1200" i="1" dirty="0"/>
              <a:t>National Strategy</a:t>
            </a:r>
          </a:p>
          <a:p>
            <a:r>
              <a:rPr lang="en-GB" sz="1200" b="1" dirty="0"/>
              <a:t>Access and engagement</a:t>
            </a:r>
          </a:p>
          <a:p>
            <a:r>
              <a:rPr lang="en-GB" sz="1200" b="1" dirty="0"/>
              <a:t>in English</a:t>
            </a:r>
          </a:p>
          <a:p>
            <a:r>
              <a:rPr lang="en-GB" sz="1200" i="1" dirty="0"/>
              <a:t>Teaching pupils for whom English</a:t>
            </a:r>
          </a:p>
          <a:p>
            <a:r>
              <a:rPr lang="en-GB" sz="1200" i="1" dirty="0"/>
              <a:t>is an additional language</a:t>
            </a:r>
            <a:endParaRPr lang="en-GB" sz="1200" dirty="0"/>
          </a:p>
        </p:txBody>
      </p:sp>
      <p:sp>
        <p:nvSpPr>
          <p:cNvPr id="5" name="Cloud Callout 4"/>
          <p:cNvSpPr/>
          <p:nvPr/>
        </p:nvSpPr>
        <p:spPr>
          <a:xfrm>
            <a:off x="5392755" y="1484784"/>
            <a:ext cx="3312367" cy="172470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What can we do to help isolated learners?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698922"/>
            <a:ext cx="3970784" cy="3443982"/>
          </a:xfrm>
        </p:spPr>
        <p:txBody>
          <a:bodyPr/>
          <a:lstStyle/>
          <a:p>
            <a:r>
              <a:rPr lang="en-GB" dirty="0" smtClean="0"/>
              <a:t>Understanding needs to be gained through first language.</a:t>
            </a:r>
          </a:p>
          <a:p>
            <a:r>
              <a:rPr lang="en-GB" dirty="0" smtClean="0"/>
              <a:t>When pupil becomes more proficient, only key words will need to be translated.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7758" y="2492896"/>
            <a:ext cx="3008313" cy="36724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Understand the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Transfer concepts to English and learn new vocab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Learn the skills</a:t>
            </a:r>
          </a:p>
          <a:p>
            <a:r>
              <a:rPr lang="en-GB" sz="2800" dirty="0" smtClean="0"/>
              <a:t>     </a:t>
            </a:r>
            <a:r>
              <a:rPr lang="en-GB" sz="2200" dirty="0" smtClean="0"/>
              <a:t>e.g. PEE or WIST</a:t>
            </a:r>
            <a:endParaRPr lang="en-GB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73"/>
          <a:stretch/>
        </p:blipFill>
        <p:spPr bwMode="auto">
          <a:xfrm>
            <a:off x="1619672" y="620688"/>
            <a:ext cx="1844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translation 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85" y="364502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7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5328" y="2053787"/>
            <a:ext cx="302433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Baskerville Old Face" panose="02020602080505020303" pitchFamily="18" charset="0"/>
              </a:rPr>
              <a:t>Developing</a:t>
            </a:r>
          </a:p>
          <a:p>
            <a:pPr algn="ctr"/>
            <a:r>
              <a:rPr lang="en-GB" sz="3200" dirty="0" smtClean="0">
                <a:latin typeface="Baskerville Old Face" panose="02020602080505020303" pitchFamily="18" charset="0"/>
              </a:rPr>
              <a:t> concepts in L1</a:t>
            </a:r>
            <a:endParaRPr lang="en-GB" sz="32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951039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Whole document translator using review function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6402" y="4797152"/>
            <a:ext cx="35035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Use google translate </a:t>
            </a:r>
          </a:p>
          <a:p>
            <a:pPr algn="ctr"/>
            <a:r>
              <a:rPr lang="en-GB" sz="2400" dirty="0" smtClean="0"/>
              <a:t>https://translate.google.co.uk/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3115" y="193338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Google translate app- camera scan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19664" y="1697906"/>
            <a:ext cx="30243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Translate selected text</a:t>
            </a:r>
          </a:p>
          <a:p>
            <a:pPr algn="ctr"/>
            <a:r>
              <a:rPr lang="en-GB" sz="2800" dirty="0" smtClean="0"/>
              <a:t>using review function in word, publisher, </a:t>
            </a:r>
            <a:r>
              <a:rPr lang="en-GB" sz="2800" dirty="0" err="1" smtClean="0"/>
              <a:t>powerpoint</a:t>
            </a:r>
            <a:r>
              <a:rPr lang="en-GB" sz="2800" dirty="0" smtClean="0"/>
              <a:t>, outlook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767395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Type L1 into search bar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7081" y="767395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Microsoft® </a:t>
            </a:r>
            <a:r>
              <a:rPr lang="en-GB" sz="3200" b="1" dirty="0" smtClean="0"/>
              <a:t>Translator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56" y="367540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Use visuals</a:t>
            </a:r>
            <a:endParaRPr lang="en-GB" sz="2800" dirty="0"/>
          </a:p>
        </p:txBody>
      </p:sp>
      <p:pic>
        <p:nvPicPr>
          <p:cNvPr id="6146" name="Picture 2" descr="Image result for translation 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89" y="3166581"/>
            <a:ext cx="29622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1663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Understanding Concepts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989" y="541365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Building on prior knowledge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5831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1178</Words>
  <Application>Microsoft Office PowerPoint</Application>
  <PresentationFormat>On-screen Show (4:3)</PresentationFormat>
  <Paragraphs>187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Teaching EAL Pupils who are  New to English </vt:lpstr>
      <vt:lpstr>Definitions</vt:lpstr>
      <vt:lpstr>New to English</vt:lpstr>
      <vt:lpstr>Early Acquisition</vt:lpstr>
      <vt:lpstr>Language Proficiency</vt:lpstr>
      <vt:lpstr>Language Proficiency</vt:lpstr>
      <vt:lpstr>Isolated Learners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Recasting to model English</vt:lpstr>
      <vt:lpstr>Talk Frames and Prompts</vt:lpstr>
      <vt:lpstr>Response Stems</vt:lpstr>
      <vt:lpstr>First Language or English?</vt:lpstr>
      <vt:lpstr>First Language or English?</vt:lpstr>
      <vt:lpstr>Good for EAL, Good for All</vt:lpstr>
      <vt:lpstr>Questions to discuss  in departments</vt:lpstr>
    </vt:vector>
  </TitlesOfParts>
  <Company>The Moray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TMC</dc:creator>
  <cp:lastModifiedBy>TMC</cp:lastModifiedBy>
  <cp:revision>40</cp:revision>
  <cp:lastPrinted>2020-03-17T10:28:56Z</cp:lastPrinted>
  <dcterms:created xsi:type="dcterms:W3CDTF">2020-02-28T14:22:03Z</dcterms:created>
  <dcterms:modified xsi:type="dcterms:W3CDTF">2020-12-02T13:35:49Z</dcterms:modified>
</cp:coreProperties>
</file>