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7200900" cy="9906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3036" y="-96"/>
      </p:cViewPr>
      <p:guideLst>
        <p:guide orient="horz" pos="3120"/>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0068" y="3077284"/>
            <a:ext cx="6120765"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80135" y="5613401"/>
            <a:ext cx="504063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255F15-AF96-443A-8D19-FCBADBED35EE}" type="datetimeFigureOut">
              <a:rPr lang="en-GB" smtClean="0"/>
              <a:t>04/11/2015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C4F35-C723-46F0-9769-72DFA03FE64B}" type="slidenum">
              <a:rPr lang="en-GB" smtClean="0"/>
              <a:t>‹#›</a:t>
            </a:fld>
            <a:endParaRPr lang="en-GB"/>
          </a:p>
        </p:txBody>
      </p:sp>
    </p:spTree>
    <p:extLst>
      <p:ext uri="{BB962C8B-B14F-4D97-AF65-F5344CB8AC3E}">
        <p14:creationId xmlns:p14="http://schemas.microsoft.com/office/powerpoint/2010/main" val="400949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255F15-AF96-443A-8D19-FCBADBED35EE}" type="datetimeFigureOut">
              <a:rPr lang="en-GB" smtClean="0"/>
              <a:t>04/11/2015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C4F35-C723-46F0-9769-72DFA03FE64B}" type="slidenum">
              <a:rPr lang="en-GB" smtClean="0"/>
              <a:t>‹#›</a:t>
            </a:fld>
            <a:endParaRPr lang="en-GB"/>
          </a:p>
        </p:txBody>
      </p:sp>
    </p:spTree>
    <p:extLst>
      <p:ext uri="{BB962C8B-B14F-4D97-AF65-F5344CB8AC3E}">
        <p14:creationId xmlns:p14="http://schemas.microsoft.com/office/powerpoint/2010/main" val="2772330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20652" y="396701"/>
            <a:ext cx="1620203" cy="845220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0045" y="396701"/>
            <a:ext cx="4740593" cy="8452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255F15-AF96-443A-8D19-FCBADBED35EE}" type="datetimeFigureOut">
              <a:rPr lang="en-GB" smtClean="0"/>
              <a:t>04/11/2015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C4F35-C723-46F0-9769-72DFA03FE64B}" type="slidenum">
              <a:rPr lang="en-GB" smtClean="0"/>
              <a:t>‹#›</a:t>
            </a:fld>
            <a:endParaRPr lang="en-GB"/>
          </a:p>
        </p:txBody>
      </p:sp>
    </p:spTree>
    <p:extLst>
      <p:ext uri="{BB962C8B-B14F-4D97-AF65-F5344CB8AC3E}">
        <p14:creationId xmlns:p14="http://schemas.microsoft.com/office/powerpoint/2010/main" val="2413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255F15-AF96-443A-8D19-FCBADBED35EE}" type="datetimeFigureOut">
              <a:rPr lang="en-GB" smtClean="0"/>
              <a:t>04/11/2015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C4F35-C723-46F0-9769-72DFA03FE64B}" type="slidenum">
              <a:rPr lang="en-GB" smtClean="0"/>
              <a:t>‹#›</a:t>
            </a:fld>
            <a:endParaRPr lang="en-GB"/>
          </a:p>
        </p:txBody>
      </p:sp>
    </p:spTree>
    <p:extLst>
      <p:ext uri="{BB962C8B-B14F-4D97-AF65-F5344CB8AC3E}">
        <p14:creationId xmlns:p14="http://schemas.microsoft.com/office/powerpoint/2010/main" val="141150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8822" y="6365522"/>
            <a:ext cx="6120765"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68822" y="4198587"/>
            <a:ext cx="6120765"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255F15-AF96-443A-8D19-FCBADBED35EE}" type="datetimeFigureOut">
              <a:rPr lang="en-GB" smtClean="0"/>
              <a:t>04/11/2015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C4F35-C723-46F0-9769-72DFA03FE64B}" type="slidenum">
              <a:rPr lang="en-GB" smtClean="0"/>
              <a:t>‹#›</a:t>
            </a:fld>
            <a:endParaRPr lang="en-GB"/>
          </a:p>
        </p:txBody>
      </p:sp>
    </p:spTree>
    <p:extLst>
      <p:ext uri="{BB962C8B-B14F-4D97-AF65-F5344CB8AC3E}">
        <p14:creationId xmlns:p14="http://schemas.microsoft.com/office/powerpoint/2010/main" val="2286074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0045" y="2311402"/>
            <a:ext cx="3180398"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660457" y="2311402"/>
            <a:ext cx="3180398"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255F15-AF96-443A-8D19-FCBADBED35EE}" type="datetimeFigureOut">
              <a:rPr lang="en-GB" smtClean="0"/>
              <a:t>04/11/2015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C4F35-C723-46F0-9769-72DFA03FE64B}" type="slidenum">
              <a:rPr lang="en-GB" smtClean="0"/>
              <a:t>‹#›</a:t>
            </a:fld>
            <a:endParaRPr lang="en-GB"/>
          </a:p>
        </p:txBody>
      </p:sp>
    </p:spTree>
    <p:extLst>
      <p:ext uri="{BB962C8B-B14F-4D97-AF65-F5344CB8AC3E}">
        <p14:creationId xmlns:p14="http://schemas.microsoft.com/office/powerpoint/2010/main" val="3641976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60046" y="2217386"/>
            <a:ext cx="318164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46" y="3141486"/>
            <a:ext cx="31816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657959" y="2217386"/>
            <a:ext cx="318289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657959" y="3141486"/>
            <a:ext cx="318289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255F15-AF96-443A-8D19-FCBADBED35EE}" type="datetimeFigureOut">
              <a:rPr lang="en-GB" smtClean="0"/>
              <a:t>04/11/2015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0C4F35-C723-46F0-9769-72DFA03FE64B}" type="slidenum">
              <a:rPr lang="en-GB" smtClean="0"/>
              <a:t>‹#›</a:t>
            </a:fld>
            <a:endParaRPr lang="en-GB"/>
          </a:p>
        </p:txBody>
      </p:sp>
    </p:spTree>
    <p:extLst>
      <p:ext uri="{BB962C8B-B14F-4D97-AF65-F5344CB8AC3E}">
        <p14:creationId xmlns:p14="http://schemas.microsoft.com/office/powerpoint/2010/main" val="1454487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255F15-AF96-443A-8D19-FCBADBED35EE}" type="datetimeFigureOut">
              <a:rPr lang="en-GB" smtClean="0"/>
              <a:t>04/11/2015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0C4F35-C723-46F0-9769-72DFA03FE64B}" type="slidenum">
              <a:rPr lang="en-GB" smtClean="0"/>
              <a:t>‹#›</a:t>
            </a:fld>
            <a:endParaRPr lang="en-GB"/>
          </a:p>
        </p:txBody>
      </p:sp>
    </p:spTree>
    <p:extLst>
      <p:ext uri="{BB962C8B-B14F-4D97-AF65-F5344CB8AC3E}">
        <p14:creationId xmlns:p14="http://schemas.microsoft.com/office/powerpoint/2010/main" val="20223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55F15-AF96-443A-8D19-FCBADBED35EE}" type="datetimeFigureOut">
              <a:rPr lang="en-GB" smtClean="0"/>
              <a:t>04/11/2015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0C4F35-C723-46F0-9769-72DFA03FE64B}" type="slidenum">
              <a:rPr lang="en-GB" smtClean="0"/>
              <a:t>‹#›</a:t>
            </a:fld>
            <a:endParaRPr lang="en-GB"/>
          </a:p>
        </p:txBody>
      </p:sp>
    </p:spTree>
    <p:extLst>
      <p:ext uri="{BB962C8B-B14F-4D97-AF65-F5344CB8AC3E}">
        <p14:creationId xmlns:p14="http://schemas.microsoft.com/office/powerpoint/2010/main" val="331368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46" y="394407"/>
            <a:ext cx="2369047"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815353" y="394407"/>
            <a:ext cx="4025504"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60046" y="2072923"/>
            <a:ext cx="2369047"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55F15-AF96-443A-8D19-FCBADBED35EE}" type="datetimeFigureOut">
              <a:rPr lang="en-GB" smtClean="0"/>
              <a:t>04/11/2015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C4F35-C723-46F0-9769-72DFA03FE64B}" type="slidenum">
              <a:rPr lang="en-GB" smtClean="0"/>
              <a:t>‹#›</a:t>
            </a:fld>
            <a:endParaRPr lang="en-GB"/>
          </a:p>
        </p:txBody>
      </p:sp>
    </p:spTree>
    <p:extLst>
      <p:ext uri="{BB962C8B-B14F-4D97-AF65-F5344CB8AC3E}">
        <p14:creationId xmlns:p14="http://schemas.microsoft.com/office/powerpoint/2010/main" val="2758265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1427" y="6934201"/>
            <a:ext cx="432054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411427" y="885119"/>
            <a:ext cx="432054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411427" y="7752823"/>
            <a:ext cx="432054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55F15-AF96-443A-8D19-FCBADBED35EE}" type="datetimeFigureOut">
              <a:rPr lang="en-GB" smtClean="0"/>
              <a:t>04/11/2015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C4F35-C723-46F0-9769-72DFA03FE64B}" type="slidenum">
              <a:rPr lang="en-GB" smtClean="0"/>
              <a:t>‹#›</a:t>
            </a:fld>
            <a:endParaRPr lang="en-GB"/>
          </a:p>
        </p:txBody>
      </p:sp>
    </p:spTree>
    <p:extLst>
      <p:ext uri="{BB962C8B-B14F-4D97-AF65-F5344CB8AC3E}">
        <p14:creationId xmlns:p14="http://schemas.microsoft.com/office/powerpoint/2010/main" val="9978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45" y="396699"/>
            <a:ext cx="648081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60045" y="2311402"/>
            <a:ext cx="648081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60045" y="9181396"/>
            <a:ext cx="168021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F1255F15-AF96-443A-8D19-FCBADBED35EE}" type="datetimeFigureOut">
              <a:rPr lang="en-GB" smtClean="0"/>
              <a:t>04/11/2015</a:t>
            </a:fld>
            <a:endParaRPr lang="en-GB"/>
          </a:p>
        </p:txBody>
      </p:sp>
      <p:sp>
        <p:nvSpPr>
          <p:cNvPr id="5" name="Footer Placeholder 4"/>
          <p:cNvSpPr>
            <a:spLocks noGrp="1"/>
          </p:cNvSpPr>
          <p:nvPr>
            <p:ph type="ftr" sz="quarter" idx="3"/>
          </p:nvPr>
        </p:nvSpPr>
        <p:spPr>
          <a:xfrm>
            <a:off x="2460308" y="9181396"/>
            <a:ext cx="2280285"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160645" y="9181396"/>
            <a:ext cx="168021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160C4F35-C723-46F0-9769-72DFA03FE64B}" type="slidenum">
              <a:rPr lang="en-GB" smtClean="0"/>
              <a:t>‹#›</a:t>
            </a:fld>
            <a:endParaRPr lang="en-GB"/>
          </a:p>
        </p:txBody>
      </p:sp>
    </p:spTree>
    <p:extLst>
      <p:ext uri="{BB962C8B-B14F-4D97-AF65-F5344CB8AC3E}">
        <p14:creationId xmlns:p14="http://schemas.microsoft.com/office/powerpoint/2010/main" val="2056534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admin.millbankp@moray-edunet.gov.uk"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1722" y="194473"/>
            <a:ext cx="6199889" cy="461665"/>
          </a:xfrm>
          <a:prstGeom prst="rect">
            <a:avLst/>
          </a:prstGeom>
        </p:spPr>
        <p:txBody>
          <a:bodyPr wrap="square">
            <a:spAutoFit/>
          </a:bodyPr>
          <a:lstStyle/>
          <a:p>
            <a:pPr algn="ctr"/>
            <a:r>
              <a:rPr lang="en-GB" sz="2400" kern="10" spc="0" dirty="0" smtClean="0">
                <a:ln w="12700">
                  <a:solidFill>
                    <a:schemeClr val="accent1">
                      <a:lumMod val="75000"/>
                    </a:schemeClr>
                  </a:solidFill>
                  <a:round/>
                  <a:headEnd/>
                  <a:tailEnd/>
                </a:ln>
                <a:solidFill>
                  <a:srgbClr val="822720"/>
                </a:solidFill>
                <a:effectLst>
                  <a:outerShdw blurRad="60007" dist="310007" dir="7680000" sy="30000" kx="1300200" algn="ctr" rotWithShape="0">
                    <a:prstClr val="black">
                      <a:alpha val="32000"/>
                    </a:prstClr>
                  </a:outerShdw>
                </a:effectLst>
                <a:latin typeface="Arial Black" panose="020B0A04020102020204" pitchFamily="34" charset="0"/>
              </a:rPr>
              <a:t>MILLBANK </a:t>
            </a:r>
            <a:r>
              <a:rPr lang="en-GB" sz="2400" kern="10" spc="0" dirty="0" smtClean="0">
                <a:ln w="12700" cmpd="sng">
                  <a:solidFill>
                    <a:schemeClr val="accent1">
                      <a:lumMod val="75000"/>
                    </a:schemeClr>
                  </a:solidFill>
                  <a:round/>
                  <a:headEnd/>
                  <a:tailEnd/>
                </a:ln>
                <a:solidFill>
                  <a:srgbClr val="822720"/>
                </a:solidFill>
                <a:effectLst>
                  <a:outerShdw blurRad="60007" dist="310007" dir="7680000" sy="30000" kx="1300200" algn="ctr" rotWithShape="0">
                    <a:prstClr val="black">
                      <a:alpha val="32000"/>
                    </a:prstClr>
                  </a:outerShdw>
                </a:effectLst>
                <a:latin typeface="Arial Black" panose="020B0A04020102020204" pitchFamily="34" charset="0"/>
              </a:rPr>
              <a:t>PRIMARY NEWS</a:t>
            </a:r>
            <a:endParaRPr lang="en-GB" sz="2400" kern="10" spc="0" dirty="0">
              <a:ln w="12700" cmpd="sng">
                <a:solidFill>
                  <a:schemeClr val="accent1">
                    <a:lumMod val="75000"/>
                  </a:schemeClr>
                </a:solidFill>
                <a:round/>
                <a:headEnd/>
                <a:tailEnd/>
              </a:ln>
              <a:solidFill>
                <a:srgbClr val="822720"/>
              </a:solidFill>
              <a:effectLst>
                <a:outerShdw blurRad="60007" dist="310007" dir="7680000" sy="30000" kx="1300200" algn="ctr" rotWithShape="0">
                  <a:prstClr val="black">
                    <a:alpha val="32000"/>
                  </a:prstClr>
                </a:outerShdw>
              </a:effectLst>
              <a:latin typeface="Arial Black" panose="020B0A04020102020204" pitchFamily="34" charset="0"/>
            </a:endParaRPr>
          </a:p>
        </p:txBody>
      </p:sp>
      <p:sp>
        <p:nvSpPr>
          <p:cNvPr id="5" name="TextBox 4"/>
          <p:cNvSpPr txBox="1"/>
          <p:nvPr/>
        </p:nvSpPr>
        <p:spPr>
          <a:xfrm>
            <a:off x="327365" y="791843"/>
            <a:ext cx="6502322" cy="8956298"/>
          </a:xfrm>
          <a:prstGeom prst="rect">
            <a:avLst/>
          </a:prstGeom>
          <a:noFill/>
        </p:spPr>
        <p:txBody>
          <a:bodyPr wrap="square" rtlCol="0">
            <a:spAutoFit/>
          </a:bodyPr>
          <a:lstStyle/>
          <a:p>
            <a:pPr algn="ctr"/>
            <a:r>
              <a:rPr lang="en-GB" sz="1200" b="1" u="sng" dirty="0" smtClean="0">
                <a:latin typeface="Franklin Gothic Book" panose="020B0503020102020204" pitchFamily="34" charset="0"/>
              </a:rPr>
              <a:t>SCHOOL</a:t>
            </a:r>
          </a:p>
          <a:p>
            <a:r>
              <a:rPr lang="en-GB" sz="1200" u="sng" dirty="0" smtClean="0">
                <a:latin typeface="Franklin Gothic Book" panose="020B0503020102020204" pitchFamily="34" charset="0"/>
              </a:rPr>
              <a:t>Refurbishment</a:t>
            </a:r>
          </a:p>
          <a:p>
            <a:r>
              <a:rPr lang="en-GB" sz="1200" dirty="0" smtClean="0">
                <a:latin typeface="Franklin Gothic Book" panose="020B0503020102020204" pitchFamily="34" charset="0"/>
              </a:rPr>
              <a:t>The refurbishment is going well and is currently on schedule.  Classes are to occupy the 4 new units to the rear of the school before Christmas.  Pupils from Room 3 should also be moving to The Bothy (the old Nursery building) which is near completion and looking really good.  </a:t>
            </a:r>
          </a:p>
          <a:p>
            <a:endParaRPr lang="en-GB" sz="1200" dirty="0">
              <a:latin typeface="Franklin Gothic Book" panose="020B0503020102020204" pitchFamily="34" charset="0"/>
            </a:endParaRPr>
          </a:p>
          <a:p>
            <a:r>
              <a:rPr lang="en-GB" sz="1200" u="sng" dirty="0" smtClean="0">
                <a:latin typeface="Franklin Gothic Book" panose="020B0503020102020204" pitchFamily="34" charset="0"/>
              </a:rPr>
              <a:t>Staffing</a:t>
            </a:r>
          </a:p>
          <a:p>
            <a:r>
              <a:rPr lang="en-GB" sz="1200" dirty="0" smtClean="0">
                <a:latin typeface="Franklin Gothic Book" panose="020B0503020102020204" pitchFamily="34" charset="0"/>
              </a:rPr>
              <a:t>We have appointed a new full-time Depute Head Teacher.  Heather Reid is to join us from </a:t>
            </a:r>
            <a:r>
              <a:rPr lang="en-GB" sz="1200" dirty="0" err="1" smtClean="0">
                <a:latin typeface="Franklin Gothic Book" panose="020B0503020102020204" pitchFamily="34" charset="0"/>
              </a:rPr>
              <a:t>Newmill</a:t>
            </a:r>
            <a:r>
              <a:rPr lang="en-GB" sz="1200" dirty="0" smtClean="0">
                <a:latin typeface="Franklin Gothic Book" panose="020B0503020102020204" pitchFamily="34" charset="0"/>
              </a:rPr>
              <a:t> Primary where she is Acting Head Teacher.  We thank Angela Stuart for all her hard work during her role as Acting Depute.  She became a very popular person with staff and pupils alike and we are all extremely sad to see her go.  However, Angela has just recently been appointed as Depute Head for Seafield Primary in Elgin.  We wish her well in her new post.  </a:t>
            </a:r>
          </a:p>
          <a:p>
            <a:endParaRPr lang="en-GB" sz="1200" b="1" u="sng" dirty="0">
              <a:latin typeface="Franklin Gothic Book" panose="020B0503020102020204" pitchFamily="34" charset="0"/>
            </a:endParaRPr>
          </a:p>
          <a:p>
            <a:r>
              <a:rPr lang="en-GB" sz="1200" u="sng" dirty="0" smtClean="0">
                <a:latin typeface="Franklin Gothic Book" panose="020B0503020102020204" pitchFamily="34" charset="0"/>
              </a:rPr>
              <a:t>New </a:t>
            </a:r>
            <a:r>
              <a:rPr lang="en-GB" sz="1200" u="sng" dirty="0">
                <a:latin typeface="Franklin Gothic Book" panose="020B0503020102020204" pitchFamily="34" charset="0"/>
              </a:rPr>
              <a:t>Bell System</a:t>
            </a:r>
            <a:r>
              <a:rPr lang="en-GB" sz="1200" dirty="0">
                <a:latin typeface="Franklin Gothic Book" panose="020B0503020102020204" pitchFamily="34" charset="0"/>
              </a:rPr>
              <a:t>  </a:t>
            </a:r>
          </a:p>
          <a:p>
            <a:r>
              <a:rPr lang="en-GB" sz="1200" dirty="0" smtClean="0">
                <a:latin typeface="Franklin Gothic Book" panose="020B0503020102020204" pitchFamily="34" charset="0"/>
              </a:rPr>
              <a:t>As you are aware we have implemented a warning </a:t>
            </a:r>
            <a:r>
              <a:rPr lang="en-GB" sz="1200" dirty="0">
                <a:latin typeface="Franklin Gothic Book" panose="020B0503020102020204" pitchFamily="34" charset="0"/>
              </a:rPr>
              <a:t>bell </a:t>
            </a:r>
            <a:r>
              <a:rPr lang="en-GB" sz="1200" dirty="0" smtClean="0">
                <a:latin typeface="Franklin Gothic Book" panose="020B0503020102020204" pitchFamily="34" charset="0"/>
              </a:rPr>
              <a:t>which sounds </a:t>
            </a:r>
            <a:r>
              <a:rPr lang="en-GB" sz="1200" dirty="0">
                <a:latin typeface="Franklin Gothic Book" panose="020B0503020102020204" pitchFamily="34" charset="0"/>
              </a:rPr>
              <a:t>2 minutes before the </a:t>
            </a:r>
          </a:p>
          <a:p>
            <a:r>
              <a:rPr lang="en-GB" sz="1200" dirty="0">
                <a:latin typeface="Franklin Gothic Book" panose="020B0503020102020204" pitchFamily="34" charset="0"/>
              </a:rPr>
              <a:t>actual bell so pupils are lined up ready for staff to bring them </a:t>
            </a:r>
            <a:r>
              <a:rPr lang="en-GB" sz="1200" dirty="0" smtClean="0">
                <a:latin typeface="Franklin Gothic Book" panose="020B0503020102020204" pitchFamily="34" charset="0"/>
              </a:rPr>
              <a:t>in.  We are happy to report that this is working well.  Pupils </a:t>
            </a:r>
            <a:r>
              <a:rPr lang="en-GB" sz="1200" dirty="0">
                <a:latin typeface="Franklin Gothic Book" panose="020B0503020102020204" pitchFamily="34" charset="0"/>
              </a:rPr>
              <a:t>late for school should </a:t>
            </a:r>
            <a:r>
              <a:rPr lang="en-GB" sz="1200" dirty="0" smtClean="0">
                <a:latin typeface="Franklin Gothic Book" panose="020B0503020102020204" pitchFamily="34" charset="0"/>
              </a:rPr>
              <a:t>always report </a:t>
            </a:r>
            <a:r>
              <a:rPr lang="en-GB" sz="1200" dirty="0">
                <a:latin typeface="Franklin Gothic Book" panose="020B0503020102020204" pitchFamily="34" charset="0"/>
              </a:rPr>
              <a:t>to the </a:t>
            </a:r>
            <a:r>
              <a:rPr lang="en-GB" sz="1200" dirty="0" smtClean="0">
                <a:latin typeface="Franklin Gothic Book" panose="020B0503020102020204" pitchFamily="34" charset="0"/>
              </a:rPr>
              <a:t>office on arrival. </a:t>
            </a:r>
          </a:p>
          <a:p>
            <a:endParaRPr lang="en-GB" sz="1200" dirty="0">
              <a:latin typeface="Franklin Gothic Book" panose="020B0503020102020204" pitchFamily="34" charset="0"/>
            </a:endParaRPr>
          </a:p>
          <a:p>
            <a:pPr lvl="0" algn="just"/>
            <a:r>
              <a:rPr lang="en-GB" sz="1200" u="sng" dirty="0">
                <a:solidFill>
                  <a:prstClr val="black"/>
                </a:solidFill>
                <a:latin typeface="Franklin Gothic Book" panose="020B0503020102020204" pitchFamily="34" charset="0"/>
              </a:rPr>
              <a:t>Bags 2 School</a:t>
            </a:r>
          </a:p>
          <a:p>
            <a:pPr lvl="0" algn="just"/>
            <a:r>
              <a:rPr lang="en-GB" sz="1200" dirty="0">
                <a:solidFill>
                  <a:prstClr val="black"/>
                </a:solidFill>
                <a:latin typeface="Franklin Gothic Book" panose="020B0503020102020204" pitchFamily="34" charset="0"/>
              </a:rPr>
              <a:t>We will start collecting donations for Bags 2 School from 1 December.  Bags 2 School are to collect donations on Tuesday  8 December, so try and get everything to school by 7 December.  A good chance for you to clear out old clothes, shoes, belts, bedding, etc.  Money raised will go to School Fund. </a:t>
            </a:r>
            <a:endParaRPr lang="en-GB" sz="1200" dirty="0" smtClean="0">
              <a:solidFill>
                <a:prstClr val="black"/>
              </a:solidFill>
              <a:latin typeface="Franklin Gothic Book" panose="020B0503020102020204" pitchFamily="34" charset="0"/>
            </a:endParaRPr>
          </a:p>
          <a:p>
            <a:pPr lvl="0" algn="just"/>
            <a:endParaRPr lang="en-GB" sz="1200" dirty="0">
              <a:solidFill>
                <a:prstClr val="black"/>
              </a:solidFill>
              <a:latin typeface="Franklin Gothic Book" panose="020B0503020102020204" pitchFamily="34" charset="0"/>
            </a:endParaRPr>
          </a:p>
          <a:p>
            <a:pPr lvl="0" algn="just"/>
            <a:r>
              <a:rPr lang="en-GB" sz="1200" u="sng" dirty="0" smtClean="0">
                <a:solidFill>
                  <a:prstClr val="black"/>
                </a:solidFill>
                <a:latin typeface="Franklin Gothic Book" panose="020B0503020102020204" pitchFamily="34" charset="0"/>
              </a:rPr>
              <a:t>Educational Trips</a:t>
            </a:r>
          </a:p>
          <a:p>
            <a:pPr lvl="0" algn="just"/>
            <a:r>
              <a:rPr lang="en-GB" sz="1200" dirty="0" smtClean="0">
                <a:solidFill>
                  <a:prstClr val="black"/>
                </a:solidFill>
                <a:latin typeface="Franklin Gothic Book" panose="020B0503020102020204" pitchFamily="34" charset="0"/>
              </a:rPr>
              <a:t>At a recent parent council meeting the matter of out of school educational trips was brought up by parents. Following a lengthy discussion it was decided that each class will receive one educational class trip per year, funded by both parent council and parental contributions. </a:t>
            </a:r>
          </a:p>
          <a:p>
            <a:pPr lvl="0" algn="just"/>
            <a:endParaRPr lang="en-GB" sz="1200" dirty="0">
              <a:solidFill>
                <a:prstClr val="black"/>
              </a:solidFill>
              <a:latin typeface="Franklin Gothic Book" panose="020B0503020102020204" pitchFamily="34" charset="0"/>
            </a:endParaRPr>
          </a:p>
          <a:p>
            <a:r>
              <a:rPr lang="en-GB" sz="1200" u="sng" dirty="0">
                <a:latin typeface="Franklin Gothic Book" panose="020B0503020102020204" pitchFamily="34" charset="0"/>
              </a:rPr>
              <a:t>Decorations</a:t>
            </a:r>
          </a:p>
          <a:p>
            <a:r>
              <a:rPr lang="en-GB" sz="1200" dirty="0">
                <a:latin typeface="Franklin Gothic Book" panose="020B0503020102020204" pitchFamily="34" charset="0"/>
              </a:rPr>
              <a:t>The Parent Council are making wreaths for Christmas and are looking for donations of decorations, baubles, tinsel, etc.  There will be a box located beside the office should you want </a:t>
            </a:r>
            <a:r>
              <a:rPr lang="en-GB" sz="1200" dirty="0" smtClean="0">
                <a:latin typeface="Franklin Gothic Book" panose="020B0503020102020204" pitchFamily="34" charset="0"/>
              </a:rPr>
              <a:t>to donate anything.   </a:t>
            </a:r>
            <a:endParaRPr lang="en-GB" sz="1200" dirty="0">
              <a:latin typeface="Franklin Gothic Book" panose="020B0503020102020204" pitchFamily="34" charset="0"/>
            </a:endParaRPr>
          </a:p>
          <a:p>
            <a:endParaRPr lang="en-GB" sz="1200" dirty="0">
              <a:latin typeface="Franklin Gothic Book" panose="020B0503020102020204" pitchFamily="34" charset="0"/>
            </a:endParaRPr>
          </a:p>
          <a:p>
            <a:pPr algn="ctr"/>
            <a:r>
              <a:rPr lang="en-GB" sz="1200" b="1" u="sng" dirty="0" smtClean="0">
                <a:latin typeface="Franklin Gothic Book" panose="020B0503020102020204" pitchFamily="34" charset="0"/>
              </a:rPr>
              <a:t>HEALTH</a:t>
            </a:r>
            <a:endParaRPr lang="en-GB" sz="1200" b="1" u="sng" dirty="0">
              <a:latin typeface="Franklin Gothic Book" panose="020B0503020102020204" pitchFamily="34" charset="0"/>
            </a:endParaRPr>
          </a:p>
          <a:p>
            <a:r>
              <a:rPr lang="en-GB" sz="1200" u="sng" dirty="0" err="1" smtClean="0">
                <a:latin typeface="Franklin Gothic Book" panose="020B0503020102020204" pitchFamily="34" charset="0"/>
              </a:rPr>
              <a:t>Headlice</a:t>
            </a:r>
            <a:endParaRPr lang="en-GB" sz="1200" dirty="0">
              <a:latin typeface="Franklin Gothic Book" panose="020B0503020102020204" pitchFamily="34" charset="0"/>
            </a:endParaRPr>
          </a:p>
          <a:p>
            <a:r>
              <a:rPr lang="en-GB" sz="1200" dirty="0">
                <a:latin typeface="Franklin Gothic Book" panose="020B0503020102020204" pitchFamily="34" charset="0"/>
              </a:rPr>
              <a:t>As always, please be vigilant about checking your child’s hair each week for head lice. If you have any questions you can ask your local pharmacist or contact our school nurse </a:t>
            </a:r>
            <a:r>
              <a:rPr lang="en-GB" sz="1200" dirty="0" smtClean="0">
                <a:latin typeface="Franklin Gothic Book" panose="020B0503020102020204" pitchFamily="34" charset="0"/>
              </a:rPr>
              <a:t>Alice </a:t>
            </a:r>
            <a:r>
              <a:rPr lang="en-GB" sz="1200" dirty="0">
                <a:latin typeface="Franklin Gothic Book" panose="020B0503020102020204" pitchFamily="34" charset="0"/>
              </a:rPr>
              <a:t>Urquhart at the Health Centre.  Please also remember to inform the school if you find any lice or eggs in your child’s </a:t>
            </a:r>
            <a:r>
              <a:rPr lang="en-GB" sz="1200" dirty="0" smtClean="0">
                <a:latin typeface="Franklin Gothic Book" panose="020B0503020102020204" pitchFamily="34" charset="0"/>
              </a:rPr>
              <a:t>hair so as we can alert other parents</a:t>
            </a:r>
            <a:r>
              <a:rPr lang="en-GB" sz="1200" dirty="0" smtClean="0">
                <a:latin typeface="Franklin Gothic Book" panose="020B0503020102020204" pitchFamily="34" charset="0"/>
              </a:rPr>
              <a:t>. Pupil identity will </a:t>
            </a:r>
            <a:r>
              <a:rPr lang="en-GB" sz="1200" smtClean="0">
                <a:latin typeface="Franklin Gothic Book" panose="020B0503020102020204" pitchFamily="34" charset="0"/>
              </a:rPr>
              <a:t>remain confidential.    </a:t>
            </a:r>
            <a:endParaRPr lang="en-GB" sz="1200" dirty="0">
              <a:latin typeface="Franklin Gothic Book" panose="020B0503020102020204" pitchFamily="34" charset="0"/>
            </a:endParaRPr>
          </a:p>
          <a:p>
            <a:r>
              <a:rPr lang="en-GB" sz="1200" dirty="0">
                <a:latin typeface="Franklin Gothic Book" panose="020B0503020102020204" pitchFamily="34" charset="0"/>
              </a:rPr>
              <a:t> </a:t>
            </a:r>
            <a:endParaRPr lang="en-GB" sz="1200" dirty="0" smtClean="0">
              <a:latin typeface="Franklin Gothic Book" panose="020B0503020102020204" pitchFamily="34" charset="0"/>
            </a:endParaRPr>
          </a:p>
          <a:p>
            <a:r>
              <a:rPr lang="en-GB" sz="1200" u="sng" dirty="0" smtClean="0">
                <a:latin typeface="Franklin Gothic Book" panose="020B0503020102020204" pitchFamily="34" charset="0"/>
              </a:rPr>
              <a:t>Sickness</a:t>
            </a:r>
          </a:p>
          <a:p>
            <a:r>
              <a:rPr lang="en-GB" sz="1200" dirty="0" smtClean="0">
                <a:latin typeface="Franklin Gothic Book" panose="020B0503020102020204" pitchFamily="34" charset="0"/>
              </a:rPr>
              <a:t>If your child is to be absent from school due to illness please call the school in the morning.  Due to the amount of bugs around at the moment, a reminder that anyone with sickness and diarrhoea needs to be 48 hours clear of this before they can return to school.  If your child has any other illness which may be contagious, please call school nurse or your health visitor/GP to ascertain if, and how long, they need to be kept from school/nursery. </a:t>
            </a:r>
          </a:p>
          <a:p>
            <a:pPr lvl="0" algn="just"/>
            <a:endParaRPr lang="en-GB" sz="1200" dirty="0">
              <a:solidFill>
                <a:prstClr val="black"/>
              </a:solidFill>
              <a:latin typeface="Franklin Gothic Book" panose="020B0503020102020204" pitchFamily="34" charset="0"/>
            </a:endParaRPr>
          </a:p>
        </p:txBody>
      </p:sp>
      <p:sp>
        <p:nvSpPr>
          <p:cNvPr id="6" name="TextBox 5"/>
          <p:cNvSpPr txBox="1"/>
          <p:nvPr/>
        </p:nvSpPr>
        <p:spPr>
          <a:xfrm>
            <a:off x="5188227" y="694610"/>
            <a:ext cx="1700594" cy="307777"/>
          </a:xfrm>
          <a:prstGeom prst="rect">
            <a:avLst/>
          </a:prstGeom>
          <a:noFill/>
        </p:spPr>
        <p:txBody>
          <a:bodyPr wrap="none" rtlCol="0">
            <a:spAutoFit/>
          </a:bodyPr>
          <a:lstStyle/>
          <a:p>
            <a:r>
              <a:rPr lang="en-GB" sz="1400" b="1" dirty="0" smtClean="0">
                <a:solidFill>
                  <a:schemeClr val="accent2">
                    <a:lumMod val="75000"/>
                  </a:schemeClr>
                </a:solidFill>
              </a:rPr>
              <a:t>Issue 5 – 3 Nov 2015</a:t>
            </a:r>
            <a:endParaRPr lang="en-GB" sz="1400" b="1" dirty="0">
              <a:solidFill>
                <a:schemeClr val="accent2">
                  <a:lumMod val="75000"/>
                </a:schemeClr>
              </a:solidFill>
            </a:endParaRPr>
          </a:p>
        </p:txBody>
      </p:sp>
      <p:pic>
        <p:nvPicPr>
          <p:cNvPr id="2051" name="Picture 3" descr="C:\Users\admin.millbankp.ELGINC\AppData\Local\Microsoft\Windows\Temporary Internet Files\Content.IE5\6WZU9RVM\chicken_pox[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43009" y="9149689"/>
            <a:ext cx="757994" cy="63498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dmin.millbankp.ELGINC\AppData\Local\Microsoft\Windows\Temporary Internet Files\Content.IE5\WX5Q2JK6\Thermometer_0.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3491" y="9341423"/>
            <a:ext cx="401470" cy="41421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admin.millbankp.ELGINC\AppData\Local\Microsoft\Windows\Temporary Internet Files\Content.IE5\6MWDZ3MX\lgi01a2014040916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9289" y="97235"/>
            <a:ext cx="803489" cy="69460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admin.millbankp.ELGINC\AppData\Local\Microsoft\Windows\Temporary Internet Files\Content.IE5\6MWDZ3MX\notebook_paper[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29227" y="97235"/>
            <a:ext cx="585558" cy="604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189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4241" y="8599550"/>
            <a:ext cx="3216659" cy="1262549"/>
          </a:xfrm>
          <a:ln w="3175">
            <a:solidFill>
              <a:schemeClr val="tx1"/>
            </a:solidFill>
          </a:ln>
        </p:spPr>
        <p:txBody>
          <a:bodyPr>
            <a:normAutofit/>
          </a:bodyPr>
          <a:lstStyle/>
          <a:p>
            <a:pPr marL="0" indent="0" algn="r">
              <a:spcBef>
                <a:spcPts val="0"/>
              </a:spcBef>
              <a:buNone/>
            </a:pPr>
            <a:r>
              <a:rPr lang="en-GB" sz="1200" dirty="0">
                <a:latin typeface="Franklin Gothic Book" panose="020B0503020102020204" pitchFamily="34" charset="0"/>
              </a:rPr>
              <a:t>Millbank Primary School</a:t>
            </a:r>
          </a:p>
          <a:p>
            <a:pPr marL="0" indent="0" algn="r">
              <a:spcBef>
                <a:spcPts val="0"/>
              </a:spcBef>
              <a:buNone/>
            </a:pPr>
            <a:r>
              <a:rPr lang="en-GB" sz="1200" dirty="0" err="1">
                <a:latin typeface="Franklin Gothic Book" panose="020B0503020102020204" pitchFamily="34" charset="0"/>
              </a:rPr>
              <a:t>McWilliam</a:t>
            </a:r>
            <a:r>
              <a:rPr lang="en-GB" sz="1200" dirty="0">
                <a:latin typeface="Franklin Gothic Book" panose="020B0503020102020204" pitchFamily="34" charset="0"/>
              </a:rPr>
              <a:t> Crescent</a:t>
            </a:r>
          </a:p>
          <a:p>
            <a:pPr marL="0" indent="0" algn="r">
              <a:spcBef>
                <a:spcPts val="0"/>
              </a:spcBef>
              <a:buNone/>
            </a:pPr>
            <a:r>
              <a:rPr lang="en-GB" sz="1200" dirty="0">
                <a:latin typeface="Franklin Gothic Book" panose="020B0503020102020204" pitchFamily="34" charset="0"/>
              </a:rPr>
              <a:t>BUCKIE</a:t>
            </a:r>
          </a:p>
          <a:p>
            <a:pPr marL="0" indent="0" algn="r">
              <a:spcBef>
                <a:spcPts val="0"/>
              </a:spcBef>
              <a:buNone/>
            </a:pPr>
            <a:r>
              <a:rPr lang="en-GB" sz="1200" dirty="0">
                <a:latin typeface="Franklin Gothic Book" panose="020B0503020102020204" pitchFamily="34" charset="0"/>
              </a:rPr>
              <a:t>AB56 1LU</a:t>
            </a:r>
          </a:p>
          <a:p>
            <a:pPr marL="0" indent="0" algn="r">
              <a:spcBef>
                <a:spcPts val="0"/>
              </a:spcBef>
              <a:buNone/>
            </a:pPr>
            <a:r>
              <a:rPr lang="en-GB" sz="1200" dirty="0">
                <a:latin typeface="Franklin Gothic Book" panose="020B0503020102020204" pitchFamily="34" charset="0"/>
              </a:rPr>
              <a:t>Tel: 01542 831113</a:t>
            </a:r>
          </a:p>
          <a:p>
            <a:pPr marL="0" indent="0" algn="r">
              <a:spcBef>
                <a:spcPts val="0"/>
              </a:spcBef>
              <a:buNone/>
            </a:pPr>
            <a:r>
              <a:rPr lang="en-GB" sz="1200" dirty="0" smtClean="0">
                <a:latin typeface="Franklin Gothic Book" panose="020B0503020102020204" pitchFamily="34" charset="0"/>
                <a:hlinkClick r:id="rId2"/>
              </a:rPr>
              <a:t>admin.millbankp@moray-edunet.gov.uk</a:t>
            </a:r>
            <a:endParaRPr lang="en-GB" sz="1200" dirty="0">
              <a:latin typeface="Franklin Gothic Book" panose="020B0503020102020204" pitchFamily="34" charset="0"/>
            </a:endParaRPr>
          </a:p>
        </p:txBody>
      </p:sp>
      <p:pic>
        <p:nvPicPr>
          <p:cNvPr id="1025" name="Picture 6" descr="facebook_logo-300x300[1]"/>
          <p:cNvPicPr>
            <a:picLocks noGrp="1"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2762" y="8858946"/>
            <a:ext cx="236696" cy="2442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4202" y="8913440"/>
            <a:ext cx="3936744" cy="830997"/>
          </a:xfrm>
          <a:prstGeom prst="rect">
            <a:avLst/>
          </a:prstGeom>
          <a:noFill/>
          <a:ln w="3175">
            <a:noFill/>
          </a:ln>
        </p:spPr>
        <p:txBody>
          <a:bodyPr wrap="square" rtlCol="0">
            <a:spAutoFit/>
          </a:bodyPr>
          <a:lstStyle/>
          <a:p>
            <a:r>
              <a:rPr lang="en-GB" sz="1200" b="1" u="sng" dirty="0">
                <a:latin typeface="Franklin Gothic Book" panose="020B0503020102020204" pitchFamily="34" charset="0"/>
              </a:rPr>
              <a:t>Millbank Matters             </a:t>
            </a:r>
            <a:endParaRPr lang="en-GB" sz="1200" dirty="0">
              <a:latin typeface="Franklin Gothic Book" panose="020B0503020102020204" pitchFamily="34" charset="0"/>
            </a:endParaRPr>
          </a:p>
          <a:p>
            <a:r>
              <a:rPr lang="en-GB" sz="1200" dirty="0">
                <a:latin typeface="Franklin Gothic Book" panose="020B0503020102020204" pitchFamily="34" charset="0"/>
              </a:rPr>
              <a:t>Please remember that  ”Millbank Matters</a:t>
            </a:r>
            <a:r>
              <a:rPr lang="en-GB" sz="1200" dirty="0" smtClean="0">
                <a:latin typeface="Franklin Gothic Book" panose="020B0503020102020204" pitchFamily="34" charset="0"/>
              </a:rPr>
              <a:t>”, the </a:t>
            </a:r>
            <a:r>
              <a:rPr lang="en-GB" sz="1200" dirty="0">
                <a:latin typeface="Franklin Gothic Book" panose="020B0503020102020204" pitchFamily="34" charset="0"/>
              </a:rPr>
              <a:t>Facebook page run by our active parent council is also available for information</a:t>
            </a:r>
            <a:r>
              <a:rPr lang="en-GB" sz="1200" dirty="0" smtClean="0">
                <a:latin typeface="Franklin Gothic Book" panose="020B0503020102020204" pitchFamily="34" charset="0"/>
              </a:rPr>
              <a:t>.</a:t>
            </a:r>
            <a:endParaRPr lang="en-GB" sz="1600" dirty="0">
              <a:latin typeface="Franklin Gothic Book" panose="020B0503020102020204" pitchFamily="34" charset="0"/>
            </a:endParaRPr>
          </a:p>
        </p:txBody>
      </p:sp>
      <p:sp>
        <p:nvSpPr>
          <p:cNvPr id="9" name="Rectangle 8"/>
          <p:cNvSpPr/>
          <p:nvPr/>
        </p:nvSpPr>
        <p:spPr>
          <a:xfrm>
            <a:off x="288082" y="326474"/>
            <a:ext cx="6660592" cy="8586966"/>
          </a:xfrm>
          <a:prstGeom prst="rect">
            <a:avLst/>
          </a:prstGeom>
        </p:spPr>
        <p:txBody>
          <a:bodyPr wrap="square">
            <a:spAutoFit/>
          </a:bodyPr>
          <a:lstStyle/>
          <a:p>
            <a:pPr lvl="0" algn="just"/>
            <a:r>
              <a:rPr lang="en-GB" sz="1200" u="sng" dirty="0" smtClean="0">
                <a:solidFill>
                  <a:prstClr val="black"/>
                </a:solidFill>
                <a:latin typeface="Franklin Gothic Book" panose="020B0503020102020204" pitchFamily="34" charset="0"/>
              </a:rPr>
              <a:t>Flu </a:t>
            </a:r>
            <a:r>
              <a:rPr lang="en-GB" sz="1200" u="sng" dirty="0">
                <a:solidFill>
                  <a:prstClr val="black"/>
                </a:solidFill>
                <a:latin typeface="Franklin Gothic Book" panose="020B0503020102020204" pitchFamily="34" charset="0"/>
              </a:rPr>
              <a:t>Vaccinations</a:t>
            </a:r>
          </a:p>
          <a:p>
            <a:pPr lvl="0" algn="just"/>
            <a:r>
              <a:rPr lang="en-GB" sz="1200" dirty="0">
                <a:solidFill>
                  <a:prstClr val="black"/>
                </a:solidFill>
                <a:latin typeface="Franklin Gothic Book" panose="020B0503020102020204" pitchFamily="34" charset="0"/>
              </a:rPr>
              <a:t>These are to be held on 10th + 11th November.  If you haven’t handed back the form, your child will </a:t>
            </a:r>
            <a:r>
              <a:rPr lang="en-GB" sz="1200" b="1" u="sng" dirty="0">
                <a:solidFill>
                  <a:prstClr val="black"/>
                </a:solidFill>
                <a:latin typeface="Franklin Gothic Book" panose="020B0503020102020204" pitchFamily="34" charset="0"/>
              </a:rPr>
              <a:t>not</a:t>
            </a:r>
            <a:r>
              <a:rPr lang="en-GB" sz="1200" dirty="0">
                <a:solidFill>
                  <a:prstClr val="black"/>
                </a:solidFill>
                <a:latin typeface="Franklin Gothic Book" panose="020B0503020102020204" pitchFamily="34" charset="0"/>
              </a:rPr>
              <a:t> be immunised.  </a:t>
            </a:r>
            <a:r>
              <a:rPr lang="en-GB" sz="1200" dirty="0">
                <a:latin typeface="Franklin Gothic Book" panose="020B0503020102020204" pitchFamily="34" charset="0"/>
              </a:rPr>
              <a:t> </a:t>
            </a:r>
            <a:endParaRPr lang="en-GB" sz="1200" dirty="0" smtClean="0">
              <a:latin typeface="Franklin Gothic Book" panose="020B0503020102020204" pitchFamily="34" charset="0"/>
            </a:endParaRPr>
          </a:p>
          <a:p>
            <a:pPr lvl="0" algn="just"/>
            <a:endParaRPr lang="en-GB" sz="1200" dirty="0">
              <a:latin typeface="Franklin Gothic Book" panose="020B0503020102020204" pitchFamily="34" charset="0"/>
            </a:endParaRPr>
          </a:p>
          <a:p>
            <a:r>
              <a:rPr lang="en-GB" sz="1200" u="sng" dirty="0" smtClean="0">
                <a:latin typeface="Franklin Gothic Book" panose="020B0503020102020204" pitchFamily="34" charset="0"/>
              </a:rPr>
              <a:t>Hygiene</a:t>
            </a:r>
          </a:p>
          <a:p>
            <a:r>
              <a:rPr lang="en-GB" sz="1200" dirty="0" smtClean="0">
                <a:latin typeface="Franklin Gothic Book" panose="020B0503020102020204" pitchFamily="34" charset="0"/>
              </a:rPr>
              <a:t>Because of the amount of bugs there are going around just now, it is important to observe good hygiene and promote the benefits of this to your children.  Please ensure that your child knows to wash his/her hands every time they go to the toilet, blow nose into a paper hankie and dispose of hankie, </a:t>
            </a:r>
            <a:r>
              <a:rPr lang="en-GB" sz="1200" dirty="0" err="1" smtClean="0">
                <a:latin typeface="Franklin Gothic Book" panose="020B0503020102020204" pitchFamily="34" charset="0"/>
              </a:rPr>
              <a:t>etc</a:t>
            </a:r>
            <a:r>
              <a:rPr lang="en-GB" sz="1200" dirty="0" smtClean="0">
                <a:latin typeface="Franklin Gothic Book" panose="020B0503020102020204" pitchFamily="34" charset="0"/>
              </a:rPr>
              <a:t>, etc. </a:t>
            </a:r>
          </a:p>
          <a:p>
            <a:pPr algn="ctr"/>
            <a:endParaRPr lang="en-GB" sz="1200" b="1" u="sng" dirty="0">
              <a:latin typeface="Franklin Gothic Book" panose="020B0503020102020204" pitchFamily="34" charset="0"/>
            </a:endParaRPr>
          </a:p>
          <a:p>
            <a:pPr algn="ctr"/>
            <a:r>
              <a:rPr lang="en-GB" sz="1200" b="1" u="sng" dirty="0" smtClean="0">
                <a:latin typeface="Franklin Gothic Book" panose="020B0503020102020204" pitchFamily="34" charset="0"/>
              </a:rPr>
              <a:t>PUPILS</a:t>
            </a:r>
            <a:endParaRPr lang="en-GB" sz="1200" u="sng" dirty="0" smtClean="0">
              <a:latin typeface="Franklin Gothic Book" panose="020B0503020102020204" pitchFamily="34" charset="0"/>
            </a:endParaRPr>
          </a:p>
          <a:p>
            <a:r>
              <a:rPr lang="en-GB" sz="1200" u="sng" dirty="0" smtClean="0">
                <a:latin typeface="Franklin Gothic Book" panose="020B0503020102020204" pitchFamily="34" charset="0"/>
              </a:rPr>
              <a:t>Pupil </a:t>
            </a:r>
            <a:r>
              <a:rPr lang="en-GB" sz="1200" u="sng" dirty="0">
                <a:latin typeface="Franklin Gothic Book" panose="020B0503020102020204" pitchFamily="34" charset="0"/>
              </a:rPr>
              <a:t>Achievement</a:t>
            </a:r>
          </a:p>
          <a:p>
            <a:r>
              <a:rPr lang="en-GB" sz="1200" dirty="0">
                <a:latin typeface="Franklin Gothic Book" panose="020B0503020102020204" pitchFamily="34" charset="0"/>
              </a:rPr>
              <a:t>Neve Paterson, P7, has recently been named as a winner in a poster competition for SCARF.  She is now invited to the Scottish Parliament along with the other Scottish winners where she will be given a tour by an MSP. Her energy saving poster will appear as part of the 2016 calendar. This really is a great achievement as only 13 people were chosen from across the whole country.  Well done Neve!</a:t>
            </a:r>
          </a:p>
          <a:p>
            <a:pPr algn="ctr"/>
            <a:endParaRPr lang="en-GB" sz="1200" b="1" u="sng" dirty="0">
              <a:latin typeface="Franklin Gothic Book" panose="020B0503020102020204" pitchFamily="34" charset="0"/>
            </a:endParaRPr>
          </a:p>
          <a:p>
            <a:r>
              <a:rPr lang="en-GB" sz="1200" u="sng" dirty="0">
                <a:latin typeface="Franklin Gothic Book" panose="020B0503020102020204" pitchFamily="34" charset="0"/>
              </a:rPr>
              <a:t>Celebrating Achievement  </a:t>
            </a:r>
            <a:endParaRPr lang="en-GB" sz="1200" dirty="0">
              <a:latin typeface="Franklin Gothic Book" panose="020B0503020102020204" pitchFamily="34" charset="0"/>
            </a:endParaRPr>
          </a:p>
          <a:p>
            <a:r>
              <a:rPr lang="en-GB" sz="1200" dirty="0">
                <a:latin typeface="Franklin Gothic Book" panose="020B0503020102020204" pitchFamily="34" charset="0"/>
              </a:rPr>
              <a:t>A reminder that we are looking to celebrate pupil achievement outside of school. Opportunities for individual, group and team achievement will be recognised and celebrated at school assemblies and on our Celebrating Success at Millbank Notice Board. Examples include children gaining awards for sport, dance, scouts, charity, music etc</a:t>
            </a:r>
            <a:r>
              <a:rPr lang="en-GB" sz="1200" dirty="0" smtClean="0">
                <a:latin typeface="Franklin Gothic Book" panose="020B0503020102020204" pitchFamily="34" charset="0"/>
              </a:rPr>
              <a:t>.  Remember to keep sending in cards for the WOW wall in your child is in Nursery.  </a:t>
            </a:r>
            <a:endParaRPr lang="en-GB" sz="1200" dirty="0">
              <a:latin typeface="Franklin Gothic Book" panose="020B0503020102020204" pitchFamily="34" charset="0"/>
            </a:endParaRPr>
          </a:p>
          <a:p>
            <a:endParaRPr lang="en-GB" sz="1200" u="sng" dirty="0">
              <a:latin typeface="Franklin Gothic Book" panose="020B0503020102020204" pitchFamily="34" charset="0"/>
            </a:endParaRPr>
          </a:p>
          <a:p>
            <a:r>
              <a:rPr lang="en-GB" sz="1200" u="sng" dirty="0" smtClean="0">
                <a:latin typeface="Franklin Gothic Book" panose="020B0503020102020204" pitchFamily="34" charset="0"/>
              </a:rPr>
              <a:t>Basketball </a:t>
            </a:r>
            <a:r>
              <a:rPr lang="en-GB" sz="1200" u="sng" dirty="0">
                <a:latin typeface="Franklin Gothic Book" panose="020B0503020102020204" pitchFamily="34" charset="0"/>
              </a:rPr>
              <a:t>Training</a:t>
            </a:r>
            <a:endParaRPr lang="en-GB" sz="1200" dirty="0">
              <a:latin typeface="Franklin Gothic Book" panose="020B0503020102020204" pitchFamily="34" charset="0"/>
            </a:endParaRPr>
          </a:p>
          <a:p>
            <a:r>
              <a:rPr lang="en-GB" sz="1200" dirty="0">
                <a:latin typeface="Franklin Gothic Book" panose="020B0503020102020204" pitchFamily="34" charset="0"/>
              </a:rPr>
              <a:t>Mr McRitchie our PE Specialist has agreed to take P6 and P7 pupils for Basketball training. Sessions will start on November 4</a:t>
            </a:r>
            <a:r>
              <a:rPr lang="en-GB" sz="1200" baseline="30000" dirty="0">
                <a:latin typeface="Franklin Gothic Book" panose="020B0503020102020204" pitchFamily="34" charset="0"/>
              </a:rPr>
              <a:t>th</a:t>
            </a:r>
            <a:r>
              <a:rPr lang="en-GB" sz="1200" dirty="0">
                <a:latin typeface="Franklin Gothic Book" panose="020B0503020102020204" pitchFamily="34" charset="0"/>
              </a:rPr>
              <a:t>. Places are limited to 20 pupils so it will be a first come first served basis with priority given to those available for the Festival on Saturday 30</a:t>
            </a:r>
            <a:r>
              <a:rPr lang="en-GB" sz="1200" baseline="30000" dirty="0">
                <a:latin typeface="Franklin Gothic Book" panose="020B0503020102020204" pitchFamily="34" charset="0"/>
              </a:rPr>
              <a:t>th</a:t>
            </a:r>
            <a:r>
              <a:rPr lang="en-GB" sz="1200" dirty="0">
                <a:latin typeface="Franklin Gothic Book" panose="020B0503020102020204" pitchFamily="34" charset="0"/>
              </a:rPr>
              <a:t> January. We hope to register two teams of ten for the event. Letters have been issued to P6 and P7 pupils so please forms get these back as soon as you can. </a:t>
            </a:r>
            <a:endParaRPr lang="en-GB" sz="1200" dirty="0" smtClean="0">
              <a:latin typeface="Franklin Gothic Book" panose="020B0503020102020204" pitchFamily="34" charset="0"/>
            </a:endParaRPr>
          </a:p>
          <a:p>
            <a:endParaRPr lang="en-GB" sz="1200" dirty="0">
              <a:solidFill>
                <a:prstClr val="black"/>
              </a:solidFill>
              <a:latin typeface="Franklin Gothic Book" panose="020B0503020102020204" pitchFamily="34" charset="0"/>
            </a:endParaRPr>
          </a:p>
          <a:p>
            <a:pPr algn="just"/>
            <a:r>
              <a:rPr lang="en-GB" sz="1200" u="sng" dirty="0" smtClean="0">
                <a:latin typeface="Franklin Gothic Book" panose="020B0503020102020204" pitchFamily="34" charset="0"/>
              </a:rPr>
              <a:t>Horse Riding</a:t>
            </a:r>
          </a:p>
          <a:p>
            <a:pPr lvl="0"/>
            <a:r>
              <a:rPr lang="en-GB" sz="1200" dirty="0" smtClean="0">
                <a:latin typeface="Franklin Gothic Book" panose="020B0503020102020204" pitchFamily="34" charset="0"/>
              </a:rPr>
              <a:t>We </a:t>
            </a:r>
            <a:r>
              <a:rPr lang="en-GB" sz="1200" dirty="0">
                <a:latin typeface="Franklin Gothic Book" panose="020B0503020102020204" pitchFamily="34" charset="0"/>
              </a:rPr>
              <a:t>have been fortunate to have the opportunity to take 3 pupils with additional support needs to a weekly horse-riding lesson at the </a:t>
            </a:r>
            <a:r>
              <a:rPr lang="en-GB" sz="1200" dirty="0" err="1">
                <a:latin typeface="Franklin Gothic Book" panose="020B0503020102020204" pitchFamily="34" charset="0"/>
              </a:rPr>
              <a:t>Cranloch</a:t>
            </a:r>
            <a:r>
              <a:rPr lang="en-GB" sz="1200" dirty="0">
                <a:latin typeface="Franklin Gothic Book" panose="020B0503020102020204" pitchFamily="34" charset="0"/>
              </a:rPr>
              <a:t> stables. The pupils really enjoy the lessons and parents and staff agree there is a positive impact on their communication skills and physical and emotional well-being. We would like to thank </a:t>
            </a:r>
            <a:r>
              <a:rPr lang="en-GB" sz="1200" dirty="0" err="1">
                <a:latin typeface="Franklin Gothic Book" panose="020B0503020102020204" pitchFamily="34" charset="0"/>
              </a:rPr>
              <a:t>Cranloch</a:t>
            </a:r>
            <a:r>
              <a:rPr lang="en-GB" sz="1200" dirty="0">
                <a:latin typeface="Franklin Gothic Book" panose="020B0503020102020204" pitchFamily="34" charset="0"/>
              </a:rPr>
              <a:t> RDA and the Millbank parent helpers who come to support the pupils every week. </a:t>
            </a:r>
            <a:endParaRPr lang="en-GB" sz="1200" dirty="0" smtClean="0">
              <a:latin typeface="Franklin Gothic Book" panose="020B0503020102020204" pitchFamily="34" charset="0"/>
            </a:endParaRPr>
          </a:p>
          <a:p>
            <a:pPr lvl="0"/>
            <a:endParaRPr lang="en-GB" sz="1200" u="sng" dirty="0">
              <a:solidFill>
                <a:prstClr val="black"/>
              </a:solidFill>
              <a:latin typeface="Franklin Gothic Book" panose="020B0503020102020204" pitchFamily="34" charset="0"/>
            </a:endParaRPr>
          </a:p>
          <a:p>
            <a:pPr lvl="0"/>
            <a:r>
              <a:rPr lang="en-GB" sz="1200" u="sng" dirty="0" smtClean="0">
                <a:solidFill>
                  <a:prstClr val="black"/>
                </a:solidFill>
                <a:latin typeface="Franklin Gothic Book" panose="020B0503020102020204" pitchFamily="34" charset="0"/>
              </a:rPr>
              <a:t>Book </a:t>
            </a:r>
            <a:r>
              <a:rPr lang="en-GB" sz="1200" u="sng" dirty="0">
                <a:solidFill>
                  <a:prstClr val="black"/>
                </a:solidFill>
                <a:latin typeface="Franklin Gothic Book" panose="020B0503020102020204" pitchFamily="34" charset="0"/>
              </a:rPr>
              <a:t>Club</a:t>
            </a:r>
          </a:p>
          <a:p>
            <a:pPr lvl="0" algn="just"/>
            <a:r>
              <a:rPr lang="en-GB" sz="1200" dirty="0">
                <a:solidFill>
                  <a:prstClr val="black"/>
                </a:solidFill>
                <a:latin typeface="Franklin Gothic Book" panose="020B0503020102020204" pitchFamily="34" charset="0"/>
              </a:rPr>
              <a:t>All Scholastic Book Club orders need to be handed in by Monday 9 November.  Previously Mrs </a:t>
            </a:r>
            <a:r>
              <a:rPr lang="en-GB" sz="1200" dirty="0" err="1">
                <a:solidFill>
                  <a:prstClr val="black"/>
                </a:solidFill>
                <a:latin typeface="Franklin Gothic Book" panose="020B0503020102020204" pitchFamily="34" charset="0"/>
              </a:rPr>
              <a:t>Stronach</a:t>
            </a:r>
            <a:r>
              <a:rPr lang="en-GB" sz="1200" dirty="0">
                <a:solidFill>
                  <a:prstClr val="black"/>
                </a:solidFill>
                <a:latin typeface="Franklin Gothic Book" panose="020B0503020102020204" pitchFamily="34" charset="0"/>
              </a:rPr>
              <a:t> has attached small change (1p, 2p, 5p, </a:t>
            </a:r>
            <a:r>
              <a:rPr lang="en-GB" sz="1200" dirty="0" err="1">
                <a:solidFill>
                  <a:prstClr val="black"/>
                </a:solidFill>
                <a:latin typeface="Franklin Gothic Book" panose="020B0503020102020204" pitchFamily="34" charset="0"/>
              </a:rPr>
              <a:t>etc</a:t>
            </a:r>
            <a:r>
              <a:rPr lang="en-GB" sz="1200" dirty="0">
                <a:solidFill>
                  <a:prstClr val="black"/>
                </a:solidFill>
                <a:latin typeface="Franklin Gothic Book" panose="020B0503020102020204" pitchFamily="34" charset="0"/>
              </a:rPr>
              <a:t>) to the order form when books are received and distributed (1p attached if order was £4.99 and £5 was paid).  However, we would like to invite parents to donate the small change to the School Fund, thus saving time and resources and raising money at the same time!  If you would like change to be sent home with pupil, please call the school office on 01542 831113. </a:t>
            </a:r>
          </a:p>
          <a:p>
            <a:pPr algn="just"/>
            <a:endParaRPr lang="en-GB" sz="1200" dirty="0">
              <a:latin typeface="Franklin Gothic Book" panose="020B0503020102020204" pitchFamily="34" charset="0"/>
            </a:endParaRPr>
          </a:p>
        </p:txBody>
      </p:sp>
      <p:pic>
        <p:nvPicPr>
          <p:cNvPr id="1030" name="Picture 6" descr="C:\Users\admin.millbankp.ELGINC\AppData\Local\Microsoft\Windows\Temporary Internet Files\Content.IE5\6WZU9RVM\girl-sitting-reading-book[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32298" y="8387473"/>
            <a:ext cx="386947" cy="5935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admin.millbankp.ELGINC\AppData\Local\Microsoft\Windows\Temporary Internet Files\Content.IE5\6WZU9RVM\b-484614-clipart_of_basketball_[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51856" y="5673080"/>
            <a:ext cx="334779" cy="385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388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6091" y="344488"/>
            <a:ext cx="6426714" cy="5247590"/>
          </a:xfrm>
          <a:prstGeom prst="rect">
            <a:avLst/>
          </a:prstGeom>
          <a:ln>
            <a:noFill/>
          </a:ln>
        </p:spPr>
        <p:txBody>
          <a:bodyPr wrap="square">
            <a:spAutoFit/>
          </a:bodyPr>
          <a:lstStyle/>
          <a:p>
            <a:pPr lvl="0" algn="just">
              <a:spcAft>
                <a:spcPts val="600"/>
              </a:spcAft>
            </a:pPr>
            <a:r>
              <a:rPr lang="en-GB" sz="1200" b="1" u="sng" dirty="0">
                <a:solidFill>
                  <a:prstClr val="black"/>
                </a:solidFill>
                <a:latin typeface="Franklin Gothic Book" panose="020B0503020102020204" pitchFamily="34" charset="0"/>
              </a:rPr>
              <a:t>Dates for your diary</a:t>
            </a:r>
          </a:p>
          <a:p>
            <a:pPr lvl="0" algn="just">
              <a:spcAft>
                <a:spcPts val="600"/>
              </a:spcAft>
            </a:pPr>
            <a:r>
              <a:rPr lang="en-GB" sz="1200" dirty="0">
                <a:solidFill>
                  <a:prstClr val="black"/>
                </a:solidFill>
                <a:latin typeface="Franklin Gothic Book" panose="020B0503020102020204" pitchFamily="34" charset="0"/>
              </a:rPr>
              <a:t>10 Nov – Flu Vaccinations</a:t>
            </a:r>
          </a:p>
          <a:p>
            <a:pPr lvl="0" algn="just">
              <a:spcAft>
                <a:spcPts val="600"/>
              </a:spcAft>
            </a:pPr>
            <a:r>
              <a:rPr lang="en-GB" sz="1200" dirty="0">
                <a:solidFill>
                  <a:prstClr val="black"/>
                </a:solidFill>
                <a:latin typeface="Franklin Gothic Book" panose="020B0503020102020204" pitchFamily="34" charset="0"/>
              </a:rPr>
              <a:t>13 Nov – Children in Need – </a:t>
            </a:r>
            <a:r>
              <a:rPr lang="en-GB" sz="1200" dirty="0" smtClean="0">
                <a:solidFill>
                  <a:prstClr val="black"/>
                </a:solidFill>
                <a:latin typeface="Franklin Gothic Book" panose="020B0503020102020204" pitchFamily="34" charset="0"/>
              </a:rPr>
              <a:t>School - wear </a:t>
            </a:r>
            <a:r>
              <a:rPr lang="en-GB" sz="1200" dirty="0">
                <a:solidFill>
                  <a:prstClr val="black"/>
                </a:solidFill>
                <a:latin typeface="Franklin Gothic Book" panose="020B0503020102020204" pitchFamily="34" charset="0"/>
              </a:rPr>
              <a:t>something spotty – donations of </a:t>
            </a:r>
            <a:r>
              <a:rPr lang="en-GB" sz="1200" dirty="0" smtClean="0">
                <a:solidFill>
                  <a:prstClr val="black"/>
                </a:solidFill>
                <a:latin typeface="Franklin Gothic Book" panose="020B0503020102020204" pitchFamily="34" charset="0"/>
              </a:rPr>
              <a:t>50p</a:t>
            </a:r>
          </a:p>
          <a:p>
            <a:pPr lvl="0" algn="just">
              <a:spcAft>
                <a:spcPts val="600"/>
              </a:spcAft>
            </a:pPr>
            <a:r>
              <a:rPr lang="en-GB" sz="1200" dirty="0">
                <a:solidFill>
                  <a:prstClr val="black"/>
                </a:solidFill>
                <a:latin typeface="Franklin Gothic Book" panose="020B0503020102020204" pitchFamily="34" charset="0"/>
              </a:rPr>
              <a:t>	</a:t>
            </a:r>
            <a:r>
              <a:rPr lang="en-GB" sz="1200" dirty="0" smtClean="0">
                <a:solidFill>
                  <a:prstClr val="black"/>
                </a:solidFill>
                <a:latin typeface="Franklin Gothic Book" panose="020B0503020102020204" pitchFamily="34" charset="0"/>
              </a:rPr>
              <a:t>	 Nursery – come dressed as a nursery rhyme character if possible</a:t>
            </a:r>
            <a:endParaRPr lang="en-GB" sz="1200" dirty="0">
              <a:solidFill>
                <a:prstClr val="black"/>
              </a:solidFill>
              <a:latin typeface="Franklin Gothic Book" panose="020B0503020102020204" pitchFamily="34" charset="0"/>
            </a:endParaRPr>
          </a:p>
          <a:p>
            <a:pPr lvl="0" algn="just">
              <a:spcAft>
                <a:spcPts val="600"/>
              </a:spcAft>
            </a:pPr>
            <a:r>
              <a:rPr lang="en-GB" sz="1200" dirty="0">
                <a:solidFill>
                  <a:prstClr val="black"/>
                </a:solidFill>
                <a:latin typeface="Franklin Gothic Book" panose="020B0503020102020204" pitchFamily="34" charset="0"/>
              </a:rPr>
              <a:t>16 &amp;17 Nov – In-service days (children do not attend school)</a:t>
            </a:r>
          </a:p>
          <a:p>
            <a:pPr lvl="0" algn="just">
              <a:spcAft>
                <a:spcPts val="600"/>
              </a:spcAft>
            </a:pPr>
            <a:r>
              <a:rPr lang="en-GB" sz="1200" dirty="0">
                <a:solidFill>
                  <a:prstClr val="black"/>
                </a:solidFill>
                <a:latin typeface="Franklin Gothic Book" panose="020B0503020102020204" pitchFamily="34" charset="0"/>
              </a:rPr>
              <a:t>21 Nov – Xmas Cracker – choir singing at 10am</a:t>
            </a:r>
          </a:p>
          <a:p>
            <a:pPr lvl="0" algn="just">
              <a:spcAft>
                <a:spcPts val="600"/>
              </a:spcAft>
            </a:pPr>
            <a:r>
              <a:rPr lang="en-GB" sz="1200" dirty="0">
                <a:solidFill>
                  <a:prstClr val="black"/>
                </a:solidFill>
                <a:latin typeface="Franklin Gothic Book" panose="020B0503020102020204" pitchFamily="34" charset="0"/>
              </a:rPr>
              <a:t>28 Nov – Millbank Xmas Fayre @ Millbank Primary</a:t>
            </a:r>
          </a:p>
          <a:p>
            <a:pPr lvl="0" algn="just">
              <a:spcAft>
                <a:spcPts val="600"/>
              </a:spcAft>
            </a:pPr>
            <a:r>
              <a:rPr lang="en-GB" sz="1200" dirty="0">
                <a:solidFill>
                  <a:prstClr val="black"/>
                </a:solidFill>
                <a:latin typeface="Franklin Gothic Book" panose="020B0503020102020204" pitchFamily="34" charset="0"/>
              </a:rPr>
              <a:t>9 Dec – Christmas lunch at canteen </a:t>
            </a:r>
          </a:p>
          <a:p>
            <a:pPr lvl="0" algn="just">
              <a:spcAft>
                <a:spcPts val="600"/>
              </a:spcAft>
            </a:pPr>
            <a:r>
              <a:rPr lang="en-GB" sz="1200" dirty="0">
                <a:solidFill>
                  <a:prstClr val="black"/>
                </a:solidFill>
                <a:latin typeface="Franklin Gothic Book" panose="020B0503020102020204" pitchFamily="34" charset="0"/>
              </a:rPr>
              <a:t>10 Dec – Christmas concert	at 1.15pm</a:t>
            </a:r>
          </a:p>
          <a:p>
            <a:pPr lvl="0" algn="just">
              <a:spcAft>
                <a:spcPts val="600"/>
              </a:spcAft>
            </a:pPr>
            <a:r>
              <a:rPr lang="en-GB" sz="1200" dirty="0">
                <a:solidFill>
                  <a:prstClr val="black"/>
                </a:solidFill>
                <a:latin typeface="Franklin Gothic Book" panose="020B0503020102020204" pitchFamily="34" charset="0"/>
              </a:rPr>
              <a:t>11 Dec – Christmas concert at 1.15pm</a:t>
            </a:r>
          </a:p>
          <a:p>
            <a:pPr lvl="0" algn="just">
              <a:spcAft>
                <a:spcPts val="600"/>
              </a:spcAft>
            </a:pPr>
            <a:endParaRPr lang="en-GB" sz="1200" dirty="0">
              <a:solidFill>
                <a:prstClr val="black"/>
              </a:solidFill>
              <a:latin typeface="Franklin Gothic Book" panose="020B0503020102020204" pitchFamily="34" charset="0"/>
            </a:endParaRPr>
          </a:p>
          <a:p>
            <a:pPr lvl="0" algn="just">
              <a:spcAft>
                <a:spcPts val="600"/>
              </a:spcAft>
            </a:pPr>
            <a:r>
              <a:rPr lang="en-GB" sz="1200" b="1" u="sng" dirty="0">
                <a:solidFill>
                  <a:prstClr val="black"/>
                </a:solidFill>
                <a:latin typeface="Franklin Gothic Book" panose="020B0503020102020204" pitchFamily="34" charset="0"/>
              </a:rPr>
              <a:t>Parties</a:t>
            </a:r>
          </a:p>
          <a:p>
            <a:pPr lvl="0" algn="just">
              <a:spcAft>
                <a:spcPts val="600"/>
              </a:spcAft>
            </a:pPr>
            <a:r>
              <a:rPr lang="en-GB" sz="1200" dirty="0">
                <a:solidFill>
                  <a:prstClr val="black"/>
                </a:solidFill>
                <a:latin typeface="Franklin Gothic Book" panose="020B0503020102020204" pitchFamily="34" charset="0"/>
              </a:rPr>
              <a:t>15 Dec – Nursery - 9.30-11.30 and 1-3pm</a:t>
            </a:r>
          </a:p>
          <a:p>
            <a:pPr lvl="0" algn="just">
              <a:spcAft>
                <a:spcPts val="600"/>
              </a:spcAft>
            </a:pPr>
            <a:r>
              <a:rPr lang="en-GB" sz="1200" dirty="0">
                <a:solidFill>
                  <a:prstClr val="black"/>
                </a:solidFill>
                <a:latin typeface="Franklin Gothic Book" panose="020B0503020102020204" pitchFamily="34" charset="0"/>
              </a:rPr>
              <a:t>15 Dec – P4 and P5 classes - 1.30-3pm</a:t>
            </a:r>
          </a:p>
          <a:p>
            <a:pPr lvl="0" algn="just">
              <a:spcAft>
                <a:spcPts val="600"/>
              </a:spcAft>
            </a:pPr>
            <a:r>
              <a:rPr lang="en-GB" sz="1200" dirty="0">
                <a:solidFill>
                  <a:prstClr val="black"/>
                </a:solidFill>
                <a:latin typeface="Franklin Gothic Book" panose="020B0503020102020204" pitchFamily="34" charset="0"/>
              </a:rPr>
              <a:t>16 Dec – P6&amp;7 – Disco – 4-6pm</a:t>
            </a:r>
          </a:p>
          <a:p>
            <a:pPr lvl="0" algn="just">
              <a:spcAft>
                <a:spcPts val="600"/>
              </a:spcAft>
            </a:pPr>
            <a:r>
              <a:rPr lang="en-GB" sz="1200" dirty="0">
                <a:solidFill>
                  <a:prstClr val="black"/>
                </a:solidFill>
                <a:latin typeface="Franklin Gothic Book" panose="020B0503020102020204" pitchFamily="34" charset="0"/>
              </a:rPr>
              <a:t>17 Dec – P1&amp; P2 – 1.30-2.30pm</a:t>
            </a:r>
          </a:p>
          <a:p>
            <a:pPr lvl="0" algn="just">
              <a:spcAft>
                <a:spcPts val="600"/>
              </a:spcAft>
            </a:pPr>
            <a:r>
              <a:rPr lang="en-GB" sz="1200" dirty="0">
                <a:solidFill>
                  <a:prstClr val="black"/>
                </a:solidFill>
                <a:latin typeface="Franklin Gothic Book" panose="020B0503020102020204" pitchFamily="34" charset="0"/>
              </a:rPr>
              <a:t>18 Dec – P3 - 1.30-2.30pm</a:t>
            </a:r>
          </a:p>
          <a:p>
            <a:pPr lvl="0" algn="just">
              <a:spcAft>
                <a:spcPts val="600"/>
              </a:spcAft>
            </a:pPr>
            <a:r>
              <a:rPr lang="en-GB" sz="1200" dirty="0">
                <a:solidFill>
                  <a:prstClr val="black"/>
                </a:solidFill>
                <a:latin typeface="Franklin Gothic Book" panose="020B0503020102020204" pitchFamily="34" charset="0"/>
              </a:rPr>
              <a:t>18 Dec – Nursery Nativity – Normal start for morning children</a:t>
            </a:r>
          </a:p>
          <a:p>
            <a:pPr lvl="0" algn="just">
              <a:spcAft>
                <a:spcPts val="600"/>
              </a:spcAft>
            </a:pPr>
            <a:r>
              <a:rPr lang="en-GB" sz="1200" dirty="0">
                <a:solidFill>
                  <a:prstClr val="black"/>
                </a:solidFill>
                <a:latin typeface="Franklin Gothic Book" panose="020B0503020102020204" pitchFamily="34" charset="0"/>
              </a:rPr>
              <a:t>		Afternoon children come in at </a:t>
            </a:r>
            <a:r>
              <a:rPr lang="en-GB" sz="1200" dirty="0" smtClean="0">
                <a:solidFill>
                  <a:prstClr val="black"/>
                </a:solidFill>
                <a:latin typeface="Franklin Gothic Book" panose="020B0503020102020204" pitchFamily="34" charset="0"/>
              </a:rPr>
              <a:t>10am</a:t>
            </a:r>
            <a:endParaRPr lang="en-GB" sz="1200" dirty="0">
              <a:solidFill>
                <a:prstClr val="black"/>
              </a:solidFill>
              <a:latin typeface="Franklin Gothic Book" panose="020B0503020102020204" pitchFamily="34" charset="0"/>
            </a:endParaRPr>
          </a:p>
          <a:p>
            <a:pPr lvl="0" algn="just">
              <a:spcAft>
                <a:spcPts val="600"/>
              </a:spcAft>
            </a:pPr>
            <a:r>
              <a:rPr lang="en-GB" sz="1200" dirty="0">
                <a:solidFill>
                  <a:prstClr val="black"/>
                </a:solidFill>
                <a:latin typeface="Franklin Gothic Book" panose="020B0503020102020204" pitchFamily="34" charset="0"/>
              </a:rPr>
              <a:t>		Lady Cathcart – all parents welcome</a:t>
            </a:r>
          </a:p>
        </p:txBody>
      </p:sp>
      <p:sp>
        <p:nvSpPr>
          <p:cNvPr id="6" name="TextBox 5"/>
          <p:cNvSpPr txBox="1"/>
          <p:nvPr/>
        </p:nvSpPr>
        <p:spPr>
          <a:xfrm>
            <a:off x="466091" y="6033119"/>
            <a:ext cx="6426714" cy="3539430"/>
          </a:xfrm>
          <a:prstGeom prst="rect">
            <a:avLst/>
          </a:prstGeom>
          <a:noFill/>
        </p:spPr>
        <p:txBody>
          <a:bodyPr wrap="square" rtlCol="0">
            <a:spAutoFit/>
          </a:bodyPr>
          <a:lstStyle/>
          <a:p>
            <a:pPr algn="ctr"/>
            <a:endParaRPr lang="en-GB" sz="1400" b="1" u="sng" dirty="0" smtClean="0"/>
          </a:p>
          <a:p>
            <a:pPr algn="ctr"/>
            <a:r>
              <a:rPr lang="en-GB" sz="1400" b="1" u="sng" dirty="0" smtClean="0">
                <a:latin typeface="Franklin Gothic Book" panose="020B0503020102020204" pitchFamily="34" charset="0"/>
              </a:rPr>
              <a:t>Email preferences for Newsletter</a:t>
            </a:r>
          </a:p>
          <a:p>
            <a:pPr algn="ctr"/>
            <a:endParaRPr lang="en-GB" sz="1400" b="1" u="sng" dirty="0" smtClean="0">
              <a:latin typeface="Franklin Gothic Book" panose="020B0503020102020204" pitchFamily="34" charset="0"/>
            </a:endParaRPr>
          </a:p>
          <a:p>
            <a:pPr algn="ctr"/>
            <a:endParaRPr lang="en-GB" sz="1400" b="1" u="sng" dirty="0">
              <a:latin typeface="Franklin Gothic Book" panose="020B0503020102020204" pitchFamily="34" charset="0"/>
            </a:endParaRPr>
          </a:p>
          <a:p>
            <a:r>
              <a:rPr lang="en-GB" sz="1400" dirty="0">
                <a:latin typeface="Franklin Gothic Book" panose="020B0503020102020204" pitchFamily="34" charset="0"/>
              </a:rPr>
              <a:t>Pupil name……………………………………………………………………….	Class…………………..</a:t>
            </a:r>
          </a:p>
          <a:p>
            <a:endParaRPr lang="en-GB" sz="1400" dirty="0">
              <a:latin typeface="Franklin Gothic Book" panose="020B0503020102020204" pitchFamily="34" charset="0"/>
            </a:endParaRPr>
          </a:p>
          <a:p>
            <a:pPr algn="ctr"/>
            <a:endParaRPr lang="en-GB" sz="1400" b="1" u="sng" dirty="0">
              <a:latin typeface="Franklin Gothic Book" panose="020B0503020102020204" pitchFamily="34" charset="0"/>
            </a:endParaRPr>
          </a:p>
          <a:p>
            <a:r>
              <a:rPr lang="en-GB" sz="1400" dirty="0" smtClean="0">
                <a:latin typeface="Franklin Gothic Book" panose="020B0503020102020204" pitchFamily="34" charset="0"/>
              </a:rPr>
              <a:t>I would like to receive an electronic copy of the newsletter	</a:t>
            </a:r>
          </a:p>
          <a:p>
            <a:endParaRPr lang="en-GB" sz="1400" dirty="0">
              <a:latin typeface="Franklin Gothic Book" panose="020B0503020102020204" pitchFamily="34" charset="0"/>
            </a:endParaRPr>
          </a:p>
          <a:p>
            <a:r>
              <a:rPr lang="en-GB" sz="1400" dirty="0" smtClean="0">
                <a:latin typeface="Franklin Gothic Book" panose="020B0503020102020204" pitchFamily="34" charset="0"/>
              </a:rPr>
              <a:t>I would like to receive a paper copy of the newsletter</a:t>
            </a:r>
          </a:p>
          <a:p>
            <a:endParaRPr lang="en-GB" sz="1400" dirty="0">
              <a:latin typeface="Franklin Gothic Book" panose="020B0503020102020204" pitchFamily="34" charset="0"/>
            </a:endParaRPr>
          </a:p>
          <a:p>
            <a:r>
              <a:rPr lang="en-GB" sz="1400" dirty="0" smtClean="0">
                <a:latin typeface="Franklin Gothic Book" panose="020B0503020102020204" pitchFamily="34" charset="0"/>
              </a:rPr>
              <a:t>I would like to receive both email and paper copies</a:t>
            </a:r>
          </a:p>
          <a:p>
            <a:endParaRPr lang="en-GB" sz="1400" dirty="0">
              <a:latin typeface="Franklin Gothic Book" panose="020B0503020102020204" pitchFamily="34" charset="0"/>
            </a:endParaRPr>
          </a:p>
          <a:p>
            <a:endParaRPr lang="en-GB" sz="1400" dirty="0" smtClean="0">
              <a:latin typeface="Franklin Gothic Book" panose="020B0503020102020204" pitchFamily="34" charset="0"/>
            </a:endParaRPr>
          </a:p>
          <a:p>
            <a:r>
              <a:rPr lang="en-GB" sz="1400" dirty="0" smtClean="0">
                <a:latin typeface="Franklin Gothic Book" panose="020B0503020102020204" pitchFamily="34" charset="0"/>
              </a:rPr>
              <a:t>Email address…………………………………………………………………………………………………….	</a:t>
            </a:r>
            <a:endParaRPr lang="en-GB" sz="1400" dirty="0">
              <a:latin typeface="Franklin Gothic Book" panose="020B0503020102020204" pitchFamily="34" charset="0"/>
            </a:endParaRPr>
          </a:p>
        </p:txBody>
      </p:sp>
      <p:cxnSp>
        <p:nvCxnSpPr>
          <p:cNvPr id="8" name="Straight Connector 7"/>
          <p:cNvCxnSpPr>
            <a:stCxn id="1026" idx="3"/>
          </p:cNvCxnSpPr>
          <p:nvPr/>
        </p:nvCxnSpPr>
        <p:spPr>
          <a:xfrm>
            <a:off x="822713" y="6044885"/>
            <a:ext cx="60360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910038" y="5725343"/>
            <a:ext cx="3976861" cy="307777"/>
          </a:xfrm>
          <a:prstGeom prst="rect">
            <a:avLst/>
          </a:prstGeom>
        </p:spPr>
        <p:txBody>
          <a:bodyPr wrap="square">
            <a:spAutoFit/>
          </a:bodyPr>
          <a:lstStyle/>
          <a:p>
            <a:pPr lvl="0"/>
            <a:r>
              <a:rPr lang="en-GB" sz="1400" dirty="0">
                <a:solidFill>
                  <a:prstClr val="black"/>
                </a:solidFill>
              </a:rPr>
              <a:t>Please detach and return to school</a:t>
            </a:r>
          </a:p>
        </p:txBody>
      </p:sp>
      <p:pic>
        <p:nvPicPr>
          <p:cNvPr id="1026" name="Picture 2" descr="C:\Users\admin.millbankp.ELGINC\AppData\Local\Microsoft\Windows\Temporary Internet Files\Content.IE5\4PF1EQQL\Scissors_icon_black.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52" y="5963386"/>
            <a:ext cx="271661" cy="16299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5099721" y="7578098"/>
            <a:ext cx="216024" cy="23402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5087518" y="8364378"/>
            <a:ext cx="216024" cy="23402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087518" y="7942555"/>
            <a:ext cx="216024" cy="234027"/>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52729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TotalTime>
  <Words>1133</Words>
  <Application>Microsoft Office PowerPoint</Application>
  <PresentationFormat>Custom</PresentationFormat>
  <Paragraphs>93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The Moray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Stronach</dc:creator>
  <cp:lastModifiedBy>Stronach</cp:lastModifiedBy>
  <cp:revision>41</cp:revision>
  <cp:lastPrinted>2015-11-04T09:47:37Z</cp:lastPrinted>
  <dcterms:created xsi:type="dcterms:W3CDTF">2015-10-30T08:22:45Z</dcterms:created>
  <dcterms:modified xsi:type="dcterms:W3CDTF">2015-11-04T09:50:43Z</dcterms:modified>
</cp:coreProperties>
</file>