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0" r:id="rId6"/>
    <p:sldId id="262" r:id="rId7"/>
    <p:sldId id="263" r:id="rId8"/>
    <p:sldId id="264" r:id="rId9"/>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42" autoAdjust="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C9B0-EDFA-BB5D-0050-3E429FDC2E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CD9884E-459D-586F-EBDD-F3B05C5DAE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7DD2C3C-3824-4896-6186-8A770906BF0C}"/>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5" name="Footer Placeholder 4">
            <a:extLst>
              <a:ext uri="{FF2B5EF4-FFF2-40B4-BE49-F238E27FC236}">
                <a16:creationId xmlns:a16="http://schemas.microsoft.com/office/drawing/2014/main" id="{C38D79B1-AD02-90DE-9E00-913A08A1D0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27A566-F540-5D01-81A1-FBBEF7AE938D}"/>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3609572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0863-EDBC-BB82-56AE-233D216834C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29F747-508B-AB40-A233-BF7E361C25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559DA2-694F-DF36-61EA-B618CE8FE75D}"/>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5" name="Footer Placeholder 4">
            <a:extLst>
              <a:ext uri="{FF2B5EF4-FFF2-40B4-BE49-F238E27FC236}">
                <a16:creationId xmlns:a16="http://schemas.microsoft.com/office/drawing/2014/main" id="{30709B67-7C24-F55B-73E4-05BC685273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A76E9D-C13C-375B-F2DD-058256022BCB}"/>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985298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AF6684-DF0F-3F4E-94AC-244FE9FEF7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1F47D8-A8B3-6AB4-DEA9-6B35B5F2B9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D6F7AA-DFED-35C0-5086-644D25CDD6CC}"/>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5" name="Footer Placeholder 4">
            <a:extLst>
              <a:ext uri="{FF2B5EF4-FFF2-40B4-BE49-F238E27FC236}">
                <a16:creationId xmlns:a16="http://schemas.microsoft.com/office/drawing/2014/main" id="{0B953E63-A425-8720-1719-FE4381E7AE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0AA7AD-CB41-DA05-D3B8-D08D9B541B99}"/>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52816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F24E-83D3-C612-785C-BEAFB39655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15C366-8D65-5470-8763-6BE42CA1D4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2475B1-FC3B-D03E-BF0A-62E8F42CEF1B}"/>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5" name="Footer Placeholder 4">
            <a:extLst>
              <a:ext uri="{FF2B5EF4-FFF2-40B4-BE49-F238E27FC236}">
                <a16:creationId xmlns:a16="http://schemas.microsoft.com/office/drawing/2014/main" id="{43FF9BBA-3A8A-1C99-C779-20FD8F4163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3B54C-FE17-E452-5642-FB4D7A814020}"/>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1299080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074FB-5413-2F7E-7FA6-671E89FFEA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A93922D-F710-651F-2D83-A0FADB6E8B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4B3EFE-40BF-59CD-8C8B-CD08E7D2AD8D}"/>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5" name="Footer Placeholder 4">
            <a:extLst>
              <a:ext uri="{FF2B5EF4-FFF2-40B4-BE49-F238E27FC236}">
                <a16:creationId xmlns:a16="http://schemas.microsoft.com/office/drawing/2014/main" id="{ED0E8361-14ED-6484-9028-48C418D277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FE41BF-AF0F-F7FD-8013-618267E167C4}"/>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169774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9E06F-DCDD-D519-4D8E-96426A1B1A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D57423-DDED-725C-252A-99DD4617A0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ACAEA9B-B41F-504F-E318-A4B29718A5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DEDD1D-1133-99B4-9296-F685F3ACA52B}"/>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6" name="Footer Placeholder 5">
            <a:extLst>
              <a:ext uri="{FF2B5EF4-FFF2-40B4-BE49-F238E27FC236}">
                <a16:creationId xmlns:a16="http://schemas.microsoft.com/office/drawing/2014/main" id="{9B9C0226-6D24-5CCA-1125-B1E7A916D2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18521C-4F1C-03C4-33F6-55044155B0F4}"/>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302768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61944-439E-6E43-F72A-E1A6941A6E6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73455C-AB07-CEA3-FF38-E3394E0D0C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6D26B4-19D0-0446-F4E8-BC0E334F9D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BB2AD9-5B36-C197-26B6-511653F9E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DB7B1B-F73D-1DE6-FDC3-0D2CC5662B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C9B828-26A3-B869-B1A4-51C0CEC5E6C3}"/>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8" name="Footer Placeholder 7">
            <a:extLst>
              <a:ext uri="{FF2B5EF4-FFF2-40B4-BE49-F238E27FC236}">
                <a16:creationId xmlns:a16="http://schemas.microsoft.com/office/drawing/2014/main" id="{2A6999BF-6D59-619F-C1A6-137ABC67EBA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91A7CC0-0B48-ECAA-F5B3-DCBD0172BF41}"/>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302131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9495C-2C2E-9B98-64A1-D5B7CD1385C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F2901A2-B38D-7EBE-C2A8-C13BD924F061}"/>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4" name="Footer Placeholder 3">
            <a:extLst>
              <a:ext uri="{FF2B5EF4-FFF2-40B4-BE49-F238E27FC236}">
                <a16:creationId xmlns:a16="http://schemas.microsoft.com/office/drawing/2014/main" id="{B672F3F3-647F-0E8F-D9C7-D311B862D51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CACD27-76C8-D49A-3E06-20F266EF2EB5}"/>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1150562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027BCE-663D-7070-FF48-6B27DF2DB2DE}"/>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3" name="Footer Placeholder 2">
            <a:extLst>
              <a:ext uri="{FF2B5EF4-FFF2-40B4-BE49-F238E27FC236}">
                <a16:creationId xmlns:a16="http://schemas.microsoft.com/office/drawing/2014/main" id="{5E8691D1-5608-FDF2-EA5E-160F2114CF9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607C62-1AD4-5999-4B14-CE5EAA107C9E}"/>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94310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57F30-A73F-283D-CA2B-D91F699023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C951D0-99A5-96C1-5CA3-B77A1C859D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9B0B67-CDA9-0243-C6DB-E342BD5B06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56D63-835D-BE18-2ECC-15E43ED1253D}"/>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6" name="Footer Placeholder 5">
            <a:extLst>
              <a:ext uri="{FF2B5EF4-FFF2-40B4-BE49-F238E27FC236}">
                <a16:creationId xmlns:a16="http://schemas.microsoft.com/office/drawing/2014/main" id="{C061CCC8-C827-9A53-0869-AEB3D940BB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069EFF-50E3-C206-1723-4E8042D84788}"/>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8055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29B2-3EC9-71A9-26FC-F00F5A5D6F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934224B-F6B3-12F2-DB3C-913BC00752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71F989B-DAC5-D395-E266-F6C45F62D1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CAE39C-02B8-EE1A-9836-DFC645C0D8B0}"/>
              </a:ext>
            </a:extLst>
          </p:cNvPr>
          <p:cNvSpPr>
            <a:spLocks noGrp="1"/>
          </p:cNvSpPr>
          <p:nvPr>
            <p:ph type="dt" sz="half" idx="10"/>
          </p:nvPr>
        </p:nvSpPr>
        <p:spPr/>
        <p:txBody>
          <a:bodyPr/>
          <a:lstStyle/>
          <a:p>
            <a:fld id="{F0EC2E94-5711-4E76-AAAF-70FE2881C171}" type="datetimeFigureOut">
              <a:rPr lang="en-GB" smtClean="0"/>
              <a:t>01/09/2023</a:t>
            </a:fld>
            <a:endParaRPr lang="en-GB"/>
          </a:p>
        </p:txBody>
      </p:sp>
      <p:sp>
        <p:nvSpPr>
          <p:cNvPr id="6" name="Footer Placeholder 5">
            <a:extLst>
              <a:ext uri="{FF2B5EF4-FFF2-40B4-BE49-F238E27FC236}">
                <a16:creationId xmlns:a16="http://schemas.microsoft.com/office/drawing/2014/main" id="{016D5518-1CC4-58F1-505B-6067103455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5D21C5-637B-8C58-EA9B-F03103294ABC}"/>
              </a:ext>
            </a:extLst>
          </p:cNvPr>
          <p:cNvSpPr>
            <a:spLocks noGrp="1"/>
          </p:cNvSpPr>
          <p:nvPr>
            <p:ph type="sldNum" sz="quarter" idx="12"/>
          </p:nvPr>
        </p:nvSpPr>
        <p:spPr/>
        <p:txBody>
          <a:bodyPr/>
          <a:lstStyle/>
          <a:p>
            <a:fld id="{E632BB07-73FC-4E20-88C6-8E45AEE8907B}" type="slidenum">
              <a:rPr lang="en-GB" smtClean="0"/>
              <a:t>‹#›</a:t>
            </a:fld>
            <a:endParaRPr lang="en-GB"/>
          </a:p>
        </p:txBody>
      </p:sp>
    </p:spTree>
    <p:extLst>
      <p:ext uri="{BB962C8B-B14F-4D97-AF65-F5344CB8AC3E}">
        <p14:creationId xmlns:p14="http://schemas.microsoft.com/office/powerpoint/2010/main" val="253431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E0D53F-BFC6-A0A6-A6CC-B170CBE82E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7A3245-A846-8CAA-64D9-62E1F7494D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F5CD37-71CD-9D41-D54B-D029A48A3F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C2E94-5711-4E76-AAAF-70FE2881C171}" type="datetimeFigureOut">
              <a:rPr lang="en-GB" smtClean="0"/>
              <a:t>01/09/2023</a:t>
            </a:fld>
            <a:endParaRPr lang="en-GB"/>
          </a:p>
        </p:txBody>
      </p:sp>
      <p:sp>
        <p:nvSpPr>
          <p:cNvPr id="5" name="Footer Placeholder 4">
            <a:extLst>
              <a:ext uri="{FF2B5EF4-FFF2-40B4-BE49-F238E27FC236}">
                <a16:creationId xmlns:a16="http://schemas.microsoft.com/office/drawing/2014/main" id="{1AB078A1-321E-2BC3-94B5-AA15CEB6FD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0619C6-7A43-9689-626B-53080B7D94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2BB07-73FC-4E20-88C6-8E45AEE8907B}" type="slidenum">
              <a:rPr lang="en-GB" smtClean="0"/>
              <a:t>‹#›</a:t>
            </a:fld>
            <a:endParaRPr lang="en-GB"/>
          </a:p>
        </p:txBody>
      </p:sp>
    </p:spTree>
    <p:extLst>
      <p:ext uri="{BB962C8B-B14F-4D97-AF65-F5344CB8AC3E}">
        <p14:creationId xmlns:p14="http://schemas.microsoft.com/office/powerpoint/2010/main" val="833512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ublicdomainpictures.net/view-image.php?image=85632&amp;picture=border-star" TargetMode="External"/><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publicdomainpictures.net/view-image.php?image=85632&amp;picture=border-star"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publicdomainpictures.net/view-image.php?image=85632&amp;picture=border-star"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publicdomainpictures.net/view-image.php?image=85632&amp;picture=border-star"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publicdomainpictures.net/view-image.php?image=85632&amp;picture=border-star"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publicdomainpictures.net/view-image.php?image=85632&amp;picture=border-star"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publicdomainpictures.net/view-image.php?image=85632&amp;picture=border-star"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publicdomainpictures.net/view-image.php?image=85632&amp;picture=border-star"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348C842-D00D-0E67-D0F8-50024472172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77520" y="0"/>
            <a:ext cx="11551920" cy="6598365"/>
          </a:xfrm>
          <a:prstGeom prst="rect">
            <a:avLst/>
          </a:prstGeom>
        </p:spPr>
      </p:pic>
      <p:sp>
        <p:nvSpPr>
          <p:cNvPr id="4" name="Title 3">
            <a:extLst>
              <a:ext uri="{FF2B5EF4-FFF2-40B4-BE49-F238E27FC236}">
                <a16:creationId xmlns:a16="http://schemas.microsoft.com/office/drawing/2014/main" id="{1A1DCBE8-CA98-48FA-7C6C-FEE8847CF75D}"/>
              </a:ext>
            </a:extLst>
          </p:cNvPr>
          <p:cNvSpPr>
            <a:spLocks noGrp="1"/>
          </p:cNvSpPr>
          <p:nvPr>
            <p:ph type="title"/>
          </p:nvPr>
        </p:nvSpPr>
        <p:spPr>
          <a:xfrm>
            <a:off x="838198" y="549791"/>
            <a:ext cx="10515600" cy="1061893"/>
          </a:xfrm>
        </p:spPr>
        <p:txBody>
          <a:bodyPr>
            <a:normAutofit fontScale="90000"/>
          </a:bodyPr>
          <a:lstStyle/>
          <a:p>
            <a:pPr algn="ctr"/>
            <a:r>
              <a:rPr lang="en-GB" sz="2000" dirty="0">
                <a:latin typeface="+mn-lt"/>
              </a:rPr>
              <a:t/>
            </a:r>
            <a:br>
              <a:rPr lang="en-GB" sz="2000" dirty="0">
                <a:latin typeface="+mn-lt"/>
              </a:rPr>
            </a:br>
            <a:r>
              <a:rPr lang="en-GB" sz="2000" b="1" dirty="0">
                <a:latin typeface="+mn-lt"/>
              </a:rPr>
              <a:t>School Improvement Plan  2023 – 2024 Priority 1</a:t>
            </a:r>
            <a:br>
              <a:rPr lang="en-GB" sz="2000" b="1" dirty="0">
                <a:latin typeface="+mn-lt"/>
              </a:rPr>
            </a:br>
            <a:r>
              <a:rPr lang="en-GB" sz="2000" b="1" dirty="0">
                <a:latin typeface="+mn-lt"/>
              </a:rPr>
              <a:t>Leadership of Change </a:t>
            </a:r>
            <a:r>
              <a:rPr lang="en-GB" sz="2000" b="1" dirty="0" smtClean="0">
                <a:latin typeface="+mn-lt"/>
              </a:rPr>
              <a:t/>
            </a:r>
            <a:br>
              <a:rPr lang="en-GB" sz="2000" b="1" dirty="0" smtClean="0">
                <a:latin typeface="+mn-lt"/>
              </a:rPr>
            </a:br>
            <a:endParaRPr lang="en-GB" sz="2000" b="1" dirty="0">
              <a:latin typeface="+mn-lt"/>
            </a:endParaRPr>
          </a:p>
        </p:txBody>
      </p:sp>
      <p:graphicFrame>
        <p:nvGraphicFramePr>
          <p:cNvPr id="7" name="Table 6">
            <a:extLst>
              <a:ext uri="{FF2B5EF4-FFF2-40B4-BE49-F238E27FC236}">
                <a16:creationId xmlns:a16="http://schemas.microsoft.com/office/drawing/2014/main" id="{433700B2-CC7E-FFAD-6B90-E4B6EACBD165}"/>
              </a:ext>
            </a:extLst>
          </p:cNvPr>
          <p:cNvGraphicFramePr>
            <a:graphicFrameLocks noGrp="1"/>
          </p:cNvGraphicFramePr>
          <p:nvPr>
            <p:extLst>
              <p:ext uri="{D42A27DB-BD31-4B8C-83A1-F6EECF244321}">
                <p14:modId xmlns:p14="http://schemas.microsoft.com/office/powerpoint/2010/main" val="4000691272"/>
              </p:ext>
            </p:extLst>
          </p:nvPr>
        </p:nvGraphicFramePr>
        <p:xfrm>
          <a:off x="1895534" y="1844757"/>
          <a:ext cx="8400931" cy="3818707"/>
        </p:xfrm>
        <a:graphic>
          <a:graphicData uri="http://schemas.openxmlformats.org/drawingml/2006/table">
            <a:tbl>
              <a:tblPr firstRow="1" firstCol="1" bandRow="1">
                <a:tableStyleId>{5C22544A-7EE6-4342-B048-85BDC9FD1C3A}</a:tableStyleId>
              </a:tblPr>
              <a:tblGrid>
                <a:gridCol w="2910001">
                  <a:extLst>
                    <a:ext uri="{9D8B030D-6E8A-4147-A177-3AD203B41FA5}">
                      <a16:colId xmlns:a16="http://schemas.microsoft.com/office/drawing/2014/main" val="135994031"/>
                    </a:ext>
                  </a:extLst>
                </a:gridCol>
                <a:gridCol w="2206171">
                  <a:extLst>
                    <a:ext uri="{9D8B030D-6E8A-4147-A177-3AD203B41FA5}">
                      <a16:colId xmlns:a16="http://schemas.microsoft.com/office/drawing/2014/main" val="2057692811"/>
                    </a:ext>
                  </a:extLst>
                </a:gridCol>
                <a:gridCol w="3284759">
                  <a:extLst>
                    <a:ext uri="{9D8B030D-6E8A-4147-A177-3AD203B41FA5}">
                      <a16:colId xmlns:a16="http://schemas.microsoft.com/office/drawing/2014/main" val="1170074858"/>
                    </a:ext>
                  </a:extLst>
                </a:gridCol>
              </a:tblGrid>
              <a:tr h="1631654">
                <a:tc>
                  <a:txBody>
                    <a:bodyPr/>
                    <a:lstStyle/>
                    <a:p>
                      <a:pPr>
                        <a:spcAft>
                          <a:spcPts val="300"/>
                        </a:spcAft>
                      </a:pPr>
                      <a:r>
                        <a:rPr lang="en-GB" sz="1200" b="0" kern="1200" dirty="0">
                          <a:solidFill>
                            <a:schemeClr val="lt1"/>
                          </a:solidFill>
                          <a:effectLst/>
                          <a:latin typeface="+mn-lt"/>
                          <a:ea typeface="+mn-ea"/>
                          <a:cs typeface="+mn-cs"/>
                        </a:rPr>
                        <a:t>Following review of school vision, values and aims (VVA), ensure VVA are embedded in the life and work of the school, underpinning school improvement and for shared ownership across our school community</a:t>
                      </a:r>
                      <a:endParaRPr lang="en-GB" sz="1200" b="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lvl="0"/>
                      <a:r>
                        <a:rPr lang="en-GB" sz="1200" b="0" kern="1200" dirty="0">
                          <a:solidFill>
                            <a:schemeClr val="lt1"/>
                          </a:solidFill>
                          <a:effectLst/>
                          <a:latin typeface="+mn-lt"/>
                          <a:ea typeface="+mn-ea"/>
                          <a:cs typeface="+mn-cs"/>
                        </a:rPr>
                        <a:t>Revised VVA strengthen the 4 capacities in our children, raising aspirations across our school community, focused on improving outcomes for all</a:t>
                      </a:r>
                    </a:p>
                    <a:p>
                      <a:pPr lvl="0"/>
                      <a:r>
                        <a:rPr lang="en-GB" sz="1200" b="0" kern="1200" dirty="0">
                          <a:solidFill>
                            <a:schemeClr val="lt1"/>
                          </a:solidFill>
                          <a:effectLst/>
                          <a:latin typeface="+mn-lt"/>
                          <a:ea typeface="+mn-ea"/>
                          <a:cs typeface="+mn-cs"/>
                        </a:rPr>
                        <a:t>All stakeholders support ongoing review to ensure relevance to context/aspiration</a:t>
                      </a:r>
                    </a:p>
                    <a:p>
                      <a:r>
                        <a:rPr lang="en-GB" sz="1200" b="0" kern="1200" dirty="0">
                          <a:solidFill>
                            <a:schemeClr val="lt1"/>
                          </a:solidFill>
                          <a:effectLst/>
                          <a:latin typeface="+mn-lt"/>
                          <a:ea typeface="+mn-ea"/>
                          <a:cs typeface="+mn-cs"/>
                        </a:rPr>
                        <a:t>All staff have high expectations of our learners at Anderson’s</a:t>
                      </a:r>
                      <a:endParaRPr lang="en-GB"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lvl="0"/>
                      <a:r>
                        <a:rPr lang="en-GB" sz="1000" b="0" kern="1200" dirty="0">
                          <a:solidFill>
                            <a:schemeClr val="lt1"/>
                          </a:solidFill>
                          <a:effectLst/>
                          <a:latin typeface="+mn-lt"/>
                          <a:ea typeface="+mn-ea"/>
                          <a:cs typeface="+mn-cs"/>
                        </a:rPr>
                        <a:t>VVA are known and understood across the school community and referenced through daily interactions in and out of class</a:t>
                      </a:r>
                    </a:p>
                    <a:p>
                      <a:pPr lvl="0"/>
                      <a:r>
                        <a:rPr lang="en-GB" sz="1000" b="0" kern="1200" dirty="0">
                          <a:solidFill>
                            <a:schemeClr val="lt1"/>
                          </a:solidFill>
                          <a:effectLst/>
                          <a:latin typeface="+mn-lt"/>
                          <a:ea typeface="+mn-ea"/>
                          <a:cs typeface="+mn-cs"/>
                        </a:rPr>
                        <a:t>VVA support celebration of success and achievements, recognised at whole school level</a:t>
                      </a:r>
                    </a:p>
                    <a:p>
                      <a:pPr lvl="0"/>
                      <a:r>
                        <a:rPr lang="en-GB" sz="1000" b="0" kern="1200" dirty="0">
                          <a:solidFill>
                            <a:schemeClr val="lt1"/>
                          </a:solidFill>
                          <a:effectLst/>
                          <a:latin typeface="+mn-lt"/>
                          <a:ea typeface="+mn-ea"/>
                          <a:cs typeface="+mn-cs"/>
                        </a:rPr>
                        <a:t>VVA are formally reviewed at end of session and continue to have relevance for learners through the four contexts for learning, with direct reference by all in learning/school life</a:t>
                      </a:r>
                    </a:p>
                    <a:p>
                      <a:r>
                        <a:rPr lang="en-GB" sz="1000" b="0" kern="1200" dirty="0">
                          <a:solidFill>
                            <a:schemeClr val="lt1"/>
                          </a:solidFill>
                          <a:effectLst/>
                          <a:latin typeface="+mn-lt"/>
                          <a:ea typeface="+mn-ea"/>
                          <a:cs typeface="+mn-cs"/>
                        </a:rPr>
                        <a:t>Core school expectations promoted by all</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55710157"/>
                  </a:ext>
                </a:extLst>
              </a:tr>
              <a:tr h="1989907">
                <a:tc>
                  <a:txBody>
                    <a:bodyPr/>
                    <a:lstStyle/>
                    <a:p>
                      <a:r>
                        <a:rPr lang="en-GB" sz="1200" b="1" kern="1200" dirty="0">
                          <a:solidFill>
                            <a:schemeClr val="lt1"/>
                          </a:solidFill>
                          <a:effectLst/>
                          <a:latin typeface="+mn-lt"/>
                          <a:ea typeface="+mn-ea"/>
                          <a:cs typeface="+mn-cs"/>
                        </a:rPr>
                        <a:t>Extend opportunities for all staff to lead learning and wider collaborative professional learning opportunities, for strengthened learner outcomes</a:t>
                      </a:r>
                      <a:endParaRPr lang="en-GB" sz="1200" dirty="0">
                        <a:effectLst/>
                        <a:latin typeface="+mn-lt"/>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dirty="0">
                          <a:solidFill>
                            <a:schemeClr val="tx1"/>
                          </a:solidFill>
                          <a:effectLst/>
                          <a:latin typeface="+mn-lt"/>
                          <a:ea typeface="Calibri" panose="020F0502020204030204" pitchFamily="34" charset="0"/>
                          <a:cs typeface="Calibri" panose="020F0502020204030204" pitchFamily="34" charset="0"/>
                        </a:rPr>
                        <a:t>Staff professional learning and collaborative learning opportunities, strengthens classroom practice </a:t>
                      </a:r>
                      <a:endParaRPr lang="en-GB" sz="1200" dirty="0">
                        <a:solidFill>
                          <a:schemeClr val="tx1"/>
                        </a:solidFill>
                        <a:effectLst/>
                        <a:latin typeface="+mn-lt"/>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dirty="0">
                          <a:solidFill>
                            <a:schemeClr val="tx1"/>
                          </a:solidFill>
                          <a:effectLst/>
                          <a:latin typeface="+mn-lt"/>
                          <a:ea typeface="Calibri" panose="020F0502020204030204" pitchFamily="34" charset="0"/>
                          <a:cs typeface="Calibri" panose="020F0502020204030204" pitchFamily="34" charset="0"/>
                        </a:rPr>
                        <a:t>Staff learning from one another builds leadership capacity</a:t>
                      </a:r>
                      <a:endParaRPr lang="en-GB" sz="1200" dirty="0">
                        <a:solidFill>
                          <a:schemeClr val="tx1"/>
                        </a:solidFill>
                        <a:effectLst/>
                        <a:latin typeface="+mn-lt"/>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dirty="0">
                          <a:solidFill>
                            <a:schemeClr val="tx1"/>
                          </a:solidFill>
                          <a:effectLst/>
                          <a:latin typeface="+mn-lt"/>
                          <a:ea typeface="Calibri" panose="020F0502020204030204" pitchFamily="34" charset="0"/>
                          <a:cs typeface="Calibri" panose="020F0502020204030204" pitchFamily="34" charset="0"/>
                        </a:rPr>
                        <a:t>Staff skills/talents used to extend pupil skills/knowledge development</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lvl="0"/>
                      <a:r>
                        <a:rPr lang="en-GB" sz="1200" kern="1200" dirty="0">
                          <a:solidFill>
                            <a:schemeClr val="dk1"/>
                          </a:solidFill>
                          <a:effectLst/>
                          <a:latin typeface="+mn-lt"/>
                          <a:ea typeface="+mn-ea"/>
                          <a:cs typeface="+mn-cs"/>
                        </a:rPr>
                        <a:t>Staff lead on key areas of curriculum development, learning and teaching, planning, moderation and assessment for strengthened approaches to pedagogy/practice</a:t>
                      </a:r>
                    </a:p>
                    <a:p>
                      <a:pPr lvl="0"/>
                      <a:r>
                        <a:rPr lang="en-GB" sz="1200" kern="1200" dirty="0">
                          <a:solidFill>
                            <a:schemeClr val="dk1"/>
                          </a:solidFill>
                          <a:effectLst/>
                          <a:latin typeface="+mn-lt"/>
                          <a:ea typeface="+mn-ea"/>
                          <a:cs typeface="+mn-cs"/>
                        </a:rPr>
                        <a:t>Extended opportunities for children – clubs and activities on offer, skills development</a:t>
                      </a:r>
                    </a:p>
                    <a:p>
                      <a:r>
                        <a:rPr lang="en-GB" sz="1200" kern="1200" dirty="0">
                          <a:solidFill>
                            <a:schemeClr val="dk1"/>
                          </a:solidFill>
                          <a:effectLst/>
                          <a:latin typeface="+mn-lt"/>
                          <a:ea typeface="+mn-ea"/>
                          <a:cs typeface="+mn-cs"/>
                        </a:rPr>
                        <a:t>Enhanced curriculum experiences built on staff working together and collaborating within the school/ASG and beyond</a:t>
                      </a:r>
                      <a:endParaRPr lang="en-GB"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350817552"/>
                  </a:ext>
                </a:extLst>
              </a:tr>
            </a:tbl>
          </a:graphicData>
        </a:graphic>
      </p:graphicFrame>
      <p:sp>
        <p:nvSpPr>
          <p:cNvPr id="2" name="TextBox 1"/>
          <p:cNvSpPr txBox="1"/>
          <p:nvPr/>
        </p:nvSpPr>
        <p:spPr>
          <a:xfrm>
            <a:off x="1895533" y="1427018"/>
            <a:ext cx="8400931" cy="369332"/>
          </a:xfrm>
          <a:prstGeom prst="rect">
            <a:avLst/>
          </a:prstGeom>
          <a:noFill/>
        </p:spPr>
        <p:txBody>
          <a:bodyPr wrap="square" rtlCol="0">
            <a:spAutoFit/>
          </a:bodyPr>
          <a:lstStyle/>
          <a:p>
            <a:r>
              <a:rPr lang="en-GB" dirty="0" smtClean="0"/>
              <a:t>What we are going to do               How we’ll do it                     How we’ll know            </a:t>
            </a:r>
            <a:endParaRPr lang="en-GB" dirty="0"/>
          </a:p>
        </p:txBody>
      </p:sp>
    </p:spTree>
    <p:extLst>
      <p:ext uri="{BB962C8B-B14F-4D97-AF65-F5344CB8AC3E}">
        <p14:creationId xmlns:p14="http://schemas.microsoft.com/office/powerpoint/2010/main" val="249558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3474200-B6E8-AB7F-C16B-F3E61350C01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77520" y="15795"/>
            <a:ext cx="11551920" cy="6842205"/>
          </a:xfrm>
          <a:prstGeom prst="rect">
            <a:avLst/>
          </a:prstGeom>
        </p:spPr>
      </p:pic>
      <p:graphicFrame>
        <p:nvGraphicFramePr>
          <p:cNvPr id="3" name="Table 2">
            <a:extLst>
              <a:ext uri="{FF2B5EF4-FFF2-40B4-BE49-F238E27FC236}">
                <a16:creationId xmlns:a16="http://schemas.microsoft.com/office/drawing/2014/main" id="{50708BE1-3D3E-CCA6-AE65-128421995AB1}"/>
              </a:ext>
            </a:extLst>
          </p:cNvPr>
          <p:cNvGraphicFramePr>
            <a:graphicFrameLocks noGrp="1"/>
          </p:cNvGraphicFramePr>
          <p:nvPr>
            <p:extLst>
              <p:ext uri="{D42A27DB-BD31-4B8C-83A1-F6EECF244321}">
                <p14:modId xmlns:p14="http://schemas.microsoft.com/office/powerpoint/2010/main" val="2909795459"/>
              </p:ext>
            </p:extLst>
          </p:nvPr>
        </p:nvGraphicFramePr>
        <p:xfrm>
          <a:off x="1579880" y="876577"/>
          <a:ext cx="9347200" cy="5120640"/>
        </p:xfrm>
        <a:graphic>
          <a:graphicData uri="http://schemas.openxmlformats.org/drawingml/2006/table">
            <a:tbl>
              <a:tblPr firstRow="1" firstCol="1" bandRow="1">
                <a:tableStyleId>{5C22544A-7EE6-4342-B048-85BDC9FD1C3A}</a:tableStyleId>
              </a:tblPr>
              <a:tblGrid>
                <a:gridCol w="3237779">
                  <a:extLst>
                    <a:ext uri="{9D8B030D-6E8A-4147-A177-3AD203B41FA5}">
                      <a16:colId xmlns:a16="http://schemas.microsoft.com/office/drawing/2014/main" val="2115284738"/>
                    </a:ext>
                  </a:extLst>
                </a:gridCol>
                <a:gridCol w="2454671">
                  <a:extLst>
                    <a:ext uri="{9D8B030D-6E8A-4147-A177-3AD203B41FA5}">
                      <a16:colId xmlns:a16="http://schemas.microsoft.com/office/drawing/2014/main" val="2169777609"/>
                    </a:ext>
                  </a:extLst>
                </a:gridCol>
                <a:gridCol w="3654750">
                  <a:extLst>
                    <a:ext uri="{9D8B030D-6E8A-4147-A177-3AD203B41FA5}">
                      <a16:colId xmlns:a16="http://schemas.microsoft.com/office/drawing/2014/main" val="3481847268"/>
                    </a:ext>
                  </a:extLst>
                </a:gridCol>
              </a:tblGrid>
              <a:tr h="0">
                <a:tc>
                  <a:txBody>
                    <a:bodyPr/>
                    <a:lstStyle/>
                    <a:p>
                      <a:r>
                        <a:rPr lang="en-GB" sz="1100" dirty="0">
                          <a:solidFill>
                            <a:schemeClr val="bg1"/>
                          </a:solidFill>
                          <a:effectLst/>
                          <a:latin typeface="Calibri" panose="020F0502020204030204" pitchFamily="34" charset="0"/>
                          <a:ea typeface="Calibri" panose="020F0502020204030204" pitchFamily="34" charset="0"/>
                        </a:rPr>
                        <a:t>Further review and extend pupil participation and leadership opportunities to ensure development in the four capacities as building blocks for future success, strengthening learner voice and skills 4.0 development</a:t>
                      </a:r>
                      <a:endParaRPr lang="en-GB"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lvl="0"/>
                      <a:r>
                        <a:rPr lang="en-GB" sz="1200" b="0" kern="1200" dirty="0">
                          <a:solidFill>
                            <a:schemeClr val="lt1"/>
                          </a:solidFill>
                          <a:effectLst/>
                          <a:latin typeface="+mn-lt"/>
                          <a:ea typeface="+mn-ea"/>
                          <a:cs typeface="+mn-cs"/>
                        </a:rPr>
                        <a:t>Extended pupil leadership opportunities, clubs and activities strengthens development of skills for learning, life and work</a:t>
                      </a:r>
                    </a:p>
                    <a:p>
                      <a:r>
                        <a:rPr lang="en-GB" sz="1200" b="0" kern="1200" dirty="0">
                          <a:solidFill>
                            <a:schemeClr val="lt1"/>
                          </a:solidFill>
                          <a:effectLst/>
                          <a:latin typeface="+mn-lt"/>
                          <a:ea typeface="+mn-ea"/>
                          <a:cs typeface="+mn-cs"/>
                        </a:rPr>
                        <a:t>Learners take lead roles in improving their school and links with community as part of our nurturing school community aim</a:t>
                      </a:r>
                      <a:endParaRPr lang="en-GB"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lvl="0"/>
                      <a:r>
                        <a:rPr lang="en-GB" sz="1200" b="0" kern="1200" dirty="0">
                          <a:solidFill>
                            <a:schemeClr val="lt1"/>
                          </a:solidFill>
                          <a:effectLst/>
                          <a:latin typeface="+mn-lt"/>
                          <a:ea typeface="+mn-ea"/>
                          <a:cs typeface="+mn-cs"/>
                        </a:rPr>
                        <a:t>Pupil Leadership Groups and committees fulfil agreed action plans</a:t>
                      </a:r>
                    </a:p>
                    <a:p>
                      <a:pPr lvl="0"/>
                      <a:r>
                        <a:rPr lang="en-GB" sz="1200" b="0" kern="1200" dirty="0">
                          <a:solidFill>
                            <a:schemeClr val="lt1"/>
                          </a:solidFill>
                          <a:effectLst/>
                          <a:latin typeface="+mn-lt"/>
                          <a:ea typeface="+mn-ea"/>
                          <a:cs typeface="+mn-cs"/>
                        </a:rPr>
                        <a:t>Pupils take a lead in developing action plans for school, developing in the four capacities through participation and presentation at key events (assemblies, Parent Council, Dojo updates) and leadership of learning in class</a:t>
                      </a:r>
                    </a:p>
                    <a:p>
                      <a:r>
                        <a:rPr lang="en-GB" sz="1200" b="0" kern="1200" dirty="0">
                          <a:solidFill>
                            <a:schemeClr val="lt1"/>
                          </a:solidFill>
                          <a:effectLst/>
                          <a:latin typeface="+mn-lt"/>
                          <a:ea typeface="+mn-ea"/>
                          <a:cs typeface="+mn-cs"/>
                        </a:rPr>
                        <a:t>Pupil reflection on wider learning experiences through profiling/learning reflection highlight skills development and success</a:t>
                      </a:r>
                      <a:endParaRPr lang="en-GB" sz="1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82423244"/>
                  </a:ext>
                </a:extLst>
              </a:tr>
              <a:tr h="111760">
                <a:tc>
                  <a:txBody>
                    <a:bodyPr/>
                    <a:lstStyle/>
                    <a:p>
                      <a:r>
                        <a:rPr lang="en-GB" sz="1200" b="0" dirty="0">
                          <a:solidFill>
                            <a:schemeClr val="bg1"/>
                          </a:solidFill>
                          <a:effectLst/>
                          <a:latin typeface="Calibri" panose="020F0502020204030204" pitchFamily="34" charset="0"/>
                          <a:ea typeface="Calibri" panose="020F0502020204030204" pitchFamily="34" charset="0"/>
                        </a:rPr>
                        <a:t>Strengthen approaches to whole school self-evaluation for school improvement, involving pupils, parents, staff and partners further to plan for improvement and drive forward positive changes</a:t>
                      </a:r>
                      <a:endParaRPr lang="en-GB" sz="1200" b="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dirty="0">
                          <a:solidFill>
                            <a:srgbClr val="000000"/>
                          </a:solidFill>
                          <a:effectLst/>
                          <a:latin typeface="+mn-lt"/>
                          <a:ea typeface="Calibri" panose="020F0502020204030204" pitchFamily="34" charset="0"/>
                          <a:cs typeface="Calibri" panose="020F0502020204030204" pitchFamily="34" charset="0"/>
                        </a:rPr>
                        <a:t>Strengthened data literacy at all levels supports removal of barriers to success for all children (universal and targeted approaches)</a:t>
                      </a:r>
                      <a:endParaRPr lang="en-GB" sz="1200" dirty="0">
                        <a:effectLst/>
                        <a:latin typeface="+mn-lt"/>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dirty="0">
                          <a:solidFill>
                            <a:srgbClr val="000000"/>
                          </a:solidFill>
                          <a:effectLst/>
                          <a:latin typeface="+mn-lt"/>
                          <a:ea typeface="Calibri" panose="020F0502020204030204" pitchFamily="34" charset="0"/>
                          <a:cs typeface="Calibri" panose="020F0502020204030204" pitchFamily="34" charset="0"/>
                        </a:rPr>
                        <a:t>Changes as a result of strengths/areas for improvement and sharing of practice leads to improved outcomes for individuals/ groups of children</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lvl="0"/>
                      <a:r>
                        <a:rPr lang="en-GB" sz="1200" kern="1200" dirty="0">
                          <a:solidFill>
                            <a:schemeClr val="dk1"/>
                          </a:solidFill>
                          <a:effectLst/>
                          <a:latin typeface="+mn-lt"/>
                          <a:ea typeface="+mn-ea"/>
                          <a:cs typeface="+mn-cs"/>
                        </a:rPr>
                        <a:t>Stakeholders from across the school community are involved in self-evaluation activities and planning for improvement at an early stage as the year progresses</a:t>
                      </a:r>
                    </a:p>
                    <a:p>
                      <a:pPr lvl="0"/>
                      <a:r>
                        <a:rPr lang="en-GB" sz="1200" kern="1200" dirty="0">
                          <a:solidFill>
                            <a:schemeClr val="dk1"/>
                          </a:solidFill>
                          <a:effectLst/>
                          <a:latin typeface="+mn-lt"/>
                          <a:ea typeface="+mn-ea"/>
                          <a:cs typeface="+mn-cs"/>
                        </a:rPr>
                        <a:t>Evidence from self-evaluation activities (surveys, focus groups, observations, data reviews) are used to initiate/guide change</a:t>
                      </a:r>
                    </a:p>
                    <a:p>
                      <a:r>
                        <a:rPr lang="en-GB" sz="1200" kern="1200" dirty="0">
                          <a:solidFill>
                            <a:schemeClr val="dk1"/>
                          </a:solidFill>
                          <a:effectLst/>
                          <a:latin typeface="+mn-lt"/>
                          <a:ea typeface="+mn-ea"/>
                          <a:cs typeface="+mn-cs"/>
                        </a:rPr>
                        <a:t>Through attainment/achievement data, observation and views, positive impact and feedback is received, guiding further improvement</a:t>
                      </a:r>
                      <a:endParaRPr lang="en-GB"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54947709"/>
                  </a:ext>
                </a:extLst>
              </a:tr>
              <a:tr h="0">
                <a:tc>
                  <a:txBody>
                    <a:bodyPr/>
                    <a:lstStyle/>
                    <a:p>
                      <a:r>
                        <a:rPr lang="en-GB" sz="1100" b="0" dirty="0">
                          <a:solidFill>
                            <a:schemeClr val="bg1"/>
                          </a:solidFill>
                          <a:effectLst/>
                          <a:latin typeface="Calibri" panose="020F0502020204030204" pitchFamily="34" charset="0"/>
                          <a:ea typeface="Calibri" panose="020F0502020204030204" pitchFamily="34" charset="0"/>
                        </a:rPr>
                        <a:t>Increase opportunities for professional learning activities for all staff, enabling them to look inwards, outwards and forwards to inform their learning and development</a:t>
                      </a:r>
                      <a:endParaRPr lang="en-GB" sz="1200" b="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Strengthened pedagogy and learning, teaching and assessment delivery improved learner experiences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Staff reflect and share good practice with one another, removing barriers to success for children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lvl="0"/>
                      <a:r>
                        <a:rPr lang="en-GB" sz="1200" kern="1200" dirty="0">
                          <a:solidFill>
                            <a:schemeClr val="dk1"/>
                          </a:solidFill>
                          <a:effectLst/>
                          <a:latin typeface="+mn-lt"/>
                          <a:ea typeface="+mn-ea"/>
                          <a:cs typeface="+mn-cs"/>
                        </a:rPr>
                        <a:t>All sessions outlined in Working Time Agreement and School Calendar are supported, strengthening staff development as reported through PR&amp;D/discussions/Staff Meetings</a:t>
                      </a:r>
                    </a:p>
                    <a:p>
                      <a:pPr lvl="0"/>
                      <a:r>
                        <a:rPr lang="en-GB" sz="1200" kern="1200" dirty="0">
                          <a:solidFill>
                            <a:schemeClr val="dk1"/>
                          </a:solidFill>
                          <a:effectLst/>
                          <a:latin typeface="+mn-lt"/>
                          <a:ea typeface="+mn-ea"/>
                          <a:cs typeface="+mn-cs"/>
                        </a:rPr>
                        <a:t>Self-evaluation reports satisfaction with changes to learning and teaching, with improved staff confidence (linked to Priority 2)</a:t>
                      </a:r>
                    </a:p>
                    <a:p>
                      <a:r>
                        <a:rPr lang="en-GB" sz="1200" kern="1200" dirty="0">
                          <a:solidFill>
                            <a:schemeClr val="dk1"/>
                          </a:solidFill>
                          <a:effectLst/>
                          <a:latin typeface="+mn-lt"/>
                          <a:ea typeface="+mn-ea"/>
                          <a:cs typeface="+mn-cs"/>
                        </a:rPr>
                        <a:t>Improved attainment and achievement for identified children, feedback (pupils/parents)</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03645499"/>
                  </a:ext>
                </a:extLst>
              </a:tr>
            </a:tbl>
          </a:graphicData>
        </a:graphic>
      </p:graphicFrame>
    </p:spTree>
    <p:extLst>
      <p:ext uri="{BB962C8B-B14F-4D97-AF65-F5344CB8AC3E}">
        <p14:creationId xmlns:p14="http://schemas.microsoft.com/office/powerpoint/2010/main" val="2679177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DCF01E3-7448-85FA-A610-5290D18C83D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67360" y="15795"/>
            <a:ext cx="11551920" cy="6842205"/>
          </a:xfrm>
          <a:prstGeom prst="rect">
            <a:avLst/>
          </a:prstGeom>
        </p:spPr>
      </p:pic>
      <p:sp>
        <p:nvSpPr>
          <p:cNvPr id="4" name="TextBox 3">
            <a:extLst>
              <a:ext uri="{FF2B5EF4-FFF2-40B4-BE49-F238E27FC236}">
                <a16:creationId xmlns:a16="http://schemas.microsoft.com/office/drawing/2014/main" id="{B47C46F5-EAC1-5519-15AA-495A0D0CCA6F}"/>
              </a:ext>
            </a:extLst>
          </p:cNvPr>
          <p:cNvSpPr txBox="1"/>
          <p:nvPr/>
        </p:nvSpPr>
        <p:spPr>
          <a:xfrm>
            <a:off x="1747520" y="840155"/>
            <a:ext cx="8950960" cy="707886"/>
          </a:xfrm>
          <a:prstGeom prst="rect">
            <a:avLst/>
          </a:prstGeom>
          <a:noFill/>
        </p:spPr>
        <p:txBody>
          <a:bodyPr wrap="square">
            <a:spAutoFit/>
          </a:bodyPr>
          <a:lstStyle/>
          <a:p>
            <a:pPr algn="ctr"/>
            <a:r>
              <a:rPr lang="en-GB" sz="2000" b="1" dirty="0">
                <a:latin typeface="+mn-lt"/>
              </a:rPr>
              <a:t>School Improvement Plan  2023 – 2024 Priority 2</a:t>
            </a:r>
            <a:br>
              <a:rPr lang="en-GB" sz="2000" b="1" dirty="0">
                <a:latin typeface="+mn-lt"/>
              </a:rPr>
            </a:br>
            <a:r>
              <a:rPr lang="en-GB" sz="2000" b="1" dirty="0"/>
              <a:t>Developing our curriculum through high quality learning, teaching and assessment</a:t>
            </a:r>
          </a:p>
        </p:txBody>
      </p:sp>
      <p:graphicFrame>
        <p:nvGraphicFramePr>
          <p:cNvPr id="5" name="Table 4">
            <a:extLst>
              <a:ext uri="{FF2B5EF4-FFF2-40B4-BE49-F238E27FC236}">
                <a16:creationId xmlns:a16="http://schemas.microsoft.com/office/drawing/2014/main" id="{5EE95649-AAE4-CB78-2367-0A908B842926}"/>
              </a:ext>
            </a:extLst>
          </p:cNvPr>
          <p:cNvGraphicFramePr>
            <a:graphicFrameLocks noGrp="1"/>
          </p:cNvGraphicFramePr>
          <p:nvPr>
            <p:extLst>
              <p:ext uri="{D42A27DB-BD31-4B8C-83A1-F6EECF244321}">
                <p14:modId xmlns:p14="http://schemas.microsoft.com/office/powerpoint/2010/main" val="2419345013"/>
              </p:ext>
            </p:extLst>
          </p:nvPr>
        </p:nvGraphicFramePr>
        <p:xfrm>
          <a:off x="1635760" y="1991386"/>
          <a:ext cx="9194800" cy="4023360"/>
        </p:xfrm>
        <a:graphic>
          <a:graphicData uri="http://schemas.openxmlformats.org/drawingml/2006/table">
            <a:tbl>
              <a:tblPr firstRow="1" firstCol="1" bandRow="1">
                <a:tableStyleId>{5C22544A-7EE6-4342-B048-85BDC9FD1C3A}</a:tableStyleId>
              </a:tblPr>
              <a:tblGrid>
                <a:gridCol w="3085379">
                  <a:extLst>
                    <a:ext uri="{9D8B030D-6E8A-4147-A177-3AD203B41FA5}">
                      <a16:colId xmlns:a16="http://schemas.microsoft.com/office/drawing/2014/main" val="2115284738"/>
                    </a:ext>
                  </a:extLst>
                </a:gridCol>
                <a:gridCol w="2454671">
                  <a:extLst>
                    <a:ext uri="{9D8B030D-6E8A-4147-A177-3AD203B41FA5}">
                      <a16:colId xmlns:a16="http://schemas.microsoft.com/office/drawing/2014/main" val="2169777609"/>
                    </a:ext>
                  </a:extLst>
                </a:gridCol>
                <a:gridCol w="3654750">
                  <a:extLst>
                    <a:ext uri="{9D8B030D-6E8A-4147-A177-3AD203B41FA5}">
                      <a16:colId xmlns:a16="http://schemas.microsoft.com/office/drawing/2014/main" val="3481847268"/>
                    </a:ext>
                  </a:extLst>
                </a:gridCol>
              </a:tblGrid>
              <a:tr h="0">
                <a:tc>
                  <a:txBody>
                    <a:bodyPr/>
                    <a:lstStyle/>
                    <a:p>
                      <a:r>
                        <a:rPr lang="en-GB" sz="1100" b="0" dirty="0">
                          <a:solidFill>
                            <a:schemeClr val="bg1"/>
                          </a:solidFill>
                          <a:effectLst/>
                          <a:latin typeface="Calibri" panose="020F0502020204030204" pitchFamily="34" charset="0"/>
                          <a:ea typeface="Calibri" panose="020F0502020204030204" pitchFamily="34" charset="0"/>
                        </a:rPr>
                        <a:t>Following the introduction at Easter of Moray Council curriculum progressions last session for identified curriculum areas, continue to embed these as well as further curriculum progressions (Technologies and Expressive Arts)</a:t>
                      </a:r>
                      <a:endParaRPr lang="en-GB" sz="1200" b="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1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Clear/consistent pathways and progression in learning, supporting teacher planning of LTA for improved learning experiences</a:t>
                      </a:r>
                      <a:endParaRPr lang="en-GB" sz="11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1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Planning and delivery of the curriculum is strengthened, encouraging pace and challenge, breadth and depth</a:t>
                      </a:r>
                      <a:endParaRPr lang="en-GB" sz="11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1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Assessment is planned based on make, do, say write</a:t>
                      </a:r>
                      <a:endParaRPr lang="en-GB" sz="11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lvl="0"/>
                      <a:r>
                        <a:rPr lang="en-GB" sz="1200" b="0" kern="1200" dirty="0">
                          <a:solidFill>
                            <a:schemeClr val="lt1"/>
                          </a:solidFill>
                          <a:effectLst/>
                          <a:latin typeface="+mn-lt"/>
                          <a:ea typeface="+mn-ea"/>
                          <a:cs typeface="+mn-cs"/>
                        </a:rPr>
                        <a:t>Increased staff confidence reported when undertaking moderation, for consistency and shared understanding of progression</a:t>
                      </a:r>
                    </a:p>
                    <a:p>
                      <a:pPr lvl="0"/>
                      <a:r>
                        <a:rPr lang="en-GB" sz="1200" b="0" kern="1200" dirty="0">
                          <a:solidFill>
                            <a:schemeClr val="lt1"/>
                          </a:solidFill>
                          <a:effectLst/>
                          <a:latin typeface="+mn-lt"/>
                          <a:ea typeface="+mn-ea"/>
                          <a:cs typeface="+mn-cs"/>
                        </a:rPr>
                        <a:t>Staff report smoother curricular transitions as a result, with clear planning for next steps in learning</a:t>
                      </a:r>
                    </a:p>
                    <a:p>
                      <a:pPr lvl="0"/>
                      <a:r>
                        <a:rPr lang="en-GB" sz="1200" b="0" kern="1200" dirty="0">
                          <a:solidFill>
                            <a:schemeClr val="lt1"/>
                          </a:solidFill>
                          <a:effectLst/>
                          <a:latin typeface="+mn-lt"/>
                          <a:ea typeface="+mn-ea"/>
                          <a:cs typeface="+mn-cs"/>
                        </a:rPr>
                        <a:t>Through observations, pace and challenge is appropriate with learners supported to apply skills and knowledge in order to achieve the benchmarks</a:t>
                      </a:r>
                    </a:p>
                    <a:p>
                      <a:r>
                        <a:rPr lang="en-GB" sz="1200" b="0" kern="1200" dirty="0">
                          <a:solidFill>
                            <a:schemeClr val="lt1"/>
                          </a:solidFill>
                          <a:effectLst/>
                          <a:latin typeface="+mn-lt"/>
                          <a:ea typeface="+mn-ea"/>
                          <a:cs typeface="+mn-cs"/>
                        </a:rPr>
                        <a:t>All teachers use current and any new progressions to plan LTA in consistent manner</a:t>
                      </a:r>
                      <a:endParaRPr lang="en-GB" sz="1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82423244"/>
                  </a:ext>
                </a:extLst>
              </a:tr>
              <a:tr h="111760">
                <a:tc>
                  <a:txBody>
                    <a:bodyPr/>
                    <a:lstStyle/>
                    <a:p>
                      <a:r>
                        <a:rPr lang="en-GB" sz="1200" dirty="0">
                          <a:effectLst/>
                          <a:latin typeface="Calibri" panose="020F0502020204030204" pitchFamily="34" charset="0"/>
                          <a:ea typeface="Calibri" panose="020F0502020204030204" pitchFamily="34" charset="0"/>
                          <a:cs typeface="Calibri" panose="020F0502020204030204" pitchFamily="34" charset="0"/>
                        </a:rPr>
                        <a:t>Development of child centred learning and play based approaches across early level with further development of play and creativity across the school</a:t>
                      </a:r>
                      <a:endParaRPr lang="en-GB"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lvl="0" indent="0">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Calibri" panose="020F0502020204030204" pitchFamily="34" charset="0"/>
                        </a:rPr>
                        <a:t>Enquiry and inquiry of the world around them gives leaners greater autonomy in their learning at all stages</a:t>
                      </a:r>
                    </a:p>
                    <a:p>
                      <a:pPr marL="0" lvl="0" indent="0">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Calibri" panose="020F0502020204030204" pitchFamily="34" charset="0"/>
                        </a:rPr>
                        <a:t>Learner engagement, creativity and curiosity increases, strengthening development of skills</a:t>
                      </a:r>
                    </a:p>
                  </a:txBody>
                  <a:tcPr marL="68580" marR="68580" marT="0" marB="0"/>
                </a:tc>
                <a:tc>
                  <a:txBody>
                    <a:bodyPr/>
                    <a:lstStyle/>
                    <a:p>
                      <a:pPr lvl="0"/>
                      <a:r>
                        <a:rPr lang="en-GB" sz="1200" kern="1200" dirty="0">
                          <a:solidFill>
                            <a:schemeClr val="dk1"/>
                          </a:solidFill>
                          <a:effectLst/>
                          <a:latin typeface="+mn-lt"/>
                          <a:ea typeface="+mn-ea"/>
                          <a:cs typeface="+mn-cs"/>
                        </a:rPr>
                        <a:t>Teachers are implementing the power of play across early level and further stages</a:t>
                      </a:r>
                    </a:p>
                    <a:p>
                      <a:pPr lvl="0"/>
                      <a:r>
                        <a:rPr lang="en-GB" sz="1200" kern="1200" dirty="0">
                          <a:solidFill>
                            <a:schemeClr val="dk1"/>
                          </a:solidFill>
                          <a:effectLst/>
                          <a:latin typeface="+mn-lt"/>
                          <a:ea typeface="+mn-ea"/>
                          <a:cs typeface="+mn-cs"/>
                        </a:rPr>
                        <a:t>Learners through focus groups can identify the benefits of play to their HWB and learning</a:t>
                      </a:r>
                    </a:p>
                    <a:p>
                      <a:pPr lvl="0"/>
                      <a:r>
                        <a:rPr lang="en-GB" sz="1200" kern="1200" dirty="0">
                          <a:solidFill>
                            <a:schemeClr val="dk1"/>
                          </a:solidFill>
                          <a:effectLst/>
                          <a:latin typeface="+mn-lt"/>
                          <a:ea typeface="+mn-ea"/>
                          <a:cs typeface="+mn-cs"/>
                        </a:rPr>
                        <a:t>Through observation, learners are engaged and motivated in learning through play</a:t>
                      </a:r>
                    </a:p>
                    <a:p>
                      <a:r>
                        <a:rPr lang="en-GB" sz="1200" kern="1200" dirty="0">
                          <a:solidFill>
                            <a:schemeClr val="dk1"/>
                          </a:solidFill>
                          <a:effectLst/>
                          <a:latin typeface="+mn-lt"/>
                          <a:ea typeface="+mn-ea"/>
                          <a:cs typeface="+mn-cs"/>
                        </a:rPr>
                        <a:t>Practitioner self-reflection highlights confidence in planning for play based experiences</a:t>
                      </a:r>
                      <a:endParaRPr lang="en-GB"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54947709"/>
                  </a:ext>
                </a:extLst>
              </a:tr>
              <a:tr h="0">
                <a:tc>
                  <a:txBody>
                    <a:bodyPr/>
                    <a:lstStyle/>
                    <a:p>
                      <a:r>
                        <a:rPr lang="en-GB" sz="1100" dirty="0">
                          <a:effectLst/>
                          <a:latin typeface="Calibri" panose="020F0502020204030204" pitchFamily="34" charset="0"/>
                          <a:ea typeface="Calibri" panose="020F0502020204030204" pitchFamily="34" charset="0"/>
                        </a:rPr>
                        <a:t>Review and further develop the Science Curriculum in order to ensure appropriately paced and sufficiently challenging learning, including staff confidence in delivery</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dirty="0">
                          <a:effectLst/>
                          <a:latin typeface="+mn-lt"/>
                          <a:ea typeface="Calibri" panose="020F0502020204030204" pitchFamily="34" charset="0"/>
                          <a:cs typeface="Calibri" panose="020F0502020204030204" pitchFamily="34" charset="0"/>
                        </a:rPr>
                        <a:t>Learners have access to strengthened Science teaching and experiences across all stages</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lvl="0"/>
                      <a:r>
                        <a:rPr lang="en-GB" sz="1200" kern="1200" dirty="0">
                          <a:solidFill>
                            <a:schemeClr val="dk1"/>
                          </a:solidFill>
                          <a:effectLst/>
                          <a:latin typeface="+mn-lt"/>
                          <a:ea typeface="+mn-ea"/>
                          <a:cs typeface="+mn-cs"/>
                        </a:rPr>
                        <a:t>Staff attend and implement SSERC training opportunities</a:t>
                      </a:r>
                    </a:p>
                    <a:p>
                      <a:pPr lvl="0"/>
                      <a:r>
                        <a:rPr lang="en-GB" sz="1200" kern="1200" dirty="0">
                          <a:solidFill>
                            <a:schemeClr val="dk1"/>
                          </a:solidFill>
                          <a:effectLst/>
                          <a:latin typeface="+mn-lt"/>
                          <a:ea typeface="+mn-ea"/>
                          <a:cs typeface="+mn-cs"/>
                        </a:rPr>
                        <a:t>Staff confidence in teaching science increases</a:t>
                      </a:r>
                    </a:p>
                    <a:p>
                      <a:r>
                        <a:rPr lang="en-GB" sz="1200" kern="1200" dirty="0">
                          <a:solidFill>
                            <a:schemeClr val="dk1"/>
                          </a:solidFill>
                          <a:effectLst/>
                          <a:latin typeface="+mn-lt"/>
                          <a:ea typeface="+mn-ea"/>
                          <a:cs typeface="+mn-cs"/>
                        </a:rPr>
                        <a:t>Learners report increased challenge and enjoyment with Science </a:t>
                      </a:r>
                      <a:endParaRPr lang="en-GB"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503645499"/>
                  </a:ext>
                </a:extLst>
              </a:tr>
            </a:tbl>
          </a:graphicData>
        </a:graphic>
      </p:graphicFrame>
      <p:sp>
        <p:nvSpPr>
          <p:cNvPr id="6" name="TextBox 5"/>
          <p:cNvSpPr txBox="1"/>
          <p:nvPr/>
        </p:nvSpPr>
        <p:spPr>
          <a:xfrm>
            <a:off x="1895533" y="1585047"/>
            <a:ext cx="8400931" cy="369332"/>
          </a:xfrm>
          <a:prstGeom prst="rect">
            <a:avLst/>
          </a:prstGeom>
          <a:noFill/>
        </p:spPr>
        <p:txBody>
          <a:bodyPr wrap="square" rtlCol="0">
            <a:spAutoFit/>
          </a:bodyPr>
          <a:lstStyle/>
          <a:p>
            <a:r>
              <a:rPr lang="en-GB" dirty="0" smtClean="0"/>
              <a:t>What we are going to do               How we’ll do it                     How we’ll know            </a:t>
            </a:r>
            <a:endParaRPr lang="en-GB" dirty="0"/>
          </a:p>
        </p:txBody>
      </p:sp>
    </p:spTree>
    <p:extLst>
      <p:ext uri="{BB962C8B-B14F-4D97-AF65-F5344CB8AC3E}">
        <p14:creationId xmlns:p14="http://schemas.microsoft.com/office/powerpoint/2010/main" val="1017157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BA1F7E-5922-6677-579E-02AB9C5923D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03200" y="1"/>
            <a:ext cx="11826240" cy="6858000"/>
          </a:xfrm>
          <a:prstGeom prst="rect">
            <a:avLst/>
          </a:prstGeom>
        </p:spPr>
      </p:pic>
      <p:graphicFrame>
        <p:nvGraphicFramePr>
          <p:cNvPr id="3" name="Table 2">
            <a:extLst>
              <a:ext uri="{FF2B5EF4-FFF2-40B4-BE49-F238E27FC236}">
                <a16:creationId xmlns:a16="http://schemas.microsoft.com/office/drawing/2014/main" id="{49334F89-2D94-9D43-9A0C-1F15017C461B}"/>
              </a:ext>
            </a:extLst>
          </p:cNvPr>
          <p:cNvGraphicFramePr>
            <a:graphicFrameLocks noGrp="1"/>
          </p:cNvGraphicFramePr>
          <p:nvPr>
            <p:extLst>
              <p:ext uri="{D42A27DB-BD31-4B8C-83A1-F6EECF244321}">
                <p14:modId xmlns:p14="http://schemas.microsoft.com/office/powerpoint/2010/main" val="3156625471"/>
              </p:ext>
            </p:extLst>
          </p:nvPr>
        </p:nvGraphicFramePr>
        <p:xfrm>
          <a:off x="1422400" y="785137"/>
          <a:ext cx="9347200" cy="5303520"/>
        </p:xfrm>
        <a:graphic>
          <a:graphicData uri="http://schemas.openxmlformats.org/drawingml/2006/table">
            <a:tbl>
              <a:tblPr firstRow="1" firstCol="1" bandRow="1">
                <a:tableStyleId>{5C22544A-7EE6-4342-B048-85BDC9FD1C3A}</a:tableStyleId>
              </a:tblPr>
              <a:tblGrid>
                <a:gridCol w="3237779">
                  <a:extLst>
                    <a:ext uri="{9D8B030D-6E8A-4147-A177-3AD203B41FA5}">
                      <a16:colId xmlns:a16="http://schemas.microsoft.com/office/drawing/2014/main" val="2115284738"/>
                    </a:ext>
                  </a:extLst>
                </a:gridCol>
                <a:gridCol w="2454671">
                  <a:extLst>
                    <a:ext uri="{9D8B030D-6E8A-4147-A177-3AD203B41FA5}">
                      <a16:colId xmlns:a16="http://schemas.microsoft.com/office/drawing/2014/main" val="2169777609"/>
                    </a:ext>
                  </a:extLst>
                </a:gridCol>
                <a:gridCol w="3654750">
                  <a:extLst>
                    <a:ext uri="{9D8B030D-6E8A-4147-A177-3AD203B41FA5}">
                      <a16:colId xmlns:a16="http://schemas.microsoft.com/office/drawing/2014/main" val="3481847268"/>
                    </a:ext>
                  </a:extLst>
                </a:gridCol>
              </a:tblGrid>
              <a:tr h="1971040">
                <a:tc>
                  <a:txBody>
                    <a:bodyPr/>
                    <a:lstStyle/>
                    <a:p>
                      <a:r>
                        <a:rPr lang="en-GB" sz="1200" b="0" dirty="0">
                          <a:solidFill>
                            <a:schemeClr val="bg1"/>
                          </a:solidFill>
                          <a:effectLst/>
                          <a:latin typeface="Calibri" panose="020F0502020204030204" pitchFamily="34" charset="0"/>
                          <a:ea typeface="Calibri" panose="020F0502020204030204" pitchFamily="34" charset="0"/>
                        </a:rPr>
                        <a:t>Extend opportunities for in school and Associated Schools Group moderation to support moderation for consistency and shared understanding of standards </a:t>
                      </a:r>
                      <a:endParaRPr lang="en-GB" sz="1200" b="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Teacher judgements are robust in relation to individual learner progress through curriculum areas</a:t>
                      </a:r>
                      <a:endParaRPr lang="en-GB"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Curriculum mapping is supported in identifying discrete/IDL approaches</a:t>
                      </a:r>
                      <a:endParaRPr lang="en-GB"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Pace of learning will improve with strengthened differentiation where required to meet learning needs based on </a:t>
                      </a:r>
                      <a:r>
                        <a:rPr lang="en-GB" sz="1200" b="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CfE</a:t>
                      </a:r>
                      <a:r>
                        <a:rPr lang="en-GB"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stage and progress in learning</a:t>
                      </a:r>
                      <a:endParaRPr lang="en-GB"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Curriculum map informed by school/ASG developed along with revised curriculum rationale – 4 contexts, 7 design principles, unique contexts</a:t>
                      </a:r>
                      <a:endParaRPr lang="en-GB"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Curriculum reflects unique context, VVA and needs of learners; learners report positively on changes</a:t>
                      </a:r>
                      <a:endParaRPr lang="en-GB"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b="0" dirty="0">
                          <a:solidFill>
                            <a:schemeClr val="bg1"/>
                          </a:solidFill>
                          <a:effectLst/>
                          <a:latin typeface="Calibri" panose="020F0502020204030204" pitchFamily="34" charset="0"/>
                          <a:ea typeface="Calibri" panose="020F0502020204030204" pitchFamily="34" charset="0"/>
                        </a:rPr>
                        <a:t>Moderation dates are set annually and Moderation portfolios of evidence are </a:t>
                      </a:r>
                      <a:r>
                        <a:rPr lang="en-GB" sz="1200" b="0" dirty="0">
                          <a:solidFill>
                            <a:schemeClr val="bg1"/>
                          </a:solidFill>
                          <a:effectLst/>
                          <a:latin typeface="Times New Roman" panose="02020603050405020304" pitchFamily="18" charset="0"/>
                          <a:ea typeface="Calibri" panose="020F0502020204030204" pitchFamily="34" charset="0"/>
                        </a:rPr>
                        <a:t>d</a:t>
                      </a:r>
                      <a:r>
                        <a:rPr lang="en-GB" sz="1200" b="0" dirty="0">
                          <a:solidFill>
                            <a:schemeClr val="bg1"/>
                          </a:solidFill>
                          <a:effectLst/>
                          <a:latin typeface="Calibri" panose="020F0502020204030204" pitchFamily="34" charset="0"/>
                          <a:ea typeface="Calibri" panose="020F0502020204030204" pitchFamily="34" charset="0"/>
                        </a:rPr>
                        <a:t>eveloped; QAMSOs recruiting/supporting</a:t>
                      </a:r>
                      <a:endParaRPr lang="en-GB" sz="1200" b="0" dirty="0">
                        <a:solidFill>
                          <a:schemeClr val="bg1"/>
                        </a:solidFill>
                        <a:effectLst/>
                        <a:latin typeface="Times New Roman" panose="02020603050405020304" pitchFamily="18" charset="0"/>
                        <a:ea typeface="Times New Roman" panose="02020603050405020304" pitchFamily="18" charset="0"/>
                      </a:endParaRPr>
                    </a:p>
                    <a:p>
                      <a:pPr marL="0" lvl="0" indent="0">
                        <a:buFont typeface="Symbol" panose="05050102010706020507" pitchFamily="18" charset="2"/>
                        <a:buNone/>
                      </a:pPr>
                      <a:r>
                        <a:rPr lang="en-GB"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Most learners can identify where they are achieving within a level and know their strengths and next steps in learning</a:t>
                      </a:r>
                      <a:endParaRPr lang="en-GB"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2423244"/>
                  </a:ext>
                </a:extLst>
              </a:tr>
              <a:tr h="484350">
                <a:tc>
                  <a:txBody>
                    <a:bodyPr/>
                    <a:lstStyle/>
                    <a:p>
                      <a:r>
                        <a:rPr lang="en-GB" sz="1200" dirty="0">
                          <a:effectLst/>
                          <a:latin typeface="+mn-lt"/>
                          <a:ea typeface="Calibri" panose="020F0502020204030204" pitchFamily="34" charset="0"/>
                        </a:rPr>
                        <a:t>Development of learning for sustainability and promoting diversity through  curriculum areas/progressions and multi-disciplinary/IDL learning experiences</a:t>
                      </a:r>
                      <a:endParaRPr lang="en-GB" sz="1200" dirty="0">
                        <a:effectLst/>
                        <a:latin typeface="+mn-lt"/>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dirty="0">
                          <a:effectLst/>
                          <a:latin typeface="+mn-lt"/>
                          <a:ea typeface="Calibri" panose="020F0502020204030204" pitchFamily="34" charset="0"/>
                          <a:cs typeface="Calibri" panose="020F0502020204030204" pitchFamily="34" charset="0"/>
                        </a:rPr>
                        <a:t>Learners have greater understanding of the experiences and challenges of minorities in Scotland now and in the past</a:t>
                      </a:r>
                      <a:endParaRPr lang="en-GB" sz="1200" dirty="0">
                        <a:effectLst/>
                        <a:latin typeface="+mn-lt"/>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dirty="0">
                          <a:effectLst/>
                          <a:latin typeface="+mn-lt"/>
                          <a:ea typeface="Calibri" panose="020F0502020204030204" pitchFamily="34" charset="0"/>
                          <a:cs typeface="Calibri" panose="020F0502020204030204" pitchFamily="34" charset="0"/>
                        </a:rPr>
                        <a:t>Learners are aware of sustainability themes, exploring connections through big ideas extending thinking skills and knowledge</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lvl="0"/>
                      <a:r>
                        <a:rPr lang="en-GB" sz="1200" kern="1200" dirty="0">
                          <a:solidFill>
                            <a:schemeClr val="dk1"/>
                          </a:solidFill>
                          <a:effectLst/>
                          <a:latin typeface="+mn-lt"/>
                          <a:ea typeface="+mn-ea"/>
                          <a:cs typeface="+mn-cs"/>
                        </a:rPr>
                        <a:t>Updated plans for RME, Social Studies and IDL which include where appropriate teaching materials relating to colonialism and the legacy of that today</a:t>
                      </a:r>
                    </a:p>
                    <a:p>
                      <a:pPr lvl="0"/>
                      <a:r>
                        <a:rPr lang="en-GB" sz="1200" kern="1200" dirty="0">
                          <a:solidFill>
                            <a:schemeClr val="dk1"/>
                          </a:solidFill>
                          <a:effectLst/>
                          <a:latin typeface="+mn-lt"/>
                          <a:ea typeface="+mn-ea"/>
                          <a:cs typeface="+mn-cs"/>
                        </a:rPr>
                        <a:t>Learner confidence in exploring key </a:t>
                      </a:r>
                      <a:r>
                        <a:rPr lang="en-GB" sz="1200" kern="1200" dirty="0" err="1">
                          <a:solidFill>
                            <a:schemeClr val="dk1"/>
                          </a:solidFill>
                          <a:effectLst/>
                          <a:latin typeface="+mn-lt"/>
                          <a:ea typeface="+mn-ea"/>
                          <a:cs typeface="+mn-cs"/>
                        </a:rPr>
                        <a:t>LfS</a:t>
                      </a:r>
                      <a:r>
                        <a:rPr lang="en-GB" sz="1200" kern="1200" dirty="0">
                          <a:solidFill>
                            <a:schemeClr val="dk1"/>
                          </a:solidFill>
                          <a:effectLst/>
                          <a:latin typeface="+mn-lt"/>
                          <a:ea typeface="+mn-ea"/>
                          <a:cs typeface="+mn-cs"/>
                        </a:rPr>
                        <a:t> themes and presenting findings through class work</a:t>
                      </a:r>
                    </a:p>
                    <a:p>
                      <a:r>
                        <a:rPr lang="en-GB" sz="1200" kern="1200" dirty="0">
                          <a:solidFill>
                            <a:schemeClr val="dk1"/>
                          </a:solidFill>
                          <a:effectLst/>
                          <a:latin typeface="+mn-lt"/>
                          <a:ea typeface="+mn-ea"/>
                          <a:cs typeface="+mn-cs"/>
                        </a:rPr>
                        <a:t>Learning observations and visits including peer observations support evidence of strengthened delivery and practitioner confidence </a:t>
                      </a:r>
                      <a:endParaRPr lang="en-GB"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54947709"/>
                  </a:ext>
                </a:extLst>
              </a:tr>
              <a:tr h="484350">
                <a:tc>
                  <a:txBody>
                    <a:bodyPr/>
                    <a:lstStyle/>
                    <a:p>
                      <a:r>
                        <a:rPr lang="en-GB" sz="1200" dirty="0">
                          <a:effectLst/>
                          <a:latin typeface="+mn-lt"/>
                          <a:ea typeface="Calibri" panose="020F0502020204030204" pitchFamily="34" charset="0"/>
                        </a:rPr>
                        <a:t>Team teaching and peer observations are extended across the school in order to strengthen pedagogy and consistency of high quality learning and teaching</a:t>
                      </a:r>
                      <a:endParaRPr lang="en-GB" sz="1200" dirty="0">
                        <a:effectLst/>
                        <a:latin typeface="+mn-lt"/>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dirty="0">
                          <a:effectLst/>
                          <a:latin typeface="+mn-lt"/>
                          <a:ea typeface="Calibri" panose="020F0502020204030204" pitchFamily="34" charset="0"/>
                          <a:cs typeface="Calibri" panose="020F0502020204030204" pitchFamily="34" charset="0"/>
                        </a:rPr>
                        <a:t>Learners benefit from the sharing of good practice and practitioner self-reflection/ professional learning</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lvl="0"/>
                      <a:r>
                        <a:rPr lang="en-GB" sz="1200" kern="1200" dirty="0">
                          <a:solidFill>
                            <a:schemeClr val="dk1"/>
                          </a:solidFill>
                          <a:effectLst/>
                          <a:latin typeface="+mn-lt"/>
                          <a:ea typeface="+mn-ea"/>
                          <a:cs typeface="+mn-cs"/>
                        </a:rPr>
                        <a:t>Peer observation/team teaching schedule is created and followed</a:t>
                      </a:r>
                    </a:p>
                    <a:p>
                      <a:pPr lvl="0"/>
                      <a:r>
                        <a:rPr lang="en-GB" sz="1200" kern="1200" dirty="0">
                          <a:solidFill>
                            <a:schemeClr val="dk1"/>
                          </a:solidFill>
                          <a:effectLst/>
                          <a:latin typeface="+mn-lt"/>
                          <a:ea typeface="+mn-ea"/>
                          <a:cs typeface="+mn-cs"/>
                        </a:rPr>
                        <a:t>Evaluations/questionnaires show improved confidence in developing practice</a:t>
                      </a:r>
                    </a:p>
                    <a:p>
                      <a:pPr lvl="0"/>
                      <a:r>
                        <a:rPr lang="en-GB" sz="1200" kern="1200" dirty="0">
                          <a:solidFill>
                            <a:schemeClr val="dk1"/>
                          </a:solidFill>
                          <a:effectLst/>
                          <a:latin typeface="+mn-lt"/>
                          <a:ea typeface="+mn-ea"/>
                          <a:cs typeface="+mn-cs"/>
                        </a:rPr>
                        <a:t>LTA self-reflection and self-evaluation gradings show improvement</a:t>
                      </a:r>
                    </a:p>
                    <a:p>
                      <a:r>
                        <a:rPr lang="en-GB" sz="1200" kern="1200" dirty="0">
                          <a:solidFill>
                            <a:schemeClr val="dk1"/>
                          </a:solidFill>
                          <a:effectLst/>
                          <a:latin typeface="+mn-lt"/>
                          <a:ea typeface="+mn-ea"/>
                          <a:cs typeface="+mn-cs"/>
                        </a:rPr>
                        <a:t>Pupil voice highlights positive changes – learners report more participation, choice and variety in learning approaches (including outdoor learning and creativity through play based, child-centred approaches)</a:t>
                      </a:r>
                      <a:endParaRPr lang="en-GB"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503645499"/>
                  </a:ext>
                </a:extLst>
              </a:tr>
            </a:tbl>
          </a:graphicData>
        </a:graphic>
      </p:graphicFrame>
    </p:spTree>
    <p:extLst>
      <p:ext uri="{BB962C8B-B14F-4D97-AF65-F5344CB8AC3E}">
        <p14:creationId xmlns:p14="http://schemas.microsoft.com/office/powerpoint/2010/main" val="381307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AAA8461-E476-CAE5-48E5-0644BBFF537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77520" y="15795"/>
            <a:ext cx="11551920" cy="6842205"/>
          </a:xfrm>
          <a:prstGeom prst="rect">
            <a:avLst/>
          </a:prstGeom>
        </p:spPr>
      </p:pic>
      <p:graphicFrame>
        <p:nvGraphicFramePr>
          <p:cNvPr id="3" name="Table 2">
            <a:extLst>
              <a:ext uri="{FF2B5EF4-FFF2-40B4-BE49-F238E27FC236}">
                <a16:creationId xmlns:a16="http://schemas.microsoft.com/office/drawing/2014/main" id="{B2EC1823-90BE-CA18-7A8E-AA65A24404E0}"/>
              </a:ext>
            </a:extLst>
          </p:cNvPr>
          <p:cNvGraphicFramePr>
            <a:graphicFrameLocks noGrp="1"/>
          </p:cNvGraphicFramePr>
          <p:nvPr>
            <p:extLst>
              <p:ext uri="{D42A27DB-BD31-4B8C-83A1-F6EECF244321}">
                <p14:modId xmlns:p14="http://schemas.microsoft.com/office/powerpoint/2010/main" val="3816916438"/>
              </p:ext>
            </p:extLst>
          </p:nvPr>
        </p:nvGraphicFramePr>
        <p:xfrm>
          <a:off x="1661160" y="1168400"/>
          <a:ext cx="9347200" cy="3657600"/>
        </p:xfrm>
        <a:graphic>
          <a:graphicData uri="http://schemas.openxmlformats.org/drawingml/2006/table">
            <a:tbl>
              <a:tblPr firstRow="1" firstCol="1" bandRow="1">
                <a:tableStyleId>{5C22544A-7EE6-4342-B048-85BDC9FD1C3A}</a:tableStyleId>
              </a:tblPr>
              <a:tblGrid>
                <a:gridCol w="3237779">
                  <a:extLst>
                    <a:ext uri="{9D8B030D-6E8A-4147-A177-3AD203B41FA5}">
                      <a16:colId xmlns:a16="http://schemas.microsoft.com/office/drawing/2014/main" val="2115284738"/>
                    </a:ext>
                  </a:extLst>
                </a:gridCol>
                <a:gridCol w="2454671">
                  <a:extLst>
                    <a:ext uri="{9D8B030D-6E8A-4147-A177-3AD203B41FA5}">
                      <a16:colId xmlns:a16="http://schemas.microsoft.com/office/drawing/2014/main" val="2169777609"/>
                    </a:ext>
                  </a:extLst>
                </a:gridCol>
                <a:gridCol w="3654750">
                  <a:extLst>
                    <a:ext uri="{9D8B030D-6E8A-4147-A177-3AD203B41FA5}">
                      <a16:colId xmlns:a16="http://schemas.microsoft.com/office/drawing/2014/main" val="3481847268"/>
                    </a:ext>
                  </a:extLst>
                </a:gridCol>
              </a:tblGrid>
              <a:tr h="0">
                <a:tc>
                  <a:txBody>
                    <a:bodyPr/>
                    <a:lstStyle/>
                    <a:p>
                      <a:r>
                        <a:rPr lang="en-GB" sz="1200" b="0" dirty="0">
                          <a:effectLst/>
                          <a:latin typeface="Calibri" panose="020F0502020204030204" pitchFamily="34" charset="0"/>
                          <a:ea typeface="Times New Roman" panose="02020603050405020304" pitchFamily="18" charset="0"/>
                        </a:rPr>
                        <a:t>Continued development of learning and teaching approaches as framed by our Learning and Teaching Strategy, increasing consistency in quality and use of questioning, feedback, pace, challenge and differentiation</a:t>
                      </a:r>
                      <a:endParaRPr lang="en-GB"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b="0" dirty="0">
                          <a:effectLst/>
                          <a:latin typeface="Calibri" panose="020F0502020204030204" pitchFamily="34" charset="0"/>
                          <a:ea typeface="Calibri" panose="020F0502020204030204" pitchFamily="34" charset="0"/>
                          <a:cs typeface="Calibri" panose="020F0502020204030204" pitchFamily="34" charset="0"/>
                        </a:rPr>
                        <a:t>Learners will have consistency in quality learning experience across the school to further meet learning needs</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b="0" dirty="0">
                          <a:effectLst/>
                          <a:latin typeface="Calibri" panose="020F0502020204030204" pitchFamily="34" charset="0"/>
                          <a:ea typeface="Calibri" panose="020F0502020204030204" pitchFamily="34" charset="0"/>
                          <a:cs typeface="Calibri" panose="020F0502020204030204" pitchFamily="34" charset="0"/>
                        </a:rPr>
                        <a:t>Learners will have more opportunities to lead learning underpinned by school VVA</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lvl="0"/>
                      <a:r>
                        <a:rPr lang="en-GB" sz="1200" b="1" kern="1200" dirty="0">
                          <a:solidFill>
                            <a:schemeClr val="lt1"/>
                          </a:solidFill>
                          <a:effectLst/>
                          <a:latin typeface="+mn-lt"/>
                          <a:ea typeface="+mn-ea"/>
                          <a:cs typeface="+mn-cs"/>
                        </a:rPr>
                        <a:t>Practitioner self-reflection highlights increased consistency in approaches</a:t>
                      </a:r>
                    </a:p>
                    <a:p>
                      <a:pPr lvl="0"/>
                      <a:r>
                        <a:rPr lang="en-GB" sz="1200" b="1" kern="1200" dirty="0">
                          <a:solidFill>
                            <a:schemeClr val="lt1"/>
                          </a:solidFill>
                          <a:effectLst/>
                          <a:latin typeface="+mn-lt"/>
                          <a:ea typeface="+mn-ea"/>
                          <a:cs typeface="+mn-cs"/>
                        </a:rPr>
                        <a:t>Formal observations (including peer observations) provide evidence of improvement through collaborative support/challenge</a:t>
                      </a:r>
                    </a:p>
                    <a:p>
                      <a:r>
                        <a:rPr lang="en-GB" sz="1200" b="1" kern="1200" dirty="0">
                          <a:solidFill>
                            <a:schemeClr val="lt1"/>
                          </a:solidFill>
                          <a:effectLst/>
                          <a:latin typeface="+mn-lt"/>
                          <a:ea typeface="+mn-ea"/>
                          <a:cs typeface="+mn-cs"/>
                        </a:rPr>
                        <a:t>Pupil voice highlights positive change (HGIOURS)</a:t>
                      </a:r>
                      <a:endParaRPr lang="en-GB" sz="1200" b="0" dirty="0">
                        <a:effectLst/>
                        <a:latin typeface="+mn-lt"/>
                        <a:ea typeface="Times New Roman" panose="02020603050405020304" pitchFamily="18" charset="0"/>
                      </a:endParaRPr>
                    </a:p>
                    <a:p>
                      <a:pPr lvl="0"/>
                      <a:endParaRPr lang="en-GB" sz="1200" b="0" dirty="0">
                        <a:effectLst/>
                        <a:latin typeface="+mn-lt"/>
                        <a:ea typeface="Times New Roman" panose="02020603050405020304" pitchFamily="18" charset="0"/>
                      </a:endParaRPr>
                    </a:p>
                    <a:p>
                      <a:pPr lvl="0"/>
                      <a:endParaRPr lang="en-GB" sz="1200" b="0" dirty="0">
                        <a:effectLst/>
                        <a:latin typeface="+mn-lt"/>
                        <a:ea typeface="Times New Roman" panose="02020603050405020304" pitchFamily="18" charset="0"/>
                      </a:endParaRPr>
                    </a:p>
                    <a:p>
                      <a:pPr lvl="0"/>
                      <a:endParaRPr lang="en-GB" sz="1200" b="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382423244"/>
                  </a:ext>
                </a:extLst>
              </a:tr>
              <a:tr h="111760">
                <a:tc>
                  <a:txBody>
                    <a:bodyPr/>
                    <a:lstStyle/>
                    <a:p>
                      <a:r>
                        <a:rPr lang="en-GB" sz="1200" dirty="0">
                          <a:effectLst/>
                          <a:latin typeface="Calibri" panose="020F0502020204030204" pitchFamily="34" charset="0"/>
                          <a:ea typeface="Calibri" panose="020F0502020204030204" pitchFamily="34" charset="0"/>
                        </a:rPr>
                        <a:t>In line with local authority approach and ‘back to basics’ review of learning, teaching and assessment, “Power Up Your Pedagogy” used as a staff professional learning community approach to strengthen consistency in quality of learning and teaching delivery in line with Our Moray Standard for Learning and Teaching</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Calibri" panose="020F0502020204030204" pitchFamily="34" charset="0"/>
                        </a:rPr>
                        <a:t>Learners will have consistent approaches across the school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Calibri" panose="020F0502020204030204" pitchFamily="34" charset="0"/>
                        </a:rPr>
                        <a:t>Learners will be more aware of what good lessons contain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Calibri" panose="020F0502020204030204" pitchFamily="34" charset="0"/>
                        </a:rPr>
                        <a:t>Learners will experience high quality learning and teaching experiences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lvl="0"/>
                      <a:r>
                        <a:rPr lang="en-GB" sz="1200" kern="1200" dirty="0">
                          <a:solidFill>
                            <a:schemeClr val="dk1"/>
                          </a:solidFill>
                          <a:effectLst/>
                          <a:latin typeface="+mn-lt"/>
                          <a:ea typeface="+mn-ea"/>
                          <a:cs typeface="+mn-cs"/>
                        </a:rPr>
                        <a:t>All staff are aware of and following ‘back to basics’, engaged in developing pedagogy</a:t>
                      </a:r>
                    </a:p>
                    <a:p>
                      <a:pPr lvl="0"/>
                      <a:r>
                        <a:rPr lang="en-GB" sz="1200" kern="1200" dirty="0">
                          <a:solidFill>
                            <a:schemeClr val="dk1"/>
                          </a:solidFill>
                          <a:effectLst/>
                          <a:latin typeface="+mn-lt"/>
                          <a:ea typeface="+mn-ea"/>
                          <a:cs typeface="+mn-cs"/>
                        </a:rPr>
                        <a:t>Consistent approaches to LTA across the school</a:t>
                      </a:r>
                    </a:p>
                    <a:p>
                      <a:pPr lvl="0"/>
                      <a:r>
                        <a:rPr lang="en-GB" sz="1200" kern="1200" dirty="0">
                          <a:solidFill>
                            <a:schemeClr val="dk1"/>
                          </a:solidFill>
                          <a:effectLst/>
                          <a:latin typeface="+mn-lt"/>
                          <a:ea typeface="+mn-ea"/>
                          <a:cs typeface="+mn-cs"/>
                        </a:rPr>
                        <a:t>All learners know the expectations and what high quality learning and teaching looks like, involved in self-evaluation activities with findings directing further change/focus areas</a:t>
                      </a:r>
                    </a:p>
                    <a:p>
                      <a:r>
                        <a:rPr lang="en-GB" sz="1200" kern="1200" dirty="0">
                          <a:solidFill>
                            <a:schemeClr val="dk1"/>
                          </a:solidFill>
                          <a:effectLst/>
                          <a:latin typeface="+mn-lt"/>
                          <a:ea typeface="+mn-ea"/>
                          <a:cs typeface="+mn-cs"/>
                        </a:rPr>
                        <a:t>Evaluations from questionnaire/sampling show increase staff confidence in LTA and pupil engagement/enjoyment/participation/leadership of learning</a:t>
                      </a:r>
                      <a:endParaRPr lang="en-GB"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454947709"/>
                  </a:ext>
                </a:extLst>
              </a:tr>
            </a:tbl>
          </a:graphicData>
        </a:graphic>
      </p:graphicFrame>
    </p:spTree>
    <p:extLst>
      <p:ext uri="{BB962C8B-B14F-4D97-AF65-F5344CB8AC3E}">
        <p14:creationId xmlns:p14="http://schemas.microsoft.com/office/powerpoint/2010/main" val="3998727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D32283C-1F1B-33CD-06C3-9B1E8F7C813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03200" y="1"/>
            <a:ext cx="11826240" cy="6858000"/>
          </a:xfrm>
          <a:prstGeom prst="rect">
            <a:avLst/>
          </a:prstGeom>
        </p:spPr>
      </p:pic>
      <p:sp>
        <p:nvSpPr>
          <p:cNvPr id="4" name="TextBox 3">
            <a:extLst>
              <a:ext uri="{FF2B5EF4-FFF2-40B4-BE49-F238E27FC236}">
                <a16:creationId xmlns:a16="http://schemas.microsoft.com/office/drawing/2014/main" id="{1261A770-AE2A-F85A-2E87-2D60CB6BCE66}"/>
              </a:ext>
            </a:extLst>
          </p:cNvPr>
          <p:cNvSpPr txBox="1"/>
          <p:nvPr/>
        </p:nvSpPr>
        <p:spPr>
          <a:xfrm>
            <a:off x="1107440" y="864215"/>
            <a:ext cx="9428480" cy="707886"/>
          </a:xfrm>
          <a:prstGeom prst="rect">
            <a:avLst/>
          </a:prstGeom>
          <a:noFill/>
        </p:spPr>
        <p:txBody>
          <a:bodyPr wrap="square">
            <a:spAutoFit/>
          </a:bodyPr>
          <a:lstStyle/>
          <a:p>
            <a:pPr algn="ctr"/>
            <a:r>
              <a:rPr lang="en-GB" sz="2000" b="1" dirty="0"/>
              <a:t>School Improvement Plan  2023 – 2024 Priority 3</a:t>
            </a:r>
            <a:br>
              <a:rPr lang="en-GB" sz="2000" b="1" dirty="0"/>
            </a:br>
            <a:r>
              <a:rPr lang="en-GB" sz="2000" b="1" dirty="0">
                <a:solidFill>
                  <a:srgbClr val="000000"/>
                </a:solidFill>
                <a:effectLst/>
                <a:ea typeface="Times New Roman" panose="02020603050405020304" pitchFamily="18" charset="0"/>
              </a:rPr>
              <a:t>Ensuring wellbeing and equity to raise attainment and achievement for all </a:t>
            </a:r>
            <a:endParaRPr lang="en-GB" sz="2000" b="1" dirty="0"/>
          </a:p>
        </p:txBody>
      </p:sp>
      <p:graphicFrame>
        <p:nvGraphicFramePr>
          <p:cNvPr id="6" name="Table 5">
            <a:extLst>
              <a:ext uri="{FF2B5EF4-FFF2-40B4-BE49-F238E27FC236}">
                <a16:creationId xmlns:a16="http://schemas.microsoft.com/office/drawing/2014/main" id="{685C6BC3-B943-5542-2DEA-E1E3CBBA6668}"/>
              </a:ext>
            </a:extLst>
          </p:cNvPr>
          <p:cNvGraphicFramePr>
            <a:graphicFrameLocks noGrp="1"/>
          </p:cNvGraphicFramePr>
          <p:nvPr>
            <p:extLst>
              <p:ext uri="{D42A27DB-BD31-4B8C-83A1-F6EECF244321}">
                <p14:modId xmlns:p14="http://schemas.microsoft.com/office/powerpoint/2010/main" val="2164369201"/>
              </p:ext>
            </p:extLst>
          </p:nvPr>
        </p:nvGraphicFramePr>
        <p:xfrm>
          <a:off x="1341120" y="2140137"/>
          <a:ext cx="9194800" cy="3840480"/>
        </p:xfrm>
        <a:graphic>
          <a:graphicData uri="http://schemas.openxmlformats.org/drawingml/2006/table">
            <a:tbl>
              <a:tblPr firstRow="1" firstCol="1" bandRow="1">
                <a:tableStyleId>{5C22544A-7EE6-4342-B048-85BDC9FD1C3A}</a:tableStyleId>
              </a:tblPr>
              <a:tblGrid>
                <a:gridCol w="3085379">
                  <a:extLst>
                    <a:ext uri="{9D8B030D-6E8A-4147-A177-3AD203B41FA5}">
                      <a16:colId xmlns:a16="http://schemas.microsoft.com/office/drawing/2014/main" val="2115284738"/>
                    </a:ext>
                  </a:extLst>
                </a:gridCol>
                <a:gridCol w="2454671">
                  <a:extLst>
                    <a:ext uri="{9D8B030D-6E8A-4147-A177-3AD203B41FA5}">
                      <a16:colId xmlns:a16="http://schemas.microsoft.com/office/drawing/2014/main" val="2169777609"/>
                    </a:ext>
                  </a:extLst>
                </a:gridCol>
                <a:gridCol w="3654750">
                  <a:extLst>
                    <a:ext uri="{9D8B030D-6E8A-4147-A177-3AD203B41FA5}">
                      <a16:colId xmlns:a16="http://schemas.microsoft.com/office/drawing/2014/main" val="3481847268"/>
                    </a:ext>
                  </a:extLst>
                </a:gridCol>
              </a:tblGrid>
              <a:tr h="0">
                <a:tc>
                  <a:txBody>
                    <a:bodyPr/>
                    <a:lstStyle/>
                    <a:p>
                      <a:r>
                        <a:rPr lang="en-GB" sz="1200" dirty="0">
                          <a:effectLst/>
                          <a:latin typeface="+mn-lt"/>
                          <a:ea typeface="Calibri" panose="020F0502020204030204" pitchFamily="34" charset="0"/>
                        </a:rPr>
                        <a:t>Following introduction of </a:t>
                      </a:r>
                      <a:r>
                        <a:rPr lang="en-GB" sz="1200" dirty="0" err="1">
                          <a:effectLst/>
                          <a:latin typeface="+mn-lt"/>
                          <a:ea typeface="Calibri" panose="020F0502020204030204" pitchFamily="34" charset="0"/>
                        </a:rPr>
                        <a:t>Seemis</a:t>
                      </a:r>
                      <a:r>
                        <a:rPr lang="en-GB" sz="1200" dirty="0">
                          <a:effectLst/>
                          <a:latin typeface="+mn-lt"/>
                          <a:ea typeface="Calibri" panose="020F0502020204030204" pitchFamily="34" charset="0"/>
                        </a:rPr>
                        <a:t> Progress + Achievement, continue to undertake data analysis for improvement aligned to existing SfL tracking and interventions with further extension of tracking and monitoring to include wider Curriculum areas (following year one Literacy and Numeracy tracking focus)</a:t>
                      </a:r>
                      <a:endParaRPr lang="en-GB" sz="1200" dirty="0">
                        <a:effectLst/>
                        <a:latin typeface="+mn-lt"/>
                        <a:ea typeface="Times New Roman" panose="02020603050405020304" pitchFamily="18" charset="0"/>
                      </a:endParaRPr>
                    </a:p>
                  </a:txBody>
                  <a:tcPr marL="68580" marR="68580" marT="0" marB="0"/>
                </a:tc>
                <a:tc>
                  <a:txBody>
                    <a:bodyPr/>
                    <a:lstStyle/>
                    <a:p>
                      <a:pPr marL="0" lvl="0" indent="0">
                        <a:buFont typeface="Symbol" panose="05050102010706020507" pitchFamily="18" charset="2"/>
                        <a:buNone/>
                      </a:pPr>
                      <a:r>
                        <a:rPr lang="en-GB" sz="1200" dirty="0">
                          <a:effectLst/>
                          <a:latin typeface="+mn-lt"/>
                          <a:ea typeface="Calibri" panose="020F0502020204030204" pitchFamily="34" charset="0"/>
                          <a:cs typeface="Calibri" panose="020F0502020204030204" pitchFamily="34" charset="0"/>
                        </a:rPr>
                        <a:t>Learner progress is tracked and monitored to ensure support and interventions where required for improving outcomes by class teachers and SLT/PT SfL</a:t>
                      </a:r>
                      <a:endParaRPr lang="en-GB" sz="1200" dirty="0">
                        <a:effectLst/>
                        <a:latin typeface="+mn-lt"/>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dirty="0">
                          <a:effectLst/>
                          <a:latin typeface="+mn-lt"/>
                          <a:ea typeface="Calibri" panose="020F0502020204030204" pitchFamily="34" charset="0"/>
                          <a:cs typeface="Calibri" panose="020F0502020204030204" pitchFamily="34" charset="0"/>
                        </a:rPr>
                        <a:t>Tracking extends to wider curriculum areas showing progress across the curriculum and learner strengths/next steps</a:t>
                      </a:r>
                      <a:endParaRPr lang="en-GB" sz="1200" dirty="0">
                        <a:effectLst/>
                        <a:latin typeface="+mn-lt"/>
                        <a:ea typeface="Calibri" panose="020F0502020204030204" pitchFamily="34" charset="0"/>
                        <a:cs typeface="Times New Roman" panose="02020603050405020304" pitchFamily="18" charset="0"/>
                      </a:endParaRPr>
                    </a:p>
                    <a:p>
                      <a:pPr marL="0" lvl="0" indent="0">
                        <a:buFont typeface="Symbol" panose="05050102010706020507" pitchFamily="18" charset="2"/>
                        <a:buNone/>
                      </a:pPr>
                      <a:r>
                        <a:rPr lang="en-GB" sz="1200" dirty="0">
                          <a:effectLst/>
                          <a:latin typeface="+mn-lt"/>
                          <a:ea typeface="Calibri" panose="020F0502020204030204" pitchFamily="34" charset="0"/>
                          <a:cs typeface="Calibri" panose="020F0502020204030204" pitchFamily="34" charset="0"/>
                        </a:rPr>
                        <a:t>Learners are aware of their progress levels and next steps in their learning</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lvl="0"/>
                      <a:r>
                        <a:rPr lang="en-GB" sz="1200" b="0" kern="1200" dirty="0">
                          <a:solidFill>
                            <a:schemeClr val="lt1"/>
                          </a:solidFill>
                          <a:effectLst/>
                          <a:latin typeface="+mn-lt"/>
                          <a:ea typeface="+mn-ea"/>
                          <a:cs typeface="+mn-cs"/>
                        </a:rPr>
                        <a:t>T</a:t>
                      </a:r>
                      <a:r>
                        <a:rPr lang="en-GB" sz="1200" b="1" kern="1200" dirty="0">
                          <a:solidFill>
                            <a:schemeClr val="lt1"/>
                          </a:solidFill>
                          <a:effectLst/>
                          <a:latin typeface="+mn-lt"/>
                          <a:ea typeface="+mn-ea"/>
                          <a:cs typeface="+mn-cs"/>
                        </a:rPr>
                        <a:t>racking and Monitoring meetings highlight progress and impact of learner progress</a:t>
                      </a:r>
                    </a:p>
                    <a:p>
                      <a:pPr lvl="0"/>
                      <a:r>
                        <a:rPr lang="en-GB" sz="1200" b="1" kern="1200" dirty="0">
                          <a:solidFill>
                            <a:schemeClr val="lt1"/>
                          </a:solidFill>
                          <a:effectLst/>
                          <a:latin typeface="+mn-lt"/>
                          <a:ea typeface="+mn-ea"/>
                          <a:cs typeface="+mn-cs"/>
                        </a:rPr>
                        <a:t>Appropriate tracking of interventions for identified pupils show support and progress</a:t>
                      </a:r>
                    </a:p>
                    <a:p>
                      <a:pPr lvl="0"/>
                      <a:r>
                        <a:rPr lang="en-GB" sz="1200" b="1" kern="1200" dirty="0">
                          <a:solidFill>
                            <a:schemeClr val="lt1"/>
                          </a:solidFill>
                          <a:effectLst/>
                          <a:latin typeface="+mn-lt"/>
                          <a:ea typeface="+mn-ea"/>
                          <a:cs typeface="+mn-cs"/>
                        </a:rPr>
                        <a:t>Class Teachers use data to plan for support and challenge and pupils are aware of where they are within levels as appropriate</a:t>
                      </a:r>
                    </a:p>
                    <a:p>
                      <a:pPr lvl="0"/>
                      <a:r>
                        <a:rPr lang="en-GB" sz="1200" b="1" kern="1200" dirty="0">
                          <a:solidFill>
                            <a:schemeClr val="lt1"/>
                          </a:solidFill>
                          <a:effectLst/>
                          <a:latin typeface="+mn-lt"/>
                          <a:ea typeface="+mn-ea"/>
                          <a:cs typeface="+mn-cs"/>
                        </a:rPr>
                        <a:t>Moderation supports identified of learner progress through tracking and monitoring data provided with increased staff confidence</a:t>
                      </a:r>
                    </a:p>
                    <a:p>
                      <a:pPr lvl="0"/>
                      <a:r>
                        <a:rPr lang="en-GB" sz="1200" b="1" kern="1200" dirty="0">
                          <a:solidFill>
                            <a:schemeClr val="lt1"/>
                          </a:solidFill>
                          <a:effectLst/>
                          <a:latin typeface="+mn-lt"/>
                          <a:ea typeface="+mn-ea"/>
                          <a:cs typeface="+mn-cs"/>
                        </a:rPr>
                        <a:t>Tracking and monitoring extends across wider curriculum areas, supporting knowledge of progress across the curriculum and where interventions are required </a:t>
                      </a:r>
                    </a:p>
                    <a:p>
                      <a:r>
                        <a:rPr lang="en-GB" sz="1200" b="1" kern="1200" dirty="0">
                          <a:solidFill>
                            <a:schemeClr val="lt1"/>
                          </a:solidFill>
                          <a:effectLst/>
                          <a:latin typeface="+mn-lt"/>
                          <a:ea typeface="+mn-ea"/>
                          <a:cs typeface="+mn-cs"/>
                        </a:rPr>
                        <a:t>NSA data in use to guide interventions at class and individual pupil level</a:t>
                      </a:r>
                      <a:endParaRPr lang="en-GB" sz="1200" b="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382423244"/>
                  </a:ext>
                </a:extLst>
              </a:tr>
              <a:tr h="111760">
                <a:tc>
                  <a:txBody>
                    <a:bodyPr/>
                    <a:lstStyle/>
                    <a:p>
                      <a:pPr algn="l"/>
                      <a:r>
                        <a:rPr lang="en-GB" sz="1200" dirty="0">
                          <a:effectLst/>
                          <a:latin typeface="Calibri" panose="020F0502020204030204" pitchFamily="34" charset="0"/>
                          <a:ea typeface="Calibri" panose="020F0502020204030204" pitchFamily="34" charset="0"/>
                        </a:rPr>
                        <a:t>Review approaches to tracking and monitoring learner health and wellbeing, extending from current Wellbeing Wheel approach to the Glasgow Wellbeing and Motivation Profile</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lvl="0" indent="0" algn="l">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Calibri" panose="020F0502020204030204" pitchFamily="34" charset="0"/>
                        </a:rPr>
                        <a:t>Further tracking of learning health and wellbeing ensured timely interventions at pupil, group, stage and whole school as appropriate based on data analysis findings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l">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Calibri" panose="020F0502020204030204" pitchFamily="34" charset="0"/>
                        </a:rPr>
                        <a:t>Interventions linked to VVA based on data reviewed are in place</a:t>
                      </a:r>
                      <a:endParaRPr lang="en-GB" sz="1200" dirty="0">
                        <a:effectLst/>
                        <a:latin typeface="Calibri" panose="020F0502020204030204" pitchFamily="34" charset="0"/>
                        <a:ea typeface="Times New Roman" panose="02020603050405020304" pitchFamily="18" charset="0"/>
                        <a:cs typeface="Calibri" panose="020F0502020204030204" pitchFamily="34" charset="0"/>
                      </a:endParaRPr>
                    </a:p>
                    <a:p>
                      <a:pPr marL="0" lvl="0" indent="0" algn="l">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Calibri" panose="020F0502020204030204" pitchFamily="34" charset="0"/>
                        </a:rPr>
                        <a:t>Emotions Coaching for all staff completed to support zones of regulation approaches across the school</a:t>
                      </a:r>
                      <a:endParaRPr lang="en-GB"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114300" marR="114300" marT="0" marB="0"/>
                </a:tc>
                <a:extLst>
                  <a:ext uri="{0D108BD9-81ED-4DB2-BD59-A6C34878D82A}">
                    <a16:rowId xmlns:a16="http://schemas.microsoft.com/office/drawing/2014/main" val="454947709"/>
                  </a:ext>
                </a:extLst>
              </a:tr>
            </a:tbl>
          </a:graphicData>
        </a:graphic>
      </p:graphicFrame>
      <p:sp>
        <p:nvSpPr>
          <p:cNvPr id="5" name="TextBox 4"/>
          <p:cNvSpPr txBox="1"/>
          <p:nvPr/>
        </p:nvSpPr>
        <p:spPr>
          <a:xfrm>
            <a:off x="1915854" y="1691845"/>
            <a:ext cx="8400931" cy="369332"/>
          </a:xfrm>
          <a:prstGeom prst="rect">
            <a:avLst/>
          </a:prstGeom>
          <a:noFill/>
        </p:spPr>
        <p:txBody>
          <a:bodyPr wrap="square" rtlCol="0">
            <a:spAutoFit/>
          </a:bodyPr>
          <a:lstStyle/>
          <a:p>
            <a:r>
              <a:rPr lang="en-GB" dirty="0" smtClean="0"/>
              <a:t>What we are going to do               How we’ll do it                     How we’ll know            </a:t>
            </a:r>
            <a:endParaRPr lang="en-GB" dirty="0"/>
          </a:p>
        </p:txBody>
      </p:sp>
    </p:spTree>
    <p:extLst>
      <p:ext uri="{BB962C8B-B14F-4D97-AF65-F5344CB8AC3E}">
        <p14:creationId xmlns:p14="http://schemas.microsoft.com/office/powerpoint/2010/main" val="245376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2AAA48D-9773-E95C-475A-F949B582C81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03200" y="1"/>
            <a:ext cx="11826240" cy="6858000"/>
          </a:xfrm>
          <a:prstGeom prst="rect">
            <a:avLst/>
          </a:prstGeom>
        </p:spPr>
      </p:pic>
      <p:graphicFrame>
        <p:nvGraphicFramePr>
          <p:cNvPr id="3" name="Table 2">
            <a:extLst>
              <a:ext uri="{FF2B5EF4-FFF2-40B4-BE49-F238E27FC236}">
                <a16:creationId xmlns:a16="http://schemas.microsoft.com/office/drawing/2014/main" id="{5AAFF353-5B1E-F1FF-A73E-733907E6F504}"/>
              </a:ext>
            </a:extLst>
          </p:cNvPr>
          <p:cNvGraphicFramePr>
            <a:graphicFrameLocks noGrp="1"/>
          </p:cNvGraphicFramePr>
          <p:nvPr>
            <p:extLst>
              <p:ext uri="{D42A27DB-BD31-4B8C-83A1-F6EECF244321}">
                <p14:modId xmlns:p14="http://schemas.microsoft.com/office/powerpoint/2010/main" val="2153903427"/>
              </p:ext>
            </p:extLst>
          </p:nvPr>
        </p:nvGraphicFramePr>
        <p:xfrm>
          <a:off x="1422400" y="1158240"/>
          <a:ext cx="9347200" cy="1930400"/>
        </p:xfrm>
        <a:graphic>
          <a:graphicData uri="http://schemas.openxmlformats.org/drawingml/2006/table">
            <a:tbl>
              <a:tblPr firstRow="1" firstCol="1" bandRow="1">
                <a:tableStyleId>{5C22544A-7EE6-4342-B048-85BDC9FD1C3A}</a:tableStyleId>
              </a:tblPr>
              <a:tblGrid>
                <a:gridCol w="3237779">
                  <a:extLst>
                    <a:ext uri="{9D8B030D-6E8A-4147-A177-3AD203B41FA5}">
                      <a16:colId xmlns:a16="http://schemas.microsoft.com/office/drawing/2014/main" val="2115284738"/>
                    </a:ext>
                  </a:extLst>
                </a:gridCol>
                <a:gridCol w="2454671">
                  <a:extLst>
                    <a:ext uri="{9D8B030D-6E8A-4147-A177-3AD203B41FA5}">
                      <a16:colId xmlns:a16="http://schemas.microsoft.com/office/drawing/2014/main" val="2169777609"/>
                    </a:ext>
                  </a:extLst>
                </a:gridCol>
                <a:gridCol w="3654750">
                  <a:extLst>
                    <a:ext uri="{9D8B030D-6E8A-4147-A177-3AD203B41FA5}">
                      <a16:colId xmlns:a16="http://schemas.microsoft.com/office/drawing/2014/main" val="3481847268"/>
                    </a:ext>
                  </a:extLst>
                </a:gridCol>
              </a:tblGrid>
              <a:tr h="1930400">
                <a:tc>
                  <a:txBody>
                    <a:bodyPr/>
                    <a:lstStyle/>
                    <a:p>
                      <a:pPr algn="l"/>
                      <a:r>
                        <a:rPr lang="en-GB" sz="1200" b="0" dirty="0">
                          <a:effectLst/>
                          <a:latin typeface="Calibri" panose="020F0502020204030204" pitchFamily="34" charset="0"/>
                          <a:ea typeface="Calibri" panose="020F0502020204030204" pitchFamily="34" charset="0"/>
                        </a:rPr>
                        <a:t>Building on recognition of success approaches to celebrating wider achievement, initiate strengthened tracking and monitoring of learner wider achievement and participation in and out of school to enhance learner skills reflection and maximise participation in and out of school</a:t>
                      </a:r>
                      <a:endParaRPr lang="en-GB"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lvl="0" indent="0" algn="l">
                        <a:buFont typeface="Symbol" panose="05050102010706020507" pitchFamily="18" charset="2"/>
                        <a:buNone/>
                      </a:pPr>
                      <a:r>
                        <a:rPr lang="en-GB" sz="1200" b="0" dirty="0">
                          <a:effectLst/>
                          <a:latin typeface="Calibri" panose="020F0502020204030204" pitchFamily="34" charset="0"/>
                          <a:ea typeface="Calibri" panose="020F0502020204030204" pitchFamily="34" charset="0"/>
                          <a:cs typeface="Calibri" panose="020F0502020204030204" pitchFamily="34" charset="0"/>
                        </a:rPr>
                        <a:t>Learners are supported to participate fully in wider activities, developing skills and knowledge</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a:buFont typeface="Symbol" panose="05050102010706020507" pitchFamily="18" charset="2"/>
                        <a:buNone/>
                      </a:pPr>
                      <a:r>
                        <a:rPr lang="en-GB" sz="1200" b="0" dirty="0">
                          <a:effectLst/>
                          <a:latin typeface="Calibri" panose="020F0502020204030204" pitchFamily="34" charset="0"/>
                          <a:ea typeface="Calibri" panose="020F0502020204030204" pitchFamily="34" charset="0"/>
                          <a:cs typeface="Calibri" panose="020F0502020204030204" pitchFamily="34" charset="0"/>
                        </a:rPr>
                        <a:t>Learners are supported with wider opportunities to participate in leadership roles, committees and activities</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a:buFont typeface="Symbol" panose="05050102010706020507" pitchFamily="18" charset="2"/>
                        <a:buNone/>
                      </a:pPr>
                      <a:r>
                        <a:rPr lang="en-GB" sz="1200" b="0" dirty="0">
                          <a:effectLst/>
                          <a:latin typeface="Calibri" panose="020F0502020204030204" pitchFamily="34" charset="0"/>
                          <a:ea typeface="Calibri" panose="020F0502020204030204" pitchFamily="34" charset="0"/>
                          <a:cs typeface="Calibri" panose="020F0502020204030204" pitchFamily="34" charset="0"/>
                        </a:rPr>
                        <a:t>Learners better able to identify skills for future careers and world of work (Skills 4.0 SDS/CES/CMS)</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l">
                        <a:buFont typeface="Symbol" panose="05050102010706020507" pitchFamily="18" charset="2"/>
                        <a:buNone/>
                      </a:pPr>
                      <a:r>
                        <a:rPr lang="en-GB" sz="1200" b="0" dirty="0">
                          <a:effectLst/>
                          <a:latin typeface="+mn-lt"/>
                          <a:ea typeface="Calibri" panose="020F0502020204030204" pitchFamily="34" charset="0"/>
                        </a:rPr>
                        <a:t>Data gathered shows most learners participate in a wide range of activities both within and </a:t>
                      </a:r>
                      <a:r>
                        <a:rPr lang="en-GB" sz="1200" b="0" dirty="0" err="1">
                          <a:effectLst/>
                          <a:latin typeface="+mn-lt"/>
                          <a:ea typeface="Calibri" panose="020F0502020204030204" pitchFamily="34" charset="0"/>
                        </a:rPr>
                        <a:t>outwith</a:t>
                      </a:r>
                      <a:r>
                        <a:rPr lang="en-GB" sz="1200" b="0" dirty="0">
                          <a:effectLst/>
                          <a:latin typeface="+mn-lt"/>
                          <a:ea typeface="Calibri" panose="020F0502020204030204" pitchFamily="34" charset="0"/>
                        </a:rPr>
                        <a:t> the school</a:t>
                      </a:r>
                      <a:endParaRPr lang="en-GB" sz="1200" b="0" dirty="0">
                        <a:effectLst/>
                        <a:latin typeface="+mn-lt"/>
                        <a:ea typeface="Times New Roman" panose="02020603050405020304" pitchFamily="18" charset="0"/>
                      </a:endParaRPr>
                    </a:p>
                    <a:p>
                      <a:pPr marL="0" lvl="0" indent="0" algn="l">
                        <a:buFont typeface="Symbol" panose="05050102010706020507" pitchFamily="18" charset="2"/>
                        <a:buNone/>
                      </a:pPr>
                      <a:r>
                        <a:rPr lang="en-GB" sz="1200" b="0" dirty="0">
                          <a:effectLst/>
                          <a:latin typeface="+mn-lt"/>
                          <a:ea typeface="Calibri" panose="020F0502020204030204" pitchFamily="34" charset="0"/>
                        </a:rPr>
                        <a:t>Data is used to inform committees, clubs and activities in school and guide potential leadership opportunities in school for pupils</a:t>
                      </a:r>
                      <a:endParaRPr lang="en-GB" sz="1200" b="0" dirty="0">
                        <a:effectLst/>
                        <a:latin typeface="+mn-lt"/>
                        <a:ea typeface="Times New Roman" panose="02020603050405020304" pitchFamily="18" charset="0"/>
                      </a:endParaRPr>
                    </a:p>
                    <a:p>
                      <a:pPr marL="0" lvl="0" indent="0" algn="l">
                        <a:buFont typeface="Symbol" panose="05050102010706020507" pitchFamily="18" charset="2"/>
                        <a:buNone/>
                      </a:pPr>
                      <a:r>
                        <a:rPr lang="en-GB" sz="1200" b="0" dirty="0">
                          <a:effectLst/>
                          <a:latin typeface="+mn-lt"/>
                          <a:ea typeface="Calibri" panose="020F0502020204030204" pitchFamily="34" charset="0"/>
                        </a:rPr>
                        <a:t>Any noted gaps in learner achievement and skills is reviewed and reduced</a:t>
                      </a:r>
                      <a:endParaRPr lang="en-GB" sz="1200" b="0" dirty="0">
                        <a:effectLst/>
                        <a:latin typeface="+mn-lt"/>
                        <a:ea typeface="Times New Roman" panose="02020603050405020304" pitchFamily="18" charset="0"/>
                      </a:endParaRPr>
                    </a:p>
                    <a:p>
                      <a:pPr marL="0" lvl="0" indent="0" algn="l">
                        <a:buFont typeface="Symbol" panose="05050102010706020507" pitchFamily="18" charset="2"/>
                        <a:buNone/>
                      </a:pPr>
                      <a:r>
                        <a:rPr lang="en-GB" sz="1200" b="0" dirty="0">
                          <a:effectLst/>
                          <a:latin typeface="+mn-lt"/>
                          <a:ea typeface="Calibri" panose="020F0502020204030204" pitchFamily="34" charset="0"/>
                        </a:rPr>
                        <a:t>Approach to learner profiling and reporting further reviewed to take account of revised approaches</a:t>
                      </a:r>
                      <a:endParaRPr lang="en-GB" sz="1200" b="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2382423244"/>
                  </a:ext>
                </a:extLst>
              </a:tr>
            </a:tbl>
          </a:graphicData>
        </a:graphic>
      </p:graphicFrame>
    </p:spTree>
    <p:extLst>
      <p:ext uri="{BB962C8B-B14F-4D97-AF65-F5344CB8AC3E}">
        <p14:creationId xmlns:p14="http://schemas.microsoft.com/office/powerpoint/2010/main" val="271311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6DEE09-4DF6-1DC1-FC58-26F3DDB0B50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03200" y="1"/>
            <a:ext cx="11826240" cy="6858000"/>
          </a:xfrm>
          <a:prstGeom prst="rect">
            <a:avLst/>
          </a:prstGeom>
        </p:spPr>
      </p:pic>
    </p:spTree>
    <p:extLst>
      <p:ext uri="{BB962C8B-B14F-4D97-AF65-F5344CB8AC3E}">
        <p14:creationId xmlns:p14="http://schemas.microsoft.com/office/powerpoint/2010/main" val="1890774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1981</Words>
  <Application>Microsoft Office PowerPoint</Application>
  <PresentationFormat>Widescreen</PresentationFormat>
  <Paragraphs>116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Symbol</vt:lpstr>
      <vt:lpstr>Times New Roman</vt:lpstr>
      <vt:lpstr>Office Theme</vt:lpstr>
      <vt:lpstr> School Improvement Plan  2023 – 2024 Priority 1 Leadership of Change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Improvement Plan 2023 - 2024</dc:title>
  <dc:creator>S</dc:creator>
  <cp:lastModifiedBy>TMC</cp:lastModifiedBy>
  <cp:revision>6</cp:revision>
  <cp:lastPrinted>2023-09-01T08:42:27Z</cp:lastPrinted>
  <dcterms:created xsi:type="dcterms:W3CDTF">2023-06-08T17:46:38Z</dcterms:created>
  <dcterms:modified xsi:type="dcterms:W3CDTF">2023-09-01T09:37:19Z</dcterms:modified>
</cp:coreProperties>
</file>