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3" r:id="rId5"/>
    <p:sldId id="259" r:id="rId6"/>
    <p:sldId id="268" r:id="rId7"/>
    <p:sldId id="269" r:id="rId8"/>
    <p:sldId id="270" r:id="rId9"/>
    <p:sldId id="263" r:id="rId10"/>
    <p:sldId id="271" r:id="rId11"/>
    <p:sldId id="272" r:id="rId12"/>
    <p:sldId id="274" r:id="rId1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309"/>
    <a:srgbClr val="FFFF66"/>
    <a:srgbClr val="FFFF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38" d="100"/>
          <a:sy n="38" d="100"/>
        </p:scale>
        <p:origin x="2160" y="66"/>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2"/>
            <a:ext cx="5829300" cy="2123369"/>
          </a:xfrm>
        </p:spPr>
        <p:txBody>
          <a:bodyPr/>
          <a:lstStyle/>
          <a:p>
            <a:r>
              <a:rPr lang="x-none" smtClean="0"/>
              <a:t>Click to edit Master title style</a:t>
            </a:r>
            <a:endParaRPr lang="en-US"/>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2E47CC7A-F462-D143-BE51-1AF4B97D274F}"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1862753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2E47CC7A-F462-D143-BE51-1AF4B97D274F}"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81261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257175" y="573264"/>
            <a:ext cx="3357563" cy="12208228"/>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2E47CC7A-F462-D143-BE51-1AF4B97D274F}"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235684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2E47CC7A-F462-D143-BE51-1AF4B97D274F}"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353591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3"/>
            <a:ext cx="5829300" cy="1967442"/>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2E47CC7A-F462-D143-BE51-1AF4B97D274F}"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1898201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2E47CC7A-F462-D143-BE51-1AF4B97D274F}"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3503566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2E47CC7A-F462-D143-BE51-1AF4B97D274F}" type="datetimeFigureOut">
              <a:rPr lang="en-US" smtClean="0"/>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184070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2E47CC7A-F462-D143-BE51-1AF4B97D274F}" type="datetimeFigureOut">
              <a:rPr lang="en-US" smtClean="0"/>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307507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7CC7A-F462-D143-BE51-1AF4B97D274F}" type="datetimeFigureOut">
              <a:rPr lang="en-US" smtClean="0"/>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422228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4405"/>
            <a:ext cx="2256235" cy="1678517"/>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2E47CC7A-F462-D143-BE51-1AF4B97D274F}"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4284159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2E47CC7A-F462-D143-BE51-1AF4B97D274F}"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89C95B-4B7C-C640-A6B9-F92F7E7207A1}" type="slidenum">
              <a:rPr lang="en-US" smtClean="0"/>
              <a:t>‹#›</a:t>
            </a:fld>
            <a:endParaRPr lang="en-US"/>
          </a:p>
        </p:txBody>
      </p:sp>
    </p:spTree>
    <p:extLst>
      <p:ext uri="{BB962C8B-B14F-4D97-AF65-F5344CB8AC3E}">
        <p14:creationId xmlns:p14="http://schemas.microsoft.com/office/powerpoint/2010/main" val="787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2E47CC7A-F462-D143-BE51-1AF4B97D274F}" type="datetimeFigureOut">
              <a:rPr lang="en-US" smtClean="0"/>
              <a:t>5/21/2021</a:t>
            </a:fld>
            <a:endParaRPr lang="en-US"/>
          </a:p>
        </p:txBody>
      </p:sp>
      <p:sp>
        <p:nvSpPr>
          <p:cNvPr id="5" name="Footer Placeholder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C289C95B-4B7C-C640-A6B9-F92F7E7207A1}" type="slidenum">
              <a:rPr lang="en-US" smtClean="0"/>
              <a:t>‹#›</a:t>
            </a:fld>
            <a:endParaRPr lang="en-US"/>
          </a:p>
        </p:txBody>
      </p:sp>
    </p:spTree>
    <p:extLst>
      <p:ext uri="{BB962C8B-B14F-4D97-AF65-F5344CB8AC3E}">
        <p14:creationId xmlns:p14="http://schemas.microsoft.com/office/powerpoint/2010/main" val="1825566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blogs.glowscotland.org.uk/in/wemyssbayps/" TargetMode="External"/><Relationship Id="rId2" Type="http://schemas.openxmlformats.org/officeDocument/2006/relationships/hyperlink" Target="mailto:INWemyssBay@glowscotland.onmicrosoft.com" TargetMode="Externa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7165" y="1098512"/>
            <a:ext cx="5820587" cy="1754327"/>
          </a:xfrm>
          <a:prstGeom prst="rect">
            <a:avLst/>
          </a:prstGeom>
          <a:noFill/>
        </p:spPr>
        <p:txBody>
          <a:bodyPr wrap="square" lIns="91440" tIns="45720" rIns="91440" bIns="45720">
            <a:spAutoFit/>
          </a:bodyPr>
          <a:lstStyle/>
          <a:p>
            <a:pPr algn="ctr"/>
            <a:r>
              <a:rPr lang="x-none" sz="54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Wemyss Bay Primary School</a:t>
            </a:r>
            <a:r>
              <a:rPr lang="x-none"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x-non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2" name="Picture 11" descr="A close up of a sign&#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a:off x="1915555" y="3787059"/>
            <a:ext cx="3123188" cy="2959224"/>
          </a:xfrm>
          <a:prstGeom prst="rect">
            <a:avLst/>
          </a:prstGeom>
        </p:spPr>
      </p:pic>
      <p:sp>
        <p:nvSpPr>
          <p:cNvPr id="13" name="Rectangle 12"/>
          <p:cNvSpPr/>
          <p:nvPr/>
        </p:nvSpPr>
        <p:spPr>
          <a:xfrm>
            <a:off x="321755" y="7486882"/>
            <a:ext cx="6351405" cy="1200329"/>
          </a:xfrm>
          <a:prstGeom prst="rect">
            <a:avLst/>
          </a:prstGeom>
          <a:noFill/>
        </p:spPr>
        <p:txBody>
          <a:bodyPr wrap="square" lIns="91440" tIns="45720" rIns="91440" bIns="45720">
            <a:spAutoFit/>
          </a:bodyPr>
          <a:lstStyle/>
          <a:p>
            <a:pPr algn="ctr"/>
            <a:r>
              <a:rPr lang="x-none" sz="40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Primary 1 </a:t>
            </a:r>
            <a:r>
              <a:rPr lang="x-none" sz="40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202</a:t>
            </a:r>
            <a:r>
              <a:rPr lang="en-GB" sz="40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1</a:t>
            </a:r>
          </a:p>
          <a:p>
            <a:pPr algn="ctr"/>
            <a:r>
              <a:rPr lang="x-none" sz="32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I</a:t>
            </a:r>
            <a:r>
              <a:rPr lang="x-none" sz="32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nfo</a:t>
            </a:r>
            <a:r>
              <a:rPr lang="en-US" sz="32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r</a:t>
            </a:r>
            <a:r>
              <a:rPr lang="x-none" sz="32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mation for parents</a:t>
            </a:r>
            <a:endParaRPr lang="x-none"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31160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Clothing Grants</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TextBox 12"/>
          <p:cNvSpPr txBox="1"/>
          <p:nvPr/>
        </p:nvSpPr>
        <p:spPr>
          <a:xfrm>
            <a:off x="265410" y="4308738"/>
            <a:ext cx="6275046" cy="307777"/>
          </a:xfrm>
          <a:prstGeom prst="rect">
            <a:avLst/>
          </a:prstGeom>
          <a:noFill/>
        </p:spPr>
        <p:txBody>
          <a:bodyPr wrap="square" rtlCol="0">
            <a:spAutoFit/>
          </a:bodyPr>
          <a:lstStyle/>
          <a:p>
            <a:pPr algn="just"/>
            <a:r>
              <a:rPr lang="x-none" sz="1400" dirty="0" smtClean="0">
                <a:latin typeface="Arial"/>
                <a:cs typeface="Arial"/>
              </a:rPr>
              <a:t> </a:t>
            </a:r>
            <a:endParaRPr lang="en-US" sz="1400" dirty="0" smtClean="0">
              <a:latin typeface="Arial"/>
              <a:cs typeface="Arial"/>
            </a:endParaRPr>
          </a:p>
        </p:txBody>
      </p:sp>
      <p:sp>
        <p:nvSpPr>
          <p:cNvPr id="2" name="Rectangle 1"/>
          <p:cNvSpPr/>
          <p:nvPr/>
        </p:nvSpPr>
        <p:spPr>
          <a:xfrm>
            <a:off x="265410" y="1223691"/>
            <a:ext cx="6275046" cy="7201972"/>
          </a:xfrm>
          <a:prstGeom prst="rect">
            <a:avLst/>
          </a:prstGeom>
        </p:spPr>
        <p:txBody>
          <a:bodyPr wrap="square">
            <a:spAutoFit/>
          </a:bodyPr>
          <a:lstStyle/>
          <a:p>
            <a:pPr algn="just"/>
            <a:r>
              <a:rPr lang="en-US" sz="1400" dirty="0">
                <a:latin typeface="Arial"/>
                <a:cs typeface="Arial"/>
              </a:rPr>
              <a:t>Parents of children receiving one or the following benefits will normally be entitled to monetary grants </a:t>
            </a:r>
            <a:r>
              <a:rPr lang="en-US" sz="1400" dirty="0" smtClean="0">
                <a:latin typeface="Arial"/>
                <a:cs typeface="Arial"/>
              </a:rPr>
              <a:t>for footwear </a:t>
            </a:r>
            <a:r>
              <a:rPr lang="en-US" sz="1400" dirty="0">
                <a:latin typeface="Arial"/>
                <a:cs typeface="Arial"/>
              </a:rPr>
              <a:t>and clothing for their children</a:t>
            </a:r>
            <a:r>
              <a:rPr lang="en-US" sz="1400" dirty="0" smtClean="0">
                <a:latin typeface="Arial"/>
                <a:cs typeface="Arial"/>
              </a:rPr>
              <a:t>:</a:t>
            </a:r>
          </a:p>
          <a:p>
            <a:pPr marL="285750" indent="-285750" algn="just">
              <a:buFont typeface="Arial"/>
              <a:buChar char="•"/>
            </a:pPr>
            <a:endParaRPr lang="en-US" sz="1400" dirty="0">
              <a:latin typeface="Arial"/>
              <a:cs typeface="Arial"/>
            </a:endParaRPr>
          </a:p>
          <a:p>
            <a:pPr marL="285750" indent="-285750" algn="just">
              <a:buFont typeface="Arial"/>
              <a:buChar char="•"/>
            </a:pPr>
            <a:r>
              <a:rPr lang="en-US" sz="1400" dirty="0" smtClean="0">
                <a:latin typeface="Arial"/>
                <a:cs typeface="Arial"/>
              </a:rPr>
              <a:t>Income </a:t>
            </a:r>
            <a:r>
              <a:rPr lang="en-US" sz="1400" dirty="0">
                <a:latin typeface="Arial"/>
                <a:cs typeface="Arial"/>
              </a:rPr>
              <a:t>Support</a:t>
            </a:r>
          </a:p>
          <a:p>
            <a:pPr marL="285750" indent="-285750" algn="just">
              <a:buFont typeface="Arial"/>
              <a:buChar char="•"/>
            </a:pPr>
            <a:r>
              <a:rPr lang="en-US" sz="1400" dirty="0" smtClean="0">
                <a:latin typeface="Arial"/>
                <a:cs typeface="Arial"/>
              </a:rPr>
              <a:t>Income </a:t>
            </a:r>
            <a:r>
              <a:rPr lang="en-US" sz="1400" dirty="0">
                <a:latin typeface="Arial"/>
                <a:cs typeface="Arial"/>
              </a:rPr>
              <a:t>based Job Seeker’s Allowance</a:t>
            </a:r>
          </a:p>
          <a:p>
            <a:pPr marL="285750" indent="-285750" algn="just">
              <a:buFont typeface="Arial"/>
              <a:buChar char="•"/>
            </a:pPr>
            <a:r>
              <a:rPr lang="en-US" sz="1400" dirty="0" smtClean="0">
                <a:latin typeface="Arial"/>
                <a:cs typeface="Arial"/>
              </a:rPr>
              <a:t>Child </a:t>
            </a:r>
            <a:r>
              <a:rPr lang="en-US" sz="1400" dirty="0">
                <a:latin typeface="Arial"/>
                <a:cs typeface="Arial"/>
              </a:rPr>
              <a:t>Tax Credit, but not Working Tax Credit, and where income is less than </a:t>
            </a:r>
            <a:r>
              <a:rPr lang="en-US" sz="1400" dirty="0" smtClean="0">
                <a:latin typeface="Arial"/>
                <a:cs typeface="Arial"/>
              </a:rPr>
              <a:t> £16,105 (</a:t>
            </a:r>
            <a:r>
              <a:rPr lang="en-US" sz="1400" dirty="0">
                <a:latin typeface="Arial"/>
                <a:cs typeface="Arial"/>
              </a:rPr>
              <a:t>as assessed by the Inland Revenue)</a:t>
            </a:r>
          </a:p>
          <a:p>
            <a:pPr marL="285750" indent="-285750" algn="just">
              <a:buFont typeface="Arial"/>
              <a:buChar char="•"/>
            </a:pPr>
            <a:r>
              <a:rPr lang="en-US" sz="1400" dirty="0" smtClean="0">
                <a:latin typeface="Arial"/>
                <a:cs typeface="Arial"/>
              </a:rPr>
              <a:t>An </a:t>
            </a:r>
            <a:r>
              <a:rPr lang="en-US" sz="1400" dirty="0">
                <a:latin typeface="Arial"/>
                <a:cs typeface="Arial"/>
              </a:rPr>
              <a:t>asylum seeker receiving support under Part V1 of the Immigration and </a:t>
            </a:r>
            <a:r>
              <a:rPr lang="en-US" sz="1400" dirty="0" smtClean="0">
                <a:latin typeface="Arial"/>
                <a:cs typeface="Arial"/>
              </a:rPr>
              <a:t> </a:t>
            </a:r>
          </a:p>
          <a:p>
            <a:pPr algn="just"/>
            <a:r>
              <a:rPr lang="en-US" sz="1400" dirty="0" smtClean="0">
                <a:latin typeface="Arial"/>
                <a:cs typeface="Arial"/>
              </a:rPr>
              <a:t>      Asylum </a:t>
            </a:r>
            <a:r>
              <a:rPr lang="en-US" sz="1400" dirty="0">
                <a:latin typeface="Arial"/>
                <a:cs typeface="Arial"/>
              </a:rPr>
              <a:t>Act 1999</a:t>
            </a:r>
          </a:p>
          <a:p>
            <a:pPr marL="285750" indent="-285750" algn="just">
              <a:buFont typeface="Arial"/>
              <a:buChar char="•"/>
            </a:pPr>
            <a:r>
              <a:rPr lang="en-US" sz="1400" dirty="0" smtClean="0">
                <a:latin typeface="Arial"/>
                <a:cs typeface="Arial"/>
              </a:rPr>
              <a:t>Any </a:t>
            </a:r>
            <a:r>
              <a:rPr lang="en-US" sz="1400" dirty="0">
                <a:latin typeface="Arial"/>
                <a:cs typeface="Arial"/>
              </a:rPr>
              <a:t>income related element of Employment and Support Allowance</a:t>
            </a:r>
          </a:p>
          <a:p>
            <a:pPr marL="285750" indent="-285750" algn="just">
              <a:buFont typeface="Arial"/>
              <a:buChar char="•"/>
            </a:pPr>
            <a:r>
              <a:rPr lang="en-US" sz="1400" dirty="0" smtClean="0">
                <a:latin typeface="Arial"/>
                <a:cs typeface="Arial"/>
              </a:rPr>
              <a:t>Parent </a:t>
            </a:r>
            <a:r>
              <a:rPr lang="en-US" sz="1400" dirty="0">
                <a:latin typeface="Arial"/>
                <a:cs typeface="Arial"/>
              </a:rPr>
              <a:t>or </a:t>
            </a:r>
            <a:r>
              <a:rPr lang="en-US" sz="1400" dirty="0" err="1">
                <a:latin typeface="Arial"/>
                <a:cs typeface="Arial"/>
              </a:rPr>
              <a:t>carer</a:t>
            </a:r>
            <a:r>
              <a:rPr lang="en-US" sz="1400" dirty="0">
                <a:latin typeface="Arial"/>
                <a:cs typeface="Arial"/>
              </a:rPr>
              <a:t> is in receipt of both maximum Child Tax Credit and Working Tax Credit with </a:t>
            </a:r>
            <a:r>
              <a:rPr lang="en-US" sz="1400" dirty="0" smtClean="0">
                <a:latin typeface="Arial"/>
                <a:cs typeface="Arial"/>
              </a:rPr>
              <a:t>an income </a:t>
            </a:r>
            <a:r>
              <a:rPr lang="en-US" sz="1400" dirty="0">
                <a:latin typeface="Arial"/>
                <a:cs typeface="Arial"/>
              </a:rPr>
              <a:t>below £6,420</a:t>
            </a:r>
          </a:p>
          <a:p>
            <a:pPr marL="285750" indent="-285750" algn="just">
              <a:buFont typeface="Arial"/>
              <a:buChar char="•"/>
            </a:pPr>
            <a:r>
              <a:rPr lang="en-US" sz="1400" dirty="0" smtClean="0">
                <a:latin typeface="Arial"/>
                <a:cs typeface="Arial"/>
              </a:rPr>
              <a:t>Universal </a:t>
            </a:r>
            <a:r>
              <a:rPr lang="en-US" sz="1400" dirty="0">
                <a:latin typeface="Arial"/>
                <a:cs typeface="Arial"/>
              </a:rPr>
              <a:t>Credit – where maximum monthly income from employment does not exceed £610, as </a:t>
            </a:r>
            <a:r>
              <a:rPr lang="en-US" sz="1400" dirty="0" smtClean="0">
                <a:latin typeface="Arial"/>
                <a:cs typeface="Arial"/>
              </a:rPr>
              <a:t>shown on your monthly Universal Credit statement</a:t>
            </a:r>
          </a:p>
          <a:p>
            <a:pPr algn="just"/>
            <a:endParaRPr lang="en-US" sz="1400" dirty="0" smtClean="0">
              <a:latin typeface="Arial"/>
              <a:cs typeface="Arial"/>
            </a:endParaRPr>
          </a:p>
          <a:p>
            <a:pPr algn="just"/>
            <a:r>
              <a:rPr lang="en-US" sz="1400" dirty="0" smtClean="0">
                <a:latin typeface="Arial"/>
                <a:cs typeface="Arial"/>
              </a:rPr>
              <a:t>Approval </a:t>
            </a:r>
            <a:r>
              <a:rPr lang="en-US" sz="1400" dirty="0">
                <a:latin typeface="Arial"/>
                <a:cs typeface="Arial"/>
              </a:rPr>
              <a:t>of any requests for such grants </a:t>
            </a:r>
            <a:r>
              <a:rPr lang="en-US" sz="1400" dirty="0" smtClean="0">
                <a:latin typeface="Arial"/>
                <a:cs typeface="Arial"/>
              </a:rPr>
              <a:t>made by </a:t>
            </a:r>
            <a:r>
              <a:rPr lang="en-US" sz="1400" dirty="0">
                <a:latin typeface="Arial"/>
                <a:cs typeface="Arial"/>
              </a:rPr>
              <a:t>parents in different circumstances is at </a:t>
            </a:r>
            <a:r>
              <a:rPr lang="en-US" sz="1400" dirty="0" smtClean="0">
                <a:latin typeface="Arial"/>
                <a:cs typeface="Arial"/>
              </a:rPr>
              <a:t>the discretion </a:t>
            </a:r>
            <a:r>
              <a:rPr lang="en-US" sz="1400" dirty="0">
                <a:latin typeface="Arial"/>
                <a:cs typeface="Arial"/>
              </a:rPr>
              <a:t>of the Corporate Director </a:t>
            </a:r>
            <a:r>
              <a:rPr lang="en-US" sz="1400" dirty="0" smtClean="0">
                <a:latin typeface="Arial"/>
                <a:cs typeface="Arial"/>
              </a:rPr>
              <a:t>of Education </a:t>
            </a:r>
            <a:r>
              <a:rPr lang="en-US" sz="1400" dirty="0">
                <a:latin typeface="Arial"/>
                <a:cs typeface="Arial"/>
              </a:rPr>
              <a:t>and Communities. </a:t>
            </a:r>
            <a:endParaRPr lang="en-US" sz="1400" dirty="0" smtClean="0">
              <a:latin typeface="Arial"/>
              <a:cs typeface="Arial"/>
            </a:endParaRPr>
          </a:p>
          <a:p>
            <a:pPr algn="just"/>
            <a:endParaRPr lang="en-US" sz="1400" dirty="0">
              <a:latin typeface="Arial"/>
              <a:cs typeface="Arial"/>
            </a:endParaRPr>
          </a:p>
          <a:p>
            <a:pPr algn="just"/>
            <a:r>
              <a:rPr lang="en-US" sz="1400" dirty="0" smtClean="0">
                <a:latin typeface="Arial"/>
                <a:cs typeface="Arial"/>
              </a:rPr>
              <a:t>Information and application forms may be obtained from schools and from</a:t>
            </a:r>
          </a:p>
          <a:p>
            <a:pPr algn="just"/>
            <a:r>
              <a:rPr lang="en-US" sz="1400" dirty="0" smtClean="0">
                <a:latin typeface="Arial"/>
                <a:cs typeface="Arial"/>
              </a:rPr>
              <a:t>Education </a:t>
            </a:r>
            <a:r>
              <a:rPr lang="en-US" sz="1400" dirty="0">
                <a:latin typeface="Arial"/>
                <a:cs typeface="Arial"/>
              </a:rPr>
              <a:t>Services,</a:t>
            </a:r>
          </a:p>
          <a:p>
            <a:pPr algn="just"/>
            <a:r>
              <a:rPr lang="en-US" sz="1400" dirty="0">
                <a:latin typeface="Arial"/>
                <a:cs typeface="Arial"/>
              </a:rPr>
              <a:t>Wallace Place,</a:t>
            </a:r>
          </a:p>
          <a:p>
            <a:pPr algn="just"/>
            <a:r>
              <a:rPr lang="en-US" sz="1400" dirty="0">
                <a:latin typeface="Arial"/>
                <a:cs typeface="Arial"/>
              </a:rPr>
              <a:t>Greenock,</a:t>
            </a:r>
          </a:p>
          <a:p>
            <a:pPr algn="just"/>
            <a:r>
              <a:rPr lang="en-US" sz="1400" dirty="0">
                <a:latin typeface="Arial"/>
                <a:cs typeface="Arial"/>
              </a:rPr>
              <a:t>PA15 </a:t>
            </a:r>
            <a:r>
              <a:rPr lang="en-US" sz="1400" dirty="0" smtClean="0">
                <a:latin typeface="Arial"/>
                <a:cs typeface="Arial"/>
              </a:rPr>
              <a:t>1JB</a:t>
            </a:r>
          </a:p>
          <a:p>
            <a:pPr algn="just"/>
            <a:endParaRPr lang="en-US" sz="1400" dirty="0">
              <a:latin typeface="Arial"/>
              <a:cs typeface="Arial"/>
            </a:endParaRPr>
          </a:p>
          <a:p>
            <a:pPr algn="just"/>
            <a:r>
              <a:rPr lang="en-US" sz="1400" dirty="0" smtClean="0">
                <a:latin typeface="Arial"/>
                <a:cs typeface="Arial"/>
              </a:rPr>
              <a:t>We all know that children can grow seemingly overnight and this can result in a surplus of uniform items that are still in very good condition but are simply too small. </a:t>
            </a:r>
            <a:r>
              <a:rPr lang="en-US" sz="1400" dirty="0">
                <a:latin typeface="Arial"/>
                <a:cs typeface="Arial"/>
              </a:rPr>
              <a:t>W</a:t>
            </a:r>
            <a:r>
              <a:rPr lang="en-US" sz="1400" dirty="0" smtClean="0">
                <a:latin typeface="Arial"/>
                <a:cs typeface="Arial"/>
              </a:rPr>
              <a:t>e operate a uniform swap, with the support of our Parent Partnership. Under usual circumstances, parents can simply come in and access the rails but a present, we ask you to phone or drop us a note with the details of what you are looking for or need, and we will then bag the items – if we have them -  and get them to you. </a:t>
            </a:r>
            <a:endParaRPr lang="en-US" sz="1400" dirty="0">
              <a:latin typeface="Arial"/>
              <a:cs typeface="Arial"/>
            </a:endParaRPr>
          </a:p>
        </p:txBody>
      </p:sp>
    </p:spTree>
    <p:extLst>
      <p:ext uri="{BB962C8B-B14F-4D97-AF65-F5344CB8AC3E}">
        <p14:creationId xmlns:p14="http://schemas.microsoft.com/office/powerpoint/2010/main" val="24159078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Medical and Health C</a:t>
            </a:r>
            <a:r>
              <a:rPr lang="en-US" sz="28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a</a:t>
            </a:r>
            <a:r>
              <a:rPr lang="x-none" sz="28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re </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TextBox 12"/>
          <p:cNvSpPr txBox="1"/>
          <p:nvPr/>
        </p:nvSpPr>
        <p:spPr>
          <a:xfrm>
            <a:off x="265410" y="4308738"/>
            <a:ext cx="6275046" cy="307777"/>
          </a:xfrm>
          <a:prstGeom prst="rect">
            <a:avLst/>
          </a:prstGeom>
          <a:noFill/>
        </p:spPr>
        <p:txBody>
          <a:bodyPr wrap="square" rtlCol="0">
            <a:spAutoFit/>
          </a:bodyPr>
          <a:lstStyle/>
          <a:p>
            <a:pPr algn="just"/>
            <a:r>
              <a:rPr lang="x-none" sz="1400" dirty="0" smtClean="0">
                <a:latin typeface="Arial"/>
                <a:cs typeface="Arial"/>
              </a:rPr>
              <a:t> </a:t>
            </a:r>
            <a:endParaRPr lang="en-US" sz="1400" dirty="0" smtClean="0">
              <a:latin typeface="Arial"/>
              <a:cs typeface="Arial"/>
            </a:endParaRPr>
          </a:p>
        </p:txBody>
      </p:sp>
      <p:sp>
        <p:nvSpPr>
          <p:cNvPr id="3" name="Rectangle 2"/>
          <p:cNvSpPr/>
          <p:nvPr/>
        </p:nvSpPr>
        <p:spPr>
          <a:xfrm>
            <a:off x="265410" y="1249845"/>
            <a:ext cx="6275046" cy="6124754"/>
          </a:xfrm>
          <a:prstGeom prst="rect">
            <a:avLst/>
          </a:prstGeom>
        </p:spPr>
        <p:txBody>
          <a:bodyPr wrap="square">
            <a:spAutoFit/>
          </a:bodyPr>
          <a:lstStyle/>
          <a:p>
            <a:pPr algn="just"/>
            <a:r>
              <a:rPr lang="en-US" sz="1400" dirty="0">
                <a:latin typeface="Arial"/>
                <a:cs typeface="Arial"/>
              </a:rPr>
              <a:t>Should any child take ill or be involved in an accident, first aid will be given and every </a:t>
            </a:r>
            <a:r>
              <a:rPr lang="en-US" sz="1400" dirty="0" err="1" smtClean="0">
                <a:latin typeface="Arial"/>
                <a:cs typeface="Arial"/>
              </a:rPr>
              <a:t>endeavour</a:t>
            </a:r>
            <a:r>
              <a:rPr lang="en-US" sz="1400" dirty="0" smtClean="0">
                <a:latin typeface="Arial"/>
                <a:cs typeface="Arial"/>
              </a:rPr>
              <a:t> will </a:t>
            </a:r>
            <a:r>
              <a:rPr lang="en-US" sz="1400" dirty="0">
                <a:latin typeface="Arial"/>
                <a:cs typeface="Arial"/>
              </a:rPr>
              <a:t>be made to contact the child’s parents. Immediate medical aid would be sought, or </a:t>
            </a:r>
            <a:r>
              <a:rPr lang="en-US" sz="1400" dirty="0" smtClean="0">
                <a:latin typeface="Arial"/>
                <a:cs typeface="Arial"/>
              </a:rPr>
              <a:t>arrangements made </a:t>
            </a:r>
            <a:r>
              <a:rPr lang="en-US" sz="1400" dirty="0">
                <a:latin typeface="Arial"/>
                <a:cs typeface="Arial"/>
              </a:rPr>
              <a:t>to get the child to a hospital, should such action be necessary. Up-to-date </a:t>
            </a:r>
            <a:r>
              <a:rPr lang="en-US" sz="1400" dirty="0" smtClean="0">
                <a:latin typeface="Arial"/>
                <a:cs typeface="Arial"/>
              </a:rPr>
              <a:t>information regarding </a:t>
            </a:r>
            <a:r>
              <a:rPr lang="en-US" sz="1400" dirty="0">
                <a:latin typeface="Arial"/>
                <a:cs typeface="Arial"/>
              </a:rPr>
              <a:t>an emergency contact – someone who could look after your child should you </a:t>
            </a:r>
            <a:r>
              <a:rPr lang="en-US" sz="1400" dirty="0" smtClean="0">
                <a:latin typeface="Arial"/>
                <a:cs typeface="Arial"/>
              </a:rPr>
              <a:t>be unavailable </a:t>
            </a:r>
            <a:r>
              <a:rPr lang="en-US" sz="1400" dirty="0">
                <a:latin typeface="Arial"/>
                <a:cs typeface="Arial"/>
              </a:rPr>
              <a:t>– is essential, as are up-to-date telephone numbers of parents and emergency contacts.</a:t>
            </a:r>
          </a:p>
          <a:p>
            <a:pPr algn="just"/>
            <a:endParaRPr lang="en-US" sz="1400" dirty="0" smtClean="0">
              <a:latin typeface="Arial"/>
              <a:cs typeface="Arial"/>
            </a:endParaRPr>
          </a:p>
          <a:p>
            <a:pPr algn="just"/>
            <a:r>
              <a:rPr lang="en-US" sz="1400" dirty="0" smtClean="0">
                <a:latin typeface="Arial"/>
                <a:cs typeface="Arial"/>
              </a:rPr>
              <a:t>Selective </a:t>
            </a:r>
            <a:r>
              <a:rPr lang="en-US" sz="1400" dirty="0">
                <a:latin typeface="Arial"/>
                <a:cs typeface="Arial"/>
              </a:rPr>
              <a:t>medical examinations for children with additional health needs are </a:t>
            </a:r>
            <a:r>
              <a:rPr lang="en-US" sz="1400" dirty="0" smtClean="0">
                <a:latin typeface="Arial"/>
                <a:cs typeface="Arial"/>
              </a:rPr>
              <a:t>usually made </a:t>
            </a:r>
            <a:r>
              <a:rPr lang="en-US" sz="1400" dirty="0">
                <a:latin typeface="Arial"/>
                <a:cs typeface="Arial"/>
              </a:rPr>
              <a:t>at </a:t>
            </a:r>
            <a:r>
              <a:rPr lang="en-US" sz="1400" dirty="0" smtClean="0">
                <a:latin typeface="Arial"/>
                <a:cs typeface="Arial"/>
              </a:rPr>
              <a:t>the age </a:t>
            </a:r>
            <a:r>
              <a:rPr lang="en-US" sz="1400" dirty="0">
                <a:latin typeface="Arial"/>
                <a:cs typeface="Arial"/>
              </a:rPr>
              <a:t>of 5 and age 11. Parents are informed and invited to attend these examinations</a:t>
            </a:r>
            <a:r>
              <a:rPr lang="en-US" sz="1400" dirty="0" smtClean="0">
                <a:latin typeface="Arial"/>
                <a:cs typeface="Arial"/>
              </a:rPr>
              <a:t>. We will let you know well in advance when these are due to take place.</a:t>
            </a:r>
          </a:p>
          <a:p>
            <a:pPr algn="just"/>
            <a:endParaRPr lang="en-US" sz="1400" dirty="0">
              <a:latin typeface="Arial"/>
              <a:cs typeface="Arial"/>
            </a:endParaRPr>
          </a:p>
          <a:p>
            <a:pPr algn="just"/>
            <a:r>
              <a:rPr lang="en-US" sz="1400" dirty="0">
                <a:latin typeface="Arial"/>
                <a:cs typeface="Arial"/>
              </a:rPr>
              <a:t>The school nurse will visit the school whenever it is felt her assistance is required.</a:t>
            </a:r>
          </a:p>
          <a:p>
            <a:pPr algn="just"/>
            <a:endParaRPr lang="en-US" sz="1400" dirty="0" smtClean="0">
              <a:latin typeface="Arial"/>
              <a:cs typeface="Arial"/>
            </a:endParaRPr>
          </a:p>
          <a:p>
            <a:pPr algn="just"/>
            <a:r>
              <a:rPr lang="en-US" sz="1400" dirty="0" smtClean="0">
                <a:latin typeface="Arial"/>
                <a:cs typeface="Arial"/>
              </a:rPr>
              <a:t>Occasionally </a:t>
            </a:r>
            <a:r>
              <a:rPr lang="en-US" sz="1400" dirty="0">
                <a:latin typeface="Arial"/>
                <a:cs typeface="Arial"/>
              </a:rPr>
              <a:t>a dental inspection is made with the recommendations passed on to the </a:t>
            </a:r>
            <a:r>
              <a:rPr lang="en-US" sz="1400" dirty="0" smtClean="0">
                <a:latin typeface="Arial"/>
                <a:cs typeface="Arial"/>
              </a:rPr>
              <a:t>parents. This </a:t>
            </a:r>
            <a:r>
              <a:rPr lang="en-US" sz="1400" dirty="0">
                <a:latin typeface="Arial"/>
                <a:cs typeface="Arial"/>
              </a:rPr>
              <a:t>examination </a:t>
            </a:r>
            <a:r>
              <a:rPr lang="en-US" sz="1400" dirty="0" smtClean="0">
                <a:latin typeface="Arial"/>
                <a:cs typeface="Arial"/>
              </a:rPr>
              <a:t>is at </a:t>
            </a:r>
            <a:r>
              <a:rPr lang="en-US" sz="1400" dirty="0">
                <a:latin typeface="Arial"/>
                <a:cs typeface="Arial"/>
              </a:rPr>
              <a:t>the discretion of parents </a:t>
            </a:r>
            <a:r>
              <a:rPr lang="en-US" sz="1400" dirty="0" smtClean="0">
                <a:latin typeface="Arial"/>
                <a:cs typeface="Arial"/>
              </a:rPr>
              <a:t>and you will be </a:t>
            </a:r>
            <a:r>
              <a:rPr lang="en-US" sz="1400" dirty="0">
                <a:latin typeface="Arial"/>
                <a:cs typeface="Arial"/>
              </a:rPr>
              <a:t>notified prior to the visit</a:t>
            </a:r>
            <a:r>
              <a:rPr lang="en-US" sz="1400" dirty="0" smtClean="0">
                <a:latin typeface="Arial"/>
                <a:cs typeface="Arial"/>
              </a:rPr>
              <a:t>.</a:t>
            </a:r>
          </a:p>
          <a:p>
            <a:pPr algn="just"/>
            <a:endParaRPr lang="en-US" sz="1400" dirty="0">
              <a:latin typeface="Arial"/>
              <a:cs typeface="Arial"/>
            </a:endParaRPr>
          </a:p>
          <a:p>
            <a:pPr algn="just"/>
            <a:r>
              <a:rPr lang="en-US" sz="1400" dirty="0">
                <a:latin typeface="Arial"/>
                <a:cs typeface="Arial"/>
              </a:rPr>
              <a:t>A programme of daily tooth brushing takes place for all children in the nursery and </a:t>
            </a:r>
            <a:r>
              <a:rPr lang="en-US" sz="1400" dirty="0" smtClean="0">
                <a:latin typeface="Arial"/>
                <a:cs typeface="Arial"/>
              </a:rPr>
              <a:t>also pupils </a:t>
            </a:r>
            <a:r>
              <a:rPr lang="en-US" sz="1400" dirty="0">
                <a:latin typeface="Arial"/>
                <a:cs typeface="Arial"/>
              </a:rPr>
              <a:t>in Primaries 1 and 2</a:t>
            </a:r>
            <a:r>
              <a:rPr lang="en-US" sz="1400" dirty="0" smtClean="0">
                <a:latin typeface="Arial"/>
                <a:cs typeface="Arial"/>
              </a:rPr>
              <a:t>. We are awaiting advice as to whether this will recommence in August 2021.</a:t>
            </a:r>
          </a:p>
          <a:p>
            <a:pPr algn="just"/>
            <a:endParaRPr lang="en-US" sz="1400" dirty="0">
              <a:latin typeface="Arial"/>
              <a:cs typeface="Arial"/>
            </a:endParaRPr>
          </a:p>
          <a:p>
            <a:pPr algn="just"/>
            <a:r>
              <a:rPr lang="en-US" sz="1400" dirty="0" smtClean="0">
                <a:latin typeface="Arial"/>
                <a:cs typeface="Arial"/>
              </a:rPr>
              <a:t>The current health pandemic means that we have additional measures in place to ensure as far as possible, the safety of all members of our school community. This information will be refreshed in advance of August 2021 according to the guidance at that time, and communicated as appropriate. </a:t>
            </a:r>
          </a:p>
        </p:txBody>
      </p:sp>
    </p:spTree>
    <p:extLst>
      <p:ext uri="{BB962C8B-B14F-4D97-AF65-F5344CB8AC3E}">
        <p14:creationId xmlns:p14="http://schemas.microsoft.com/office/powerpoint/2010/main" val="95841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And finally...</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TextBox 12"/>
          <p:cNvSpPr txBox="1"/>
          <p:nvPr/>
        </p:nvSpPr>
        <p:spPr>
          <a:xfrm>
            <a:off x="265410" y="4308738"/>
            <a:ext cx="6275046" cy="307777"/>
          </a:xfrm>
          <a:prstGeom prst="rect">
            <a:avLst/>
          </a:prstGeom>
          <a:noFill/>
        </p:spPr>
        <p:txBody>
          <a:bodyPr wrap="square" rtlCol="0">
            <a:spAutoFit/>
          </a:bodyPr>
          <a:lstStyle/>
          <a:p>
            <a:pPr algn="just"/>
            <a:r>
              <a:rPr lang="x-none" sz="1400" dirty="0" smtClean="0">
                <a:latin typeface="Arial"/>
                <a:cs typeface="Arial"/>
              </a:rPr>
              <a:t> </a:t>
            </a:r>
            <a:endParaRPr lang="en-US" sz="1400" dirty="0" smtClean="0">
              <a:latin typeface="Arial"/>
              <a:cs typeface="Arial"/>
            </a:endParaRPr>
          </a:p>
        </p:txBody>
      </p:sp>
      <p:sp>
        <p:nvSpPr>
          <p:cNvPr id="3" name="Rectangle 2"/>
          <p:cNvSpPr/>
          <p:nvPr/>
        </p:nvSpPr>
        <p:spPr>
          <a:xfrm>
            <a:off x="265410" y="1249845"/>
            <a:ext cx="6275046" cy="2677656"/>
          </a:xfrm>
          <a:prstGeom prst="rect">
            <a:avLst/>
          </a:prstGeom>
        </p:spPr>
        <p:txBody>
          <a:bodyPr wrap="square">
            <a:spAutoFit/>
          </a:bodyPr>
          <a:lstStyle/>
          <a:p>
            <a:pPr algn="just"/>
            <a:r>
              <a:rPr lang="en-US" sz="1400" dirty="0" smtClean="0">
                <a:latin typeface="Arial"/>
                <a:cs typeface="Arial"/>
              </a:rPr>
              <a:t>We will be inviting our prospective Primary 1 pupils in to school to see their classroom and to meet Mrs Carswell. This will be a shorter visit than we would usually be able to provide but we will make sure that it is a meaningful experience, that it contributes to your child's confidence about starting school, and that it builds anticipation towards this important step.</a:t>
            </a:r>
          </a:p>
          <a:p>
            <a:pPr algn="just"/>
            <a:endParaRPr lang="en-US" sz="1400" dirty="0">
              <a:latin typeface="Arial"/>
              <a:cs typeface="Arial"/>
            </a:endParaRPr>
          </a:p>
          <a:p>
            <a:pPr algn="just"/>
            <a:r>
              <a:rPr lang="en-US" sz="1400" dirty="0" smtClean="0">
                <a:latin typeface="Arial"/>
                <a:cs typeface="Arial"/>
              </a:rPr>
              <a:t>Further details will follow.</a:t>
            </a:r>
          </a:p>
          <a:p>
            <a:pPr algn="just"/>
            <a:endParaRPr lang="en-US" sz="1400" dirty="0">
              <a:latin typeface="Arial"/>
              <a:cs typeface="Arial"/>
            </a:endParaRPr>
          </a:p>
          <a:p>
            <a:pPr algn="just"/>
            <a:endParaRPr lang="en-US" sz="1400" dirty="0">
              <a:latin typeface="Arial"/>
              <a:cs typeface="Arial"/>
            </a:endParaRPr>
          </a:p>
          <a:p>
            <a:pPr algn="just"/>
            <a:r>
              <a:rPr lang="en-US" sz="1400" dirty="0" smtClean="0">
                <a:latin typeface="Arial"/>
                <a:cs typeface="Arial"/>
              </a:rPr>
              <a:t>We look forward to welcoming you very soon!</a:t>
            </a:r>
          </a:p>
          <a:p>
            <a:pPr algn="just"/>
            <a:endParaRPr lang="en-US" sz="1400" dirty="0">
              <a:latin typeface="Arial"/>
              <a:cs typeface="Arial"/>
            </a:endParaRPr>
          </a:p>
          <a:p>
            <a:pPr algn="just"/>
            <a:endParaRPr lang="en-US" sz="1400" dirty="0" smtClean="0">
              <a:latin typeface="Arial"/>
              <a:cs typeface="Arial"/>
            </a:endParaRPr>
          </a:p>
        </p:txBody>
      </p:sp>
      <p:pic>
        <p:nvPicPr>
          <p:cNvPr id="9" name="Picture 8"/>
          <p:cNvPicPr>
            <a:picLocks noChangeAspect="1"/>
          </p:cNvPicPr>
          <p:nvPr/>
        </p:nvPicPr>
        <p:blipFill>
          <a:blip r:embed="rId2"/>
          <a:stretch>
            <a:fillRect/>
          </a:stretch>
        </p:blipFill>
        <p:spPr>
          <a:xfrm>
            <a:off x="595654" y="4775393"/>
            <a:ext cx="5651851" cy="2991077"/>
          </a:xfrm>
          <a:prstGeom prst="rect">
            <a:avLst/>
          </a:prstGeom>
        </p:spPr>
      </p:pic>
    </p:spTree>
    <p:extLst>
      <p:ext uri="{BB962C8B-B14F-4D97-AF65-F5344CB8AC3E}">
        <p14:creationId xmlns:p14="http://schemas.microsoft.com/office/powerpoint/2010/main" val="1561298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pPr algn="ctr"/>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W</a:t>
            </a:r>
            <a:r>
              <a:rPr lang="en-US"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e</a:t>
            </a:r>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lcome to Wemyss Bay Primary School</a:t>
            </a:r>
            <a:r>
              <a:rPr lang="x-none"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417073" y="1592163"/>
            <a:ext cx="6123383" cy="7417413"/>
          </a:xfrm>
          <a:prstGeom prst="rect">
            <a:avLst/>
          </a:prstGeom>
          <a:noFill/>
        </p:spPr>
        <p:txBody>
          <a:bodyPr wrap="square" rtlCol="0">
            <a:spAutoFit/>
          </a:bodyPr>
          <a:lstStyle/>
          <a:p>
            <a:pPr algn="just"/>
            <a:r>
              <a:rPr lang="en-US" sz="1400" dirty="0">
                <a:latin typeface="Arial"/>
                <a:cs typeface="Arial"/>
              </a:rPr>
              <a:t>Welcome to </a:t>
            </a:r>
            <a:r>
              <a:rPr lang="en-US" sz="1400" dirty="0" err="1">
                <a:latin typeface="Arial"/>
                <a:cs typeface="Arial"/>
              </a:rPr>
              <a:t>Wemyss</a:t>
            </a:r>
            <a:r>
              <a:rPr lang="en-US" sz="1400" dirty="0">
                <a:latin typeface="Arial"/>
                <a:cs typeface="Arial"/>
              </a:rPr>
              <a:t> Bay Primary School and Nursery Class</a:t>
            </a:r>
            <a:r>
              <a:rPr lang="en-US" sz="1400" dirty="0" smtClean="0">
                <a:latin typeface="Arial"/>
                <a:cs typeface="Arial"/>
              </a:rPr>
              <a:t>. We are delighted that your child is about to start their primary education with us.</a:t>
            </a:r>
          </a:p>
          <a:p>
            <a:pPr algn="just"/>
            <a:endParaRPr lang="en-US" sz="1400" dirty="0">
              <a:latin typeface="Arial"/>
              <a:cs typeface="Arial"/>
            </a:endParaRPr>
          </a:p>
          <a:p>
            <a:pPr algn="just"/>
            <a:r>
              <a:rPr lang="en-US" sz="1400" dirty="0" smtClean="0">
                <a:latin typeface="Arial"/>
                <a:cs typeface="Arial"/>
              </a:rPr>
              <a:t>This booklet has been designed to provide you with information that should be helpful for you as your child starts school. We are still in the midst of great change and it may be that we require to update this information as time progresses. We will keep you informed as necessary.</a:t>
            </a:r>
          </a:p>
          <a:p>
            <a:pPr algn="just"/>
            <a:endParaRPr lang="en-US" sz="1400" dirty="0" smtClean="0">
              <a:latin typeface="Arial"/>
              <a:cs typeface="Arial"/>
            </a:endParaRPr>
          </a:p>
          <a:p>
            <a:pPr algn="just"/>
            <a:r>
              <a:rPr lang="en-US" sz="1400" dirty="0">
                <a:latin typeface="Arial"/>
                <a:cs typeface="Arial"/>
              </a:rPr>
              <a:t>We consider every child at </a:t>
            </a:r>
            <a:r>
              <a:rPr lang="en-US" sz="1400" dirty="0" err="1">
                <a:latin typeface="Arial"/>
                <a:cs typeface="Arial"/>
              </a:rPr>
              <a:t>Wemyss</a:t>
            </a:r>
            <a:r>
              <a:rPr lang="en-US" sz="1400" dirty="0">
                <a:latin typeface="Arial"/>
                <a:cs typeface="Arial"/>
              </a:rPr>
              <a:t> Bay as an </a:t>
            </a:r>
            <a:r>
              <a:rPr lang="en-US" sz="1400" dirty="0" smtClean="0">
                <a:latin typeface="Arial"/>
                <a:cs typeface="Arial"/>
              </a:rPr>
              <a:t>individual </a:t>
            </a:r>
            <a:r>
              <a:rPr lang="mr-IN" sz="1400" dirty="0" smtClean="0">
                <a:latin typeface="Arial"/>
                <a:cs typeface="Arial"/>
              </a:rPr>
              <a:t>–</a:t>
            </a:r>
            <a:r>
              <a:rPr lang="en-US" sz="1400" dirty="0" smtClean="0">
                <a:latin typeface="Arial"/>
                <a:cs typeface="Arial"/>
              </a:rPr>
              <a:t> and this won’t change. </a:t>
            </a:r>
            <a:r>
              <a:rPr lang="en-US" sz="1400" dirty="0">
                <a:latin typeface="Arial"/>
                <a:cs typeface="Arial"/>
              </a:rPr>
              <a:t>All children </a:t>
            </a:r>
            <a:r>
              <a:rPr lang="en-US" sz="1400" dirty="0" smtClean="0">
                <a:latin typeface="Arial"/>
                <a:cs typeface="Arial"/>
              </a:rPr>
              <a:t>are encouraged </a:t>
            </a:r>
            <a:r>
              <a:rPr lang="en-US" sz="1400" dirty="0">
                <a:latin typeface="Arial"/>
                <a:cs typeface="Arial"/>
              </a:rPr>
              <a:t>to develop positive attitudes towards learning and show care and respect for themselves and others. Our aim is to do our very best </a:t>
            </a:r>
            <a:r>
              <a:rPr lang="en-US" sz="1400" dirty="0" smtClean="0">
                <a:latin typeface="Arial"/>
                <a:cs typeface="Arial"/>
              </a:rPr>
              <a:t>to ‘get </a:t>
            </a:r>
            <a:r>
              <a:rPr lang="en-US" sz="1400" dirty="0">
                <a:latin typeface="Arial"/>
                <a:cs typeface="Arial"/>
              </a:rPr>
              <a:t>it right for every child” in all areas of school life.</a:t>
            </a:r>
          </a:p>
          <a:p>
            <a:pPr algn="just"/>
            <a:endParaRPr lang="en-US" sz="1400" dirty="0">
              <a:latin typeface="Arial"/>
              <a:cs typeface="Arial"/>
            </a:endParaRPr>
          </a:p>
          <a:p>
            <a:pPr algn="just"/>
            <a:r>
              <a:rPr lang="en-US" sz="1400" dirty="0" smtClean="0">
                <a:latin typeface="Arial"/>
                <a:cs typeface="Arial"/>
              </a:rPr>
              <a:t>All </a:t>
            </a:r>
            <a:r>
              <a:rPr lang="en-US" sz="1400" dirty="0">
                <a:latin typeface="Arial"/>
                <a:cs typeface="Arial"/>
              </a:rPr>
              <a:t>of our staff work together to create a safe community and stimulating </a:t>
            </a:r>
            <a:r>
              <a:rPr lang="en-US" sz="1400" dirty="0" smtClean="0">
                <a:latin typeface="Arial"/>
                <a:cs typeface="Arial"/>
              </a:rPr>
              <a:t>learning environment </a:t>
            </a:r>
            <a:r>
              <a:rPr lang="en-US" sz="1400" dirty="0">
                <a:latin typeface="Arial"/>
                <a:cs typeface="Arial"/>
              </a:rPr>
              <a:t>where pupils have a sense of value and belonging and </a:t>
            </a:r>
            <a:r>
              <a:rPr lang="en-US" sz="1400" dirty="0" smtClean="0">
                <a:latin typeface="Arial"/>
                <a:cs typeface="Arial"/>
              </a:rPr>
              <a:t>we are committed </a:t>
            </a:r>
            <a:r>
              <a:rPr lang="en-US" sz="1400" dirty="0">
                <a:latin typeface="Arial"/>
                <a:cs typeface="Arial"/>
              </a:rPr>
              <a:t>to developing all of our pupils </a:t>
            </a:r>
            <a:r>
              <a:rPr lang="en-US" sz="1400" dirty="0" smtClean="0">
                <a:latin typeface="Arial"/>
                <a:cs typeface="Arial"/>
              </a:rPr>
              <a:t>as successful </a:t>
            </a:r>
            <a:r>
              <a:rPr lang="en-US" sz="1400" dirty="0">
                <a:latin typeface="Arial"/>
                <a:cs typeface="Arial"/>
              </a:rPr>
              <a:t>learners, responsible citizens, confident individuals </a:t>
            </a:r>
            <a:r>
              <a:rPr lang="en-US" sz="1400" dirty="0" smtClean="0">
                <a:latin typeface="Arial"/>
                <a:cs typeface="Arial"/>
              </a:rPr>
              <a:t>and effective contributors, encouraging all to achieve </a:t>
            </a:r>
            <a:r>
              <a:rPr lang="en-US" sz="1400" dirty="0">
                <a:latin typeface="Arial"/>
                <a:cs typeface="Arial"/>
              </a:rPr>
              <a:t>their full potential</a:t>
            </a:r>
            <a:r>
              <a:rPr lang="en-US" sz="1400" dirty="0" smtClean="0">
                <a:latin typeface="Arial"/>
                <a:cs typeface="Arial"/>
              </a:rPr>
              <a:t>.</a:t>
            </a:r>
          </a:p>
          <a:p>
            <a:pPr algn="just"/>
            <a:endParaRPr lang="en-US" sz="1400" dirty="0">
              <a:latin typeface="Arial"/>
              <a:cs typeface="Arial"/>
            </a:endParaRPr>
          </a:p>
          <a:p>
            <a:pPr algn="just"/>
            <a:r>
              <a:rPr lang="en-US" sz="1400" dirty="0">
                <a:latin typeface="Arial"/>
                <a:cs typeface="Arial"/>
              </a:rPr>
              <a:t>We </a:t>
            </a:r>
            <a:r>
              <a:rPr lang="en-US" sz="1400" dirty="0" err="1">
                <a:latin typeface="Arial"/>
                <a:cs typeface="Arial"/>
              </a:rPr>
              <a:t>endeavour</a:t>
            </a:r>
            <a:r>
              <a:rPr lang="en-US" sz="1400" dirty="0">
                <a:latin typeface="Arial"/>
                <a:cs typeface="Arial"/>
              </a:rPr>
              <a:t> to equip our pupils with the skills and attributes which </a:t>
            </a:r>
            <a:r>
              <a:rPr lang="en-US" sz="1400" dirty="0" smtClean="0">
                <a:latin typeface="Arial"/>
                <a:cs typeface="Arial"/>
              </a:rPr>
              <a:t>will enable </a:t>
            </a:r>
            <a:r>
              <a:rPr lang="en-US" sz="1400" dirty="0">
                <a:latin typeface="Arial"/>
                <a:cs typeface="Arial"/>
              </a:rPr>
              <a:t>them to lead fulfilling and healthy lives in the 21st century, </a:t>
            </a:r>
            <a:r>
              <a:rPr lang="en-US" sz="1400" dirty="0" smtClean="0">
                <a:latin typeface="Arial"/>
                <a:cs typeface="Arial"/>
              </a:rPr>
              <a:t>with the </a:t>
            </a:r>
            <a:r>
              <a:rPr lang="en-US" sz="1400" dirty="0">
                <a:latin typeface="Arial"/>
                <a:cs typeface="Arial"/>
              </a:rPr>
              <a:t>capacity to make the best life choices and decisions. </a:t>
            </a:r>
            <a:endParaRPr lang="en-US" sz="1400" dirty="0" smtClean="0">
              <a:latin typeface="Arial"/>
              <a:cs typeface="Arial"/>
            </a:endParaRPr>
          </a:p>
          <a:p>
            <a:pPr algn="just"/>
            <a:endParaRPr lang="en-US" sz="1400" dirty="0">
              <a:latin typeface="Arial"/>
              <a:cs typeface="Arial"/>
            </a:endParaRPr>
          </a:p>
          <a:p>
            <a:pPr algn="just"/>
            <a:r>
              <a:rPr lang="en-US" sz="1400" dirty="0">
                <a:latin typeface="Arial"/>
                <a:cs typeface="Arial"/>
              </a:rPr>
              <a:t>We welcome all parents and actively encourage them to become </a:t>
            </a:r>
            <a:r>
              <a:rPr lang="en-US" sz="1400" dirty="0" smtClean="0">
                <a:latin typeface="Arial"/>
                <a:cs typeface="Arial"/>
              </a:rPr>
              <a:t>involved in </a:t>
            </a:r>
            <a:r>
              <a:rPr lang="en-US" sz="1400" dirty="0">
                <a:latin typeface="Arial"/>
                <a:cs typeface="Arial"/>
              </a:rPr>
              <a:t>both their children’s learning and the wider life of the school</a:t>
            </a:r>
            <a:r>
              <a:rPr lang="en-US" sz="1400" dirty="0" smtClean="0">
                <a:latin typeface="Arial"/>
                <a:cs typeface="Arial"/>
              </a:rPr>
              <a:t>. Our </a:t>
            </a:r>
            <a:r>
              <a:rPr lang="en-US" sz="1400" dirty="0">
                <a:latin typeface="Arial"/>
                <a:cs typeface="Arial"/>
              </a:rPr>
              <a:t>Parent Partnership and Parent Partnership Fundraising Group </a:t>
            </a:r>
            <a:r>
              <a:rPr lang="en-US" sz="1400" dirty="0" smtClean="0">
                <a:latin typeface="Arial"/>
                <a:cs typeface="Arial"/>
              </a:rPr>
              <a:t>contribute very </a:t>
            </a:r>
            <a:r>
              <a:rPr lang="en-US" sz="1400" dirty="0">
                <a:latin typeface="Arial"/>
                <a:cs typeface="Arial"/>
              </a:rPr>
              <a:t>effectively to the school by working with staff to support </a:t>
            </a:r>
            <a:r>
              <a:rPr lang="en-US" sz="1400" dirty="0" smtClean="0">
                <a:latin typeface="Arial"/>
                <a:cs typeface="Arial"/>
              </a:rPr>
              <a:t>improvement initiatives</a:t>
            </a:r>
            <a:r>
              <a:rPr lang="en-US" sz="1400" dirty="0">
                <a:latin typeface="Arial"/>
                <a:cs typeface="Arial"/>
              </a:rPr>
              <a:t>, contribute to learning opportunities and raise funds to </a:t>
            </a:r>
            <a:r>
              <a:rPr lang="en-US" sz="1400" dirty="0" smtClean="0">
                <a:latin typeface="Arial"/>
                <a:cs typeface="Arial"/>
              </a:rPr>
              <a:t>enhance children’s </a:t>
            </a:r>
            <a:r>
              <a:rPr lang="en-US" sz="1400" dirty="0">
                <a:latin typeface="Arial"/>
                <a:cs typeface="Arial"/>
              </a:rPr>
              <a:t>learning and social experiences</a:t>
            </a:r>
            <a:r>
              <a:rPr lang="en-US" sz="1400" dirty="0" smtClean="0">
                <a:latin typeface="Arial"/>
                <a:cs typeface="Arial"/>
              </a:rPr>
              <a:t>.</a:t>
            </a:r>
          </a:p>
          <a:p>
            <a:pPr algn="just"/>
            <a:endParaRPr lang="en-US" sz="1400" dirty="0">
              <a:latin typeface="Arial"/>
              <a:cs typeface="Arial"/>
            </a:endParaRPr>
          </a:p>
          <a:p>
            <a:pPr algn="just"/>
            <a:r>
              <a:rPr lang="en-US" sz="1400" dirty="0" smtClean="0">
                <a:latin typeface="Arial"/>
                <a:cs typeface="Arial"/>
              </a:rPr>
              <a:t>We look forward to welcoming you and your child on this stage of their learning journey. </a:t>
            </a:r>
            <a:endParaRPr lang="en-US" sz="1400" dirty="0">
              <a:latin typeface="Arial"/>
              <a:cs typeface="Arial"/>
            </a:endParaRPr>
          </a:p>
          <a:p>
            <a:pPr algn="just"/>
            <a:endParaRPr lang="en-US" sz="1400" dirty="0">
              <a:latin typeface="Arial"/>
              <a:cs typeface="Arial"/>
            </a:endParaRPr>
          </a:p>
        </p:txBody>
      </p:sp>
    </p:spTree>
    <p:extLst>
      <p:ext uri="{BB962C8B-B14F-4D97-AF65-F5344CB8AC3E}">
        <p14:creationId xmlns:p14="http://schemas.microsoft.com/office/powerpoint/2010/main" val="3703974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School Information </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252991" y="5528791"/>
            <a:ext cx="6321615" cy="3385542"/>
          </a:xfrm>
          <a:prstGeom prst="rect">
            <a:avLst/>
          </a:prstGeom>
          <a:noFill/>
        </p:spPr>
        <p:txBody>
          <a:bodyPr wrap="square" rtlCol="0">
            <a:spAutoFit/>
          </a:bodyPr>
          <a:lstStyle/>
          <a:p>
            <a:pPr algn="just"/>
            <a:r>
              <a:rPr lang="en-US" sz="1400" dirty="0" smtClean="0">
                <a:latin typeface="Arial"/>
                <a:cs typeface="Arial"/>
              </a:rPr>
              <a:t>Our school values are very important to us. They are reflected in everything we do. Please talk to your child about these concepts and help them to develop a simple understanding of their meaning. </a:t>
            </a:r>
          </a:p>
          <a:p>
            <a:pPr algn="just"/>
            <a:endParaRPr lang="en-US" sz="800" dirty="0">
              <a:latin typeface="Arial"/>
              <a:cs typeface="Arial"/>
            </a:endParaRPr>
          </a:p>
          <a:p>
            <a:pPr algn="just"/>
            <a:r>
              <a:rPr lang="en-US" sz="1400" b="1" u="sng" dirty="0" smtClean="0">
                <a:solidFill>
                  <a:srgbClr val="0000FF"/>
                </a:solidFill>
                <a:latin typeface="Arial"/>
                <a:cs typeface="Arial"/>
              </a:rPr>
              <a:t>R</a:t>
            </a:r>
            <a:r>
              <a:rPr lang="en-US" sz="1400" b="1" dirty="0" smtClean="0">
                <a:solidFill>
                  <a:srgbClr val="0000FF"/>
                </a:solidFill>
                <a:latin typeface="Arial"/>
                <a:cs typeface="Arial"/>
              </a:rPr>
              <a:t>espect: </a:t>
            </a:r>
            <a:r>
              <a:rPr lang="en-US" sz="1400" dirty="0" smtClean="0">
                <a:latin typeface="Arial"/>
                <a:cs typeface="Arial"/>
              </a:rPr>
              <a:t>We look after each other treat each other kindly. We listen to each other, even when we have a different opinion and try to understand each other.</a:t>
            </a:r>
          </a:p>
          <a:p>
            <a:pPr algn="just"/>
            <a:endParaRPr lang="en-US" sz="800" dirty="0" smtClean="0">
              <a:latin typeface="Arial"/>
              <a:cs typeface="Arial"/>
            </a:endParaRPr>
          </a:p>
          <a:p>
            <a:pPr algn="just"/>
            <a:r>
              <a:rPr lang="en-US" sz="1400" b="1" u="sng" dirty="0" smtClean="0">
                <a:solidFill>
                  <a:srgbClr val="0000FF"/>
                </a:solidFill>
                <a:latin typeface="Arial"/>
                <a:cs typeface="Arial"/>
              </a:rPr>
              <a:t>E</a:t>
            </a:r>
            <a:r>
              <a:rPr lang="en-US" sz="1400" b="1" dirty="0" smtClean="0">
                <a:solidFill>
                  <a:srgbClr val="0000FF"/>
                </a:solidFill>
                <a:latin typeface="Arial"/>
                <a:cs typeface="Arial"/>
              </a:rPr>
              <a:t>quality: </a:t>
            </a:r>
            <a:r>
              <a:rPr lang="en-US" sz="1400" dirty="0" smtClean="0">
                <a:latin typeface="Arial"/>
                <a:cs typeface="Arial"/>
              </a:rPr>
              <a:t>We treat everyone fairly and make sure that everyone has what they need to have the same opportunities to learn and succeed.  </a:t>
            </a:r>
          </a:p>
          <a:p>
            <a:pPr algn="just"/>
            <a:endParaRPr lang="en-US" sz="800" dirty="0" smtClean="0">
              <a:latin typeface="Arial"/>
              <a:cs typeface="Arial"/>
            </a:endParaRPr>
          </a:p>
          <a:p>
            <a:pPr algn="just"/>
            <a:r>
              <a:rPr lang="en-US" sz="1400" b="1" u="sng" dirty="0" smtClean="0">
                <a:solidFill>
                  <a:srgbClr val="0000FF"/>
                </a:solidFill>
                <a:latin typeface="Arial"/>
                <a:cs typeface="Arial"/>
              </a:rPr>
              <a:t>A</a:t>
            </a:r>
            <a:r>
              <a:rPr lang="en-US" sz="1400" b="1" dirty="0" smtClean="0">
                <a:solidFill>
                  <a:srgbClr val="0000FF"/>
                </a:solidFill>
                <a:latin typeface="Arial"/>
                <a:cs typeface="Arial"/>
              </a:rPr>
              <a:t>chievement: </a:t>
            </a:r>
            <a:r>
              <a:rPr lang="en-US" sz="1400" dirty="0" smtClean="0">
                <a:latin typeface="Arial"/>
                <a:cs typeface="Arial"/>
              </a:rPr>
              <a:t>We all work hard to be the best we can be in everything we do</a:t>
            </a:r>
          </a:p>
          <a:p>
            <a:pPr algn="just"/>
            <a:endParaRPr lang="en-US" sz="800" dirty="0" smtClean="0">
              <a:latin typeface="Arial"/>
              <a:cs typeface="Arial"/>
            </a:endParaRPr>
          </a:p>
          <a:p>
            <a:pPr algn="just"/>
            <a:r>
              <a:rPr lang="en-US" sz="1400" b="1" u="sng" dirty="0" smtClean="0">
                <a:solidFill>
                  <a:srgbClr val="0000FF"/>
                </a:solidFill>
                <a:latin typeface="Arial"/>
                <a:cs typeface="Arial"/>
              </a:rPr>
              <a:t>C</a:t>
            </a:r>
            <a:r>
              <a:rPr lang="en-US" sz="1400" b="1" dirty="0" smtClean="0">
                <a:solidFill>
                  <a:srgbClr val="0000FF"/>
                </a:solidFill>
                <a:latin typeface="Arial"/>
                <a:cs typeface="Arial"/>
              </a:rPr>
              <a:t>ommitment: </a:t>
            </a:r>
            <a:r>
              <a:rPr lang="en-US" sz="1400" dirty="0" smtClean="0">
                <a:latin typeface="Arial"/>
                <a:cs typeface="Arial"/>
              </a:rPr>
              <a:t>We contribute to our school community and </a:t>
            </a:r>
            <a:r>
              <a:rPr lang="en-US" sz="1400" dirty="0">
                <a:latin typeface="Arial"/>
                <a:cs typeface="Arial"/>
              </a:rPr>
              <a:t>w</a:t>
            </a:r>
            <a:r>
              <a:rPr lang="en-US" sz="1400" dirty="0" smtClean="0">
                <a:latin typeface="Arial"/>
                <a:cs typeface="Arial"/>
              </a:rPr>
              <a:t>e keep going even when things are hard. </a:t>
            </a:r>
          </a:p>
          <a:p>
            <a:pPr algn="just"/>
            <a:endParaRPr lang="en-US" sz="800" dirty="0" smtClean="0">
              <a:latin typeface="Arial"/>
              <a:cs typeface="Arial"/>
            </a:endParaRPr>
          </a:p>
          <a:p>
            <a:pPr algn="just"/>
            <a:r>
              <a:rPr lang="en-US" sz="1400" b="1" u="sng" dirty="0" smtClean="0">
                <a:solidFill>
                  <a:srgbClr val="0000FF"/>
                </a:solidFill>
                <a:latin typeface="Arial"/>
                <a:cs typeface="Arial"/>
              </a:rPr>
              <a:t>H</a:t>
            </a:r>
            <a:r>
              <a:rPr lang="en-US" sz="1400" b="1" dirty="0" smtClean="0">
                <a:solidFill>
                  <a:srgbClr val="0000FF"/>
                </a:solidFill>
                <a:latin typeface="Arial"/>
                <a:cs typeface="Arial"/>
              </a:rPr>
              <a:t>onesty: </a:t>
            </a:r>
            <a:r>
              <a:rPr lang="en-US" sz="1400" dirty="0" smtClean="0">
                <a:solidFill>
                  <a:srgbClr val="000000"/>
                </a:solidFill>
                <a:latin typeface="Arial"/>
                <a:cs typeface="Arial"/>
              </a:rPr>
              <a:t>We tell the truth at all times. This helps us to trust each other. </a:t>
            </a:r>
            <a:endParaRPr lang="en-US" sz="1400" b="1" dirty="0">
              <a:solidFill>
                <a:srgbClr val="0000FF"/>
              </a:solidFill>
              <a:latin typeface="Arial"/>
              <a:cs typeface="Arial"/>
            </a:endParaRPr>
          </a:p>
        </p:txBody>
      </p:sp>
      <p:sp>
        <p:nvSpPr>
          <p:cNvPr id="3" name="5-Point Star 2"/>
          <p:cNvSpPr/>
          <p:nvPr/>
        </p:nvSpPr>
        <p:spPr>
          <a:xfrm rot="1363931">
            <a:off x="5608021" y="762000"/>
            <a:ext cx="928934" cy="891692"/>
          </a:xfrm>
          <a:prstGeom prst="star5">
            <a:avLst/>
          </a:prstGeom>
          <a:solidFill>
            <a:srgbClr val="FFFF66">
              <a:alpha val="28000"/>
            </a:srgbClr>
          </a:solidFill>
          <a:ln>
            <a:solidFill>
              <a:srgbClr val="FFFF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17073" y="1250388"/>
            <a:ext cx="6123383" cy="2277547"/>
          </a:xfrm>
          <a:prstGeom prst="rect">
            <a:avLst/>
          </a:prstGeom>
          <a:noFill/>
        </p:spPr>
        <p:txBody>
          <a:bodyPr wrap="square" rtlCol="0">
            <a:spAutoFit/>
          </a:bodyPr>
          <a:lstStyle/>
          <a:p>
            <a:r>
              <a:rPr lang="en-US" sz="1400" dirty="0" smtClean="0">
                <a:latin typeface="Arial"/>
                <a:cs typeface="Arial"/>
              </a:rPr>
              <a:t>Address: 	</a:t>
            </a:r>
            <a:r>
              <a:rPr lang="en-US" sz="1400" dirty="0" err="1" smtClean="0">
                <a:latin typeface="Arial"/>
                <a:cs typeface="Arial"/>
              </a:rPr>
              <a:t>Wemyss</a:t>
            </a:r>
            <a:r>
              <a:rPr lang="en-US" sz="1400" dirty="0" smtClean="0">
                <a:latin typeface="Arial"/>
                <a:cs typeface="Arial"/>
              </a:rPr>
              <a:t> </a:t>
            </a:r>
            <a:r>
              <a:rPr lang="en-US" sz="1400" dirty="0">
                <a:latin typeface="Arial"/>
                <a:cs typeface="Arial"/>
              </a:rPr>
              <a:t>Bay Primary School and Nursery Class </a:t>
            </a:r>
            <a:endParaRPr lang="en-US" sz="1400" dirty="0" smtClean="0">
              <a:latin typeface="Arial"/>
              <a:cs typeface="Arial"/>
            </a:endParaRPr>
          </a:p>
          <a:p>
            <a:r>
              <a:rPr lang="en-US" sz="1400" dirty="0" smtClean="0">
                <a:latin typeface="Arial"/>
                <a:cs typeface="Arial"/>
              </a:rPr>
              <a:t>		</a:t>
            </a:r>
            <a:r>
              <a:rPr lang="en-US" sz="1400" dirty="0" err="1" smtClean="0">
                <a:latin typeface="Arial"/>
                <a:cs typeface="Arial"/>
              </a:rPr>
              <a:t>Ardgowan</a:t>
            </a:r>
            <a:r>
              <a:rPr lang="en-US" sz="1400" dirty="0" smtClean="0">
                <a:latin typeface="Arial"/>
                <a:cs typeface="Arial"/>
              </a:rPr>
              <a:t> </a:t>
            </a:r>
            <a:r>
              <a:rPr lang="en-US" sz="1400" dirty="0">
                <a:latin typeface="Arial"/>
                <a:cs typeface="Arial"/>
              </a:rPr>
              <a:t>Road</a:t>
            </a:r>
          </a:p>
          <a:p>
            <a:r>
              <a:rPr lang="en-US" sz="1400" dirty="0" smtClean="0">
                <a:latin typeface="Arial"/>
                <a:cs typeface="Arial"/>
              </a:rPr>
              <a:t>		</a:t>
            </a:r>
            <a:r>
              <a:rPr lang="en-US" sz="1400" dirty="0" err="1" smtClean="0">
                <a:latin typeface="Arial"/>
                <a:cs typeface="Arial"/>
              </a:rPr>
              <a:t>Wemyss</a:t>
            </a:r>
            <a:r>
              <a:rPr lang="en-US" sz="1400" dirty="0" smtClean="0">
                <a:latin typeface="Arial"/>
                <a:cs typeface="Arial"/>
              </a:rPr>
              <a:t> </a:t>
            </a:r>
            <a:r>
              <a:rPr lang="en-US" sz="1400" dirty="0">
                <a:latin typeface="Arial"/>
                <a:cs typeface="Arial"/>
              </a:rPr>
              <a:t>Bay </a:t>
            </a:r>
            <a:endParaRPr lang="en-US" sz="1400" dirty="0" smtClean="0">
              <a:latin typeface="Arial"/>
              <a:cs typeface="Arial"/>
            </a:endParaRPr>
          </a:p>
          <a:p>
            <a:r>
              <a:rPr lang="en-US" sz="1400" dirty="0" smtClean="0">
                <a:latin typeface="Arial"/>
                <a:cs typeface="Arial"/>
              </a:rPr>
              <a:t>		PA18 6AS</a:t>
            </a:r>
          </a:p>
          <a:p>
            <a:endParaRPr lang="en-US" sz="1400" dirty="0" smtClean="0">
              <a:latin typeface="Arial"/>
              <a:cs typeface="Arial"/>
            </a:endParaRPr>
          </a:p>
          <a:p>
            <a:r>
              <a:rPr lang="en-US" sz="1400" dirty="0" smtClean="0">
                <a:latin typeface="Arial"/>
                <a:cs typeface="Arial"/>
              </a:rPr>
              <a:t>Telephone</a:t>
            </a:r>
            <a:r>
              <a:rPr lang="en-US" sz="1400" dirty="0">
                <a:latin typeface="Arial"/>
                <a:cs typeface="Arial"/>
              </a:rPr>
              <a:t>: 01475 715976</a:t>
            </a:r>
          </a:p>
          <a:p>
            <a:endParaRPr lang="en-US" sz="1400" dirty="0">
              <a:latin typeface="Arial"/>
              <a:cs typeface="Arial"/>
            </a:endParaRPr>
          </a:p>
          <a:p>
            <a:r>
              <a:rPr lang="en-US" sz="1400" dirty="0" smtClean="0">
                <a:latin typeface="Arial"/>
                <a:cs typeface="Arial"/>
              </a:rPr>
              <a:t>Email</a:t>
            </a:r>
            <a:r>
              <a:rPr lang="en-US" sz="1400" dirty="0">
                <a:latin typeface="Arial"/>
                <a:cs typeface="Arial"/>
              </a:rPr>
              <a:t>: </a:t>
            </a:r>
            <a:r>
              <a:rPr lang="en-US" sz="1400" dirty="0" smtClean="0">
                <a:latin typeface="Arial"/>
                <a:cs typeface="Arial"/>
              </a:rPr>
              <a:t>	</a:t>
            </a:r>
            <a:r>
              <a:rPr lang="en-US" sz="1400" dirty="0" smtClean="0">
                <a:latin typeface="Arial"/>
                <a:cs typeface="Arial"/>
                <a:hlinkClick r:id="rId2"/>
              </a:rPr>
              <a:t>INWemyssBay</a:t>
            </a:r>
            <a:r>
              <a:rPr lang="en-US" sz="1400" dirty="0">
                <a:latin typeface="Arial"/>
                <a:cs typeface="Arial"/>
                <a:hlinkClick r:id="rId2"/>
              </a:rPr>
              <a:t>@glowscotland.onmicrosoft.com</a:t>
            </a:r>
            <a:endParaRPr lang="en-US" sz="1400" dirty="0">
              <a:latin typeface="Arial"/>
              <a:cs typeface="Arial"/>
            </a:endParaRPr>
          </a:p>
          <a:p>
            <a:r>
              <a:rPr lang="en-US" sz="1400" dirty="0" smtClean="0">
                <a:latin typeface="Arial"/>
                <a:cs typeface="Arial"/>
              </a:rPr>
              <a:t>Website:	 </a:t>
            </a:r>
            <a:r>
              <a:rPr lang="en-US" sz="1400" dirty="0">
                <a:latin typeface="Arial"/>
                <a:cs typeface="Arial"/>
                <a:hlinkClick r:id="rId3"/>
              </a:rPr>
              <a:t>https://blogs.glowscotland.org.uk/in/wemyssbayps</a:t>
            </a:r>
            <a:r>
              <a:rPr lang="en-US" sz="1400" dirty="0" smtClean="0">
                <a:latin typeface="Arial"/>
                <a:cs typeface="Arial"/>
                <a:hlinkClick r:id="rId3"/>
              </a:rPr>
              <a:t>/</a:t>
            </a:r>
            <a:endParaRPr lang="en-US" sz="1400" dirty="0" smtClean="0">
              <a:latin typeface="Arial"/>
              <a:cs typeface="Arial"/>
            </a:endParaRPr>
          </a:p>
          <a:p>
            <a:endParaRPr lang="en-US" sz="1600" dirty="0" smtClean="0">
              <a:latin typeface="Arial"/>
              <a:cs typeface="Arial"/>
            </a:endParaRPr>
          </a:p>
        </p:txBody>
      </p:sp>
      <p:pic>
        <p:nvPicPr>
          <p:cNvPr id="14" name="Picture 3"/>
          <p:cNvPicPr>
            <a:picLocks noChangeAspect="1"/>
          </p:cNvPicPr>
          <p:nvPr/>
        </p:nvPicPr>
        <p:blipFill>
          <a:blip r:embed="rId4">
            <a:extLst>
              <a:ext uri="{28A0092B-C50C-407E-A947-70E740481C1C}">
                <a14:useLocalDpi xmlns:a14="http://schemas.microsoft.com/office/drawing/2010/main" val="0"/>
              </a:ext>
            </a:extLst>
          </a:blip>
          <a:srcRect l="22948" t="46718" r="24808" b="4971"/>
          <a:stretch>
            <a:fillRect/>
          </a:stretch>
        </p:blipFill>
        <p:spPr bwMode="auto">
          <a:xfrm rot="5400000">
            <a:off x="313797" y="3638984"/>
            <a:ext cx="1430798" cy="1067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62715" y="3899621"/>
            <a:ext cx="1922589" cy="523220"/>
          </a:xfrm>
          <a:prstGeom prst="rect">
            <a:avLst/>
          </a:prstGeom>
          <a:noFill/>
        </p:spPr>
        <p:txBody>
          <a:bodyPr wrap="square" rtlCol="0">
            <a:spAutoFit/>
          </a:bodyPr>
          <a:lstStyle/>
          <a:p>
            <a:r>
              <a:rPr lang="en-US" sz="1400" dirty="0" smtClean="0"/>
              <a:t>Mrs Alison Gillespie</a:t>
            </a:r>
          </a:p>
          <a:p>
            <a:r>
              <a:rPr lang="en-US" sz="1400" dirty="0" smtClean="0"/>
              <a:t>Acting Head Teacher</a:t>
            </a:r>
            <a:endParaRPr lang="en-US" sz="1400" dirty="0"/>
          </a:p>
        </p:txBody>
      </p:sp>
      <p:sp>
        <p:nvSpPr>
          <p:cNvPr id="15" name="TextBox 14"/>
          <p:cNvSpPr txBox="1"/>
          <p:nvPr/>
        </p:nvSpPr>
        <p:spPr>
          <a:xfrm>
            <a:off x="4552340" y="3910892"/>
            <a:ext cx="1922589" cy="738664"/>
          </a:xfrm>
          <a:prstGeom prst="rect">
            <a:avLst/>
          </a:prstGeom>
          <a:noFill/>
        </p:spPr>
        <p:txBody>
          <a:bodyPr wrap="square" rtlCol="0">
            <a:spAutoFit/>
          </a:bodyPr>
          <a:lstStyle/>
          <a:p>
            <a:r>
              <a:rPr lang="en-US" sz="1400" dirty="0" smtClean="0"/>
              <a:t>Mrs Lynne </a:t>
            </a:r>
            <a:r>
              <a:rPr lang="en-US" sz="1400" dirty="0" err="1" smtClean="0"/>
              <a:t>Cushnahan</a:t>
            </a:r>
            <a:endParaRPr lang="en-US" sz="1400" dirty="0" smtClean="0"/>
          </a:p>
          <a:p>
            <a:r>
              <a:rPr lang="en-US" sz="1400" dirty="0" smtClean="0"/>
              <a:t>Acting Depute Head Teacher</a:t>
            </a:r>
            <a:endParaRPr lang="en-US" sz="1400" dirty="0"/>
          </a:p>
        </p:txBody>
      </p:sp>
      <p:sp>
        <p:nvSpPr>
          <p:cNvPr id="16" name="Rectangle 15"/>
          <p:cNvSpPr/>
          <p:nvPr/>
        </p:nvSpPr>
        <p:spPr>
          <a:xfrm>
            <a:off x="208537" y="5005571"/>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Our Values</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250605" y="3607862"/>
            <a:ext cx="1462902" cy="1097176"/>
          </a:xfrm>
          <a:prstGeom prst="rect">
            <a:avLst/>
          </a:prstGeom>
        </p:spPr>
      </p:pic>
    </p:spTree>
    <p:extLst>
      <p:ext uri="{BB962C8B-B14F-4D97-AF65-F5344CB8AC3E}">
        <p14:creationId xmlns:p14="http://schemas.microsoft.com/office/powerpoint/2010/main" val="2530191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Primary 1</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208536" y="5070967"/>
            <a:ext cx="6321615" cy="3754874"/>
          </a:xfrm>
          <a:prstGeom prst="rect">
            <a:avLst/>
          </a:prstGeom>
          <a:noFill/>
        </p:spPr>
        <p:txBody>
          <a:bodyPr wrap="square" rtlCol="0">
            <a:spAutoFit/>
          </a:bodyPr>
          <a:lstStyle/>
          <a:p>
            <a:pPr algn="just"/>
            <a:r>
              <a:rPr lang="en-US" sz="1400" dirty="0" smtClean="0">
                <a:solidFill>
                  <a:srgbClr val="000000"/>
                </a:solidFill>
                <a:latin typeface="Arial"/>
                <a:cs typeface="Arial"/>
              </a:rPr>
              <a:t>Most learning in Primary 1 is play based. Play is valuable and helps a child to develop cognitive, social, emotional and physical capacities. It is such a wide concept that it can be difficult to define and what an adult constructs as a play activity may not mean the same for a child. </a:t>
            </a:r>
          </a:p>
          <a:p>
            <a:pPr algn="just"/>
            <a:endParaRPr lang="en-US" sz="1400" dirty="0">
              <a:solidFill>
                <a:srgbClr val="000000"/>
              </a:solidFill>
              <a:latin typeface="Arial"/>
              <a:cs typeface="Arial"/>
            </a:endParaRPr>
          </a:p>
          <a:p>
            <a:pPr algn="just"/>
            <a:r>
              <a:rPr lang="en-US" sz="1400" dirty="0" smtClean="0">
                <a:solidFill>
                  <a:srgbClr val="000000"/>
                </a:solidFill>
                <a:latin typeface="Arial"/>
                <a:cs typeface="Arial"/>
              </a:rPr>
              <a:t>Our staff are committed to observing and listening to our pupils so that we can structure </a:t>
            </a:r>
            <a:r>
              <a:rPr lang="en-US" sz="1400" dirty="0">
                <a:solidFill>
                  <a:srgbClr val="000000"/>
                </a:solidFill>
                <a:latin typeface="Arial"/>
                <a:cs typeface="Arial"/>
              </a:rPr>
              <a:t>p</a:t>
            </a:r>
            <a:r>
              <a:rPr lang="en-US" sz="1400" dirty="0" smtClean="0">
                <a:solidFill>
                  <a:srgbClr val="000000"/>
                </a:solidFill>
                <a:latin typeface="Arial"/>
                <a:cs typeface="Arial"/>
              </a:rPr>
              <a:t>lay activities that are appealing and that contribute to learning and the development of skills. </a:t>
            </a:r>
          </a:p>
          <a:p>
            <a:pPr algn="just"/>
            <a:endParaRPr lang="en-US" sz="1400" dirty="0" smtClean="0">
              <a:solidFill>
                <a:srgbClr val="000000"/>
              </a:solidFill>
              <a:latin typeface="Arial"/>
              <a:cs typeface="Arial"/>
            </a:endParaRPr>
          </a:p>
          <a:p>
            <a:pPr algn="just"/>
            <a:r>
              <a:rPr lang="en-US" sz="1400" dirty="0" smtClean="0">
                <a:solidFill>
                  <a:srgbClr val="000000"/>
                </a:solidFill>
                <a:latin typeface="Arial"/>
                <a:cs typeface="Arial"/>
              </a:rPr>
              <a:t>Whilst life in Primary 1 this year may not be typical, it will still be exciting for you child and it is important that we focus on this rather than any deficit. </a:t>
            </a:r>
          </a:p>
          <a:p>
            <a:pPr algn="just"/>
            <a:endParaRPr lang="en-US" sz="1400" dirty="0">
              <a:solidFill>
                <a:srgbClr val="000000"/>
              </a:solidFill>
              <a:latin typeface="Arial"/>
              <a:cs typeface="Arial"/>
            </a:endParaRPr>
          </a:p>
          <a:p>
            <a:pPr algn="just"/>
            <a:r>
              <a:rPr lang="en-US" sz="1400" dirty="0" smtClean="0">
                <a:solidFill>
                  <a:srgbClr val="000000"/>
                </a:solidFill>
                <a:latin typeface="Arial"/>
                <a:cs typeface="Arial"/>
              </a:rPr>
              <a:t>Mrs Carswell will be in regular contact with you so that you know exactly how you can best support your child's learning. </a:t>
            </a:r>
          </a:p>
          <a:p>
            <a:pPr algn="just"/>
            <a:endParaRPr lang="en-US" sz="1400" dirty="0">
              <a:solidFill>
                <a:srgbClr val="000000"/>
              </a:solidFill>
              <a:latin typeface="Arial"/>
              <a:cs typeface="Arial"/>
            </a:endParaRPr>
          </a:p>
          <a:p>
            <a:pPr algn="just"/>
            <a:r>
              <a:rPr lang="en-US" sz="1400" dirty="0" smtClean="0">
                <a:solidFill>
                  <a:srgbClr val="000000"/>
                </a:solidFill>
                <a:latin typeface="Arial"/>
                <a:cs typeface="Arial"/>
              </a:rPr>
              <a:t>We will all work together to make sure that this is a good year for our Primary 1 new starts!</a:t>
            </a:r>
            <a:endParaRPr lang="en-US" sz="1400" dirty="0">
              <a:solidFill>
                <a:srgbClr val="000000"/>
              </a:solidFill>
              <a:latin typeface="Arial"/>
              <a:cs typeface="Arial"/>
            </a:endParaRPr>
          </a:p>
        </p:txBody>
      </p:sp>
      <p:sp>
        <p:nvSpPr>
          <p:cNvPr id="3" name="5-Point Star 2"/>
          <p:cNvSpPr/>
          <p:nvPr/>
        </p:nvSpPr>
        <p:spPr>
          <a:xfrm rot="1363931">
            <a:off x="5608021" y="762000"/>
            <a:ext cx="928934" cy="891692"/>
          </a:xfrm>
          <a:prstGeom prst="star5">
            <a:avLst/>
          </a:prstGeom>
          <a:solidFill>
            <a:srgbClr val="FFFF66">
              <a:alpha val="28000"/>
            </a:srgbClr>
          </a:solidFill>
          <a:ln>
            <a:solidFill>
              <a:srgbClr val="FFFF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17073" y="1250388"/>
            <a:ext cx="6123383" cy="523220"/>
          </a:xfrm>
          <a:prstGeom prst="rect">
            <a:avLst/>
          </a:prstGeom>
          <a:noFill/>
        </p:spPr>
        <p:txBody>
          <a:bodyPr wrap="square" rtlCol="0">
            <a:spAutoFit/>
          </a:bodyPr>
          <a:lstStyle/>
          <a:p>
            <a:r>
              <a:rPr lang="en-US" sz="1400" dirty="0" smtClean="0">
                <a:latin typeface="Arial"/>
                <a:cs typeface="Arial"/>
              </a:rPr>
              <a:t>Your child’s teacher will be Mrs Julie Carswell.</a:t>
            </a:r>
            <a:endParaRPr lang="en-US" sz="1400" dirty="0">
              <a:latin typeface="Arial"/>
              <a:cs typeface="Arial"/>
            </a:endParaRPr>
          </a:p>
          <a:p>
            <a:endParaRPr lang="en-US" sz="1400" dirty="0">
              <a:latin typeface="Arial"/>
              <a:cs typeface="Arial"/>
            </a:endParaRPr>
          </a:p>
        </p:txBody>
      </p:sp>
      <p:sp>
        <p:nvSpPr>
          <p:cNvPr id="4" name="TextBox 3"/>
          <p:cNvSpPr txBox="1"/>
          <p:nvPr/>
        </p:nvSpPr>
        <p:spPr>
          <a:xfrm>
            <a:off x="1562715" y="3899621"/>
            <a:ext cx="1922589" cy="307777"/>
          </a:xfrm>
          <a:prstGeom prst="rect">
            <a:avLst/>
          </a:prstGeom>
          <a:noFill/>
        </p:spPr>
        <p:txBody>
          <a:bodyPr wrap="square" rtlCol="0">
            <a:spAutoFit/>
          </a:bodyPr>
          <a:lstStyle/>
          <a:p>
            <a:endParaRPr lang="en-US" sz="1400" dirty="0"/>
          </a:p>
        </p:txBody>
      </p:sp>
      <p:pic>
        <p:nvPicPr>
          <p:cNvPr id="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456" y="1773608"/>
            <a:ext cx="2242517" cy="3026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3117308" y="1971076"/>
            <a:ext cx="3358406" cy="2525041"/>
          </a:xfrm>
          <a:prstGeom prst="rect">
            <a:avLst/>
          </a:prstGeom>
        </p:spPr>
      </p:pic>
    </p:spTree>
    <p:extLst>
      <p:ext uri="{BB962C8B-B14F-4D97-AF65-F5344CB8AC3E}">
        <p14:creationId xmlns:p14="http://schemas.microsoft.com/office/powerpoint/2010/main" val="108902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School Facilities </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228231" y="1150596"/>
            <a:ext cx="6312225" cy="2677656"/>
          </a:xfrm>
          <a:prstGeom prst="rect">
            <a:avLst/>
          </a:prstGeom>
          <a:noFill/>
        </p:spPr>
        <p:txBody>
          <a:bodyPr wrap="square" rtlCol="0">
            <a:spAutoFit/>
          </a:bodyPr>
          <a:lstStyle/>
          <a:p>
            <a:pPr algn="just"/>
            <a:r>
              <a:rPr lang="en-US" sz="1400" dirty="0" smtClean="0">
                <a:latin typeface="Arial"/>
                <a:cs typeface="Arial"/>
              </a:rPr>
              <a:t>We have ten bright </a:t>
            </a:r>
            <a:r>
              <a:rPr lang="en-US" sz="1400" dirty="0">
                <a:latin typeface="Arial"/>
                <a:cs typeface="Arial"/>
              </a:rPr>
              <a:t>and </a:t>
            </a:r>
            <a:r>
              <a:rPr lang="en-US" sz="1400" dirty="0" smtClean="0">
                <a:latin typeface="Arial"/>
                <a:cs typeface="Arial"/>
              </a:rPr>
              <a:t>spacious classrooms. </a:t>
            </a:r>
            <a:r>
              <a:rPr lang="en-US" sz="1400" dirty="0">
                <a:latin typeface="Arial"/>
                <a:cs typeface="Arial"/>
              </a:rPr>
              <a:t>All classes are fitted with an </a:t>
            </a:r>
            <a:r>
              <a:rPr lang="en-US" sz="1400" dirty="0" smtClean="0">
                <a:latin typeface="Arial"/>
                <a:cs typeface="Arial"/>
              </a:rPr>
              <a:t>interactive whiteboard</a:t>
            </a:r>
            <a:r>
              <a:rPr lang="en-US" sz="1400" dirty="0">
                <a:latin typeface="Arial"/>
                <a:cs typeface="Arial"/>
              </a:rPr>
              <a:t>. A fully functioning ICT suite operates within the school. We have </a:t>
            </a:r>
            <a:r>
              <a:rPr lang="en-US" sz="1400" dirty="0" smtClean="0">
                <a:latin typeface="Arial"/>
                <a:cs typeface="Arial"/>
              </a:rPr>
              <a:t>a separate </a:t>
            </a:r>
            <a:r>
              <a:rPr lang="en-US" sz="1400" dirty="0">
                <a:latin typeface="Arial"/>
                <a:cs typeface="Arial"/>
              </a:rPr>
              <a:t>Gym Hall and Dining </a:t>
            </a:r>
            <a:r>
              <a:rPr lang="en-US" sz="1400" dirty="0" smtClean="0">
                <a:latin typeface="Arial"/>
                <a:cs typeface="Arial"/>
              </a:rPr>
              <a:t>area but please note that these spaces may require to be re-purposed in order to fulfill current safety guidance. Our Wellbeing Room is available to all members </a:t>
            </a:r>
            <a:r>
              <a:rPr lang="en-US" sz="1400" dirty="0">
                <a:latin typeface="Arial"/>
                <a:cs typeface="Arial"/>
              </a:rPr>
              <a:t>o</a:t>
            </a:r>
            <a:r>
              <a:rPr lang="en-US" sz="1400" dirty="0" smtClean="0">
                <a:latin typeface="Arial"/>
                <a:cs typeface="Arial"/>
              </a:rPr>
              <a:t>f our school community. It is a welcoming space where pupils can have go to have some quiet time if required. We have disabled </a:t>
            </a:r>
            <a:r>
              <a:rPr lang="en-US" sz="1400" dirty="0">
                <a:latin typeface="Arial"/>
                <a:cs typeface="Arial"/>
              </a:rPr>
              <a:t>access to </a:t>
            </a:r>
            <a:r>
              <a:rPr lang="en-US" sz="1400" dirty="0" smtClean="0">
                <a:latin typeface="Arial"/>
                <a:cs typeface="Arial"/>
              </a:rPr>
              <a:t>all areas </a:t>
            </a:r>
            <a:r>
              <a:rPr lang="en-US" sz="1400" dirty="0">
                <a:latin typeface="Arial"/>
                <a:cs typeface="Arial"/>
              </a:rPr>
              <a:t>of the </a:t>
            </a:r>
            <a:r>
              <a:rPr lang="en-US" sz="1400" dirty="0" smtClean="0">
                <a:latin typeface="Arial"/>
                <a:cs typeface="Arial"/>
              </a:rPr>
              <a:t>school.</a:t>
            </a:r>
          </a:p>
          <a:p>
            <a:pPr algn="just"/>
            <a:endParaRPr lang="en-US" sz="1400" dirty="0">
              <a:latin typeface="Arial"/>
              <a:cs typeface="Arial"/>
            </a:endParaRPr>
          </a:p>
          <a:p>
            <a:pPr algn="just"/>
            <a:r>
              <a:rPr lang="en-US" sz="1400" dirty="0" smtClean="0">
                <a:latin typeface="Arial"/>
                <a:cs typeface="Arial"/>
              </a:rPr>
              <a:t>We </a:t>
            </a:r>
            <a:r>
              <a:rPr lang="en-US" sz="1400" dirty="0">
                <a:latin typeface="Arial"/>
                <a:cs typeface="Arial"/>
              </a:rPr>
              <a:t>make valuable use of </a:t>
            </a:r>
            <a:r>
              <a:rPr lang="en-US" sz="1400" dirty="0" smtClean="0">
                <a:latin typeface="Arial"/>
                <a:cs typeface="Arial"/>
              </a:rPr>
              <a:t>large level playgrounds and our all weather </a:t>
            </a:r>
            <a:r>
              <a:rPr lang="en-US" sz="1400" dirty="0" err="1" smtClean="0">
                <a:latin typeface="Arial"/>
                <a:cs typeface="Arial"/>
              </a:rPr>
              <a:t>astro</a:t>
            </a:r>
            <a:r>
              <a:rPr lang="en-US" sz="1400" dirty="0">
                <a:latin typeface="Arial"/>
                <a:cs typeface="Arial"/>
              </a:rPr>
              <a:t>-turf </a:t>
            </a:r>
            <a:r>
              <a:rPr lang="en-US" sz="1400" dirty="0" smtClean="0">
                <a:latin typeface="Arial"/>
                <a:cs typeface="Arial"/>
              </a:rPr>
              <a:t>pitch. We will be making increased use of our outdoor space and so it essential that your child has sturdy outdoor shoes and a jacket every day please. </a:t>
            </a:r>
          </a:p>
        </p:txBody>
      </p:sp>
      <p:sp>
        <p:nvSpPr>
          <p:cNvPr id="3" name="Rectangle 2"/>
          <p:cNvSpPr/>
          <p:nvPr/>
        </p:nvSpPr>
        <p:spPr>
          <a:xfrm>
            <a:off x="228230" y="4414904"/>
            <a:ext cx="6312225" cy="2708434"/>
          </a:xfrm>
          <a:prstGeom prst="rect">
            <a:avLst/>
          </a:prstGeom>
        </p:spPr>
        <p:txBody>
          <a:bodyPr wrap="square">
            <a:spAutoFit/>
          </a:bodyPr>
          <a:lstStyle/>
          <a:p>
            <a:pPr algn="just"/>
            <a:r>
              <a:rPr lang="en-US" sz="1400" dirty="0">
                <a:latin typeface="Arial"/>
                <a:cs typeface="Arial"/>
              </a:rPr>
              <a:t>Every child within the </a:t>
            </a:r>
            <a:r>
              <a:rPr lang="en-US" sz="1400" dirty="0" smtClean="0">
                <a:latin typeface="Arial"/>
                <a:cs typeface="Arial"/>
              </a:rPr>
              <a:t>school and nursery </a:t>
            </a:r>
            <a:r>
              <a:rPr lang="en-US" sz="1400" dirty="0">
                <a:latin typeface="Arial"/>
                <a:cs typeface="Arial"/>
              </a:rPr>
              <a:t>is allocated to a school </a:t>
            </a:r>
            <a:r>
              <a:rPr lang="en-US" sz="1400" dirty="0" smtClean="0">
                <a:latin typeface="Arial"/>
                <a:cs typeface="Arial"/>
              </a:rPr>
              <a:t>house group when </a:t>
            </a:r>
            <a:r>
              <a:rPr lang="en-US" sz="1400" dirty="0">
                <a:latin typeface="Arial"/>
                <a:cs typeface="Arial"/>
              </a:rPr>
              <a:t>they </a:t>
            </a:r>
            <a:r>
              <a:rPr lang="en-US" sz="1400" dirty="0" err="1" smtClean="0">
                <a:latin typeface="Arial"/>
                <a:cs typeface="Arial"/>
              </a:rPr>
              <a:t>enrol</a:t>
            </a:r>
            <a:r>
              <a:rPr lang="en-US" sz="1400" dirty="0" smtClean="0">
                <a:latin typeface="Arial"/>
                <a:cs typeface="Arial"/>
              </a:rPr>
              <a:t>. Each house </a:t>
            </a:r>
            <a:r>
              <a:rPr lang="en-US" sz="1400" dirty="0">
                <a:latin typeface="Arial"/>
                <a:cs typeface="Arial"/>
              </a:rPr>
              <a:t>has </a:t>
            </a:r>
            <a:r>
              <a:rPr lang="en-US" sz="1400" dirty="0" smtClean="0">
                <a:latin typeface="Arial"/>
                <a:cs typeface="Arial"/>
              </a:rPr>
              <a:t>an associated colour</a:t>
            </a:r>
            <a:r>
              <a:rPr lang="en-US" sz="1400" dirty="0">
                <a:latin typeface="Arial"/>
                <a:cs typeface="Arial"/>
              </a:rPr>
              <a:t>:</a:t>
            </a:r>
            <a:endParaRPr lang="en-US" sz="1400" dirty="0" smtClean="0">
              <a:latin typeface="Arial"/>
              <a:cs typeface="Arial"/>
            </a:endParaRPr>
          </a:p>
          <a:p>
            <a:pPr algn="just"/>
            <a:endParaRPr lang="en-US" sz="800" dirty="0" smtClean="0">
              <a:latin typeface="Arial"/>
              <a:cs typeface="Arial"/>
            </a:endParaRPr>
          </a:p>
          <a:p>
            <a:pPr algn="just"/>
            <a:r>
              <a:rPr lang="en-US" sz="1400" dirty="0" err="1" smtClean="0">
                <a:latin typeface="Arial"/>
                <a:cs typeface="Arial"/>
              </a:rPr>
              <a:t>Arran</a:t>
            </a:r>
            <a:r>
              <a:rPr lang="en-US" sz="1400" dirty="0" smtClean="0">
                <a:latin typeface="Arial"/>
                <a:cs typeface="Arial"/>
              </a:rPr>
              <a:t>			Red</a:t>
            </a:r>
          </a:p>
          <a:p>
            <a:pPr algn="just"/>
            <a:r>
              <a:rPr lang="en-US" sz="1400" dirty="0" smtClean="0">
                <a:latin typeface="Arial"/>
                <a:cs typeface="Arial"/>
              </a:rPr>
              <a:t>Bute			Blue</a:t>
            </a:r>
          </a:p>
          <a:p>
            <a:pPr algn="just"/>
            <a:r>
              <a:rPr lang="en-US" sz="1400" dirty="0" err="1" smtClean="0">
                <a:latin typeface="Arial"/>
                <a:cs typeface="Arial"/>
              </a:rPr>
              <a:t>Cumbrae</a:t>
            </a:r>
            <a:r>
              <a:rPr lang="en-US" sz="1400" dirty="0" smtClean="0">
                <a:latin typeface="Arial"/>
                <a:cs typeface="Arial"/>
              </a:rPr>
              <a:t>		Yellow</a:t>
            </a:r>
          </a:p>
          <a:p>
            <a:pPr algn="just"/>
            <a:r>
              <a:rPr lang="en-US" sz="1400" dirty="0" smtClean="0">
                <a:latin typeface="Arial"/>
                <a:cs typeface="Arial"/>
              </a:rPr>
              <a:t>Iona			Green</a:t>
            </a:r>
          </a:p>
          <a:p>
            <a:pPr algn="just"/>
            <a:endParaRPr lang="en-US" sz="800" dirty="0" smtClean="0">
              <a:latin typeface="Arial"/>
              <a:cs typeface="Arial"/>
            </a:endParaRPr>
          </a:p>
          <a:p>
            <a:pPr algn="just"/>
            <a:r>
              <a:rPr lang="en-US" sz="1400" dirty="0" smtClean="0">
                <a:latin typeface="Arial"/>
                <a:cs typeface="Arial"/>
              </a:rPr>
              <a:t>During </a:t>
            </a:r>
            <a:r>
              <a:rPr lang="en-US" sz="1400" dirty="0">
                <a:latin typeface="Arial"/>
                <a:cs typeface="Arial"/>
              </a:rPr>
              <a:t>special events e.g. Inter-house challenges </a:t>
            </a:r>
            <a:r>
              <a:rPr lang="en-US" sz="1400" dirty="0" smtClean="0">
                <a:latin typeface="Arial"/>
                <a:cs typeface="Arial"/>
              </a:rPr>
              <a:t>and Potted </a:t>
            </a:r>
            <a:r>
              <a:rPr lang="en-US" sz="1400" dirty="0">
                <a:latin typeface="Arial"/>
                <a:cs typeface="Arial"/>
              </a:rPr>
              <a:t>Sports, pupils wear </a:t>
            </a:r>
            <a:r>
              <a:rPr lang="en-US" sz="1400" dirty="0" err="1">
                <a:latin typeface="Arial"/>
                <a:cs typeface="Arial"/>
              </a:rPr>
              <a:t>coloured</a:t>
            </a:r>
            <a:r>
              <a:rPr lang="en-US" sz="1400" dirty="0">
                <a:latin typeface="Arial"/>
                <a:cs typeface="Arial"/>
              </a:rPr>
              <a:t> bibs relating to their house group. This </a:t>
            </a:r>
            <a:r>
              <a:rPr lang="en-US" sz="1400" dirty="0" smtClean="0">
                <a:latin typeface="Arial"/>
                <a:cs typeface="Arial"/>
              </a:rPr>
              <a:t>promotes </a:t>
            </a:r>
            <a:r>
              <a:rPr lang="en-US" sz="1400" dirty="0">
                <a:latin typeface="Arial"/>
                <a:cs typeface="Arial"/>
              </a:rPr>
              <a:t>a sense of </a:t>
            </a:r>
            <a:r>
              <a:rPr lang="en-US" sz="1400" dirty="0" smtClean="0">
                <a:latin typeface="Arial"/>
                <a:cs typeface="Arial"/>
              </a:rPr>
              <a:t>belonging </a:t>
            </a:r>
            <a:r>
              <a:rPr lang="en-US" sz="1400" dirty="0">
                <a:latin typeface="Arial"/>
                <a:cs typeface="Arial"/>
              </a:rPr>
              <a:t>for </a:t>
            </a:r>
            <a:r>
              <a:rPr lang="en-US" sz="1400" dirty="0" smtClean="0">
                <a:latin typeface="Arial"/>
                <a:cs typeface="Arial"/>
              </a:rPr>
              <a:t>pupils and promotes friendships across all age groups. </a:t>
            </a:r>
            <a:r>
              <a:rPr lang="en-US" sz="1400" dirty="0">
                <a:latin typeface="Arial"/>
                <a:cs typeface="Arial"/>
              </a:rPr>
              <a:t>House Captains and Vice Captains are elected from our P7 class by </a:t>
            </a:r>
            <a:r>
              <a:rPr lang="en-US" sz="1400" dirty="0" smtClean="0">
                <a:latin typeface="Arial"/>
                <a:cs typeface="Arial"/>
              </a:rPr>
              <a:t>the pupils.</a:t>
            </a:r>
          </a:p>
          <a:p>
            <a:pPr algn="just"/>
            <a:r>
              <a:rPr lang="en-US" sz="1400" dirty="0" smtClean="0">
                <a:latin typeface="Arial"/>
                <a:cs typeface="Arial"/>
              </a:rPr>
              <a:t>Your child’s house will be confirmed before the end of June. </a:t>
            </a:r>
            <a:endParaRPr lang="en-US" sz="1400" dirty="0">
              <a:latin typeface="Arial"/>
              <a:cs typeface="Arial"/>
            </a:endParaRPr>
          </a:p>
        </p:txBody>
      </p:sp>
      <p:sp>
        <p:nvSpPr>
          <p:cNvPr id="25" name="Rectangle 24"/>
          <p:cNvSpPr/>
          <p:nvPr/>
        </p:nvSpPr>
        <p:spPr>
          <a:xfrm>
            <a:off x="228231" y="3909786"/>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House Groups</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Rectangle 3"/>
          <p:cNvSpPr/>
          <p:nvPr/>
        </p:nvSpPr>
        <p:spPr>
          <a:xfrm>
            <a:off x="228231" y="7525071"/>
            <a:ext cx="6312224" cy="1384995"/>
          </a:xfrm>
          <a:prstGeom prst="rect">
            <a:avLst/>
          </a:prstGeom>
        </p:spPr>
        <p:txBody>
          <a:bodyPr wrap="square">
            <a:spAutoFit/>
          </a:bodyPr>
          <a:lstStyle/>
          <a:p>
            <a:pPr algn="just"/>
            <a:r>
              <a:rPr lang="en-US" sz="1400" dirty="0" smtClean="0">
                <a:latin typeface="Arial"/>
                <a:cs typeface="Arial"/>
              </a:rPr>
              <a:t>With </a:t>
            </a:r>
            <a:r>
              <a:rPr lang="en-US" sz="1400" dirty="0">
                <a:latin typeface="Arial"/>
                <a:cs typeface="Arial"/>
              </a:rPr>
              <a:t>the support and co-operation of parents, we promote positive </a:t>
            </a:r>
            <a:r>
              <a:rPr lang="en-US" sz="1400" dirty="0" err="1">
                <a:latin typeface="Arial"/>
                <a:cs typeface="Arial"/>
              </a:rPr>
              <a:t>behaviour</a:t>
            </a:r>
            <a:r>
              <a:rPr lang="en-US" sz="1400" dirty="0">
                <a:latin typeface="Arial"/>
                <a:cs typeface="Arial"/>
              </a:rPr>
              <a:t> encouraging pupils </a:t>
            </a:r>
            <a:r>
              <a:rPr lang="en-US" sz="1400" dirty="0" smtClean="0">
                <a:latin typeface="Arial"/>
                <a:cs typeface="Arial"/>
              </a:rPr>
              <a:t>to take </a:t>
            </a:r>
            <a:r>
              <a:rPr lang="en-US" sz="1400" dirty="0">
                <a:latin typeface="Arial"/>
                <a:cs typeface="Arial"/>
              </a:rPr>
              <a:t>responsibility for their own actions. The relationship between pupils and staff is </a:t>
            </a:r>
            <a:r>
              <a:rPr lang="en-US" sz="1400" dirty="0" smtClean="0">
                <a:latin typeface="Arial"/>
                <a:cs typeface="Arial"/>
              </a:rPr>
              <a:t>enhanced by </a:t>
            </a:r>
            <a:r>
              <a:rPr lang="en-US" sz="1400" dirty="0">
                <a:latin typeface="Arial"/>
                <a:cs typeface="Arial"/>
              </a:rPr>
              <a:t>mutual respect and consideration on both </a:t>
            </a:r>
            <a:r>
              <a:rPr lang="en-US" sz="1400" dirty="0" smtClean="0">
                <a:latin typeface="Arial"/>
                <a:cs typeface="Arial"/>
              </a:rPr>
              <a:t>sides. </a:t>
            </a:r>
            <a:r>
              <a:rPr lang="en-US" sz="1400" dirty="0" err="1" smtClean="0">
                <a:latin typeface="Arial"/>
                <a:cs typeface="Arial"/>
              </a:rPr>
              <a:t>Wemyss</a:t>
            </a:r>
            <a:r>
              <a:rPr lang="en-US" sz="1400" dirty="0" smtClean="0">
                <a:latin typeface="Arial"/>
                <a:cs typeface="Arial"/>
              </a:rPr>
              <a:t> </a:t>
            </a:r>
            <a:r>
              <a:rPr lang="en-US" sz="1400" dirty="0">
                <a:latin typeface="Arial"/>
                <a:cs typeface="Arial"/>
              </a:rPr>
              <a:t>Bay Primary School and Nursery Class implements the Local </a:t>
            </a:r>
            <a:r>
              <a:rPr lang="en-US" sz="1400" dirty="0" smtClean="0">
                <a:latin typeface="Arial"/>
                <a:cs typeface="Arial"/>
              </a:rPr>
              <a:t>Authority “</a:t>
            </a:r>
            <a:r>
              <a:rPr lang="en-US" sz="1400" dirty="0">
                <a:latin typeface="Arial"/>
                <a:cs typeface="Arial"/>
              </a:rPr>
              <a:t>Positive Relationships Policy”. </a:t>
            </a:r>
            <a:r>
              <a:rPr lang="en-US" sz="1400" dirty="0" smtClean="0">
                <a:latin typeface="Arial"/>
                <a:cs typeface="Arial"/>
              </a:rPr>
              <a:t>A copy of this is available at the school office by request.</a:t>
            </a:r>
            <a:endParaRPr lang="en-US" dirty="0"/>
          </a:p>
        </p:txBody>
      </p:sp>
      <p:sp>
        <p:nvSpPr>
          <p:cNvPr id="26" name="Rectangle 25"/>
          <p:cNvSpPr/>
          <p:nvPr/>
        </p:nvSpPr>
        <p:spPr>
          <a:xfrm>
            <a:off x="208536" y="7027981"/>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Behaviour Policy</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25973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The Curriculum</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228230" y="1223691"/>
            <a:ext cx="6312225" cy="7755969"/>
          </a:xfrm>
          <a:prstGeom prst="rect">
            <a:avLst/>
          </a:prstGeom>
        </p:spPr>
        <p:txBody>
          <a:bodyPr wrap="square">
            <a:spAutoFit/>
          </a:bodyPr>
          <a:lstStyle/>
          <a:p>
            <a:pPr algn="just"/>
            <a:r>
              <a:rPr lang="en-US" sz="1400" dirty="0" smtClean="0">
                <a:latin typeface="Arial"/>
                <a:cs typeface="Arial"/>
              </a:rPr>
              <a:t>Curriculum </a:t>
            </a:r>
            <a:r>
              <a:rPr lang="en-US" sz="1400" dirty="0">
                <a:latin typeface="Arial"/>
                <a:cs typeface="Arial"/>
              </a:rPr>
              <a:t>for </a:t>
            </a:r>
            <a:r>
              <a:rPr lang="en-US" sz="1400" dirty="0" smtClean="0">
                <a:latin typeface="Arial"/>
                <a:cs typeface="Arial"/>
              </a:rPr>
              <a:t>Excellence</a:t>
            </a:r>
            <a:r>
              <a:rPr lang="en-US" sz="1400" dirty="0">
                <a:latin typeface="Arial"/>
                <a:cs typeface="Arial"/>
              </a:rPr>
              <a:t> </a:t>
            </a:r>
            <a:r>
              <a:rPr lang="en-US" sz="1400" dirty="0" smtClean="0">
                <a:latin typeface="Arial"/>
                <a:cs typeface="Arial"/>
              </a:rPr>
              <a:t>provides the curriculum </a:t>
            </a:r>
            <a:r>
              <a:rPr lang="en-US" sz="1400" dirty="0">
                <a:latin typeface="Arial"/>
                <a:cs typeface="Arial"/>
              </a:rPr>
              <a:t>framework for all Scottish educational establishments </a:t>
            </a:r>
            <a:r>
              <a:rPr lang="en-US" sz="1400" dirty="0" smtClean="0">
                <a:latin typeface="Arial"/>
                <a:cs typeface="Arial"/>
              </a:rPr>
              <a:t>with pupils aged 3</a:t>
            </a:r>
            <a:r>
              <a:rPr lang="en-US" sz="1400" dirty="0">
                <a:latin typeface="Arial"/>
                <a:cs typeface="Arial"/>
              </a:rPr>
              <a:t>-</a:t>
            </a:r>
            <a:r>
              <a:rPr lang="en-US" sz="1400" dirty="0" smtClean="0">
                <a:latin typeface="Arial"/>
                <a:cs typeface="Arial"/>
              </a:rPr>
              <a:t>18. The </a:t>
            </a:r>
            <a:r>
              <a:rPr lang="en-US" sz="1400" dirty="0">
                <a:latin typeface="Arial"/>
                <a:cs typeface="Arial"/>
              </a:rPr>
              <a:t>aims of Curriculum for Excellence are that every </a:t>
            </a:r>
            <a:r>
              <a:rPr lang="en-US" sz="1400" dirty="0" smtClean="0">
                <a:latin typeface="Arial"/>
                <a:cs typeface="Arial"/>
              </a:rPr>
              <a:t>child and </a:t>
            </a:r>
            <a:r>
              <a:rPr lang="en-US" sz="1400" dirty="0">
                <a:latin typeface="Arial"/>
                <a:cs typeface="Arial"/>
              </a:rPr>
              <a:t>young person should</a:t>
            </a:r>
            <a:r>
              <a:rPr lang="en-US" sz="1400" dirty="0" smtClean="0">
                <a:latin typeface="Arial"/>
                <a:cs typeface="Arial"/>
              </a:rPr>
              <a:t>:</a:t>
            </a:r>
          </a:p>
          <a:p>
            <a:pPr algn="just"/>
            <a:endParaRPr lang="en-US" sz="1000" dirty="0">
              <a:latin typeface="Arial"/>
              <a:cs typeface="Arial"/>
            </a:endParaRPr>
          </a:p>
          <a:p>
            <a:pPr algn="just"/>
            <a:r>
              <a:rPr lang="en-US" sz="1400" dirty="0">
                <a:latin typeface="Arial"/>
                <a:cs typeface="Arial"/>
              </a:rPr>
              <a:t> Know they are valued and will be supported to become a successful learner, an </a:t>
            </a:r>
            <a:r>
              <a:rPr lang="en-US" sz="1400" dirty="0" smtClean="0">
                <a:latin typeface="Arial"/>
                <a:cs typeface="Arial"/>
              </a:rPr>
              <a:t>effective contributor</a:t>
            </a:r>
            <a:r>
              <a:rPr lang="en-US" sz="1400" dirty="0">
                <a:latin typeface="Arial"/>
                <a:cs typeface="Arial"/>
              </a:rPr>
              <a:t>, a confident individual and a responsible </a:t>
            </a:r>
            <a:r>
              <a:rPr lang="en-US" sz="1400" dirty="0" smtClean="0">
                <a:latin typeface="Arial"/>
                <a:cs typeface="Arial"/>
              </a:rPr>
              <a:t>citizen</a:t>
            </a:r>
            <a:endParaRPr lang="en-US" sz="1400" dirty="0">
              <a:latin typeface="Arial"/>
              <a:cs typeface="Arial"/>
            </a:endParaRPr>
          </a:p>
          <a:p>
            <a:pPr algn="just"/>
            <a:r>
              <a:rPr lang="en-US" sz="1400" dirty="0">
                <a:latin typeface="Arial"/>
                <a:cs typeface="Arial"/>
              </a:rPr>
              <a:t> Experience a traditionally broad Scottish curriculum that develops skills for learning, skills </a:t>
            </a:r>
            <a:r>
              <a:rPr lang="en-US" sz="1400" dirty="0" smtClean="0">
                <a:latin typeface="Arial"/>
                <a:cs typeface="Arial"/>
              </a:rPr>
              <a:t>for life </a:t>
            </a:r>
            <a:r>
              <a:rPr lang="en-US" sz="1400" dirty="0">
                <a:latin typeface="Arial"/>
                <a:cs typeface="Arial"/>
              </a:rPr>
              <a:t>and skills for work, with a sustained focus on literacy and numeracy, which encourages </a:t>
            </a:r>
            <a:r>
              <a:rPr lang="en-US" sz="1400" dirty="0" smtClean="0">
                <a:latin typeface="Arial"/>
                <a:cs typeface="Arial"/>
              </a:rPr>
              <a:t>an active</a:t>
            </a:r>
            <a:r>
              <a:rPr lang="en-US" sz="1400" dirty="0">
                <a:latin typeface="Arial"/>
                <a:cs typeface="Arial"/>
              </a:rPr>
              <a:t>, healthy, environmentally sustainable lifestyle and builds an appreciation of Scotland and </a:t>
            </a:r>
            <a:r>
              <a:rPr lang="en-US" sz="1400" dirty="0" smtClean="0">
                <a:latin typeface="Arial"/>
                <a:cs typeface="Arial"/>
              </a:rPr>
              <a:t>its place </a:t>
            </a:r>
            <a:r>
              <a:rPr lang="en-US" sz="1400" dirty="0">
                <a:latin typeface="Arial"/>
                <a:cs typeface="Arial"/>
              </a:rPr>
              <a:t>in the world</a:t>
            </a:r>
            <a:r>
              <a:rPr lang="en-US" sz="1400" dirty="0" smtClean="0">
                <a:latin typeface="Arial"/>
                <a:cs typeface="Arial"/>
              </a:rPr>
              <a:t>.</a:t>
            </a:r>
          </a:p>
          <a:p>
            <a:pPr algn="just"/>
            <a:endParaRPr lang="en-US" sz="1000" dirty="0">
              <a:latin typeface="Arial"/>
              <a:cs typeface="Arial"/>
            </a:endParaRPr>
          </a:p>
          <a:p>
            <a:pPr algn="just"/>
            <a:r>
              <a:rPr lang="en-US" sz="1400" dirty="0" smtClean="0">
                <a:latin typeface="Arial"/>
                <a:cs typeface="Arial"/>
              </a:rPr>
              <a:t>The </a:t>
            </a:r>
            <a:r>
              <a:rPr lang="en-US" sz="1400" dirty="0">
                <a:latin typeface="Arial"/>
                <a:cs typeface="Arial"/>
              </a:rPr>
              <a:t>experiences and outcomes under Curriculum for Excellence are written at five levels, </a:t>
            </a:r>
            <a:r>
              <a:rPr lang="en-US" sz="1400" dirty="0" smtClean="0">
                <a:latin typeface="Arial"/>
                <a:cs typeface="Arial"/>
              </a:rPr>
              <a:t>with progression </a:t>
            </a:r>
            <a:r>
              <a:rPr lang="en-US" sz="1400" dirty="0">
                <a:latin typeface="Arial"/>
                <a:cs typeface="Arial"/>
              </a:rPr>
              <a:t>to qualifications described under the senior phase</a:t>
            </a:r>
            <a:r>
              <a:rPr lang="en-US" sz="1400" dirty="0" smtClean="0">
                <a:latin typeface="Arial"/>
                <a:cs typeface="Arial"/>
              </a:rPr>
              <a:t>.</a:t>
            </a:r>
          </a:p>
          <a:p>
            <a:pPr algn="just"/>
            <a:endParaRPr lang="en-US" sz="1000" dirty="0">
              <a:latin typeface="Arial"/>
              <a:cs typeface="Arial"/>
            </a:endParaRPr>
          </a:p>
          <a:p>
            <a:pPr algn="just"/>
            <a:r>
              <a:rPr lang="en-US" sz="1400" dirty="0">
                <a:latin typeface="Arial"/>
                <a:cs typeface="Arial"/>
              </a:rPr>
              <a:t>Early level – the pre-school years and P1 or later for some</a:t>
            </a:r>
          </a:p>
          <a:p>
            <a:pPr algn="just"/>
            <a:r>
              <a:rPr lang="en-US" sz="1400" dirty="0">
                <a:latin typeface="Arial"/>
                <a:cs typeface="Arial"/>
              </a:rPr>
              <a:t>First level – to the end of P4, but earlier for some</a:t>
            </a:r>
          </a:p>
          <a:p>
            <a:pPr algn="just"/>
            <a:r>
              <a:rPr lang="en-US" sz="1400" dirty="0">
                <a:latin typeface="Arial"/>
                <a:cs typeface="Arial"/>
              </a:rPr>
              <a:t>Second level – to the end of P7, but earlier for some</a:t>
            </a:r>
          </a:p>
          <a:p>
            <a:pPr algn="just"/>
            <a:r>
              <a:rPr lang="en-US" sz="1400" dirty="0">
                <a:latin typeface="Arial"/>
                <a:cs typeface="Arial"/>
              </a:rPr>
              <a:t>Third and Fourth – S1 to S3, but earlier for some</a:t>
            </a:r>
          </a:p>
          <a:p>
            <a:pPr algn="just"/>
            <a:r>
              <a:rPr lang="en-US" sz="1400" dirty="0">
                <a:latin typeface="Arial"/>
                <a:cs typeface="Arial"/>
              </a:rPr>
              <a:t>Senior phase – S4-S6 and college or other means of </a:t>
            </a:r>
            <a:r>
              <a:rPr lang="en-US" sz="1400" dirty="0" smtClean="0">
                <a:latin typeface="Arial"/>
                <a:cs typeface="Arial"/>
              </a:rPr>
              <a:t>study</a:t>
            </a:r>
          </a:p>
          <a:p>
            <a:pPr algn="just"/>
            <a:endParaRPr lang="en-US" sz="1000" dirty="0">
              <a:latin typeface="Arial"/>
              <a:cs typeface="Arial"/>
            </a:endParaRPr>
          </a:p>
          <a:p>
            <a:pPr algn="just"/>
            <a:r>
              <a:rPr lang="en-US" sz="1400" dirty="0" smtClean="0">
                <a:latin typeface="Arial"/>
                <a:cs typeface="Arial"/>
              </a:rPr>
              <a:t>In addition to the formal curriculum, we offer extra curricular activities and encourage our pupils to share their achievements realised </a:t>
            </a:r>
            <a:r>
              <a:rPr lang="en-US" sz="1400" dirty="0" err="1" smtClean="0">
                <a:latin typeface="Arial"/>
                <a:cs typeface="Arial"/>
              </a:rPr>
              <a:t>outwith</a:t>
            </a:r>
            <a:r>
              <a:rPr lang="en-US" sz="1400" dirty="0" smtClean="0">
                <a:latin typeface="Arial"/>
                <a:cs typeface="Arial"/>
              </a:rPr>
              <a:t> the school environment. </a:t>
            </a:r>
            <a:r>
              <a:rPr lang="en-US" sz="1400" dirty="0">
                <a:latin typeface="Arial"/>
                <a:cs typeface="Arial"/>
              </a:rPr>
              <a:t>The school has </a:t>
            </a:r>
            <a:r>
              <a:rPr lang="en-US" sz="1400" dirty="0" smtClean="0">
                <a:latin typeface="Arial"/>
                <a:cs typeface="Arial"/>
              </a:rPr>
              <a:t>a Pupil </a:t>
            </a:r>
            <a:r>
              <a:rPr lang="en-US" sz="1400" dirty="0">
                <a:latin typeface="Arial"/>
                <a:cs typeface="Arial"/>
              </a:rPr>
              <a:t>Partnership </a:t>
            </a:r>
            <a:r>
              <a:rPr lang="en-US" sz="1400" dirty="0" smtClean="0">
                <a:latin typeface="Arial"/>
                <a:cs typeface="Arial"/>
              </a:rPr>
              <a:t>Group, </a:t>
            </a:r>
            <a:r>
              <a:rPr lang="en-US" sz="1400" dirty="0">
                <a:latin typeface="Arial"/>
                <a:cs typeface="Arial"/>
              </a:rPr>
              <a:t>a </a:t>
            </a:r>
            <a:r>
              <a:rPr lang="en-US" sz="1400" dirty="0" smtClean="0">
                <a:latin typeface="Arial"/>
                <a:cs typeface="Arial"/>
              </a:rPr>
              <a:t>Rights </a:t>
            </a:r>
            <a:r>
              <a:rPr lang="en-US" sz="1400" dirty="0">
                <a:latin typeface="Arial"/>
                <a:cs typeface="Arial"/>
              </a:rPr>
              <a:t>Respecting Schools Steering Group and </a:t>
            </a:r>
            <a:r>
              <a:rPr lang="en-US" sz="1400" dirty="0" smtClean="0">
                <a:latin typeface="Arial"/>
                <a:cs typeface="Arial"/>
              </a:rPr>
              <a:t>an Eco</a:t>
            </a:r>
            <a:r>
              <a:rPr lang="en-US" sz="1400" dirty="0">
                <a:latin typeface="Arial"/>
                <a:cs typeface="Arial"/>
              </a:rPr>
              <a:t>-Action </a:t>
            </a:r>
            <a:r>
              <a:rPr lang="en-US" sz="1400" dirty="0" smtClean="0">
                <a:latin typeface="Arial"/>
                <a:cs typeface="Arial"/>
              </a:rPr>
              <a:t>Team. We </a:t>
            </a:r>
            <a:r>
              <a:rPr lang="en-US" sz="1400" dirty="0">
                <a:latin typeface="Arial"/>
                <a:cs typeface="Arial"/>
              </a:rPr>
              <a:t>have achieved Rights Respecting Schools’ Gold Award status and have our fifth Green Flag for our ECO work</a:t>
            </a:r>
          </a:p>
          <a:p>
            <a:pPr algn="just"/>
            <a:endParaRPr lang="en-US" sz="1000" dirty="0">
              <a:latin typeface="Arial"/>
              <a:cs typeface="Arial"/>
            </a:endParaRPr>
          </a:p>
          <a:p>
            <a:pPr algn="just"/>
            <a:r>
              <a:rPr lang="en-US" sz="1400" dirty="0" smtClean="0">
                <a:latin typeface="Arial"/>
                <a:cs typeface="Arial"/>
              </a:rPr>
              <a:t>Due to the ongoing international health pandemic, our curricular priority is the Health and Wellbeing of our children, with Literacy and Numeracy being additional key areas of learning, with access to the wider curriculum  We hope that by August, we will one again have a full curriculum offer. We will be facilitating as much outdoor learning as we can so that pupils will experience different but consistently high quality approaches to learning in a fun but safe way, taking full advantage of inter-disciplinary learning opportunities.</a:t>
            </a:r>
          </a:p>
        </p:txBody>
      </p:sp>
    </p:spTree>
    <p:extLst>
      <p:ext uri="{BB962C8B-B14F-4D97-AF65-F5344CB8AC3E}">
        <p14:creationId xmlns:p14="http://schemas.microsoft.com/office/powerpoint/2010/main" val="3854253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Supporting Learning</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Rectangle 1"/>
          <p:cNvSpPr/>
          <p:nvPr/>
        </p:nvSpPr>
        <p:spPr>
          <a:xfrm>
            <a:off x="228230" y="1223691"/>
            <a:ext cx="6312225" cy="7971413"/>
          </a:xfrm>
          <a:prstGeom prst="rect">
            <a:avLst/>
          </a:prstGeom>
        </p:spPr>
        <p:txBody>
          <a:bodyPr wrap="square">
            <a:spAutoFit/>
          </a:bodyPr>
          <a:lstStyle/>
          <a:p>
            <a:pPr algn="just"/>
            <a:r>
              <a:rPr lang="en-US" sz="1400" dirty="0">
                <a:latin typeface="Arial"/>
                <a:cs typeface="Arial"/>
              </a:rPr>
              <a:t>All children and young people need support to help them learn. The main sources of support in early </a:t>
            </a:r>
            <a:r>
              <a:rPr lang="en-US" sz="1400" dirty="0" smtClean="0">
                <a:latin typeface="Arial"/>
                <a:cs typeface="Arial"/>
              </a:rPr>
              <a:t>years and </a:t>
            </a:r>
            <a:r>
              <a:rPr lang="en-US" sz="1400" dirty="0">
                <a:latin typeface="Arial"/>
                <a:cs typeface="Arial"/>
              </a:rPr>
              <a:t>in schools are the staff who, through their normal practice, are able to meet a diverse range of </a:t>
            </a:r>
            <a:r>
              <a:rPr lang="en-US" sz="1400" dirty="0" smtClean="0">
                <a:latin typeface="Arial"/>
                <a:cs typeface="Arial"/>
              </a:rPr>
              <a:t>needs. With </a:t>
            </a:r>
            <a:r>
              <a:rPr lang="en-US" sz="1400" dirty="0">
                <a:latin typeface="Arial"/>
                <a:cs typeface="Arial"/>
              </a:rPr>
              <a:t>good quality teaching and learning and an appropriate curriculum most children and young people </a:t>
            </a:r>
            <a:r>
              <a:rPr lang="en-US" sz="1400" dirty="0" smtClean="0">
                <a:latin typeface="Arial"/>
                <a:cs typeface="Arial"/>
              </a:rPr>
              <a:t>are able </a:t>
            </a:r>
            <a:r>
              <a:rPr lang="en-US" sz="1400" dirty="0">
                <a:latin typeface="Arial"/>
                <a:cs typeface="Arial"/>
              </a:rPr>
              <a:t>to benefit appropriately from education without the need for additional </a:t>
            </a:r>
            <a:r>
              <a:rPr lang="en-US" sz="1400" dirty="0" smtClean="0">
                <a:latin typeface="Arial"/>
                <a:cs typeface="Arial"/>
              </a:rPr>
              <a:t>support. </a:t>
            </a:r>
          </a:p>
          <a:p>
            <a:pPr algn="just"/>
            <a:endParaRPr lang="en-US" sz="800" dirty="0">
              <a:latin typeface="Arial"/>
              <a:cs typeface="Arial"/>
            </a:endParaRPr>
          </a:p>
          <a:p>
            <a:pPr algn="just"/>
            <a:r>
              <a:rPr lang="en-US" sz="1400" dirty="0" smtClean="0">
                <a:latin typeface="Arial"/>
                <a:cs typeface="Arial"/>
              </a:rPr>
              <a:t>The </a:t>
            </a:r>
            <a:r>
              <a:rPr lang="en-US" sz="1400" dirty="0">
                <a:latin typeface="Arial"/>
                <a:cs typeface="Arial"/>
              </a:rPr>
              <a:t>definition of additional support is a wide one and it is not possible to provide an exhaustive list of </a:t>
            </a:r>
            <a:r>
              <a:rPr lang="en-US" sz="1400" dirty="0" smtClean="0">
                <a:latin typeface="Arial"/>
                <a:cs typeface="Arial"/>
              </a:rPr>
              <a:t>all possible </a:t>
            </a:r>
            <a:r>
              <a:rPr lang="en-US" sz="1400" dirty="0">
                <a:latin typeface="Arial"/>
                <a:cs typeface="Arial"/>
              </a:rPr>
              <a:t>forms of additional </a:t>
            </a:r>
            <a:r>
              <a:rPr lang="en-US" sz="1400" dirty="0" smtClean="0">
                <a:latin typeface="Arial"/>
                <a:cs typeface="Arial"/>
              </a:rPr>
              <a:t>support. The </a:t>
            </a:r>
            <a:r>
              <a:rPr lang="en-US" sz="1400" dirty="0">
                <a:latin typeface="Arial"/>
                <a:cs typeface="Arial"/>
              </a:rPr>
              <a:t>type of </a:t>
            </a:r>
            <a:r>
              <a:rPr lang="en-US" sz="1400" dirty="0" smtClean="0">
                <a:latin typeface="Arial"/>
                <a:cs typeface="Arial"/>
              </a:rPr>
              <a:t>support offered </a:t>
            </a:r>
            <a:r>
              <a:rPr lang="en-US" sz="1400" dirty="0">
                <a:latin typeface="Arial"/>
                <a:cs typeface="Arial"/>
              </a:rPr>
              <a:t>will vary according to the needs of pupils. This includes consideration given to children </a:t>
            </a:r>
            <a:r>
              <a:rPr lang="en-US" sz="1400" dirty="0" smtClean="0">
                <a:latin typeface="Arial"/>
                <a:cs typeface="Arial"/>
              </a:rPr>
              <a:t>who have </a:t>
            </a:r>
            <a:r>
              <a:rPr lang="en-US" sz="1400" dirty="0">
                <a:latin typeface="Arial"/>
                <a:cs typeface="Arial"/>
              </a:rPr>
              <a:t>a disability, children with social, emotional and </a:t>
            </a:r>
            <a:r>
              <a:rPr lang="en-US" sz="1400" dirty="0" err="1">
                <a:latin typeface="Arial"/>
                <a:cs typeface="Arial"/>
              </a:rPr>
              <a:t>behavioural</a:t>
            </a:r>
            <a:r>
              <a:rPr lang="en-US" sz="1400" dirty="0">
                <a:latin typeface="Arial"/>
                <a:cs typeface="Arial"/>
              </a:rPr>
              <a:t> </a:t>
            </a:r>
            <a:r>
              <a:rPr lang="en-US" sz="1400" dirty="0" smtClean="0">
                <a:latin typeface="Arial"/>
                <a:cs typeface="Arial"/>
              </a:rPr>
              <a:t>challenges, </a:t>
            </a:r>
            <a:r>
              <a:rPr lang="en-US" sz="1400" dirty="0">
                <a:latin typeface="Arial"/>
                <a:cs typeface="Arial"/>
              </a:rPr>
              <a:t>children </a:t>
            </a:r>
            <a:r>
              <a:rPr lang="en-US" sz="1400" dirty="0" smtClean="0">
                <a:latin typeface="Arial"/>
                <a:cs typeface="Arial"/>
              </a:rPr>
              <a:t>who find learning difficult, either in specific aspects or more generally, </a:t>
            </a:r>
            <a:r>
              <a:rPr lang="en-US" sz="1400" dirty="0">
                <a:latin typeface="Arial"/>
                <a:cs typeface="Arial"/>
              </a:rPr>
              <a:t>children who are exceptionally able, those </a:t>
            </a:r>
            <a:r>
              <a:rPr lang="en-US" sz="1400" dirty="0" smtClean="0">
                <a:latin typeface="Arial"/>
                <a:cs typeface="Arial"/>
              </a:rPr>
              <a:t>who demonstrate </a:t>
            </a:r>
            <a:r>
              <a:rPr lang="en-US" sz="1400" dirty="0">
                <a:latin typeface="Arial"/>
                <a:cs typeface="Arial"/>
              </a:rPr>
              <a:t>underachievement relating to gender issues, children whose learning has </a:t>
            </a:r>
            <a:r>
              <a:rPr lang="en-US" sz="1400" dirty="0" smtClean="0">
                <a:latin typeface="Arial"/>
                <a:cs typeface="Arial"/>
              </a:rPr>
              <a:t>been interrupted </a:t>
            </a:r>
            <a:r>
              <a:rPr lang="en-US" sz="1400" dirty="0">
                <a:latin typeface="Arial"/>
                <a:cs typeface="Arial"/>
              </a:rPr>
              <a:t>through absence or illness, bilingual children who have English as an additional language</a:t>
            </a:r>
            <a:r>
              <a:rPr lang="en-US" sz="1400" dirty="0" smtClean="0">
                <a:latin typeface="Arial"/>
                <a:cs typeface="Arial"/>
              </a:rPr>
              <a:t>, travelling </a:t>
            </a:r>
            <a:r>
              <a:rPr lang="en-US" sz="1400" dirty="0">
                <a:latin typeface="Arial"/>
                <a:cs typeface="Arial"/>
              </a:rPr>
              <a:t>children and those children whose family circumstances impact on attendance and learning</a:t>
            </a:r>
            <a:r>
              <a:rPr lang="en-US" sz="1400" dirty="0" smtClean="0">
                <a:latin typeface="Arial"/>
                <a:cs typeface="Arial"/>
              </a:rPr>
              <a:t>.</a:t>
            </a:r>
          </a:p>
          <a:p>
            <a:pPr algn="just"/>
            <a:endParaRPr lang="en-US" sz="800" dirty="0">
              <a:latin typeface="Arial"/>
              <a:cs typeface="Arial"/>
            </a:endParaRPr>
          </a:p>
          <a:p>
            <a:pPr algn="just"/>
            <a:r>
              <a:rPr lang="en-US" sz="1400" dirty="0">
                <a:latin typeface="Arial"/>
                <a:cs typeface="Arial"/>
              </a:rPr>
              <a:t>In order to provide appropriate education for every pupil we </a:t>
            </a:r>
            <a:r>
              <a:rPr lang="en-US" sz="1400" dirty="0" err="1">
                <a:latin typeface="Arial"/>
                <a:cs typeface="Arial"/>
              </a:rPr>
              <a:t>recognise</a:t>
            </a:r>
            <a:r>
              <a:rPr lang="en-US" sz="1400" dirty="0">
                <a:latin typeface="Arial"/>
                <a:cs typeface="Arial"/>
              </a:rPr>
              <a:t> the following:</a:t>
            </a:r>
          </a:p>
          <a:p>
            <a:pPr algn="just"/>
            <a:r>
              <a:rPr lang="en-US" sz="1400" dirty="0">
                <a:latin typeface="Arial"/>
                <a:cs typeface="Arial"/>
              </a:rPr>
              <a:t>a) the wide range of children’s abilities and learning styles and barriers to learning</a:t>
            </a:r>
          </a:p>
          <a:p>
            <a:pPr algn="just"/>
            <a:r>
              <a:rPr lang="en-US" sz="1400" dirty="0">
                <a:latin typeface="Arial"/>
                <a:cs typeface="Arial"/>
              </a:rPr>
              <a:t>b) the importance of early identification of and strategies to meet individual needs</a:t>
            </a:r>
          </a:p>
          <a:p>
            <a:pPr algn="just"/>
            <a:r>
              <a:rPr lang="en-US" sz="1400" dirty="0">
                <a:latin typeface="Arial"/>
                <a:cs typeface="Arial"/>
              </a:rPr>
              <a:t>c) continual monitoring of progress</a:t>
            </a:r>
          </a:p>
          <a:p>
            <a:pPr algn="just"/>
            <a:r>
              <a:rPr lang="en-US" sz="1400" dirty="0">
                <a:latin typeface="Arial"/>
                <a:cs typeface="Arial"/>
              </a:rPr>
              <a:t>d) review of teaching strategies</a:t>
            </a:r>
          </a:p>
          <a:p>
            <a:pPr algn="just"/>
            <a:r>
              <a:rPr lang="en-US" sz="1400" dirty="0">
                <a:latin typeface="Arial"/>
                <a:cs typeface="Arial"/>
              </a:rPr>
              <a:t>The school can also seek advice from external agencies, e.g. Educational Psychology, School </a:t>
            </a:r>
            <a:r>
              <a:rPr lang="en-US" sz="1400" dirty="0" smtClean="0">
                <a:latin typeface="Arial"/>
                <a:cs typeface="Arial"/>
              </a:rPr>
              <a:t>Health and </a:t>
            </a:r>
            <a:r>
              <a:rPr lang="en-US" sz="1400" dirty="0">
                <a:latin typeface="Arial"/>
                <a:cs typeface="Arial"/>
              </a:rPr>
              <a:t>Speech and Language Therapy when necessary.</a:t>
            </a:r>
          </a:p>
          <a:p>
            <a:pPr algn="just"/>
            <a:endParaRPr lang="en-US" sz="800" dirty="0" smtClean="0">
              <a:latin typeface="Arial"/>
              <a:cs typeface="Arial"/>
            </a:endParaRPr>
          </a:p>
          <a:p>
            <a:pPr algn="just"/>
            <a:r>
              <a:rPr lang="en-US" sz="1400" dirty="0" smtClean="0">
                <a:latin typeface="Arial"/>
                <a:cs typeface="Arial"/>
              </a:rPr>
              <a:t>If </a:t>
            </a:r>
            <a:r>
              <a:rPr lang="en-US" sz="1400" dirty="0">
                <a:latin typeface="Arial"/>
                <a:cs typeface="Arial"/>
              </a:rPr>
              <a:t>a parent considers that his/her child requires additional support for learning and wishes to </a:t>
            </a:r>
            <a:r>
              <a:rPr lang="en-US" sz="1400" dirty="0" smtClean="0">
                <a:latin typeface="Arial"/>
                <a:cs typeface="Arial"/>
              </a:rPr>
              <a:t>discuss the </a:t>
            </a:r>
            <a:r>
              <a:rPr lang="en-US" sz="1400" dirty="0">
                <a:latin typeface="Arial"/>
                <a:cs typeface="Arial"/>
              </a:rPr>
              <a:t>matter further they should not hesitate </a:t>
            </a:r>
            <a:r>
              <a:rPr lang="en-US" sz="1400" dirty="0" smtClean="0">
                <a:latin typeface="Arial"/>
                <a:cs typeface="Arial"/>
              </a:rPr>
              <a:t>to approach the school. Parents </a:t>
            </a:r>
            <a:r>
              <a:rPr lang="en-US" sz="1400" dirty="0">
                <a:latin typeface="Arial"/>
                <a:cs typeface="Arial"/>
              </a:rPr>
              <a:t>are informed of any difficulties </a:t>
            </a:r>
            <a:r>
              <a:rPr lang="en-US" sz="1400" dirty="0" smtClean="0">
                <a:latin typeface="Arial"/>
                <a:cs typeface="Arial"/>
              </a:rPr>
              <a:t>identified by school staff and </a:t>
            </a:r>
            <a:r>
              <a:rPr lang="en-US" sz="1400" dirty="0">
                <a:latin typeface="Arial"/>
                <a:cs typeface="Arial"/>
              </a:rPr>
              <a:t>are both consulted and involved at every stage in </a:t>
            </a:r>
            <a:r>
              <a:rPr lang="en-US" sz="1400" dirty="0" smtClean="0">
                <a:latin typeface="Arial"/>
                <a:cs typeface="Arial"/>
              </a:rPr>
              <a:t>supporting the </a:t>
            </a:r>
            <a:r>
              <a:rPr lang="en-US" sz="1400" dirty="0">
                <a:latin typeface="Arial"/>
                <a:cs typeface="Arial"/>
              </a:rPr>
              <a:t>needs of their child. Parental support is of immense value in helping pupils make progress at school.</a:t>
            </a:r>
          </a:p>
        </p:txBody>
      </p:sp>
    </p:spTree>
    <p:extLst>
      <p:ext uri="{BB962C8B-B14F-4D97-AF65-F5344CB8AC3E}">
        <p14:creationId xmlns:p14="http://schemas.microsoft.com/office/powerpoint/2010/main" val="1959013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Attendance at S</a:t>
            </a:r>
            <a:r>
              <a:rPr lang="en-US"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c</a:t>
            </a:r>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hool </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le 2"/>
          <p:cNvSpPr/>
          <p:nvPr/>
        </p:nvSpPr>
        <p:spPr>
          <a:xfrm>
            <a:off x="228230" y="1262695"/>
            <a:ext cx="6331919" cy="3754874"/>
          </a:xfrm>
          <a:prstGeom prst="rect">
            <a:avLst/>
          </a:prstGeom>
        </p:spPr>
        <p:txBody>
          <a:bodyPr wrap="square">
            <a:spAutoFit/>
          </a:bodyPr>
          <a:lstStyle/>
          <a:p>
            <a:pPr algn="just"/>
            <a:r>
              <a:rPr lang="en-US" sz="1400" dirty="0">
                <a:latin typeface="Arial"/>
                <a:cs typeface="Arial"/>
              </a:rPr>
              <a:t>Section 30 of the 1980 Education Act lays a duty on every parent of a child of ‘school age’ to </a:t>
            </a:r>
            <a:r>
              <a:rPr lang="en-US" sz="1400" dirty="0" smtClean="0">
                <a:latin typeface="Arial"/>
                <a:cs typeface="Arial"/>
              </a:rPr>
              <a:t>ensure that </a:t>
            </a:r>
            <a:r>
              <a:rPr lang="en-US" sz="1400" dirty="0">
                <a:latin typeface="Arial"/>
                <a:cs typeface="Arial"/>
              </a:rPr>
              <a:t>their child attends school regularly. </a:t>
            </a:r>
            <a:endParaRPr lang="en-US" sz="1400" dirty="0" smtClean="0">
              <a:latin typeface="Arial"/>
              <a:cs typeface="Arial"/>
            </a:endParaRPr>
          </a:p>
          <a:p>
            <a:pPr algn="just"/>
            <a:endParaRPr lang="en-US" sz="1400" dirty="0">
              <a:latin typeface="Arial"/>
              <a:cs typeface="Arial"/>
            </a:endParaRPr>
          </a:p>
          <a:p>
            <a:pPr algn="just"/>
            <a:r>
              <a:rPr lang="en-US" sz="1400" dirty="0" smtClean="0">
                <a:latin typeface="Arial"/>
                <a:cs typeface="Arial"/>
              </a:rPr>
              <a:t>In usual circumstances, attendance </a:t>
            </a:r>
            <a:r>
              <a:rPr lang="en-US" sz="1400" dirty="0">
                <a:latin typeface="Arial"/>
                <a:cs typeface="Arial"/>
              </a:rPr>
              <a:t>must be recorded twice a day, </a:t>
            </a:r>
            <a:r>
              <a:rPr lang="en-US" sz="1400" dirty="0" smtClean="0">
                <a:latin typeface="Arial"/>
                <a:cs typeface="Arial"/>
              </a:rPr>
              <a:t>every day. If your child will not be attending school on an allocated day, then you should </a:t>
            </a:r>
            <a:r>
              <a:rPr lang="en-US" sz="1400" dirty="0">
                <a:latin typeface="Arial"/>
                <a:cs typeface="Arial"/>
              </a:rPr>
              <a:t>inform </a:t>
            </a:r>
            <a:r>
              <a:rPr lang="en-US" sz="1400" dirty="0" smtClean="0">
                <a:latin typeface="Arial"/>
                <a:cs typeface="Arial"/>
              </a:rPr>
              <a:t>us by </a:t>
            </a:r>
            <a:r>
              <a:rPr lang="en-US" sz="1400" dirty="0">
                <a:latin typeface="Arial"/>
                <a:cs typeface="Arial"/>
              </a:rPr>
              <a:t>telephone on the first morning of an absence and provide </a:t>
            </a:r>
            <a:r>
              <a:rPr lang="en-US" sz="1400" dirty="0" smtClean="0">
                <a:latin typeface="Arial"/>
                <a:cs typeface="Arial"/>
              </a:rPr>
              <a:t>the reason for your child’s absence</a:t>
            </a:r>
            <a:r>
              <a:rPr lang="en-US" sz="1400" dirty="0">
                <a:latin typeface="Arial"/>
                <a:cs typeface="Arial"/>
              </a:rPr>
              <a:t>. The school will contact </a:t>
            </a:r>
            <a:r>
              <a:rPr lang="en-US" sz="1400" dirty="0" smtClean="0">
                <a:latin typeface="Arial"/>
                <a:cs typeface="Arial"/>
              </a:rPr>
              <a:t>you and </a:t>
            </a:r>
            <a:r>
              <a:rPr lang="en-US" sz="1400" dirty="0">
                <a:latin typeface="Arial"/>
                <a:cs typeface="Arial"/>
              </a:rPr>
              <a:t>thereafter other </a:t>
            </a:r>
            <a:r>
              <a:rPr lang="en-US" sz="1400" dirty="0" smtClean="0">
                <a:latin typeface="Arial"/>
                <a:cs typeface="Arial"/>
              </a:rPr>
              <a:t>emergency contacts </a:t>
            </a:r>
            <a:r>
              <a:rPr lang="en-US" sz="1400" dirty="0">
                <a:latin typeface="Arial"/>
                <a:cs typeface="Arial"/>
              </a:rPr>
              <a:t>if </a:t>
            </a:r>
            <a:r>
              <a:rPr lang="en-US" sz="1400" dirty="0" smtClean="0">
                <a:latin typeface="Arial"/>
                <a:cs typeface="Arial"/>
              </a:rPr>
              <a:t>no phone call is received. </a:t>
            </a:r>
            <a:r>
              <a:rPr lang="en-US" sz="1400" dirty="0">
                <a:latin typeface="Arial"/>
                <a:cs typeface="Arial"/>
              </a:rPr>
              <a:t>This contact will be made before </a:t>
            </a:r>
            <a:r>
              <a:rPr lang="en-US" sz="1400" dirty="0" smtClean="0">
                <a:latin typeface="Arial"/>
                <a:cs typeface="Arial"/>
              </a:rPr>
              <a:t>10am on </a:t>
            </a:r>
            <a:r>
              <a:rPr lang="en-US" sz="1400" dirty="0">
                <a:latin typeface="Arial"/>
                <a:cs typeface="Arial"/>
              </a:rPr>
              <a:t>the first morning of an absence and early after the restart after lunch in the case of an </a:t>
            </a:r>
            <a:r>
              <a:rPr lang="en-US" sz="1400" dirty="0" smtClean="0">
                <a:latin typeface="Arial"/>
                <a:cs typeface="Arial"/>
              </a:rPr>
              <a:t>afternoon absence</a:t>
            </a:r>
            <a:r>
              <a:rPr lang="en-US" sz="1400" dirty="0">
                <a:latin typeface="Arial"/>
                <a:cs typeface="Arial"/>
              </a:rPr>
              <a:t>. Other agencies may be contacted if no contact with the pupil’s family can be achieved </a:t>
            </a:r>
            <a:r>
              <a:rPr lang="en-US" sz="1400" dirty="0" smtClean="0">
                <a:latin typeface="Arial"/>
                <a:cs typeface="Arial"/>
              </a:rPr>
              <a:t>and if </a:t>
            </a:r>
            <a:r>
              <a:rPr lang="en-US" sz="1400" dirty="0">
                <a:latin typeface="Arial"/>
                <a:cs typeface="Arial"/>
              </a:rPr>
              <a:t>there are continuing or emerging concerns about a pupil’s safety or wellbeing. On return to </a:t>
            </a:r>
            <a:r>
              <a:rPr lang="en-US" sz="1400" dirty="0" smtClean="0">
                <a:latin typeface="Arial"/>
                <a:cs typeface="Arial"/>
              </a:rPr>
              <a:t>school you </a:t>
            </a:r>
            <a:r>
              <a:rPr lang="en-US" sz="1400" dirty="0">
                <a:latin typeface="Arial"/>
                <a:cs typeface="Arial"/>
              </a:rPr>
              <a:t>should provide a </a:t>
            </a:r>
            <a:r>
              <a:rPr lang="en-US" sz="1400" dirty="0" smtClean="0">
                <a:latin typeface="Arial"/>
                <a:cs typeface="Arial"/>
              </a:rPr>
              <a:t>letter confirming </a:t>
            </a:r>
            <a:r>
              <a:rPr lang="en-US" sz="1400" dirty="0">
                <a:latin typeface="Arial"/>
                <a:cs typeface="Arial"/>
              </a:rPr>
              <a:t>the reasons for absence.</a:t>
            </a:r>
          </a:p>
          <a:p>
            <a:pPr algn="just"/>
            <a:endParaRPr lang="en-US" sz="1400" dirty="0" smtClean="0">
              <a:latin typeface="Arial"/>
              <a:cs typeface="Arial"/>
            </a:endParaRPr>
          </a:p>
          <a:p>
            <a:pPr algn="just"/>
            <a:r>
              <a:rPr lang="en-US" sz="1400" dirty="0" smtClean="0">
                <a:latin typeface="Arial"/>
                <a:cs typeface="Arial"/>
              </a:rPr>
              <a:t>Please keep </a:t>
            </a:r>
            <a:r>
              <a:rPr lang="en-US" sz="1400" dirty="0">
                <a:latin typeface="Arial"/>
                <a:cs typeface="Arial"/>
              </a:rPr>
              <a:t>the school informed of any changes of address or telephone numbers, both </a:t>
            </a:r>
            <a:r>
              <a:rPr lang="en-US" sz="1400" dirty="0" smtClean="0">
                <a:latin typeface="Arial"/>
                <a:cs typeface="Arial"/>
              </a:rPr>
              <a:t>your own </a:t>
            </a:r>
            <a:r>
              <a:rPr lang="en-US" sz="1400" dirty="0">
                <a:latin typeface="Arial"/>
                <a:cs typeface="Arial"/>
              </a:rPr>
              <a:t>and those of additional emergency contacts</a:t>
            </a:r>
            <a:r>
              <a:rPr lang="en-US" sz="1400" dirty="0" smtClean="0">
                <a:latin typeface="Arial"/>
                <a:cs typeface="Arial"/>
              </a:rPr>
              <a:t>.</a:t>
            </a:r>
            <a:endParaRPr lang="en-US" sz="1400" dirty="0">
              <a:latin typeface="Arial"/>
              <a:cs typeface="Arial"/>
            </a:endParaRPr>
          </a:p>
        </p:txBody>
      </p:sp>
      <p:sp>
        <p:nvSpPr>
          <p:cNvPr id="9" name="Rectangle 8"/>
          <p:cNvSpPr/>
          <p:nvPr/>
        </p:nvSpPr>
        <p:spPr>
          <a:xfrm>
            <a:off x="208536" y="5253505"/>
            <a:ext cx="6464625" cy="523220"/>
          </a:xfrm>
          <a:prstGeom prst="rect">
            <a:avLst/>
          </a:prstGeom>
          <a:noFill/>
        </p:spPr>
        <p:txBody>
          <a:bodyPr wrap="square" lIns="91440" tIns="45720" rIns="91440" bIns="45720">
            <a:spAutoFit/>
          </a:bodyPr>
          <a:lstStyle/>
          <a:p>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School Meals</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Rectangle 3"/>
          <p:cNvSpPr/>
          <p:nvPr/>
        </p:nvSpPr>
        <p:spPr>
          <a:xfrm>
            <a:off x="228229" y="5860539"/>
            <a:ext cx="6331919" cy="2893100"/>
          </a:xfrm>
          <a:prstGeom prst="rect">
            <a:avLst/>
          </a:prstGeom>
        </p:spPr>
        <p:txBody>
          <a:bodyPr wrap="square">
            <a:spAutoFit/>
          </a:bodyPr>
          <a:lstStyle/>
          <a:p>
            <a:pPr algn="just"/>
            <a:r>
              <a:rPr lang="en-US" sz="1400" dirty="0" err="1">
                <a:latin typeface="Arial"/>
                <a:cs typeface="Arial"/>
              </a:rPr>
              <a:t>Inverclyde</a:t>
            </a:r>
            <a:r>
              <a:rPr lang="en-US" sz="1400" dirty="0">
                <a:latin typeface="Arial"/>
                <a:cs typeface="Arial"/>
              </a:rPr>
              <a:t> Education Services Health Policies supported by the Scottish Executive </a:t>
            </a:r>
            <a:r>
              <a:rPr lang="en-US" sz="1400" dirty="0" smtClean="0">
                <a:latin typeface="Arial"/>
                <a:cs typeface="Arial"/>
              </a:rPr>
              <a:t>publication ‘Hungry </a:t>
            </a:r>
            <a:r>
              <a:rPr lang="en-US" sz="1400" dirty="0">
                <a:latin typeface="Arial"/>
                <a:cs typeface="Arial"/>
              </a:rPr>
              <a:t>for Success’ encourages all schools to continue to be ‘Health Promoting’ </a:t>
            </a:r>
            <a:r>
              <a:rPr lang="en-US" sz="1400" dirty="0" smtClean="0">
                <a:latin typeface="Arial"/>
                <a:cs typeface="Arial"/>
              </a:rPr>
              <a:t>Schools improving </a:t>
            </a:r>
            <a:r>
              <a:rPr lang="en-US" sz="1400" dirty="0">
                <a:latin typeface="Arial"/>
                <a:cs typeface="Arial"/>
              </a:rPr>
              <a:t>health awareness, greater opportunities for physical activity and ensuring </a:t>
            </a:r>
            <a:r>
              <a:rPr lang="en-US" sz="1400" dirty="0" smtClean="0">
                <a:latin typeface="Arial"/>
                <a:cs typeface="Arial"/>
              </a:rPr>
              <a:t>healthier school </a:t>
            </a:r>
            <a:r>
              <a:rPr lang="en-US" sz="1400" dirty="0">
                <a:latin typeface="Arial"/>
                <a:cs typeface="Arial"/>
              </a:rPr>
              <a:t>meals. School meals are freshly prepared in our own school kitchen. </a:t>
            </a:r>
            <a:r>
              <a:rPr lang="en-US" sz="1400">
                <a:latin typeface="Arial"/>
                <a:cs typeface="Arial"/>
              </a:rPr>
              <a:t>A </a:t>
            </a:r>
            <a:r>
              <a:rPr lang="en-US" sz="1400" dirty="0">
                <a:latin typeface="Arial"/>
                <a:cs typeface="Arial"/>
              </a:rPr>
              <a:t>m</a:t>
            </a:r>
            <a:r>
              <a:rPr lang="en-US" sz="1400" smtClean="0">
                <a:latin typeface="Arial"/>
                <a:cs typeface="Arial"/>
              </a:rPr>
              <a:t>enu </a:t>
            </a:r>
            <a:r>
              <a:rPr lang="en-US" sz="1400" dirty="0" smtClean="0">
                <a:latin typeface="Arial"/>
                <a:cs typeface="Arial"/>
              </a:rPr>
              <a:t>will be made available </a:t>
            </a:r>
            <a:r>
              <a:rPr lang="en-US" sz="1400" dirty="0">
                <a:latin typeface="Arial"/>
                <a:cs typeface="Arial"/>
              </a:rPr>
              <a:t>to all families at the beginning of each session and </a:t>
            </a:r>
            <a:r>
              <a:rPr lang="en-US" sz="1400" dirty="0" smtClean="0">
                <a:latin typeface="Arial"/>
                <a:cs typeface="Arial"/>
              </a:rPr>
              <a:t>will also be  </a:t>
            </a:r>
            <a:r>
              <a:rPr lang="en-US" sz="1400" dirty="0">
                <a:latin typeface="Arial"/>
                <a:cs typeface="Arial"/>
              </a:rPr>
              <a:t>available on the school website</a:t>
            </a:r>
            <a:r>
              <a:rPr lang="en-US" sz="1400" dirty="0" smtClean="0">
                <a:latin typeface="Arial"/>
                <a:cs typeface="Arial"/>
              </a:rPr>
              <a:t>. A </a:t>
            </a:r>
            <a:r>
              <a:rPr lang="en-US" sz="1400" dirty="0">
                <a:latin typeface="Arial"/>
                <a:cs typeface="Arial"/>
              </a:rPr>
              <a:t>cashless cafeteria system is in operation in the Dining Hall and parents are encouraged to sign up </a:t>
            </a:r>
            <a:r>
              <a:rPr lang="en-US" sz="1400" dirty="0" smtClean="0">
                <a:latin typeface="Arial"/>
                <a:cs typeface="Arial"/>
              </a:rPr>
              <a:t>to </a:t>
            </a:r>
            <a:r>
              <a:rPr lang="en-US" sz="1400" dirty="0" err="1" smtClean="0">
                <a:latin typeface="Arial"/>
                <a:cs typeface="Arial"/>
              </a:rPr>
              <a:t>Parentpay</a:t>
            </a:r>
            <a:r>
              <a:rPr lang="en-US" sz="1400" dirty="0" smtClean="0">
                <a:latin typeface="Arial"/>
                <a:cs typeface="Arial"/>
              </a:rPr>
              <a:t> </a:t>
            </a:r>
            <a:r>
              <a:rPr lang="en-US" sz="1400" dirty="0">
                <a:latin typeface="Arial"/>
                <a:cs typeface="Arial"/>
              </a:rPr>
              <a:t>to pay for school meals. Pupils in P1-4 are currently entitled to a free school meal every day.</a:t>
            </a:r>
          </a:p>
          <a:p>
            <a:pPr algn="just"/>
            <a:r>
              <a:rPr lang="en-US" sz="1400" dirty="0">
                <a:latin typeface="Arial"/>
                <a:cs typeface="Arial"/>
              </a:rPr>
              <a:t>Those who prefer to bring packed lunches </a:t>
            </a:r>
            <a:r>
              <a:rPr lang="en-US" sz="1400" dirty="0" smtClean="0">
                <a:latin typeface="Arial"/>
                <a:cs typeface="Arial"/>
              </a:rPr>
              <a:t>may do so. Special diets can be catered for where medical </a:t>
            </a:r>
            <a:r>
              <a:rPr lang="en-US" sz="1400" dirty="0">
                <a:latin typeface="Arial"/>
                <a:cs typeface="Arial"/>
              </a:rPr>
              <a:t>evidence is supplied. Please note that </a:t>
            </a:r>
            <a:r>
              <a:rPr lang="en-US" sz="1400" dirty="0" smtClean="0">
                <a:latin typeface="Arial"/>
                <a:cs typeface="Arial"/>
              </a:rPr>
              <a:t>our school is a </a:t>
            </a:r>
            <a:r>
              <a:rPr lang="en-US" sz="1400" dirty="0">
                <a:latin typeface="Arial"/>
                <a:cs typeface="Arial"/>
              </a:rPr>
              <a:t>‘nut-free’ zone.</a:t>
            </a:r>
          </a:p>
        </p:txBody>
      </p:sp>
    </p:spTree>
    <p:extLst>
      <p:ext uri="{BB962C8B-B14F-4D97-AF65-F5344CB8AC3E}">
        <p14:creationId xmlns:p14="http://schemas.microsoft.com/office/powerpoint/2010/main" val="2074347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1925106" y="6509070"/>
            <a:ext cx="943839" cy="943839"/>
          </a:xfrm>
          <a:prstGeom prst="rect">
            <a:avLst/>
          </a:prstGeom>
        </p:spPr>
      </p:pic>
      <p:sp>
        <p:nvSpPr>
          <p:cNvPr id="5" name="Rectangle 4"/>
          <p:cNvSpPr/>
          <p:nvPr/>
        </p:nvSpPr>
        <p:spPr>
          <a:xfrm>
            <a:off x="208536" y="296162"/>
            <a:ext cx="6464625" cy="9332632"/>
          </a:xfrm>
          <a:prstGeom prst="rect">
            <a:avLst/>
          </a:prstGeom>
          <a:noFill/>
          <a:ln w="412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8536" y="296162"/>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8536" y="9242601"/>
            <a:ext cx="6464625" cy="38619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8536" y="8837453"/>
            <a:ext cx="6464625" cy="386193"/>
          </a:xfrm>
          <a:prstGeom prst="rect">
            <a:avLst/>
          </a:prstGeom>
          <a:solidFill>
            <a:srgbClr val="FEC309">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8536" y="700471"/>
            <a:ext cx="6464625" cy="523220"/>
          </a:xfrm>
          <a:prstGeom prst="rect">
            <a:avLst/>
          </a:prstGeom>
          <a:noFill/>
        </p:spPr>
        <p:txBody>
          <a:bodyPr wrap="square" lIns="91440" tIns="45720" rIns="91440" bIns="45720">
            <a:spAutoFit/>
          </a:bodyPr>
          <a:lstStyle/>
          <a:p>
            <a:r>
              <a:rPr lang="x-none" sz="28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S</a:t>
            </a:r>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chool </a:t>
            </a:r>
            <a:r>
              <a:rPr lang="x-none" sz="28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U</a:t>
            </a:r>
            <a:r>
              <a:rPr lang="x-none" sz="28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niform</a:t>
            </a:r>
            <a:endParaRPr lang="x-none"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265410" y="1223691"/>
            <a:ext cx="6275046" cy="2923877"/>
          </a:xfrm>
          <a:prstGeom prst="rect">
            <a:avLst/>
          </a:prstGeom>
          <a:noFill/>
        </p:spPr>
        <p:txBody>
          <a:bodyPr wrap="square" rtlCol="0">
            <a:spAutoFit/>
          </a:bodyPr>
          <a:lstStyle/>
          <a:p>
            <a:pPr algn="just"/>
            <a:r>
              <a:rPr lang="en-US" sz="1400" dirty="0" smtClean="0">
                <a:latin typeface="Arial"/>
                <a:cs typeface="Arial"/>
              </a:rPr>
              <a:t>Schools in </a:t>
            </a:r>
            <a:r>
              <a:rPr lang="en-US" sz="1400" dirty="0" err="1" smtClean="0">
                <a:latin typeface="Arial"/>
                <a:cs typeface="Arial"/>
              </a:rPr>
              <a:t>Inverclyde</a:t>
            </a:r>
            <a:r>
              <a:rPr lang="en-US" sz="1400" dirty="0" smtClean="0">
                <a:latin typeface="Arial"/>
                <a:cs typeface="Arial"/>
              </a:rPr>
              <a:t> encourage the wearing of school uniform. It helps to show that we all belong to the same school community.</a:t>
            </a:r>
          </a:p>
          <a:p>
            <a:pPr algn="just"/>
            <a:endParaRPr lang="en-US" sz="800" dirty="0">
              <a:latin typeface="Arial"/>
              <a:cs typeface="Arial"/>
            </a:endParaRPr>
          </a:p>
          <a:p>
            <a:r>
              <a:rPr lang="en-US" sz="1400" dirty="0" smtClean="0">
                <a:latin typeface="Arial"/>
                <a:cs typeface="Arial"/>
              </a:rPr>
              <a:t>Our school uniform consists of:</a:t>
            </a:r>
          </a:p>
          <a:p>
            <a:endParaRPr lang="en-US" sz="800" dirty="0">
              <a:latin typeface="Arial"/>
              <a:cs typeface="Arial"/>
            </a:endParaRPr>
          </a:p>
          <a:p>
            <a:r>
              <a:rPr lang="en-US" sz="1400" b="1" dirty="0" smtClean="0">
                <a:latin typeface="Arial"/>
                <a:cs typeface="Arial"/>
              </a:rPr>
              <a:t>Girls 	</a:t>
            </a:r>
            <a:r>
              <a:rPr lang="en-US" sz="1400" dirty="0" smtClean="0">
                <a:latin typeface="Arial"/>
                <a:cs typeface="Arial"/>
              </a:rPr>
              <a:t>							</a:t>
            </a:r>
            <a:r>
              <a:rPr lang="en-US" sz="1400" b="1" dirty="0" smtClean="0">
                <a:latin typeface="Arial"/>
                <a:cs typeface="Arial"/>
              </a:rPr>
              <a:t>Boys</a:t>
            </a:r>
            <a:endParaRPr lang="en-US" sz="1400" b="1" dirty="0">
              <a:latin typeface="Arial"/>
              <a:cs typeface="Arial"/>
            </a:endParaRPr>
          </a:p>
          <a:p>
            <a:r>
              <a:rPr lang="en-US" sz="1400" dirty="0">
                <a:latin typeface="Arial"/>
                <a:cs typeface="Arial"/>
              </a:rPr>
              <a:t>Grey pinafore or skirt 			</a:t>
            </a:r>
            <a:r>
              <a:rPr lang="en-US" sz="1400" dirty="0" smtClean="0">
                <a:latin typeface="Arial"/>
                <a:cs typeface="Arial"/>
              </a:rPr>
              <a:t>		Grey </a:t>
            </a:r>
            <a:r>
              <a:rPr lang="en-US" sz="1400" dirty="0">
                <a:latin typeface="Arial"/>
                <a:cs typeface="Arial"/>
              </a:rPr>
              <a:t>trousers</a:t>
            </a:r>
          </a:p>
          <a:p>
            <a:r>
              <a:rPr lang="en-US" sz="1400" dirty="0">
                <a:latin typeface="Arial"/>
                <a:cs typeface="Arial"/>
              </a:rPr>
              <a:t>White blouse/polo </a:t>
            </a:r>
            <a:r>
              <a:rPr lang="en-US" sz="1400" dirty="0" smtClean="0">
                <a:latin typeface="Arial"/>
                <a:cs typeface="Arial"/>
              </a:rPr>
              <a:t>					White </a:t>
            </a:r>
            <a:r>
              <a:rPr lang="en-US" sz="1400" dirty="0">
                <a:latin typeface="Arial"/>
                <a:cs typeface="Arial"/>
              </a:rPr>
              <a:t>shirt/polo</a:t>
            </a:r>
          </a:p>
          <a:p>
            <a:r>
              <a:rPr lang="en-US" sz="1400" dirty="0">
                <a:latin typeface="Arial"/>
                <a:cs typeface="Arial"/>
              </a:rPr>
              <a:t>School tie </a:t>
            </a:r>
            <a:r>
              <a:rPr lang="en-US" sz="1400" dirty="0" smtClean="0">
                <a:latin typeface="Arial"/>
                <a:cs typeface="Arial"/>
              </a:rPr>
              <a:t>							School </a:t>
            </a:r>
            <a:r>
              <a:rPr lang="en-US" sz="1400" dirty="0">
                <a:latin typeface="Arial"/>
                <a:cs typeface="Arial"/>
              </a:rPr>
              <a:t>tie</a:t>
            </a:r>
          </a:p>
          <a:p>
            <a:r>
              <a:rPr lang="en-US" sz="1400" dirty="0">
                <a:latin typeface="Arial"/>
                <a:cs typeface="Arial"/>
              </a:rPr>
              <a:t>White or grey socks or </a:t>
            </a:r>
            <a:r>
              <a:rPr lang="en-US" sz="1400" dirty="0" smtClean="0">
                <a:latin typeface="Arial"/>
                <a:cs typeface="Arial"/>
              </a:rPr>
              <a:t>					Grey </a:t>
            </a:r>
            <a:r>
              <a:rPr lang="en-US" sz="1400" dirty="0">
                <a:latin typeface="Arial"/>
                <a:cs typeface="Arial"/>
              </a:rPr>
              <a:t>socks</a:t>
            </a:r>
          </a:p>
          <a:p>
            <a:r>
              <a:rPr lang="en-US" sz="1400" dirty="0">
                <a:latin typeface="Arial"/>
                <a:cs typeface="Arial"/>
              </a:rPr>
              <a:t>White or grey tights 	</a:t>
            </a:r>
            <a:r>
              <a:rPr lang="en-US" sz="1400" dirty="0" smtClean="0">
                <a:latin typeface="Arial"/>
                <a:cs typeface="Arial"/>
              </a:rPr>
              <a:t>				Royal </a:t>
            </a:r>
            <a:r>
              <a:rPr lang="en-US" sz="1400" dirty="0">
                <a:latin typeface="Arial"/>
                <a:cs typeface="Arial"/>
              </a:rPr>
              <a:t>blue school </a:t>
            </a:r>
            <a:r>
              <a:rPr lang="en-US" sz="1400" dirty="0" smtClean="0">
                <a:latin typeface="Arial"/>
                <a:cs typeface="Arial"/>
              </a:rPr>
              <a:t>sweatshirt</a:t>
            </a:r>
            <a:endParaRPr lang="en-US" sz="1400" dirty="0">
              <a:latin typeface="Arial"/>
              <a:cs typeface="Arial"/>
            </a:endParaRPr>
          </a:p>
          <a:p>
            <a:r>
              <a:rPr lang="en-US" sz="1400" dirty="0">
                <a:latin typeface="Arial"/>
                <a:cs typeface="Arial"/>
              </a:rPr>
              <a:t>Royal </a:t>
            </a:r>
            <a:r>
              <a:rPr lang="en-US" sz="1400" dirty="0" smtClean="0">
                <a:latin typeface="Arial"/>
                <a:cs typeface="Arial"/>
              </a:rPr>
              <a:t>blue or grey cardigan				Grey </a:t>
            </a:r>
            <a:r>
              <a:rPr lang="en-US" sz="1400" dirty="0">
                <a:latin typeface="Arial"/>
                <a:cs typeface="Arial"/>
              </a:rPr>
              <a:t>jumper</a:t>
            </a:r>
            <a:endParaRPr lang="en-US" sz="1400" dirty="0" smtClean="0">
              <a:latin typeface="Arial"/>
              <a:cs typeface="Arial"/>
            </a:endParaRPr>
          </a:p>
          <a:p>
            <a:r>
              <a:rPr lang="en-US" sz="1400" dirty="0">
                <a:latin typeface="Arial"/>
                <a:cs typeface="Arial"/>
              </a:rPr>
              <a:t>s</a:t>
            </a:r>
            <a:r>
              <a:rPr lang="en-US" sz="1400" dirty="0" smtClean="0">
                <a:latin typeface="Arial"/>
                <a:cs typeface="Arial"/>
              </a:rPr>
              <a:t>chool sweatshirt		</a:t>
            </a:r>
            <a:endParaRPr lang="en-US" sz="1400" dirty="0">
              <a:latin typeface="Arial"/>
              <a:cs typeface="Arial"/>
            </a:endParaRPr>
          </a:p>
          <a:p>
            <a:r>
              <a:rPr lang="en-US" sz="1400" dirty="0">
                <a:latin typeface="Arial"/>
                <a:cs typeface="Arial"/>
              </a:rPr>
              <a:t>Royal blue and white checked summer </a:t>
            </a:r>
            <a:r>
              <a:rPr lang="en-US" sz="1400" dirty="0" smtClean="0">
                <a:latin typeface="Arial"/>
                <a:cs typeface="Arial"/>
              </a:rPr>
              <a:t>dress</a:t>
            </a:r>
            <a:endParaRPr lang="en-US" sz="1400" dirty="0">
              <a:latin typeface="Arial"/>
              <a:cs typeface="Arial"/>
            </a:endParaRPr>
          </a:p>
        </p:txBody>
      </p:sp>
      <p:sp>
        <p:nvSpPr>
          <p:cNvPr id="13" name="TextBox 12"/>
          <p:cNvSpPr txBox="1"/>
          <p:nvPr/>
        </p:nvSpPr>
        <p:spPr>
          <a:xfrm>
            <a:off x="265410" y="4136036"/>
            <a:ext cx="6275046" cy="2492990"/>
          </a:xfrm>
          <a:prstGeom prst="rect">
            <a:avLst/>
          </a:prstGeom>
          <a:noFill/>
        </p:spPr>
        <p:txBody>
          <a:bodyPr wrap="square" rtlCol="0">
            <a:spAutoFit/>
          </a:bodyPr>
          <a:lstStyle/>
          <a:p>
            <a:pPr algn="just"/>
            <a:r>
              <a:rPr lang="en-US" sz="1400" dirty="0" smtClean="0">
                <a:latin typeface="Arial"/>
                <a:cs typeface="Arial"/>
              </a:rPr>
              <a:t>Most children wear a more relaxed version of their uniform on outdoor learning days, with dark plan jogging trousers / leggings being suitable alternatives to skirts and trousers. Y</a:t>
            </a:r>
            <a:r>
              <a:rPr lang="x-none" sz="1400" dirty="0">
                <a:latin typeface="Arial"/>
                <a:cs typeface="Arial"/>
              </a:rPr>
              <a:t>our child will require shorts, a T-shirt and soft shoes for PE. Many children wear the</a:t>
            </a:r>
            <a:r>
              <a:rPr lang="en-US" sz="1400" dirty="0" err="1">
                <a:latin typeface="Arial"/>
                <a:cs typeface="Arial"/>
              </a:rPr>
              <a:t>ir</a:t>
            </a:r>
            <a:r>
              <a:rPr lang="x-none" sz="1400" dirty="0">
                <a:latin typeface="Arial"/>
                <a:cs typeface="Arial"/>
              </a:rPr>
              <a:t> school polo shirt for PE and this is fine. </a:t>
            </a:r>
            <a:r>
              <a:rPr lang="x-none" sz="1400" dirty="0" smtClean="0">
                <a:latin typeface="Arial"/>
                <a:cs typeface="Arial"/>
              </a:rPr>
              <a:t>PE items should be kept in a named bag.</a:t>
            </a:r>
          </a:p>
          <a:p>
            <a:pPr algn="just"/>
            <a:endParaRPr lang="x-none" sz="800" dirty="0">
              <a:latin typeface="Arial"/>
              <a:cs typeface="Arial"/>
            </a:endParaRPr>
          </a:p>
          <a:p>
            <a:pPr algn="just"/>
            <a:r>
              <a:rPr lang="x-none" sz="1400" dirty="0" smtClean="0">
                <a:latin typeface="Arial"/>
                <a:cs typeface="Arial"/>
              </a:rPr>
              <a:t>School uniform items branded wi</a:t>
            </a:r>
            <a:r>
              <a:rPr lang="en-US" sz="1400" dirty="0" err="1" smtClean="0">
                <a:latin typeface="Arial"/>
                <a:cs typeface="Arial"/>
              </a:rPr>
              <a:t>th</a:t>
            </a:r>
            <a:r>
              <a:rPr lang="x-none" sz="1400" dirty="0" smtClean="0">
                <a:latin typeface="Arial"/>
                <a:cs typeface="Arial"/>
              </a:rPr>
              <a:t> the school badge and are avai</a:t>
            </a:r>
            <a:r>
              <a:rPr lang="en-GB" sz="1400" dirty="0" smtClean="0">
                <a:latin typeface="Arial"/>
                <a:cs typeface="Arial"/>
              </a:rPr>
              <a:t>l</a:t>
            </a:r>
            <a:r>
              <a:rPr lang="x-none" sz="1400" dirty="0" smtClean="0">
                <a:latin typeface="Arial"/>
                <a:cs typeface="Arial"/>
              </a:rPr>
              <a:t>able but please note that it is not an expectation that branded items are worn. Plain clothing is perfectly acceptable.</a:t>
            </a:r>
          </a:p>
          <a:p>
            <a:pPr algn="just"/>
            <a:endParaRPr lang="x-none" sz="800" dirty="0">
              <a:latin typeface="Arial"/>
              <a:cs typeface="Arial"/>
            </a:endParaRPr>
          </a:p>
          <a:p>
            <a:pPr algn="just"/>
            <a:r>
              <a:rPr lang="x-none" sz="1400" dirty="0" smtClean="0">
                <a:latin typeface="Arial"/>
                <a:cs typeface="Arial"/>
              </a:rPr>
              <a:t>Please ensure all items of uniform are cleary named. Please also ensure that your child has sturdy outdoor shoes and a jacket wi</a:t>
            </a:r>
            <a:r>
              <a:rPr lang="en-US" sz="1400" dirty="0" err="1" smtClean="0">
                <a:latin typeface="Arial"/>
                <a:cs typeface="Arial"/>
              </a:rPr>
              <a:t>th</a:t>
            </a:r>
            <a:r>
              <a:rPr lang="x-none" sz="1400" dirty="0" smtClean="0">
                <a:latin typeface="Arial"/>
                <a:cs typeface="Arial"/>
              </a:rPr>
              <a:t> them every day. </a:t>
            </a:r>
            <a:endParaRPr lang="en-US" sz="1400" dirty="0" smtClean="0">
              <a:latin typeface="Arial"/>
              <a:cs typeface="Arial"/>
            </a:endParaRPr>
          </a:p>
        </p:txBody>
      </p:sp>
      <p:pic>
        <p:nvPicPr>
          <p:cNvPr id="17" name="Picture 16"/>
          <p:cNvPicPr>
            <a:picLocks noChangeAspect="1"/>
          </p:cNvPicPr>
          <p:nvPr/>
        </p:nvPicPr>
        <p:blipFill>
          <a:blip r:embed="rId3"/>
          <a:stretch>
            <a:fillRect/>
          </a:stretch>
        </p:blipFill>
        <p:spPr>
          <a:xfrm>
            <a:off x="4749914" y="7649265"/>
            <a:ext cx="558941" cy="558941"/>
          </a:xfrm>
          <a:prstGeom prst="rect">
            <a:avLst/>
          </a:prstGeom>
        </p:spPr>
      </p:pic>
      <p:pic>
        <p:nvPicPr>
          <p:cNvPr id="25" name="Picture 24"/>
          <p:cNvPicPr>
            <a:picLocks noChangeAspect="1"/>
          </p:cNvPicPr>
          <p:nvPr/>
        </p:nvPicPr>
        <p:blipFill>
          <a:blip r:embed="rId4"/>
          <a:stretch>
            <a:fillRect/>
          </a:stretch>
        </p:blipFill>
        <p:spPr>
          <a:xfrm>
            <a:off x="5611589" y="7574530"/>
            <a:ext cx="709667" cy="709667"/>
          </a:xfrm>
          <a:prstGeom prst="rect">
            <a:avLst/>
          </a:prstGeom>
        </p:spPr>
      </p:pic>
      <p:pic>
        <p:nvPicPr>
          <p:cNvPr id="28" name="Picture 27"/>
          <p:cNvPicPr>
            <a:picLocks noChangeAspect="1"/>
          </p:cNvPicPr>
          <p:nvPr/>
        </p:nvPicPr>
        <p:blipFill>
          <a:blip r:embed="rId5"/>
          <a:stretch>
            <a:fillRect/>
          </a:stretch>
        </p:blipFill>
        <p:spPr>
          <a:xfrm>
            <a:off x="265410" y="6607015"/>
            <a:ext cx="825241" cy="825241"/>
          </a:xfrm>
          <a:prstGeom prst="rect">
            <a:avLst/>
          </a:prstGeom>
        </p:spPr>
      </p:pic>
      <p:pic>
        <p:nvPicPr>
          <p:cNvPr id="30" name="Picture 29"/>
          <p:cNvPicPr>
            <a:picLocks noChangeAspect="1"/>
          </p:cNvPicPr>
          <p:nvPr/>
        </p:nvPicPr>
        <p:blipFill>
          <a:blip r:embed="rId6"/>
          <a:stretch>
            <a:fillRect/>
          </a:stretch>
        </p:blipFill>
        <p:spPr>
          <a:xfrm>
            <a:off x="1940149" y="7562209"/>
            <a:ext cx="943839" cy="943839"/>
          </a:xfrm>
          <a:prstGeom prst="rect">
            <a:avLst/>
          </a:prstGeom>
        </p:spPr>
      </p:pic>
      <p:pic>
        <p:nvPicPr>
          <p:cNvPr id="31" name="Picture 30"/>
          <p:cNvPicPr>
            <a:picLocks noChangeAspect="1"/>
          </p:cNvPicPr>
          <p:nvPr/>
        </p:nvPicPr>
        <p:blipFill>
          <a:blip r:embed="rId7"/>
          <a:stretch>
            <a:fillRect/>
          </a:stretch>
        </p:blipFill>
        <p:spPr>
          <a:xfrm>
            <a:off x="2883988" y="7452909"/>
            <a:ext cx="710787" cy="1027644"/>
          </a:xfrm>
          <a:prstGeom prst="rect">
            <a:avLst/>
          </a:prstGeom>
        </p:spPr>
      </p:pic>
      <p:pic>
        <p:nvPicPr>
          <p:cNvPr id="32" name="Picture 31"/>
          <p:cNvPicPr>
            <a:picLocks noChangeAspect="1"/>
          </p:cNvPicPr>
          <p:nvPr/>
        </p:nvPicPr>
        <p:blipFill>
          <a:blip r:embed="rId8"/>
          <a:stretch>
            <a:fillRect/>
          </a:stretch>
        </p:blipFill>
        <p:spPr>
          <a:xfrm>
            <a:off x="5422593" y="6725729"/>
            <a:ext cx="727180" cy="727180"/>
          </a:xfrm>
          <a:prstGeom prst="rect">
            <a:avLst/>
          </a:prstGeom>
        </p:spPr>
      </p:pic>
      <p:pic>
        <p:nvPicPr>
          <p:cNvPr id="33" name="Picture 32"/>
          <p:cNvPicPr>
            <a:picLocks noChangeAspect="1"/>
          </p:cNvPicPr>
          <p:nvPr/>
        </p:nvPicPr>
        <p:blipFill>
          <a:blip r:embed="rId9"/>
          <a:stretch>
            <a:fillRect/>
          </a:stretch>
        </p:blipFill>
        <p:spPr>
          <a:xfrm>
            <a:off x="2762354" y="6620488"/>
            <a:ext cx="832421" cy="832421"/>
          </a:xfrm>
          <a:prstGeom prst="rect">
            <a:avLst/>
          </a:prstGeom>
        </p:spPr>
      </p:pic>
      <p:pic>
        <p:nvPicPr>
          <p:cNvPr id="34" name="Picture 33"/>
          <p:cNvPicPr>
            <a:picLocks noChangeAspect="1"/>
          </p:cNvPicPr>
          <p:nvPr/>
        </p:nvPicPr>
        <p:blipFill>
          <a:blip r:embed="rId10"/>
          <a:stretch>
            <a:fillRect/>
          </a:stretch>
        </p:blipFill>
        <p:spPr>
          <a:xfrm>
            <a:off x="265410" y="7579396"/>
            <a:ext cx="926652" cy="926652"/>
          </a:xfrm>
          <a:prstGeom prst="rect">
            <a:avLst/>
          </a:prstGeom>
        </p:spPr>
      </p:pic>
      <p:pic>
        <p:nvPicPr>
          <p:cNvPr id="35" name="Picture 34"/>
          <p:cNvPicPr>
            <a:picLocks noChangeAspect="1"/>
          </p:cNvPicPr>
          <p:nvPr/>
        </p:nvPicPr>
        <p:blipFill>
          <a:blip r:embed="rId11"/>
          <a:stretch>
            <a:fillRect/>
          </a:stretch>
        </p:blipFill>
        <p:spPr>
          <a:xfrm>
            <a:off x="1051040" y="7477943"/>
            <a:ext cx="992212" cy="1064129"/>
          </a:xfrm>
          <a:prstGeom prst="rect">
            <a:avLst/>
          </a:prstGeom>
        </p:spPr>
      </p:pic>
      <p:pic>
        <p:nvPicPr>
          <p:cNvPr id="36" name="Picture 35"/>
          <p:cNvPicPr>
            <a:picLocks noChangeAspect="1"/>
          </p:cNvPicPr>
          <p:nvPr/>
        </p:nvPicPr>
        <p:blipFill>
          <a:blip r:embed="rId12"/>
          <a:stretch>
            <a:fillRect/>
          </a:stretch>
        </p:blipFill>
        <p:spPr>
          <a:xfrm>
            <a:off x="1192062" y="6722147"/>
            <a:ext cx="730762" cy="730762"/>
          </a:xfrm>
          <a:prstGeom prst="rect">
            <a:avLst/>
          </a:prstGeom>
        </p:spPr>
      </p:pic>
      <p:pic>
        <p:nvPicPr>
          <p:cNvPr id="37" name="Picture 36"/>
          <p:cNvPicPr>
            <a:picLocks noChangeAspect="1"/>
          </p:cNvPicPr>
          <p:nvPr/>
        </p:nvPicPr>
        <p:blipFill>
          <a:blip r:embed="rId13"/>
          <a:stretch>
            <a:fillRect/>
          </a:stretch>
        </p:blipFill>
        <p:spPr>
          <a:xfrm flipH="1">
            <a:off x="4576699" y="6607015"/>
            <a:ext cx="845894" cy="845894"/>
          </a:xfrm>
          <a:prstGeom prst="rect">
            <a:avLst/>
          </a:prstGeom>
        </p:spPr>
      </p:pic>
      <p:pic>
        <p:nvPicPr>
          <p:cNvPr id="38" name="Picture 37"/>
          <p:cNvPicPr>
            <a:picLocks noChangeAspect="1"/>
          </p:cNvPicPr>
          <p:nvPr/>
        </p:nvPicPr>
        <p:blipFill>
          <a:blip r:embed="rId14"/>
          <a:stretch>
            <a:fillRect/>
          </a:stretch>
        </p:blipFill>
        <p:spPr>
          <a:xfrm>
            <a:off x="3769280" y="6645490"/>
            <a:ext cx="807419" cy="807419"/>
          </a:xfrm>
          <a:prstGeom prst="rect">
            <a:avLst/>
          </a:prstGeom>
        </p:spPr>
      </p:pic>
      <p:pic>
        <p:nvPicPr>
          <p:cNvPr id="39" name="Picture 38"/>
          <p:cNvPicPr>
            <a:picLocks noChangeAspect="1"/>
          </p:cNvPicPr>
          <p:nvPr/>
        </p:nvPicPr>
        <p:blipFill>
          <a:blip r:embed="rId15"/>
          <a:stretch>
            <a:fillRect/>
          </a:stretch>
        </p:blipFill>
        <p:spPr>
          <a:xfrm>
            <a:off x="3959640" y="7649265"/>
            <a:ext cx="426526" cy="634932"/>
          </a:xfrm>
          <a:prstGeom prst="rect">
            <a:avLst/>
          </a:prstGeom>
        </p:spPr>
      </p:pic>
    </p:spTree>
    <p:extLst>
      <p:ext uri="{BB962C8B-B14F-4D97-AF65-F5344CB8AC3E}">
        <p14:creationId xmlns:p14="http://schemas.microsoft.com/office/powerpoint/2010/main" val="35851549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1731</TotalTime>
  <Words>2996</Words>
  <Application>Microsoft Office PowerPoint</Application>
  <PresentationFormat>A4 Paper (210x297 mm)</PresentationFormat>
  <Paragraphs>171</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Gillespie</dc:creator>
  <cp:lastModifiedBy>Miss Maxfield</cp:lastModifiedBy>
  <cp:revision>61</cp:revision>
  <dcterms:created xsi:type="dcterms:W3CDTF">2020-05-23T12:14:21Z</dcterms:created>
  <dcterms:modified xsi:type="dcterms:W3CDTF">2021-05-21T09:48:40Z</dcterms:modified>
</cp:coreProperties>
</file>