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2"/>
  </p:notesMasterIdLst>
  <p:handoutMasterIdLst>
    <p:handoutMasterId r:id="rId233"/>
  </p:handoutMasterIdLst>
  <p:sldIdLst>
    <p:sldId id="365" r:id="rId2"/>
    <p:sldId id="407" r:id="rId3"/>
    <p:sldId id="423" r:id="rId4"/>
    <p:sldId id="297" r:id="rId5"/>
    <p:sldId id="395" r:id="rId6"/>
    <p:sldId id="394" r:id="rId7"/>
    <p:sldId id="396" r:id="rId8"/>
    <p:sldId id="299" r:id="rId9"/>
    <p:sldId id="397" r:id="rId10"/>
    <p:sldId id="521" r:id="rId11"/>
    <p:sldId id="300" r:id="rId12"/>
    <p:sldId id="428" r:id="rId13"/>
    <p:sldId id="298" r:id="rId14"/>
    <p:sldId id="378" r:id="rId15"/>
    <p:sldId id="425" r:id="rId16"/>
    <p:sldId id="379" r:id="rId17"/>
    <p:sldId id="429" r:id="rId18"/>
    <p:sldId id="431" r:id="rId19"/>
    <p:sldId id="430" r:id="rId20"/>
    <p:sldId id="432" r:id="rId21"/>
    <p:sldId id="434" r:id="rId22"/>
    <p:sldId id="366" r:id="rId23"/>
    <p:sldId id="426" r:id="rId24"/>
    <p:sldId id="305" r:id="rId25"/>
    <p:sldId id="487" r:id="rId26"/>
    <p:sldId id="302" r:id="rId27"/>
    <p:sldId id="485" r:id="rId28"/>
    <p:sldId id="427" r:id="rId29"/>
    <p:sldId id="303" r:id="rId30"/>
    <p:sldId id="493" r:id="rId31"/>
    <p:sldId id="304" r:id="rId32"/>
    <p:sldId id="486" r:id="rId33"/>
    <p:sldId id="308" r:id="rId34"/>
    <p:sldId id="306" r:id="rId35"/>
    <p:sldId id="307" r:id="rId36"/>
    <p:sldId id="309" r:id="rId37"/>
    <p:sldId id="488" r:id="rId38"/>
    <p:sldId id="398" r:id="rId39"/>
    <p:sldId id="399" r:id="rId40"/>
    <p:sldId id="400" r:id="rId41"/>
    <p:sldId id="401" r:id="rId42"/>
    <p:sldId id="402" r:id="rId43"/>
    <p:sldId id="403" r:id="rId44"/>
    <p:sldId id="404" r:id="rId45"/>
    <p:sldId id="405" r:id="rId46"/>
    <p:sldId id="408" r:id="rId47"/>
    <p:sldId id="505" r:id="rId48"/>
    <p:sldId id="510" r:id="rId49"/>
    <p:sldId id="409" r:id="rId50"/>
    <p:sldId id="406" r:id="rId51"/>
    <p:sldId id="310" r:id="rId52"/>
    <p:sldId id="367" r:id="rId53"/>
    <p:sldId id="311" r:id="rId54"/>
    <p:sldId id="313" r:id="rId55"/>
    <p:sldId id="433" r:id="rId56"/>
    <p:sldId id="381" r:id="rId57"/>
    <p:sldId id="506" r:id="rId58"/>
    <p:sldId id="507" r:id="rId59"/>
    <p:sldId id="349" r:id="rId60"/>
    <p:sldId id="489" r:id="rId61"/>
    <p:sldId id="494" r:id="rId62"/>
    <p:sldId id="495" r:id="rId63"/>
    <p:sldId id="315" r:id="rId64"/>
    <p:sldId id="351" r:id="rId65"/>
    <p:sldId id="350" r:id="rId66"/>
    <p:sldId id="496" r:id="rId67"/>
    <p:sldId id="511" r:id="rId68"/>
    <p:sldId id="512" r:id="rId69"/>
    <p:sldId id="369" r:id="rId70"/>
    <p:sldId id="316" r:id="rId71"/>
    <p:sldId id="370" r:id="rId72"/>
    <p:sldId id="317" r:id="rId73"/>
    <p:sldId id="318" r:id="rId74"/>
    <p:sldId id="319" r:id="rId75"/>
    <p:sldId id="320" r:id="rId76"/>
    <p:sldId id="321" r:id="rId77"/>
    <p:sldId id="490" r:id="rId78"/>
    <p:sldId id="497" r:id="rId79"/>
    <p:sldId id="325" r:id="rId80"/>
    <p:sldId id="412" r:id="rId81"/>
    <p:sldId id="413" r:id="rId82"/>
    <p:sldId id="414" r:id="rId83"/>
    <p:sldId id="322" r:id="rId84"/>
    <p:sldId id="508" r:id="rId85"/>
    <p:sldId id="323" r:id="rId86"/>
    <p:sldId id="435" r:id="rId87"/>
    <p:sldId id="324" r:id="rId88"/>
    <p:sldId id="438" r:id="rId89"/>
    <p:sldId id="509" r:id="rId90"/>
    <p:sldId id="368" r:id="rId91"/>
    <p:sldId id="437" r:id="rId92"/>
    <p:sldId id="525" r:id="rId93"/>
    <p:sldId id="522" r:id="rId94"/>
    <p:sldId id="326" r:id="rId95"/>
    <p:sldId id="327" r:id="rId96"/>
    <p:sldId id="436" r:id="rId97"/>
    <p:sldId id="329" r:id="rId98"/>
    <p:sldId id="328" r:id="rId99"/>
    <p:sldId id="439" r:id="rId100"/>
    <p:sldId id="523" r:id="rId101"/>
    <p:sldId id="441" r:id="rId102"/>
    <p:sldId id="440" r:id="rId103"/>
    <p:sldId id="513" r:id="rId104"/>
    <p:sldId id="514" r:id="rId105"/>
    <p:sldId id="256" r:id="rId106"/>
    <p:sldId id="257" r:id="rId107"/>
    <p:sldId id="258" r:id="rId108"/>
    <p:sldId id="442" r:id="rId109"/>
    <p:sldId id="259" r:id="rId110"/>
    <p:sldId id="260" r:id="rId111"/>
    <p:sldId id="443" r:id="rId112"/>
    <p:sldId id="515" r:id="rId113"/>
    <p:sldId id="444" r:id="rId114"/>
    <p:sldId id="332" r:id="rId115"/>
    <p:sldId id="333" r:id="rId116"/>
    <p:sldId id="334" r:id="rId117"/>
    <p:sldId id="335" r:id="rId118"/>
    <p:sldId id="336" r:id="rId119"/>
    <p:sldId id="371" r:id="rId120"/>
    <p:sldId id="352" r:id="rId121"/>
    <p:sldId id="418" r:id="rId122"/>
    <p:sldId id="419" r:id="rId123"/>
    <p:sldId id="420" r:id="rId124"/>
    <p:sldId id="383" r:id="rId125"/>
    <p:sldId id="385" r:id="rId126"/>
    <p:sldId id="498" r:id="rId127"/>
    <p:sldId id="499" r:id="rId128"/>
    <p:sldId id="447" r:id="rId129"/>
    <p:sldId id="446" r:id="rId130"/>
    <p:sldId id="448" r:id="rId131"/>
    <p:sldId id="445" r:id="rId132"/>
    <p:sldId id="516" r:id="rId133"/>
    <p:sldId id="500" r:id="rId134"/>
    <p:sldId id="501" r:id="rId135"/>
    <p:sldId id="261" r:id="rId136"/>
    <p:sldId id="262" r:id="rId137"/>
    <p:sldId id="263" r:id="rId138"/>
    <p:sldId id="372" r:id="rId139"/>
    <p:sldId id="265" r:id="rId140"/>
    <p:sldId id="384" r:id="rId141"/>
    <p:sldId id="337" r:id="rId142"/>
    <p:sldId id="353" r:id="rId143"/>
    <p:sldId id="338" r:id="rId144"/>
    <p:sldId id="387" r:id="rId145"/>
    <p:sldId id="386" r:id="rId146"/>
    <p:sldId id="449" r:id="rId147"/>
    <p:sldId id="450" r:id="rId148"/>
    <p:sldId id="266" r:id="rId149"/>
    <p:sldId id="451" r:id="rId150"/>
    <p:sldId id="454" r:id="rId151"/>
    <p:sldId id="453" r:id="rId152"/>
    <p:sldId id="268" r:id="rId153"/>
    <p:sldId id="339" r:id="rId154"/>
    <p:sldId id="267" r:id="rId155"/>
    <p:sldId id="455" r:id="rId156"/>
    <p:sldId id="342" r:id="rId157"/>
    <p:sldId id="417" r:id="rId158"/>
    <p:sldId id="458" r:id="rId159"/>
    <p:sldId id="517" r:id="rId160"/>
    <p:sldId id="340" r:id="rId161"/>
    <p:sldId id="341" r:id="rId162"/>
    <p:sldId id="502" r:id="rId163"/>
    <p:sldId id="389" r:id="rId164"/>
    <p:sldId id="457" r:id="rId165"/>
    <p:sldId id="470" r:id="rId166"/>
    <p:sldId id="524" r:id="rId167"/>
    <p:sldId id="390" r:id="rId168"/>
    <p:sldId id="422" r:id="rId169"/>
    <p:sldId id="273" r:id="rId170"/>
    <p:sldId id="279" r:id="rId171"/>
    <p:sldId id="280" r:id="rId172"/>
    <p:sldId id="281" r:id="rId173"/>
    <p:sldId id="468" r:id="rId174"/>
    <p:sldId id="283" r:id="rId175"/>
    <p:sldId id="491" r:id="rId176"/>
    <p:sldId id="282" r:id="rId177"/>
    <p:sldId id="375" r:id="rId178"/>
    <p:sldId id="376" r:id="rId179"/>
    <p:sldId id="467" r:id="rId180"/>
    <p:sldId id="469" r:id="rId181"/>
    <p:sldId id="460" r:id="rId182"/>
    <p:sldId id="461" r:id="rId183"/>
    <p:sldId id="462" r:id="rId184"/>
    <p:sldId id="459" r:id="rId185"/>
    <p:sldId id="474" r:id="rId186"/>
    <p:sldId id="463" r:id="rId187"/>
    <p:sldId id="464" r:id="rId188"/>
    <p:sldId id="465" r:id="rId189"/>
    <p:sldId id="471" r:id="rId190"/>
    <p:sldId id="472" r:id="rId191"/>
    <p:sldId id="466" r:id="rId192"/>
    <p:sldId id="518" r:id="rId193"/>
    <p:sldId id="519" r:id="rId194"/>
    <p:sldId id="285" r:id="rId195"/>
    <p:sldId id="286" r:id="rId196"/>
    <p:sldId id="287" r:id="rId197"/>
    <p:sldId id="288" r:id="rId198"/>
    <p:sldId id="289" r:id="rId199"/>
    <p:sldId id="377" r:id="rId200"/>
    <p:sldId id="478" r:id="rId201"/>
    <p:sldId id="479" r:id="rId202"/>
    <p:sldId id="480" r:id="rId203"/>
    <p:sldId id="481" r:id="rId204"/>
    <p:sldId id="526" r:id="rId205"/>
    <p:sldId id="503" r:id="rId206"/>
    <p:sldId id="290" r:id="rId207"/>
    <p:sldId id="291" r:id="rId208"/>
    <p:sldId id="292" r:id="rId209"/>
    <p:sldId id="293" r:id="rId210"/>
    <p:sldId id="294" r:id="rId211"/>
    <p:sldId id="295" r:id="rId212"/>
    <p:sldId id="477" r:id="rId213"/>
    <p:sldId id="504" r:id="rId214"/>
    <p:sldId id="482" r:id="rId215"/>
    <p:sldId id="354" r:id="rId216"/>
    <p:sldId id="356" r:id="rId217"/>
    <p:sldId id="527" r:id="rId218"/>
    <p:sldId id="358" r:id="rId219"/>
    <p:sldId id="359" r:id="rId220"/>
    <p:sldId id="360" r:id="rId221"/>
    <p:sldId id="362" r:id="rId222"/>
    <p:sldId id="363" r:id="rId223"/>
    <p:sldId id="391" r:id="rId224"/>
    <p:sldId id="361" r:id="rId225"/>
    <p:sldId id="348" r:id="rId226"/>
    <p:sldId id="357" r:id="rId227"/>
    <p:sldId id="483" r:id="rId228"/>
    <p:sldId id="492" r:id="rId229"/>
    <p:sldId id="520" r:id="rId230"/>
    <p:sldId id="355" r:id="rId231"/>
  </p:sldIdLst>
  <p:sldSz cx="9144000" cy="6858000" type="screen4x3"/>
  <p:notesSz cx="6797675" cy="9928225"/>
  <p:defaultTextStyle>
    <a:defPPr>
      <a:defRPr lang="en-GB"/>
    </a:defPPr>
    <a:lvl1pPr algn="l"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sz="800" kern="1200">
        <a:solidFill>
          <a:schemeClr val="tx1"/>
        </a:solidFill>
        <a:latin typeface="Arial" charset="0"/>
        <a:ea typeface="+mn-ea"/>
        <a:cs typeface="+mn-cs"/>
      </a:defRPr>
    </a:lvl2pPr>
    <a:lvl3pPr marL="914400" algn="l" rtl="0" fontAlgn="base">
      <a:spcBef>
        <a:spcPct val="0"/>
      </a:spcBef>
      <a:spcAft>
        <a:spcPct val="0"/>
      </a:spcAft>
      <a:defRPr sz="800" kern="1200">
        <a:solidFill>
          <a:schemeClr val="tx1"/>
        </a:solidFill>
        <a:latin typeface="Arial" charset="0"/>
        <a:ea typeface="+mn-ea"/>
        <a:cs typeface="+mn-cs"/>
      </a:defRPr>
    </a:lvl3pPr>
    <a:lvl4pPr marL="1371600" algn="l" rtl="0" fontAlgn="base">
      <a:spcBef>
        <a:spcPct val="0"/>
      </a:spcBef>
      <a:spcAft>
        <a:spcPct val="0"/>
      </a:spcAft>
      <a:defRPr sz="800" kern="1200">
        <a:solidFill>
          <a:schemeClr val="tx1"/>
        </a:solidFill>
        <a:latin typeface="Arial" charset="0"/>
        <a:ea typeface="+mn-ea"/>
        <a:cs typeface="+mn-cs"/>
      </a:defRPr>
    </a:lvl4pPr>
    <a:lvl5pPr marL="1828800" algn="l" rtl="0" fontAlgn="base">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1" autoAdjust="0"/>
  </p:normalViewPr>
  <p:slideViewPr>
    <p:cSldViewPr>
      <p:cViewPr varScale="1">
        <p:scale>
          <a:sx n="69" d="100"/>
          <a:sy n="69" d="100"/>
        </p:scale>
        <p:origin x="5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_rels/data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14BF82-9A33-4E3C-B7BD-4BC59D14A551}" type="doc">
      <dgm:prSet loTypeId="urn:microsoft.com/office/officeart/2005/8/layout/orgChart1" loCatId="hierarchy" qsTypeId="urn:microsoft.com/office/officeart/2005/8/quickstyle/simple1" qsCatId="simple" csTypeId="urn:microsoft.com/office/officeart/2005/8/colors/accent1_2" csCatId="accent1" phldr="1"/>
      <dgm:spPr/>
    </dgm:pt>
    <dgm:pt modelId="{364AAF73-10C6-4C49-A411-BFFF9C8322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charset="0"/>
            </a:rPr>
            <a:t>Socialists SPD Party</a:t>
          </a:r>
        </a:p>
      </dgm:t>
    </dgm:pt>
    <dgm:pt modelId="{99614E05-560A-4B68-858D-34947A9A105E}" type="parTrans" cxnId="{0CB7B75E-F0AE-473D-BA86-F1E686CA9DB5}">
      <dgm:prSet/>
      <dgm:spPr/>
      <dgm:t>
        <a:bodyPr/>
        <a:lstStyle/>
        <a:p>
          <a:endParaRPr lang="en-GB"/>
        </a:p>
      </dgm:t>
    </dgm:pt>
    <dgm:pt modelId="{AB0FB621-CA61-4977-98FD-24899CB5C3F0}" type="sibTrans" cxnId="{0CB7B75E-F0AE-473D-BA86-F1E686CA9DB5}">
      <dgm:prSet/>
      <dgm:spPr/>
      <dgm:t>
        <a:bodyPr/>
        <a:lstStyle/>
        <a:p>
          <a:endParaRPr lang="en-GB"/>
        </a:p>
      </dgm:t>
    </dgm:pt>
    <dgm:pt modelId="{5E28C6D5-AA16-4C46-AC41-0A610ABDAA1D}">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sng" strike="noStrike" cap="none" normalizeH="0" baseline="0" dirty="0" smtClean="0">
              <a:ln>
                <a:noFill/>
              </a:ln>
              <a:solidFill>
                <a:schemeClr val="tx1"/>
              </a:solidFill>
              <a:effectLst/>
              <a:latin typeface="Arial" charset="0"/>
            </a:rPr>
            <a:t>SPD</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b="0" i="0" u="none" strike="noStrike" cap="none" normalizeH="0" baseline="0" dirty="0" smtClean="0">
              <a:ln>
                <a:noFill/>
              </a:ln>
              <a:solidFill>
                <a:schemeClr val="tx1"/>
              </a:solidFill>
              <a:effectLst/>
              <a:latin typeface="Arial" charset="0"/>
            </a:rPr>
            <a:t>Social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Arial" charset="0"/>
            </a:rPr>
            <a:t>  Democrats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b="0" i="0" u="none" strike="noStrike" cap="none" normalizeH="0" baseline="0" dirty="0" smtClean="0">
              <a:ln>
                <a:noFill/>
              </a:ln>
              <a:solidFill>
                <a:schemeClr val="tx1"/>
              </a:solidFill>
              <a:effectLst/>
              <a:latin typeface="Arial" charset="0"/>
            </a:rPr>
            <a:t> Moderate</a:t>
          </a:r>
        </a:p>
      </dgm:t>
    </dgm:pt>
    <dgm:pt modelId="{3A5F378B-D4F7-44B1-9646-7DA7B1DD0B11}" type="parTrans" cxnId="{F979C46D-2332-459F-8A3F-2E89FA766085}">
      <dgm:prSet/>
      <dgm:spPr>
        <a:ln>
          <a:solidFill>
            <a:schemeClr val="tx1"/>
          </a:solidFill>
        </a:ln>
      </dgm:spPr>
      <dgm:t>
        <a:bodyPr/>
        <a:lstStyle/>
        <a:p>
          <a:endParaRPr lang="en-GB"/>
        </a:p>
      </dgm:t>
    </dgm:pt>
    <dgm:pt modelId="{AEF7A557-136C-4923-887E-E7B6CA13F85A}" type="sibTrans" cxnId="{F979C46D-2332-459F-8A3F-2E89FA766085}">
      <dgm:prSet/>
      <dgm:spPr/>
      <dgm:t>
        <a:bodyPr/>
        <a:lstStyle/>
        <a:p>
          <a:endParaRPr lang="en-GB"/>
        </a:p>
      </dgm:t>
    </dgm:pt>
    <dgm:pt modelId="{3BD74756-20F0-470F-BECF-5B5B16D64CA8}">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sng" strike="noStrike" cap="none" normalizeH="0" baseline="0" dirty="0" smtClean="0">
              <a:ln>
                <a:noFill/>
              </a:ln>
              <a:solidFill>
                <a:schemeClr val="tx1"/>
              </a:solidFill>
              <a:effectLst/>
              <a:latin typeface="Arial" charset="0"/>
            </a:rPr>
            <a:t>USPD</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b="0" i="0" u="none" strike="noStrike" cap="none" normalizeH="0" baseline="0" dirty="0" smtClean="0">
              <a:ln>
                <a:noFill/>
              </a:ln>
              <a:solidFill>
                <a:schemeClr val="tx1"/>
              </a:solidFill>
              <a:effectLst/>
              <a:latin typeface="Arial" charset="0"/>
            </a:rPr>
            <a:t> Independent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Arial" charset="0"/>
            </a:rPr>
            <a:t>  Socialists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b="0" i="0" u="none" strike="noStrike" cap="none" normalizeH="0" baseline="0" dirty="0" smtClean="0">
              <a:ln>
                <a:noFill/>
              </a:ln>
              <a:solidFill>
                <a:schemeClr val="tx1"/>
              </a:solidFill>
              <a:effectLst/>
              <a:latin typeface="Arial" charset="0"/>
            </a:rPr>
            <a:t> Radical</a:t>
          </a:r>
        </a:p>
      </dgm:t>
    </dgm:pt>
    <dgm:pt modelId="{DC789E3A-9191-41DC-B02D-02CBF49B2871}" type="parTrans" cxnId="{F568B204-86D4-49BB-AFB5-16B41D1A8C0D}">
      <dgm:prSet/>
      <dgm:spPr>
        <a:ln>
          <a:solidFill>
            <a:schemeClr val="tx1"/>
          </a:solidFill>
        </a:ln>
      </dgm:spPr>
      <dgm:t>
        <a:bodyPr/>
        <a:lstStyle/>
        <a:p>
          <a:endParaRPr lang="en-GB"/>
        </a:p>
      </dgm:t>
    </dgm:pt>
    <dgm:pt modelId="{D01FC37D-AECB-4EE5-B128-61597520505D}" type="sibTrans" cxnId="{F568B204-86D4-49BB-AFB5-16B41D1A8C0D}">
      <dgm:prSet/>
      <dgm:spPr/>
      <dgm:t>
        <a:bodyPr/>
        <a:lstStyle/>
        <a:p>
          <a:endParaRPr lang="en-GB"/>
        </a:p>
      </dgm:t>
    </dgm:pt>
    <dgm:pt modelId="{B8BEFDF9-2A10-47BA-A70C-8CF862DFF6D7}" type="pres">
      <dgm:prSet presAssocID="{4B14BF82-9A33-4E3C-B7BD-4BC59D14A551}" presName="hierChild1" presStyleCnt="0">
        <dgm:presLayoutVars>
          <dgm:orgChart val="1"/>
          <dgm:chPref val="1"/>
          <dgm:dir/>
          <dgm:animOne val="branch"/>
          <dgm:animLvl val="lvl"/>
          <dgm:resizeHandles/>
        </dgm:presLayoutVars>
      </dgm:prSet>
      <dgm:spPr/>
    </dgm:pt>
    <dgm:pt modelId="{A282031F-D381-4603-B85B-DFBA158838D5}" type="pres">
      <dgm:prSet presAssocID="{364AAF73-10C6-4C49-A411-BFFF9C8322D2}" presName="hierRoot1" presStyleCnt="0">
        <dgm:presLayoutVars>
          <dgm:hierBranch/>
        </dgm:presLayoutVars>
      </dgm:prSet>
      <dgm:spPr/>
    </dgm:pt>
    <dgm:pt modelId="{3FF0098A-1FF2-48EE-89DE-CA5E8975B7A7}" type="pres">
      <dgm:prSet presAssocID="{364AAF73-10C6-4C49-A411-BFFF9C8322D2}" presName="rootComposite1" presStyleCnt="0"/>
      <dgm:spPr/>
    </dgm:pt>
    <dgm:pt modelId="{FEF82ADB-5ABC-4816-AEEC-1557472F9CB0}" type="pres">
      <dgm:prSet presAssocID="{364AAF73-10C6-4C49-A411-BFFF9C8322D2}" presName="rootText1" presStyleLbl="node0" presStyleIdx="0" presStyleCnt="1" custScaleX="132217" custLinFactNeighborX="-12495" custLinFactNeighborY="-49982">
        <dgm:presLayoutVars>
          <dgm:chPref val="3"/>
        </dgm:presLayoutVars>
      </dgm:prSet>
      <dgm:spPr/>
      <dgm:t>
        <a:bodyPr/>
        <a:lstStyle/>
        <a:p>
          <a:endParaRPr lang="en-GB"/>
        </a:p>
      </dgm:t>
    </dgm:pt>
    <dgm:pt modelId="{08FDBFCE-8058-492F-9E5E-657292C8DF7B}" type="pres">
      <dgm:prSet presAssocID="{364AAF73-10C6-4C49-A411-BFFF9C8322D2}" presName="rootConnector1" presStyleLbl="node1" presStyleIdx="0" presStyleCnt="0"/>
      <dgm:spPr/>
      <dgm:t>
        <a:bodyPr/>
        <a:lstStyle/>
        <a:p>
          <a:endParaRPr lang="en-GB"/>
        </a:p>
      </dgm:t>
    </dgm:pt>
    <dgm:pt modelId="{CAC88378-E775-4C09-A701-081E57D9747D}" type="pres">
      <dgm:prSet presAssocID="{364AAF73-10C6-4C49-A411-BFFF9C8322D2}" presName="hierChild2" presStyleCnt="0"/>
      <dgm:spPr/>
    </dgm:pt>
    <dgm:pt modelId="{268815BA-A52E-416E-A783-2940833197C4}" type="pres">
      <dgm:prSet presAssocID="{3A5F378B-D4F7-44B1-9646-7DA7B1DD0B11}" presName="Name35" presStyleLbl="parChTrans1D2" presStyleIdx="0" presStyleCnt="2"/>
      <dgm:spPr/>
      <dgm:t>
        <a:bodyPr/>
        <a:lstStyle/>
        <a:p>
          <a:endParaRPr lang="en-GB"/>
        </a:p>
      </dgm:t>
    </dgm:pt>
    <dgm:pt modelId="{7465F27C-434A-4AEF-A39F-DFF1000C00B2}" type="pres">
      <dgm:prSet presAssocID="{5E28C6D5-AA16-4C46-AC41-0A610ABDAA1D}" presName="hierRoot2" presStyleCnt="0">
        <dgm:presLayoutVars>
          <dgm:hierBranch/>
        </dgm:presLayoutVars>
      </dgm:prSet>
      <dgm:spPr/>
    </dgm:pt>
    <dgm:pt modelId="{7E4041E7-EC14-468B-BB34-1151031D1C34}" type="pres">
      <dgm:prSet presAssocID="{5E28C6D5-AA16-4C46-AC41-0A610ABDAA1D}" presName="rootComposite" presStyleCnt="0"/>
      <dgm:spPr/>
    </dgm:pt>
    <dgm:pt modelId="{A782533B-C755-4DDA-9604-C03352EF31B9}" type="pres">
      <dgm:prSet presAssocID="{5E28C6D5-AA16-4C46-AC41-0A610ABDAA1D}" presName="rootText" presStyleLbl="node2" presStyleIdx="0" presStyleCnt="2" custLinFactNeighborX="108" custLinFactNeighborY="21482">
        <dgm:presLayoutVars>
          <dgm:chPref val="3"/>
        </dgm:presLayoutVars>
      </dgm:prSet>
      <dgm:spPr/>
      <dgm:t>
        <a:bodyPr/>
        <a:lstStyle/>
        <a:p>
          <a:endParaRPr lang="en-GB"/>
        </a:p>
      </dgm:t>
    </dgm:pt>
    <dgm:pt modelId="{EEEFF3C7-8FD6-46FF-8D6B-950359986120}" type="pres">
      <dgm:prSet presAssocID="{5E28C6D5-AA16-4C46-AC41-0A610ABDAA1D}" presName="rootConnector" presStyleLbl="node2" presStyleIdx="0" presStyleCnt="2"/>
      <dgm:spPr/>
      <dgm:t>
        <a:bodyPr/>
        <a:lstStyle/>
        <a:p>
          <a:endParaRPr lang="en-GB"/>
        </a:p>
      </dgm:t>
    </dgm:pt>
    <dgm:pt modelId="{6A0221D8-BAB1-4B6E-9B57-E25A27DE02F5}" type="pres">
      <dgm:prSet presAssocID="{5E28C6D5-AA16-4C46-AC41-0A610ABDAA1D}" presName="hierChild4" presStyleCnt="0"/>
      <dgm:spPr/>
    </dgm:pt>
    <dgm:pt modelId="{A2D01B20-5471-4A92-A0B5-D89D88B47993}" type="pres">
      <dgm:prSet presAssocID="{5E28C6D5-AA16-4C46-AC41-0A610ABDAA1D}" presName="hierChild5" presStyleCnt="0"/>
      <dgm:spPr/>
    </dgm:pt>
    <dgm:pt modelId="{3049B27C-8E5A-4FF9-9640-6A26C30153DC}" type="pres">
      <dgm:prSet presAssocID="{DC789E3A-9191-41DC-B02D-02CBF49B2871}" presName="Name35" presStyleLbl="parChTrans1D2" presStyleIdx="1" presStyleCnt="2"/>
      <dgm:spPr/>
      <dgm:t>
        <a:bodyPr/>
        <a:lstStyle/>
        <a:p>
          <a:endParaRPr lang="en-GB"/>
        </a:p>
      </dgm:t>
    </dgm:pt>
    <dgm:pt modelId="{6AB0BF2A-1103-4BF8-8C9B-2D1B2091558B}" type="pres">
      <dgm:prSet presAssocID="{3BD74756-20F0-470F-BECF-5B5B16D64CA8}" presName="hierRoot2" presStyleCnt="0">
        <dgm:presLayoutVars>
          <dgm:hierBranch/>
        </dgm:presLayoutVars>
      </dgm:prSet>
      <dgm:spPr/>
    </dgm:pt>
    <dgm:pt modelId="{69092E2A-57C1-4372-9EF1-5BFB457BE53E}" type="pres">
      <dgm:prSet presAssocID="{3BD74756-20F0-470F-BECF-5B5B16D64CA8}" presName="rootComposite" presStyleCnt="0"/>
      <dgm:spPr/>
    </dgm:pt>
    <dgm:pt modelId="{EEB2830A-FD92-4BE1-8F66-B976B51B9468}" type="pres">
      <dgm:prSet presAssocID="{3BD74756-20F0-470F-BECF-5B5B16D64CA8}" presName="rootText" presStyleLbl="node2" presStyleIdx="1" presStyleCnt="2" custLinFactNeighborX="37" custLinFactNeighborY="28598">
        <dgm:presLayoutVars>
          <dgm:chPref val="3"/>
        </dgm:presLayoutVars>
      </dgm:prSet>
      <dgm:spPr/>
      <dgm:t>
        <a:bodyPr/>
        <a:lstStyle/>
        <a:p>
          <a:endParaRPr lang="en-GB"/>
        </a:p>
      </dgm:t>
    </dgm:pt>
    <dgm:pt modelId="{E37E8EDB-D912-47EF-9E04-C6E985149B58}" type="pres">
      <dgm:prSet presAssocID="{3BD74756-20F0-470F-BECF-5B5B16D64CA8}" presName="rootConnector" presStyleLbl="node2" presStyleIdx="1" presStyleCnt="2"/>
      <dgm:spPr/>
      <dgm:t>
        <a:bodyPr/>
        <a:lstStyle/>
        <a:p>
          <a:endParaRPr lang="en-GB"/>
        </a:p>
      </dgm:t>
    </dgm:pt>
    <dgm:pt modelId="{7C3204A1-46DF-4A0E-802B-9AE55C606DB9}" type="pres">
      <dgm:prSet presAssocID="{3BD74756-20F0-470F-BECF-5B5B16D64CA8}" presName="hierChild4" presStyleCnt="0"/>
      <dgm:spPr/>
    </dgm:pt>
    <dgm:pt modelId="{D85B2A72-660D-4835-AA9A-CF04607AA7A3}" type="pres">
      <dgm:prSet presAssocID="{3BD74756-20F0-470F-BECF-5B5B16D64CA8}" presName="hierChild5" presStyleCnt="0"/>
      <dgm:spPr/>
    </dgm:pt>
    <dgm:pt modelId="{FE9BFF46-35AC-454D-9720-B79B74262584}" type="pres">
      <dgm:prSet presAssocID="{364AAF73-10C6-4C49-A411-BFFF9C8322D2}" presName="hierChild3" presStyleCnt="0"/>
      <dgm:spPr/>
    </dgm:pt>
  </dgm:ptLst>
  <dgm:cxnLst>
    <dgm:cxn modelId="{72B17374-23E4-4D58-BCBF-95329FA98CC0}" type="presOf" srcId="{3A5F378B-D4F7-44B1-9646-7DA7B1DD0B11}" destId="{268815BA-A52E-416E-A783-2940833197C4}" srcOrd="0" destOrd="0" presId="urn:microsoft.com/office/officeart/2005/8/layout/orgChart1"/>
    <dgm:cxn modelId="{C607A354-CF04-4A0E-9E7F-D1C9C45A272C}" type="presOf" srcId="{4B14BF82-9A33-4E3C-B7BD-4BC59D14A551}" destId="{B8BEFDF9-2A10-47BA-A70C-8CF862DFF6D7}" srcOrd="0" destOrd="0" presId="urn:microsoft.com/office/officeart/2005/8/layout/orgChart1"/>
    <dgm:cxn modelId="{F5A5DD81-A71A-4364-9706-3C3E2439A546}" type="presOf" srcId="{364AAF73-10C6-4C49-A411-BFFF9C8322D2}" destId="{FEF82ADB-5ABC-4816-AEEC-1557472F9CB0}" srcOrd="0" destOrd="0" presId="urn:microsoft.com/office/officeart/2005/8/layout/orgChart1"/>
    <dgm:cxn modelId="{0CB7B75E-F0AE-473D-BA86-F1E686CA9DB5}" srcId="{4B14BF82-9A33-4E3C-B7BD-4BC59D14A551}" destId="{364AAF73-10C6-4C49-A411-BFFF9C8322D2}" srcOrd="0" destOrd="0" parTransId="{99614E05-560A-4B68-858D-34947A9A105E}" sibTransId="{AB0FB621-CA61-4977-98FD-24899CB5C3F0}"/>
    <dgm:cxn modelId="{AF3EE30B-3A87-4FA1-B6CD-2EDEF59F2EF8}" type="presOf" srcId="{3BD74756-20F0-470F-BECF-5B5B16D64CA8}" destId="{E37E8EDB-D912-47EF-9E04-C6E985149B58}" srcOrd="1" destOrd="0" presId="urn:microsoft.com/office/officeart/2005/8/layout/orgChart1"/>
    <dgm:cxn modelId="{086E6D98-CF40-4DA0-851D-C1975D11C255}" type="presOf" srcId="{5E28C6D5-AA16-4C46-AC41-0A610ABDAA1D}" destId="{EEEFF3C7-8FD6-46FF-8D6B-950359986120}" srcOrd="1" destOrd="0" presId="urn:microsoft.com/office/officeart/2005/8/layout/orgChart1"/>
    <dgm:cxn modelId="{4E2BC187-4E3C-45A4-AF90-2617B355AF03}" type="presOf" srcId="{DC789E3A-9191-41DC-B02D-02CBF49B2871}" destId="{3049B27C-8E5A-4FF9-9640-6A26C30153DC}" srcOrd="0" destOrd="0" presId="urn:microsoft.com/office/officeart/2005/8/layout/orgChart1"/>
    <dgm:cxn modelId="{F979C46D-2332-459F-8A3F-2E89FA766085}" srcId="{364AAF73-10C6-4C49-A411-BFFF9C8322D2}" destId="{5E28C6D5-AA16-4C46-AC41-0A610ABDAA1D}" srcOrd="0" destOrd="0" parTransId="{3A5F378B-D4F7-44B1-9646-7DA7B1DD0B11}" sibTransId="{AEF7A557-136C-4923-887E-E7B6CA13F85A}"/>
    <dgm:cxn modelId="{A7F49829-C57F-4564-9FE1-3AF060D38696}" type="presOf" srcId="{5E28C6D5-AA16-4C46-AC41-0A610ABDAA1D}" destId="{A782533B-C755-4DDA-9604-C03352EF31B9}" srcOrd="0" destOrd="0" presId="urn:microsoft.com/office/officeart/2005/8/layout/orgChart1"/>
    <dgm:cxn modelId="{F568B204-86D4-49BB-AFB5-16B41D1A8C0D}" srcId="{364AAF73-10C6-4C49-A411-BFFF9C8322D2}" destId="{3BD74756-20F0-470F-BECF-5B5B16D64CA8}" srcOrd="1" destOrd="0" parTransId="{DC789E3A-9191-41DC-B02D-02CBF49B2871}" sibTransId="{D01FC37D-AECB-4EE5-B128-61597520505D}"/>
    <dgm:cxn modelId="{BA9F97D1-F98C-48C8-BCBA-0C65CEBD7BD0}" type="presOf" srcId="{3BD74756-20F0-470F-BECF-5B5B16D64CA8}" destId="{EEB2830A-FD92-4BE1-8F66-B976B51B9468}" srcOrd="0" destOrd="0" presId="urn:microsoft.com/office/officeart/2005/8/layout/orgChart1"/>
    <dgm:cxn modelId="{905835DA-597F-4871-AB88-B63FCE83E604}" type="presOf" srcId="{364AAF73-10C6-4C49-A411-BFFF9C8322D2}" destId="{08FDBFCE-8058-492F-9E5E-657292C8DF7B}" srcOrd="1" destOrd="0" presId="urn:microsoft.com/office/officeart/2005/8/layout/orgChart1"/>
    <dgm:cxn modelId="{9F1BE697-346A-487B-A7BD-DF8E816C068C}" type="presParOf" srcId="{B8BEFDF9-2A10-47BA-A70C-8CF862DFF6D7}" destId="{A282031F-D381-4603-B85B-DFBA158838D5}" srcOrd="0" destOrd="0" presId="urn:microsoft.com/office/officeart/2005/8/layout/orgChart1"/>
    <dgm:cxn modelId="{17F2E275-3673-450D-BDCE-8880DD1557B8}" type="presParOf" srcId="{A282031F-D381-4603-B85B-DFBA158838D5}" destId="{3FF0098A-1FF2-48EE-89DE-CA5E8975B7A7}" srcOrd="0" destOrd="0" presId="urn:microsoft.com/office/officeart/2005/8/layout/orgChart1"/>
    <dgm:cxn modelId="{21D4E736-2DC9-42E1-9D5D-BAE59F6C86A8}" type="presParOf" srcId="{3FF0098A-1FF2-48EE-89DE-CA5E8975B7A7}" destId="{FEF82ADB-5ABC-4816-AEEC-1557472F9CB0}" srcOrd="0" destOrd="0" presId="urn:microsoft.com/office/officeart/2005/8/layout/orgChart1"/>
    <dgm:cxn modelId="{9E01B10F-BE31-4662-A07F-2837E3CFC58A}" type="presParOf" srcId="{3FF0098A-1FF2-48EE-89DE-CA5E8975B7A7}" destId="{08FDBFCE-8058-492F-9E5E-657292C8DF7B}" srcOrd="1" destOrd="0" presId="urn:microsoft.com/office/officeart/2005/8/layout/orgChart1"/>
    <dgm:cxn modelId="{7256DB16-852E-4FF2-ADFD-80F6BC1086EB}" type="presParOf" srcId="{A282031F-D381-4603-B85B-DFBA158838D5}" destId="{CAC88378-E775-4C09-A701-081E57D9747D}" srcOrd="1" destOrd="0" presId="urn:microsoft.com/office/officeart/2005/8/layout/orgChart1"/>
    <dgm:cxn modelId="{3F87324D-4C0F-4FE4-BB14-5A4F9A2F2560}" type="presParOf" srcId="{CAC88378-E775-4C09-A701-081E57D9747D}" destId="{268815BA-A52E-416E-A783-2940833197C4}" srcOrd="0" destOrd="0" presId="urn:microsoft.com/office/officeart/2005/8/layout/orgChart1"/>
    <dgm:cxn modelId="{A784D878-EA93-4DE6-8947-949049DDA384}" type="presParOf" srcId="{CAC88378-E775-4C09-A701-081E57D9747D}" destId="{7465F27C-434A-4AEF-A39F-DFF1000C00B2}" srcOrd="1" destOrd="0" presId="urn:microsoft.com/office/officeart/2005/8/layout/orgChart1"/>
    <dgm:cxn modelId="{670395B4-F547-45B6-B324-BD40A763F9C0}" type="presParOf" srcId="{7465F27C-434A-4AEF-A39F-DFF1000C00B2}" destId="{7E4041E7-EC14-468B-BB34-1151031D1C34}" srcOrd="0" destOrd="0" presId="urn:microsoft.com/office/officeart/2005/8/layout/orgChart1"/>
    <dgm:cxn modelId="{DB089653-A767-4B03-A0E3-1C34B8B90557}" type="presParOf" srcId="{7E4041E7-EC14-468B-BB34-1151031D1C34}" destId="{A782533B-C755-4DDA-9604-C03352EF31B9}" srcOrd="0" destOrd="0" presId="urn:microsoft.com/office/officeart/2005/8/layout/orgChart1"/>
    <dgm:cxn modelId="{2FC876F5-225E-43D5-AAF6-CF85678D9FC5}" type="presParOf" srcId="{7E4041E7-EC14-468B-BB34-1151031D1C34}" destId="{EEEFF3C7-8FD6-46FF-8D6B-950359986120}" srcOrd="1" destOrd="0" presId="urn:microsoft.com/office/officeart/2005/8/layout/orgChart1"/>
    <dgm:cxn modelId="{B81755DC-4A13-4267-A86D-3DD2EBE74DB9}" type="presParOf" srcId="{7465F27C-434A-4AEF-A39F-DFF1000C00B2}" destId="{6A0221D8-BAB1-4B6E-9B57-E25A27DE02F5}" srcOrd="1" destOrd="0" presId="urn:microsoft.com/office/officeart/2005/8/layout/orgChart1"/>
    <dgm:cxn modelId="{E4DDB6E4-EC22-475D-B823-6AA1B52A959B}" type="presParOf" srcId="{7465F27C-434A-4AEF-A39F-DFF1000C00B2}" destId="{A2D01B20-5471-4A92-A0B5-D89D88B47993}" srcOrd="2" destOrd="0" presId="urn:microsoft.com/office/officeart/2005/8/layout/orgChart1"/>
    <dgm:cxn modelId="{543C235D-D4C6-4B75-9061-3ECCD3D27B26}" type="presParOf" srcId="{CAC88378-E775-4C09-A701-081E57D9747D}" destId="{3049B27C-8E5A-4FF9-9640-6A26C30153DC}" srcOrd="2" destOrd="0" presId="urn:microsoft.com/office/officeart/2005/8/layout/orgChart1"/>
    <dgm:cxn modelId="{098E0F06-BBB1-45F2-A0C2-7B11CE1C679A}" type="presParOf" srcId="{CAC88378-E775-4C09-A701-081E57D9747D}" destId="{6AB0BF2A-1103-4BF8-8C9B-2D1B2091558B}" srcOrd="3" destOrd="0" presId="urn:microsoft.com/office/officeart/2005/8/layout/orgChart1"/>
    <dgm:cxn modelId="{4E22AF4C-2B17-47D3-8DC1-1C3002E160E8}" type="presParOf" srcId="{6AB0BF2A-1103-4BF8-8C9B-2D1B2091558B}" destId="{69092E2A-57C1-4372-9EF1-5BFB457BE53E}" srcOrd="0" destOrd="0" presId="urn:microsoft.com/office/officeart/2005/8/layout/orgChart1"/>
    <dgm:cxn modelId="{536A8A40-DD37-4E4F-A5A4-B81DE78BFC66}" type="presParOf" srcId="{69092E2A-57C1-4372-9EF1-5BFB457BE53E}" destId="{EEB2830A-FD92-4BE1-8F66-B976B51B9468}" srcOrd="0" destOrd="0" presId="urn:microsoft.com/office/officeart/2005/8/layout/orgChart1"/>
    <dgm:cxn modelId="{D4F3B919-9DEF-4388-AE1C-2D32D7D59974}" type="presParOf" srcId="{69092E2A-57C1-4372-9EF1-5BFB457BE53E}" destId="{E37E8EDB-D912-47EF-9E04-C6E985149B58}" srcOrd="1" destOrd="0" presId="urn:microsoft.com/office/officeart/2005/8/layout/orgChart1"/>
    <dgm:cxn modelId="{87541A0C-BEAE-4DAD-86AF-48374107F6EF}" type="presParOf" srcId="{6AB0BF2A-1103-4BF8-8C9B-2D1B2091558B}" destId="{7C3204A1-46DF-4A0E-802B-9AE55C606DB9}" srcOrd="1" destOrd="0" presId="urn:microsoft.com/office/officeart/2005/8/layout/orgChart1"/>
    <dgm:cxn modelId="{0D9005E7-4B57-4687-AD7B-CB9E6C79A90D}" type="presParOf" srcId="{6AB0BF2A-1103-4BF8-8C9B-2D1B2091558B}" destId="{D85B2A72-660D-4835-AA9A-CF04607AA7A3}" srcOrd="2" destOrd="0" presId="urn:microsoft.com/office/officeart/2005/8/layout/orgChart1"/>
    <dgm:cxn modelId="{F6D13BC2-4EFE-414E-BA42-91134D55DFC1}" type="presParOf" srcId="{A282031F-D381-4603-B85B-DFBA158838D5}" destId="{FE9BFF46-35AC-454D-9720-B79B7426258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6B14F5-AE01-4F90-B263-B245597A2814}" type="doc">
      <dgm:prSet loTypeId="urn:microsoft.com/office/officeart/2005/8/layout/orgChart1" loCatId="hierarchy" qsTypeId="urn:microsoft.com/office/officeart/2005/8/quickstyle/simple1" qsCatId="simple" csTypeId="urn:microsoft.com/office/officeart/2005/8/colors/accent1_2" csCatId="accent1" phldr="1"/>
      <dgm:spPr/>
    </dgm:pt>
    <dgm:pt modelId="{AC4D8955-B455-4EC4-B49B-A8A33BA3E44B}">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sng" strike="noStrike" cap="none" normalizeH="0" baseline="0" smtClean="0">
              <a:ln>
                <a:noFill/>
              </a:ln>
              <a:solidFill>
                <a:schemeClr val="tx1"/>
              </a:solidFill>
              <a:effectLst/>
              <a:latin typeface="Arial" charset="0"/>
            </a:rPr>
            <a:t>KPD</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b="0" i="0" u="none" strike="noStrike" cap="none" normalizeH="0" baseline="0" smtClean="0">
              <a:ln>
                <a:noFill/>
              </a:ln>
              <a:solidFill>
                <a:schemeClr val="tx1"/>
              </a:solidFill>
              <a:effectLst/>
              <a:latin typeface="Arial" charset="0"/>
            </a:rPr>
            <a:t> German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smtClean="0">
              <a:ln>
                <a:noFill/>
              </a:ln>
              <a:solidFill>
                <a:schemeClr val="tx1"/>
              </a:solidFill>
              <a:effectLst/>
              <a:latin typeface="Arial" charset="0"/>
            </a:rPr>
            <a:t>  Communists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b="0" i="0" u="none" strike="noStrike" cap="none" normalizeH="0" baseline="0" smtClean="0">
              <a:ln>
                <a:noFill/>
              </a:ln>
              <a:solidFill>
                <a:schemeClr val="tx1"/>
              </a:solidFill>
              <a:effectLst/>
              <a:latin typeface="Arial" charset="0"/>
            </a:rPr>
            <a:t> Extreme</a:t>
          </a:r>
        </a:p>
      </dgm:t>
    </dgm:pt>
    <dgm:pt modelId="{98748827-1EDD-4AEA-92AB-D99F65AC467B}" type="parTrans" cxnId="{F4D1FDB5-7CF8-4BAC-A4F1-7513F0F9D99B}">
      <dgm:prSet/>
      <dgm:spPr/>
      <dgm:t>
        <a:bodyPr/>
        <a:lstStyle/>
        <a:p>
          <a:endParaRPr lang="en-GB"/>
        </a:p>
      </dgm:t>
    </dgm:pt>
    <dgm:pt modelId="{F44D14CD-5B61-40B2-8777-A67C447E8C91}" type="sibTrans" cxnId="{F4D1FDB5-7CF8-4BAC-A4F1-7513F0F9D99B}">
      <dgm:prSet/>
      <dgm:spPr/>
      <dgm:t>
        <a:bodyPr/>
        <a:lstStyle/>
        <a:p>
          <a:endParaRPr lang="en-GB"/>
        </a:p>
      </dgm:t>
    </dgm:pt>
    <dgm:pt modelId="{BC3C84CB-00A8-4578-90F7-48394A190A58}" type="pres">
      <dgm:prSet presAssocID="{086B14F5-AE01-4F90-B263-B245597A2814}" presName="hierChild1" presStyleCnt="0">
        <dgm:presLayoutVars>
          <dgm:orgChart val="1"/>
          <dgm:chPref val="1"/>
          <dgm:dir/>
          <dgm:animOne val="branch"/>
          <dgm:animLvl val="lvl"/>
          <dgm:resizeHandles/>
        </dgm:presLayoutVars>
      </dgm:prSet>
      <dgm:spPr/>
    </dgm:pt>
    <dgm:pt modelId="{78B9523B-502C-4753-B239-913010C9AE24}" type="pres">
      <dgm:prSet presAssocID="{AC4D8955-B455-4EC4-B49B-A8A33BA3E44B}" presName="hierRoot1" presStyleCnt="0">
        <dgm:presLayoutVars>
          <dgm:hierBranch val="init"/>
        </dgm:presLayoutVars>
      </dgm:prSet>
      <dgm:spPr/>
    </dgm:pt>
    <dgm:pt modelId="{090A0EDB-33F6-426B-9DAF-41718AA75B27}" type="pres">
      <dgm:prSet presAssocID="{AC4D8955-B455-4EC4-B49B-A8A33BA3E44B}" presName="rootComposite1" presStyleCnt="0"/>
      <dgm:spPr/>
    </dgm:pt>
    <dgm:pt modelId="{E6F07EE6-8002-4FF2-86AE-8A4D12B448D7}" type="pres">
      <dgm:prSet presAssocID="{AC4D8955-B455-4EC4-B49B-A8A33BA3E44B}" presName="rootText1" presStyleLbl="node0" presStyleIdx="0" presStyleCnt="1" custScaleX="59271" custScaleY="46559" custLinFactNeighborX="5933" custLinFactNeighborY="28229">
        <dgm:presLayoutVars>
          <dgm:chPref val="3"/>
        </dgm:presLayoutVars>
      </dgm:prSet>
      <dgm:spPr/>
      <dgm:t>
        <a:bodyPr/>
        <a:lstStyle/>
        <a:p>
          <a:endParaRPr lang="en-GB"/>
        </a:p>
      </dgm:t>
    </dgm:pt>
    <dgm:pt modelId="{D2227C27-F78F-4EC1-BA70-3C06637BC8EF}" type="pres">
      <dgm:prSet presAssocID="{AC4D8955-B455-4EC4-B49B-A8A33BA3E44B}" presName="rootConnector1" presStyleLbl="node1" presStyleIdx="0" presStyleCnt="0"/>
      <dgm:spPr/>
      <dgm:t>
        <a:bodyPr/>
        <a:lstStyle/>
        <a:p>
          <a:endParaRPr lang="en-GB"/>
        </a:p>
      </dgm:t>
    </dgm:pt>
    <dgm:pt modelId="{61AAC333-935D-473B-A7F5-8E2B9CFB4909}" type="pres">
      <dgm:prSet presAssocID="{AC4D8955-B455-4EC4-B49B-A8A33BA3E44B}" presName="hierChild2" presStyleCnt="0"/>
      <dgm:spPr/>
    </dgm:pt>
    <dgm:pt modelId="{FFBF8357-0C9E-4392-A510-063A8922438C}" type="pres">
      <dgm:prSet presAssocID="{AC4D8955-B455-4EC4-B49B-A8A33BA3E44B}" presName="hierChild3" presStyleCnt="0"/>
      <dgm:spPr/>
    </dgm:pt>
  </dgm:ptLst>
  <dgm:cxnLst>
    <dgm:cxn modelId="{F4D1FDB5-7CF8-4BAC-A4F1-7513F0F9D99B}" srcId="{086B14F5-AE01-4F90-B263-B245597A2814}" destId="{AC4D8955-B455-4EC4-B49B-A8A33BA3E44B}" srcOrd="0" destOrd="0" parTransId="{98748827-1EDD-4AEA-92AB-D99F65AC467B}" sibTransId="{F44D14CD-5B61-40B2-8777-A67C447E8C91}"/>
    <dgm:cxn modelId="{CF48D350-C715-4760-BE11-991CB1A4DCD2}" type="presOf" srcId="{AC4D8955-B455-4EC4-B49B-A8A33BA3E44B}" destId="{D2227C27-F78F-4EC1-BA70-3C06637BC8EF}" srcOrd="1" destOrd="0" presId="urn:microsoft.com/office/officeart/2005/8/layout/orgChart1"/>
    <dgm:cxn modelId="{47D0B529-7869-4C42-AECC-B1DF1281F72A}" type="presOf" srcId="{086B14F5-AE01-4F90-B263-B245597A2814}" destId="{BC3C84CB-00A8-4578-90F7-48394A190A58}" srcOrd="0" destOrd="0" presId="urn:microsoft.com/office/officeart/2005/8/layout/orgChart1"/>
    <dgm:cxn modelId="{23D9A866-427D-481E-8FD0-DFA3CAA07F72}" type="presOf" srcId="{AC4D8955-B455-4EC4-B49B-A8A33BA3E44B}" destId="{E6F07EE6-8002-4FF2-86AE-8A4D12B448D7}" srcOrd="0" destOrd="0" presId="urn:microsoft.com/office/officeart/2005/8/layout/orgChart1"/>
    <dgm:cxn modelId="{196B6288-52EF-48D7-8856-F035F75938F5}" type="presParOf" srcId="{BC3C84CB-00A8-4578-90F7-48394A190A58}" destId="{78B9523B-502C-4753-B239-913010C9AE24}" srcOrd="0" destOrd="0" presId="urn:microsoft.com/office/officeart/2005/8/layout/orgChart1"/>
    <dgm:cxn modelId="{EAF2DE7C-FBB1-455F-9B2C-10115793F493}" type="presParOf" srcId="{78B9523B-502C-4753-B239-913010C9AE24}" destId="{090A0EDB-33F6-426B-9DAF-41718AA75B27}" srcOrd="0" destOrd="0" presId="urn:microsoft.com/office/officeart/2005/8/layout/orgChart1"/>
    <dgm:cxn modelId="{DF833792-DF5B-44FF-A3EF-1F4AE0C7D635}" type="presParOf" srcId="{090A0EDB-33F6-426B-9DAF-41718AA75B27}" destId="{E6F07EE6-8002-4FF2-86AE-8A4D12B448D7}" srcOrd="0" destOrd="0" presId="urn:microsoft.com/office/officeart/2005/8/layout/orgChart1"/>
    <dgm:cxn modelId="{2BCB3105-1575-41B6-A23B-FD3560C39911}" type="presParOf" srcId="{090A0EDB-33F6-426B-9DAF-41718AA75B27}" destId="{D2227C27-F78F-4EC1-BA70-3C06637BC8EF}" srcOrd="1" destOrd="0" presId="urn:microsoft.com/office/officeart/2005/8/layout/orgChart1"/>
    <dgm:cxn modelId="{D43EA84D-02EB-492C-831B-1922D318E9B7}" type="presParOf" srcId="{78B9523B-502C-4753-B239-913010C9AE24}" destId="{61AAC333-935D-473B-A7F5-8E2B9CFB4909}" srcOrd="1" destOrd="0" presId="urn:microsoft.com/office/officeart/2005/8/layout/orgChart1"/>
    <dgm:cxn modelId="{45F79931-E625-4242-8E7F-EF276FA4602A}" type="presParOf" srcId="{78B9523B-502C-4753-B239-913010C9AE24}" destId="{FFBF8357-0C9E-4392-A510-063A8922438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65970E-C823-428F-BCEA-982D2E34809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GB"/>
        </a:p>
      </dgm:t>
    </dgm:pt>
    <dgm:pt modelId="{64F92E54-21B0-486D-AB2C-9FB1346CD818}">
      <dgm:prSet phldrT="[Text]"/>
      <dgm:spPr/>
      <dgm:t>
        <a:bodyPr/>
        <a:lstStyle/>
        <a:p>
          <a:r>
            <a:rPr lang="en-GB" dirty="0" smtClean="0"/>
            <a:t>Weaknesses of Weimar</a:t>
          </a:r>
          <a:endParaRPr lang="en-GB" dirty="0"/>
        </a:p>
      </dgm:t>
    </dgm:pt>
    <dgm:pt modelId="{C2E1BE31-46EE-433C-9A8A-07F9B150DA5F}" type="parTrans" cxnId="{0A4FE297-BFCF-4A35-A015-9AD59446643A}">
      <dgm:prSet/>
      <dgm:spPr/>
      <dgm:t>
        <a:bodyPr/>
        <a:lstStyle/>
        <a:p>
          <a:endParaRPr lang="en-GB"/>
        </a:p>
      </dgm:t>
    </dgm:pt>
    <dgm:pt modelId="{0EFD9EE2-2D7A-48A9-A66C-9DFB0E8BBBD1}" type="sibTrans" cxnId="{0A4FE297-BFCF-4A35-A015-9AD59446643A}">
      <dgm:prSet/>
      <dgm:spPr/>
      <dgm:t>
        <a:bodyPr/>
        <a:lstStyle/>
        <a:p>
          <a:endParaRPr lang="en-GB"/>
        </a:p>
      </dgm:t>
    </dgm:pt>
    <dgm:pt modelId="{8B93D6F3-D807-4E30-B460-61B1B9CB47D5}">
      <dgm:prSet phldrT="[Text]" custT="1"/>
      <dgm:spPr/>
      <dgm:t>
        <a:bodyPr/>
        <a:lstStyle/>
        <a:p>
          <a:r>
            <a:rPr lang="en-GB" sz="2400" dirty="0" smtClean="0"/>
            <a:t>Proportional representation – led to weak, ineffective government</a:t>
          </a:r>
          <a:endParaRPr lang="en-GB" sz="2400" dirty="0"/>
        </a:p>
      </dgm:t>
    </dgm:pt>
    <dgm:pt modelId="{7B639BBB-3972-4C51-AB68-C9E53F8F471D}" type="parTrans" cxnId="{39B09EAA-B520-4DCE-B7AA-41E1546C33D2}">
      <dgm:prSet/>
      <dgm:spPr/>
      <dgm:t>
        <a:bodyPr/>
        <a:lstStyle/>
        <a:p>
          <a:endParaRPr lang="en-GB"/>
        </a:p>
      </dgm:t>
    </dgm:pt>
    <dgm:pt modelId="{B2AF86E9-7D1C-45B9-A4E2-64C93B5CB572}" type="sibTrans" cxnId="{39B09EAA-B520-4DCE-B7AA-41E1546C33D2}">
      <dgm:prSet/>
      <dgm:spPr/>
      <dgm:t>
        <a:bodyPr/>
        <a:lstStyle/>
        <a:p>
          <a:endParaRPr lang="en-GB"/>
        </a:p>
      </dgm:t>
    </dgm:pt>
    <dgm:pt modelId="{8CD9184E-6FCB-4CE0-91F1-471BEC827121}">
      <dgm:prSet phldrT="[Text]" custT="1"/>
      <dgm:spPr/>
      <dgm:t>
        <a:bodyPr/>
        <a:lstStyle/>
        <a:p>
          <a:r>
            <a:rPr lang="en-GB" sz="2800" dirty="0" smtClean="0"/>
            <a:t>Associated with defeat/</a:t>
          </a:r>
        </a:p>
        <a:p>
          <a:r>
            <a:rPr lang="en-GB" sz="2800" dirty="0" smtClean="0"/>
            <a:t>Versailles</a:t>
          </a:r>
          <a:endParaRPr lang="en-GB" sz="2800" dirty="0"/>
        </a:p>
      </dgm:t>
    </dgm:pt>
    <dgm:pt modelId="{E9DCE1D6-041E-4FFA-A335-1623FEFBABC4}" type="parTrans" cxnId="{74D99F3B-04C3-4211-9CB0-C2FBC694E907}">
      <dgm:prSet/>
      <dgm:spPr/>
      <dgm:t>
        <a:bodyPr/>
        <a:lstStyle/>
        <a:p>
          <a:endParaRPr lang="en-GB"/>
        </a:p>
      </dgm:t>
    </dgm:pt>
    <dgm:pt modelId="{3650DF5F-A0F6-40DD-8BF4-B6541317683E}" type="sibTrans" cxnId="{74D99F3B-04C3-4211-9CB0-C2FBC694E907}">
      <dgm:prSet/>
      <dgm:spPr/>
      <dgm:t>
        <a:bodyPr/>
        <a:lstStyle/>
        <a:p>
          <a:endParaRPr lang="en-GB"/>
        </a:p>
      </dgm:t>
    </dgm:pt>
    <dgm:pt modelId="{79375F58-2924-4CDF-92CC-F97184601021}">
      <dgm:prSet phldrT="[Text]" custT="1"/>
      <dgm:spPr/>
      <dgm:t>
        <a:bodyPr/>
        <a:lstStyle/>
        <a:p>
          <a:r>
            <a:rPr lang="en-GB" sz="2400" dirty="0" smtClean="0"/>
            <a:t>Article 48</a:t>
          </a:r>
          <a:endParaRPr lang="en-GB" sz="2400" dirty="0"/>
        </a:p>
      </dgm:t>
    </dgm:pt>
    <dgm:pt modelId="{0C50A42F-FD0F-475C-983B-FAAE4A4901A5}" type="parTrans" cxnId="{33B8BFC2-EDF4-47D7-B5F0-4FBA9ACB1ACC}">
      <dgm:prSet/>
      <dgm:spPr/>
      <dgm:t>
        <a:bodyPr/>
        <a:lstStyle/>
        <a:p>
          <a:endParaRPr lang="en-GB"/>
        </a:p>
      </dgm:t>
    </dgm:pt>
    <dgm:pt modelId="{D76D9838-BCFD-49A6-9B65-AA15E16E2558}" type="sibTrans" cxnId="{33B8BFC2-EDF4-47D7-B5F0-4FBA9ACB1ACC}">
      <dgm:prSet/>
      <dgm:spPr/>
      <dgm:t>
        <a:bodyPr/>
        <a:lstStyle/>
        <a:p>
          <a:endParaRPr lang="en-GB"/>
        </a:p>
      </dgm:t>
    </dgm:pt>
    <dgm:pt modelId="{5F5B13E5-AA83-4292-B966-DAE031872266}">
      <dgm:prSet phldrT="[Text]" custT="1"/>
      <dgm:spPr/>
      <dgm:t>
        <a:bodyPr/>
        <a:lstStyle/>
        <a:p>
          <a:r>
            <a:rPr lang="en-GB" sz="2000" dirty="0" smtClean="0"/>
            <a:t>Proportional representation – gave small parties like the Nazis a national voice</a:t>
          </a:r>
          <a:endParaRPr lang="en-GB" sz="2000" dirty="0"/>
        </a:p>
      </dgm:t>
    </dgm:pt>
    <dgm:pt modelId="{1C461D66-80FC-4FD2-8BEF-B1FD201DC21F}" type="parTrans" cxnId="{E4BA7F10-C55B-4E2F-972D-14BB9ADEFACF}">
      <dgm:prSet/>
      <dgm:spPr/>
      <dgm:t>
        <a:bodyPr/>
        <a:lstStyle/>
        <a:p>
          <a:endParaRPr lang="en-GB"/>
        </a:p>
      </dgm:t>
    </dgm:pt>
    <dgm:pt modelId="{5F4DD302-0FC8-4C00-86A1-96D13EDE655E}" type="sibTrans" cxnId="{E4BA7F10-C55B-4E2F-972D-14BB9ADEFACF}">
      <dgm:prSet/>
      <dgm:spPr/>
      <dgm:t>
        <a:bodyPr/>
        <a:lstStyle/>
        <a:p>
          <a:endParaRPr lang="en-GB"/>
        </a:p>
      </dgm:t>
    </dgm:pt>
    <dgm:pt modelId="{2389B70D-1C3A-4CC1-B361-17505988DEC1}" type="pres">
      <dgm:prSet presAssocID="{9565970E-C823-428F-BCEA-982D2E348097}" presName="composite" presStyleCnt="0">
        <dgm:presLayoutVars>
          <dgm:chMax val="1"/>
          <dgm:dir/>
          <dgm:resizeHandles val="exact"/>
        </dgm:presLayoutVars>
      </dgm:prSet>
      <dgm:spPr/>
      <dgm:t>
        <a:bodyPr/>
        <a:lstStyle/>
        <a:p>
          <a:endParaRPr lang="en-GB"/>
        </a:p>
      </dgm:t>
    </dgm:pt>
    <dgm:pt modelId="{6D9A08A9-561E-4C5B-94F1-20B1656EA744}" type="pres">
      <dgm:prSet presAssocID="{9565970E-C823-428F-BCEA-982D2E348097}" presName="radial" presStyleCnt="0">
        <dgm:presLayoutVars>
          <dgm:animLvl val="ctr"/>
        </dgm:presLayoutVars>
      </dgm:prSet>
      <dgm:spPr/>
    </dgm:pt>
    <dgm:pt modelId="{C8F5E51C-FC5A-43D8-B6D2-F4E5163D1762}" type="pres">
      <dgm:prSet presAssocID="{64F92E54-21B0-486D-AB2C-9FB1346CD818}" presName="centerShape" presStyleLbl="vennNode1" presStyleIdx="0" presStyleCnt="5"/>
      <dgm:spPr/>
      <dgm:t>
        <a:bodyPr/>
        <a:lstStyle/>
        <a:p>
          <a:endParaRPr lang="en-GB"/>
        </a:p>
      </dgm:t>
    </dgm:pt>
    <dgm:pt modelId="{757AF10E-5AAF-4876-B482-20F058887B67}" type="pres">
      <dgm:prSet presAssocID="{8B93D6F3-D807-4E30-B460-61B1B9CB47D5}" presName="node" presStyleLbl="vennNode1" presStyleIdx="1" presStyleCnt="5" custScaleX="257468">
        <dgm:presLayoutVars>
          <dgm:bulletEnabled val="1"/>
        </dgm:presLayoutVars>
      </dgm:prSet>
      <dgm:spPr/>
      <dgm:t>
        <a:bodyPr/>
        <a:lstStyle/>
        <a:p>
          <a:endParaRPr lang="en-GB"/>
        </a:p>
      </dgm:t>
    </dgm:pt>
    <dgm:pt modelId="{6DBE00FB-8FA1-4CB0-8E78-94309FA2F8F7}" type="pres">
      <dgm:prSet presAssocID="{8CD9184E-6FCB-4CE0-91F1-471BEC827121}" presName="node" presStyleLbl="vennNode1" presStyleIdx="2" presStyleCnt="5" custScaleX="160460" custRadScaleRad="124405" custRadScaleInc="-544">
        <dgm:presLayoutVars>
          <dgm:bulletEnabled val="1"/>
        </dgm:presLayoutVars>
      </dgm:prSet>
      <dgm:spPr/>
      <dgm:t>
        <a:bodyPr/>
        <a:lstStyle/>
        <a:p>
          <a:endParaRPr lang="en-GB"/>
        </a:p>
      </dgm:t>
    </dgm:pt>
    <dgm:pt modelId="{7E1FDA53-CF3F-4D18-96F1-A9B5D6645F4B}" type="pres">
      <dgm:prSet presAssocID="{79375F58-2924-4CDF-92CC-F97184601021}" presName="node" presStyleLbl="vennNode1" presStyleIdx="3" presStyleCnt="5">
        <dgm:presLayoutVars>
          <dgm:bulletEnabled val="1"/>
        </dgm:presLayoutVars>
      </dgm:prSet>
      <dgm:spPr/>
      <dgm:t>
        <a:bodyPr/>
        <a:lstStyle/>
        <a:p>
          <a:endParaRPr lang="en-GB"/>
        </a:p>
      </dgm:t>
    </dgm:pt>
    <dgm:pt modelId="{CE3A6506-184B-4DBD-B869-BBB1EFDB509C}" type="pres">
      <dgm:prSet presAssocID="{5F5B13E5-AA83-4292-B966-DAE031872266}" presName="node" presStyleLbl="vennNode1" presStyleIdx="4" presStyleCnt="5" custScaleX="169313" custRadScaleRad="129143" custRadScaleInc="524">
        <dgm:presLayoutVars>
          <dgm:bulletEnabled val="1"/>
        </dgm:presLayoutVars>
      </dgm:prSet>
      <dgm:spPr/>
      <dgm:t>
        <a:bodyPr/>
        <a:lstStyle/>
        <a:p>
          <a:endParaRPr lang="en-GB"/>
        </a:p>
      </dgm:t>
    </dgm:pt>
  </dgm:ptLst>
  <dgm:cxnLst>
    <dgm:cxn modelId="{4F7D3B83-C4BD-4E57-AC6D-7C49B9E2016E}" type="presOf" srcId="{8B93D6F3-D807-4E30-B460-61B1B9CB47D5}" destId="{757AF10E-5AAF-4876-B482-20F058887B67}" srcOrd="0" destOrd="0" presId="urn:microsoft.com/office/officeart/2005/8/layout/radial3"/>
    <dgm:cxn modelId="{73FB75A1-D02D-4E94-99E9-9912CA098771}" type="presOf" srcId="{5F5B13E5-AA83-4292-B966-DAE031872266}" destId="{CE3A6506-184B-4DBD-B869-BBB1EFDB509C}" srcOrd="0" destOrd="0" presId="urn:microsoft.com/office/officeart/2005/8/layout/radial3"/>
    <dgm:cxn modelId="{33B8BFC2-EDF4-47D7-B5F0-4FBA9ACB1ACC}" srcId="{64F92E54-21B0-486D-AB2C-9FB1346CD818}" destId="{79375F58-2924-4CDF-92CC-F97184601021}" srcOrd="2" destOrd="0" parTransId="{0C50A42F-FD0F-475C-983B-FAAE4A4901A5}" sibTransId="{D76D9838-BCFD-49A6-9B65-AA15E16E2558}"/>
    <dgm:cxn modelId="{E4BA7F10-C55B-4E2F-972D-14BB9ADEFACF}" srcId="{64F92E54-21B0-486D-AB2C-9FB1346CD818}" destId="{5F5B13E5-AA83-4292-B966-DAE031872266}" srcOrd="3" destOrd="0" parTransId="{1C461D66-80FC-4FD2-8BEF-B1FD201DC21F}" sibTransId="{5F4DD302-0FC8-4C00-86A1-96D13EDE655E}"/>
    <dgm:cxn modelId="{39B09EAA-B520-4DCE-B7AA-41E1546C33D2}" srcId="{64F92E54-21B0-486D-AB2C-9FB1346CD818}" destId="{8B93D6F3-D807-4E30-B460-61B1B9CB47D5}" srcOrd="0" destOrd="0" parTransId="{7B639BBB-3972-4C51-AB68-C9E53F8F471D}" sibTransId="{B2AF86E9-7D1C-45B9-A4E2-64C93B5CB572}"/>
    <dgm:cxn modelId="{0A4FE297-BFCF-4A35-A015-9AD59446643A}" srcId="{9565970E-C823-428F-BCEA-982D2E348097}" destId="{64F92E54-21B0-486D-AB2C-9FB1346CD818}" srcOrd="0" destOrd="0" parTransId="{C2E1BE31-46EE-433C-9A8A-07F9B150DA5F}" sibTransId="{0EFD9EE2-2D7A-48A9-A66C-9DFB0E8BBBD1}"/>
    <dgm:cxn modelId="{FC5CF663-45E1-40B7-AC66-F00FCE66D9A0}" type="presOf" srcId="{9565970E-C823-428F-BCEA-982D2E348097}" destId="{2389B70D-1C3A-4CC1-B361-17505988DEC1}" srcOrd="0" destOrd="0" presId="urn:microsoft.com/office/officeart/2005/8/layout/radial3"/>
    <dgm:cxn modelId="{74D99F3B-04C3-4211-9CB0-C2FBC694E907}" srcId="{64F92E54-21B0-486D-AB2C-9FB1346CD818}" destId="{8CD9184E-6FCB-4CE0-91F1-471BEC827121}" srcOrd="1" destOrd="0" parTransId="{E9DCE1D6-041E-4FFA-A335-1623FEFBABC4}" sibTransId="{3650DF5F-A0F6-40DD-8BF4-B6541317683E}"/>
    <dgm:cxn modelId="{DE52FA80-658C-4662-AD8A-FF69A5E39346}" type="presOf" srcId="{8CD9184E-6FCB-4CE0-91F1-471BEC827121}" destId="{6DBE00FB-8FA1-4CB0-8E78-94309FA2F8F7}" srcOrd="0" destOrd="0" presId="urn:microsoft.com/office/officeart/2005/8/layout/radial3"/>
    <dgm:cxn modelId="{1774B6CF-CC1B-4DC8-B660-A415E4577EFE}" type="presOf" srcId="{79375F58-2924-4CDF-92CC-F97184601021}" destId="{7E1FDA53-CF3F-4D18-96F1-A9B5D6645F4B}" srcOrd="0" destOrd="0" presId="urn:microsoft.com/office/officeart/2005/8/layout/radial3"/>
    <dgm:cxn modelId="{5F8C7FC3-7740-43D9-B9EB-7D3B3022E275}" type="presOf" srcId="{64F92E54-21B0-486D-AB2C-9FB1346CD818}" destId="{C8F5E51C-FC5A-43D8-B6D2-F4E5163D1762}" srcOrd="0" destOrd="0" presId="urn:microsoft.com/office/officeart/2005/8/layout/radial3"/>
    <dgm:cxn modelId="{435C3902-02F0-40D1-A42E-28E9DA4D7B8A}" type="presParOf" srcId="{2389B70D-1C3A-4CC1-B361-17505988DEC1}" destId="{6D9A08A9-561E-4C5B-94F1-20B1656EA744}" srcOrd="0" destOrd="0" presId="urn:microsoft.com/office/officeart/2005/8/layout/radial3"/>
    <dgm:cxn modelId="{A535BA5E-AFC2-4E37-B646-C87D1544929F}" type="presParOf" srcId="{6D9A08A9-561E-4C5B-94F1-20B1656EA744}" destId="{C8F5E51C-FC5A-43D8-B6D2-F4E5163D1762}" srcOrd="0" destOrd="0" presId="urn:microsoft.com/office/officeart/2005/8/layout/radial3"/>
    <dgm:cxn modelId="{FA7F593B-49DD-41BB-AB88-75141F42693D}" type="presParOf" srcId="{6D9A08A9-561E-4C5B-94F1-20B1656EA744}" destId="{757AF10E-5AAF-4876-B482-20F058887B67}" srcOrd="1" destOrd="0" presId="urn:microsoft.com/office/officeart/2005/8/layout/radial3"/>
    <dgm:cxn modelId="{8B35BAC7-0D7B-4A5C-8C41-E152653D41AB}" type="presParOf" srcId="{6D9A08A9-561E-4C5B-94F1-20B1656EA744}" destId="{6DBE00FB-8FA1-4CB0-8E78-94309FA2F8F7}" srcOrd="2" destOrd="0" presId="urn:microsoft.com/office/officeart/2005/8/layout/radial3"/>
    <dgm:cxn modelId="{8DCF78A2-B9C8-4311-9662-48A69DB56991}" type="presParOf" srcId="{6D9A08A9-561E-4C5B-94F1-20B1656EA744}" destId="{7E1FDA53-CF3F-4D18-96F1-A9B5D6645F4B}" srcOrd="3" destOrd="0" presId="urn:microsoft.com/office/officeart/2005/8/layout/radial3"/>
    <dgm:cxn modelId="{7ADFD126-85F9-419D-9D01-37926255E9E8}" type="presParOf" srcId="{6D9A08A9-561E-4C5B-94F1-20B1656EA744}" destId="{CE3A6506-184B-4DBD-B869-BBB1EFDB509C}"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DCC100-E868-4898-8038-499B3838885D}" type="doc">
      <dgm:prSet loTypeId="urn:microsoft.com/office/officeart/2005/8/layout/bList2" loCatId="list" qsTypeId="urn:microsoft.com/office/officeart/2005/8/quickstyle/simple1" qsCatId="simple" csTypeId="urn:microsoft.com/office/officeart/2005/8/colors/accent1_2" csCatId="accent1" phldr="1"/>
      <dgm:spPr/>
    </dgm:pt>
    <dgm:pt modelId="{51343BCC-DDAB-4C83-AC0A-08688FFBEE6A}">
      <dgm:prSet phldrT="[Text]"/>
      <dgm:spPr/>
      <dgm:t>
        <a:bodyPr/>
        <a:lstStyle/>
        <a:p>
          <a:r>
            <a:rPr lang="en-GB" dirty="0" smtClean="0"/>
            <a:t>Starvation &amp; Unemployment</a:t>
          </a:r>
          <a:endParaRPr lang="en-GB" dirty="0"/>
        </a:p>
      </dgm:t>
    </dgm:pt>
    <dgm:pt modelId="{7B3DE889-2C09-4A28-A55D-1D36D7BF104B}" type="parTrans" cxnId="{8F9A8899-62C1-4786-BC6D-B067DEF3C418}">
      <dgm:prSet/>
      <dgm:spPr/>
      <dgm:t>
        <a:bodyPr/>
        <a:lstStyle/>
        <a:p>
          <a:endParaRPr lang="en-GB"/>
        </a:p>
      </dgm:t>
    </dgm:pt>
    <dgm:pt modelId="{2CB1DC83-F17E-428F-80FA-6926F7D766E5}" type="sibTrans" cxnId="{8F9A8899-62C1-4786-BC6D-B067DEF3C418}">
      <dgm:prSet/>
      <dgm:spPr/>
      <dgm:t>
        <a:bodyPr/>
        <a:lstStyle/>
        <a:p>
          <a:endParaRPr lang="en-GB"/>
        </a:p>
      </dgm:t>
    </dgm:pt>
    <dgm:pt modelId="{4F34F1C9-B8A8-40A8-9667-AA67450EC4D1}">
      <dgm:prSet phldrT="[Text]"/>
      <dgm:spPr/>
      <dgm:t>
        <a:bodyPr/>
        <a:lstStyle/>
        <a:p>
          <a:r>
            <a:rPr lang="en-GB" dirty="0" smtClean="0"/>
            <a:t>Treaty of Versailles and loss of territory</a:t>
          </a:r>
          <a:endParaRPr lang="en-GB" dirty="0"/>
        </a:p>
      </dgm:t>
    </dgm:pt>
    <dgm:pt modelId="{D38A680E-FAFE-4F3A-81C5-A8BCF4B80DD3}" type="parTrans" cxnId="{88AB26EF-5751-4B80-AE08-F3B627522441}">
      <dgm:prSet/>
      <dgm:spPr/>
      <dgm:t>
        <a:bodyPr/>
        <a:lstStyle/>
        <a:p>
          <a:endParaRPr lang="en-GB"/>
        </a:p>
      </dgm:t>
    </dgm:pt>
    <dgm:pt modelId="{5912C02D-5FD7-45EF-98C3-798BCE3D3B26}" type="sibTrans" cxnId="{88AB26EF-5751-4B80-AE08-F3B627522441}">
      <dgm:prSet/>
      <dgm:spPr/>
      <dgm:t>
        <a:bodyPr/>
        <a:lstStyle/>
        <a:p>
          <a:endParaRPr lang="en-GB"/>
        </a:p>
      </dgm:t>
    </dgm:pt>
    <dgm:pt modelId="{97910AD4-94E7-433D-B028-8FE8269CCADB}">
      <dgm:prSet phldrT="[Text]"/>
      <dgm:spPr/>
      <dgm:t>
        <a:bodyPr/>
        <a:lstStyle/>
        <a:p>
          <a:r>
            <a:rPr lang="en-GB" dirty="0" smtClean="0"/>
            <a:t>Accept blame and pay the cost of the damage</a:t>
          </a:r>
          <a:endParaRPr lang="en-GB" dirty="0"/>
        </a:p>
      </dgm:t>
    </dgm:pt>
    <dgm:pt modelId="{C9726E89-2F1D-470C-B8EE-D13FD509A5E6}" type="parTrans" cxnId="{429FB113-45A5-4D71-AD29-8B22CCF0165F}">
      <dgm:prSet/>
      <dgm:spPr/>
      <dgm:t>
        <a:bodyPr/>
        <a:lstStyle/>
        <a:p>
          <a:endParaRPr lang="en-GB"/>
        </a:p>
      </dgm:t>
    </dgm:pt>
    <dgm:pt modelId="{518CB1B1-CAF6-45CA-988E-6DD5041065E3}" type="sibTrans" cxnId="{429FB113-45A5-4D71-AD29-8B22CCF0165F}">
      <dgm:prSet/>
      <dgm:spPr/>
      <dgm:t>
        <a:bodyPr/>
        <a:lstStyle/>
        <a:p>
          <a:endParaRPr lang="en-GB"/>
        </a:p>
      </dgm:t>
    </dgm:pt>
    <dgm:pt modelId="{283796BD-387A-43D0-9077-BDB56D90A5C3}">
      <dgm:prSet/>
      <dgm:spPr/>
      <dgm:t>
        <a:bodyPr/>
        <a:lstStyle/>
        <a:p>
          <a:r>
            <a:rPr lang="en-GB" dirty="0" smtClean="0"/>
            <a:t>War and Blockade had damaged the German economy</a:t>
          </a:r>
          <a:endParaRPr lang="en-GB" dirty="0"/>
        </a:p>
      </dgm:t>
    </dgm:pt>
    <dgm:pt modelId="{5CBEDC96-8213-4F20-B36C-4B603180213D}" type="parTrans" cxnId="{24304BC6-99A9-4C39-B6C7-4133CACA6238}">
      <dgm:prSet/>
      <dgm:spPr/>
      <dgm:t>
        <a:bodyPr/>
        <a:lstStyle/>
        <a:p>
          <a:endParaRPr lang="en-GB"/>
        </a:p>
      </dgm:t>
    </dgm:pt>
    <dgm:pt modelId="{3B42C04E-399D-4F68-8DF7-A66ED4401AEF}" type="sibTrans" cxnId="{24304BC6-99A9-4C39-B6C7-4133CACA6238}">
      <dgm:prSet/>
      <dgm:spPr/>
      <dgm:t>
        <a:bodyPr/>
        <a:lstStyle/>
        <a:p>
          <a:endParaRPr lang="en-GB"/>
        </a:p>
      </dgm:t>
    </dgm:pt>
    <dgm:pt modelId="{FBA9069E-C706-4E93-861F-59B390DF108B}">
      <dgm:prSet/>
      <dgm:spPr/>
      <dgm:t>
        <a:bodyPr/>
        <a:lstStyle/>
        <a:p>
          <a:r>
            <a:rPr lang="en-GB" dirty="0" smtClean="0"/>
            <a:t>Loss of Industrial land had made the situation a lot worse</a:t>
          </a:r>
          <a:endParaRPr lang="en-GB" dirty="0"/>
        </a:p>
      </dgm:t>
    </dgm:pt>
    <dgm:pt modelId="{2E781492-4DC2-40DD-8289-CF2B06DC5CCB}" type="parTrans" cxnId="{492AE1C0-59C1-447C-818D-5396A6F94B80}">
      <dgm:prSet/>
      <dgm:spPr/>
      <dgm:t>
        <a:bodyPr/>
        <a:lstStyle/>
        <a:p>
          <a:endParaRPr lang="en-GB"/>
        </a:p>
      </dgm:t>
    </dgm:pt>
    <dgm:pt modelId="{538830E5-DACE-42AA-8FC2-6C77B17226C1}" type="sibTrans" cxnId="{492AE1C0-59C1-447C-818D-5396A6F94B80}">
      <dgm:prSet/>
      <dgm:spPr/>
      <dgm:t>
        <a:bodyPr/>
        <a:lstStyle/>
        <a:p>
          <a:endParaRPr lang="en-GB"/>
        </a:p>
      </dgm:t>
    </dgm:pt>
    <dgm:pt modelId="{6153D92F-BA34-4DB6-850D-44A9354FE9D2}">
      <dgm:prSet/>
      <dgm:spPr/>
      <dgm:t>
        <a:bodyPr/>
        <a:lstStyle/>
        <a:p>
          <a:r>
            <a:rPr lang="en-GB" dirty="0" smtClean="0"/>
            <a:t>Germany had to pay reparations to France and Belgium of £100 million a year for 66 years</a:t>
          </a:r>
          <a:endParaRPr lang="en-GB" dirty="0"/>
        </a:p>
      </dgm:t>
    </dgm:pt>
    <dgm:pt modelId="{A628CDDB-A387-4A5D-B5BC-71427010FBC8}" type="parTrans" cxnId="{FA90F18C-CEB5-4F48-AEEB-684477C15F6C}">
      <dgm:prSet/>
      <dgm:spPr/>
      <dgm:t>
        <a:bodyPr/>
        <a:lstStyle/>
        <a:p>
          <a:endParaRPr lang="en-GB"/>
        </a:p>
      </dgm:t>
    </dgm:pt>
    <dgm:pt modelId="{A22B513C-8FCB-4300-A012-5DF2D52EA173}" type="sibTrans" cxnId="{FA90F18C-CEB5-4F48-AEEB-684477C15F6C}">
      <dgm:prSet/>
      <dgm:spPr/>
      <dgm:t>
        <a:bodyPr/>
        <a:lstStyle/>
        <a:p>
          <a:endParaRPr lang="en-GB"/>
        </a:p>
      </dgm:t>
    </dgm:pt>
    <dgm:pt modelId="{45119CFF-7340-46B6-9CA2-7A0FEC99632F}" type="pres">
      <dgm:prSet presAssocID="{0BDCC100-E868-4898-8038-499B3838885D}" presName="diagram" presStyleCnt="0">
        <dgm:presLayoutVars>
          <dgm:dir/>
          <dgm:animLvl val="lvl"/>
          <dgm:resizeHandles val="exact"/>
        </dgm:presLayoutVars>
      </dgm:prSet>
      <dgm:spPr/>
    </dgm:pt>
    <dgm:pt modelId="{E047FA58-B596-4BFB-85D7-DF3C4B20F8A3}" type="pres">
      <dgm:prSet presAssocID="{51343BCC-DDAB-4C83-AC0A-08688FFBEE6A}" presName="compNode" presStyleCnt="0"/>
      <dgm:spPr/>
    </dgm:pt>
    <dgm:pt modelId="{7895CEBD-88C1-4B8E-A3DF-46F7B3A60ECD}" type="pres">
      <dgm:prSet presAssocID="{51343BCC-DDAB-4C83-AC0A-08688FFBEE6A}" presName="childRect" presStyleLbl="bgAcc1" presStyleIdx="0" presStyleCnt="3">
        <dgm:presLayoutVars>
          <dgm:bulletEnabled val="1"/>
        </dgm:presLayoutVars>
      </dgm:prSet>
      <dgm:spPr/>
      <dgm:t>
        <a:bodyPr/>
        <a:lstStyle/>
        <a:p>
          <a:endParaRPr lang="en-GB"/>
        </a:p>
      </dgm:t>
    </dgm:pt>
    <dgm:pt modelId="{A0009CF7-C9E8-46BE-9A32-5C51A0741D4E}" type="pres">
      <dgm:prSet presAssocID="{51343BCC-DDAB-4C83-AC0A-08688FFBEE6A}" presName="parentText" presStyleLbl="node1" presStyleIdx="0" presStyleCnt="0">
        <dgm:presLayoutVars>
          <dgm:chMax val="0"/>
          <dgm:bulletEnabled val="1"/>
        </dgm:presLayoutVars>
      </dgm:prSet>
      <dgm:spPr/>
      <dgm:t>
        <a:bodyPr/>
        <a:lstStyle/>
        <a:p>
          <a:endParaRPr lang="en-GB"/>
        </a:p>
      </dgm:t>
    </dgm:pt>
    <dgm:pt modelId="{14DC6764-3A2E-4086-8D18-BF3C4202BE26}" type="pres">
      <dgm:prSet presAssocID="{51343BCC-DDAB-4C83-AC0A-08688FFBEE6A}" presName="parentRect" presStyleLbl="alignNode1" presStyleIdx="0" presStyleCnt="3"/>
      <dgm:spPr/>
      <dgm:t>
        <a:bodyPr/>
        <a:lstStyle/>
        <a:p>
          <a:endParaRPr lang="en-GB"/>
        </a:p>
      </dgm:t>
    </dgm:pt>
    <dgm:pt modelId="{14B34E10-E497-4FB7-9829-E03E2F99FDAA}" type="pres">
      <dgm:prSet presAssocID="{51343BCC-DDAB-4C83-AC0A-08688FFBEE6A}" presName="adorn" presStyleLbl="fgAccFollowNode1" presStyleIdx="0" presStyleCnt="3"/>
      <dgm:spPr>
        <a:blipFill rotWithShape="1">
          <a:blip xmlns:r="http://schemas.openxmlformats.org/officeDocument/2006/relationships" r:embed="rId1"/>
          <a:stretch>
            <a:fillRect/>
          </a:stretch>
        </a:blipFill>
      </dgm:spPr>
    </dgm:pt>
    <dgm:pt modelId="{17E774C1-1155-4AEA-B699-B9F0E58C490B}" type="pres">
      <dgm:prSet presAssocID="{2CB1DC83-F17E-428F-80FA-6926F7D766E5}" presName="sibTrans" presStyleLbl="sibTrans2D1" presStyleIdx="0" presStyleCnt="0"/>
      <dgm:spPr/>
      <dgm:t>
        <a:bodyPr/>
        <a:lstStyle/>
        <a:p>
          <a:endParaRPr lang="en-GB"/>
        </a:p>
      </dgm:t>
    </dgm:pt>
    <dgm:pt modelId="{3E46F825-23E2-49B2-947D-50F69D162D34}" type="pres">
      <dgm:prSet presAssocID="{4F34F1C9-B8A8-40A8-9667-AA67450EC4D1}" presName="compNode" presStyleCnt="0"/>
      <dgm:spPr/>
    </dgm:pt>
    <dgm:pt modelId="{82167EE3-50A2-474F-A84A-1B85C929E275}" type="pres">
      <dgm:prSet presAssocID="{4F34F1C9-B8A8-40A8-9667-AA67450EC4D1}" presName="childRect" presStyleLbl="bgAcc1" presStyleIdx="1" presStyleCnt="3">
        <dgm:presLayoutVars>
          <dgm:bulletEnabled val="1"/>
        </dgm:presLayoutVars>
      </dgm:prSet>
      <dgm:spPr/>
      <dgm:t>
        <a:bodyPr/>
        <a:lstStyle/>
        <a:p>
          <a:endParaRPr lang="en-GB"/>
        </a:p>
      </dgm:t>
    </dgm:pt>
    <dgm:pt modelId="{62FE151B-C0B9-494B-8F75-19D44218D9CB}" type="pres">
      <dgm:prSet presAssocID="{4F34F1C9-B8A8-40A8-9667-AA67450EC4D1}" presName="parentText" presStyleLbl="node1" presStyleIdx="0" presStyleCnt="0">
        <dgm:presLayoutVars>
          <dgm:chMax val="0"/>
          <dgm:bulletEnabled val="1"/>
        </dgm:presLayoutVars>
      </dgm:prSet>
      <dgm:spPr/>
      <dgm:t>
        <a:bodyPr/>
        <a:lstStyle/>
        <a:p>
          <a:endParaRPr lang="en-GB"/>
        </a:p>
      </dgm:t>
    </dgm:pt>
    <dgm:pt modelId="{99997840-1310-476B-8278-F4421EFA442B}" type="pres">
      <dgm:prSet presAssocID="{4F34F1C9-B8A8-40A8-9667-AA67450EC4D1}" presName="parentRect" presStyleLbl="alignNode1" presStyleIdx="1" presStyleCnt="3"/>
      <dgm:spPr/>
      <dgm:t>
        <a:bodyPr/>
        <a:lstStyle/>
        <a:p>
          <a:endParaRPr lang="en-GB"/>
        </a:p>
      </dgm:t>
    </dgm:pt>
    <dgm:pt modelId="{D122156A-D796-4FE4-A474-A5FA834AD4CF}" type="pres">
      <dgm:prSet presAssocID="{4F34F1C9-B8A8-40A8-9667-AA67450EC4D1}" presName="adorn" presStyleLbl="fgAccFollowNode1" presStyleIdx="1" presStyleCnt="3"/>
      <dgm:spPr>
        <a:blipFill rotWithShape="1">
          <a:blip xmlns:r="http://schemas.openxmlformats.org/officeDocument/2006/relationships" r:embed="rId2"/>
          <a:stretch>
            <a:fillRect/>
          </a:stretch>
        </a:blipFill>
      </dgm:spPr>
    </dgm:pt>
    <dgm:pt modelId="{1C3716E3-69A5-4540-9CCC-2F28C59B9247}" type="pres">
      <dgm:prSet presAssocID="{5912C02D-5FD7-45EF-98C3-798BCE3D3B26}" presName="sibTrans" presStyleLbl="sibTrans2D1" presStyleIdx="0" presStyleCnt="0"/>
      <dgm:spPr/>
      <dgm:t>
        <a:bodyPr/>
        <a:lstStyle/>
        <a:p>
          <a:endParaRPr lang="en-GB"/>
        </a:p>
      </dgm:t>
    </dgm:pt>
    <dgm:pt modelId="{FC64EC77-4167-473B-A6BB-2F3E8D19FD82}" type="pres">
      <dgm:prSet presAssocID="{97910AD4-94E7-433D-B028-8FE8269CCADB}" presName="compNode" presStyleCnt="0"/>
      <dgm:spPr/>
    </dgm:pt>
    <dgm:pt modelId="{26ABB681-A8CE-4B19-895D-3EB0716F2A40}" type="pres">
      <dgm:prSet presAssocID="{97910AD4-94E7-433D-B028-8FE8269CCADB}" presName="childRect" presStyleLbl="bgAcc1" presStyleIdx="2" presStyleCnt="3">
        <dgm:presLayoutVars>
          <dgm:bulletEnabled val="1"/>
        </dgm:presLayoutVars>
      </dgm:prSet>
      <dgm:spPr/>
      <dgm:t>
        <a:bodyPr/>
        <a:lstStyle/>
        <a:p>
          <a:endParaRPr lang="en-GB"/>
        </a:p>
      </dgm:t>
    </dgm:pt>
    <dgm:pt modelId="{CBA74263-C79B-4CE7-86D8-DAF3B568BB8D}" type="pres">
      <dgm:prSet presAssocID="{97910AD4-94E7-433D-B028-8FE8269CCADB}" presName="parentText" presStyleLbl="node1" presStyleIdx="0" presStyleCnt="0">
        <dgm:presLayoutVars>
          <dgm:chMax val="0"/>
          <dgm:bulletEnabled val="1"/>
        </dgm:presLayoutVars>
      </dgm:prSet>
      <dgm:spPr/>
      <dgm:t>
        <a:bodyPr/>
        <a:lstStyle/>
        <a:p>
          <a:endParaRPr lang="en-GB"/>
        </a:p>
      </dgm:t>
    </dgm:pt>
    <dgm:pt modelId="{D89D4458-D09A-478E-9B1A-5B11E017B108}" type="pres">
      <dgm:prSet presAssocID="{97910AD4-94E7-433D-B028-8FE8269CCADB}" presName="parentRect" presStyleLbl="alignNode1" presStyleIdx="2" presStyleCnt="3"/>
      <dgm:spPr/>
      <dgm:t>
        <a:bodyPr/>
        <a:lstStyle/>
        <a:p>
          <a:endParaRPr lang="en-GB"/>
        </a:p>
      </dgm:t>
    </dgm:pt>
    <dgm:pt modelId="{E11802D7-CB6E-48AF-9D63-A08C3248D7E8}" type="pres">
      <dgm:prSet presAssocID="{97910AD4-94E7-433D-B028-8FE8269CCADB}" presName="adorn" presStyleLbl="fgAccFollowNode1" presStyleIdx="2" presStyleCnt="3"/>
      <dgm:spPr>
        <a:blipFill rotWithShape="1">
          <a:blip xmlns:r="http://schemas.openxmlformats.org/officeDocument/2006/relationships" r:embed="rId3"/>
          <a:stretch>
            <a:fillRect/>
          </a:stretch>
        </a:blipFill>
      </dgm:spPr>
    </dgm:pt>
  </dgm:ptLst>
  <dgm:cxnLst>
    <dgm:cxn modelId="{82A4F590-E3EC-476F-B209-5796BB202813}" type="presOf" srcId="{51343BCC-DDAB-4C83-AC0A-08688FFBEE6A}" destId="{A0009CF7-C9E8-46BE-9A32-5C51A0741D4E}" srcOrd="0" destOrd="0" presId="urn:microsoft.com/office/officeart/2005/8/layout/bList2"/>
    <dgm:cxn modelId="{830074A4-A626-4832-A00F-AD838121A6BE}" type="presOf" srcId="{51343BCC-DDAB-4C83-AC0A-08688FFBEE6A}" destId="{14DC6764-3A2E-4086-8D18-BF3C4202BE26}" srcOrd="1" destOrd="0" presId="urn:microsoft.com/office/officeart/2005/8/layout/bList2"/>
    <dgm:cxn modelId="{5FA47E3A-998E-4985-893B-2D8123021C0D}" type="presOf" srcId="{4F34F1C9-B8A8-40A8-9667-AA67450EC4D1}" destId="{62FE151B-C0B9-494B-8F75-19D44218D9CB}" srcOrd="0" destOrd="0" presId="urn:microsoft.com/office/officeart/2005/8/layout/bList2"/>
    <dgm:cxn modelId="{2931FAD7-1C93-4F9D-BCDF-0FE1A836CFAC}" type="presOf" srcId="{283796BD-387A-43D0-9077-BDB56D90A5C3}" destId="{7895CEBD-88C1-4B8E-A3DF-46F7B3A60ECD}" srcOrd="0" destOrd="0" presId="urn:microsoft.com/office/officeart/2005/8/layout/bList2"/>
    <dgm:cxn modelId="{492AE1C0-59C1-447C-818D-5396A6F94B80}" srcId="{4F34F1C9-B8A8-40A8-9667-AA67450EC4D1}" destId="{FBA9069E-C706-4E93-861F-59B390DF108B}" srcOrd="0" destOrd="0" parTransId="{2E781492-4DC2-40DD-8289-CF2B06DC5CCB}" sibTransId="{538830E5-DACE-42AA-8FC2-6C77B17226C1}"/>
    <dgm:cxn modelId="{F3204044-2B5D-4B39-B0D4-0F2E685BD9B3}" type="presOf" srcId="{5912C02D-5FD7-45EF-98C3-798BCE3D3B26}" destId="{1C3716E3-69A5-4540-9CCC-2F28C59B9247}" srcOrd="0" destOrd="0" presId="urn:microsoft.com/office/officeart/2005/8/layout/bList2"/>
    <dgm:cxn modelId="{88AB26EF-5751-4B80-AE08-F3B627522441}" srcId="{0BDCC100-E868-4898-8038-499B3838885D}" destId="{4F34F1C9-B8A8-40A8-9667-AA67450EC4D1}" srcOrd="1" destOrd="0" parTransId="{D38A680E-FAFE-4F3A-81C5-A8BCF4B80DD3}" sibTransId="{5912C02D-5FD7-45EF-98C3-798BCE3D3B26}"/>
    <dgm:cxn modelId="{0A569739-21C6-4D3F-8C68-B53DA63E681C}" type="presOf" srcId="{2CB1DC83-F17E-428F-80FA-6926F7D766E5}" destId="{17E774C1-1155-4AEA-B699-B9F0E58C490B}" srcOrd="0" destOrd="0" presId="urn:microsoft.com/office/officeart/2005/8/layout/bList2"/>
    <dgm:cxn modelId="{DDDB3FBA-0ECA-44C3-BDAD-2F876C038260}" type="presOf" srcId="{FBA9069E-C706-4E93-861F-59B390DF108B}" destId="{82167EE3-50A2-474F-A84A-1B85C929E275}" srcOrd="0" destOrd="0" presId="urn:microsoft.com/office/officeart/2005/8/layout/bList2"/>
    <dgm:cxn modelId="{1B937E51-6E91-4F88-8411-0001BFBA1278}" type="presOf" srcId="{6153D92F-BA34-4DB6-850D-44A9354FE9D2}" destId="{26ABB681-A8CE-4B19-895D-3EB0716F2A40}" srcOrd="0" destOrd="0" presId="urn:microsoft.com/office/officeart/2005/8/layout/bList2"/>
    <dgm:cxn modelId="{55EEFBDA-7651-46D5-83BB-827F6B35C8F0}" type="presOf" srcId="{97910AD4-94E7-433D-B028-8FE8269CCADB}" destId="{CBA74263-C79B-4CE7-86D8-DAF3B568BB8D}" srcOrd="0" destOrd="0" presId="urn:microsoft.com/office/officeart/2005/8/layout/bList2"/>
    <dgm:cxn modelId="{429FB113-45A5-4D71-AD29-8B22CCF0165F}" srcId="{0BDCC100-E868-4898-8038-499B3838885D}" destId="{97910AD4-94E7-433D-B028-8FE8269CCADB}" srcOrd="2" destOrd="0" parTransId="{C9726E89-2F1D-470C-B8EE-D13FD509A5E6}" sibTransId="{518CB1B1-CAF6-45CA-988E-6DD5041065E3}"/>
    <dgm:cxn modelId="{798E4B1A-8CA6-47A3-B912-23E7BC045859}" type="presOf" srcId="{4F34F1C9-B8A8-40A8-9667-AA67450EC4D1}" destId="{99997840-1310-476B-8278-F4421EFA442B}" srcOrd="1" destOrd="0" presId="urn:microsoft.com/office/officeart/2005/8/layout/bList2"/>
    <dgm:cxn modelId="{24304BC6-99A9-4C39-B6C7-4133CACA6238}" srcId="{51343BCC-DDAB-4C83-AC0A-08688FFBEE6A}" destId="{283796BD-387A-43D0-9077-BDB56D90A5C3}" srcOrd="0" destOrd="0" parTransId="{5CBEDC96-8213-4F20-B36C-4B603180213D}" sibTransId="{3B42C04E-399D-4F68-8DF7-A66ED4401AEF}"/>
    <dgm:cxn modelId="{7C0B40A8-ED13-4AD9-BE8F-12A194E9C018}" type="presOf" srcId="{97910AD4-94E7-433D-B028-8FE8269CCADB}" destId="{D89D4458-D09A-478E-9B1A-5B11E017B108}" srcOrd="1" destOrd="0" presId="urn:microsoft.com/office/officeart/2005/8/layout/bList2"/>
    <dgm:cxn modelId="{FA90F18C-CEB5-4F48-AEEB-684477C15F6C}" srcId="{97910AD4-94E7-433D-B028-8FE8269CCADB}" destId="{6153D92F-BA34-4DB6-850D-44A9354FE9D2}" srcOrd="0" destOrd="0" parTransId="{A628CDDB-A387-4A5D-B5BC-71427010FBC8}" sibTransId="{A22B513C-8FCB-4300-A012-5DF2D52EA173}"/>
    <dgm:cxn modelId="{8F9A8899-62C1-4786-BC6D-B067DEF3C418}" srcId="{0BDCC100-E868-4898-8038-499B3838885D}" destId="{51343BCC-DDAB-4C83-AC0A-08688FFBEE6A}" srcOrd="0" destOrd="0" parTransId="{7B3DE889-2C09-4A28-A55D-1D36D7BF104B}" sibTransId="{2CB1DC83-F17E-428F-80FA-6926F7D766E5}"/>
    <dgm:cxn modelId="{7A099144-2819-43C7-B18C-6D9559D3C92C}" type="presOf" srcId="{0BDCC100-E868-4898-8038-499B3838885D}" destId="{45119CFF-7340-46B6-9CA2-7A0FEC99632F}" srcOrd="0" destOrd="0" presId="urn:microsoft.com/office/officeart/2005/8/layout/bList2"/>
    <dgm:cxn modelId="{E2239426-7897-4640-A70A-A36126717EF1}" type="presParOf" srcId="{45119CFF-7340-46B6-9CA2-7A0FEC99632F}" destId="{E047FA58-B596-4BFB-85D7-DF3C4B20F8A3}" srcOrd="0" destOrd="0" presId="urn:microsoft.com/office/officeart/2005/8/layout/bList2"/>
    <dgm:cxn modelId="{3EAC4DDF-DC64-4171-8F35-856A5EEC0F50}" type="presParOf" srcId="{E047FA58-B596-4BFB-85D7-DF3C4B20F8A3}" destId="{7895CEBD-88C1-4B8E-A3DF-46F7B3A60ECD}" srcOrd="0" destOrd="0" presId="urn:microsoft.com/office/officeart/2005/8/layout/bList2"/>
    <dgm:cxn modelId="{FFF4EF89-1D7D-49B6-8D8F-BED8F16DBD3D}" type="presParOf" srcId="{E047FA58-B596-4BFB-85D7-DF3C4B20F8A3}" destId="{A0009CF7-C9E8-46BE-9A32-5C51A0741D4E}" srcOrd="1" destOrd="0" presId="urn:microsoft.com/office/officeart/2005/8/layout/bList2"/>
    <dgm:cxn modelId="{89C4B448-520D-4791-8A49-374442CEFBB9}" type="presParOf" srcId="{E047FA58-B596-4BFB-85D7-DF3C4B20F8A3}" destId="{14DC6764-3A2E-4086-8D18-BF3C4202BE26}" srcOrd="2" destOrd="0" presId="urn:microsoft.com/office/officeart/2005/8/layout/bList2"/>
    <dgm:cxn modelId="{407DB557-1FF3-4E34-80C8-F1CFEE701151}" type="presParOf" srcId="{E047FA58-B596-4BFB-85D7-DF3C4B20F8A3}" destId="{14B34E10-E497-4FB7-9829-E03E2F99FDAA}" srcOrd="3" destOrd="0" presId="urn:microsoft.com/office/officeart/2005/8/layout/bList2"/>
    <dgm:cxn modelId="{E1CB359B-1964-42D7-8BD0-FE9E693742F9}" type="presParOf" srcId="{45119CFF-7340-46B6-9CA2-7A0FEC99632F}" destId="{17E774C1-1155-4AEA-B699-B9F0E58C490B}" srcOrd="1" destOrd="0" presId="urn:microsoft.com/office/officeart/2005/8/layout/bList2"/>
    <dgm:cxn modelId="{1FFE00C7-CA89-4DB7-B460-6E66C95B5C89}" type="presParOf" srcId="{45119CFF-7340-46B6-9CA2-7A0FEC99632F}" destId="{3E46F825-23E2-49B2-947D-50F69D162D34}" srcOrd="2" destOrd="0" presId="urn:microsoft.com/office/officeart/2005/8/layout/bList2"/>
    <dgm:cxn modelId="{CEA1F71F-00A3-4791-A866-547B6503E21F}" type="presParOf" srcId="{3E46F825-23E2-49B2-947D-50F69D162D34}" destId="{82167EE3-50A2-474F-A84A-1B85C929E275}" srcOrd="0" destOrd="0" presId="urn:microsoft.com/office/officeart/2005/8/layout/bList2"/>
    <dgm:cxn modelId="{FBFB83F6-8891-4A4C-9ACB-7D51FF6C3DA0}" type="presParOf" srcId="{3E46F825-23E2-49B2-947D-50F69D162D34}" destId="{62FE151B-C0B9-494B-8F75-19D44218D9CB}" srcOrd="1" destOrd="0" presId="urn:microsoft.com/office/officeart/2005/8/layout/bList2"/>
    <dgm:cxn modelId="{5BBE5398-7104-416E-9248-EA3579F482A0}" type="presParOf" srcId="{3E46F825-23E2-49B2-947D-50F69D162D34}" destId="{99997840-1310-476B-8278-F4421EFA442B}" srcOrd="2" destOrd="0" presId="urn:microsoft.com/office/officeart/2005/8/layout/bList2"/>
    <dgm:cxn modelId="{DD1FB614-54E4-4382-A0A4-1F64C093A943}" type="presParOf" srcId="{3E46F825-23E2-49B2-947D-50F69D162D34}" destId="{D122156A-D796-4FE4-A474-A5FA834AD4CF}" srcOrd="3" destOrd="0" presId="urn:microsoft.com/office/officeart/2005/8/layout/bList2"/>
    <dgm:cxn modelId="{E3C215B8-2262-4989-AF62-62AE726FE4EC}" type="presParOf" srcId="{45119CFF-7340-46B6-9CA2-7A0FEC99632F}" destId="{1C3716E3-69A5-4540-9CCC-2F28C59B9247}" srcOrd="3" destOrd="0" presId="urn:microsoft.com/office/officeart/2005/8/layout/bList2"/>
    <dgm:cxn modelId="{1D5E9C4E-2264-4220-BE41-3EA7A420B977}" type="presParOf" srcId="{45119CFF-7340-46B6-9CA2-7A0FEC99632F}" destId="{FC64EC77-4167-473B-A6BB-2F3E8D19FD82}" srcOrd="4" destOrd="0" presId="urn:microsoft.com/office/officeart/2005/8/layout/bList2"/>
    <dgm:cxn modelId="{418F71D4-D56E-4643-AEF3-CDEB52C38834}" type="presParOf" srcId="{FC64EC77-4167-473B-A6BB-2F3E8D19FD82}" destId="{26ABB681-A8CE-4B19-895D-3EB0716F2A40}" srcOrd="0" destOrd="0" presId="urn:microsoft.com/office/officeart/2005/8/layout/bList2"/>
    <dgm:cxn modelId="{FBA54C1A-27AB-4F25-BF24-631C628990F6}" type="presParOf" srcId="{FC64EC77-4167-473B-A6BB-2F3E8D19FD82}" destId="{CBA74263-C79B-4CE7-86D8-DAF3B568BB8D}" srcOrd="1" destOrd="0" presId="urn:microsoft.com/office/officeart/2005/8/layout/bList2"/>
    <dgm:cxn modelId="{C36A2275-6EFD-4B24-A3FD-225A36745051}" type="presParOf" srcId="{FC64EC77-4167-473B-A6BB-2F3E8D19FD82}" destId="{D89D4458-D09A-478E-9B1A-5B11E017B108}" srcOrd="2" destOrd="0" presId="urn:microsoft.com/office/officeart/2005/8/layout/bList2"/>
    <dgm:cxn modelId="{01A1130F-95C2-46A7-8550-139F4B431171}" type="presParOf" srcId="{FC64EC77-4167-473B-A6BB-2F3E8D19FD82}" destId="{E11802D7-CB6E-48AF-9D63-A08C3248D7E8}"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E2A9AB-543D-4109-BA37-E15C40500FFD}" type="doc">
      <dgm:prSet loTypeId="urn:microsoft.com/office/officeart/2005/8/layout/chart3" loCatId="cycle" qsTypeId="urn:microsoft.com/office/officeart/2005/8/quickstyle/simple1" qsCatId="simple" csTypeId="urn:microsoft.com/office/officeart/2005/8/colors/accent1_2" csCatId="accent1" phldr="1"/>
      <dgm:spPr/>
    </dgm:pt>
    <dgm:pt modelId="{4F465385-118F-40A1-A8AD-66AE1BAAECBE}">
      <dgm:prSet phldrT="[Text]"/>
      <dgm:spPr/>
      <dgm:t>
        <a:bodyPr/>
        <a:lstStyle/>
        <a:p>
          <a:r>
            <a:rPr lang="en-GB" dirty="0" smtClean="0"/>
            <a:t>$</a:t>
          </a:r>
          <a:endParaRPr lang="en-GB" dirty="0"/>
        </a:p>
      </dgm:t>
    </dgm:pt>
    <dgm:pt modelId="{963B8DC5-B6B0-42D3-85DD-62CD80F8224B}" type="parTrans" cxnId="{E1874946-9DDE-445E-9D98-195DC8FF74D6}">
      <dgm:prSet/>
      <dgm:spPr/>
      <dgm:t>
        <a:bodyPr/>
        <a:lstStyle/>
        <a:p>
          <a:endParaRPr lang="en-GB"/>
        </a:p>
      </dgm:t>
    </dgm:pt>
    <dgm:pt modelId="{86535468-0FA6-4229-BF11-CCC7D3AD4733}" type="sibTrans" cxnId="{E1874946-9DDE-445E-9D98-195DC8FF74D6}">
      <dgm:prSet/>
      <dgm:spPr/>
      <dgm:t>
        <a:bodyPr/>
        <a:lstStyle/>
        <a:p>
          <a:endParaRPr lang="en-GB"/>
        </a:p>
      </dgm:t>
    </dgm:pt>
    <dgm:pt modelId="{2FBC7C47-A56D-4766-BB67-CF37AAFEAB84}">
      <dgm:prSet phldrT="[Text]"/>
      <dgm:spPr/>
      <dgm:t>
        <a:bodyPr/>
        <a:lstStyle/>
        <a:p>
          <a:r>
            <a:rPr lang="en-GB" dirty="0" smtClean="0"/>
            <a:t>$</a:t>
          </a:r>
          <a:endParaRPr lang="en-GB" dirty="0"/>
        </a:p>
      </dgm:t>
    </dgm:pt>
    <dgm:pt modelId="{E693D508-33F4-44E3-A4F1-39FABB06ADC7}" type="parTrans" cxnId="{66EE7F22-24C6-46F7-90B7-65AD2B5667DF}">
      <dgm:prSet/>
      <dgm:spPr/>
      <dgm:t>
        <a:bodyPr/>
        <a:lstStyle/>
        <a:p>
          <a:endParaRPr lang="en-GB"/>
        </a:p>
      </dgm:t>
    </dgm:pt>
    <dgm:pt modelId="{515E7842-AA4E-4394-B91F-0A63B36F0B27}" type="sibTrans" cxnId="{66EE7F22-24C6-46F7-90B7-65AD2B5667DF}">
      <dgm:prSet/>
      <dgm:spPr/>
      <dgm:t>
        <a:bodyPr/>
        <a:lstStyle/>
        <a:p>
          <a:endParaRPr lang="en-GB"/>
        </a:p>
      </dgm:t>
    </dgm:pt>
    <dgm:pt modelId="{00C5C6D0-A918-4FDC-8558-DFF3C5646BD6}">
      <dgm:prSet phldrT="[Text]"/>
      <dgm:spPr/>
      <dgm:t>
        <a:bodyPr/>
        <a:lstStyle/>
        <a:p>
          <a:r>
            <a:rPr lang="en-GB" dirty="0" smtClean="0"/>
            <a:t>$</a:t>
          </a:r>
          <a:endParaRPr lang="en-GB" dirty="0"/>
        </a:p>
      </dgm:t>
    </dgm:pt>
    <dgm:pt modelId="{EC724320-944C-4194-B785-AA1BD2C00CC4}" type="parTrans" cxnId="{DFD77B88-9414-4487-B7CE-772187D065EB}">
      <dgm:prSet/>
      <dgm:spPr/>
      <dgm:t>
        <a:bodyPr/>
        <a:lstStyle/>
        <a:p>
          <a:endParaRPr lang="en-GB"/>
        </a:p>
      </dgm:t>
    </dgm:pt>
    <dgm:pt modelId="{A0ACDD3C-B7D8-464C-AA70-9AB9F9D46FB9}" type="sibTrans" cxnId="{DFD77B88-9414-4487-B7CE-772187D065EB}">
      <dgm:prSet/>
      <dgm:spPr/>
      <dgm:t>
        <a:bodyPr/>
        <a:lstStyle/>
        <a:p>
          <a:endParaRPr lang="en-GB"/>
        </a:p>
      </dgm:t>
    </dgm:pt>
    <dgm:pt modelId="{2E18F3B6-018A-45B6-9E2D-77CBE89F40A8}" type="pres">
      <dgm:prSet presAssocID="{C2E2A9AB-543D-4109-BA37-E15C40500FFD}" presName="compositeShape" presStyleCnt="0">
        <dgm:presLayoutVars>
          <dgm:chMax val="7"/>
          <dgm:dir/>
          <dgm:resizeHandles val="exact"/>
        </dgm:presLayoutVars>
      </dgm:prSet>
      <dgm:spPr/>
    </dgm:pt>
    <dgm:pt modelId="{0B1AC98E-1DA9-4ED8-8E46-6E38CE3390EB}" type="pres">
      <dgm:prSet presAssocID="{C2E2A9AB-543D-4109-BA37-E15C40500FFD}" presName="wedge1" presStyleLbl="node1" presStyleIdx="0" presStyleCnt="3"/>
      <dgm:spPr/>
      <dgm:t>
        <a:bodyPr/>
        <a:lstStyle/>
        <a:p>
          <a:endParaRPr lang="en-GB"/>
        </a:p>
      </dgm:t>
    </dgm:pt>
    <dgm:pt modelId="{ECB4D663-BE27-4759-88BB-D3485054BA0F}" type="pres">
      <dgm:prSet presAssocID="{C2E2A9AB-543D-4109-BA37-E15C40500FFD}" presName="wedge1Tx" presStyleLbl="node1" presStyleIdx="0" presStyleCnt="3">
        <dgm:presLayoutVars>
          <dgm:chMax val="0"/>
          <dgm:chPref val="0"/>
          <dgm:bulletEnabled val="1"/>
        </dgm:presLayoutVars>
      </dgm:prSet>
      <dgm:spPr/>
      <dgm:t>
        <a:bodyPr/>
        <a:lstStyle/>
        <a:p>
          <a:endParaRPr lang="en-GB"/>
        </a:p>
      </dgm:t>
    </dgm:pt>
    <dgm:pt modelId="{263205FC-88F8-45B6-B4AD-D659C70B3A5D}" type="pres">
      <dgm:prSet presAssocID="{C2E2A9AB-543D-4109-BA37-E15C40500FFD}" presName="wedge2" presStyleLbl="node1" presStyleIdx="1" presStyleCnt="3"/>
      <dgm:spPr/>
      <dgm:t>
        <a:bodyPr/>
        <a:lstStyle/>
        <a:p>
          <a:endParaRPr lang="en-GB"/>
        </a:p>
      </dgm:t>
    </dgm:pt>
    <dgm:pt modelId="{52F56CEA-E1C0-4B84-9D25-BB82D4171CC3}" type="pres">
      <dgm:prSet presAssocID="{C2E2A9AB-543D-4109-BA37-E15C40500FFD}" presName="wedge2Tx" presStyleLbl="node1" presStyleIdx="1" presStyleCnt="3">
        <dgm:presLayoutVars>
          <dgm:chMax val="0"/>
          <dgm:chPref val="0"/>
          <dgm:bulletEnabled val="1"/>
        </dgm:presLayoutVars>
      </dgm:prSet>
      <dgm:spPr/>
      <dgm:t>
        <a:bodyPr/>
        <a:lstStyle/>
        <a:p>
          <a:endParaRPr lang="en-GB"/>
        </a:p>
      </dgm:t>
    </dgm:pt>
    <dgm:pt modelId="{542C4273-B239-4CA9-A820-5A7DF2ADB6F7}" type="pres">
      <dgm:prSet presAssocID="{C2E2A9AB-543D-4109-BA37-E15C40500FFD}" presName="wedge3" presStyleLbl="node1" presStyleIdx="2" presStyleCnt="3"/>
      <dgm:spPr/>
      <dgm:t>
        <a:bodyPr/>
        <a:lstStyle/>
        <a:p>
          <a:endParaRPr lang="en-GB"/>
        </a:p>
      </dgm:t>
    </dgm:pt>
    <dgm:pt modelId="{8E204DF3-87B3-4DB2-9F64-1E8D8F710A8A}" type="pres">
      <dgm:prSet presAssocID="{C2E2A9AB-543D-4109-BA37-E15C40500FFD}" presName="wedge3Tx" presStyleLbl="node1" presStyleIdx="2" presStyleCnt="3">
        <dgm:presLayoutVars>
          <dgm:chMax val="0"/>
          <dgm:chPref val="0"/>
          <dgm:bulletEnabled val="1"/>
        </dgm:presLayoutVars>
      </dgm:prSet>
      <dgm:spPr/>
      <dgm:t>
        <a:bodyPr/>
        <a:lstStyle/>
        <a:p>
          <a:endParaRPr lang="en-GB"/>
        </a:p>
      </dgm:t>
    </dgm:pt>
  </dgm:ptLst>
  <dgm:cxnLst>
    <dgm:cxn modelId="{66EE7F22-24C6-46F7-90B7-65AD2B5667DF}" srcId="{C2E2A9AB-543D-4109-BA37-E15C40500FFD}" destId="{2FBC7C47-A56D-4766-BB67-CF37AAFEAB84}" srcOrd="1" destOrd="0" parTransId="{E693D508-33F4-44E3-A4F1-39FABB06ADC7}" sibTransId="{515E7842-AA4E-4394-B91F-0A63B36F0B27}"/>
    <dgm:cxn modelId="{77ED5966-30BF-4E30-8632-875DD395E63E}" type="presOf" srcId="{4F465385-118F-40A1-A8AD-66AE1BAAECBE}" destId="{0B1AC98E-1DA9-4ED8-8E46-6E38CE3390EB}" srcOrd="0" destOrd="0" presId="urn:microsoft.com/office/officeart/2005/8/layout/chart3"/>
    <dgm:cxn modelId="{DA5425CD-405B-4C66-A1A1-50AAEBEA1A64}" type="presOf" srcId="{00C5C6D0-A918-4FDC-8558-DFF3C5646BD6}" destId="{8E204DF3-87B3-4DB2-9F64-1E8D8F710A8A}" srcOrd="1" destOrd="0" presId="urn:microsoft.com/office/officeart/2005/8/layout/chart3"/>
    <dgm:cxn modelId="{FF9B7A58-F244-4AAA-ACD3-43ED15D3D2CA}" type="presOf" srcId="{2FBC7C47-A56D-4766-BB67-CF37AAFEAB84}" destId="{52F56CEA-E1C0-4B84-9D25-BB82D4171CC3}" srcOrd="1" destOrd="0" presId="urn:microsoft.com/office/officeart/2005/8/layout/chart3"/>
    <dgm:cxn modelId="{D87DC617-2664-4FCA-B104-B2A110C34115}" type="presOf" srcId="{00C5C6D0-A918-4FDC-8558-DFF3C5646BD6}" destId="{542C4273-B239-4CA9-A820-5A7DF2ADB6F7}" srcOrd="0" destOrd="0" presId="urn:microsoft.com/office/officeart/2005/8/layout/chart3"/>
    <dgm:cxn modelId="{E14680DD-7E11-4DC3-899B-A1671B17480F}" type="presOf" srcId="{2FBC7C47-A56D-4766-BB67-CF37AAFEAB84}" destId="{263205FC-88F8-45B6-B4AD-D659C70B3A5D}" srcOrd="0" destOrd="0" presId="urn:microsoft.com/office/officeart/2005/8/layout/chart3"/>
    <dgm:cxn modelId="{0FFFBDA0-A2DC-4076-819F-27B20B261EC2}" type="presOf" srcId="{4F465385-118F-40A1-A8AD-66AE1BAAECBE}" destId="{ECB4D663-BE27-4759-88BB-D3485054BA0F}" srcOrd="1" destOrd="0" presId="urn:microsoft.com/office/officeart/2005/8/layout/chart3"/>
    <dgm:cxn modelId="{84654969-DF0A-4BD8-813D-9451626CE957}" type="presOf" srcId="{C2E2A9AB-543D-4109-BA37-E15C40500FFD}" destId="{2E18F3B6-018A-45B6-9E2D-77CBE89F40A8}" srcOrd="0" destOrd="0" presId="urn:microsoft.com/office/officeart/2005/8/layout/chart3"/>
    <dgm:cxn modelId="{E1874946-9DDE-445E-9D98-195DC8FF74D6}" srcId="{C2E2A9AB-543D-4109-BA37-E15C40500FFD}" destId="{4F465385-118F-40A1-A8AD-66AE1BAAECBE}" srcOrd="0" destOrd="0" parTransId="{963B8DC5-B6B0-42D3-85DD-62CD80F8224B}" sibTransId="{86535468-0FA6-4229-BF11-CCC7D3AD4733}"/>
    <dgm:cxn modelId="{DFD77B88-9414-4487-B7CE-772187D065EB}" srcId="{C2E2A9AB-543D-4109-BA37-E15C40500FFD}" destId="{00C5C6D0-A918-4FDC-8558-DFF3C5646BD6}" srcOrd="2" destOrd="0" parTransId="{EC724320-944C-4194-B785-AA1BD2C00CC4}" sibTransId="{A0ACDD3C-B7D8-464C-AA70-9AB9F9D46FB9}"/>
    <dgm:cxn modelId="{8C83932F-E65D-44A6-9B7E-060549ED63AF}" type="presParOf" srcId="{2E18F3B6-018A-45B6-9E2D-77CBE89F40A8}" destId="{0B1AC98E-1DA9-4ED8-8E46-6E38CE3390EB}" srcOrd="0" destOrd="0" presId="urn:microsoft.com/office/officeart/2005/8/layout/chart3"/>
    <dgm:cxn modelId="{012C79A7-D1BC-435E-85FC-3635024800B6}" type="presParOf" srcId="{2E18F3B6-018A-45B6-9E2D-77CBE89F40A8}" destId="{ECB4D663-BE27-4759-88BB-D3485054BA0F}" srcOrd="1" destOrd="0" presId="urn:microsoft.com/office/officeart/2005/8/layout/chart3"/>
    <dgm:cxn modelId="{1C569773-ECC3-4AA3-A763-5509EF212DB5}" type="presParOf" srcId="{2E18F3B6-018A-45B6-9E2D-77CBE89F40A8}" destId="{263205FC-88F8-45B6-B4AD-D659C70B3A5D}" srcOrd="2" destOrd="0" presId="urn:microsoft.com/office/officeart/2005/8/layout/chart3"/>
    <dgm:cxn modelId="{7DB65F40-3189-4CEC-80E9-C26FEE104E72}" type="presParOf" srcId="{2E18F3B6-018A-45B6-9E2D-77CBE89F40A8}" destId="{52F56CEA-E1C0-4B84-9D25-BB82D4171CC3}" srcOrd="3" destOrd="0" presId="urn:microsoft.com/office/officeart/2005/8/layout/chart3"/>
    <dgm:cxn modelId="{ACA9A588-EF01-4E8B-B473-320406F5E0B6}" type="presParOf" srcId="{2E18F3B6-018A-45B6-9E2D-77CBE89F40A8}" destId="{542C4273-B239-4CA9-A820-5A7DF2ADB6F7}" srcOrd="4" destOrd="0" presId="urn:microsoft.com/office/officeart/2005/8/layout/chart3"/>
    <dgm:cxn modelId="{790D0F91-6A0F-4E8F-8F19-8A31BCF6C288}" type="presParOf" srcId="{2E18F3B6-018A-45B6-9E2D-77CBE89F40A8}" destId="{8E204DF3-87B3-4DB2-9F64-1E8D8F710A8A}"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E2A9AB-543D-4109-BA37-E15C40500FFD}" type="doc">
      <dgm:prSet loTypeId="urn:microsoft.com/office/officeart/2005/8/layout/chart3" loCatId="cycle" qsTypeId="urn:microsoft.com/office/officeart/2005/8/quickstyle/simple1" qsCatId="simple" csTypeId="urn:microsoft.com/office/officeart/2005/8/colors/accent1_2" csCatId="accent1" phldr="1"/>
      <dgm:spPr/>
    </dgm:pt>
    <dgm:pt modelId="{4F465385-118F-40A1-A8AD-66AE1BAAECBE}">
      <dgm:prSet phldrT="[Text]"/>
      <dgm:spPr/>
      <dgm:t>
        <a:bodyPr/>
        <a:lstStyle/>
        <a:p>
          <a:r>
            <a:rPr lang="en-GB" dirty="0" smtClean="0"/>
            <a:t>$</a:t>
          </a:r>
          <a:endParaRPr lang="en-GB" dirty="0"/>
        </a:p>
      </dgm:t>
    </dgm:pt>
    <dgm:pt modelId="{963B8DC5-B6B0-42D3-85DD-62CD80F8224B}" type="parTrans" cxnId="{E1874946-9DDE-445E-9D98-195DC8FF74D6}">
      <dgm:prSet/>
      <dgm:spPr/>
      <dgm:t>
        <a:bodyPr/>
        <a:lstStyle/>
        <a:p>
          <a:endParaRPr lang="en-GB"/>
        </a:p>
      </dgm:t>
    </dgm:pt>
    <dgm:pt modelId="{86535468-0FA6-4229-BF11-CCC7D3AD4733}" type="sibTrans" cxnId="{E1874946-9DDE-445E-9D98-195DC8FF74D6}">
      <dgm:prSet/>
      <dgm:spPr/>
      <dgm:t>
        <a:bodyPr/>
        <a:lstStyle/>
        <a:p>
          <a:endParaRPr lang="en-GB"/>
        </a:p>
      </dgm:t>
    </dgm:pt>
    <dgm:pt modelId="{2FBC7C47-A56D-4766-BB67-CF37AAFEAB84}">
      <dgm:prSet phldrT="[Text]"/>
      <dgm:spPr/>
      <dgm:t>
        <a:bodyPr/>
        <a:lstStyle/>
        <a:p>
          <a:r>
            <a:rPr lang="en-GB" dirty="0" smtClean="0"/>
            <a:t>$</a:t>
          </a:r>
          <a:endParaRPr lang="en-GB" dirty="0"/>
        </a:p>
      </dgm:t>
    </dgm:pt>
    <dgm:pt modelId="{E693D508-33F4-44E3-A4F1-39FABB06ADC7}" type="parTrans" cxnId="{66EE7F22-24C6-46F7-90B7-65AD2B5667DF}">
      <dgm:prSet/>
      <dgm:spPr/>
      <dgm:t>
        <a:bodyPr/>
        <a:lstStyle/>
        <a:p>
          <a:endParaRPr lang="en-GB"/>
        </a:p>
      </dgm:t>
    </dgm:pt>
    <dgm:pt modelId="{515E7842-AA4E-4394-B91F-0A63B36F0B27}" type="sibTrans" cxnId="{66EE7F22-24C6-46F7-90B7-65AD2B5667DF}">
      <dgm:prSet/>
      <dgm:spPr/>
      <dgm:t>
        <a:bodyPr/>
        <a:lstStyle/>
        <a:p>
          <a:endParaRPr lang="en-GB"/>
        </a:p>
      </dgm:t>
    </dgm:pt>
    <dgm:pt modelId="{00C5C6D0-A918-4FDC-8558-DFF3C5646BD6}">
      <dgm:prSet phldrT="[Text]"/>
      <dgm:spPr/>
      <dgm:t>
        <a:bodyPr/>
        <a:lstStyle/>
        <a:p>
          <a:r>
            <a:rPr lang="en-GB" dirty="0" smtClean="0"/>
            <a:t>$</a:t>
          </a:r>
          <a:endParaRPr lang="en-GB" dirty="0"/>
        </a:p>
      </dgm:t>
    </dgm:pt>
    <dgm:pt modelId="{EC724320-944C-4194-B785-AA1BD2C00CC4}" type="parTrans" cxnId="{DFD77B88-9414-4487-B7CE-772187D065EB}">
      <dgm:prSet/>
      <dgm:spPr/>
      <dgm:t>
        <a:bodyPr/>
        <a:lstStyle/>
        <a:p>
          <a:endParaRPr lang="en-GB"/>
        </a:p>
      </dgm:t>
    </dgm:pt>
    <dgm:pt modelId="{A0ACDD3C-B7D8-464C-AA70-9AB9F9D46FB9}" type="sibTrans" cxnId="{DFD77B88-9414-4487-B7CE-772187D065EB}">
      <dgm:prSet/>
      <dgm:spPr/>
      <dgm:t>
        <a:bodyPr/>
        <a:lstStyle/>
        <a:p>
          <a:endParaRPr lang="en-GB"/>
        </a:p>
      </dgm:t>
    </dgm:pt>
    <dgm:pt modelId="{FFC46717-EB25-4CC0-B657-C49AE1D80813}">
      <dgm:prSet phldrT="[Text]"/>
      <dgm:spPr/>
      <dgm:t>
        <a:bodyPr/>
        <a:lstStyle/>
        <a:p>
          <a:endParaRPr lang="en-GB" dirty="0"/>
        </a:p>
      </dgm:t>
    </dgm:pt>
    <dgm:pt modelId="{FAC478B6-9613-42B0-A756-E556FAD869A4}" type="parTrans" cxnId="{96699E3F-0B1F-4B58-AC9D-DBB084834014}">
      <dgm:prSet/>
      <dgm:spPr/>
      <dgm:t>
        <a:bodyPr/>
        <a:lstStyle/>
        <a:p>
          <a:endParaRPr lang="en-GB"/>
        </a:p>
      </dgm:t>
    </dgm:pt>
    <dgm:pt modelId="{89855093-4B97-4D84-B222-451BFF440D2D}" type="sibTrans" cxnId="{96699E3F-0B1F-4B58-AC9D-DBB084834014}">
      <dgm:prSet/>
      <dgm:spPr/>
      <dgm:t>
        <a:bodyPr/>
        <a:lstStyle/>
        <a:p>
          <a:endParaRPr lang="en-GB"/>
        </a:p>
      </dgm:t>
    </dgm:pt>
    <dgm:pt modelId="{DA28E907-5C32-45BE-8A75-C621820F71F3}">
      <dgm:prSet phldrT="[Text]"/>
      <dgm:spPr/>
      <dgm:t>
        <a:bodyPr/>
        <a:lstStyle/>
        <a:p>
          <a:r>
            <a:rPr lang="en-GB" dirty="0" smtClean="0"/>
            <a:t>$</a:t>
          </a:r>
          <a:endParaRPr lang="en-GB" dirty="0"/>
        </a:p>
      </dgm:t>
    </dgm:pt>
    <dgm:pt modelId="{E6E359FE-8B99-4970-97DC-7C9896169FFA}" type="parTrans" cxnId="{DFCAB3D9-11C2-48DA-9C43-70DA239AA9C5}">
      <dgm:prSet/>
      <dgm:spPr/>
      <dgm:t>
        <a:bodyPr/>
        <a:lstStyle/>
        <a:p>
          <a:endParaRPr lang="en-GB"/>
        </a:p>
      </dgm:t>
    </dgm:pt>
    <dgm:pt modelId="{6B5CF013-C7E6-46F6-8FD3-A71CF42B92F1}" type="sibTrans" cxnId="{DFCAB3D9-11C2-48DA-9C43-70DA239AA9C5}">
      <dgm:prSet/>
      <dgm:spPr/>
      <dgm:t>
        <a:bodyPr/>
        <a:lstStyle/>
        <a:p>
          <a:endParaRPr lang="en-GB"/>
        </a:p>
      </dgm:t>
    </dgm:pt>
    <dgm:pt modelId="{B2F113B4-D705-4090-AD79-1D5D849AB007}">
      <dgm:prSet phldrT="[Text]"/>
      <dgm:spPr/>
      <dgm:t>
        <a:bodyPr/>
        <a:lstStyle/>
        <a:p>
          <a:r>
            <a:rPr lang="en-GB" dirty="0" smtClean="0"/>
            <a:t>$</a:t>
          </a:r>
          <a:endParaRPr lang="en-GB" dirty="0"/>
        </a:p>
      </dgm:t>
    </dgm:pt>
    <dgm:pt modelId="{C5298389-E1DF-4D35-AC72-A1B09CDEFC4A}" type="parTrans" cxnId="{E8AA67CF-A63B-4C95-94CB-77AEBD260C19}">
      <dgm:prSet/>
      <dgm:spPr/>
      <dgm:t>
        <a:bodyPr/>
        <a:lstStyle/>
        <a:p>
          <a:endParaRPr lang="en-GB"/>
        </a:p>
      </dgm:t>
    </dgm:pt>
    <dgm:pt modelId="{4740088D-D1BE-4588-BF87-A52403C11FB6}" type="sibTrans" cxnId="{E8AA67CF-A63B-4C95-94CB-77AEBD260C19}">
      <dgm:prSet/>
      <dgm:spPr/>
      <dgm:t>
        <a:bodyPr/>
        <a:lstStyle/>
        <a:p>
          <a:endParaRPr lang="en-GB"/>
        </a:p>
      </dgm:t>
    </dgm:pt>
    <dgm:pt modelId="{05A0D3B4-5BC3-4843-B2EE-73F1830A76B8}">
      <dgm:prSet phldrT="[Text]"/>
      <dgm:spPr/>
      <dgm:t>
        <a:bodyPr/>
        <a:lstStyle/>
        <a:p>
          <a:r>
            <a:rPr lang="en-GB" dirty="0" smtClean="0"/>
            <a:t>$</a:t>
          </a:r>
          <a:endParaRPr lang="en-GB" dirty="0"/>
        </a:p>
      </dgm:t>
    </dgm:pt>
    <dgm:pt modelId="{6355F468-EBAB-443B-BCA3-0844ED47A762}" type="parTrans" cxnId="{09AC72F6-D248-4131-AF22-CACE5A3E5582}">
      <dgm:prSet/>
      <dgm:spPr/>
      <dgm:t>
        <a:bodyPr/>
        <a:lstStyle/>
        <a:p>
          <a:endParaRPr lang="en-GB"/>
        </a:p>
      </dgm:t>
    </dgm:pt>
    <dgm:pt modelId="{E4DB22EB-4F62-4AEC-86D4-3CD3BAA87E14}" type="sibTrans" cxnId="{09AC72F6-D248-4131-AF22-CACE5A3E5582}">
      <dgm:prSet/>
      <dgm:spPr/>
      <dgm:t>
        <a:bodyPr/>
        <a:lstStyle/>
        <a:p>
          <a:endParaRPr lang="en-GB"/>
        </a:p>
      </dgm:t>
    </dgm:pt>
    <dgm:pt modelId="{40384FEB-B458-49ED-8C91-EA81B6BDFD1C}">
      <dgm:prSet phldrT="[Text]"/>
      <dgm:spPr/>
      <dgm:t>
        <a:bodyPr/>
        <a:lstStyle/>
        <a:p>
          <a:endParaRPr lang="en-GB" dirty="0"/>
        </a:p>
      </dgm:t>
    </dgm:pt>
    <dgm:pt modelId="{2D18CAF8-1B67-4A93-B039-D7DF7565C7E1}" type="parTrans" cxnId="{61D87FDE-BCFC-4EEB-8708-9B4145C756FB}">
      <dgm:prSet/>
      <dgm:spPr/>
      <dgm:t>
        <a:bodyPr/>
        <a:lstStyle/>
        <a:p>
          <a:endParaRPr lang="en-GB"/>
        </a:p>
      </dgm:t>
    </dgm:pt>
    <dgm:pt modelId="{95C051FF-4AA1-4231-80E7-574F8971B9E5}" type="sibTrans" cxnId="{61D87FDE-BCFC-4EEB-8708-9B4145C756FB}">
      <dgm:prSet/>
      <dgm:spPr/>
      <dgm:t>
        <a:bodyPr/>
        <a:lstStyle/>
        <a:p>
          <a:endParaRPr lang="en-GB"/>
        </a:p>
      </dgm:t>
    </dgm:pt>
    <dgm:pt modelId="{88ACC894-9FC8-4F60-A186-4025AD2CE549}">
      <dgm:prSet phldrT="[Text]"/>
      <dgm:spPr/>
      <dgm:t>
        <a:bodyPr/>
        <a:lstStyle/>
        <a:p>
          <a:r>
            <a:rPr lang="en-GB" dirty="0" smtClean="0"/>
            <a:t>$</a:t>
          </a:r>
          <a:endParaRPr lang="en-GB" dirty="0"/>
        </a:p>
      </dgm:t>
    </dgm:pt>
    <dgm:pt modelId="{65B1608E-6520-4476-B380-4317AB7F4233}" type="parTrans" cxnId="{37C0AAB9-0AD2-4956-B706-E17AB717F6A7}">
      <dgm:prSet/>
      <dgm:spPr/>
      <dgm:t>
        <a:bodyPr/>
        <a:lstStyle/>
        <a:p>
          <a:endParaRPr lang="en-GB"/>
        </a:p>
      </dgm:t>
    </dgm:pt>
    <dgm:pt modelId="{11075B54-405D-4BE7-9341-69D12BBCE3E0}" type="sibTrans" cxnId="{37C0AAB9-0AD2-4956-B706-E17AB717F6A7}">
      <dgm:prSet/>
      <dgm:spPr/>
      <dgm:t>
        <a:bodyPr/>
        <a:lstStyle/>
        <a:p>
          <a:endParaRPr lang="en-GB"/>
        </a:p>
      </dgm:t>
    </dgm:pt>
    <dgm:pt modelId="{2E18F3B6-018A-45B6-9E2D-77CBE89F40A8}" type="pres">
      <dgm:prSet presAssocID="{C2E2A9AB-543D-4109-BA37-E15C40500FFD}" presName="compositeShape" presStyleCnt="0">
        <dgm:presLayoutVars>
          <dgm:chMax val="7"/>
          <dgm:dir/>
          <dgm:resizeHandles val="exact"/>
        </dgm:presLayoutVars>
      </dgm:prSet>
      <dgm:spPr/>
    </dgm:pt>
    <dgm:pt modelId="{0B1AC98E-1DA9-4ED8-8E46-6E38CE3390EB}" type="pres">
      <dgm:prSet presAssocID="{C2E2A9AB-543D-4109-BA37-E15C40500FFD}" presName="wedge1" presStyleLbl="node1" presStyleIdx="0" presStyleCnt="7"/>
      <dgm:spPr/>
      <dgm:t>
        <a:bodyPr/>
        <a:lstStyle/>
        <a:p>
          <a:endParaRPr lang="en-GB"/>
        </a:p>
      </dgm:t>
    </dgm:pt>
    <dgm:pt modelId="{ECB4D663-BE27-4759-88BB-D3485054BA0F}" type="pres">
      <dgm:prSet presAssocID="{C2E2A9AB-543D-4109-BA37-E15C40500FFD}" presName="wedge1Tx" presStyleLbl="node1" presStyleIdx="0" presStyleCnt="7">
        <dgm:presLayoutVars>
          <dgm:chMax val="0"/>
          <dgm:chPref val="0"/>
          <dgm:bulletEnabled val="1"/>
        </dgm:presLayoutVars>
      </dgm:prSet>
      <dgm:spPr/>
      <dgm:t>
        <a:bodyPr/>
        <a:lstStyle/>
        <a:p>
          <a:endParaRPr lang="en-GB"/>
        </a:p>
      </dgm:t>
    </dgm:pt>
    <dgm:pt modelId="{263205FC-88F8-45B6-B4AD-D659C70B3A5D}" type="pres">
      <dgm:prSet presAssocID="{C2E2A9AB-543D-4109-BA37-E15C40500FFD}" presName="wedge2" presStyleLbl="node1" presStyleIdx="1" presStyleCnt="7"/>
      <dgm:spPr/>
      <dgm:t>
        <a:bodyPr/>
        <a:lstStyle/>
        <a:p>
          <a:endParaRPr lang="en-GB"/>
        </a:p>
      </dgm:t>
    </dgm:pt>
    <dgm:pt modelId="{52F56CEA-E1C0-4B84-9D25-BB82D4171CC3}" type="pres">
      <dgm:prSet presAssocID="{C2E2A9AB-543D-4109-BA37-E15C40500FFD}" presName="wedge2Tx" presStyleLbl="node1" presStyleIdx="1" presStyleCnt="7">
        <dgm:presLayoutVars>
          <dgm:chMax val="0"/>
          <dgm:chPref val="0"/>
          <dgm:bulletEnabled val="1"/>
        </dgm:presLayoutVars>
      </dgm:prSet>
      <dgm:spPr/>
      <dgm:t>
        <a:bodyPr/>
        <a:lstStyle/>
        <a:p>
          <a:endParaRPr lang="en-GB"/>
        </a:p>
      </dgm:t>
    </dgm:pt>
    <dgm:pt modelId="{542C4273-B239-4CA9-A820-5A7DF2ADB6F7}" type="pres">
      <dgm:prSet presAssocID="{C2E2A9AB-543D-4109-BA37-E15C40500FFD}" presName="wedge3" presStyleLbl="node1" presStyleIdx="2" presStyleCnt="7"/>
      <dgm:spPr/>
      <dgm:t>
        <a:bodyPr/>
        <a:lstStyle/>
        <a:p>
          <a:endParaRPr lang="en-GB"/>
        </a:p>
      </dgm:t>
    </dgm:pt>
    <dgm:pt modelId="{8E204DF3-87B3-4DB2-9F64-1E8D8F710A8A}" type="pres">
      <dgm:prSet presAssocID="{C2E2A9AB-543D-4109-BA37-E15C40500FFD}" presName="wedge3Tx" presStyleLbl="node1" presStyleIdx="2" presStyleCnt="7">
        <dgm:presLayoutVars>
          <dgm:chMax val="0"/>
          <dgm:chPref val="0"/>
          <dgm:bulletEnabled val="1"/>
        </dgm:presLayoutVars>
      </dgm:prSet>
      <dgm:spPr/>
      <dgm:t>
        <a:bodyPr/>
        <a:lstStyle/>
        <a:p>
          <a:endParaRPr lang="en-GB"/>
        </a:p>
      </dgm:t>
    </dgm:pt>
    <dgm:pt modelId="{AE4A27DE-CC89-46BA-BB0D-6B70B0B6AB95}" type="pres">
      <dgm:prSet presAssocID="{C2E2A9AB-543D-4109-BA37-E15C40500FFD}" presName="wedge4" presStyleLbl="node1" presStyleIdx="3" presStyleCnt="7"/>
      <dgm:spPr/>
      <dgm:t>
        <a:bodyPr/>
        <a:lstStyle/>
        <a:p>
          <a:endParaRPr lang="en-GB"/>
        </a:p>
      </dgm:t>
    </dgm:pt>
    <dgm:pt modelId="{F1AD3841-0D8E-474B-9EB7-AC03D4473570}" type="pres">
      <dgm:prSet presAssocID="{C2E2A9AB-543D-4109-BA37-E15C40500FFD}" presName="wedge4Tx" presStyleLbl="node1" presStyleIdx="3" presStyleCnt="7">
        <dgm:presLayoutVars>
          <dgm:chMax val="0"/>
          <dgm:chPref val="0"/>
          <dgm:bulletEnabled val="1"/>
        </dgm:presLayoutVars>
      </dgm:prSet>
      <dgm:spPr/>
      <dgm:t>
        <a:bodyPr/>
        <a:lstStyle/>
        <a:p>
          <a:endParaRPr lang="en-GB"/>
        </a:p>
      </dgm:t>
    </dgm:pt>
    <dgm:pt modelId="{35A7A352-8E26-470E-A259-CAA41020DA1B}" type="pres">
      <dgm:prSet presAssocID="{C2E2A9AB-543D-4109-BA37-E15C40500FFD}" presName="wedge5" presStyleLbl="node1" presStyleIdx="4" presStyleCnt="7"/>
      <dgm:spPr/>
      <dgm:t>
        <a:bodyPr/>
        <a:lstStyle/>
        <a:p>
          <a:endParaRPr lang="en-GB"/>
        </a:p>
      </dgm:t>
    </dgm:pt>
    <dgm:pt modelId="{EA16E1D7-F77D-4265-8938-20DB0A3A0B1C}" type="pres">
      <dgm:prSet presAssocID="{C2E2A9AB-543D-4109-BA37-E15C40500FFD}" presName="wedge5Tx" presStyleLbl="node1" presStyleIdx="4" presStyleCnt="7">
        <dgm:presLayoutVars>
          <dgm:chMax val="0"/>
          <dgm:chPref val="0"/>
          <dgm:bulletEnabled val="1"/>
        </dgm:presLayoutVars>
      </dgm:prSet>
      <dgm:spPr/>
      <dgm:t>
        <a:bodyPr/>
        <a:lstStyle/>
        <a:p>
          <a:endParaRPr lang="en-GB"/>
        </a:p>
      </dgm:t>
    </dgm:pt>
    <dgm:pt modelId="{9C2C814C-DC2F-4C63-BCA1-474CEBB5A34A}" type="pres">
      <dgm:prSet presAssocID="{C2E2A9AB-543D-4109-BA37-E15C40500FFD}" presName="wedge6" presStyleLbl="node1" presStyleIdx="5" presStyleCnt="7"/>
      <dgm:spPr/>
      <dgm:t>
        <a:bodyPr/>
        <a:lstStyle/>
        <a:p>
          <a:endParaRPr lang="en-GB"/>
        </a:p>
      </dgm:t>
    </dgm:pt>
    <dgm:pt modelId="{FEC772F2-0B2D-434C-8E9A-DD8CF9A5C183}" type="pres">
      <dgm:prSet presAssocID="{C2E2A9AB-543D-4109-BA37-E15C40500FFD}" presName="wedge6Tx" presStyleLbl="node1" presStyleIdx="5" presStyleCnt="7">
        <dgm:presLayoutVars>
          <dgm:chMax val="0"/>
          <dgm:chPref val="0"/>
          <dgm:bulletEnabled val="1"/>
        </dgm:presLayoutVars>
      </dgm:prSet>
      <dgm:spPr/>
      <dgm:t>
        <a:bodyPr/>
        <a:lstStyle/>
        <a:p>
          <a:endParaRPr lang="en-GB"/>
        </a:p>
      </dgm:t>
    </dgm:pt>
    <dgm:pt modelId="{942AE01A-7BD3-468F-95DD-BD73CB2695B3}" type="pres">
      <dgm:prSet presAssocID="{C2E2A9AB-543D-4109-BA37-E15C40500FFD}" presName="wedge7" presStyleLbl="node1" presStyleIdx="6" presStyleCnt="7"/>
      <dgm:spPr/>
      <dgm:t>
        <a:bodyPr/>
        <a:lstStyle/>
        <a:p>
          <a:endParaRPr lang="en-GB"/>
        </a:p>
      </dgm:t>
    </dgm:pt>
    <dgm:pt modelId="{8C0884C7-FCB1-4685-9148-F55FAD5E8B04}" type="pres">
      <dgm:prSet presAssocID="{C2E2A9AB-543D-4109-BA37-E15C40500FFD}" presName="wedge7Tx" presStyleLbl="node1" presStyleIdx="6" presStyleCnt="7">
        <dgm:presLayoutVars>
          <dgm:chMax val="0"/>
          <dgm:chPref val="0"/>
          <dgm:bulletEnabled val="1"/>
        </dgm:presLayoutVars>
      </dgm:prSet>
      <dgm:spPr/>
      <dgm:t>
        <a:bodyPr/>
        <a:lstStyle/>
        <a:p>
          <a:endParaRPr lang="en-GB"/>
        </a:p>
      </dgm:t>
    </dgm:pt>
  </dgm:ptLst>
  <dgm:cxnLst>
    <dgm:cxn modelId="{E9288171-32F3-474F-9730-AC1337D97D38}" type="presOf" srcId="{00C5C6D0-A918-4FDC-8558-DFF3C5646BD6}" destId="{542C4273-B239-4CA9-A820-5A7DF2ADB6F7}" srcOrd="0" destOrd="0" presId="urn:microsoft.com/office/officeart/2005/8/layout/chart3"/>
    <dgm:cxn modelId="{37C0AAB9-0AD2-4956-B706-E17AB717F6A7}" srcId="{C2E2A9AB-543D-4109-BA37-E15C40500FFD}" destId="{88ACC894-9FC8-4F60-A186-4025AD2CE549}" srcOrd="6" destOrd="0" parTransId="{65B1608E-6520-4476-B380-4317AB7F4233}" sibTransId="{11075B54-405D-4BE7-9341-69D12BBCE3E0}"/>
    <dgm:cxn modelId="{DFCAB3D9-11C2-48DA-9C43-70DA239AA9C5}" srcId="{C2E2A9AB-543D-4109-BA37-E15C40500FFD}" destId="{DA28E907-5C32-45BE-8A75-C621820F71F3}" srcOrd="3" destOrd="0" parTransId="{E6E359FE-8B99-4970-97DC-7C9896169FFA}" sibTransId="{6B5CF013-C7E6-46F6-8FD3-A71CF42B92F1}"/>
    <dgm:cxn modelId="{66EE7F22-24C6-46F7-90B7-65AD2B5667DF}" srcId="{C2E2A9AB-543D-4109-BA37-E15C40500FFD}" destId="{2FBC7C47-A56D-4766-BB67-CF37AAFEAB84}" srcOrd="1" destOrd="0" parTransId="{E693D508-33F4-44E3-A4F1-39FABB06ADC7}" sibTransId="{515E7842-AA4E-4394-B91F-0A63B36F0B27}"/>
    <dgm:cxn modelId="{87E00E59-9EA0-4C4B-AB62-3DAEBE9B1FF5}" type="presOf" srcId="{88ACC894-9FC8-4F60-A186-4025AD2CE549}" destId="{8C0884C7-FCB1-4685-9148-F55FAD5E8B04}" srcOrd="1" destOrd="0" presId="urn:microsoft.com/office/officeart/2005/8/layout/chart3"/>
    <dgm:cxn modelId="{C7D262E0-8261-4B66-AF45-E2AF3B832FF4}" type="presOf" srcId="{B2F113B4-D705-4090-AD79-1D5D849AB007}" destId="{35A7A352-8E26-470E-A259-CAA41020DA1B}" srcOrd="0" destOrd="0" presId="urn:microsoft.com/office/officeart/2005/8/layout/chart3"/>
    <dgm:cxn modelId="{B1111BCD-2BDF-4A3E-B7B5-A0970BE6E873}" type="presOf" srcId="{C2E2A9AB-543D-4109-BA37-E15C40500FFD}" destId="{2E18F3B6-018A-45B6-9E2D-77CBE89F40A8}" srcOrd="0" destOrd="0" presId="urn:microsoft.com/office/officeart/2005/8/layout/chart3"/>
    <dgm:cxn modelId="{ADFF584E-E5E4-4F5F-AB57-586829006943}" type="presOf" srcId="{05A0D3B4-5BC3-4843-B2EE-73F1830A76B8}" destId="{9C2C814C-DC2F-4C63-BCA1-474CEBB5A34A}" srcOrd="0" destOrd="0" presId="urn:microsoft.com/office/officeart/2005/8/layout/chart3"/>
    <dgm:cxn modelId="{61D87FDE-BCFC-4EEB-8708-9B4145C756FB}" srcId="{C2E2A9AB-543D-4109-BA37-E15C40500FFD}" destId="{40384FEB-B458-49ED-8C91-EA81B6BDFD1C}" srcOrd="7" destOrd="0" parTransId="{2D18CAF8-1B67-4A93-B039-D7DF7565C7E1}" sibTransId="{95C051FF-4AA1-4231-80E7-574F8971B9E5}"/>
    <dgm:cxn modelId="{9949F239-7A05-421D-884A-4B54AABA3507}" type="presOf" srcId="{4F465385-118F-40A1-A8AD-66AE1BAAECBE}" destId="{0B1AC98E-1DA9-4ED8-8E46-6E38CE3390EB}" srcOrd="0" destOrd="0" presId="urn:microsoft.com/office/officeart/2005/8/layout/chart3"/>
    <dgm:cxn modelId="{B30B208B-92CC-4FAB-8F2B-998C5D61ECB3}" type="presOf" srcId="{2FBC7C47-A56D-4766-BB67-CF37AAFEAB84}" destId="{52F56CEA-E1C0-4B84-9D25-BB82D4171CC3}" srcOrd="1" destOrd="0" presId="urn:microsoft.com/office/officeart/2005/8/layout/chart3"/>
    <dgm:cxn modelId="{1D1CD07E-D738-4CE0-AC53-FC7EF735E058}" type="presOf" srcId="{00C5C6D0-A918-4FDC-8558-DFF3C5646BD6}" destId="{8E204DF3-87B3-4DB2-9F64-1E8D8F710A8A}" srcOrd="1" destOrd="0" presId="urn:microsoft.com/office/officeart/2005/8/layout/chart3"/>
    <dgm:cxn modelId="{C37E79F7-BC8E-43E3-987A-C72156F9F797}" type="presOf" srcId="{4F465385-118F-40A1-A8AD-66AE1BAAECBE}" destId="{ECB4D663-BE27-4759-88BB-D3485054BA0F}" srcOrd="1" destOrd="0" presId="urn:microsoft.com/office/officeart/2005/8/layout/chart3"/>
    <dgm:cxn modelId="{E8AA67CF-A63B-4C95-94CB-77AEBD260C19}" srcId="{C2E2A9AB-543D-4109-BA37-E15C40500FFD}" destId="{B2F113B4-D705-4090-AD79-1D5D849AB007}" srcOrd="4" destOrd="0" parTransId="{C5298389-E1DF-4D35-AC72-A1B09CDEFC4A}" sibTransId="{4740088D-D1BE-4588-BF87-A52403C11FB6}"/>
    <dgm:cxn modelId="{89C6FD42-8331-48EA-982E-B6E75700C950}" type="presOf" srcId="{88ACC894-9FC8-4F60-A186-4025AD2CE549}" destId="{942AE01A-7BD3-468F-95DD-BD73CB2695B3}" srcOrd="0" destOrd="0" presId="urn:microsoft.com/office/officeart/2005/8/layout/chart3"/>
    <dgm:cxn modelId="{3646F879-F61B-4216-A203-377A1B5BE6A1}" type="presOf" srcId="{2FBC7C47-A56D-4766-BB67-CF37AAFEAB84}" destId="{263205FC-88F8-45B6-B4AD-D659C70B3A5D}" srcOrd="0" destOrd="0" presId="urn:microsoft.com/office/officeart/2005/8/layout/chart3"/>
    <dgm:cxn modelId="{09AC72F6-D248-4131-AF22-CACE5A3E5582}" srcId="{C2E2A9AB-543D-4109-BA37-E15C40500FFD}" destId="{05A0D3B4-5BC3-4843-B2EE-73F1830A76B8}" srcOrd="5" destOrd="0" parTransId="{6355F468-EBAB-443B-BCA3-0844ED47A762}" sibTransId="{E4DB22EB-4F62-4AEC-86D4-3CD3BAA87E14}"/>
    <dgm:cxn modelId="{B0B2B4E6-FBBD-4DE0-9FEB-76C7E9104E27}" type="presOf" srcId="{DA28E907-5C32-45BE-8A75-C621820F71F3}" destId="{F1AD3841-0D8E-474B-9EB7-AC03D4473570}" srcOrd="1" destOrd="0" presId="urn:microsoft.com/office/officeart/2005/8/layout/chart3"/>
    <dgm:cxn modelId="{25466A32-4BE7-439A-B68A-5944FAC9928A}" type="presOf" srcId="{05A0D3B4-5BC3-4843-B2EE-73F1830A76B8}" destId="{FEC772F2-0B2D-434C-8E9A-DD8CF9A5C183}" srcOrd="1" destOrd="0" presId="urn:microsoft.com/office/officeart/2005/8/layout/chart3"/>
    <dgm:cxn modelId="{4C2C124C-80B5-4245-AF42-9C082F6896B0}" type="presOf" srcId="{DA28E907-5C32-45BE-8A75-C621820F71F3}" destId="{AE4A27DE-CC89-46BA-BB0D-6B70B0B6AB95}" srcOrd="0" destOrd="0" presId="urn:microsoft.com/office/officeart/2005/8/layout/chart3"/>
    <dgm:cxn modelId="{E1874946-9DDE-445E-9D98-195DC8FF74D6}" srcId="{C2E2A9AB-543D-4109-BA37-E15C40500FFD}" destId="{4F465385-118F-40A1-A8AD-66AE1BAAECBE}" srcOrd="0" destOrd="0" parTransId="{963B8DC5-B6B0-42D3-85DD-62CD80F8224B}" sibTransId="{86535468-0FA6-4229-BF11-CCC7D3AD4733}"/>
    <dgm:cxn modelId="{B50E823A-FDB4-4F92-A009-2ED523BCB26D}" type="presOf" srcId="{B2F113B4-D705-4090-AD79-1D5D849AB007}" destId="{EA16E1D7-F77D-4265-8938-20DB0A3A0B1C}" srcOrd="1" destOrd="0" presId="urn:microsoft.com/office/officeart/2005/8/layout/chart3"/>
    <dgm:cxn modelId="{DFD77B88-9414-4487-B7CE-772187D065EB}" srcId="{C2E2A9AB-543D-4109-BA37-E15C40500FFD}" destId="{00C5C6D0-A918-4FDC-8558-DFF3C5646BD6}" srcOrd="2" destOrd="0" parTransId="{EC724320-944C-4194-B785-AA1BD2C00CC4}" sibTransId="{A0ACDD3C-B7D8-464C-AA70-9AB9F9D46FB9}"/>
    <dgm:cxn modelId="{96699E3F-0B1F-4B58-AC9D-DBB084834014}" srcId="{C2E2A9AB-543D-4109-BA37-E15C40500FFD}" destId="{FFC46717-EB25-4CC0-B657-C49AE1D80813}" srcOrd="8" destOrd="0" parTransId="{FAC478B6-9613-42B0-A756-E556FAD869A4}" sibTransId="{89855093-4B97-4D84-B222-451BFF440D2D}"/>
    <dgm:cxn modelId="{279505E8-EF95-4768-B7CF-D49DC3EC4666}" type="presParOf" srcId="{2E18F3B6-018A-45B6-9E2D-77CBE89F40A8}" destId="{0B1AC98E-1DA9-4ED8-8E46-6E38CE3390EB}" srcOrd="0" destOrd="0" presId="urn:microsoft.com/office/officeart/2005/8/layout/chart3"/>
    <dgm:cxn modelId="{4F7FBC8E-5412-45FB-AC51-A238C5F93835}" type="presParOf" srcId="{2E18F3B6-018A-45B6-9E2D-77CBE89F40A8}" destId="{ECB4D663-BE27-4759-88BB-D3485054BA0F}" srcOrd="1" destOrd="0" presId="urn:microsoft.com/office/officeart/2005/8/layout/chart3"/>
    <dgm:cxn modelId="{2EA63406-C094-4F1C-ADCC-EF1F5644BB26}" type="presParOf" srcId="{2E18F3B6-018A-45B6-9E2D-77CBE89F40A8}" destId="{263205FC-88F8-45B6-B4AD-D659C70B3A5D}" srcOrd="2" destOrd="0" presId="urn:microsoft.com/office/officeart/2005/8/layout/chart3"/>
    <dgm:cxn modelId="{0FA22209-D62E-4F7B-96CB-E3B9C92F07E1}" type="presParOf" srcId="{2E18F3B6-018A-45B6-9E2D-77CBE89F40A8}" destId="{52F56CEA-E1C0-4B84-9D25-BB82D4171CC3}" srcOrd="3" destOrd="0" presId="urn:microsoft.com/office/officeart/2005/8/layout/chart3"/>
    <dgm:cxn modelId="{14D028A0-050F-49CA-8D0D-5673625BDB0A}" type="presParOf" srcId="{2E18F3B6-018A-45B6-9E2D-77CBE89F40A8}" destId="{542C4273-B239-4CA9-A820-5A7DF2ADB6F7}" srcOrd="4" destOrd="0" presId="urn:microsoft.com/office/officeart/2005/8/layout/chart3"/>
    <dgm:cxn modelId="{0A4B08CE-338D-46E8-B525-3A600FE2B5F5}" type="presParOf" srcId="{2E18F3B6-018A-45B6-9E2D-77CBE89F40A8}" destId="{8E204DF3-87B3-4DB2-9F64-1E8D8F710A8A}" srcOrd="5" destOrd="0" presId="urn:microsoft.com/office/officeart/2005/8/layout/chart3"/>
    <dgm:cxn modelId="{DCEF5CE9-561D-497E-A48C-788BE332D36A}" type="presParOf" srcId="{2E18F3B6-018A-45B6-9E2D-77CBE89F40A8}" destId="{AE4A27DE-CC89-46BA-BB0D-6B70B0B6AB95}" srcOrd="6" destOrd="0" presId="urn:microsoft.com/office/officeart/2005/8/layout/chart3"/>
    <dgm:cxn modelId="{338C140B-4E81-4A14-BE5B-F00C54F01C7D}" type="presParOf" srcId="{2E18F3B6-018A-45B6-9E2D-77CBE89F40A8}" destId="{F1AD3841-0D8E-474B-9EB7-AC03D4473570}" srcOrd="7" destOrd="0" presId="urn:microsoft.com/office/officeart/2005/8/layout/chart3"/>
    <dgm:cxn modelId="{AC626D57-4D21-4F2F-B769-8ECAF58E953E}" type="presParOf" srcId="{2E18F3B6-018A-45B6-9E2D-77CBE89F40A8}" destId="{35A7A352-8E26-470E-A259-CAA41020DA1B}" srcOrd="8" destOrd="0" presId="urn:microsoft.com/office/officeart/2005/8/layout/chart3"/>
    <dgm:cxn modelId="{163C651E-4BC7-4A9D-9A45-8F7FA0645D48}" type="presParOf" srcId="{2E18F3B6-018A-45B6-9E2D-77CBE89F40A8}" destId="{EA16E1D7-F77D-4265-8938-20DB0A3A0B1C}" srcOrd="9" destOrd="0" presId="urn:microsoft.com/office/officeart/2005/8/layout/chart3"/>
    <dgm:cxn modelId="{31D27BAE-74F4-4AB8-AD72-9276C21842C2}" type="presParOf" srcId="{2E18F3B6-018A-45B6-9E2D-77CBE89F40A8}" destId="{9C2C814C-DC2F-4C63-BCA1-474CEBB5A34A}" srcOrd="10" destOrd="0" presId="urn:microsoft.com/office/officeart/2005/8/layout/chart3"/>
    <dgm:cxn modelId="{53C9AEDF-2697-48BC-A4D9-80A2A0E6DFCD}" type="presParOf" srcId="{2E18F3B6-018A-45B6-9E2D-77CBE89F40A8}" destId="{FEC772F2-0B2D-434C-8E9A-DD8CF9A5C183}" srcOrd="11" destOrd="0" presId="urn:microsoft.com/office/officeart/2005/8/layout/chart3"/>
    <dgm:cxn modelId="{4DF02783-3269-4DD9-8C6B-76B2D1174AFF}" type="presParOf" srcId="{2E18F3B6-018A-45B6-9E2D-77CBE89F40A8}" destId="{942AE01A-7BD3-468F-95DD-BD73CB2695B3}" srcOrd="12" destOrd="0" presId="urn:microsoft.com/office/officeart/2005/8/layout/chart3"/>
    <dgm:cxn modelId="{91DA82C4-61D9-4FD6-A13D-E3F5EF51F4E1}" type="presParOf" srcId="{2E18F3B6-018A-45B6-9E2D-77CBE89F40A8}" destId="{8C0884C7-FCB1-4685-9148-F55FAD5E8B04}" srcOrd="13"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9B27C-8E5A-4FF9-9640-6A26C30153DC}">
      <dsp:nvSpPr>
        <dsp:cNvPr id="0" name=""/>
        <dsp:cNvSpPr/>
      </dsp:nvSpPr>
      <dsp:spPr>
        <a:xfrm>
          <a:off x="1984684" y="1544649"/>
          <a:ext cx="1478156" cy="1220260"/>
        </a:xfrm>
        <a:custGeom>
          <a:avLst/>
          <a:gdLst/>
          <a:ahLst/>
          <a:cxnLst/>
          <a:rect l="0" t="0" r="0" b="0"/>
          <a:pathLst>
            <a:path>
              <a:moveTo>
                <a:pt x="0" y="0"/>
              </a:moveTo>
              <a:lnTo>
                <a:pt x="0" y="1007741"/>
              </a:lnTo>
              <a:lnTo>
                <a:pt x="1478156" y="1007741"/>
              </a:lnTo>
              <a:lnTo>
                <a:pt x="1478156" y="122026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68815BA-A52E-416E-A783-2940833197C4}">
      <dsp:nvSpPr>
        <dsp:cNvPr id="0" name=""/>
        <dsp:cNvSpPr/>
      </dsp:nvSpPr>
      <dsp:spPr>
        <a:xfrm>
          <a:off x="1015256" y="1544649"/>
          <a:ext cx="969427" cy="1148246"/>
        </a:xfrm>
        <a:custGeom>
          <a:avLst/>
          <a:gdLst/>
          <a:ahLst/>
          <a:cxnLst/>
          <a:rect l="0" t="0" r="0" b="0"/>
          <a:pathLst>
            <a:path>
              <a:moveTo>
                <a:pt x="969427" y="0"/>
              </a:moveTo>
              <a:lnTo>
                <a:pt x="969427" y="935728"/>
              </a:lnTo>
              <a:lnTo>
                <a:pt x="0" y="935728"/>
              </a:lnTo>
              <a:lnTo>
                <a:pt x="0" y="1148246"/>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FEF82ADB-5ABC-4816-AEEC-1557472F9CB0}">
      <dsp:nvSpPr>
        <dsp:cNvPr id="0" name=""/>
        <dsp:cNvSpPr/>
      </dsp:nvSpPr>
      <dsp:spPr>
        <a:xfrm>
          <a:off x="646659" y="532657"/>
          <a:ext cx="2676051" cy="1011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kern="1200" cap="none" normalizeH="0" baseline="0" dirty="0" smtClean="0">
              <a:ln>
                <a:noFill/>
              </a:ln>
              <a:solidFill>
                <a:schemeClr val="tx1"/>
              </a:solidFill>
              <a:effectLst/>
              <a:latin typeface="Arial" charset="0"/>
            </a:rPr>
            <a:t>Socialists SPD Party</a:t>
          </a:r>
        </a:p>
      </dsp:txBody>
      <dsp:txXfrm>
        <a:off x="646659" y="532657"/>
        <a:ext cx="2676051" cy="1011992"/>
      </dsp:txXfrm>
    </dsp:sp>
    <dsp:sp modelId="{A782533B-C755-4DDA-9604-C03352EF31B9}">
      <dsp:nvSpPr>
        <dsp:cNvPr id="0" name=""/>
        <dsp:cNvSpPr/>
      </dsp:nvSpPr>
      <dsp:spPr>
        <a:xfrm>
          <a:off x="3264" y="2692895"/>
          <a:ext cx="2023984" cy="1011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sng" strike="noStrike" kern="1200" cap="none" normalizeH="0" baseline="0" dirty="0" smtClean="0">
              <a:ln>
                <a:noFill/>
              </a:ln>
              <a:solidFill>
                <a:schemeClr val="tx1"/>
              </a:solidFill>
              <a:effectLst/>
              <a:latin typeface="Arial" charset="0"/>
            </a:rPr>
            <a:t>SPD</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1600" b="0" i="0" u="none" strike="noStrike" kern="1200" cap="none" normalizeH="0" baseline="0" dirty="0" smtClean="0">
              <a:ln>
                <a:noFill/>
              </a:ln>
              <a:solidFill>
                <a:schemeClr val="tx1"/>
              </a:solidFill>
              <a:effectLst/>
              <a:latin typeface="Arial" charset="0"/>
            </a:rPr>
            <a:t>Social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smtClean="0">
              <a:ln>
                <a:noFill/>
              </a:ln>
              <a:solidFill>
                <a:schemeClr val="tx1"/>
              </a:solidFill>
              <a:effectLst/>
              <a:latin typeface="Arial" charset="0"/>
            </a:rPr>
            <a:t>  Democrats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1600" b="0" i="0" u="none" strike="noStrike" kern="1200" cap="none" normalizeH="0" baseline="0" dirty="0" smtClean="0">
              <a:ln>
                <a:noFill/>
              </a:ln>
              <a:solidFill>
                <a:schemeClr val="tx1"/>
              </a:solidFill>
              <a:effectLst/>
              <a:latin typeface="Arial" charset="0"/>
            </a:rPr>
            <a:t> Moderate</a:t>
          </a:r>
        </a:p>
      </dsp:txBody>
      <dsp:txXfrm>
        <a:off x="3264" y="2692895"/>
        <a:ext cx="2023984" cy="1011992"/>
      </dsp:txXfrm>
    </dsp:sp>
    <dsp:sp modelId="{EEB2830A-FD92-4BE1-8F66-B976B51B9468}">
      <dsp:nvSpPr>
        <dsp:cNvPr id="0" name=""/>
        <dsp:cNvSpPr/>
      </dsp:nvSpPr>
      <dsp:spPr>
        <a:xfrm>
          <a:off x="2450848" y="2764909"/>
          <a:ext cx="2023984" cy="10119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sng" strike="noStrike" kern="1200" cap="none" normalizeH="0" baseline="0" dirty="0" smtClean="0">
              <a:ln>
                <a:noFill/>
              </a:ln>
              <a:solidFill>
                <a:schemeClr val="tx1"/>
              </a:solidFill>
              <a:effectLst/>
              <a:latin typeface="Arial" charset="0"/>
            </a:rPr>
            <a:t>USPD</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1600" b="0" i="0" u="none" strike="noStrike" kern="1200" cap="none" normalizeH="0" baseline="0" dirty="0" smtClean="0">
              <a:ln>
                <a:noFill/>
              </a:ln>
              <a:solidFill>
                <a:schemeClr val="tx1"/>
              </a:solidFill>
              <a:effectLst/>
              <a:latin typeface="Arial" charset="0"/>
            </a:rPr>
            <a:t> Independent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kern="1200" cap="none" normalizeH="0" baseline="0" dirty="0" smtClean="0">
              <a:ln>
                <a:noFill/>
              </a:ln>
              <a:solidFill>
                <a:schemeClr val="tx1"/>
              </a:solidFill>
              <a:effectLst/>
              <a:latin typeface="Arial" charset="0"/>
            </a:rPr>
            <a:t>  Socialists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1600" b="0" i="0" u="none" strike="noStrike" kern="1200" cap="none" normalizeH="0" baseline="0" dirty="0" smtClean="0">
              <a:ln>
                <a:noFill/>
              </a:ln>
              <a:solidFill>
                <a:schemeClr val="tx1"/>
              </a:solidFill>
              <a:effectLst/>
              <a:latin typeface="Arial" charset="0"/>
            </a:rPr>
            <a:t> Radical</a:t>
          </a:r>
        </a:p>
      </dsp:txBody>
      <dsp:txXfrm>
        <a:off x="2450848" y="2764909"/>
        <a:ext cx="2023984" cy="1011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07EE6-8002-4FF2-86AE-8A4D12B448D7}">
      <dsp:nvSpPr>
        <dsp:cNvPr id="0" name=""/>
        <dsp:cNvSpPr/>
      </dsp:nvSpPr>
      <dsp:spPr>
        <a:xfrm>
          <a:off x="296" y="2398716"/>
          <a:ext cx="3250903" cy="1276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100" b="1" i="0" u="sng" strike="noStrike" kern="1200" cap="none" normalizeH="0" baseline="0" smtClean="0">
              <a:ln>
                <a:noFill/>
              </a:ln>
              <a:solidFill>
                <a:schemeClr val="tx1"/>
              </a:solidFill>
              <a:effectLst/>
              <a:latin typeface="Arial" charset="0"/>
            </a:rPr>
            <a:t>KPD</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100" b="0" i="0" u="none" strike="noStrike" kern="1200" cap="none" normalizeH="0" baseline="0" smtClean="0">
              <a:ln>
                <a:noFill/>
              </a:ln>
              <a:solidFill>
                <a:schemeClr val="tx1"/>
              </a:solidFill>
              <a:effectLst/>
              <a:latin typeface="Arial" charset="0"/>
            </a:rPr>
            <a:t> German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100" b="0" i="0" u="none" strike="noStrike" kern="1200" cap="none" normalizeH="0" baseline="0" smtClean="0">
              <a:ln>
                <a:noFill/>
              </a:ln>
              <a:solidFill>
                <a:schemeClr val="tx1"/>
              </a:solidFill>
              <a:effectLst/>
              <a:latin typeface="Arial" charset="0"/>
            </a:rPr>
            <a:t>  Communists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100" b="0" i="0" u="none" strike="noStrike" kern="1200" cap="none" normalizeH="0" baseline="0" smtClean="0">
              <a:ln>
                <a:noFill/>
              </a:ln>
              <a:solidFill>
                <a:schemeClr val="tx1"/>
              </a:solidFill>
              <a:effectLst/>
              <a:latin typeface="Arial" charset="0"/>
            </a:rPr>
            <a:t> Extreme</a:t>
          </a:r>
        </a:p>
      </dsp:txBody>
      <dsp:txXfrm>
        <a:off x="296" y="2398716"/>
        <a:ext cx="3250903" cy="1276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5E51C-FC5A-43D8-B6D2-F4E5163D1762}">
      <dsp:nvSpPr>
        <dsp:cNvPr id="0" name=""/>
        <dsp:cNvSpPr/>
      </dsp:nvSpPr>
      <dsp:spPr>
        <a:xfrm>
          <a:off x="2748308" y="1497227"/>
          <a:ext cx="3729935" cy="372993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smtClean="0"/>
            <a:t>Weaknesses of Weimar</a:t>
          </a:r>
          <a:endParaRPr lang="en-GB" sz="3500" kern="1200" dirty="0"/>
        </a:p>
      </dsp:txBody>
      <dsp:txXfrm>
        <a:off x="3294544" y="2043463"/>
        <a:ext cx="2637463" cy="2637463"/>
      </dsp:txXfrm>
    </dsp:sp>
    <dsp:sp modelId="{757AF10E-5AAF-4876-B482-20F058887B67}">
      <dsp:nvSpPr>
        <dsp:cNvPr id="0" name=""/>
        <dsp:cNvSpPr/>
      </dsp:nvSpPr>
      <dsp:spPr>
        <a:xfrm>
          <a:off x="2212428" y="665"/>
          <a:ext cx="4801695" cy="186496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t>Proportional representation – led to weak, ineffective government</a:t>
          </a:r>
          <a:endParaRPr lang="en-GB" sz="2400" kern="1200" dirty="0"/>
        </a:p>
      </dsp:txBody>
      <dsp:txXfrm>
        <a:off x="2915620" y="273783"/>
        <a:ext cx="3395311" cy="1318731"/>
      </dsp:txXfrm>
    </dsp:sp>
    <dsp:sp modelId="{6DBE00FB-8FA1-4CB0-8E78-94309FA2F8F7}">
      <dsp:nvSpPr>
        <dsp:cNvPr id="0" name=""/>
        <dsp:cNvSpPr/>
      </dsp:nvSpPr>
      <dsp:spPr>
        <a:xfrm>
          <a:off x="6138756" y="2403889"/>
          <a:ext cx="2992527" cy="186496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Associated with defeat/</a:t>
          </a:r>
        </a:p>
        <a:p>
          <a:pPr lvl="0" algn="ctr" defTabSz="1244600">
            <a:lnSpc>
              <a:spcPct val="90000"/>
            </a:lnSpc>
            <a:spcBef>
              <a:spcPct val="0"/>
            </a:spcBef>
            <a:spcAft>
              <a:spcPct val="35000"/>
            </a:spcAft>
          </a:pPr>
          <a:r>
            <a:rPr lang="en-GB" sz="2800" kern="1200" dirty="0" smtClean="0"/>
            <a:t>Versailles</a:t>
          </a:r>
          <a:endParaRPr lang="en-GB" sz="2800" kern="1200" dirty="0"/>
        </a:p>
      </dsp:txBody>
      <dsp:txXfrm>
        <a:off x="6577001" y="2677007"/>
        <a:ext cx="2116037" cy="1318731"/>
      </dsp:txXfrm>
    </dsp:sp>
    <dsp:sp modelId="{7E1FDA53-CF3F-4D18-96F1-A9B5D6645F4B}">
      <dsp:nvSpPr>
        <dsp:cNvPr id="0" name=""/>
        <dsp:cNvSpPr/>
      </dsp:nvSpPr>
      <dsp:spPr>
        <a:xfrm>
          <a:off x="3680792" y="4858757"/>
          <a:ext cx="1864967" cy="186496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t>Article 48</a:t>
          </a:r>
          <a:endParaRPr lang="en-GB" sz="2400" kern="1200" dirty="0"/>
        </a:p>
      </dsp:txBody>
      <dsp:txXfrm>
        <a:off x="3953910" y="5131875"/>
        <a:ext cx="1318731" cy="1318731"/>
      </dsp:txXfrm>
    </dsp:sp>
    <dsp:sp modelId="{CE3A6506-184B-4DBD-B869-BBB1EFDB509C}">
      <dsp:nvSpPr>
        <dsp:cNvPr id="0" name=""/>
        <dsp:cNvSpPr/>
      </dsp:nvSpPr>
      <dsp:spPr>
        <a:xfrm>
          <a:off x="0" y="2403891"/>
          <a:ext cx="3157632" cy="186496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Proportional representation – gave small parties like the Nazis a national voice</a:t>
          </a:r>
          <a:endParaRPr lang="en-GB" sz="2000" kern="1200" dirty="0"/>
        </a:p>
      </dsp:txBody>
      <dsp:txXfrm>
        <a:off x="462425" y="2677009"/>
        <a:ext cx="2232782" cy="13187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5CEBD-88C1-4B8E-A3DF-46F7B3A60ECD}">
      <dsp:nvSpPr>
        <dsp:cNvPr id="0" name=""/>
        <dsp:cNvSpPr/>
      </dsp:nvSpPr>
      <dsp:spPr>
        <a:xfrm>
          <a:off x="5562" y="884654"/>
          <a:ext cx="2402387" cy="17933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GB" sz="2000" kern="1200" dirty="0" smtClean="0"/>
            <a:t>War and Blockade had damaged the German economy</a:t>
          </a:r>
          <a:endParaRPr lang="en-GB" sz="2000" kern="1200" dirty="0"/>
        </a:p>
      </dsp:txBody>
      <dsp:txXfrm>
        <a:off x="47582" y="926674"/>
        <a:ext cx="2318347" cy="1751311"/>
      </dsp:txXfrm>
    </dsp:sp>
    <dsp:sp modelId="{14DC6764-3A2E-4086-8D18-BF3C4202BE26}">
      <dsp:nvSpPr>
        <dsp:cNvPr id="0" name=""/>
        <dsp:cNvSpPr/>
      </dsp:nvSpPr>
      <dsp:spPr>
        <a:xfrm>
          <a:off x="5562" y="2677985"/>
          <a:ext cx="2402387" cy="7711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n-GB" sz="1700" kern="1200" dirty="0" smtClean="0"/>
            <a:t>Starvation &amp; Unemployment</a:t>
          </a:r>
          <a:endParaRPr lang="en-GB" sz="1700" kern="1200" dirty="0"/>
        </a:p>
      </dsp:txBody>
      <dsp:txXfrm>
        <a:off x="5562" y="2677985"/>
        <a:ext cx="1691822" cy="771132"/>
      </dsp:txXfrm>
    </dsp:sp>
    <dsp:sp modelId="{14B34E10-E497-4FB7-9829-E03E2F99FDAA}">
      <dsp:nvSpPr>
        <dsp:cNvPr id="0" name=""/>
        <dsp:cNvSpPr/>
      </dsp:nvSpPr>
      <dsp:spPr>
        <a:xfrm>
          <a:off x="1765343" y="2800473"/>
          <a:ext cx="840835" cy="840835"/>
        </a:xfrm>
        <a:prstGeom prst="ellipse">
          <a:avLst/>
        </a:prstGeom>
        <a:blipFill rotWithShape="1">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167EE3-50A2-474F-A84A-1B85C929E275}">
      <dsp:nvSpPr>
        <dsp:cNvPr id="0" name=""/>
        <dsp:cNvSpPr/>
      </dsp:nvSpPr>
      <dsp:spPr>
        <a:xfrm>
          <a:off x="2814491" y="884654"/>
          <a:ext cx="2402387" cy="17933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GB" sz="2000" kern="1200" dirty="0" smtClean="0"/>
            <a:t>Loss of Industrial land had made the situation a lot worse</a:t>
          </a:r>
          <a:endParaRPr lang="en-GB" sz="2000" kern="1200" dirty="0"/>
        </a:p>
      </dsp:txBody>
      <dsp:txXfrm>
        <a:off x="2856511" y="926674"/>
        <a:ext cx="2318347" cy="1751311"/>
      </dsp:txXfrm>
    </dsp:sp>
    <dsp:sp modelId="{99997840-1310-476B-8278-F4421EFA442B}">
      <dsp:nvSpPr>
        <dsp:cNvPr id="0" name=""/>
        <dsp:cNvSpPr/>
      </dsp:nvSpPr>
      <dsp:spPr>
        <a:xfrm>
          <a:off x="2814491" y="2677985"/>
          <a:ext cx="2402387" cy="7711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n-GB" sz="1700" kern="1200" dirty="0" smtClean="0"/>
            <a:t>Treaty of Versailles and loss of territory</a:t>
          </a:r>
          <a:endParaRPr lang="en-GB" sz="1700" kern="1200" dirty="0"/>
        </a:p>
      </dsp:txBody>
      <dsp:txXfrm>
        <a:off x="2814491" y="2677985"/>
        <a:ext cx="1691822" cy="771132"/>
      </dsp:txXfrm>
    </dsp:sp>
    <dsp:sp modelId="{D122156A-D796-4FE4-A474-A5FA834AD4CF}">
      <dsp:nvSpPr>
        <dsp:cNvPr id="0" name=""/>
        <dsp:cNvSpPr/>
      </dsp:nvSpPr>
      <dsp:spPr>
        <a:xfrm>
          <a:off x="4574273" y="2800473"/>
          <a:ext cx="840835" cy="840835"/>
        </a:xfrm>
        <a:prstGeom prst="ellipse">
          <a:avLst/>
        </a:prstGeom>
        <a:blipFill rotWithShape="1">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ABB681-A8CE-4B19-895D-3EB0716F2A40}">
      <dsp:nvSpPr>
        <dsp:cNvPr id="0" name=""/>
        <dsp:cNvSpPr/>
      </dsp:nvSpPr>
      <dsp:spPr>
        <a:xfrm>
          <a:off x="5623420" y="884654"/>
          <a:ext cx="2402387" cy="17933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GB" sz="2000" kern="1200" dirty="0" smtClean="0"/>
            <a:t>Germany had to pay reparations to France and Belgium of £100 million a year for 66 years</a:t>
          </a:r>
          <a:endParaRPr lang="en-GB" sz="2000" kern="1200" dirty="0"/>
        </a:p>
      </dsp:txBody>
      <dsp:txXfrm>
        <a:off x="5665440" y="926674"/>
        <a:ext cx="2318347" cy="1751311"/>
      </dsp:txXfrm>
    </dsp:sp>
    <dsp:sp modelId="{D89D4458-D09A-478E-9B1A-5B11E017B108}">
      <dsp:nvSpPr>
        <dsp:cNvPr id="0" name=""/>
        <dsp:cNvSpPr/>
      </dsp:nvSpPr>
      <dsp:spPr>
        <a:xfrm>
          <a:off x="5623420" y="2677985"/>
          <a:ext cx="2402387" cy="7711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n-GB" sz="1700" kern="1200" dirty="0" smtClean="0"/>
            <a:t>Accept blame and pay the cost of the damage</a:t>
          </a:r>
          <a:endParaRPr lang="en-GB" sz="1700" kern="1200" dirty="0"/>
        </a:p>
      </dsp:txBody>
      <dsp:txXfrm>
        <a:off x="5623420" y="2677985"/>
        <a:ext cx="1691822" cy="771132"/>
      </dsp:txXfrm>
    </dsp:sp>
    <dsp:sp modelId="{E11802D7-CB6E-48AF-9D63-A08C3248D7E8}">
      <dsp:nvSpPr>
        <dsp:cNvPr id="0" name=""/>
        <dsp:cNvSpPr/>
      </dsp:nvSpPr>
      <dsp:spPr>
        <a:xfrm>
          <a:off x="7383202" y="2800473"/>
          <a:ext cx="840835" cy="840835"/>
        </a:xfrm>
        <a:prstGeom prst="ellipse">
          <a:avLst/>
        </a:prstGeom>
        <a:blipFill rotWithShape="1">
          <a:blip xmlns:r="http://schemas.openxmlformats.org/officeDocument/2006/relationships" r:embed="rId3"/>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AC98E-1DA9-4ED8-8E46-6E38CE3390EB}">
      <dsp:nvSpPr>
        <dsp:cNvPr id="0" name=""/>
        <dsp:cNvSpPr/>
      </dsp:nvSpPr>
      <dsp:spPr>
        <a:xfrm>
          <a:off x="280550" y="470385"/>
          <a:ext cx="2318373" cy="2318373"/>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GB" sz="4500" kern="1200" dirty="0" smtClean="0"/>
            <a:t>$</a:t>
          </a:r>
          <a:endParaRPr lang="en-GB" sz="4500" kern="1200" dirty="0"/>
        </a:p>
      </dsp:txBody>
      <dsp:txXfrm>
        <a:off x="1541028" y="898180"/>
        <a:ext cx="786590" cy="772791"/>
      </dsp:txXfrm>
    </dsp:sp>
    <dsp:sp modelId="{263205FC-88F8-45B6-B4AD-D659C70B3A5D}">
      <dsp:nvSpPr>
        <dsp:cNvPr id="0" name=""/>
        <dsp:cNvSpPr/>
      </dsp:nvSpPr>
      <dsp:spPr>
        <a:xfrm>
          <a:off x="161044" y="539385"/>
          <a:ext cx="2318373" cy="2318373"/>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GB" sz="4500" kern="1200" dirty="0" smtClean="0"/>
            <a:t>$</a:t>
          </a:r>
          <a:endParaRPr lang="en-GB" sz="4500" kern="1200" dirty="0"/>
        </a:p>
      </dsp:txBody>
      <dsp:txXfrm>
        <a:off x="795836" y="2002168"/>
        <a:ext cx="1048787" cy="717591"/>
      </dsp:txXfrm>
    </dsp:sp>
    <dsp:sp modelId="{542C4273-B239-4CA9-A820-5A7DF2ADB6F7}">
      <dsp:nvSpPr>
        <dsp:cNvPr id="0" name=""/>
        <dsp:cNvSpPr/>
      </dsp:nvSpPr>
      <dsp:spPr>
        <a:xfrm>
          <a:off x="161044" y="539385"/>
          <a:ext cx="2318373" cy="2318373"/>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GB" sz="4500" kern="1200" dirty="0" smtClean="0"/>
            <a:t>$</a:t>
          </a:r>
          <a:endParaRPr lang="en-GB" sz="4500" kern="1200" dirty="0"/>
        </a:p>
      </dsp:txBody>
      <dsp:txXfrm>
        <a:off x="409441" y="994779"/>
        <a:ext cx="786590" cy="7727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AC98E-1DA9-4ED8-8E46-6E38CE3390EB}">
      <dsp:nvSpPr>
        <dsp:cNvPr id="0" name=""/>
        <dsp:cNvSpPr/>
      </dsp:nvSpPr>
      <dsp:spPr>
        <a:xfrm>
          <a:off x="250743" y="442786"/>
          <a:ext cx="2318373" cy="2318373"/>
        </a:xfrm>
        <a:prstGeom prst="pie">
          <a:avLst>
            <a:gd name="adj1" fmla="val 16200000"/>
            <a:gd name="adj2" fmla="val 1928571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a:t>
          </a:r>
          <a:endParaRPr lang="en-GB" sz="2500" kern="1200" dirty="0"/>
        </a:p>
      </dsp:txBody>
      <dsp:txXfrm>
        <a:off x="1432837" y="663583"/>
        <a:ext cx="634792" cy="400195"/>
      </dsp:txXfrm>
    </dsp:sp>
    <dsp:sp modelId="{263205FC-88F8-45B6-B4AD-D659C70B3A5D}">
      <dsp:nvSpPr>
        <dsp:cNvPr id="0" name=""/>
        <dsp:cNvSpPr/>
      </dsp:nvSpPr>
      <dsp:spPr>
        <a:xfrm>
          <a:off x="190851" y="566984"/>
          <a:ext cx="2318373" cy="2318373"/>
        </a:xfrm>
        <a:prstGeom prst="pie">
          <a:avLst>
            <a:gd name="adj1" fmla="val 19285716"/>
            <a:gd name="adj2" fmla="val 77142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a:t>
          </a:r>
          <a:endParaRPr lang="en-GB" sz="2500" kern="1200" dirty="0"/>
        </a:p>
      </dsp:txBody>
      <dsp:txXfrm>
        <a:off x="1777833" y="1394975"/>
        <a:ext cx="673432" cy="427795"/>
      </dsp:txXfrm>
    </dsp:sp>
    <dsp:sp modelId="{542C4273-B239-4CA9-A820-5A7DF2ADB6F7}">
      <dsp:nvSpPr>
        <dsp:cNvPr id="0" name=""/>
        <dsp:cNvSpPr/>
      </dsp:nvSpPr>
      <dsp:spPr>
        <a:xfrm>
          <a:off x="190851" y="566984"/>
          <a:ext cx="2318373" cy="2318373"/>
        </a:xfrm>
        <a:prstGeom prst="pie">
          <a:avLst>
            <a:gd name="adj1" fmla="val 771428"/>
            <a:gd name="adj2" fmla="val 385714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a:t>
          </a:r>
          <a:endParaRPr lang="en-GB" sz="2500" kern="1200" dirty="0"/>
        </a:p>
      </dsp:txBody>
      <dsp:txXfrm>
        <a:off x="1681234" y="1946968"/>
        <a:ext cx="607192" cy="441594"/>
      </dsp:txXfrm>
    </dsp:sp>
    <dsp:sp modelId="{AE4A27DE-CC89-46BA-BB0D-6B70B0B6AB95}">
      <dsp:nvSpPr>
        <dsp:cNvPr id="0" name=""/>
        <dsp:cNvSpPr/>
      </dsp:nvSpPr>
      <dsp:spPr>
        <a:xfrm>
          <a:off x="190851" y="566984"/>
          <a:ext cx="2318373" cy="2318373"/>
        </a:xfrm>
        <a:prstGeom prst="pie">
          <a:avLst>
            <a:gd name="adj1" fmla="val 3857226"/>
            <a:gd name="adj2" fmla="val 69428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a:t>
          </a:r>
          <a:endParaRPr lang="en-GB" sz="2500" kern="1200" dirty="0"/>
        </a:p>
      </dsp:txBody>
      <dsp:txXfrm>
        <a:off x="1039541" y="2388563"/>
        <a:ext cx="620992" cy="441594"/>
      </dsp:txXfrm>
    </dsp:sp>
    <dsp:sp modelId="{35A7A352-8E26-470E-A259-CAA41020DA1B}">
      <dsp:nvSpPr>
        <dsp:cNvPr id="0" name=""/>
        <dsp:cNvSpPr/>
      </dsp:nvSpPr>
      <dsp:spPr>
        <a:xfrm>
          <a:off x="190851" y="566984"/>
          <a:ext cx="2318373" cy="2318373"/>
        </a:xfrm>
        <a:prstGeom prst="pie">
          <a:avLst>
            <a:gd name="adj1" fmla="val 6942858"/>
            <a:gd name="adj2" fmla="val 100285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a:t>
          </a:r>
          <a:endParaRPr lang="en-GB" sz="2500" kern="1200" dirty="0"/>
        </a:p>
      </dsp:txBody>
      <dsp:txXfrm>
        <a:off x="411649" y="1946968"/>
        <a:ext cx="607192" cy="441594"/>
      </dsp:txXfrm>
    </dsp:sp>
    <dsp:sp modelId="{9C2C814C-DC2F-4C63-BCA1-474CEBB5A34A}">
      <dsp:nvSpPr>
        <dsp:cNvPr id="0" name=""/>
        <dsp:cNvSpPr/>
      </dsp:nvSpPr>
      <dsp:spPr>
        <a:xfrm>
          <a:off x="190851" y="566984"/>
          <a:ext cx="2318373" cy="2318373"/>
        </a:xfrm>
        <a:prstGeom prst="pie">
          <a:avLst>
            <a:gd name="adj1" fmla="val 10028574"/>
            <a:gd name="adj2" fmla="val 1311428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a:t>
          </a:r>
          <a:endParaRPr lang="en-GB" sz="2500" kern="1200" dirty="0"/>
        </a:p>
      </dsp:txBody>
      <dsp:txXfrm>
        <a:off x="248811" y="1394975"/>
        <a:ext cx="673432" cy="427795"/>
      </dsp:txXfrm>
    </dsp:sp>
    <dsp:sp modelId="{942AE01A-7BD3-468F-95DD-BD73CB2695B3}">
      <dsp:nvSpPr>
        <dsp:cNvPr id="0" name=""/>
        <dsp:cNvSpPr/>
      </dsp:nvSpPr>
      <dsp:spPr>
        <a:xfrm>
          <a:off x="190851" y="566984"/>
          <a:ext cx="2318373" cy="2318373"/>
        </a:xfrm>
        <a:prstGeom prst="pie">
          <a:avLst>
            <a:gd name="adj1" fmla="val 13114284"/>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a:t>
          </a:r>
          <a:endParaRPr lang="en-GB" sz="2500" kern="1200" dirty="0"/>
        </a:p>
      </dsp:txBody>
      <dsp:txXfrm>
        <a:off x="693165" y="787782"/>
        <a:ext cx="634792" cy="4001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2946400" cy="496969"/>
          </a:xfrm>
          <a:prstGeom prst="rect">
            <a:avLst/>
          </a:prstGeom>
        </p:spPr>
        <p:txBody>
          <a:bodyPr vert="horz" lIns="91401" tIns="45700" rIns="91401" bIns="45700" rtlCol="0"/>
          <a:lstStyle>
            <a:lvl1pPr algn="l">
              <a:defRPr sz="1200"/>
            </a:lvl1pPr>
          </a:lstStyle>
          <a:p>
            <a:endParaRPr lang="en-GB"/>
          </a:p>
        </p:txBody>
      </p:sp>
      <p:sp>
        <p:nvSpPr>
          <p:cNvPr id="3" name="Date Placeholder 2"/>
          <p:cNvSpPr>
            <a:spLocks noGrp="1"/>
          </p:cNvSpPr>
          <p:nvPr>
            <p:ph type="dt" sz="quarter" idx="1"/>
          </p:nvPr>
        </p:nvSpPr>
        <p:spPr>
          <a:xfrm>
            <a:off x="3849692" y="4"/>
            <a:ext cx="2946400" cy="496969"/>
          </a:xfrm>
          <a:prstGeom prst="rect">
            <a:avLst/>
          </a:prstGeom>
        </p:spPr>
        <p:txBody>
          <a:bodyPr vert="horz" lIns="91401" tIns="45700" rIns="91401" bIns="45700" rtlCol="0"/>
          <a:lstStyle>
            <a:lvl1pPr algn="r">
              <a:defRPr sz="1200"/>
            </a:lvl1pPr>
          </a:lstStyle>
          <a:p>
            <a:fld id="{3ADE19B0-1BF6-4DF5-9453-018593B4624B}" type="datetimeFigureOut">
              <a:rPr lang="en-GB" smtClean="0"/>
              <a:t>28/09/2018</a:t>
            </a:fld>
            <a:endParaRPr lang="en-GB"/>
          </a:p>
        </p:txBody>
      </p:sp>
      <p:sp>
        <p:nvSpPr>
          <p:cNvPr id="4" name="Footer Placeholder 3"/>
          <p:cNvSpPr>
            <a:spLocks noGrp="1"/>
          </p:cNvSpPr>
          <p:nvPr>
            <p:ph type="ftr" sz="quarter" idx="2"/>
          </p:nvPr>
        </p:nvSpPr>
        <p:spPr>
          <a:xfrm>
            <a:off x="1" y="9429672"/>
            <a:ext cx="2946400" cy="496968"/>
          </a:xfrm>
          <a:prstGeom prst="rect">
            <a:avLst/>
          </a:prstGeom>
        </p:spPr>
        <p:txBody>
          <a:bodyPr vert="horz" lIns="91401" tIns="45700" rIns="91401" bIns="45700" rtlCol="0" anchor="b"/>
          <a:lstStyle>
            <a:lvl1pPr algn="l">
              <a:defRPr sz="1200"/>
            </a:lvl1pPr>
          </a:lstStyle>
          <a:p>
            <a:endParaRPr lang="en-GB"/>
          </a:p>
        </p:txBody>
      </p:sp>
      <p:sp>
        <p:nvSpPr>
          <p:cNvPr id="5" name="Slide Number Placeholder 4"/>
          <p:cNvSpPr>
            <a:spLocks noGrp="1"/>
          </p:cNvSpPr>
          <p:nvPr>
            <p:ph type="sldNum" sz="quarter" idx="3"/>
          </p:nvPr>
        </p:nvSpPr>
        <p:spPr>
          <a:xfrm>
            <a:off x="3849692" y="9429672"/>
            <a:ext cx="2946400" cy="496968"/>
          </a:xfrm>
          <a:prstGeom prst="rect">
            <a:avLst/>
          </a:prstGeom>
        </p:spPr>
        <p:txBody>
          <a:bodyPr vert="horz" lIns="91401" tIns="45700" rIns="91401" bIns="45700" rtlCol="0" anchor="b"/>
          <a:lstStyle>
            <a:lvl1pPr algn="r">
              <a:defRPr sz="1200"/>
            </a:lvl1pPr>
          </a:lstStyle>
          <a:p>
            <a:fld id="{397DF0F0-6C56-41E2-A128-C7C971713E9D}" type="slidenum">
              <a:rPr lang="en-GB" smtClean="0"/>
              <a:t>‹#›</a:t>
            </a:fld>
            <a:endParaRPr lang="en-GB"/>
          </a:p>
        </p:txBody>
      </p:sp>
    </p:spTree>
    <p:extLst>
      <p:ext uri="{BB962C8B-B14F-4D97-AF65-F5344CB8AC3E}">
        <p14:creationId xmlns:p14="http://schemas.microsoft.com/office/powerpoint/2010/main" val="22854114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1-27T13:34:48.6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18901 2307,'25'0,"-25"0,50 0,-1 0,1 0,24 0,25 0,1 0,123 0,-74 0,24 0,51 0,-76 0,100 0,-99 0,0 0,0 0,0 0,-50 0,-25 0,1 0,-26 0,1 0,0 0,-50 0,-100 0,-98 25,-124-1,-1 26,-49-50,-99 0,148 0,50 0,174 0,74 0,25 0,50 0,24-25,26 0,123 1,50-26,24-24,51 49,-51 0,100-25,-99 26,-1-1,51-50,-51 51,-49 24,-223 0,0 0,-50 0,-148 0,24 0,-174 0,1 0,-50 0,0 0,-100 0,150 0,24 0,75 0,149 0,49 0,0 0,99 0,175 0,-76 0,75 0,25 0,74 0,-74 0,0 0,-149 0,-74 0,-26 0,-98 0,-100 0,-49 0,-74 0,-125 0,50 0,49 0,1 0,99 0,49 0,100 0,24 0,25 0,25 0,25 0,149-25,98 25,51 0,-149 0,-100 0,199 0,49 0,-49 0,-50 25,-148-1,-1-24,-49 25,-124-25,-75 0,-49 0,-199 0,75 0,-25 25,124-25,0 0,124 0,49 25,100-25,74 0,75 0,24 0,175 0,-1 0,-25 0,25 0,0 0,0 25,-99-1,-248-24,49 0,-74 0,-49 25,49-25,-75 0,-99 25,1 0,-75 0,74-25,1 24,73-24,26 25,74-25,-25 0,99 0,26 0,148-25,0 1,124-26,-174 50,-173 0,198 0,125 0,-76 0,-73 0,-75 0,-74 0,-1 0,-98 0,-224 25,25 0,-50-1,25 1,0-25,0 25,100-25,74 0,24 0,75 0,25 0,74 0,75-25,-149 25,49 0,249-49,-100-1,-74 50,-1-25,1 0,-99 1,-50 24,25 0,-1 0,-48 0,-51 0,-24 24,-75 1,26 0,-1 0,50-25,49 0,25 0,25 0,149-25,-25 25,25-25,24 0,1 25,24 0,-24 0,-124 0,-25 0,-1 0,-48 0,-51 0,-49 0,-50 25,-24 0,24 0,-49 0,50-1,73 1,1 0,25-25,74 25,24-25,51 0,49 49,-25-49,50 25,0-25,-50 25,25-25,-74 0,-50 0,24 25,-24 0,-49-25,-75 24,-50 1,-74 50,-74-51,-50 1,0 0,-1-25,26 0,99 0,99 0,125 25,73-25,75 0,0 0,124 0,25 0,25 0,-1 25,-24 0,0-1,-50 1,-99 0,-49-25,-50 0,-25 0,-174 0,-25 0,-98 0,-1 0,1 0,-26 0,25 0,26 0,98 0,50 0,25 0,24 0,75 0,50 0,74 0,25-25,-25 25,25-25,-50 25,-50-24,1 24,-50 0,25 0,-50 0,-124 0,-74 0,25 0,-100 74,0-24,25-26,50 26,49-50,1 50,98-50,75 0,-24 0,24 0,124 0,0 0,49-25,51 0,-100 25,74 0,-49 0,24 0,-49 0,25 0,-49 0,-26 0,-24 0,-1 0,-24 0,0 0,0 0,-1 0,26 0,-25 0,0 0,-1 0,76 0,-26 0,50 0,50 0,-1 0,26 0,-26 0,1 0,-50 0,25 0,-50 0,0 0,-24 0,-26 0,26 0,-26 0,-24 0,0 0,-25 0,25 0,0 0,-1 0,1 0,-25 0,50-25,-50 25,25 0,-1 0,26-25,0 25,-1 0,1 0,-1 0,26 0,-50 0,-1 0,1 0,25 0,-50-24,25 24,0 0,-25-25,0 25,-25-25,0 25,0 0,-49 0,74 0,-50-25,25 25,25-25,0-24,0 24,25 0,-25 0,50 0,-26-24,26 24,-25-25,25 26,-50-1,24 25,-24-25,0 0,0 25,0-25,0 25,0-24,0-1,0 0,0 0,0 0,0 25,0-24,0-1,0 25,0-25,0 25,0 50,0 24,0 50,-24 0,-1 25,0 0,25-50,-25-25,25 1,0-26,0-24,0-25,0-25,0-49,0 0,0-1,0-24,0 49,-25-49,25 49,0-24,0 0,-25 49,25-50,-24 26,24-1,0 50,-25-49,25 49,0-50,0 50,-25-25,25-24,0 49,0-50,0 50,0-25,0 25,0-25,0 25,0-24,0-1,0 25,0-25,0 25,0-25,0 0,0 25,0-24,0-26,0 50,0-25,0 25,50 0,-26 0,51 0,-1 25,50-25,-49 0,-1 25,-49-25,25 0,-26 0,-24 0,0 25,-49-1,-50-24,-25 50,24-25,26 0,24-1,1-24,24 0,25 0,-25 0,25 0,74 0,51 0,-26 0,0 0,-25 0,-49 0,0 0,-50 25,-24-25,-26 25,-49-25,25 0,0 0,-1 0,1 0,-74 0,24 0,25 0,-25 0,0 0,25 0,-25-25,0 0,1 1,48 24,26-25,49 0,-49 25,49 0,25 0,-25 0,0 0,1 0,24 0,-25 0,0 0,25 0,-25 0,0 0,0 0,25 0,-24 0,-1 0,0 0,0 0,25 0,-25 0,1 0,-26 0,0 0,26 0,-26 0,0 0,1 0,49 0,-75 0,51 0,-51 0,1 0,49 25,-49-25,24 0,50 0,-25 0,-24 0,49 0,-25 0,0 0,0 0,25 0,-25 0,25 0,-24 0,-1 0,25 0,-25 0,0 0,0 0,25 0,-25 0,1 0,-1 0,0 0,0 0,0 0,1 0,24 25,0-1,0-24,0 25,0 0,-25 0,25 24,0-49,0 25,-25 25,25-50,0 25,0-1,-25 26,25-50,0 25,0-25,-25 25,25-1,0-24,0 25,0-25,0 25,0 0,0-25,0 25,0-25,0 24,0-24,0 25,0 0,0-25,0 25,0-25,-24 25,24-1,0-24,-25 25,25-25,0 25,-25 0,25 0,-25-25,25 25,-25-1,25-24,0 25,-24 0,24 0,-25 0,0-25,25-25,0 0,0-25,0 1,-25-26,25 26,0 24,0-25,0 1,0 24,0 0,0 0,0 0,0 1,0-1,0 0,0 0,0 25,0-25,0 1,0-1,0 0,0 0,0 0,0 25,0-24,0 73,0-24,0 25,0 24,0 0,0 1,0-26,0 1,0 0,0-26,0 1,0 0,0 0,0 0,0 0,0-25,0 24,-25-24,25 25,0-74,0-1,0 0,0 1,0-26,0 1,0-1,0 26,0-26,0 26,0-1,0-24,25 49,-25 0,0-24,0 49,0-25,25 0,0 0,-25 25,25-25,-25 25,24-24,1-1,-25 25,25 0,-25 0,50 0,-50-25,24 25,26 0,24 0,-24 0,0 0,24 0,-49 0,0 0,0 0,-1 0,1 0,25 0,-1 0,-49 0,25 0,-25 0,25 0,0 0,-25 0,25 0,-25 0,24 0,1 0,0 0,-25 0,25 0,0 0,24 0,-24 0,0 25,0 0,-1-25,1 0,0 0,0 0,49 24,-74-24,25 0,0 0,0 0,-1 0,1 0,0 25,0-25,0 0,-1 0,26 0,-25 0,0 0,-1 25,1-25,0 0,-25 0,50 0,-25 0,-1 0,26 0,-25 0,0 0,24 25,-49-25,25 0,25 0,-1 0,-24 0,25 25,-1-25,26 0,-51 24,51-24,-50 0,-1 0,26 0,-50 0,25 0,0 0,-1 0,-24 0,25 0,-25 0,25 0,-25 0,25 0,0 0,-25 0,24 0,-24 0,25 0,0 0,0 0,-25 0,50 0,-50 0,49 0,-24 0,0 0,24 25,-24-25,25 25,-25-25,-1 0,1 0,0 0,25 0,-50 0,24 0,1 0,-25 0,25 0,0 0,0 0,-25 0,49 0,-24 25,25 0,-26-25,-24 0,25 0,0 0,0 0,-25 0,25 0,-1 0,1 0,-25 0,25 0,0 0,0 0,-25 0,24 0,-24 0,50 0,-50 0,25 0,-25 0,25 0,-25 0</inkml:trace>
</inkml:ink>
</file>

<file path=ppt/ink/ink10.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3-13T08:21:20.1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2902 11212 0,'0'25'63,"-25"-25"155,-49 0-218,0 0 0,-1 0 16,-49 0 0,0 0-1,50 0 1,-1 0-1,1 0 1,-50 0 0,-25 0 15,25 0-15,74 0-1,26 0-15,-1 0 16,0 0-1,-25 0 1,25 0-16,1 0 16,-1 0-1,0 0 1,-25 0 0,26 0-1,-26 0 1,25 0-1,0 0 1,1 0 0,-1 0 15,0 0-15,0 0-1,0 0 1,1 0 15,-1 0-15,0 24-1,0-24 17,-24 0-1,24 0-31,-50 25 15,51-25 1,-1 0 15,0 0-15,0 0 0,-24 0-1,24 0 1,0 0-1,0 0 48,50 0 187,99 50-234,-25-50-1,50 25-15,149-25 16,-50 49-1,-50-24 17,-24 0-17,-100 0 1,75-1 0,0 1-1,49-25 1,-49 25-1,-25-25 1,-49 0 0,-51 0-1,1 0 1,0 0 15,0 0 0,0 0 1</inkml:trace>
</inkml:ink>
</file>

<file path=ppt/ink/ink1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3-13T08:21:23.4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17289 15429 0,'0'-25'140,"-50"25"-140,25 0 16,-24 0 0,-199 0-1,-50 0 1,-148 74-1,49-74 1,124 0 0,149 0-16,-25 0 15,75 0-15,24 0 16,-74 0 0,-25 0-1,25 0 1,-49 0-1,24 0 1,25 0 0,-25 0 15,25 0-15,0 0-1,74 0-15,-24 0 16,24 0-16,25 0 15,-24 0 1,-1 0 0,25 0-1,1 0 1,-1 0 0,0 0-1,-25 0 1,26 0-1,-1 0 1,0 0 31,0 0 234,50 0-265,74-25-1,-74 25-15,49-24 16,-24 24-16,99-50 16,-100 50-1,26 0-15,74 0 16,-1-25 0,-48 25-1,-1 0 1,0 0-1,0 0 17,1 0-17,-51 0 1,26 0 0,-1 0-16,25 0 15,-49 0-15,-25 0 16,74 0-1,25 0 1,0 0 0,74 0-1,-49 0 1,-25 0 0,-25 0-1,1 0 1,-26 0 15,-24 0-31,-1 0 16,-24 0-16,25 0 0,-26 0 15,76 0 1,-26 0 0,-24 0-1,-25 0 1</inkml:trace>
</inkml:ink>
</file>

<file path=ppt/ink/ink1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3-17T13:39:43.46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1687 4812,'25'0,"24"0,50 0,25 0,0 0,50 0,-25 0,0 0,0 0,-1 0,-24 0,-24 0,-26 0,-24 0,24 25,-74-25,50 0,-26 0,1 0,-25 0,25 0,0 0,0 0,-25 0,24 0,26 0,-50 0,50 0,-26-25,-24 25,25 0,0 0,0 0,0 0,-25 0,25 0,-1 0,1 0,-25 0,25 0,0 0,-25 0,25 0,-1 0,-24 0,25 0,-25 0,25 0,0 0,-25 0,25 0,-1 0,1 0,0 0,-25 0,50 0,-50 0,24-25,-24 25,25 0,0 0,-25 0,25 0,-25 0,25 0,-25 0,24 0,1 0,-25 0,25 0,0 0,0 0,-25 0,24 0,1 0,0 0,-25 0,25 0,-25 0,25 0,-25 0,24 0,1 0,-25 0,25 0,25 25,-50-25,49 25,-49-25,50 0,-1 0,-24 0,25 0,0 25,-26-25,1 25,25-25,-25 0,-25 0,49 0,-49 0,25 0,-25 0,25 0,0 0,-25 24,24-24,1 0,0 0,-25 0,25 0,-25 0,49 25,-24-25,0 0,25 0,-26 0,1 0,25 25,-1-25,-24 0,74 25,-74-25,25 0,-25 0,-1 0,1 0,0 0,0 0,0 0,-25 0,25 25,-50-25,-99 0,-50 0,-49 0,24 0,1 0,173 0,-49 0,-50 0,24-25,26 25,24 0,1 0,-1 0,25 0,1 0,-26 0,25 0,0-25,-24 25,24 0,0 0,-49 0,24 0,25 0,-24 0,-1 0,1 0,24 0,-25 0,1 0,-26 0,25 0,26-25,-26 25,25 0,-24-25,24 25,-25 0,1 0,-1 0,25 0,-74 0,49 0,1 0,-1 0,1 0,-1 0,-24 0,49 0,-25 0,1 0,-1 0,0 0,25 0,1 0,-1 0,0 0,0 0,25 0,-25 0,1 0,-26 0,50 0,-50 0,26 0,-26 0,25 0,0 0,-24 0,24 0,0 0,0 0,25 0,-24 0,-1 0,25 0,-25 0,0 0,0 0,-24 0,-1 0,1 0,24 0,0 0,25 0,0 0,25 0,74 25,25 0,25 25,-25-26,0-24,-75 0,26 0,-26 25,1-25,0 0,-25 0,24 25,26 0,-26-25,26 0,-26 0,26 0,-1 0,0 0,1 25,-1-25,-49 0,25 0,-26 0,26 0,-25 0,0 0,-25 0,24 0,-24 0,25 0,-50 0,-24 0,-50 0,-50 0,25 0,-50 0,1 0,-51-25,125 25,0-25,24 25,-49 0,75 0,-1 0,-49 0,49 0,-24 0,0 0,-1 0,1 0,24 0,-24 0,24 0,0 0,1 0,24 0,0 0,-24 0,49 0,-25 0,0 0,25 0,-25 0,0 0,1 0</inkml:trace>
</inkml:ink>
</file>

<file path=ppt/ink/ink1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3-17T13:39:49.2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12154 7640,'-25'0,"1"0,-51 0,26 0,-26 0,26 0,-26 0,50 0,-74 0,50 0,24 0,-25 0,1 0,-26 0,50 0,-24 0,-1 0,1 0,-51 0,51 0,-1 0,25 0,-24 0,-1 0,25 0,0 0,-24 0,24 0,25 0,-50 0,26 0,-1 0,0 0,25 0,-50 0,26 0,-1 0,25 0,-25 0,25 0,-25 0,25 0,-25 0,1 0,24 0,-25 0,25 0,-25 0,0 0,25 0,-25 0,1 25,-1-25,25 0,-25 0,25 0,-25 0,25 0,-25 0,1 24,24-24,-25 0,25 0,-25 0,0 0,25 0,-25 0,25 0,-24 0,24 0,-25 0,0 0,0 0,25 0,-25 0,0 0,1 0,-1 0,0 0</inkml:trace>
</inkml:ink>
</file>

<file path=ppt/ink/ink1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3-17T13:39:55.9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10145 12030,'-25'0,"-24"0,-26 0,1 0,-25 0,49 0,0 0,-24 0,24 0,-24 0,24 0,26 0,-51 0,26 0,-1 0,0 0,1-25,24 25,-25 0,1 0,-1-24,0 24,-24 0,24 0,1-25,-1 0,1 25,-1 0,0 0,1 0,-1 0,1 0,-1 0,0 0,26 0,-51 0,26 0,24 0,0 0,0 0,0 0,1 0,-26 0,25 0,0 0,-49 0,49 0,-25 0,26 0,-51 0,26 0,-1 0,25 0,-24 0,24 0,0 0,0 0,0 0,1 0,-26 0,0 0,26 0,-1 0,0 0,-25 0,26 0,-26 0,50 0,-50 0,1 0,49 0,-75 0,26 0,24 25,-25-25,25 0,-24 0,-1 0,25 0,-24 0,24 0,-49 0,49 0,0 0,0 0,0 0,-24 0,24 0,0 0,25 0,-25 0,1 0,-1 0,0 0,0 0,25 0,-25 0,1 0,-1 0,-25 0,50 0,-25 0,1 0,-1 0,25 0,-25 0,25 0,-25 0,0 0,25 0,-24 0,24 0,-25 0,0 0,25 0,-25 0,50 0,25 0,-26 0,26 0,0 0,24 0,0 0,26 25,-26-1,-49-24,24 0,1 0,0 0,-1 0,26 25,-26 0,26-25,-26 0,1 25,-25-25,49 0,-49 0,25 0,-1 0,1 25,-25-25,-1 0,26 0,-25 0,0 0,-1 0,51 0,-50 0,-1 0,26 0,-25 0,24 0,1 0,0 0,-26 0,26 0,-25 0,0 0,-1 0,1 0,0 0,25 0,-1 0,-24 0,-25 0,50 0,-25 0,-1 0,-24 0,25 0,0 0,25 0,-26 0,1 0,0 0,0 0,0 0,-1 0,1 0,0 0,0 0,24 0,-49 0,25 0,-25 0,25 0,0 0,-25 0,25 0,-1 0,1 0,0 0,49 0,-49 0,0 0,0 0,0 0,-1 0,-24 0,25 0,0 0,0 0,-25 0,25 0,-25 0,24 0,1 0,-25 0,25 0,-25 0,25 0,0 0,0 0,-25 0,49 0,-49 0,25 0,-25 0,25 0,-25 0,25 0,-1 0,1 0,-25 0,25 0,0 0,-25 0,25 0,-25 0,49 24,-49-24,25 0,-25 0,25 0,0 0,-25 0,24 0</inkml:trace>
</inkml:ink>
</file>

<file path=ppt/ink/ink1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3-17T13:39:58.0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10542 12055,'0'0,"25"0,0 0,-1 0,1 0,0 0,-25 0,25 0,0 0,-1 0,-24 0,50 0,-50 0,50 0,-26 0,1 0,0 0,25 0,-26 0,1 0,0 0,0 0,24 0,1 0,0 25,-25-25,49 25,-49-25,24 0,-24 0,0 0,0 0,24 0,-49 0,25 0,-25 0,25 0,-25 0,25 0,0 0,-25 0,24 0,1 0,0 0,-25 0,25 0,-25 0,25 0,-1 0,-24 0,25 0,-25 0,25 0,0 0,0 0,-25 0,24 0,-24 0,25 0,0 0,-25 0,25 0,-25 0,25 0,-1 0,-24 0,25 0</inkml:trace>
</inkml:ink>
</file>

<file path=ppt/ink/ink1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3-17T13:39:59.8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3770 12948,'-49'0,"24"0,-25 0,-24 0,-1 0,26 0,-1-25,1 25,-1 0,25 0,0 0,-24 0,-1 0,25 0,-24-25,-1 1,1 24,-1 0,0-25,26 25,-1 0,0 0,0 0,0 0,-24 0,24 0,0 0,-25 0,1 0,24 0,-25 0,-24 0,24 0,1 0,-1 0,25 0,-49 0,74 0,-25 0,-24 0,49 0,-50-25,50 25,-25 0,25 0,-49 0,49 0,-25 0,0 0,0 0,-24 0,24 0,0 0,-25 0,26 0,24 0,-25 0,0 0,0 0,25 0,-25 0,0 0,25 0,-24 0,24 0,-25 0</inkml:trace>
</inkml:ink>
</file>

<file path=ppt/ink/ink1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3-17T13:40:04.4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1712 15652,'0'0,"74"0,25 0,0 0,1 0,-1 0,-50 0,1 0,0 0,-26 0,1 0,0 0,0 0,0 0,-1 0,-24 0,50 0,-25 0,0 0,24 0,1 0,-25 0,24 0,-24 0,0 0,0 0,0 0,-1 0,1 0,25 0,-25 0,-1 0,51 0,-26 0,26 0,-1 0,1 0,24 0,-25 0,-24 0,24 0,1 0,-1 0,1 0,-26 0,1 0,-1 0,1 0,0 0,-1 0,1 0,-1 0,1 0,49 0,-24 0,-26 0,1 0,24 0,-24 0,-1 0,1 0,25 0,-26 0,26 0,-1 0,-24 0,24 0,0 0,-24 0,24 0,-24 0,0 0,-1 0,26 0,-1 0,0 0,26 0,-26 0,1 0,-26 0,1 0,-1 0,26 0,-50 0,-25 0,49 0,-24 0,0 0,24 0,-24 0,0 0,25 0,24 0,-24 0,24 0,-24 0,49 0,0 0,25 0,-25 0,1 0,-26 0,0 0,-24 0,0 0,-1 0,-24 0,0 0,24 0,-24 0,0 0,49 0,-74 0,50 0,-25 0,-25 0,25 0,24 0,-24 0,0 0,25 0,-26 0,1 0,0 0,0 0,-25 0,25 0,-25 0,24 0,-24 0,25 0,0 0,0 0,-25 0,25 0,-1 0,1 0,-25 0,25 0,0 0,-25 0,25 0,-1 0,1 0,-25 0,25 0,0 0,0 0,-1 0,-24 0,25 0,0 0,0 0,-25 0,25 0,-1 0,-24 0,25 0</inkml:trace>
</inkml:ink>
</file>

<file path=ppt/ink/ink18.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9-17T10:48:15.0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5507 1414 0,'74'0'203,"0"0"-203,50 0 16,447 25 0,124-1-1,-100-24 1,-298 0-1,-197 0 1,-75 0 0,-1 0 15,76 25-31,48-25 16,-48 0-1,-76 0 16,1 25 1,0-25-32,25 0 15,-1 25 1,-24-25 0,25 0-1,74 49 1,99-49-1,149 25 1,-124-25 0,-149 0-1,-74 0-15,0 0 16,0 0 0,-1 0-16,26 0 15,-25 0 1,0 0 109,-25-49-63,-50 49-62,0-50 16,1 25-16,-174 0 16,-50 1-1,0-1 16,74 25-15,75-25 0,75 0-1,24 25-15,-25-25 16,26 25-16,-1 0 16,-74 0-1,-25-24 1,-50-1-1,0 0 1,1 25 0,49 0-1,24 0 1,1 0 0,-25 0-1,75 0 1,-100 0-1,99 0-15,1 0 16,-75 0 0,24 25-1,-24 0 1,0-25 0,0 0-1,25 0 1,25 24-1,49 1 1,0-25 125,0 0-126,0 0 1</inkml:trace>
</inkml:ink>
</file>

<file path=ppt/ink/ink19.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9-17T10:48:25.0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14660 5829 0,'24'0'141,"26"0"-126,-25 0-15,49-25 16,199 0-1,-99 1-15,198-1 16,-199 0 0,-49 25-16,75-25 15,-100 0 1,25 25 0,75 0 15,24 25-16,-25-25 1,-74 0 0,-49-25-1,-26 25 1,1 0 0,-1 0-16,51 0 15,-26 0 1,1 0-16,123-24 15,-24 24 1,-26 0 0,-24 0-1,-24 0 17,24 24-17,49 1 1,51-25-1,-100 0-15,223 0 16,-198 0-16,24 0 16,150-25-1,-150 1 1,-98-1 0,-50 25-1,-1 0 63,1 0-62,25 0-16,-25 0 16,49 25-1,25 24 1,-74-49-1,-25 25 142,-25-25-157,-24 0 15,-1 25 1,-99 24 0,0-49-1,-49 25 1,-124 25-1,24-25 1,50 0 0,49-1-1,26-24 1,98 25-16,-98-25 16,98 0-1,1 0-15,-100 0 16,-49-25 15,99 25-15,-25 0-1,-25 0 1,-24 50 0,0-50-1,49 25 1,50-25-1,49 0-15,-49 0 16,74 0-16,0 0 16,0 25-1,1-25 1,-1 0 0,0 0-1,-25 0 1,-74-25-1,-25 25 17,75 0-17,24 0 1,1 0 0,24-25-1,0 25 1,0 0 15,1 0-31,-26 0 16,-74-25-1,0 0 1,74 25 0,1-24-1,-26 24 1,51 0 46</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2-13T10:21:41.7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7293 1141,'24'25,"26"-25,-50 0,25 0,124 0,-75 25,75-1,-75-24,-24 0,-1 0,-24 0,0 0,0 25,0-25,-25 0,25 0,-1 0,1 0,-25 0,50 0,-25 0,-1 0,26 0,-25 0,0 0,24 0,-24 0,25 0,-26 0,1 0,0 0,0 0,0 0,-1 0,-24 0,25 0,-25 0,25 0,-25 0,-25 0,-24 0,-1 0,-24 0,-1 0,26 0,-26 0,26 0,24 0,0 0,25 0,-25 0,0 0,1 0,-1 0,-25 25,50-25,-25 0,25 0,-25 0,1 0,24 0,-25 0,0 0,0 0,0 0,1 0,-1 0,-25 0,1 0,-1 0,25 0,25 0,-25 0,25 0,-24 0,24 0,-25 0,0 0,0 0,25 0,-25 0,1 0,24 0,-25 0,0 0,0 0,25 0,-25 0,1 0,-1 0,0 0,0 0,50 0,49 0,1 0,49 0,-99 0,24 0,75 0,-49 25,73-25,-73 0,24 0,-49 0,24 25,-49-25,0 0,0 0,-25 0,24 0,-24 0,25 0,0 0,-25 0,25 0,0 0,24 0,-24 0,0 0,24 0,-24 0,25 0,-1 0,1 0,-25 0,24 0,-24 0,-25 0,50 0,-50 0,25 0,-25 0,24 0,1 0,0 0,-25 0,50 0,24 0,-24 0,-25 0,-1 0,-24 0,25 0,-25 0,0 0,0-25,0-25,0 25,0 25,0-49,0 49,0-50,0 50,0-25,0 25,0-24,0 24,0-25,0 0,0 25,0-25,0 25,0-25,0 1,0 24,0-25,0 25,-25 0,1 0,-1 0,0 0,0 0,0 0,1 0,24 0,-25 0,0 0,0 0,0 0,0 0,1 0,-1 0,0 0,0 0,0 0,1 0,-26 0,0 0,26 0,-26 0,0 0,50 0,-49 0,24 0,25 0,-50 0,26 0,-1 0,-25 0,25 0,1 0,-26 0,50 0,-25 0,25 0,-25 0,25 0,-24 0,-1 0,-25 25,50-25,-49 24,-1-24,50 0,-25 0,0 0,0 0,1 0,24 0,-25 25,0-25,25 0,-25 0,25 25,-49-25,49 25,-25-25,0 25,0-25,-24 24,49-24,-25 25,0-25,0 0,25 25,0-25,-49 0,49 0,-25 0,0 0,0 25,0 0,25-25,-24 0,-1 0,25 0</inkml:trace>
</inkml:ink>
</file>

<file path=ppt/ink/ink20.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9-17T10:48:57.5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8310 8037 0,'24'0'140,"1"0"-140,50 0 16,73 0-16,-24 0 16,323 25-1,49-1 1,-223 1-16,-75-25 15,-98 0-15,-1 0 16,-50 0-16,51 25 16,-26 0-1,50 24 1,-25-24 0,-24-25 15,-26 0-16,-24 0 1,25 0 0,49 50-1,149-1 1,-149-24-16,25-25 16,-74 0-16,-25 0 15,-75 0 157,-24-25-172,-1 1 16,-74-1-1,-24 25 1,-1 0 0,50 0-1,25-25 1,-25 25-1,0-25 1,-25 25 0,0-25 15,75 25-31,24 0 16,0 0-16,26 0 0,-1 0 15,0 0 1,0 0-1,25-24 95,25-1-95,49-25-15,150-24 16,-51-26 15,-148 76-15,0 24 0,-25-25-1,25 25 16,0 0 63,-25-25-78,24 25-1</inkml:trace>
</inkml:ink>
</file>

<file path=ppt/ink/ink2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9-17T10:49:04.6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2332 10071 0,'0'25'0,"24"-25"78,1 0-62,0 0-1,25-25 1,24 25 0,25 0-1,174 0 1,174 74 0,-50-49-1,-1-25 1,-123 0-1,-50 0 1,-74 0 0,-49 0-16,148 0 15,-100 0 1,26 0-16,99 0 31,25 0-15,-50-25-1,-50 25 1,124 0 0,26 0-1,-26-25 1,-49-24 0,-99 24-1,-125 25-15,-24-25 16,0 25-1,-25-25 1,25 25 31</inkml:trace>
</inkml:ink>
</file>

<file path=ppt/ink/ink2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9-17T10:50:48.7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7888 11485 0,'25'0'125,"49"0"-110,50 0 1,75 0-16,371 0 15,100 0 1,24 0 15,-74 0-15,-347 0-16,149 0 16,-273 0-16,-75 0 15,25 0 1,1 0-1,48 0 1,1 0 0,-74 0-1,-50 0 1,-1 0 0,100 0-1,124 0 1,-74 0-16,24-50 15,-148 25 1,-50 0 93,25 1-62,0 24-47,-25-25 16,25 25-16,-25-25 62,-50-25-46,-25 26 0,-49-26-1,-49 0 1,24 50 0,50 0-1,24 0 1,51 0-16,-76 25 15,51 25 1,-26-25-16,-173-1 16,-99-24-1,-75 25 1,25 0 0,75 0-1,173-25 1,25 0-1,75 0 17</inkml:trace>
</inkml:ink>
</file>

<file path=ppt/ink/ink23.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9-17T10:50:58.1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7218 14536 0,'50'0'109,"74"0"-93,49 0-16,26 0 15,272 0 1,-24 0 0,-75 0-1,-75 0 1,-148 24-16,99 1 16,-173 0-1,24-25-15,25 0 31,25 0-15,-50 0 0,-25 0-1,-49 0 1,0 0 15,0 0-15,49 25-1,-24-25-15,49 0 16,-49 0 0,-1 0-16,26 0 15,-26 0 1,1 0 0,-1-25-1,-24 25 1,0 0-1,0 0 17,0 0-17,-1 0 1,26 0 0,-25 0-1,0 0 16,0-25 79,-1 25-95,1 0-15,0 0 16,0-25 0,0 25-1,-1 0 1,-24-24 31</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2-13T10:21:49.5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9351 4242,'-24'0,"-1"0,0 0,0 0,-24 0,49 0,-25 0,-25 0,1 0,24 0,0 0,-25 0,25 0,1 0,-26 0,25 0,0 0,-24 0,-26 0,75 0,-49 0,-1 0,25-25,1 25,24 0,-25 0,25 0,-50-25,50 25,-25 0,1 0,24 0,-25 0,0 0,0 0,0 0,1 0,-1-25,0 25,0 0,0 0,25 0,-49 0,49 0,-25 0,0 0,0-25,25 25,-24 0,-1 0,0 0,0 0,25 0,-25 0,0 0,25 0,-24 0,24 0,-25 0,0 0,25 0,-25 0,25 0,-25 0,1 0,-1 0,25 0,-25 0,25 0,-50 0,50 0,-24 0,-1 0,0 0,0 0,0 0,25 0,-24 0,24 0,-25 0,0 0,0 0,0 0,1 0,-51 25,75-25,-25 0,1 25,-1-25,25 0,-25 25,25-25,-25 25,50-25,25 0,-1 0,26 0,-26 0,1 0,-25 0,24 0,-24 0,0 0,24 0,1 0,0 0,24 0,25 0,1 0,-26 0,25 0,-24 0,-1 0,-49 0,24 0,1 0,-25 0,-25 0,49 0,-24 0,0 0,0 0,-25 0,25 0,24 0,-24 0,-25 0,25 0,-100 0,1 24,-50 1,25 0,-50 0,0 0,50-25,24 24,26-24,24 0,25 0,-25 0,0 0,1 0,-1 0,0 0,-25 0,1 0,24 25,0-25,0 0,1 0,24 0,-50 0,50 0,-25 0,25 0,-25 0,25-25,-24 25,-1-24,-25 24,25-25,-24 0,-1 25,25-25,1 0,-1 25,0 0,0-24,25 24,-49-50,49 50,0-25,0 25,0-25,0 1,0 24,0-25,0 50,24 24,-24-49,0 25,0 0,0 24,25-24,-25 0,25 0,-25-25,0 25,0-1,0-24,0 25,25-25,-25 0,25 0,-1 0,26 0,24-25,-24 1,24-1,1-25,-26 50,-24-25,25 25,-25 0,24-24,-24 24,49-25,-49 25,25 0,-1 0,26-25,-50 25,24 0,1 0,24 0,-24 0,-25 0,0 0,49 0,-24 0,-50 0,49 0,-24 0,0 0,-25 0,25 0,-1 0,-24-25,25 25,0 0,0 0,-25 0,25 0,-1 0,1 0,-25 0,25 0,0 0,0 0,-25 0,24 0,1 0,-25 0,25 0,-25 0,25 0,0 0,-25 0,24 25,-24 0,25 24,-25-24,0 0,25-25,-25 25,0 0,0-1,0 1,25-25,-25 25,0 0,0-25,0 25,0-25,0 24,0 1,25 0,-25-25,-50 0,-24 0,-26-25,51 0,-75 1,99 24,-25-25,1 0,-1 0,50 25,-25 0,1 0,-1 0,25 0,-50-25,50 25,-25 0,25 0,-24-24,-1 24,25 0,-25 0,25-25,0 0,0 25,0-25,25 0,0 25,-25-24,0 24,24-25,-24 0,25-25,-25 50,25-24,-25 24,25-25,-25 0,25 25,-1-25,-24 25,25 0,25 0,-50 0,49 0,-24 0,-25 0,50 0,-50 0,25 0,74 0,-99 0,25 0,-1 0,26 0,0 0,-50 0,24 0,1 25,0-25,0 0,25 0,-50 0,24 0,1 0,-25 25,25 0,-25-25,0 24,25 1,-25 0,0-25,25 25</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2-13T10:21:54.2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17785 8186,'0'0,"-25"0,0 0,1 0,-26 0,-74 0,25 0,24 0,-24 0,-25 0,0 0,25 0,-25-25,49 25,26 0,-1-25,-24 0,-25 25,24 0,25 0,-24 0,24 0,26 0,-1 0,0 0,25 0,-25 0,0 0,1 0,-26 0,0 0,26 0,-1 0,0 0,-25 0,26 0,-1 0,25 0,-25 0,0 0,25 0,-25 0,-24 0,49 0,-25 0,-25 0,26 0,-1 0,25 0,-25 0,0 0,25 0,-25 0,25 0,-49 25,49-25,-25 25,75-25,74 0,49 0,1 0,-1 0,1 0,-75 0,1 0,-26 0,-24 0,24 0,-24 0,-26 0,26 0,0 0,-26 0,26 0,-25 0,49 0,-49 0,0 0,0 0,-25 0,24 25,-48-25,-51 24,1 1,-75-25,0 0,50 0,-25 0,0 25,49-25,26 0,-1 0,25 25,25-25,-24 0,-1 0,25 0,-25 0,0 25,-24-25,24 0,-25 24,25 1,1-25,-1 0,25 0,-25 0,0 0,0 0,25 0,-24 25,-1-25,25 0,99 0,0 0,75 0,24 0,50 0,-74 50,0-26,-26-24,-48 25,-76 0,26-25,-50 0,25 0,0 0,-1 0,-24 0,25 0,0 0,25 0,-1 0,-24 0,-25 0,25 0,0 0,-25 0,-75 0,-24 0,0 0,-25 0,0 0,0 0,25 0,-1 0,1 0,50 0,-1 0,0 0,1 0,24 0,-25 0,25 0,-49 0,49 0,0 0,-24 0,24 0,0 0,0 0,-24 0,49 0,-50 0,50 0,-25 0,1 0,-1 0,0 0,25 0,-50 0,50 0,-24 0,24 0,-25 0,0 0,25 0,-25 0,25 0,-25 0,25 0,-24 0,-1 0,25 0,-25 0,25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2-13T10:22:00.1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8607 10517,'-25'0,"1"0,-1 0,0 0,0 0,-24 0,49 0,-50 0,0 0,1 0,24 0,-25 0,1 0,-1 0,25 0,-49 0,24 0,-49 0,49 0,1 0,-1 0,25 0,25 0,-49 0,49 0,-25 0,25 0,-25 0,-24 0,-1 0,0 0,1 0,-26 0,1 0,49 0,0 0,-24 0,49 0,-25 0,-25 0,26 0,-26 0,25 0,-74 0,74 0,-25 0,26 0,-1 0,25 0,-25 0,0 0,0 0,25 0,-24 0,-26 0,25 0,0 0,25 0,-24 0,-1 0,25 0,-25 0,25 0,-25 0,0 0,25 0,-24 0,24 0,-25 25,25-25,-50 0,25 0,1 0,24 0,-25 0,0 0,0 0,0 0,1 25,73-25,100 0,0 25,24-25,-49 0,25 24,0 1,0 0,-50-25,-24 25,-26-25,-24 0,25 0,-1 0,-24 0,49 25,-49-25,25 0,-25 0,49 0,-24 0,-1 0,1 0,-25 0,-25 0,25 0,-25 0,24 0,1 0,-25 0,0-25,25 25,-25-25,25-49,0 49,-1 0,1-74,-25 99,50-50,-50 25,0 1,0-1,25 0,-50 0,-74 25,-1 0,-49 0,-24 0,49 0,74 0,25 0,1-25</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7-02-13T10:22:09.3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14039 12551,'0'0,"-49"0,-1 0,-24 25,24 0,1-25,-26 25,26-25,24 0,-25 0,1 0,24 0,-25 24,25-24,-24 0,24 0,-49 25,24-25,-49 25,74-25,-25 0,1 0,-1 0,25 0,25 0,-49 0,-1 0,25 0,-49 0,24 0,-24 0,-1 0,26 0,-1 0,1 0,-1 0,0 0,26 0,-1 0,-25 0,50 0,-25 0,0 0,1 0,24 0,-25 0,25 0,-25 0,0 0,25 0,-25 0,1 0,-1 0,0 0,25 0,-25-25,25 0,0 1,0-26,0 50,0-50,0 26,0-1,0 0,0 25,0-25,0 0,0 25,25 0,74 0,0 0,26 0,-26 25,50 0,-1 25,26-1,-100-49,-24 0,0 0,-26 0,-24 0,50 25,-50-25,50 0,-50 0</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3-13T08:21:08.2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21828 8260 0,'-25'0'156,"-49"0"-140,24 0-16,-49 0 15,-99 50 1,98-50-16,-148 49 16,149-49-1,25 0-15,-100 25 16,100 0 0,-26-25-1,-24 0 1,25 0 15,0 0-15,0 0-1,49 0 1,-49 0 0,74 0-16,0 0 15,1 0-15,-1 0 16,-25 0-1,1 0 1,24 0 0,0 0-1,0 0 17,-24 0-17,24 0 1,-25 0-1,25 0 1,0 0 0,1 0 312,-26 0-313,0 0-15,-98 0 16,-76 0 0,26 0-1,0 0 1,49 0 0,25 0 15,-25 0-16,50 0 1,-1 0 0,26 0-1,0 0 1,24 0-16,25 0 16,0 0-16,-24 0 15,-1 0 1,-74 0-1,25 0 1,49 0 0,-74 0-1,25 0 1,-50 0 15,-49 0-15,24-25-1,25 0 1,75 25-16,-149-25 16,123 1-16,51 24 15,-75-25 1,0 0 0,-25 25-1,25 0 1,-25-25-1,0 25 1,0 0 0,25-25-1,0 25 1,75-24 0,-26 24-1,26 0-15,24 0 16,-49 0-1,-1 0 1,-49 0 0,50 0-1,-1 0 1,1 0 0,-1 0-1,-24 0 1,50 0-1,-1 0-15,-24 0 16,24 0 0,0 0-16,-98 0 15,48 0 17,51 0-17,-1 0 1,1 0-1,-1 0 1,0 0 0,25 0-1,1 0 1,-1 0 0,0 0-1,0 0 1,0 0 140,1 0-140,-51 0-1,26 0 1,24 0 0,0 0-1,-25 0 1,26 0 15,-1 0 16,0 0-16,50 0 141,24 0-172,1 0 16,49 0-1,149 0 1,50 0 0,0 0-1,-100 0 1,-74 0-1,0 0 1,-50 24 0,26-24-1,24 25 1,-25-25-16,199 0 16,-174 0-1,49 0-15,75 0 16,-74 0-1,-50 0 17,-25 0-17,-74 25 1,0-25 0,-75 0 109,-74 0-125,-74 0 15,-1 0-15,-247 0 16,24 0-1,124 0 17,199 0-17,25 0 1,24 0-16,-24 0 16,24 0-16,25 0 15,-49 0 1,49 0-1,0 0 1,-49 0 0,0 0-1,-1 0 1,-24-25 0,0 25-1,-1 0 1,76 0-16,-26 0 31,25 0-31,0 0 16,1 0-1,-1 0 1,0 0 0,0 0-1,-24 0 1,24 0-1,-25-25 1,1 1 0,24 24-1,0 0-15,-25-25 16,26 25 0,-26 0-16,25-25 15,0 25 1,1-25 62,-1 25-47,149 25 204,-50 0-235,25 0 15,125 24 1,24 1-1,25-25 1,-1-1 0,-73 1-1,-50-25 1,-25 0 0,-50 0 15,1 0-16,-51 0 1,26 0 0,49 0-1,-49 0 1,49 0 0,0 0-1,-49 0 1,49 0-1,-49 0 1,74 0 0,-50 0-1,-49 0-15,49 0 16,-49 0 0,25 0-16,-25 0 31,74 0-16,-25 0 1,25 0 0,-49 25-1,0-25 1,-1 0 0,26 0-1,49 0 1,-50 0-1,25 0 1,-24 0 0,24 0-1,0 0 1,25 0 15,0 0-15,25 0-1,0 0 1,-50 0 0,-25 0-1,26 0 1,-51 0 0,26 0-1,-1 0 1,-24 0-1,49 25 1,0-25 0,-24 0-1,-1 25 17,0-25-17,50 0 1,-99 0-16,74 0 15,-49 0-15,0 0 16,24 0 0,25 0-1,25 0 1,0 0 0,-74 0-1,49 0 1,0 0-1,25 0 1,-24 0 0,-51 0-1,26-25 1,-1 25-16,-49 0 16,99 0-1,-50-25 1,50 0-1,-24 0 1,-1 25 0,-25 0-1,1-24 1,24 24 0,-25 0-1,25-25 1,-49 25-16,49-25 15,-74 25 1,25 0-16,24 0 16,-24 0 15,24 0-15,1 0-1,24 0 1,-50 0-1,1 0 1,-25 0 0,0 0-1,-1 0-15,1 0 32,0 0-17,-99 0 141,-26 0-140,-48 0-16,-1 0 16,-199 0-1,26 0 1,49 0 0,25 0-1,50 0 1,-1 0-1,26 0 1,24-25 15,0 25-15,75 0 0,-26 0-1,26 0 1,-1 0-1,-49-25 1,100 25 0,-76-24-1,26 24 1,-25 0 0,24-25-1,26 0-15,-50 25 16,49 0-1,0 0-15,-74-25 32,0 25-17,-25-25 1,50 25 0,-25 0-1,25 0 1,0 0-1,0 0 1,-75 0 0,75 0-16,-100 0 15,75 0 1,25 0-16,-75 0 16,26 0-1,-1 0 1,-25 0 15,25 0-15,-49 0-1,24 0 1,50 0 0,-25 0-1,50 0 1,74 0-16,-74 0 15,74 0-15,0 0 16,1 0 0,-26 0-1,-24 0 1,24 0 0,25 0-1,0 0 16,-24 0-15,-1 0 0,25 0-1,1 0-15,-1 0 16,0 0 0,0 0 155</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3-13T08:21:12.6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9004 10344 0,'-74'0'313,"-1"0"-298,-24 0-15,-124 0 16,49 0 0,25 24-1,125-24 1,-1 0-1,-25 0 17,1 0-17,-26 0 1,25 0 0,1 0-16,24 0 15,0 0 1,-24 0-1,-1 0 1,25 0 0,-74-24-1,25 24 1,-1 0 0,1-25-1,-1 25 16,26-25-15,-26 25 0,51 0-16,-26 0 15,25 0-15,-24-25 16,24 25 0,0 0-1,-25-25 1,1 25-1,-26 0 1,50-24 0,-24 24-1,24-25 1,-25 25-16,-49 0 16,74 0-1,-24-25-15,-26 0 31,-24 25-15,25-25 0,24 25-1,1 0 1,24-24 0,0 24-1,-25 0 1,1 0-1,-26 0 1,51 0-16,-1 0 16,0 0-1,0 0-15,0 0 16,-24 0 0,24 0-1,0 0 16,-25 0-15,26 0 0,73 0 140,1 0-140,-25 0-16,24 24 15,26 1 1,74-25-1,24 75 1,-74-75 0,75 0-1,173 49 1,-148-24 0,-75 25-1,0-26 1,0-24-1,-99 0 1,74 0 0,25 0-1,49 0 1,51 0 15,-125 0-15,-49 0-1,-26 0 1,-48 0 187,-51 0-187,1 0-1,-174 0 1,74 0 0,0 0-1,75 0 1,74 0-16,-49 0 16,24 0-1,1 0-15,-26 0 16,26 0-1,24 0 1,0 0 15,0 0-15,1 0 0,-51 0-1,1 0 1,49 0-1,0 0 1,-25 0 0,1 0-1,-26 0 1,51 0 0,-26 0-1,25 0 1,-24 0-1,-1 0 1,-24 0 0,-1 0-1,-24 0 17,0 0-17,74 0 1,0 0-1,0 0 48</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7.78598" units="1/cm"/>
          <inkml:channelProperty channel="Y" name="resolution" value="37.83251" units="1/cm"/>
          <inkml:channelProperty channel="T" name="resolution" value="1" units="1/dev"/>
        </inkml:channelProperties>
      </inkml:inkSource>
      <inkml:timestamp xml:id="ts0" timeString="2018-03-13T08:21:17.1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20141 10319 0,'25'0'78,"0"0"31,0 0-78,24 0-15,-24 0 0,0 0-1,49 0 1,26 0 0,-1 0-1,25 0 16,-74 0-31,74 0 16,-75 0-16,26 0 16,-26 0-1,1 0 1,-25 0 0,-1 0-1,1 0 1,50 0-1,-1 0 1,25 0 0,-49 0-1,-25 0-15,-1 0 16,1 0 0,0 0 15,0 0 109,0 0-77,-1 0-47,1 0 46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2946400" cy="496969"/>
          </a:xfrm>
          <a:prstGeom prst="rect">
            <a:avLst/>
          </a:prstGeom>
        </p:spPr>
        <p:txBody>
          <a:bodyPr vert="horz" lIns="91401" tIns="45700" rIns="91401" bIns="45700" rtlCol="0"/>
          <a:lstStyle>
            <a:lvl1pPr algn="l">
              <a:defRPr sz="1200"/>
            </a:lvl1pPr>
          </a:lstStyle>
          <a:p>
            <a:endParaRPr lang="en-GB"/>
          </a:p>
        </p:txBody>
      </p:sp>
      <p:sp>
        <p:nvSpPr>
          <p:cNvPr id="3" name="Date Placeholder 2"/>
          <p:cNvSpPr>
            <a:spLocks noGrp="1"/>
          </p:cNvSpPr>
          <p:nvPr>
            <p:ph type="dt" idx="1"/>
          </p:nvPr>
        </p:nvSpPr>
        <p:spPr>
          <a:xfrm>
            <a:off x="3849692" y="4"/>
            <a:ext cx="2946400" cy="496969"/>
          </a:xfrm>
          <a:prstGeom prst="rect">
            <a:avLst/>
          </a:prstGeom>
        </p:spPr>
        <p:txBody>
          <a:bodyPr vert="horz" lIns="91401" tIns="45700" rIns="91401" bIns="45700" rtlCol="0"/>
          <a:lstStyle>
            <a:lvl1pPr algn="r">
              <a:defRPr sz="1200"/>
            </a:lvl1pPr>
          </a:lstStyle>
          <a:p>
            <a:fld id="{D7241108-6615-41A4-B9EF-8A373A75E342}" type="datetimeFigureOut">
              <a:rPr lang="en-GB" smtClean="0"/>
              <a:t>28/09/2018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01" tIns="45700" rIns="91401" bIns="45700" rtlCol="0" anchor="ctr"/>
          <a:lstStyle/>
          <a:p>
            <a:endParaRPr lang="en-GB"/>
          </a:p>
        </p:txBody>
      </p:sp>
      <p:sp>
        <p:nvSpPr>
          <p:cNvPr id="5" name="Notes Placeholder 4"/>
          <p:cNvSpPr>
            <a:spLocks noGrp="1"/>
          </p:cNvSpPr>
          <p:nvPr>
            <p:ph type="body" sz="quarter" idx="3"/>
          </p:nvPr>
        </p:nvSpPr>
        <p:spPr>
          <a:xfrm>
            <a:off x="679458" y="4715637"/>
            <a:ext cx="5438775" cy="4467939"/>
          </a:xfrm>
          <a:prstGeom prst="rect">
            <a:avLst/>
          </a:prstGeom>
        </p:spPr>
        <p:txBody>
          <a:bodyPr vert="horz" lIns="91401" tIns="45700" rIns="91401" bIns="4570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9672"/>
            <a:ext cx="2946400" cy="496968"/>
          </a:xfrm>
          <a:prstGeom prst="rect">
            <a:avLst/>
          </a:prstGeom>
        </p:spPr>
        <p:txBody>
          <a:bodyPr vert="horz" lIns="91401" tIns="45700" rIns="91401" bIns="45700" rtlCol="0" anchor="b"/>
          <a:lstStyle>
            <a:lvl1pPr algn="l">
              <a:defRPr sz="1200"/>
            </a:lvl1pPr>
          </a:lstStyle>
          <a:p>
            <a:endParaRPr lang="en-GB"/>
          </a:p>
        </p:txBody>
      </p:sp>
      <p:sp>
        <p:nvSpPr>
          <p:cNvPr id="7" name="Slide Number Placeholder 6"/>
          <p:cNvSpPr>
            <a:spLocks noGrp="1"/>
          </p:cNvSpPr>
          <p:nvPr>
            <p:ph type="sldNum" sz="quarter" idx="5"/>
          </p:nvPr>
        </p:nvSpPr>
        <p:spPr>
          <a:xfrm>
            <a:off x="3849692" y="9429672"/>
            <a:ext cx="2946400" cy="496968"/>
          </a:xfrm>
          <a:prstGeom prst="rect">
            <a:avLst/>
          </a:prstGeom>
        </p:spPr>
        <p:txBody>
          <a:bodyPr vert="horz" lIns="91401" tIns="45700" rIns="91401" bIns="45700" rtlCol="0" anchor="b"/>
          <a:lstStyle>
            <a:lvl1pPr algn="r">
              <a:defRPr sz="1200"/>
            </a:lvl1pPr>
          </a:lstStyle>
          <a:p>
            <a:fld id="{E37761AA-AF0C-4044-B3FA-70343770C83A}" type="slidenum">
              <a:rPr lang="en-GB" smtClean="0"/>
              <a:t>‹#›</a:t>
            </a:fld>
            <a:endParaRPr lang="en-GB"/>
          </a:p>
        </p:txBody>
      </p:sp>
    </p:spTree>
    <p:extLst>
      <p:ext uri="{BB962C8B-B14F-4D97-AF65-F5344CB8AC3E}">
        <p14:creationId xmlns:p14="http://schemas.microsoft.com/office/powerpoint/2010/main" val="2342345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7761AA-AF0C-4044-B3FA-70343770C83A}" type="slidenum">
              <a:rPr lang="en-GB" smtClean="0"/>
              <a:t>28</a:t>
            </a:fld>
            <a:endParaRPr lang="en-GB"/>
          </a:p>
        </p:txBody>
      </p:sp>
    </p:spTree>
    <p:extLst>
      <p:ext uri="{BB962C8B-B14F-4D97-AF65-F5344CB8AC3E}">
        <p14:creationId xmlns:p14="http://schemas.microsoft.com/office/powerpoint/2010/main" val="36152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37761AA-AF0C-4044-B3FA-70343770C83A}" type="slidenum">
              <a:rPr lang="en-GB" smtClean="0"/>
              <a:t>226</a:t>
            </a:fld>
            <a:endParaRPr lang="en-GB"/>
          </a:p>
        </p:txBody>
      </p:sp>
    </p:spTree>
    <p:extLst>
      <p:ext uri="{BB962C8B-B14F-4D97-AF65-F5344CB8AC3E}">
        <p14:creationId xmlns:p14="http://schemas.microsoft.com/office/powerpoint/2010/main" val="2088905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6B5D3AA-8982-44DA-BE12-3984D817E08D}" type="slidenum">
              <a:rPr lang="en-GB"/>
              <a:pPr/>
              <a:t>‹#›</a:t>
            </a:fld>
            <a:endParaRPr lang="en-GB"/>
          </a:p>
        </p:txBody>
      </p:sp>
    </p:spTree>
    <p:extLst>
      <p:ext uri="{BB962C8B-B14F-4D97-AF65-F5344CB8AC3E}">
        <p14:creationId xmlns:p14="http://schemas.microsoft.com/office/powerpoint/2010/main" val="150670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5782B5B-0D30-48B0-A180-CDE07894EE67}" type="slidenum">
              <a:rPr lang="en-GB"/>
              <a:pPr/>
              <a:t>‹#›</a:t>
            </a:fld>
            <a:endParaRPr lang="en-GB"/>
          </a:p>
        </p:txBody>
      </p:sp>
    </p:spTree>
    <p:extLst>
      <p:ext uri="{BB962C8B-B14F-4D97-AF65-F5344CB8AC3E}">
        <p14:creationId xmlns:p14="http://schemas.microsoft.com/office/powerpoint/2010/main" val="276947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21C6815-52E2-4577-88AA-45E3A76BC332}" type="slidenum">
              <a:rPr lang="en-GB"/>
              <a:pPr/>
              <a:t>‹#›</a:t>
            </a:fld>
            <a:endParaRPr lang="en-GB"/>
          </a:p>
        </p:txBody>
      </p:sp>
    </p:spTree>
    <p:extLst>
      <p:ext uri="{BB962C8B-B14F-4D97-AF65-F5344CB8AC3E}">
        <p14:creationId xmlns:p14="http://schemas.microsoft.com/office/powerpoint/2010/main" val="182806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DB4E92E-4D36-4585-B6A4-B92C73B3C454}" type="slidenum">
              <a:rPr lang="en-GB"/>
              <a:pPr/>
              <a:t>‹#›</a:t>
            </a:fld>
            <a:endParaRPr lang="en-GB"/>
          </a:p>
        </p:txBody>
      </p:sp>
    </p:spTree>
    <p:extLst>
      <p:ext uri="{BB962C8B-B14F-4D97-AF65-F5344CB8AC3E}">
        <p14:creationId xmlns:p14="http://schemas.microsoft.com/office/powerpoint/2010/main" val="321663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592ACDF-564C-470F-B369-DC565F33CE74}" type="slidenum">
              <a:rPr lang="en-GB"/>
              <a:pPr/>
              <a:t>‹#›</a:t>
            </a:fld>
            <a:endParaRPr lang="en-GB"/>
          </a:p>
        </p:txBody>
      </p:sp>
    </p:spTree>
    <p:extLst>
      <p:ext uri="{BB962C8B-B14F-4D97-AF65-F5344CB8AC3E}">
        <p14:creationId xmlns:p14="http://schemas.microsoft.com/office/powerpoint/2010/main" val="150837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44CE98F-4370-4F74-B97A-83D4F7DBDCFC}" type="slidenum">
              <a:rPr lang="en-GB"/>
              <a:pPr/>
              <a:t>‹#›</a:t>
            </a:fld>
            <a:endParaRPr lang="en-GB"/>
          </a:p>
        </p:txBody>
      </p:sp>
    </p:spTree>
    <p:extLst>
      <p:ext uri="{BB962C8B-B14F-4D97-AF65-F5344CB8AC3E}">
        <p14:creationId xmlns:p14="http://schemas.microsoft.com/office/powerpoint/2010/main" val="335692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1BDD936E-7085-4287-A05D-97AF77840D54}" type="slidenum">
              <a:rPr lang="en-GB"/>
              <a:pPr/>
              <a:t>‹#›</a:t>
            </a:fld>
            <a:endParaRPr lang="en-GB"/>
          </a:p>
        </p:txBody>
      </p:sp>
    </p:spTree>
    <p:extLst>
      <p:ext uri="{BB962C8B-B14F-4D97-AF65-F5344CB8AC3E}">
        <p14:creationId xmlns:p14="http://schemas.microsoft.com/office/powerpoint/2010/main" val="112329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BB80B736-D0F0-4007-9A10-3442DC669C13}" type="slidenum">
              <a:rPr lang="en-GB"/>
              <a:pPr/>
              <a:t>‹#›</a:t>
            </a:fld>
            <a:endParaRPr lang="en-GB"/>
          </a:p>
        </p:txBody>
      </p:sp>
    </p:spTree>
    <p:extLst>
      <p:ext uri="{BB962C8B-B14F-4D97-AF65-F5344CB8AC3E}">
        <p14:creationId xmlns:p14="http://schemas.microsoft.com/office/powerpoint/2010/main" val="231285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26A47EE0-20B7-4985-91C1-5304486B99B6}" type="slidenum">
              <a:rPr lang="en-GB"/>
              <a:pPr/>
              <a:t>‹#›</a:t>
            </a:fld>
            <a:endParaRPr lang="en-GB"/>
          </a:p>
        </p:txBody>
      </p:sp>
    </p:spTree>
    <p:extLst>
      <p:ext uri="{BB962C8B-B14F-4D97-AF65-F5344CB8AC3E}">
        <p14:creationId xmlns:p14="http://schemas.microsoft.com/office/powerpoint/2010/main" val="24741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7BBC5C7F-30BF-4843-A284-5593F6F6FEF9}" type="slidenum">
              <a:rPr lang="en-GB"/>
              <a:pPr/>
              <a:t>‹#›</a:t>
            </a:fld>
            <a:endParaRPr lang="en-GB"/>
          </a:p>
        </p:txBody>
      </p:sp>
    </p:spTree>
    <p:extLst>
      <p:ext uri="{BB962C8B-B14F-4D97-AF65-F5344CB8AC3E}">
        <p14:creationId xmlns:p14="http://schemas.microsoft.com/office/powerpoint/2010/main" val="135282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74A4057E-E22C-4F8C-B3B1-8E79EA3B2BC8}" type="slidenum">
              <a:rPr lang="en-GB"/>
              <a:pPr/>
              <a:t>‹#›</a:t>
            </a:fld>
            <a:endParaRPr lang="en-GB"/>
          </a:p>
        </p:txBody>
      </p:sp>
    </p:spTree>
    <p:extLst>
      <p:ext uri="{BB962C8B-B14F-4D97-AF65-F5344CB8AC3E}">
        <p14:creationId xmlns:p14="http://schemas.microsoft.com/office/powerpoint/2010/main" val="368028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97C86C97-19AC-4886-AAC4-A3570F082CF5}" type="slidenum">
              <a:rPr lang="en-GB"/>
              <a:pPr/>
              <a:t>‹#›</a:t>
            </a:fld>
            <a:endParaRPr lang="en-GB"/>
          </a:p>
        </p:txBody>
      </p:sp>
    </p:spTree>
    <p:extLst>
      <p:ext uri="{BB962C8B-B14F-4D97-AF65-F5344CB8AC3E}">
        <p14:creationId xmlns:p14="http://schemas.microsoft.com/office/powerpoint/2010/main" val="216994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8C1EE13-B60D-4AED-94DC-AE6EFB7DFE69}" type="slidenum">
              <a:rPr lang="en-GB"/>
              <a:pPr/>
              <a:t>‹#›</a:t>
            </a:fld>
            <a:endParaRPr lang="en-GB"/>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images.google.co.uk/imgres?imgurl=http://www.klisia.net/blog/swastika.png&amp;imgrefurl=http://duelistgroundz.com/index.php?showtopic=68061&amp;view=getnewpost&amp;h=323&amp;w=345&amp;sz=8&amp;hl=en&amp;start=23&amp;tbnid=-aisgP0orjsHOM:&amp;tbnh=112&amp;tbnw=120&amp;prev=/images?q=life+in+Nazi+Germany&amp;start=20&amp;gbv=2&amp;ndsp=20&amp;hl=en&amp;safe=vss&amp;sa=N"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http://www.poster.net/dietrich-marlene/dietrich-marlene-photo-xxl-marlene-dietrich-6220459.jpg" TargetMode="External"/><Relationship Id="rId7" Type="http://schemas.openxmlformats.org/officeDocument/2006/relationships/hyperlink" Target="https://www.youtube.com/watch?v=9hQ-Eu93Zss" TargetMode="External"/><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http://streams.gandhiserve.org/images/einstein.jpg" TargetMode="External"/><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http://www.historylearningsite.co.uk/fileadmin/historyLearningSite/Strese2.gif" TargetMode="External"/><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images.google.co.uk/imgres?imgurl=http://www.solarnavigator.net/history/explorers_history/Adolf_Hitler_walking_out_of_Brown_House_after_1930_elections.jpg&amp;imgrefurl=http://www.solarnavigator.net/history/adolf_hitler.htm&amp;h=499&amp;w=390&amp;sz=20&amp;hl=en&amp;start=1&amp;tbnid=QJ7TGmPFswNCQM:&amp;tbnh=130&amp;tbnw=102&amp;prev=/images?q=hitler&amp;gbv=2&amp;hl=en&amp;safe=vss"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images.google.co.uk/imgres?imgurl=http://www.holocaustresearchproject.org/holoprelude/images/nazsaprop.jpg&amp;imgrefurl=http://www.holocaustresearchproject.org/holoprelude/nazprop.html&amp;h=550&amp;w=365&amp;sz=21&amp;hl=en&amp;start=15&amp;tbnid=sOq7AGq-R3AnJM:&amp;tbnh=133&amp;tbnw=88&amp;prev=/images?q=nazi+propaganda&amp;gbv=2&amp;hl=en&amp;safe=vss&amp;sa=G" TargetMode="External"/><Relationship Id="rId1" Type="http://schemas.openxmlformats.org/officeDocument/2006/relationships/slideLayout" Target="../slideLayouts/slideLayout6.xml"/><Relationship Id="rId6" Type="http://schemas.openxmlformats.org/officeDocument/2006/relationships/hyperlink" Target="http://www.youtube.com/watch?v=eI0Dt1vTpng" TargetMode="External"/><Relationship Id="rId5" Type="http://schemas.openxmlformats.org/officeDocument/2006/relationships/image" Target="../media/image78.jpeg"/><Relationship Id="rId4" Type="http://schemas.openxmlformats.org/officeDocument/2006/relationships/hyperlink" Target="http://images.google.co.uk/imgres?imgurl=http://www.militaryimages.net/photopost/data/710/Nazi_propaganda.jpg&amp;imgrefurl=http://www.militaryimages.net/photopost/showphoto.php/photo/13909&amp;h=627&amp;w=899&amp;sz=98&amp;hl=en&amp;start=19&amp;tbnid=1C2t_KoIwTYT7M:&amp;tbnh=102&amp;tbnw=146&amp;prev=/images?q=nazi+parades&amp;gbv=2&amp;hl=en&amp;safe=vss&amp;sa=G"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images.google.co.uk/imgres?imgurl=http://www.holocaustresearchproject.org/holoprelude/images/nazsaprop.jpg&amp;imgrefurl=http://www.holocaustresearchproject.org/holoprelude/nazprop.html&amp;h=550&amp;w=365&amp;sz=21&amp;hl=en&amp;start=15&amp;tbnid=sOq7AGq-R3AnJM:&amp;tbnh=133&amp;tbnw=88&amp;prev=/images?q=nazi+propaganda&amp;gbv=2&amp;hl=en&amp;safe=vss&amp;sa=G"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bbc.co.uk/learningzone/clips/the-establishment-of-the-weimar-republic/2434.html"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www.youtube.com/watch?v=kfQiy0_6BIo"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hyperlink" Target="http://www.youtube.com/watch?v=mci4fAV1Wto"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images.google.co.uk/imgres?imgurl=http://www.klisia.net/blog/swastika.png&amp;imgrefurl=http://duelistgroundz.com/index.php?showtopic=68061&amp;view=getnewpost&amp;h=323&amp;w=345&amp;sz=8&amp;hl=en&amp;start=23&amp;tbnid=-aisgP0orjsHOM:&amp;tbnh=112&amp;tbnw=120&amp;prev=/images?q=life+in+Nazi+Germany&amp;start=20&amp;gbv=2&amp;ndsp=20&amp;hl=en&amp;safe=vss&amp;sa=N"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images.google.co.uk/imgres?imgurl=http://typo3.ort.org/uploads/pics/Women_survivors_suffering_from_Typhus_in_the_Bergen-Belsen_concentration_camp..jpg&amp;imgrefurl=http://typo3.ort.org/index.php?id=bergen-belsen&amp;h=377&amp;w=480&amp;sz=53&amp;hl=en&amp;start=29&amp;tbnid=txVT_ZXYdgAGMM:&amp;tbnh=101&amp;tbnw=129&amp;prev=/images?q=concentration+camps&amp;start=20&amp;gbv=2&amp;ndsp=20&amp;hl=en&amp;safe=vss&amp;sa=N" TargetMode="Externa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w2history.com/videos/Holocaust/The_Nazis_and_the_Jews_Part_One"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hyperlink" Target="https://www.youtube.com/watch?v=-y0uwd9QAYE"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images.google.co.uk/imgres?imgurl=http://www.klisia.net/blog/swastika.png&amp;imgrefurl=http://duelistgroundz.com/index.php?showtopic=68061&amp;view=getnewpost&amp;h=323&amp;w=345&amp;sz=8&amp;hl=en&amp;start=23&amp;tbnid=-aisgP0orjsHOM:&amp;tbnh=112&amp;tbnw=120&amp;prev=/images?q=life+in+Nazi+Germany&amp;start=20&amp;gbv=2&amp;ndsp=20&amp;hl=en&amp;safe=vss&amp;sa=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images.google.co.uk/imgres?imgurl=http://www.klisia.net/blog/swastika.png&amp;imgrefurl=http://duelistgroundz.com/index.php?showtopic=68061&amp;view=getnewpost&amp;h=323&amp;w=345&amp;sz=8&amp;hl=en&amp;start=23&amp;tbnid=-aisgP0orjsHOM:&amp;tbnh=112&amp;tbnw=120&amp;prev=/images?q=life+in+Nazi+Germany&amp;start=20&amp;gbv=2&amp;ndsp=20&amp;hl=en&amp;safe=vss&amp;sa=N" TargetMode="External"/><Relationship Id="rId1" Type="http://schemas.openxmlformats.org/officeDocument/2006/relationships/slideLayout" Target="../slideLayouts/slideLayout2.xml"/><Relationship Id="rId5" Type="http://schemas.openxmlformats.org/officeDocument/2006/relationships/hyperlink" Target="https://prezi.com/ybnp5j4lqqij/s4-propaganda-militarism-and-rallies-resistance-groups/" TargetMode="External"/><Relationship Id="rId4" Type="http://schemas.openxmlformats.org/officeDocument/2006/relationships/image" Target="../media/image95.jpeg"/></Relationships>
</file>

<file path=ppt/slides/_rels/slide17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s://www.youtube.com/watch?v=7ceLnMT0rps" TargetMode="External"/><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www.google.co.uk/url?sa=i&amp;rct=j&amp;q=&amp;esrc=s&amp;source=images&amp;cd=&amp;cad=rja&amp;uact=8&amp;ved=0ahUKEwj-74rtj8zJAhWEzxQKHfvZD60QjRwIBw&amp;url=https://www.pinterest.com/pin/15903404907667426/&amp;psig=AFQjCNFltgriyBpQwnjCFq5cAZRNbycKaA&amp;ust=1449659286125015"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s://www.google.co.uk/url?sa=i&amp;source=imgres&amp;cd=&amp;cad=rja&amp;uact=8&amp;ved=0ahUKEwi0nP_MkMzJAhUDvRQKHfYtC5sQjRwICTAA&amp;url=http://www.slate.com/blogs/atlas_obscura/2014/02/05/prora_on_the_german_island_of_r_gen_is_an_abandoned_nazi_beach_resort.html&amp;psig=AFQjCNHj4aCFsEQnIWNmNHBGFHesjSrJ4w&amp;ust=1449659498789631" TargetMode="Externa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123.emf"/><Relationship Id="rId3" Type="http://schemas.openxmlformats.org/officeDocument/2006/relationships/image" Target="../media/image118.emf"/><Relationship Id="rId7" Type="http://schemas.openxmlformats.org/officeDocument/2006/relationships/image" Target="../media/image120.emf"/><Relationship Id="rId12" Type="http://schemas.openxmlformats.org/officeDocument/2006/relationships/customXml" Target="../ink/ink23.xml"/><Relationship Id="rId2"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20.xml"/><Relationship Id="rId11" Type="http://schemas.openxmlformats.org/officeDocument/2006/relationships/image" Target="../media/image122.emf"/><Relationship Id="rId5" Type="http://schemas.openxmlformats.org/officeDocument/2006/relationships/image" Target="../media/image119.emf"/><Relationship Id="rId10" Type="http://schemas.openxmlformats.org/officeDocument/2006/relationships/customXml" Target="../ink/ink22.xml"/><Relationship Id="rId4" Type="http://schemas.openxmlformats.org/officeDocument/2006/relationships/customXml" Target="../ink/ink19.xml"/><Relationship Id="rId9" Type="http://schemas.openxmlformats.org/officeDocument/2006/relationships/image" Target="../media/image121.e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images.google.co.uk/imgres?imgurl=http://www.klisia.net/blog/swastika.png&amp;imgrefurl=http://duelistgroundz.com/index.php?showtopic=68061&amp;view=getnewpost&amp;h=323&amp;w=345&amp;sz=8&amp;hl=en&amp;start=23&amp;tbnid=-aisgP0orjsHOM:&amp;tbnh=112&amp;tbnw=120&amp;prev=/images?q=life+in+Nazi+Germany&amp;start=20&amp;gbv=2&amp;ndsp=20&amp;hl=en&amp;safe=vss&amp;sa=N" TargetMode="Externa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google.co.uk/url?sa=i&amp;rct=j&amp;q=&amp;esrc=s&amp;source=images&amp;cd=&amp;cad=rja&amp;uact=8&amp;ved=0ahUKEwjo3fCDo9vJAhWEfhoKHYxhATwQjRwIBw&amp;url=http://www.sciencebuzz.org/museum/ask/allison/eugenics&amp;psig=AFQjCNFcIYw2SVL4QHJEPDIIM-LqIRfPNw&amp;ust=1450179786466821" TargetMode="Externa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images.google.co.uk/imgres?imgurl=http://www.klisia.net/blog/swastika.png&amp;imgrefurl=http://duelistgroundz.com/index.php?showtopic=68061&amp;view=getnewpost&amp;h=323&amp;w=345&amp;sz=8&amp;hl=en&amp;start=23&amp;tbnid=-aisgP0orjsHOM:&amp;tbnh=112&amp;tbnw=120&amp;prev=/images?q=life+in+Nazi+Germany&amp;start=20&amp;gbv=2&amp;ndsp=20&amp;hl=en&amp;safe=vss&amp;sa=N" TargetMode="Externa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hyperlink" Target="http://images.google.co.uk/imgres?imgurl=http://histclo.com/youth/youth/image/imgnat/girlsleas.jpg&amp;imgrefurl=http://histclo.com/youth/youth/org/nat/hitler/hitlero.htm&amp;h=480&amp;w=336&amp;sz=11&amp;hl=en&amp;start=4&amp;tbnid=N9Hh1dhso0isIM:&amp;tbnh=129&amp;tbnw=90&amp;prev=/images?q=hitler+youth+movement&amp;gbv=2&amp;hl=en&amp;safe=vss&amp;sa=X"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images.google.co.uk/imgres?imgurl=http://histclo.com/youth/youth/image/imgnat/girlsleas.jpg&amp;imgrefurl=http://histclo.com/youth/youth/org/nat/hitler/hitlero.htm&amp;h=480&amp;w=336&amp;sz=11&amp;hl=en&amp;start=4&amp;tbnid=N9Hh1dhso0isIM:&amp;tbnh=129&amp;tbnw=90&amp;prev=/images?q=hitler+youth+movement&amp;gbv=2&amp;hl=en&amp;safe=vss&amp;sa=X" TargetMode="Externa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20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hyperlink" Target="https://www.youtube.com/watch?v=PYFIbcSPgIg" TargetMode="External"/><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youtube.com/watch?v=QY6zQ3mEUj8"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https/www.youtube.com/watch?v=bZd1aGRU4SY"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google.co.uk/imgres?imgurl=http://www.independent.co.uk/multimedia/archive/00114/woodrow-wilson_114094t.jpg&amp;imgrefurl=http://www.independent.co.uk/news/presidents/woodrow-wilson-1417414.html&amp;usg=__NmCfWOA3IobX6c6WPLF9m2JjGy0=&amp;h=300&amp;w=300&amp;sz=15&amp;hl=en&amp;start=7&amp;zoom=1&amp;itbs=1&amp;tbnid=zopC5gma1U9RuM:&amp;tbnh=116&amp;tbnw=116&amp;prev=/images?q=woodrow+wilson&amp;hl=en&amp;safe=vss&amp;gbv=2&amp;tbs=isch:1" TargetMode="External"/><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hyperlink" Target="http://www.google.co.uk/imgres?imgurl=http://www.shalligettoblighty.co.uk/userimages/DavidLloydGeorge.jpg&amp;imgrefurl=http://www.shalligettoblighty.co.uk/page8.htm&amp;usg=__HCqjiFeQWLcWzmB_dI4-YERQcNs=&amp;h=1182&amp;w=907&amp;sz=411&amp;hl=en&amp;start=1&amp;zoom=1&amp;itbs=1&amp;tbnid=mFNNWj1Oe0WSAM:&amp;tbnh=150&amp;tbnw=115&amp;prev=/images?q=lloyd+george&amp;hl=en&amp;safe=vss&amp;gbv=2&amp;tbs=isch:1" TargetMode="External"/><Relationship Id="rId1" Type="http://schemas.openxmlformats.org/officeDocument/2006/relationships/slideLayout" Target="../slideLayouts/slideLayout2.xml"/><Relationship Id="rId6" Type="http://schemas.openxmlformats.org/officeDocument/2006/relationships/hyperlink" Target="http://www.google.co.uk/imgres?imgurl=http://www.spartacus.schoolnet.co.uk/FWWorlando.JPG&amp;imgrefurl=http://www.spartacus.schoolnet.co.uk/FWWorlando.htm&amp;usg=__ihDhn93YR0yFisGzmHbRaUVpF6U=&amp;h=232&amp;w=164&amp;sz=13&amp;hl=en&amp;start=1&amp;zoom=1&amp;itbs=1&amp;tbnid=WmJ1jaakipIC2M:&amp;tbnh=109&amp;tbnw=77&amp;prev=/images?q=vittorio+orlando&amp;hl=en&amp;safe=vss&amp;gbv=2&amp;tbs=isch:1" TargetMode="External"/><Relationship Id="rId5" Type="http://schemas.openxmlformats.org/officeDocument/2006/relationships/image" Target="../media/image30.jpeg"/><Relationship Id="rId4" Type="http://schemas.openxmlformats.org/officeDocument/2006/relationships/hyperlink" Target="http://www.google.co.uk/imgres?imgurl=http://www.maritimequest.com/warship_directory/france/aircraft_carriers/clemenceau_r98/georges_clemenceau_3.jpg&amp;imgrefurl=http://www.maritimequest.com/warship_directory/france/aircraft_carriers/clemenceau_r98/clemenceau_r98_georges_clemenceau.htm&amp;usg=__hvMN_ZeMBneLpBVEmB1YupBVY50=&amp;h=886&amp;w=744&amp;sz=133&amp;hl=en&amp;start=4&amp;zoom=1&amp;itbs=1&amp;tbnid=3s4EPzYhxw0q3M:&amp;tbnh=146&amp;tbnw=123&amp;prev=/images?q=clemenceau&amp;hl=en&amp;safe=vss&amp;gbv=2&amp;tbs=isch:1" TargetMode="External"/><Relationship Id="rId9" Type="http://schemas.openxmlformats.org/officeDocument/2006/relationships/image" Target="../media/image32.jpe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bbc.co.uk/education/clips/zb88q6f" TargetMode="External"/><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hyperlink" Target="http://www.bbc.co.uk/news/world-europe-11698287"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41.emf"/><Relationship Id="rId18" Type="http://schemas.openxmlformats.org/officeDocument/2006/relationships/customXml" Target="../ink/ink10.xml"/><Relationship Id="rId3" Type="http://schemas.openxmlformats.org/officeDocument/2006/relationships/image" Target="../media/image36.emf"/><Relationship Id="rId21" Type="http://schemas.openxmlformats.org/officeDocument/2006/relationships/image" Target="../media/image45.emf"/><Relationship Id="rId7" Type="http://schemas.openxmlformats.org/officeDocument/2006/relationships/image" Target="../media/image38.emf"/><Relationship Id="rId12" Type="http://schemas.openxmlformats.org/officeDocument/2006/relationships/customXml" Target="../ink/ink7.xml"/><Relationship Id="rId17" Type="http://schemas.openxmlformats.org/officeDocument/2006/relationships/image" Target="../media/image43.emf"/><Relationship Id="rId2" Type="http://schemas.openxmlformats.org/officeDocument/2006/relationships/customXml" Target="../ink/ink2.xm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40.emf"/><Relationship Id="rId5" Type="http://schemas.openxmlformats.org/officeDocument/2006/relationships/image" Target="../media/image37.emf"/><Relationship Id="rId15" Type="http://schemas.openxmlformats.org/officeDocument/2006/relationships/image" Target="../media/image42.emf"/><Relationship Id="rId10" Type="http://schemas.openxmlformats.org/officeDocument/2006/relationships/customXml" Target="../ink/ink6.xml"/><Relationship Id="rId19" Type="http://schemas.openxmlformats.org/officeDocument/2006/relationships/image" Target="../media/image44.emf"/><Relationship Id="rId4" Type="http://schemas.openxmlformats.org/officeDocument/2006/relationships/customXml" Target="../ink/ink3.xml"/><Relationship Id="rId9" Type="http://schemas.openxmlformats.org/officeDocument/2006/relationships/image" Target="../media/image39.emf"/><Relationship Id="rId14" Type="http://schemas.openxmlformats.org/officeDocument/2006/relationships/customXml" Target="../ink/ink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bbc.co.uk/learningzone/clips/why-was-the-weimar-republic-weak/3267.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images.google.co.uk/imgres?imgurl=http://www.calvin.edu/academic/cas/gpa/posters/samann.jpg&amp;imgrefurl=http://www.calvin.edu/academic/cas/gpa/posters2.htm&amp;h=570&amp;w=390&amp;sz=45&amp;hl=en&amp;start=14&amp;tbnid=9duWSwBb1U21hM:&amp;tbnh=134&amp;tbnw=92&amp;prev=/images?q=brownshirts&amp;svnum=10&amp;hl=en&amp;lr=&amp;safe=vss&amp;sa=g" TargetMode="External"/><Relationship Id="rId1" Type="http://schemas.openxmlformats.org/officeDocument/2006/relationships/slideLayout" Target="../slideLayouts/slideLayout12.xml"/><Relationship Id="rId4" Type="http://schemas.openxmlformats.org/officeDocument/2006/relationships/hyperlink" Target="http://www.youtube.com/watch?v=_OLKroWDiJs&amp;feature=bf_next&amp;list=PL196A9954013036F4&amp;lf=results_main"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50.emf"/><Relationship Id="rId3" Type="http://schemas.openxmlformats.org/officeDocument/2006/relationships/image" Target="../media/image450.emf"/><Relationship Id="rId7" Type="http://schemas.openxmlformats.org/officeDocument/2006/relationships/image" Target="../media/image47.emf"/><Relationship Id="rId12" Type="http://schemas.openxmlformats.org/officeDocument/2006/relationships/customXml" Target="../ink/ink17.xml"/><Relationship Id="rId2" Type="http://schemas.openxmlformats.org/officeDocument/2006/relationships/customXml" Target="../ink/ink12.xml"/><Relationship Id="rId1" Type="http://schemas.openxmlformats.org/officeDocument/2006/relationships/slideLayout" Target="../slideLayouts/slideLayout4.xml"/><Relationship Id="rId6" Type="http://schemas.openxmlformats.org/officeDocument/2006/relationships/customXml" Target="../ink/ink14.xml"/><Relationship Id="rId11" Type="http://schemas.openxmlformats.org/officeDocument/2006/relationships/image" Target="../media/image49.emf"/><Relationship Id="rId5" Type="http://schemas.openxmlformats.org/officeDocument/2006/relationships/image" Target="../media/image46.emf"/><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48.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upload.wikimedia.org/wikipedia/commons/d/dc/SA-Logo.sv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upload.wikimedia.org/wikipedia/commons/8/8b/Rohm.jpg" TargetMode="Externa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gY1a821Iwak&amp;feature=related"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hyperlink" Target="http://edition.cnn.com/2001/TECH/computing/01/24/storage.tape.idg/map.germany.berlin.jpg" TargetMode="External"/><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98.xml.rels><?xml version="1.0" encoding="UTF-8" standalone="yes"?>
<Relationships xmlns="http://schemas.openxmlformats.org/package/2006/relationships"><Relationship Id="rId2" Type="http://schemas.openxmlformats.org/officeDocument/2006/relationships/hyperlink" Target="https://www.youtube.com/watch?v=BaPOxJqBEhI"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p:cNvSpPr>
            <a:spLocks noGrp="1" noChangeArrowheads="1"/>
          </p:cNvSpPr>
          <p:nvPr>
            <p:ph type="ctrTitle"/>
          </p:nvPr>
        </p:nvSpPr>
        <p:spPr>
          <a:xfrm>
            <a:off x="605092" y="5085185"/>
            <a:ext cx="7772400" cy="792088"/>
          </a:xfrm>
        </p:spPr>
        <p:txBody>
          <a:bodyPr/>
          <a:lstStyle/>
          <a:p>
            <a:r>
              <a:rPr lang="en-GB" sz="4800" dirty="0" smtClean="0"/>
              <a:t>Historical Study: World</a:t>
            </a:r>
            <a:endParaRPr lang="en-GB" sz="4800" dirty="0"/>
          </a:p>
        </p:txBody>
      </p:sp>
      <p:sp>
        <p:nvSpPr>
          <p:cNvPr id="151557" name="Rectangle 5"/>
          <p:cNvSpPr>
            <a:spLocks noGrp="1" noChangeArrowheads="1"/>
          </p:cNvSpPr>
          <p:nvPr>
            <p:ph type="subTitle" idx="1"/>
          </p:nvPr>
        </p:nvSpPr>
        <p:spPr>
          <a:xfrm>
            <a:off x="395536" y="332656"/>
            <a:ext cx="8280920" cy="1752600"/>
          </a:xfrm>
        </p:spPr>
        <p:txBody>
          <a:bodyPr/>
          <a:lstStyle/>
          <a:p>
            <a:r>
              <a:rPr lang="en-GB" sz="4800" dirty="0" smtClean="0"/>
              <a:t>Hitler and Nazi Germany, 1919-1939</a:t>
            </a:r>
            <a:endParaRPr lang="en-GB" sz="4800" dirty="0"/>
          </a:p>
        </p:txBody>
      </p:sp>
      <p:pic>
        <p:nvPicPr>
          <p:cNvPr id="4" name="Picture 5"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21" y="2060847"/>
            <a:ext cx="3154716" cy="29452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78867" y="6021285"/>
            <a:ext cx="7416824" cy="707886"/>
          </a:xfrm>
          <a:prstGeom prst="rect">
            <a:avLst/>
          </a:prstGeom>
          <a:noFill/>
        </p:spPr>
        <p:txBody>
          <a:bodyPr wrap="square" rtlCol="0">
            <a:spAutoFit/>
          </a:bodyPr>
          <a:lstStyle/>
          <a:p>
            <a:r>
              <a:rPr lang="en-GB" sz="3200" dirty="0" smtClean="0"/>
              <a:t>    </a:t>
            </a:r>
            <a:r>
              <a:rPr lang="en-GB" sz="4000" b="1" dirty="0" smtClean="0"/>
              <a:t>Level 4</a:t>
            </a:r>
            <a:endParaRPr lang="en-GB" sz="4000" b="1" dirty="0"/>
          </a:p>
        </p:txBody>
      </p:sp>
      <p:sp>
        <p:nvSpPr>
          <p:cNvPr id="3" name="Right Arrow 2"/>
          <p:cNvSpPr/>
          <p:nvPr/>
        </p:nvSpPr>
        <p:spPr>
          <a:xfrm>
            <a:off x="3563888" y="6190852"/>
            <a:ext cx="1800200" cy="368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478" y="5850121"/>
            <a:ext cx="93821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5850121"/>
            <a:ext cx="97472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 Cont.</a:t>
            </a:r>
            <a:endParaRPr lang="en-GB" dirty="0"/>
          </a:p>
        </p:txBody>
      </p:sp>
      <p:sp>
        <p:nvSpPr>
          <p:cNvPr id="3" name="Content Placeholder 2"/>
          <p:cNvSpPr>
            <a:spLocks noGrp="1"/>
          </p:cNvSpPr>
          <p:nvPr>
            <p:ph idx="1"/>
          </p:nvPr>
        </p:nvSpPr>
        <p:spPr/>
        <p:txBody>
          <a:bodyPr/>
          <a:lstStyle/>
          <a:p>
            <a:pPr marL="742950" lvl="0" indent="-742950">
              <a:buFont typeface="+mj-lt"/>
              <a:buAutoNum type="arabicPeriod"/>
            </a:pPr>
            <a:r>
              <a:rPr lang="en-GB" sz="2400" dirty="0">
                <a:solidFill>
                  <a:srgbClr val="FFFFFF"/>
                </a:solidFill>
              </a:rPr>
              <a:t>Read the section ‘Why did the war end in November 1918’ on pages 5-6</a:t>
            </a:r>
          </a:p>
          <a:p>
            <a:pPr marL="742950" lvl="0" indent="-742950">
              <a:buFont typeface="+mj-lt"/>
              <a:buAutoNum type="arabicPeriod"/>
            </a:pPr>
            <a:r>
              <a:rPr lang="en-GB" sz="2400" dirty="0">
                <a:solidFill>
                  <a:srgbClr val="FFFFFF"/>
                </a:solidFill>
              </a:rPr>
              <a:t>Copy out both glossaries</a:t>
            </a:r>
          </a:p>
          <a:p>
            <a:pPr marL="742950" lvl="0" indent="-742950">
              <a:buFont typeface="+mj-lt"/>
              <a:buAutoNum type="arabicPeriod"/>
            </a:pPr>
            <a:r>
              <a:rPr lang="en-GB" sz="2400" dirty="0">
                <a:solidFill>
                  <a:srgbClr val="FFFFFF"/>
                </a:solidFill>
              </a:rPr>
              <a:t>Explain why the sailors at Kiel </a:t>
            </a:r>
            <a:r>
              <a:rPr lang="en-GB" sz="2400" b="1" dirty="0">
                <a:solidFill>
                  <a:srgbClr val="FFFFFF"/>
                </a:solidFill>
              </a:rPr>
              <a:t>mutinied</a:t>
            </a:r>
            <a:r>
              <a:rPr lang="en-GB" sz="2400" dirty="0">
                <a:solidFill>
                  <a:srgbClr val="FFFFFF"/>
                </a:solidFill>
              </a:rPr>
              <a:t> in November 1918.</a:t>
            </a:r>
          </a:p>
          <a:p>
            <a:pPr marL="742950" lvl="0" indent="-742950">
              <a:buFont typeface="+mj-lt"/>
              <a:buAutoNum type="arabicPeriod"/>
            </a:pPr>
            <a:r>
              <a:rPr lang="en-GB" sz="2400" dirty="0">
                <a:solidFill>
                  <a:srgbClr val="FFFFFF"/>
                </a:solidFill>
              </a:rPr>
              <a:t>Describe the ways in which German soldiers and workers were influenced by the Russian revolution.</a:t>
            </a:r>
          </a:p>
          <a:p>
            <a:pPr marL="742950" lvl="0" indent="-742950">
              <a:buFont typeface="+mj-lt"/>
              <a:buAutoNum type="arabicPeriod"/>
            </a:pPr>
            <a:r>
              <a:rPr lang="en-GB" sz="2400" dirty="0">
                <a:solidFill>
                  <a:srgbClr val="FFFFFF"/>
                </a:solidFill>
              </a:rPr>
              <a:t>What evidence is there that the revolution was (a) violent and (b) successful?</a:t>
            </a:r>
          </a:p>
          <a:p>
            <a:endParaRPr lang="en-GB" dirty="0"/>
          </a:p>
        </p:txBody>
      </p:sp>
    </p:spTree>
    <p:extLst>
      <p:ext uri="{BB962C8B-B14F-4D97-AF65-F5344CB8AC3E}">
        <p14:creationId xmlns:p14="http://schemas.microsoft.com/office/powerpoint/2010/main" val="20707890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741368"/>
          </a:xfrm>
        </p:spPr>
        <p:txBody>
          <a:bodyPr/>
          <a:lstStyle/>
          <a:p>
            <a:pPr marL="0" indent="0">
              <a:buNone/>
            </a:pPr>
            <a:r>
              <a:rPr lang="en-GB" sz="2400" dirty="0" smtClean="0"/>
              <a:t>Source A </a:t>
            </a:r>
            <a:r>
              <a:rPr lang="en-GB" sz="2400" b="1" u="sng" dirty="0" smtClean="0"/>
              <a:t>is useful </a:t>
            </a:r>
            <a:r>
              <a:rPr lang="en-GB" sz="2400" dirty="0" smtClean="0"/>
              <a:t>as evidence of the reasons for the failure of the Beerhall Putsch as it is a primary source, </a:t>
            </a:r>
            <a:r>
              <a:rPr lang="en-GB" sz="2400" b="1" u="sng" dirty="0" smtClean="0"/>
              <a:t>written not long after the events of the Putsch in 1923.</a:t>
            </a:r>
          </a:p>
          <a:p>
            <a:pPr marL="0" indent="0">
              <a:buNone/>
            </a:pPr>
            <a:r>
              <a:rPr lang="en-GB" sz="2400" dirty="0" smtClean="0"/>
              <a:t>Source A was written by a policeman who was present at the Putsch </a:t>
            </a:r>
            <a:r>
              <a:rPr lang="en-GB" sz="2400" b="1" u="sng" dirty="0" smtClean="0"/>
              <a:t>making it useful because</a:t>
            </a:r>
            <a:r>
              <a:rPr lang="en-GB" sz="2400" dirty="0" smtClean="0"/>
              <a:t> he was an eye-witness to the events.</a:t>
            </a:r>
          </a:p>
          <a:p>
            <a:pPr marL="0" indent="0">
              <a:buNone/>
            </a:pPr>
            <a:r>
              <a:rPr lang="en-GB" sz="2400" dirty="0" smtClean="0"/>
              <a:t>Source A states that “General von </a:t>
            </a:r>
            <a:r>
              <a:rPr lang="en-GB" sz="2400" dirty="0" err="1" smtClean="0"/>
              <a:t>Lossow</a:t>
            </a:r>
            <a:r>
              <a:rPr lang="en-GB" sz="2400" dirty="0" smtClean="0"/>
              <a:t> had escaped from the meeting and warned us” and </a:t>
            </a:r>
            <a:r>
              <a:rPr lang="en-GB" sz="2400" b="1" u="sng" dirty="0" smtClean="0"/>
              <a:t>this is useful because it is accurate.</a:t>
            </a:r>
          </a:p>
          <a:p>
            <a:pPr marL="0" indent="0">
              <a:buNone/>
            </a:pPr>
            <a:r>
              <a:rPr lang="en-GB" sz="2400" dirty="0" smtClean="0"/>
              <a:t>Source A also states that “Hitler’s men fled like cowards” </a:t>
            </a:r>
            <a:r>
              <a:rPr lang="en-GB" sz="2400" b="1" u="sng" dirty="0" smtClean="0"/>
              <a:t>and this is also useful as it is accurate.</a:t>
            </a:r>
          </a:p>
          <a:p>
            <a:pPr marL="0" indent="0">
              <a:buNone/>
            </a:pPr>
            <a:r>
              <a:rPr lang="en-GB" sz="2400" dirty="0" smtClean="0"/>
              <a:t>The source </a:t>
            </a:r>
            <a:r>
              <a:rPr lang="en-GB" sz="2400" b="1" u="sng" dirty="0" smtClean="0"/>
              <a:t>could be more useful if it mentioned </a:t>
            </a:r>
            <a:r>
              <a:rPr lang="en-GB" sz="2400" dirty="0" smtClean="0"/>
              <a:t>that a reason for its failure General Ludendorff allowed the three leaders to leave the Beerhall to tell their wives they were okay, which gave them the chance to stop the Putsch.</a:t>
            </a:r>
            <a:endParaRPr lang="en-GB" sz="2400" dirty="0"/>
          </a:p>
        </p:txBody>
      </p:sp>
    </p:spTree>
    <p:extLst>
      <p:ext uri="{BB962C8B-B14F-4D97-AF65-F5344CB8AC3E}">
        <p14:creationId xmlns:p14="http://schemas.microsoft.com/office/powerpoint/2010/main" val="385723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Hitler on Trial</a:t>
            </a:r>
            <a:br>
              <a:rPr lang="en-GB" sz="3200" dirty="0" smtClean="0"/>
            </a:br>
            <a:r>
              <a:rPr lang="en-GB" sz="3200" dirty="0" smtClean="0"/>
              <a:t>By the end of the lesson you will be able to</a:t>
            </a:r>
            <a:r>
              <a:rPr lang="en-GB" dirty="0" smtClean="0"/>
              <a:t>:</a:t>
            </a:r>
            <a:endParaRPr lang="en-GB" dirty="0"/>
          </a:p>
        </p:txBody>
      </p:sp>
      <p:sp>
        <p:nvSpPr>
          <p:cNvPr id="3" name="Content Placeholder 2"/>
          <p:cNvSpPr>
            <a:spLocks noGrp="1"/>
          </p:cNvSpPr>
          <p:nvPr>
            <p:ph idx="1"/>
          </p:nvPr>
        </p:nvSpPr>
        <p:spPr>
          <a:xfrm>
            <a:off x="457200" y="1628800"/>
            <a:ext cx="8229600" cy="4497363"/>
          </a:xfrm>
        </p:spPr>
        <p:txBody>
          <a:bodyPr/>
          <a:lstStyle/>
          <a:p>
            <a:r>
              <a:rPr lang="en-GB" dirty="0" smtClean="0"/>
              <a:t>Describe the events that took place at Hitler’s trial</a:t>
            </a:r>
          </a:p>
          <a:p>
            <a:r>
              <a:rPr lang="en-GB" dirty="0" smtClean="0"/>
              <a:t>Explain why he was punished so lightly</a:t>
            </a:r>
          </a:p>
          <a:p>
            <a:r>
              <a:rPr lang="en-GB" dirty="0" smtClean="0"/>
              <a:t>Describe Hitler's experience in Prison.</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25144"/>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05064"/>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6183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085"/>
            <a:ext cx="8229600" cy="1143000"/>
          </a:xfrm>
        </p:spPr>
        <p:txBody>
          <a:bodyPr/>
          <a:lstStyle/>
          <a:p>
            <a:r>
              <a:rPr lang="en-GB" b="1" dirty="0" smtClean="0"/>
              <a:t>Hitler’s Trial</a:t>
            </a:r>
            <a:endParaRPr lang="en-GB" b="1" dirty="0"/>
          </a:p>
        </p:txBody>
      </p:sp>
      <p:sp>
        <p:nvSpPr>
          <p:cNvPr id="3" name="Content Placeholder 2"/>
          <p:cNvSpPr>
            <a:spLocks noGrp="1"/>
          </p:cNvSpPr>
          <p:nvPr>
            <p:ph idx="1"/>
          </p:nvPr>
        </p:nvSpPr>
        <p:spPr>
          <a:xfrm>
            <a:off x="251520" y="1196752"/>
            <a:ext cx="8712968" cy="5616624"/>
          </a:xfrm>
        </p:spPr>
        <p:txBody>
          <a:bodyPr/>
          <a:lstStyle/>
          <a:p>
            <a:pPr marL="514350" indent="-514350">
              <a:buFont typeface="+mj-lt"/>
              <a:buAutoNum type="arabicPeriod"/>
            </a:pPr>
            <a:r>
              <a:rPr lang="en-GB" sz="2800" dirty="0" smtClean="0"/>
              <a:t>Read pages 38-39</a:t>
            </a:r>
          </a:p>
          <a:p>
            <a:pPr marL="514350" indent="-514350">
              <a:buFont typeface="+mj-lt"/>
              <a:buAutoNum type="arabicPeriod"/>
            </a:pPr>
            <a:r>
              <a:rPr lang="en-GB" sz="2800" dirty="0" smtClean="0"/>
              <a:t>Describe the ways Hitler managed to turn his trial into a great success.</a:t>
            </a:r>
          </a:p>
          <a:p>
            <a:pPr marL="514350" indent="-514350">
              <a:buFont typeface="+mj-lt"/>
              <a:buAutoNum type="arabicPeriod"/>
            </a:pPr>
            <a:r>
              <a:rPr lang="en-GB" sz="2800" dirty="0" smtClean="0"/>
              <a:t>On what points did the German ‘Establishment’ agree with Hitler? – </a:t>
            </a:r>
            <a:r>
              <a:rPr lang="en-GB" sz="2800" i="1" dirty="0" smtClean="0"/>
              <a:t>bullet points at bottom of p. 39</a:t>
            </a:r>
          </a:p>
          <a:p>
            <a:pPr marL="514350" indent="-514350">
              <a:buFont typeface="+mj-lt"/>
              <a:buAutoNum type="arabicPeriod"/>
            </a:pP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789040"/>
            <a:ext cx="4104456" cy="275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7607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0"/>
            <a:ext cx="8229600" cy="908720"/>
          </a:xfrm>
        </p:spPr>
        <p:txBody>
          <a:bodyPr/>
          <a:lstStyle/>
          <a:p>
            <a:r>
              <a:rPr lang="en-GB" dirty="0" smtClean="0"/>
              <a:t>Hitler in Prison</a:t>
            </a:r>
            <a:endParaRPr lang="en-GB" dirty="0"/>
          </a:p>
        </p:txBody>
      </p:sp>
      <p:sp>
        <p:nvSpPr>
          <p:cNvPr id="3" name="Content Placeholder 2"/>
          <p:cNvSpPr>
            <a:spLocks noGrp="1"/>
          </p:cNvSpPr>
          <p:nvPr>
            <p:ph idx="1"/>
          </p:nvPr>
        </p:nvSpPr>
        <p:spPr>
          <a:xfrm>
            <a:off x="107504" y="980728"/>
            <a:ext cx="8928992" cy="5688632"/>
          </a:xfrm>
        </p:spPr>
        <p:txBody>
          <a:bodyPr/>
          <a:lstStyle/>
          <a:p>
            <a:pPr marL="0" indent="0">
              <a:buNone/>
            </a:pPr>
            <a:r>
              <a:rPr lang="en-GB" sz="2800" b="1" dirty="0" smtClean="0"/>
              <a:t>CLASS DISCUSSION </a:t>
            </a:r>
            <a:r>
              <a:rPr lang="en-GB" sz="2800" dirty="0" smtClean="0"/>
              <a:t>– </a:t>
            </a:r>
          </a:p>
          <a:p>
            <a:pPr marL="0" indent="0">
              <a:buNone/>
            </a:pPr>
            <a:r>
              <a:rPr lang="en-GB" sz="2800" dirty="0" smtClean="0"/>
              <a:t>Look </a:t>
            </a:r>
            <a:r>
              <a:rPr lang="en-GB" sz="2800" dirty="0"/>
              <a:t>at </a:t>
            </a:r>
            <a:r>
              <a:rPr lang="en-GB" sz="2800" dirty="0" smtClean="0"/>
              <a:t>this </a:t>
            </a:r>
            <a:r>
              <a:rPr lang="en-GB" sz="2800" dirty="0"/>
              <a:t>photograph of Hitler </a:t>
            </a:r>
            <a:endParaRPr lang="en-GB" sz="2800" dirty="0" smtClean="0"/>
          </a:p>
          <a:p>
            <a:pPr marL="0" indent="0">
              <a:buNone/>
            </a:pPr>
            <a:r>
              <a:rPr lang="en-GB" sz="2800" dirty="0" smtClean="0"/>
              <a:t>in prison. </a:t>
            </a:r>
            <a:r>
              <a:rPr lang="en-GB" sz="2800" dirty="0"/>
              <a:t>What does </a:t>
            </a:r>
            <a:r>
              <a:rPr lang="en-GB" sz="2800" dirty="0" smtClean="0"/>
              <a:t>this </a:t>
            </a:r>
            <a:r>
              <a:rPr lang="en-GB" sz="2800" dirty="0"/>
              <a:t>tell you </a:t>
            </a:r>
            <a:endParaRPr lang="en-GB" sz="2800" dirty="0" smtClean="0"/>
          </a:p>
          <a:p>
            <a:pPr marL="0" indent="0">
              <a:buNone/>
            </a:pPr>
            <a:r>
              <a:rPr lang="en-GB" sz="2800" dirty="0" smtClean="0"/>
              <a:t>about </a:t>
            </a:r>
            <a:r>
              <a:rPr lang="en-GB" sz="2800" dirty="0"/>
              <a:t>his </a:t>
            </a:r>
            <a:r>
              <a:rPr lang="en-GB" sz="2800" dirty="0" smtClean="0"/>
              <a:t>treatment in </a:t>
            </a:r>
            <a:r>
              <a:rPr lang="en-GB" sz="2800" dirty="0"/>
              <a:t>jail</a:t>
            </a:r>
            <a:r>
              <a:rPr lang="en-GB" sz="2800" dirty="0" smtClean="0"/>
              <a:t>?</a:t>
            </a:r>
          </a:p>
          <a:p>
            <a:pPr marL="514350" indent="-514350">
              <a:buFont typeface="+mj-lt"/>
              <a:buAutoNum type="arabicPeriod"/>
            </a:pPr>
            <a:endParaRPr lang="en-GB" sz="1100" dirty="0"/>
          </a:p>
          <a:p>
            <a:pPr marL="514350" indent="-514350">
              <a:buFont typeface="+mj-lt"/>
              <a:buAutoNum type="arabicPeriod"/>
            </a:pPr>
            <a:r>
              <a:rPr lang="en-GB" sz="2800" dirty="0" smtClean="0"/>
              <a:t>Read page 41.</a:t>
            </a:r>
            <a:endParaRPr lang="en-GB" sz="2800" dirty="0"/>
          </a:p>
          <a:p>
            <a:pPr marL="514350" indent="-514350">
              <a:buFont typeface="+mj-lt"/>
              <a:buAutoNum type="arabicPeriod"/>
            </a:pPr>
            <a:r>
              <a:rPr lang="en-GB" sz="2800" dirty="0"/>
              <a:t>What important decision about tactics did Hitler make while in prison</a:t>
            </a:r>
            <a:r>
              <a:rPr lang="en-GB" sz="2800" dirty="0" smtClean="0"/>
              <a:t>?</a:t>
            </a:r>
          </a:p>
          <a:p>
            <a:pPr marL="514350" indent="-514350">
              <a:buFont typeface="+mj-lt"/>
              <a:buAutoNum type="arabicPeriod"/>
            </a:pPr>
            <a:r>
              <a:rPr lang="en-GB" sz="2800" dirty="0" smtClean="0"/>
              <a:t>Read page 42.</a:t>
            </a:r>
          </a:p>
          <a:p>
            <a:pPr marL="514350" indent="-514350">
              <a:buFont typeface="+mj-lt"/>
              <a:buAutoNum type="arabicPeriod"/>
            </a:pPr>
            <a:r>
              <a:rPr lang="en-GB" sz="2800" dirty="0" smtClean="0"/>
              <a:t>What evidence is there that the Nazis were not an important party in the 1920s?</a:t>
            </a:r>
            <a:endParaRPr lang="en-GB" sz="2800" dirty="0"/>
          </a:p>
          <a:p>
            <a:pPr marL="514350" indent="-514350">
              <a:buFont typeface="+mj-lt"/>
              <a:buAutoNum type="arabicPeriod"/>
            </a:pPr>
            <a:r>
              <a:rPr lang="en-GB" sz="2800" dirty="0"/>
              <a:t>Do </a:t>
            </a:r>
            <a:r>
              <a:rPr lang="en-GB" sz="2800" dirty="0" smtClean="0"/>
              <a:t>Activity 1 and 2 on p. 42 &amp; the N </a:t>
            </a:r>
            <a:r>
              <a:rPr lang="en-GB" sz="2800" dirty="0"/>
              <a:t>5 task on </a:t>
            </a:r>
            <a:r>
              <a:rPr lang="en-GB" sz="2800" dirty="0" smtClean="0"/>
              <a:t>p.43 </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099179"/>
            <a:ext cx="3384376" cy="265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3098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Evaluate the usefulness of Source A (page 43) as evidence of the effects of the Munich Putsch.			</a:t>
            </a:r>
            <a:r>
              <a:rPr lang="en-GB" smtClean="0"/>
              <a:t>5 marks</a:t>
            </a:r>
            <a:endParaRPr lang="en-GB"/>
          </a:p>
        </p:txBody>
      </p:sp>
    </p:spTree>
    <p:extLst>
      <p:ext uri="{BB962C8B-B14F-4D97-AF65-F5344CB8AC3E}">
        <p14:creationId xmlns:p14="http://schemas.microsoft.com/office/powerpoint/2010/main" val="21047043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dirty="0"/>
              <a:t>Years of </a:t>
            </a:r>
            <a:r>
              <a:rPr lang="en-GB" dirty="0" smtClean="0"/>
              <a:t>Hope:</a:t>
            </a:r>
            <a:br>
              <a:rPr lang="en-GB" dirty="0" smtClean="0"/>
            </a:br>
            <a:r>
              <a:rPr lang="en-GB" dirty="0" smtClean="0"/>
              <a:t>The Golden Age of Weimar</a:t>
            </a:r>
            <a:endParaRPr lang="en-GB" dirty="0"/>
          </a:p>
        </p:txBody>
      </p:sp>
      <p:sp>
        <p:nvSpPr>
          <p:cNvPr id="2051" name="Rectangle 3"/>
          <p:cNvSpPr>
            <a:spLocks noGrp="1" noChangeArrowheads="1"/>
          </p:cNvSpPr>
          <p:nvPr>
            <p:ph type="subTitle" idx="1"/>
          </p:nvPr>
        </p:nvSpPr>
        <p:spPr/>
        <p:txBody>
          <a:bodyPr/>
          <a:lstStyle/>
          <a:p>
            <a:r>
              <a:rPr lang="en-GB"/>
              <a:t>1924-1929</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GB"/>
              <a:t>What You Will Learn</a:t>
            </a:r>
          </a:p>
        </p:txBody>
      </p:sp>
      <p:sp>
        <p:nvSpPr>
          <p:cNvPr id="5123" name="Rectangle 3"/>
          <p:cNvSpPr>
            <a:spLocks noGrp="1" noChangeArrowheads="1"/>
          </p:cNvSpPr>
          <p:nvPr>
            <p:ph type="body" idx="1"/>
          </p:nvPr>
        </p:nvSpPr>
        <p:spPr/>
        <p:txBody>
          <a:bodyPr/>
          <a:lstStyle/>
          <a:p>
            <a:r>
              <a:rPr lang="en-GB" dirty="0"/>
              <a:t>Why the outside world could not allow Germany’s problems to </a:t>
            </a:r>
            <a:r>
              <a:rPr lang="en-GB" dirty="0" smtClean="0"/>
              <a:t>continue</a:t>
            </a:r>
            <a:endParaRPr lang="en-GB" dirty="0"/>
          </a:p>
          <a:p>
            <a:r>
              <a:rPr lang="en-GB" dirty="0"/>
              <a:t>What was introduced by the Dawes Plan</a:t>
            </a:r>
          </a:p>
          <a:p>
            <a:r>
              <a:rPr lang="en-GB" dirty="0"/>
              <a:t>What evidence there was to show that life in Germany was </a:t>
            </a:r>
            <a:r>
              <a:rPr lang="en-GB" dirty="0" smtClean="0"/>
              <a:t>improving</a:t>
            </a:r>
          </a:p>
          <a:p>
            <a:r>
              <a:rPr lang="en-GB" dirty="0" smtClean="0"/>
              <a:t>Who was Gustav Stresemann, and why was he important?</a:t>
            </a:r>
            <a:endParaRPr lang="en-GB" dirty="0"/>
          </a:p>
          <a:p>
            <a:r>
              <a:rPr lang="en-GB" dirty="0"/>
              <a:t>In what way international relations also </a:t>
            </a:r>
            <a:r>
              <a:rPr lang="en-GB" dirty="0" smtClean="0"/>
              <a:t>improved</a:t>
            </a:r>
            <a:endParaRPr lang="en-GB" dirty="0"/>
          </a:p>
          <a:p>
            <a:endParaRPr lang="en-GB"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179512" y="195560"/>
            <a:ext cx="8424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GB" sz="3600" b="1" dirty="0">
                <a:latin typeface="+mn-lt"/>
                <a:cs typeface="Times New Roman" pitchFamily="18" charset="0"/>
              </a:rPr>
              <a:t>Germany’s </a:t>
            </a:r>
            <a:r>
              <a:rPr lang="en-GB" sz="3600" b="1" dirty="0" smtClean="0">
                <a:latin typeface="+mn-lt"/>
                <a:cs typeface="Times New Roman" pitchFamily="18" charset="0"/>
              </a:rPr>
              <a:t>Recovery: the Dawes Plan</a:t>
            </a:r>
            <a:endParaRPr lang="en-GB" sz="1100" dirty="0">
              <a:latin typeface="+mn-lt"/>
            </a:endParaRPr>
          </a:p>
          <a:p>
            <a:pPr eaLnBrk="0" hangingPunct="0"/>
            <a:endParaRPr lang="en-GB" sz="1800" dirty="0"/>
          </a:p>
        </p:txBody>
      </p:sp>
      <p:sp>
        <p:nvSpPr>
          <p:cNvPr id="7174" name="Rectangle 6"/>
          <p:cNvSpPr>
            <a:spLocks noChangeArrowheads="1"/>
          </p:cNvSpPr>
          <p:nvPr/>
        </p:nvSpPr>
        <p:spPr bwMode="auto">
          <a:xfrm>
            <a:off x="103188" y="3309134"/>
            <a:ext cx="904081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Font typeface="Symbol" pitchFamily="18" charset="2"/>
              <a:buChar char=""/>
              <a:tabLst>
                <a:tab pos="457200" algn="l"/>
              </a:tabLst>
            </a:pPr>
            <a:r>
              <a:rPr lang="en-GB" sz="2200" b="1" dirty="0">
                <a:latin typeface="+mn-lt"/>
                <a:cs typeface="Times New Roman" pitchFamily="18" charset="0"/>
              </a:rPr>
              <a:t>The world could not risk a total collapse in Germany (WHY?)</a:t>
            </a:r>
            <a:endParaRPr lang="en-GB" sz="1000" dirty="0">
              <a:latin typeface="+mn-lt"/>
            </a:endParaRPr>
          </a:p>
          <a:p>
            <a:pPr eaLnBrk="0" hangingPunct="0">
              <a:buFont typeface="Symbol" pitchFamily="18" charset="2"/>
              <a:buChar char=""/>
              <a:tabLst>
                <a:tab pos="457200" algn="l"/>
              </a:tabLst>
            </a:pPr>
            <a:r>
              <a:rPr lang="en-GB" sz="2200" b="1" dirty="0">
                <a:latin typeface="+mn-lt"/>
                <a:cs typeface="Times New Roman" pitchFamily="18" charset="0"/>
              </a:rPr>
              <a:t>An American banker, Charles Dawes (above) came up with a plan:</a:t>
            </a:r>
            <a:endParaRPr lang="en-GB" sz="1000" dirty="0">
              <a:latin typeface="+mn-lt"/>
            </a:endParaRPr>
          </a:p>
          <a:p>
            <a:pPr lvl="1" eaLnBrk="0" hangingPunct="0">
              <a:buFont typeface="Trebuchet MS" pitchFamily="34" charset="0"/>
              <a:buChar char="-"/>
              <a:tabLst>
                <a:tab pos="457200" algn="l"/>
              </a:tabLst>
            </a:pPr>
            <a:r>
              <a:rPr lang="en-GB" sz="2200" b="1" dirty="0">
                <a:latin typeface="+mn-lt"/>
                <a:cs typeface="Times New Roman" pitchFamily="18" charset="0"/>
              </a:rPr>
              <a:t>reparations were to be reduced</a:t>
            </a:r>
            <a:endParaRPr lang="en-GB" sz="1000" dirty="0">
              <a:latin typeface="+mn-lt"/>
            </a:endParaRPr>
          </a:p>
          <a:p>
            <a:pPr lvl="1" eaLnBrk="0" hangingPunct="0">
              <a:buFont typeface="Trebuchet MS" pitchFamily="34" charset="0"/>
              <a:buChar char="-"/>
              <a:tabLst>
                <a:tab pos="457200" algn="l"/>
              </a:tabLst>
            </a:pPr>
            <a:r>
              <a:rPr lang="en-GB" sz="2200" b="1" dirty="0">
                <a:latin typeface="+mn-lt"/>
                <a:cs typeface="Times New Roman" pitchFamily="18" charset="0"/>
              </a:rPr>
              <a:t>Germany was to receive huge loans from the USA</a:t>
            </a:r>
            <a:endParaRPr lang="en-GB" sz="1000" dirty="0">
              <a:latin typeface="+mn-lt"/>
            </a:endParaRPr>
          </a:p>
          <a:p>
            <a:pPr lvl="1" eaLnBrk="0" hangingPunct="0">
              <a:buFont typeface="Trebuchet MS" pitchFamily="34" charset="0"/>
              <a:buChar char="-"/>
              <a:tabLst>
                <a:tab pos="457200" algn="l"/>
              </a:tabLst>
            </a:pPr>
            <a:r>
              <a:rPr lang="en-GB" sz="2200" b="1" dirty="0">
                <a:latin typeface="+mn-lt"/>
                <a:cs typeface="Times New Roman" pitchFamily="18" charset="0"/>
              </a:rPr>
              <a:t>a new currency (the </a:t>
            </a:r>
            <a:r>
              <a:rPr lang="en-GB" sz="2200" b="1" i="1" dirty="0">
                <a:latin typeface="+mn-lt"/>
                <a:cs typeface="Times New Roman" pitchFamily="18" charset="0"/>
              </a:rPr>
              <a:t>Rentenmark</a:t>
            </a:r>
            <a:r>
              <a:rPr lang="en-GB" sz="2200" b="1" dirty="0">
                <a:latin typeface="+mn-lt"/>
                <a:cs typeface="Times New Roman" pitchFamily="18" charset="0"/>
              </a:rPr>
              <a:t>) was introduced</a:t>
            </a:r>
            <a:endParaRPr lang="en-GB" sz="1000" dirty="0">
              <a:latin typeface="+mn-lt"/>
            </a:endParaRPr>
          </a:p>
          <a:p>
            <a:pPr lvl="1" eaLnBrk="0" hangingPunct="0">
              <a:buFont typeface="Trebuchet MS" pitchFamily="34" charset="0"/>
              <a:buChar char="-"/>
              <a:tabLst>
                <a:tab pos="457200" algn="l"/>
              </a:tabLst>
            </a:pPr>
            <a:r>
              <a:rPr lang="en-GB" sz="2200" b="1" dirty="0">
                <a:latin typeface="+mn-lt"/>
                <a:cs typeface="Times New Roman" pitchFamily="18" charset="0"/>
              </a:rPr>
              <a:t>industry was modernised</a:t>
            </a:r>
            <a:endParaRPr lang="en-GB" sz="1000" dirty="0">
              <a:latin typeface="+mn-lt"/>
            </a:endParaRPr>
          </a:p>
          <a:p>
            <a:pPr eaLnBrk="0" hangingPunct="0">
              <a:buFont typeface="Symbol" pitchFamily="18" charset="2"/>
              <a:buChar char=""/>
              <a:tabLst>
                <a:tab pos="457200" algn="l"/>
              </a:tabLst>
            </a:pPr>
            <a:r>
              <a:rPr lang="en-GB" sz="2200" b="1" dirty="0">
                <a:latin typeface="+mn-lt"/>
                <a:cs typeface="Times New Roman" pitchFamily="18" charset="0"/>
              </a:rPr>
              <a:t>This was very successful (for a while)</a:t>
            </a:r>
            <a:endParaRPr lang="en-GB" sz="1000" dirty="0">
              <a:latin typeface="+mn-lt"/>
            </a:endParaRPr>
          </a:p>
          <a:p>
            <a:pPr eaLnBrk="0" hangingPunct="0">
              <a:buFont typeface="Symbol" pitchFamily="18" charset="2"/>
              <a:buChar char=""/>
              <a:tabLst>
                <a:tab pos="457200" algn="l"/>
              </a:tabLst>
            </a:pPr>
            <a:r>
              <a:rPr lang="en-GB" sz="2200" b="1" dirty="0">
                <a:latin typeface="+mn-lt"/>
                <a:cs typeface="Times New Roman" pitchFamily="18" charset="0"/>
              </a:rPr>
              <a:t>German industry became stronger than before WWI </a:t>
            </a:r>
            <a:endParaRPr lang="en-GB" sz="1000" dirty="0">
              <a:latin typeface="+mn-lt"/>
            </a:endParaRPr>
          </a:p>
          <a:p>
            <a:pPr eaLnBrk="0" hangingPunct="0">
              <a:tabLst>
                <a:tab pos="457200" algn="l"/>
              </a:tabLst>
            </a:pPr>
            <a:endParaRPr lang="en-GB"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136" y="908720"/>
            <a:ext cx="4247877" cy="237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 Dawes Plan</a:t>
            </a:r>
            <a:endParaRPr lang="en-GB" dirty="0"/>
          </a:p>
        </p:txBody>
      </p:sp>
      <p:sp>
        <p:nvSpPr>
          <p:cNvPr id="3" name="Content Placeholder 2"/>
          <p:cNvSpPr>
            <a:spLocks noGrp="1"/>
          </p:cNvSpPr>
          <p:nvPr>
            <p:ph sz="half" idx="1"/>
          </p:nvPr>
        </p:nvSpPr>
        <p:spPr>
          <a:xfrm>
            <a:off x="179512" y="1600200"/>
            <a:ext cx="4536504" cy="4525963"/>
          </a:xfrm>
        </p:spPr>
        <p:txBody>
          <a:bodyPr/>
          <a:lstStyle/>
          <a:p>
            <a:pPr marL="457200" indent="-457200">
              <a:buFont typeface="+mj-lt"/>
              <a:buAutoNum type="arabicPeriod"/>
            </a:pPr>
            <a:r>
              <a:rPr lang="en-GB" sz="2400" dirty="0" smtClean="0"/>
              <a:t>Read page 44-5</a:t>
            </a:r>
          </a:p>
          <a:p>
            <a:pPr marL="457200" indent="-457200">
              <a:buFont typeface="+mj-lt"/>
              <a:buAutoNum type="arabicPeriod"/>
            </a:pPr>
            <a:r>
              <a:rPr lang="en-GB" sz="2400" dirty="0" smtClean="0"/>
              <a:t>What </a:t>
            </a:r>
            <a:r>
              <a:rPr lang="en-GB" sz="2400" b="1" i="1" dirty="0" smtClean="0"/>
              <a:t>additional</a:t>
            </a:r>
            <a:r>
              <a:rPr lang="en-GB" sz="2400" dirty="0" smtClean="0"/>
              <a:t> information does p. 44 tell you about the Dawes Plan?</a:t>
            </a:r>
          </a:p>
          <a:p>
            <a:pPr marL="457200" indent="-457200">
              <a:buFont typeface="+mj-lt"/>
              <a:buAutoNum type="arabicPeriod"/>
            </a:pPr>
            <a:r>
              <a:rPr lang="en-GB" sz="2400" dirty="0" smtClean="0"/>
              <a:t>In what ways was the Dawes plan a success?</a:t>
            </a:r>
          </a:p>
          <a:p>
            <a:pPr marL="457200" indent="-457200">
              <a:buFont typeface="+mj-lt"/>
              <a:buAutoNum type="arabicPeriod"/>
            </a:pPr>
            <a:r>
              <a:rPr lang="en-GB" sz="2400" dirty="0" smtClean="0"/>
              <a:t>Collect a copy of the  Dawes plan diagram from your teacher. Use the version on the top of page 45 to complete it, then stick in in your jotter.</a:t>
            </a:r>
          </a:p>
          <a:p>
            <a:pPr marL="457200" indent="-457200">
              <a:buFont typeface="+mj-lt"/>
              <a:buAutoNum type="arabicPeriod"/>
            </a:pPr>
            <a:endParaRPr lang="en-GB" sz="2400" dirty="0"/>
          </a:p>
        </p:txBody>
      </p:sp>
      <p:pic>
        <p:nvPicPr>
          <p:cNvPr id="5" name="Content Placeholder 4"/>
          <p:cNvPicPr>
            <a:picLocks noGrp="1"/>
          </p:cNvPicPr>
          <p:nvPr>
            <p:ph sz="half" idx="2"/>
          </p:nvPr>
        </p:nvPicPr>
        <p:blipFill>
          <a:blip r:embed="rId2"/>
          <a:stretch>
            <a:fillRect/>
          </a:stretch>
        </p:blipFill>
        <p:spPr>
          <a:xfrm>
            <a:off x="4788024" y="2132856"/>
            <a:ext cx="4042792" cy="3156688"/>
          </a:xfrm>
          <a:prstGeom prst="rect">
            <a:avLst/>
          </a:prstGeom>
        </p:spPr>
      </p:pic>
      <p:cxnSp>
        <p:nvCxnSpPr>
          <p:cNvPr id="7" name="Straight Arrow Connector 6"/>
          <p:cNvCxnSpPr/>
          <p:nvPr/>
        </p:nvCxnSpPr>
        <p:spPr>
          <a:xfrm>
            <a:off x="3905082" y="4653136"/>
            <a:ext cx="864096" cy="0"/>
          </a:xfrm>
          <a:prstGeom prst="straightConnector1">
            <a:avLst/>
          </a:prstGeom>
          <a:ln w="28575"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0967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www.poster.net/dietrich-marlene/dietrich-marlene-photo-xxl-marlene-dietrich-6220459.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042988" y="404813"/>
            <a:ext cx="20669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http://streams.gandhiserve.org/images/einstein.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500563" y="404813"/>
            <a:ext cx="19621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harleston Danc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076700"/>
            <a:ext cx="2489200" cy="2500313"/>
          </a:xfrm>
          <a:prstGeom prst="rect">
            <a:avLst/>
          </a:prstGeom>
          <a:noFill/>
          <a:extLst>
            <a:ext uri="{909E8E84-426E-40DD-AFC4-6F175D3DCCD1}">
              <a14:hiddenFill xmlns:a14="http://schemas.microsoft.com/office/drawing/2010/main">
                <a:solidFill>
                  <a:srgbClr val="FFFFFF"/>
                </a:solidFill>
              </a14:hiddenFill>
            </a:ext>
          </a:extLst>
        </p:spPr>
      </p:pic>
      <p:sp>
        <p:nvSpPr>
          <p:cNvPr id="8200" name="Rectangle 8"/>
          <p:cNvSpPr>
            <a:spLocks noChangeArrowheads="1"/>
          </p:cNvSpPr>
          <p:nvPr/>
        </p:nvSpPr>
        <p:spPr bwMode="auto">
          <a:xfrm>
            <a:off x="1457325" y="1427163"/>
            <a:ext cx="2012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1200">
                <a:cs typeface="Times New Roman" pitchFamily="18" charset="0"/>
              </a:rPr>
              <a:t>		</a:t>
            </a:r>
            <a:endParaRPr lang="en-GB" sz="1800"/>
          </a:p>
        </p:txBody>
      </p:sp>
      <p:sp>
        <p:nvSpPr>
          <p:cNvPr id="8201" name="Rectangle 9"/>
          <p:cNvSpPr>
            <a:spLocks noChangeArrowheads="1"/>
          </p:cNvSpPr>
          <p:nvPr/>
        </p:nvSpPr>
        <p:spPr bwMode="auto">
          <a:xfrm>
            <a:off x="1457325" y="4216400"/>
            <a:ext cx="29273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2200" dirty="0">
                <a:latin typeface="Trebuchet MS" pitchFamily="34" charset="0"/>
                <a:cs typeface="Times New Roman" pitchFamily="18" charset="0"/>
              </a:rPr>
              <a:t>			</a:t>
            </a:r>
            <a:endParaRPr lang="en-GB" sz="1000" dirty="0"/>
          </a:p>
          <a:p>
            <a:pPr eaLnBrk="0" hangingPunct="0"/>
            <a:endParaRPr lang="en-GB" sz="1800" dirty="0"/>
          </a:p>
        </p:txBody>
      </p:sp>
      <p:sp>
        <p:nvSpPr>
          <p:cNvPr id="8202" name="Rectangle 10"/>
          <p:cNvSpPr>
            <a:spLocks noChangeArrowheads="1"/>
          </p:cNvSpPr>
          <p:nvPr/>
        </p:nvSpPr>
        <p:spPr bwMode="auto">
          <a:xfrm>
            <a:off x="3132138" y="5949950"/>
            <a:ext cx="30241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200" dirty="0">
                <a:latin typeface="Trebuchet MS" pitchFamily="34" charset="0"/>
                <a:cs typeface="Times New Roman" pitchFamily="18" charset="0"/>
              </a:rPr>
              <a:t>     ‘Charleston’ Dancers in the 1920’s</a:t>
            </a:r>
            <a:r>
              <a:rPr lang="en-GB" sz="1000" dirty="0"/>
              <a:t> </a:t>
            </a:r>
            <a:endParaRPr lang="en-GB" sz="1800" dirty="0"/>
          </a:p>
        </p:txBody>
      </p:sp>
      <p:sp>
        <p:nvSpPr>
          <p:cNvPr id="8203" name="Rectangle 11"/>
          <p:cNvSpPr>
            <a:spLocks noChangeArrowheads="1"/>
          </p:cNvSpPr>
          <p:nvPr/>
        </p:nvSpPr>
        <p:spPr bwMode="auto">
          <a:xfrm>
            <a:off x="971550" y="3213100"/>
            <a:ext cx="184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a:t>Marlene Dietrich</a:t>
            </a:r>
          </a:p>
        </p:txBody>
      </p:sp>
      <p:sp>
        <p:nvSpPr>
          <p:cNvPr id="8204" name="Rectangle 12"/>
          <p:cNvSpPr>
            <a:spLocks noChangeArrowheads="1"/>
          </p:cNvSpPr>
          <p:nvPr/>
        </p:nvSpPr>
        <p:spPr bwMode="auto">
          <a:xfrm>
            <a:off x="4500563" y="3213100"/>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a:t>Albert Einstein</a:t>
            </a:r>
          </a:p>
        </p:txBody>
      </p:sp>
      <p:sp>
        <p:nvSpPr>
          <p:cNvPr id="8205" name="Text Box 13"/>
          <p:cNvSpPr txBox="1">
            <a:spLocks noChangeArrowheads="1"/>
          </p:cNvSpPr>
          <p:nvPr/>
        </p:nvSpPr>
        <p:spPr bwMode="auto">
          <a:xfrm>
            <a:off x="5616575" y="3860800"/>
            <a:ext cx="35274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4000"/>
              <a:t>The Roaring Twenties</a:t>
            </a:r>
          </a:p>
        </p:txBody>
      </p:sp>
      <p:sp>
        <p:nvSpPr>
          <p:cNvPr id="2" name="Action Button: Forward or Next 1">
            <a:hlinkClick r:id="rId7" highlightClick="1"/>
          </p:cNvPr>
          <p:cNvSpPr/>
          <p:nvPr/>
        </p:nvSpPr>
        <p:spPr>
          <a:xfrm>
            <a:off x="6804248" y="5326856"/>
            <a:ext cx="1080120" cy="83844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67544" y="116632"/>
            <a:ext cx="8229600" cy="1143000"/>
          </a:xfrm>
        </p:spPr>
        <p:txBody>
          <a:bodyPr/>
          <a:lstStyle/>
          <a:p>
            <a:r>
              <a:rPr lang="en-GB" sz="4000" dirty="0"/>
              <a:t>The </a:t>
            </a:r>
            <a:r>
              <a:rPr lang="en-GB" sz="4000" dirty="0" smtClean="0"/>
              <a:t>Fall </a:t>
            </a:r>
            <a:r>
              <a:rPr lang="en-GB" sz="4000" dirty="0"/>
              <a:t>of the Kaiser</a:t>
            </a:r>
            <a:br>
              <a:rPr lang="en-GB" sz="4000" dirty="0"/>
            </a:br>
            <a:r>
              <a:rPr lang="en-GB" sz="2800" i="1" dirty="0"/>
              <a:t>What you Will Learn</a:t>
            </a:r>
          </a:p>
        </p:txBody>
      </p:sp>
      <p:sp>
        <p:nvSpPr>
          <p:cNvPr id="63491" name="Rectangle 3"/>
          <p:cNvSpPr>
            <a:spLocks noGrp="1" noChangeArrowheads="1"/>
          </p:cNvSpPr>
          <p:nvPr>
            <p:ph type="body" idx="1"/>
          </p:nvPr>
        </p:nvSpPr>
        <p:spPr>
          <a:xfrm>
            <a:off x="107504" y="1340768"/>
            <a:ext cx="9036496" cy="4785395"/>
          </a:xfrm>
        </p:spPr>
        <p:txBody>
          <a:bodyPr/>
          <a:lstStyle/>
          <a:p>
            <a:r>
              <a:rPr lang="en-GB" sz="2800" dirty="0"/>
              <a:t>Why </a:t>
            </a:r>
            <a:r>
              <a:rPr lang="en-GB" sz="2800" dirty="0" smtClean="0"/>
              <a:t>did the Generals </a:t>
            </a:r>
            <a:r>
              <a:rPr lang="en-GB" sz="2800" dirty="0"/>
              <a:t>not want to be the ones to make </a:t>
            </a:r>
            <a:r>
              <a:rPr lang="en-GB" sz="2800" dirty="0" smtClean="0"/>
              <a:t>peace?</a:t>
            </a:r>
          </a:p>
          <a:p>
            <a:r>
              <a:rPr lang="en-GB" sz="2800" dirty="0" smtClean="0"/>
              <a:t>What was the attitude of the Allies towards the Kaiser?</a:t>
            </a:r>
            <a:endParaRPr lang="en-GB" sz="2800" dirty="0"/>
          </a:p>
          <a:p>
            <a:r>
              <a:rPr lang="en-GB" sz="2800" dirty="0"/>
              <a:t>Why </a:t>
            </a:r>
            <a:r>
              <a:rPr lang="en-GB" sz="2800" dirty="0" smtClean="0"/>
              <a:t>did the </a:t>
            </a:r>
            <a:r>
              <a:rPr lang="en-GB" sz="2800" dirty="0"/>
              <a:t>Kaiser </a:t>
            </a:r>
            <a:r>
              <a:rPr lang="en-GB" sz="2800" dirty="0" smtClean="0"/>
              <a:t>have </a:t>
            </a:r>
            <a:r>
              <a:rPr lang="en-GB" sz="2800" dirty="0"/>
              <a:t>to </a:t>
            </a:r>
            <a:r>
              <a:rPr lang="en-GB" sz="2800" dirty="0" smtClean="0"/>
              <a:t>abdicate?</a:t>
            </a:r>
            <a:endParaRPr lang="en-GB" sz="2800" dirty="0"/>
          </a:p>
          <a:p>
            <a:r>
              <a:rPr lang="en-GB" sz="2800" dirty="0" smtClean="0"/>
              <a:t>How fully…? questions</a:t>
            </a:r>
            <a:endParaRPr lang="en-GB" sz="2800" dirty="0"/>
          </a:p>
        </p:txBody>
      </p:sp>
      <p:pic>
        <p:nvPicPr>
          <p:cNvPr id="63493" name="Picture 5" descr="Newspaper_The_New_York_Times_front_page_19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293096"/>
            <a:ext cx="2592288" cy="2365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ChangeArrowheads="1"/>
          </p:cNvSpPr>
          <p:nvPr/>
        </p:nvSpPr>
        <p:spPr bwMode="auto">
          <a:xfrm>
            <a:off x="2088365" y="165768"/>
            <a:ext cx="45191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3600" b="1" dirty="0">
                <a:latin typeface="+mn-lt"/>
                <a:cs typeface="Times New Roman" pitchFamily="18" charset="0"/>
              </a:rPr>
              <a:t>Gustav Stresemann</a:t>
            </a:r>
            <a:endParaRPr lang="en-GB" sz="1000" dirty="0">
              <a:latin typeface="+mn-lt"/>
            </a:endParaRPr>
          </a:p>
          <a:p>
            <a:pPr eaLnBrk="0" hangingPunct="0"/>
            <a:endParaRPr lang="en-GB" sz="1800" dirty="0"/>
          </a:p>
        </p:txBody>
      </p:sp>
      <p:pic>
        <p:nvPicPr>
          <p:cNvPr id="9220" name="Picture 4" descr="http://www.historylearningsite.co.uk/fileadmin/historyLearningSite/Strese2.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346953" y="966017"/>
            <a:ext cx="2002011" cy="2941843"/>
          </a:xfrm>
          <a:prstGeom prst="rect">
            <a:avLst/>
          </a:prstGeom>
          <a:noFill/>
          <a:extLst>
            <a:ext uri="{909E8E84-426E-40DD-AFC4-6F175D3DCCD1}">
              <a14:hiddenFill xmlns:a14="http://schemas.microsoft.com/office/drawing/2010/main">
                <a:solidFill>
                  <a:srgbClr val="FFFFFF"/>
                </a:solidFill>
              </a14:hiddenFill>
            </a:ext>
          </a:extLst>
        </p:spPr>
      </p:pic>
      <p:sp>
        <p:nvSpPr>
          <p:cNvPr id="9222" name="Rectangle 6"/>
          <p:cNvSpPr>
            <a:spLocks noChangeArrowheads="1"/>
          </p:cNvSpPr>
          <p:nvPr/>
        </p:nvSpPr>
        <p:spPr bwMode="auto">
          <a:xfrm>
            <a:off x="323528" y="3907860"/>
            <a:ext cx="849694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Font typeface="Symbol" pitchFamily="18" charset="2"/>
              <a:buChar char=""/>
              <a:tabLst>
                <a:tab pos="-457200" algn="l"/>
              </a:tabLst>
            </a:pPr>
            <a:r>
              <a:rPr lang="en-GB" sz="2400" dirty="0" smtClean="0">
                <a:latin typeface="+mn-lt"/>
                <a:cs typeface="Times New Roman" pitchFamily="18" charset="0"/>
              </a:rPr>
              <a:t>  Stresemann </a:t>
            </a:r>
            <a:r>
              <a:rPr lang="en-GB" sz="2400" dirty="0">
                <a:latin typeface="+mn-lt"/>
                <a:cs typeface="Times New Roman" pitchFamily="18" charset="0"/>
              </a:rPr>
              <a:t>was Germany’s foreign minister in the </a:t>
            </a:r>
            <a:r>
              <a:rPr lang="en-GB" sz="2400" dirty="0" smtClean="0">
                <a:latin typeface="+mn-lt"/>
                <a:cs typeface="Times New Roman" pitchFamily="18" charset="0"/>
              </a:rPr>
              <a:t>1920’s.</a:t>
            </a:r>
          </a:p>
          <a:p>
            <a:pPr>
              <a:buFont typeface="Symbol" pitchFamily="18" charset="2"/>
              <a:buChar char=""/>
              <a:tabLst>
                <a:tab pos="-457200" algn="l"/>
              </a:tabLst>
            </a:pPr>
            <a:r>
              <a:rPr lang="en-GB" sz="2400" dirty="0">
                <a:latin typeface="+mn-lt"/>
                <a:cs typeface="Times New Roman" pitchFamily="18" charset="0"/>
              </a:rPr>
              <a:t> </a:t>
            </a:r>
            <a:r>
              <a:rPr lang="en-GB" sz="2400" dirty="0" smtClean="0">
                <a:latin typeface="+mn-lt"/>
                <a:cs typeface="Times New Roman" pitchFamily="18" charset="0"/>
              </a:rPr>
              <a:t> His </a:t>
            </a:r>
            <a:r>
              <a:rPr lang="en-GB" sz="2400" dirty="0">
                <a:latin typeface="+mn-lt"/>
                <a:cs typeface="Times New Roman" pitchFamily="18" charset="0"/>
              </a:rPr>
              <a:t>greatest achievement was restoring Germany back into </a:t>
            </a:r>
            <a:r>
              <a:rPr lang="en-GB" sz="2400" dirty="0" smtClean="0">
                <a:latin typeface="+mn-lt"/>
                <a:cs typeface="Times New Roman" pitchFamily="18" charset="0"/>
              </a:rPr>
              <a:t>  	the </a:t>
            </a:r>
            <a:r>
              <a:rPr lang="en-GB" sz="2400" dirty="0">
                <a:latin typeface="+mn-lt"/>
                <a:cs typeface="Times New Roman" pitchFamily="18" charset="0"/>
              </a:rPr>
              <a:t>international community.</a:t>
            </a:r>
            <a:endParaRPr lang="en-GB" sz="1050" dirty="0">
              <a:latin typeface="+mn-lt"/>
            </a:endParaRPr>
          </a:p>
          <a:p>
            <a:pPr eaLnBrk="0" hangingPunct="0">
              <a:tabLst>
                <a:tab pos="-457200" algn="l"/>
              </a:tabLst>
            </a:pPr>
            <a:r>
              <a:rPr lang="en-GB" sz="2400" dirty="0" smtClean="0">
                <a:latin typeface="+mn-lt"/>
                <a:cs typeface="Times New Roman" pitchFamily="18" charset="0"/>
              </a:rPr>
              <a:t>•  In </a:t>
            </a:r>
            <a:r>
              <a:rPr lang="en-GB" sz="2400" dirty="0">
                <a:latin typeface="+mn-lt"/>
                <a:cs typeface="Times New Roman" pitchFamily="18" charset="0"/>
              </a:rPr>
              <a:t>1925, he signed the </a:t>
            </a:r>
            <a:r>
              <a:rPr lang="en-GB" sz="2400" b="1" u="sng" dirty="0">
                <a:latin typeface="+mn-lt"/>
                <a:cs typeface="Times New Roman" pitchFamily="18" charset="0"/>
              </a:rPr>
              <a:t>Locarno Treaties</a:t>
            </a:r>
            <a:r>
              <a:rPr lang="en-GB" sz="2400" dirty="0">
                <a:latin typeface="+mn-lt"/>
                <a:cs typeface="Times New Roman" pitchFamily="18" charset="0"/>
              </a:rPr>
              <a:t> with France and Belgium, settling borders between them. </a:t>
            </a:r>
            <a:endParaRPr lang="en-GB" sz="1050" dirty="0">
              <a:latin typeface="+mn-lt"/>
            </a:endParaRPr>
          </a:p>
          <a:p>
            <a:pPr eaLnBrk="0" hangingPunct="0">
              <a:tabLst>
                <a:tab pos="-457200" algn="l"/>
              </a:tabLst>
            </a:pPr>
            <a:r>
              <a:rPr lang="en-GB" sz="2400" dirty="0" smtClean="0">
                <a:latin typeface="+mn-lt"/>
                <a:cs typeface="Times New Roman" pitchFamily="18" charset="0"/>
              </a:rPr>
              <a:t>•  As </a:t>
            </a:r>
            <a:r>
              <a:rPr lang="en-GB" sz="2400" dirty="0">
                <a:latin typeface="+mn-lt"/>
                <a:cs typeface="Times New Roman" pitchFamily="18" charset="0"/>
              </a:rPr>
              <a:t>a result of this Germany joined the </a:t>
            </a:r>
            <a:r>
              <a:rPr lang="en-GB" sz="2400" b="1" u="sng" dirty="0">
                <a:latin typeface="+mn-lt"/>
                <a:cs typeface="Times New Roman" pitchFamily="18" charset="0"/>
              </a:rPr>
              <a:t>League of Nations</a:t>
            </a:r>
            <a:r>
              <a:rPr lang="en-GB" sz="2400" dirty="0">
                <a:latin typeface="+mn-lt"/>
                <a:cs typeface="Times New Roman" pitchFamily="18" charset="0"/>
              </a:rPr>
              <a:t> in 1926</a:t>
            </a:r>
            <a:endParaRPr lang="en-GB" sz="2000" dirty="0">
              <a:latin typeface="+mn-lt"/>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 Stresemann and the Golden Age</a:t>
            </a:r>
            <a:endParaRPr lang="en-GB" dirty="0"/>
          </a:p>
        </p:txBody>
      </p:sp>
      <p:sp>
        <p:nvSpPr>
          <p:cNvPr id="3" name="Content Placeholder 2"/>
          <p:cNvSpPr>
            <a:spLocks noGrp="1"/>
          </p:cNvSpPr>
          <p:nvPr>
            <p:ph idx="1"/>
          </p:nvPr>
        </p:nvSpPr>
        <p:spPr>
          <a:xfrm>
            <a:off x="251520" y="1600200"/>
            <a:ext cx="8712968" cy="4525963"/>
          </a:xfrm>
        </p:spPr>
        <p:txBody>
          <a:bodyPr/>
          <a:lstStyle/>
          <a:p>
            <a:pPr marL="457200" indent="-457200">
              <a:buFont typeface="+mj-lt"/>
              <a:buAutoNum type="arabicPeriod"/>
            </a:pPr>
            <a:r>
              <a:rPr lang="en-GB" sz="2400" dirty="0" smtClean="0"/>
              <a:t>Read pages 45</a:t>
            </a:r>
          </a:p>
          <a:p>
            <a:pPr marL="457200" indent="-457200">
              <a:buFont typeface="+mj-lt"/>
              <a:buAutoNum type="arabicPeriod"/>
            </a:pPr>
            <a:r>
              <a:rPr lang="en-GB" sz="2400" dirty="0" smtClean="0"/>
              <a:t>Why was Gustav Stresemann so important to Germany? Give </a:t>
            </a:r>
            <a:r>
              <a:rPr lang="en-GB" sz="2400" b="1" dirty="0" smtClean="0"/>
              <a:t>three</a:t>
            </a:r>
            <a:r>
              <a:rPr lang="en-GB" sz="2400" dirty="0" smtClean="0"/>
              <a:t> reasons.</a:t>
            </a:r>
          </a:p>
          <a:p>
            <a:pPr marL="457200" indent="-457200">
              <a:buFont typeface="+mj-lt"/>
              <a:buAutoNum type="arabicPeriod"/>
            </a:pPr>
            <a:r>
              <a:rPr lang="en-GB" sz="2400" dirty="0" smtClean="0"/>
              <a:t>Why did Stresemann’s introduction of the </a:t>
            </a:r>
            <a:r>
              <a:rPr lang="en-GB" sz="2400" b="1" i="1" dirty="0" smtClean="0"/>
              <a:t>Rentenmark</a:t>
            </a:r>
            <a:r>
              <a:rPr lang="en-GB" sz="2400" dirty="0" smtClean="0"/>
              <a:t> help sort out the German economy?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875892"/>
            <a:ext cx="4611216" cy="25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4088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45624" cy="5721499"/>
          </a:xfrm>
        </p:spPr>
        <p:txBody>
          <a:bodyPr/>
          <a:lstStyle/>
          <a:p>
            <a:pPr marL="457200" indent="-457200">
              <a:buFont typeface="+mj-lt"/>
              <a:buAutoNum type="arabicPeriod"/>
            </a:pPr>
            <a:r>
              <a:rPr lang="en-GB" sz="2400" dirty="0" smtClean="0"/>
              <a:t>Read page 46</a:t>
            </a:r>
          </a:p>
          <a:p>
            <a:pPr marL="457200" indent="-457200">
              <a:buFont typeface="+mj-lt"/>
              <a:buAutoNum type="arabicPeriod"/>
            </a:pPr>
            <a:r>
              <a:rPr lang="en-GB" sz="2400" dirty="0" smtClean="0"/>
              <a:t>Why </a:t>
            </a:r>
            <a:r>
              <a:rPr lang="en-GB" sz="2400" dirty="0"/>
              <a:t>was the </a:t>
            </a:r>
            <a:r>
              <a:rPr lang="en-GB" sz="2400" b="1" dirty="0"/>
              <a:t>Locarno Treaty </a:t>
            </a:r>
            <a:r>
              <a:rPr lang="en-GB" sz="2400" dirty="0"/>
              <a:t>important in improving Germany’s international reputation?</a:t>
            </a:r>
          </a:p>
          <a:p>
            <a:pPr marL="457200" indent="-457200">
              <a:buFont typeface="+mj-lt"/>
              <a:buAutoNum type="arabicPeriod"/>
            </a:pPr>
            <a:r>
              <a:rPr lang="en-GB" sz="2400" dirty="0"/>
              <a:t>What were Stresemann’s other </a:t>
            </a:r>
            <a:r>
              <a:rPr lang="en-GB" sz="2400" b="1" dirty="0"/>
              <a:t>foreign policy </a:t>
            </a:r>
            <a:r>
              <a:rPr lang="en-GB" sz="2400" dirty="0"/>
              <a:t>achievements?</a:t>
            </a:r>
          </a:p>
          <a:p>
            <a:pPr marL="457200" indent="-457200">
              <a:buFont typeface="+mj-lt"/>
              <a:buAutoNum type="arabicPeriod"/>
            </a:pPr>
            <a:r>
              <a:rPr lang="en-GB" sz="2400" dirty="0"/>
              <a:t>What evidence is there that Germans were </a:t>
            </a:r>
            <a:r>
              <a:rPr lang="en-GB" sz="2400" b="1" dirty="0"/>
              <a:t>more supportive </a:t>
            </a:r>
            <a:r>
              <a:rPr lang="en-GB" sz="2400" dirty="0"/>
              <a:t>of the Weimar Republic during this time?</a:t>
            </a:r>
          </a:p>
          <a:p>
            <a:endParaRPr lang="en-GB" dirty="0" smtClean="0"/>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427" y="3212976"/>
            <a:ext cx="3096344" cy="350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8238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r>
              <a:rPr lang="en-GB" sz="2400" b="1" dirty="0" smtClean="0"/>
              <a:t>9 marker page 48</a:t>
            </a:r>
          </a:p>
          <a:p>
            <a:pPr marL="0" indent="0">
              <a:buNone/>
            </a:pPr>
            <a:endParaRPr lang="en-GB" sz="2400" dirty="0"/>
          </a:p>
          <a:p>
            <a:pPr marL="0" indent="0">
              <a:buNone/>
            </a:pPr>
            <a:r>
              <a:rPr lang="en-GB" sz="2400" dirty="0" smtClean="0"/>
              <a:t>The work of Gustav Stresemann was a very important reason why Germany entered a Golden Age in the 1920s. However, there were other factors such as the Dawes Plan and cultural factors.</a:t>
            </a:r>
          </a:p>
          <a:p>
            <a:pPr marL="0" indent="0">
              <a:buNone/>
            </a:pPr>
            <a:endParaRPr lang="en-GB" sz="2400" dirty="0"/>
          </a:p>
          <a:p>
            <a:pPr marL="0" indent="0">
              <a:buNone/>
            </a:pPr>
            <a:r>
              <a:rPr lang="en-GB" sz="2400" dirty="0" smtClean="0"/>
              <a:t>Gustav Stresemann was very important as a reason why Germany entered a Golden Age in the mid 1920s. </a:t>
            </a:r>
            <a:r>
              <a:rPr lang="en-GB" sz="2400" i="1" dirty="0" smtClean="0"/>
              <a:t>Evidence…..</a:t>
            </a:r>
            <a:endParaRPr lang="en-GB" sz="2400" i="1" dirty="0"/>
          </a:p>
          <a:p>
            <a:pPr marL="0" indent="0">
              <a:buNone/>
            </a:pPr>
            <a:endParaRPr lang="en-GB" sz="2400" dirty="0" smtClean="0"/>
          </a:p>
          <a:p>
            <a:pPr marL="0" indent="0">
              <a:buNone/>
            </a:pPr>
            <a:endParaRPr lang="en-GB" sz="2400" dirty="0"/>
          </a:p>
          <a:p>
            <a:pPr marL="0" indent="0">
              <a:buNone/>
            </a:pPr>
            <a:r>
              <a:rPr lang="en-GB" sz="2400" dirty="0" smtClean="0"/>
              <a:t>However, there were other factors which led to a Golden Age in Germany in the mid 1920s. </a:t>
            </a:r>
            <a:r>
              <a:rPr lang="en-GB" sz="2400" i="1" dirty="0" smtClean="0"/>
              <a:t>Evidence….</a:t>
            </a:r>
          </a:p>
          <a:p>
            <a:pPr marL="0" indent="0">
              <a:buNone/>
            </a:pPr>
            <a:endParaRPr lang="en-GB" sz="2400" dirty="0"/>
          </a:p>
          <a:p>
            <a:pPr marL="0" indent="0">
              <a:buNone/>
            </a:pPr>
            <a:r>
              <a:rPr lang="en-GB" sz="2400" dirty="0" smtClean="0"/>
              <a:t>In conclusion, the main reason why Germany entered a golden age in the mid 1920s was (</a:t>
            </a:r>
            <a:r>
              <a:rPr lang="en-GB" sz="2400" i="1" dirty="0" smtClean="0"/>
              <a:t>come to a judgment</a:t>
            </a:r>
            <a:r>
              <a:rPr lang="en-GB" sz="2400" dirty="0" smtClean="0"/>
              <a:t>) because (give a </a:t>
            </a:r>
            <a:r>
              <a:rPr lang="en-GB" sz="2400" i="1" dirty="0" smtClean="0"/>
              <a:t>reason</a:t>
            </a:r>
            <a:r>
              <a:rPr lang="en-GB" sz="2400" dirty="0" smtClean="0"/>
              <a:t>!)</a:t>
            </a:r>
            <a:endParaRPr lang="en-GB" sz="2400" dirty="0"/>
          </a:p>
        </p:txBody>
      </p:sp>
    </p:spTree>
    <p:extLst>
      <p:ext uri="{BB962C8B-B14F-4D97-AF65-F5344CB8AC3E}">
        <p14:creationId xmlns:p14="http://schemas.microsoft.com/office/powerpoint/2010/main" val="19588526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684213" y="3213100"/>
            <a:ext cx="7772400" cy="1470025"/>
          </a:xfrm>
        </p:spPr>
        <p:txBody>
          <a:bodyPr/>
          <a:lstStyle/>
          <a:p>
            <a:r>
              <a:rPr lang="en-GB"/>
              <a:t>Vote for Hitler!</a:t>
            </a:r>
          </a:p>
        </p:txBody>
      </p:sp>
      <p:sp>
        <p:nvSpPr>
          <p:cNvPr id="103427" name="Rectangle 3"/>
          <p:cNvSpPr>
            <a:spLocks noGrp="1" noChangeArrowheads="1"/>
          </p:cNvSpPr>
          <p:nvPr>
            <p:ph type="subTitle" idx="1"/>
          </p:nvPr>
        </p:nvSpPr>
        <p:spPr>
          <a:xfrm>
            <a:off x="1258888" y="4724400"/>
            <a:ext cx="6400800" cy="1752600"/>
          </a:xfrm>
        </p:spPr>
        <p:txBody>
          <a:bodyPr/>
          <a:lstStyle/>
          <a:p>
            <a:r>
              <a:rPr lang="en-GB"/>
              <a:t>The lessons of failure</a:t>
            </a:r>
          </a:p>
        </p:txBody>
      </p:sp>
      <p:pic>
        <p:nvPicPr>
          <p:cNvPr id="103428" name="Picture 4" descr="Adolf_Hitler_walking_out_of_Brown_House_after_1930_election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60350"/>
            <a:ext cx="2484438" cy="3168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GB"/>
              <a:t>What you will learn</a:t>
            </a:r>
          </a:p>
        </p:txBody>
      </p:sp>
      <p:sp>
        <p:nvSpPr>
          <p:cNvPr id="104451" name="Rectangle 3"/>
          <p:cNvSpPr>
            <a:spLocks noGrp="1" noChangeArrowheads="1"/>
          </p:cNvSpPr>
          <p:nvPr>
            <p:ph type="body" idx="1"/>
          </p:nvPr>
        </p:nvSpPr>
        <p:spPr/>
        <p:txBody>
          <a:bodyPr/>
          <a:lstStyle/>
          <a:p>
            <a:r>
              <a:rPr lang="en-GB"/>
              <a:t>What lesson Hitler learned from the failure in Munich</a:t>
            </a:r>
          </a:p>
          <a:p>
            <a:r>
              <a:rPr lang="en-GB"/>
              <a:t>How Hitler went about re-organising the Nazi party</a:t>
            </a:r>
          </a:p>
          <a:p>
            <a:r>
              <a:rPr lang="en-GB"/>
              <a:t>What propaganda methods were used to get the message across</a:t>
            </a:r>
          </a:p>
          <a:p>
            <a:r>
              <a:rPr lang="en-GB"/>
              <a:t>What was meant by the ‘Fuhreprinzip’</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a:t>The Nazi party Organisation</a:t>
            </a:r>
          </a:p>
        </p:txBody>
      </p:sp>
      <p:sp>
        <p:nvSpPr>
          <p:cNvPr id="105475" name="Text Box 3"/>
          <p:cNvSpPr txBox="1">
            <a:spLocks noChangeArrowheads="1"/>
          </p:cNvSpPr>
          <p:nvPr/>
        </p:nvSpPr>
        <p:spPr bwMode="auto">
          <a:xfrm>
            <a:off x="539750" y="1268413"/>
            <a:ext cx="828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Party had to become nationally organised</a:t>
            </a:r>
          </a:p>
        </p:txBody>
      </p:sp>
      <p:sp>
        <p:nvSpPr>
          <p:cNvPr id="105476" name="Rectangle 4"/>
          <p:cNvSpPr>
            <a:spLocks noChangeArrowheads="1"/>
          </p:cNvSpPr>
          <p:nvPr/>
        </p:nvSpPr>
        <p:spPr bwMode="auto">
          <a:xfrm>
            <a:off x="3203575" y="5589588"/>
            <a:ext cx="22320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77" name="Text Box 5"/>
          <p:cNvSpPr txBox="1">
            <a:spLocks noChangeArrowheads="1"/>
          </p:cNvSpPr>
          <p:nvPr/>
        </p:nvSpPr>
        <p:spPr bwMode="auto">
          <a:xfrm>
            <a:off x="2843213" y="5589588"/>
            <a:ext cx="273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a:t>Local Branch</a:t>
            </a:r>
          </a:p>
        </p:txBody>
      </p:sp>
      <p:sp>
        <p:nvSpPr>
          <p:cNvPr id="105478" name="Line 6"/>
          <p:cNvSpPr>
            <a:spLocks noChangeShapeType="1"/>
          </p:cNvSpPr>
          <p:nvPr/>
        </p:nvSpPr>
        <p:spPr bwMode="auto">
          <a:xfrm flipV="1">
            <a:off x="4284663" y="50847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479" name="Rectangle 7"/>
          <p:cNvSpPr>
            <a:spLocks noChangeArrowheads="1"/>
          </p:cNvSpPr>
          <p:nvPr/>
        </p:nvSpPr>
        <p:spPr bwMode="auto">
          <a:xfrm>
            <a:off x="2771775" y="4724400"/>
            <a:ext cx="3240088"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80" name="Text Box 8"/>
          <p:cNvSpPr txBox="1">
            <a:spLocks noChangeArrowheads="1"/>
          </p:cNvSpPr>
          <p:nvPr/>
        </p:nvSpPr>
        <p:spPr bwMode="auto">
          <a:xfrm>
            <a:off x="2916238" y="4724400"/>
            <a:ext cx="2951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a:t>District organisation</a:t>
            </a:r>
          </a:p>
        </p:txBody>
      </p:sp>
      <p:sp>
        <p:nvSpPr>
          <p:cNvPr id="105481" name="Line 9"/>
          <p:cNvSpPr>
            <a:spLocks noChangeShapeType="1"/>
          </p:cNvSpPr>
          <p:nvPr/>
        </p:nvSpPr>
        <p:spPr bwMode="auto">
          <a:xfrm flipV="1">
            <a:off x="4284663" y="41497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482" name="Rectangle 10"/>
          <p:cNvSpPr>
            <a:spLocks noChangeArrowheads="1"/>
          </p:cNvSpPr>
          <p:nvPr/>
        </p:nvSpPr>
        <p:spPr bwMode="auto">
          <a:xfrm>
            <a:off x="2771775" y="3500438"/>
            <a:ext cx="3095625"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83" name="Text Box 11"/>
          <p:cNvSpPr txBox="1">
            <a:spLocks noChangeArrowheads="1"/>
          </p:cNvSpPr>
          <p:nvPr/>
        </p:nvSpPr>
        <p:spPr bwMode="auto">
          <a:xfrm>
            <a:off x="2771775" y="3573463"/>
            <a:ext cx="3095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a:t>Regional Headquarters</a:t>
            </a:r>
          </a:p>
        </p:txBody>
      </p:sp>
      <p:sp>
        <p:nvSpPr>
          <p:cNvPr id="105484" name="Line 12"/>
          <p:cNvSpPr>
            <a:spLocks noChangeShapeType="1"/>
          </p:cNvSpPr>
          <p:nvPr/>
        </p:nvSpPr>
        <p:spPr bwMode="auto">
          <a:xfrm flipV="1">
            <a:off x="4284663" y="2781300"/>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485" name="Rectangle 13"/>
          <p:cNvSpPr>
            <a:spLocks noChangeArrowheads="1"/>
          </p:cNvSpPr>
          <p:nvPr/>
        </p:nvSpPr>
        <p:spPr bwMode="auto">
          <a:xfrm>
            <a:off x="2771775" y="2276475"/>
            <a:ext cx="316865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86" name="Text Box 14"/>
          <p:cNvSpPr txBox="1">
            <a:spLocks noChangeArrowheads="1"/>
          </p:cNvSpPr>
          <p:nvPr/>
        </p:nvSpPr>
        <p:spPr bwMode="auto">
          <a:xfrm>
            <a:off x="3348038" y="2276475"/>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t>Party Headquarters</a:t>
            </a:r>
          </a:p>
        </p:txBody>
      </p:sp>
      <p:sp>
        <p:nvSpPr>
          <p:cNvPr id="105487" name="Text Box 15"/>
          <p:cNvSpPr txBox="1">
            <a:spLocks noChangeArrowheads="1"/>
          </p:cNvSpPr>
          <p:nvPr/>
        </p:nvSpPr>
        <p:spPr bwMode="auto">
          <a:xfrm>
            <a:off x="250825" y="2565400"/>
            <a:ext cx="23050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Overall it became a well organised, well oiled machine, which had a clear structure from the bottom up</a:t>
            </a:r>
          </a:p>
        </p:txBody>
      </p:sp>
      <p:sp>
        <p:nvSpPr>
          <p:cNvPr id="2" name="TextBox 1"/>
          <p:cNvSpPr txBox="1"/>
          <p:nvPr/>
        </p:nvSpPr>
        <p:spPr>
          <a:xfrm>
            <a:off x="7380312" y="3429000"/>
            <a:ext cx="1296144" cy="1384995"/>
          </a:xfrm>
          <a:prstGeom prst="rect">
            <a:avLst/>
          </a:prstGeom>
          <a:noFill/>
        </p:spPr>
        <p:txBody>
          <a:bodyPr wrap="square" rtlCol="0">
            <a:spAutoFit/>
          </a:bodyPr>
          <a:lstStyle/>
          <a:p>
            <a:r>
              <a:rPr lang="en-GB" sz="2800" dirty="0" smtClean="0"/>
              <a:t>Copy this down!</a:t>
            </a:r>
            <a:endParaRPr lang="en-GB" sz="28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GB"/>
              <a:t>Voting for Hitler</a:t>
            </a:r>
          </a:p>
        </p:txBody>
      </p:sp>
      <p:sp>
        <p:nvSpPr>
          <p:cNvPr id="106499" name="Rectangle 3"/>
          <p:cNvSpPr>
            <a:spLocks noGrp="1" noChangeArrowheads="1"/>
          </p:cNvSpPr>
          <p:nvPr>
            <p:ph type="body" idx="1"/>
          </p:nvPr>
        </p:nvSpPr>
        <p:spPr/>
        <p:txBody>
          <a:bodyPr/>
          <a:lstStyle/>
          <a:p>
            <a:r>
              <a:rPr lang="en-GB"/>
              <a:t>Hitler realised that to get the vote the party would need a good image</a:t>
            </a:r>
          </a:p>
          <a:p>
            <a:r>
              <a:rPr lang="en-GB"/>
              <a:t>The SA would wear smart uniforms</a:t>
            </a:r>
          </a:p>
          <a:p>
            <a:r>
              <a:rPr lang="en-GB"/>
              <a:t>There would be big parades with the SA marching to band music behind the Swastika flag</a:t>
            </a:r>
          </a:p>
          <a:p>
            <a:r>
              <a:rPr lang="en-GB"/>
              <a:t>They were to look young disciplined and strong</a:t>
            </a:r>
          </a:p>
        </p:txBody>
      </p:sp>
      <p:sp>
        <p:nvSpPr>
          <p:cNvPr id="2" name="TextBox 1"/>
          <p:cNvSpPr txBox="1"/>
          <p:nvPr/>
        </p:nvSpPr>
        <p:spPr>
          <a:xfrm>
            <a:off x="3419872" y="5517232"/>
            <a:ext cx="5544616" cy="954107"/>
          </a:xfrm>
          <a:prstGeom prst="rect">
            <a:avLst/>
          </a:prstGeom>
          <a:noFill/>
          <a:ln>
            <a:solidFill>
              <a:schemeClr val="tx1"/>
            </a:solidFill>
          </a:ln>
        </p:spPr>
        <p:txBody>
          <a:bodyPr wrap="square" rtlCol="0">
            <a:spAutoFit/>
          </a:bodyPr>
          <a:lstStyle/>
          <a:p>
            <a:r>
              <a:rPr lang="en-GB" sz="2800" b="1" dirty="0" smtClean="0"/>
              <a:t>Turn this into a spider diagram entitled </a:t>
            </a:r>
            <a:r>
              <a:rPr lang="en-GB" sz="2800" b="1" dirty="0" err="1" smtClean="0"/>
              <a:t>‘Re</a:t>
            </a:r>
            <a:r>
              <a:rPr lang="en-GB" sz="2800" b="1" dirty="0" smtClean="0"/>
              <a:t>-organising the SA’</a:t>
            </a:r>
            <a:endParaRPr lang="en-GB" sz="1100" b="1"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a:t>Propaganda</a:t>
            </a:r>
          </a:p>
        </p:txBody>
      </p:sp>
      <p:pic>
        <p:nvPicPr>
          <p:cNvPr id="107523" name="Picture 3" descr="nazsapro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60350"/>
            <a:ext cx="1905000" cy="2879725"/>
          </a:xfrm>
          <a:prstGeom prst="rect">
            <a:avLst/>
          </a:prstGeom>
          <a:noFill/>
          <a:extLst>
            <a:ext uri="{909E8E84-426E-40DD-AFC4-6F175D3DCCD1}">
              <a14:hiddenFill xmlns:a14="http://schemas.microsoft.com/office/drawing/2010/main">
                <a:solidFill>
                  <a:srgbClr val="FFFFFF"/>
                </a:solidFill>
              </a14:hiddenFill>
            </a:ext>
          </a:extLst>
        </p:spPr>
      </p:pic>
      <p:sp>
        <p:nvSpPr>
          <p:cNvPr id="107525" name="Rectangle 5"/>
          <p:cNvSpPr>
            <a:spLocks noChangeArrowheads="1"/>
          </p:cNvSpPr>
          <p:nvPr/>
        </p:nvSpPr>
        <p:spPr bwMode="auto">
          <a:xfrm>
            <a:off x="5399088" y="4786610"/>
            <a:ext cx="37449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1800" dirty="0"/>
              <a:t>'The seed of peace, not dragon's teeth' cartoon of Hitler, from the magazine </a:t>
            </a:r>
            <a:r>
              <a:rPr lang="en-GB" sz="1800" i="1" dirty="0" err="1"/>
              <a:t>Kladderadatsch</a:t>
            </a:r>
            <a:r>
              <a:rPr lang="en-GB" sz="1800" dirty="0"/>
              <a:t>, </a:t>
            </a:r>
          </a:p>
        </p:txBody>
      </p:sp>
      <p:pic>
        <p:nvPicPr>
          <p:cNvPr id="107526" name="Picture 6" descr="Nazi_propagand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076700"/>
            <a:ext cx="3529012" cy="2465388"/>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Movie 1">
            <a:hlinkClick r:id="rId6" highlightClick="1"/>
          </p:cNvPr>
          <p:cNvSpPr/>
          <p:nvPr/>
        </p:nvSpPr>
        <p:spPr>
          <a:xfrm>
            <a:off x="7140575" y="6093296"/>
            <a:ext cx="527769" cy="44879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GB" sz="6600" dirty="0" smtClean="0"/>
              <a:t>Paired Task</a:t>
            </a:r>
            <a:endParaRPr lang="en-GB" sz="6600" dirty="0"/>
          </a:p>
        </p:txBody>
      </p:sp>
      <p:sp>
        <p:nvSpPr>
          <p:cNvPr id="167939" name="Rectangle 3"/>
          <p:cNvSpPr>
            <a:spLocks noGrp="1" noChangeArrowheads="1"/>
          </p:cNvSpPr>
          <p:nvPr>
            <p:ph type="body" idx="1"/>
          </p:nvPr>
        </p:nvSpPr>
        <p:spPr/>
        <p:txBody>
          <a:bodyPr/>
          <a:lstStyle/>
          <a:p>
            <a:r>
              <a:rPr lang="en-GB" sz="3600" dirty="0"/>
              <a:t>Read pages 45 – 50 of the </a:t>
            </a:r>
            <a:r>
              <a:rPr lang="en-GB" sz="3600" b="1" u="sng" dirty="0" smtClean="0"/>
              <a:t>blue</a:t>
            </a:r>
            <a:r>
              <a:rPr lang="en-GB" sz="3600" dirty="0" smtClean="0"/>
              <a:t> textbook (41-45 of the old book)</a:t>
            </a:r>
            <a:endParaRPr lang="en-GB" sz="3600" dirty="0"/>
          </a:p>
          <a:p>
            <a:pPr>
              <a:buFontTx/>
              <a:buNone/>
            </a:pPr>
            <a:endParaRPr lang="en-GB" sz="1200" dirty="0"/>
          </a:p>
          <a:p>
            <a:r>
              <a:rPr lang="en-GB" sz="3600" dirty="0"/>
              <a:t>Using </a:t>
            </a:r>
            <a:r>
              <a:rPr lang="en-GB" sz="3600" dirty="0" smtClean="0"/>
              <a:t>a full jotter page, </a:t>
            </a:r>
            <a:r>
              <a:rPr lang="en-GB" sz="3600" dirty="0"/>
              <a:t>produce a </a:t>
            </a:r>
            <a:r>
              <a:rPr lang="en-GB" sz="3600" b="1" u="sng" dirty="0"/>
              <a:t>detailed </a:t>
            </a:r>
            <a:r>
              <a:rPr lang="en-GB" sz="3600" dirty="0"/>
              <a:t>spider diagram outlining the methods used by the Nazis to try to win votes.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smtClean="0"/>
              <a:t>Success Criteria</a:t>
            </a:r>
            <a:endParaRPr lang="en-GB" dirty="0"/>
          </a:p>
        </p:txBody>
      </p:sp>
      <p:sp>
        <p:nvSpPr>
          <p:cNvPr id="3" name="Content Placeholder 2"/>
          <p:cNvSpPr>
            <a:spLocks noGrp="1"/>
          </p:cNvSpPr>
          <p:nvPr>
            <p:ph idx="1"/>
          </p:nvPr>
        </p:nvSpPr>
        <p:spPr>
          <a:xfrm>
            <a:off x="179512" y="1196752"/>
            <a:ext cx="8507288" cy="4929411"/>
          </a:xfrm>
        </p:spPr>
        <p:txBody>
          <a:bodyPr/>
          <a:lstStyle/>
          <a:p>
            <a:pPr marL="0" indent="0">
              <a:buNone/>
            </a:pPr>
            <a:r>
              <a:rPr lang="en-GB" dirty="0" smtClean="0"/>
              <a:t>By the end of this lesson, you will be able to…</a:t>
            </a:r>
          </a:p>
          <a:p>
            <a:pPr marL="0" indent="0">
              <a:buNone/>
            </a:pPr>
            <a:endParaRPr lang="en-GB" sz="1800" dirty="0" smtClean="0"/>
          </a:p>
          <a:p>
            <a:r>
              <a:rPr lang="en-GB" dirty="0" smtClean="0"/>
              <a:t>Explain why the German Army leadership wanted a new government in place.</a:t>
            </a:r>
          </a:p>
          <a:p>
            <a:r>
              <a:rPr lang="en-GB" dirty="0" smtClean="0"/>
              <a:t>Describe the attitude of the Allies towards Germany and the Kaiser</a:t>
            </a:r>
          </a:p>
          <a:p>
            <a:r>
              <a:rPr lang="en-GB" dirty="0" smtClean="0"/>
              <a:t>Give a number of reasons why the Kaiser had to abdicate</a:t>
            </a:r>
          </a:p>
          <a:p>
            <a:endParaRPr lang="en-GB" dirty="0"/>
          </a:p>
        </p:txBody>
      </p:sp>
    </p:spTree>
    <p:extLst>
      <p:ext uri="{BB962C8B-B14F-4D97-AF65-F5344CB8AC3E}">
        <p14:creationId xmlns:p14="http://schemas.microsoft.com/office/powerpoint/2010/main" val="26107369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68313" y="188640"/>
            <a:ext cx="8229600" cy="954360"/>
          </a:xfrm>
        </p:spPr>
        <p:txBody>
          <a:bodyPr/>
          <a:lstStyle/>
          <a:p>
            <a:r>
              <a:rPr lang="en-GB" b="1" dirty="0"/>
              <a:t>Vote For Hitler!</a:t>
            </a:r>
          </a:p>
        </p:txBody>
      </p:sp>
      <p:sp>
        <p:nvSpPr>
          <p:cNvPr id="126979" name="Rectangle 3"/>
          <p:cNvSpPr>
            <a:spLocks noGrp="1" noChangeArrowheads="1"/>
          </p:cNvSpPr>
          <p:nvPr>
            <p:ph type="body" idx="1"/>
          </p:nvPr>
        </p:nvSpPr>
        <p:spPr>
          <a:xfrm>
            <a:off x="250825" y="1196975"/>
            <a:ext cx="8642350" cy="5400675"/>
          </a:xfrm>
        </p:spPr>
        <p:txBody>
          <a:bodyPr/>
          <a:lstStyle/>
          <a:p>
            <a:pPr>
              <a:buFontTx/>
              <a:buNone/>
            </a:pPr>
            <a:r>
              <a:rPr lang="en-GB" sz="2800" dirty="0"/>
              <a:t>The Nazis used various methods to win votes:</a:t>
            </a:r>
          </a:p>
          <a:p>
            <a:r>
              <a:rPr lang="en-GB" sz="2800" dirty="0"/>
              <a:t>SA parades with banners and music</a:t>
            </a:r>
          </a:p>
          <a:p>
            <a:r>
              <a:rPr lang="en-GB" sz="2800" b="1" dirty="0"/>
              <a:t>Propaganda squads</a:t>
            </a:r>
            <a:r>
              <a:rPr lang="en-GB" sz="2800" dirty="0"/>
              <a:t> – with sports days and concerts</a:t>
            </a:r>
          </a:p>
          <a:p>
            <a:r>
              <a:rPr lang="en-GB" sz="2800" dirty="0"/>
              <a:t>Propaganda </a:t>
            </a:r>
            <a:r>
              <a:rPr lang="en-GB" sz="2800" b="1" dirty="0"/>
              <a:t>posters</a:t>
            </a:r>
            <a:r>
              <a:rPr lang="en-GB" sz="2800" dirty="0"/>
              <a:t> with Hitler as Germany’s Saviour</a:t>
            </a:r>
            <a:r>
              <a:rPr lang="en-GB" dirty="0"/>
              <a:t> </a:t>
            </a:r>
          </a:p>
          <a:p>
            <a:r>
              <a:rPr lang="en-GB" sz="2800" dirty="0"/>
              <a:t>Massive party </a:t>
            </a:r>
            <a:r>
              <a:rPr lang="en-GB" sz="2800" b="1" dirty="0"/>
              <a:t>rallies</a:t>
            </a:r>
          </a:p>
          <a:p>
            <a:r>
              <a:rPr lang="en-GB" sz="2800" b="1" dirty="0"/>
              <a:t>Planes –</a:t>
            </a:r>
            <a:r>
              <a:rPr lang="en-GB" sz="2800" dirty="0"/>
              <a:t> allowed Hitler to speak in several towns in one day</a:t>
            </a:r>
          </a:p>
          <a:p>
            <a:r>
              <a:rPr lang="en-GB" sz="2800" dirty="0"/>
              <a:t>Nazi </a:t>
            </a:r>
            <a:r>
              <a:rPr lang="en-GB" sz="2800" dirty="0" smtClean="0"/>
              <a:t>newspapers</a:t>
            </a:r>
          </a:p>
          <a:p>
            <a:r>
              <a:rPr lang="en-GB" sz="2800" dirty="0" smtClean="0"/>
              <a:t>Promising something for everyone</a:t>
            </a:r>
            <a:endParaRPr lang="en-GB" sz="28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National 5 Question practice</a:t>
            </a:r>
            <a:endParaRPr lang="en-GB" b="1" dirty="0"/>
          </a:p>
        </p:txBody>
      </p:sp>
      <p:sp>
        <p:nvSpPr>
          <p:cNvPr id="3" name="Content Placeholder 2"/>
          <p:cNvSpPr>
            <a:spLocks noGrp="1"/>
          </p:cNvSpPr>
          <p:nvPr>
            <p:ph idx="1"/>
          </p:nvPr>
        </p:nvSpPr>
        <p:spPr/>
        <p:txBody>
          <a:bodyPr/>
          <a:lstStyle/>
          <a:p>
            <a:pPr marL="514350" indent="-514350">
              <a:buFont typeface="+mj-lt"/>
              <a:buAutoNum type="arabicPeriod"/>
            </a:pPr>
            <a:r>
              <a:rPr lang="en-GB" dirty="0" smtClean="0"/>
              <a:t>Describe the methods used by the Nazi party to win votes.		4 marks</a:t>
            </a:r>
          </a:p>
          <a:p>
            <a:pPr marL="0" indent="0">
              <a:buNone/>
            </a:pPr>
            <a:endParaRPr lang="en-GB" dirty="0"/>
          </a:p>
          <a:p>
            <a:pPr marL="0" indent="0">
              <a:buNone/>
            </a:pPr>
            <a:r>
              <a:rPr lang="en-GB" dirty="0" smtClean="0"/>
              <a:t>2.  Evaluate </a:t>
            </a:r>
            <a:r>
              <a:rPr lang="en-GB" dirty="0"/>
              <a:t>the usefulness of Source 9.13  </a:t>
            </a:r>
            <a:r>
              <a:rPr lang="en-GB" dirty="0" smtClean="0"/>
              <a:t> (</a:t>
            </a:r>
            <a:r>
              <a:rPr lang="en-GB" dirty="0"/>
              <a:t>p. 48) as evidence of the Nazis’ electoral methods. 		                </a:t>
            </a:r>
            <a:r>
              <a:rPr lang="en-GB" dirty="0" smtClean="0"/>
              <a:t>		6 </a:t>
            </a:r>
            <a:r>
              <a:rPr lang="en-GB" dirty="0"/>
              <a:t>marks</a:t>
            </a:r>
          </a:p>
          <a:p>
            <a:pPr marL="514350" indent="-514350">
              <a:buFont typeface="+mj-lt"/>
              <a:buAutoNum type="arabicPeriod"/>
            </a:pPr>
            <a:endParaRPr lang="en-GB" dirty="0" smtClean="0"/>
          </a:p>
        </p:txBody>
      </p:sp>
    </p:spTree>
    <p:extLst>
      <p:ext uri="{BB962C8B-B14F-4D97-AF65-F5344CB8AC3E}">
        <p14:creationId xmlns:p14="http://schemas.microsoft.com/office/powerpoint/2010/main" val="352732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41368"/>
          </a:xfrm>
        </p:spPr>
        <p:txBody>
          <a:bodyPr/>
          <a:lstStyle/>
          <a:p>
            <a:pPr marL="0" indent="0">
              <a:buNone/>
            </a:pPr>
            <a:r>
              <a:rPr lang="en-GB" sz="2800" dirty="0" smtClean="0"/>
              <a:t>The Nazis used a number of methods to win votes. They employed Dr Josef Goebbels a propaganda expert. He used methods such as posters, newspapers and newsreel to put across the simple messages that democracy and Jews were the cause of Germany’s problems, and that Hitler was the answer. Hitler was also a very good orator and so the Nazis made sure that he spoke to as many Germans as possible. The use of planes to fly Hitler from place to place helped this. The SA were also used for propaganda purposes. Squads of them would arrive in towns and villages for days to drum up support with bands and sporting events. The Nazi party also held rallies, which were massive meetings designed to be dramatic as possible, with bands, lighting and speeches.</a:t>
            </a:r>
            <a:endParaRPr lang="en-GB" sz="2800" dirty="0"/>
          </a:p>
        </p:txBody>
      </p:sp>
    </p:spTree>
    <p:extLst>
      <p:ext uri="{BB962C8B-B14F-4D97-AF65-F5344CB8AC3E}">
        <p14:creationId xmlns:p14="http://schemas.microsoft.com/office/powerpoint/2010/main" val="28558873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r>
              <a:rPr lang="en-GB" sz="2400" dirty="0" smtClean="0"/>
              <a:t>Source 9.14 is very useful as evidence of the Nazis’ electoral methods as it is a primary source, from 1932 at the time when the Nazis were campaigning for an election. </a:t>
            </a:r>
          </a:p>
          <a:p>
            <a:pPr marL="0" indent="0">
              <a:buNone/>
            </a:pPr>
            <a:r>
              <a:rPr lang="en-GB" sz="2400" dirty="0" smtClean="0"/>
              <a:t>It is useful as it was written by Josef Goebbels, the Nazi propaganda chief, who was in charge of election campaigns, making him knowledgeable about it. </a:t>
            </a:r>
          </a:p>
          <a:p>
            <a:pPr marL="0" indent="0">
              <a:buNone/>
            </a:pPr>
            <a:r>
              <a:rPr lang="en-GB" sz="2400" dirty="0" smtClean="0"/>
              <a:t>The content is useful as it describes the use of planes to transport Hitler from town to town, and this is accurate. </a:t>
            </a:r>
          </a:p>
          <a:p>
            <a:pPr marL="0" indent="0">
              <a:buNone/>
            </a:pPr>
            <a:r>
              <a:rPr lang="en-GB" sz="2400" dirty="0" smtClean="0"/>
              <a:t>It also mentions that Hitler was to speak to as many people as possible, and again this is useful as it is accurate about Nazi election methods. </a:t>
            </a:r>
          </a:p>
          <a:p>
            <a:pPr marL="0" indent="0">
              <a:buNone/>
            </a:pPr>
            <a:r>
              <a:rPr lang="en-GB" sz="2400" dirty="0" smtClean="0"/>
              <a:t>However, the source makes no mention of the use of posters and newspapers to try to win support. </a:t>
            </a:r>
          </a:p>
          <a:p>
            <a:pPr marL="0" indent="0">
              <a:buNone/>
            </a:pPr>
            <a:r>
              <a:rPr lang="en-GB" sz="2400" dirty="0" smtClean="0"/>
              <a:t>It also makes no mention of the fact that the Nazis became a nationally organised party in order to reach out into every area of Germany, again making it less useful.</a:t>
            </a:r>
            <a:endParaRPr lang="en-GB" sz="2400" dirty="0"/>
          </a:p>
        </p:txBody>
      </p:sp>
    </p:spTree>
    <p:extLst>
      <p:ext uri="{BB962C8B-B14F-4D97-AF65-F5344CB8AC3E}">
        <p14:creationId xmlns:p14="http://schemas.microsoft.com/office/powerpoint/2010/main" val="2824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Nazis Come to Power</a:t>
            </a:r>
            <a:r>
              <a:rPr lang="en-GB" dirty="0"/>
              <a:t/>
            </a:r>
            <a:br>
              <a:rPr lang="en-GB" dirty="0"/>
            </a:br>
            <a:r>
              <a:rPr lang="en-GB" dirty="0" smtClean="0"/>
              <a:t>What you will Learn</a:t>
            </a:r>
            <a:endParaRPr lang="en-GB" dirty="0"/>
          </a:p>
        </p:txBody>
      </p:sp>
      <p:sp>
        <p:nvSpPr>
          <p:cNvPr id="3" name="Content Placeholder 2"/>
          <p:cNvSpPr>
            <a:spLocks noGrp="1"/>
          </p:cNvSpPr>
          <p:nvPr>
            <p:ph idx="1"/>
          </p:nvPr>
        </p:nvSpPr>
        <p:spPr>
          <a:xfrm>
            <a:off x="457200" y="1916832"/>
            <a:ext cx="8229600" cy="4209331"/>
          </a:xfrm>
        </p:spPr>
        <p:txBody>
          <a:bodyPr/>
          <a:lstStyle/>
          <a:p>
            <a:r>
              <a:rPr lang="en-GB" dirty="0" smtClean="0"/>
              <a:t>The impact the Great Depression had on Germany</a:t>
            </a:r>
          </a:p>
          <a:p>
            <a:r>
              <a:rPr lang="en-GB" dirty="0" smtClean="0"/>
              <a:t>Nazi Electoral support</a:t>
            </a:r>
          </a:p>
          <a:p>
            <a:r>
              <a:rPr lang="en-GB" dirty="0" smtClean="0"/>
              <a:t>The Reichstag fire</a:t>
            </a:r>
            <a:endParaRPr lang="en-GB" dirty="0"/>
          </a:p>
        </p:txBody>
      </p:sp>
      <p:pic>
        <p:nvPicPr>
          <p:cNvPr id="4" name="Picture 3" descr="nazsapro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3356992"/>
            <a:ext cx="1905000"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883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9036496" cy="922114"/>
          </a:xfrm>
        </p:spPr>
        <p:txBody>
          <a:bodyPr/>
          <a:lstStyle/>
          <a:p>
            <a:r>
              <a:rPr lang="en-GB" b="1" dirty="0" smtClean="0"/>
              <a:t>Hitler Comes to Power - Timeline</a:t>
            </a:r>
            <a:endParaRPr lang="en-GB" b="1" dirty="0"/>
          </a:p>
        </p:txBody>
      </p:sp>
      <p:sp>
        <p:nvSpPr>
          <p:cNvPr id="3" name="Content Placeholder 2"/>
          <p:cNvSpPr>
            <a:spLocks noGrp="1"/>
          </p:cNvSpPr>
          <p:nvPr>
            <p:ph idx="1"/>
          </p:nvPr>
        </p:nvSpPr>
        <p:spPr>
          <a:xfrm>
            <a:off x="251520" y="1124744"/>
            <a:ext cx="8712968" cy="5400600"/>
          </a:xfrm>
        </p:spPr>
        <p:txBody>
          <a:bodyPr/>
          <a:lstStyle/>
          <a:p>
            <a:pPr marL="0" indent="0">
              <a:buNone/>
            </a:pPr>
            <a:r>
              <a:rPr lang="en-GB" sz="2800" b="1" u="sng" dirty="0" smtClean="0"/>
              <a:t>1929</a:t>
            </a:r>
            <a:r>
              <a:rPr lang="en-GB" sz="2800" dirty="0" smtClean="0"/>
              <a:t> – the Wall Street stock market crash. The Great Depression begins.</a:t>
            </a:r>
          </a:p>
          <a:p>
            <a:pPr marL="0" indent="0">
              <a:buNone/>
            </a:pPr>
            <a:endParaRPr lang="en-GB" sz="700" dirty="0" smtClean="0"/>
          </a:p>
          <a:p>
            <a:pPr marL="0" indent="0">
              <a:buNone/>
            </a:pPr>
            <a:r>
              <a:rPr lang="en-GB" sz="2800" b="1" u="sng" dirty="0" smtClean="0"/>
              <a:t>1930-32</a:t>
            </a:r>
            <a:r>
              <a:rPr lang="en-GB" sz="2800" dirty="0" smtClean="0"/>
              <a:t> – unemployment rises to 6 million. The Nazis grow enormously in popularity as desperate Germans look for extreme solutions. </a:t>
            </a:r>
          </a:p>
          <a:p>
            <a:pPr marL="0" indent="0">
              <a:buNone/>
            </a:pPr>
            <a:endParaRPr lang="en-GB" sz="800" dirty="0" smtClean="0"/>
          </a:p>
          <a:p>
            <a:pPr marL="0" indent="0">
              <a:buNone/>
            </a:pPr>
            <a:r>
              <a:rPr lang="en-GB" sz="2800" b="1" u="sng" dirty="0" smtClean="0"/>
              <a:t>1932</a:t>
            </a:r>
            <a:r>
              <a:rPr lang="en-GB" sz="2800" dirty="0" smtClean="0"/>
              <a:t> – The Nazis become the largest single party in the Reichstag. President Hindenburg refuses to appoint Hitler as Chancellor.</a:t>
            </a:r>
          </a:p>
          <a:p>
            <a:pPr marL="0" indent="0">
              <a:buNone/>
            </a:pPr>
            <a:endParaRPr lang="en-GB" sz="800" dirty="0" smtClean="0"/>
          </a:p>
          <a:p>
            <a:pPr marL="0" indent="0">
              <a:buNone/>
            </a:pPr>
            <a:r>
              <a:rPr lang="en-GB" sz="2800" b="1" u="sng" dirty="0" smtClean="0"/>
              <a:t>Jan 1933</a:t>
            </a:r>
            <a:r>
              <a:rPr lang="en-GB" sz="2800" dirty="0" smtClean="0"/>
              <a:t> – politician Franz von Papen persuades Hindenburg to appoint Hitler as Chancellor, thinking that he can control Hitler behind the scenes.</a:t>
            </a:r>
            <a:endParaRPr lang="en-GB" sz="2800" b="1" u="sng" dirty="0"/>
          </a:p>
        </p:txBody>
      </p:sp>
    </p:spTree>
    <p:extLst>
      <p:ext uri="{BB962C8B-B14F-4D97-AF65-F5344CB8AC3E}">
        <p14:creationId xmlns:p14="http://schemas.microsoft.com/office/powerpoint/2010/main" val="16591113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 – Great Depression</a:t>
            </a:r>
            <a:endParaRPr lang="en-GB" dirty="0"/>
          </a:p>
        </p:txBody>
      </p:sp>
      <p:sp>
        <p:nvSpPr>
          <p:cNvPr id="3" name="Content Placeholder 2"/>
          <p:cNvSpPr>
            <a:spLocks noGrp="1"/>
          </p:cNvSpPr>
          <p:nvPr>
            <p:ph idx="1"/>
          </p:nvPr>
        </p:nvSpPr>
        <p:spPr/>
        <p:txBody>
          <a:bodyPr/>
          <a:lstStyle/>
          <a:p>
            <a:pPr marL="457200" indent="-457200">
              <a:buFont typeface="+mj-lt"/>
              <a:buAutoNum type="arabicPeriod"/>
            </a:pPr>
            <a:r>
              <a:rPr lang="en-GB" sz="2400" dirty="0"/>
              <a:t>Read pages </a:t>
            </a:r>
            <a:r>
              <a:rPr lang="en-GB" sz="2400" dirty="0" smtClean="0"/>
              <a:t>49-50</a:t>
            </a:r>
            <a:endParaRPr lang="en-GB" sz="2400" dirty="0"/>
          </a:p>
          <a:p>
            <a:pPr marL="457200" indent="-457200">
              <a:buFont typeface="+mj-lt"/>
              <a:buAutoNum type="arabicPeriod"/>
            </a:pPr>
            <a:r>
              <a:rPr lang="en-GB" sz="2400" dirty="0"/>
              <a:t>Copy out the Glossary on page 49</a:t>
            </a:r>
          </a:p>
          <a:p>
            <a:pPr marL="457200" indent="-457200">
              <a:buFont typeface="+mj-lt"/>
              <a:buAutoNum type="arabicPeriod"/>
            </a:pPr>
            <a:r>
              <a:rPr lang="en-GB" sz="2400" dirty="0"/>
              <a:t>Explain why the Wall Street Crash affected Germany’s economy.</a:t>
            </a:r>
          </a:p>
          <a:p>
            <a:pPr marL="457200" indent="-457200">
              <a:buFont typeface="+mj-lt"/>
              <a:buAutoNum type="arabicPeriod"/>
            </a:pPr>
            <a:r>
              <a:rPr lang="en-GB" sz="2400" dirty="0"/>
              <a:t>Was Stresemann’s death important in Hitler’s rise to power? Explain your answer.</a:t>
            </a:r>
          </a:p>
          <a:p>
            <a:pPr marL="457200" indent="-457200">
              <a:buFont typeface="+mj-lt"/>
              <a:buAutoNum type="arabicPeriod"/>
            </a:pPr>
            <a:r>
              <a:rPr lang="en-GB" sz="2400" i="1" dirty="0"/>
              <a:t>“It was the Great Depression that put the wind in Hitler’s sails.”</a:t>
            </a:r>
          </a:p>
          <a:p>
            <a:pPr marL="0" indent="0">
              <a:buNone/>
            </a:pPr>
            <a:r>
              <a:rPr lang="en-GB" sz="2400" i="1" dirty="0"/>
              <a:t>	- </a:t>
            </a:r>
            <a:r>
              <a:rPr lang="en-GB" sz="2400" dirty="0"/>
              <a:t>Historian AJP Taylor</a:t>
            </a:r>
          </a:p>
          <a:p>
            <a:pPr marL="0" indent="0">
              <a:buNone/>
            </a:pPr>
            <a:r>
              <a:rPr lang="en-GB" sz="2400" dirty="0"/>
              <a:t>What evidence is there that the Nazis benefitted from the Great Depression?</a:t>
            </a:r>
          </a:p>
          <a:p>
            <a:endParaRPr lang="en-GB" dirty="0"/>
          </a:p>
        </p:txBody>
      </p:sp>
    </p:spTree>
    <p:extLst>
      <p:ext uri="{BB962C8B-B14F-4D97-AF65-F5344CB8AC3E}">
        <p14:creationId xmlns:p14="http://schemas.microsoft.com/office/powerpoint/2010/main" val="41743657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8575"/>
            <a:ext cx="476250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1412776"/>
            <a:ext cx="2808312" cy="2123658"/>
          </a:xfrm>
          <a:prstGeom prst="rect">
            <a:avLst/>
          </a:prstGeom>
          <a:noFill/>
        </p:spPr>
        <p:txBody>
          <a:bodyPr wrap="square" rtlCol="0">
            <a:spAutoFit/>
          </a:bodyPr>
          <a:lstStyle/>
          <a:p>
            <a:r>
              <a:rPr lang="en-GB" sz="4400" dirty="0" smtClean="0"/>
              <a:t>“Our last hope: Hitler”</a:t>
            </a:r>
            <a:endParaRPr lang="en-GB" sz="4400" dirty="0"/>
          </a:p>
        </p:txBody>
      </p:sp>
    </p:spTree>
    <p:extLst>
      <p:ext uri="{BB962C8B-B14F-4D97-AF65-F5344CB8AC3E}">
        <p14:creationId xmlns:p14="http://schemas.microsoft.com/office/powerpoint/2010/main" val="34503346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Alfred </a:t>
            </a:r>
            <a:r>
              <a:rPr lang="en-GB" dirty="0" err="1" smtClean="0"/>
              <a:t>Hugenburg</a:t>
            </a:r>
            <a:endParaRPr lang="en-GB" dirty="0"/>
          </a:p>
        </p:txBody>
      </p:sp>
      <p:sp>
        <p:nvSpPr>
          <p:cNvPr id="4" name="Content Placeholder 3"/>
          <p:cNvSpPr>
            <a:spLocks noGrp="1"/>
          </p:cNvSpPr>
          <p:nvPr>
            <p:ph sz="half" idx="2"/>
          </p:nvPr>
        </p:nvSpPr>
        <p:spPr>
          <a:xfrm>
            <a:off x="3491880" y="1412776"/>
            <a:ext cx="5400600" cy="4713387"/>
          </a:xfrm>
        </p:spPr>
        <p:txBody>
          <a:bodyPr/>
          <a:lstStyle/>
          <a:p>
            <a:r>
              <a:rPr lang="en-GB" sz="2400" dirty="0" smtClean="0"/>
              <a:t>Leader of German People’s Party</a:t>
            </a:r>
          </a:p>
          <a:p>
            <a:r>
              <a:rPr lang="en-GB" sz="2400" dirty="0" smtClean="0"/>
              <a:t>Agreed with some of Hitler’s views and thought he could use Hitler’s popularity</a:t>
            </a:r>
          </a:p>
          <a:p>
            <a:r>
              <a:rPr lang="en-GB" sz="2400" dirty="0" smtClean="0"/>
              <a:t>He was a very wealthy businessman who owned most German cinemas and 100s of local newspapers</a:t>
            </a:r>
          </a:p>
          <a:p>
            <a:r>
              <a:rPr lang="en-GB" sz="2400" dirty="0" smtClean="0"/>
              <a:t>He used these to give Hitler lots of free publicity</a:t>
            </a:r>
          </a:p>
          <a:p>
            <a:r>
              <a:rPr lang="en-GB" sz="2400" dirty="0" smtClean="0"/>
              <a:t>This in turn won the support of other rich business people</a:t>
            </a:r>
          </a:p>
          <a:p>
            <a:endParaRPr lang="en-GB"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3024336" cy="431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1635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President Hindenburg</a:t>
            </a:r>
            <a:endParaRPr lang="en-GB" dirty="0"/>
          </a:p>
        </p:txBody>
      </p:sp>
      <p:sp>
        <p:nvSpPr>
          <p:cNvPr id="4" name="Content Placeholder 3"/>
          <p:cNvSpPr>
            <a:spLocks noGrp="1"/>
          </p:cNvSpPr>
          <p:nvPr>
            <p:ph sz="half" idx="2"/>
          </p:nvPr>
        </p:nvSpPr>
        <p:spPr>
          <a:xfrm>
            <a:off x="3995936" y="1772816"/>
            <a:ext cx="4680520" cy="4525963"/>
          </a:xfrm>
        </p:spPr>
        <p:txBody>
          <a:bodyPr/>
          <a:lstStyle/>
          <a:p>
            <a:r>
              <a:rPr lang="en-GB" sz="2400" smtClean="0"/>
              <a:t>As President, he had </a:t>
            </a:r>
            <a:r>
              <a:rPr lang="en-GB" sz="2400" dirty="0" smtClean="0"/>
              <a:t>the power to appoint the chancellor</a:t>
            </a:r>
          </a:p>
          <a:p>
            <a:r>
              <a:rPr lang="en-GB" sz="2400" dirty="0" smtClean="0"/>
              <a:t>Hated Hitler, but began to run out of options for Chancellor</a:t>
            </a:r>
          </a:p>
          <a:p>
            <a:r>
              <a:rPr lang="en-GB" sz="2400" dirty="0" smtClean="0"/>
              <a:t>Offered Hitler vice-chancellor, which he refused.</a:t>
            </a:r>
          </a:p>
          <a:p>
            <a:r>
              <a:rPr lang="en-GB" sz="2400" dirty="0" smtClean="0"/>
              <a:t>Was persuaded by von Papen to appoint Hitler Chancellor on 30 January 1933</a:t>
            </a:r>
          </a:p>
          <a:p>
            <a:endParaRPr lang="en-GB"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2777979" cy="4099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096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Prtrt%20-Kaiser%20Wilhelm%20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3375"/>
            <a:ext cx="3933825" cy="5448300"/>
          </a:xfrm>
          <a:prstGeom prst="rect">
            <a:avLst/>
          </a:prstGeom>
          <a:noFill/>
          <a:extLst>
            <a:ext uri="{909E8E84-426E-40DD-AFC4-6F175D3DCCD1}">
              <a14:hiddenFill xmlns:a14="http://schemas.microsoft.com/office/drawing/2010/main">
                <a:solidFill>
                  <a:srgbClr val="FFFFFF"/>
                </a:solidFill>
              </a14:hiddenFill>
            </a:ext>
          </a:extLst>
        </p:spPr>
      </p:pic>
      <p:sp>
        <p:nvSpPr>
          <p:cNvPr id="61446" name="Text Box 6"/>
          <p:cNvSpPr txBox="1">
            <a:spLocks noChangeArrowheads="1"/>
          </p:cNvSpPr>
          <p:nvPr/>
        </p:nvSpPr>
        <p:spPr bwMode="auto">
          <a:xfrm>
            <a:off x="5508625" y="1916113"/>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The Kaiser </a:t>
            </a:r>
            <a:r>
              <a:rPr lang="en-GB" sz="2400" b="1" u="sng"/>
              <a:t>Abdicates</a:t>
            </a:r>
          </a:p>
        </p:txBody>
      </p:sp>
      <p:sp>
        <p:nvSpPr>
          <p:cNvPr id="61447" name="AutoShape 7">
            <a:hlinkClick r:id="rId3" highlightClick="1"/>
          </p:cNvPr>
          <p:cNvSpPr>
            <a:spLocks noChangeArrowheads="1"/>
          </p:cNvSpPr>
          <p:nvPr/>
        </p:nvSpPr>
        <p:spPr bwMode="auto">
          <a:xfrm>
            <a:off x="6948488" y="5373688"/>
            <a:ext cx="1223962" cy="1008062"/>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435280" cy="1143000"/>
          </a:xfrm>
        </p:spPr>
        <p:txBody>
          <a:bodyPr/>
          <a:lstStyle/>
          <a:p>
            <a:r>
              <a:rPr lang="en-GB" dirty="0" smtClean="0"/>
              <a:t>Von Schleicher   vs.   Von Papen</a:t>
            </a:r>
            <a:endParaRPr lang="en-GB" dirty="0"/>
          </a:p>
        </p:txBody>
      </p:sp>
      <p:sp>
        <p:nvSpPr>
          <p:cNvPr id="3" name="Content Placeholder 2"/>
          <p:cNvSpPr>
            <a:spLocks noGrp="1"/>
          </p:cNvSpPr>
          <p:nvPr>
            <p:ph sz="half" idx="1"/>
          </p:nvPr>
        </p:nvSpPr>
        <p:spPr>
          <a:xfrm>
            <a:off x="179512" y="4941168"/>
            <a:ext cx="8784976" cy="1689051"/>
          </a:xfrm>
        </p:spPr>
        <p:txBody>
          <a:bodyPr/>
          <a:lstStyle/>
          <a:p>
            <a:r>
              <a:rPr lang="en-GB" sz="2400" dirty="0" smtClean="0"/>
              <a:t>Both were </a:t>
            </a:r>
            <a:r>
              <a:rPr lang="en-GB" sz="2400" dirty="0"/>
              <a:t>conservative German </a:t>
            </a:r>
            <a:r>
              <a:rPr lang="en-GB" sz="2400" dirty="0" smtClean="0"/>
              <a:t>politicians</a:t>
            </a:r>
          </a:p>
          <a:p>
            <a:r>
              <a:rPr lang="en-GB" sz="2400" dirty="0" smtClean="0"/>
              <a:t>However, they were rivals who both wanted power</a:t>
            </a:r>
          </a:p>
          <a:p>
            <a:r>
              <a:rPr lang="en-GB" sz="2400" dirty="0" smtClean="0"/>
              <a:t>They both tried to use Hitler and manipulate Hindenburg </a:t>
            </a:r>
            <a:endParaRPr lang="en-GB" sz="2400" dirty="0"/>
          </a:p>
          <a:p>
            <a:endParaRPr lang="en-GB" sz="24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09550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651911"/>
            <a:ext cx="2251181" cy="302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9913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endParaRPr lang="en-GB" sz="600" dirty="0" smtClean="0"/>
          </a:p>
          <a:p>
            <a:pPr marL="0" indent="0">
              <a:buNone/>
            </a:pPr>
            <a:endParaRPr lang="en-GB" sz="600" dirty="0"/>
          </a:p>
          <a:p>
            <a:pPr marL="0" indent="0" algn="ctr">
              <a:buNone/>
            </a:pPr>
            <a:r>
              <a:rPr lang="en-GB" sz="3600" b="1" dirty="0" smtClean="0"/>
              <a:t>Tasks – Rise of Hitler</a:t>
            </a:r>
          </a:p>
          <a:p>
            <a:pPr marL="0" indent="0" algn="ctr">
              <a:buNone/>
            </a:pPr>
            <a:endParaRPr lang="en-GB" sz="1200" i="1" dirty="0" smtClean="0"/>
          </a:p>
          <a:p>
            <a:pPr marL="0" indent="0" algn="ctr">
              <a:buNone/>
            </a:pPr>
            <a:r>
              <a:rPr lang="en-GB" sz="2400" i="1" dirty="0" smtClean="0"/>
              <a:t>Read pages 51-53</a:t>
            </a:r>
          </a:p>
          <a:p>
            <a:pPr marL="0" indent="0">
              <a:buNone/>
            </a:pPr>
            <a:endParaRPr lang="en-GB" sz="700" dirty="0" smtClean="0"/>
          </a:p>
          <a:p>
            <a:pPr marL="0" indent="0">
              <a:buNone/>
            </a:pPr>
            <a:r>
              <a:rPr lang="en-GB" sz="2400" dirty="0" smtClean="0"/>
              <a:t>1. Look at the poster on p. 51. The caption means: ‘</a:t>
            </a:r>
            <a:r>
              <a:rPr lang="en-GB" sz="2400" i="1" dirty="0" smtClean="0"/>
              <a:t>Hitler: our last hope.’ </a:t>
            </a:r>
            <a:r>
              <a:rPr lang="en-GB" sz="2400" dirty="0" smtClean="0"/>
              <a:t>In what ways does this poster try to appeal to </a:t>
            </a:r>
            <a:r>
              <a:rPr lang="en-GB" sz="2400" u="sng" dirty="0" smtClean="0"/>
              <a:t>all</a:t>
            </a:r>
            <a:r>
              <a:rPr lang="en-GB" sz="2400" dirty="0" smtClean="0"/>
              <a:t> Germans?</a:t>
            </a:r>
          </a:p>
          <a:p>
            <a:pPr marL="0" indent="0">
              <a:buNone/>
            </a:pPr>
            <a:endParaRPr lang="en-GB" sz="600" dirty="0" smtClean="0"/>
          </a:p>
          <a:p>
            <a:pPr marL="0" indent="0">
              <a:buNone/>
            </a:pPr>
            <a:r>
              <a:rPr lang="en-GB" sz="2400" dirty="0" smtClean="0"/>
              <a:t>2. Describe how democracy was weakened during 1930-32 . You should mention </a:t>
            </a:r>
            <a:r>
              <a:rPr lang="en-GB" sz="2400" b="1" u="sng" dirty="0" smtClean="0"/>
              <a:t>Heinrich Bruning </a:t>
            </a:r>
            <a:r>
              <a:rPr lang="en-GB" sz="2400" dirty="0" smtClean="0"/>
              <a:t>and </a:t>
            </a:r>
            <a:r>
              <a:rPr lang="en-GB" sz="2400" b="1" u="sng" dirty="0" smtClean="0"/>
              <a:t>Article 48 </a:t>
            </a:r>
            <a:r>
              <a:rPr lang="en-GB" sz="2400" dirty="0" smtClean="0"/>
              <a:t>in your answer. </a:t>
            </a:r>
          </a:p>
          <a:p>
            <a:pPr marL="0" indent="0">
              <a:buNone/>
            </a:pPr>
            <a:endParaRPr lang="en-GB" sz="700" dirty="0" smtClean="0"/>
          </a:p>
          <a:p>
            <a:pPr marL="0" indent="0">
              <a:buNone/>
            </a:pPr>
            <a:r>
              <a:rPr lang="en-GB" sz="2400" dirty="0" smtClean="0"/>
              <a:t>3. (a) Who was </a:t>
            </a:r>
            <a:r>
              <a:rPr lang="en-GB" sz="2400" b="1" dirty="0" smtClean="0"/>
              <a:t>Alfred Hugenberg</a:t>
            </a:r>
            <a:r>
              <a:rPr lang="en-GB" sz="2400" dirty="0" smtClean="0"/>
              <a:t>?</a:t>
            </a:r>
          </a:p>
          <a:p>
            <a:pPr marL="0" indent="0">
              <a:buNone/>
            </a:pPr>
            <a:r>
              <a:rPr lang="en-GB" sz="2400" dirty="0" smtClean="0"/>
              <a:t>    (b) In what ways did he help Hitler gain power?</a:t>
            </a:r>
          </a:p>
          <a:p>
            <a:pPr marL="0" indent="0">
              <a:buNone/>
            </a:pPr>
            <a:endParaRPr lang="en-GB" sz="400" dirty="0" smtClean="0"/>
          </a:p>
          <a:p>
            <a:pPr marL="0" indent="0">
              <a:buNone/>
            </a:pPr>
            <a:r>
              <a:rPr lang="en-GB" sz="2400" dirty="0" smtClean="0"/>
              <a:t>4. Describe the role played by </a:t>
            </a:r>
            <a:r>
              <a:rPr lang="en-GB" sz="2400" b="1" dirty="0" smtClean="0"/>
              <a:t>Hindenburg</a:t>
            </a:r>
            <a:r>
              <a:rPr lang="en-GB" sz="2400" dirty="0" smtClean="0"/>
              <a:t>, </a:t>
            </a:r>
            <a:r>
              <a:rPr lang="en-GB" sz="2400" b="1" dirty="0" smtClean="0"/>
              <a:t>Papen</a:t>
            </a:r>
            <a:r>
              <a:rPr lang="en-GB" sz="2400" dirty="0" smtClean="0"/>
              <a:t> and </a:t>
            </a:r>
            <a:r>
              <a:rPr lang="en-GB" sz="2400" b="1" dirty="0" smtClean="0"/>
              <a:t>Schleicher</a:t>
            </a:r>
            <a:r>
              <a:rPr lang="en-GB" sz="2400" dirty="0" smtClean="0"/>
              <a:t> in Hitler’s  rise to power. Use all of the information and sources on pp. 52-53 to come to a detailed answer.</a:t>
            </a:r>
          </a:p>
          <a:p>
            <a:pPr marL="0" indent="0">
              <a:buNone/>
            </a:pPr>
            <a:r>
              <a:rPr lang="en-GB" sz="2400" b="1" dirty="0" smtClean="0"/>
              <a:t>IF FINISHED – complete activities 1 and 2 on page 54</a:t>
            </a:r>
          </a:p>
          <a:p>
            <a:pPr marL="457200" indent="-457200">
              <a:buFont typeface="+mj-lt"/>
              <a:buAutoNum type="arabicPeriod"/>
            </a:pPr>
            <a:endParaRPr lang="en-GB" sz="2400" b="1" dirty="0"/>
          </a:p>
        </p:txBody>
      </p:sp>
    </p:spTree>
    <p:extLst>
      <p:ext uri="{BB962C8B-B14F-4D97-AF65-F5344CB8AC3E}">
        <p14:creationId xmlns:p14="http://schemas.microsoft.com/office/powerpoint/2010/main" val="27927737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GB" sz="2800" b="1" dirty="0"/>
              <a:t>Describe the appeal of Adolf Hitler to many Germans between 1929 and 1933</a:t>
            </a:r>
            <a:r>
              <a:rPr lang="en-GB" sz="2800" b="1" dirty="0" smtClean="0"/>
              <a:t>.    </a:t>
            </a:r>
            <a:r>
              <a:rPr lang="en-GB" sz="2800" b="1" dirty="0"/>
              <a:t>5 </a:t>
            </a:r>
            <a:r>
              <a:rPr lang="en-GB" sz="2800" b="1" dirty="0" smtClean="0"/>
              <a:t>marks</a:t>
            </a:r>
            <a:endParaRPr lang="en-GB" dirty="0"/>
          </a:p>
        </p:txBody>
      </p:sp>
      <p:sp>
        <p:nvSpPr>
          <p:cNvPr id="3" name="Content Placeholder 2"/>
          <p:cNvSpPr>
            <a:spLocks noGrp="1"/>
          </p:cNvSpPr>
          <p:nvPr>
            <p:ph idx="1"/>
          </p:nvPr>
        </p:nvSpPr>
        <p:spPr>
          <a:xfrm>
            <a:off x="0" y="1534270"/>
            <a:ext cx="9144000" cy="5135090"/>
          </a:xfrm>
        </p:spPr>
        <p:txBody>
          <a:bodyPr/>
          <a:lstStyle/>
          <a:p>
            <a:pPr lvl="0"/>
            <a:r>
              <a:rPr lang="en-GB" sz="2000" dirty="0" smtClean="0"/>
              <a:t>Hitler’s </a:t>
            </a:r>
            <a:r>
              <a:rPr lang="en-GB" sz="2000" dirty="0"/>
              <a:t>oratory skills (his ability to put into words the frustrations of millions of Germans)</a:t>
            </a:r>
          </a:p>
          <a:p>
            <a:pPr lvl="0"/>
            <a:r>
              <a:rPr lang="en-GB" sz="2000" dirty="0"/>
              <a:t>Hitler gave people somebody to blame for their problems: Communists, Jews etc.</a:t>
            </a:r>
          </a:p>
          <a:p>
            <a:pPr lvl="0"/>
            <a:r>
              <a:rPr lang="en-GB" sz="2000" dirty="0"/>
              <a:t>Hitler promised something for everyone/claimed he was the only person who  could create jobs and end Depression</a:t>
            </a:r>
          </a:p>
          <a:p>
            <a:pPr lvl="0"/>
            <a:r>
              <a:rPr lang="en-GB" sz="2000" dirty="0"/>
              <a:t>To a worried middle class Hitler looked like the only person willing to take on the Communists</a:t>
            </a:r>
          </a:p>
          <a:p>
            <a:pPr lvl="0"/>
            <a:r>
              <a:rPr lang="en-GB" sz="2000" dirty="0"/>
              <a:t>The SA </a:t>
            </a:r>
            <a:r>
              <a:rPr lang="en-GB" sz="2000" dirty="0" err="1"/>
              <a:t>Brownshirts</a:t>
            </a:r>
            <a:r>
              <a:rPr lang="en-GB" sz="2000" dirty="0"/>
              <a:t> seemed well-organised and disciplined/made Hitler look like a strong leader</a:t>
            </a:r>
          </a:p>
          <a:p>
            <a:pPr lvl="0"/>
            <a:r>
              <a:rPr lang="en-GB" sz="2000" dirty="0"/>
              <a:t>Hitler’s uncompromising stance against the Treaty of Versailles/the Weimar Republic</a:t>
            </a:r>
          </a:p>
          <a:p>
            <a:pPr lvl="0"/>
            <a:r>
              <a:rPr lang="en-GB" sz="2000" dirty="0"/>
              <a:t>Hitler’s genius at propaganda (e.g. uniforms, Swastika etc.) made the Nazis stand out from other political parties/clear and simple message that appealed to </a:t>
            </a:r>
            <a:r>
              <a:rPr lang="en-GB" sz="2000" dirty="0" smtClean="0"/>
              <a:t>many</a:t>
            </a:r>
            <a:endParaRPr lang="en-GB" sz="2000" dirty="0"/>
          </a:p>
        </p:txBody>
      </p:sp>
    </p:spTree>
    <p:extLst>
      <p:ext uri="{BB962C8B-B14F-4D97-AF65-F5344CB8AC3E}">
        <p14:creationId xmlns:p14="http://schemas.microsoft.com/office/powerpoint/2010/main" val="36846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Explain why the Nazis gained power in 1933.</a:t>
            </a:r>
          </a:p>
          <a:p>
            <a:pPr marL="0" indent="0">
              <a:buNone/>
            </a:pPr>
            <a:r>
              <a:rPr lang="en-GB" dirty="0" smtClean="0"/>
              <a:t>6 marks</a:t>
            </a:r>
          </a:p>
          <a:p>
            <a:pPr marL="0" indent="0">
              <a:buNone/>
            </a:pPr>
            <a:endParaRPr lang="en-GB" dirty="0"/>
          </a:p>
          <a:p>
            <a:pPr marL="0" indent="0">
              <a:buNone/>
            </a:pPr>
            <a:r>
              <a:rPr lang="en-GB" i="1" dirty="0" smtClean="0"/>
              <a:t>“One reason that the Nazis gained power in 1933 was……Another reason why the Nazis gained power in 1933 was…….”</a:t>
            </a:r>
            <a:endParaRPr lang="en-GB" i="1" dirty="0"/>
          </a:p>
        </p:txBody>
      </p:sp>
    </p:spTree>
    <p:extLst>
      <p:ext uri="{BB962C8B-B14F-4D97-AF65-F5344CB8AC3E}">
        <p14:creationId xmlns:p14="http://schemas.microsoft.com/office/powerpoint/2010/main" val="32107898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Reichstag Fire</a:t>
            </a:r>
            <a:endParaRPr lang="en-GB" dirty="0"/>
          </a:p>
        </p:txBody>
      </p:sp>
      <p:sp>
        <p:nvSpPr>
          <p:cNvPr id="3" name="Content Placeholder 2"/>
          <p:cNvSpPr>
            <a:spLocks noGrp="1"/>
          </p:cNvSpPr>
          <p:nvPr>
            <p:ph idx="1"/>
          </p:nvPr>
        </p:nvSpPr>
        <p:spPr/>
        <p:txBody>
          <a:bodyPr/>
          <a:lstStyle/>
          <a:p>
            <a:pPr marL="0" indent="0" algn="ctr">
              <a:buNone/>
            </a:pPr>
            <a:r>
              <a:rPr lang="en-GB" i="1" dirty="0" smtClean="0"/>
              <a:t>What you will learn….</a:t>
            </a:r>
          </a:p>
          <a:p>
            <a:r>
              <a:rPr lang="en-GB" dirty="0" smtClean="0"/>
              <a:t>In what way did Hitler take advantage of the Reichstag fire?</a:t>
            </a:r>
          </a:p>
          <a:p>
            <a:r>
              <a:rPr lang="en-GB" dirty="0" smtClean="0"/>
              <a:t>What was the result of the </a:t>
            </a:r>
            <a:r>
              <a:rPr lang="en-GB" smtClean="0"/>
              <a:t>March election?</a:t>
            </a:r>
            <a:endParaRPr lang="en-GB" dirty="0" smtClean="0"/>
          </a:p>
          <a:p>
            <a:r>
              <a:rPr lang="en-GB" dirty="0" smtClean="0"/>
              <a:t>Describe the powers that the Enabling Law gave Hitler.</a:t>
            </a:r>
            <a:endParaRPr lang="en-GB" dirty="0"/>
          </a:p>
        </p:txBody>
      </p:sp>
      <p:sp>
        <p:nvSpPr>
          <p:cNvPr id="4" name="Action Button: Back or Previous 3">
            <a:hlinkClick r:id="rId2" highlightClick="1"/>
          </p:cNvPr>
          <p:cNvSpPr/>
          <p:nvPr/>
        </p:nvSpPr>
        <p:spPr>
          <a:xfrm>
            <a:off x="7450739" y="404664"/>
            <a:ext cx="1042416" cy="104241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8982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t>The Reichstag Fire</a:t>
            </a:r>
          </a:p>
        </p:txBody>
      </p:sp>
      <p:sp>
        <p:nvSpPr>
          <p:cNvPr id="10243" name="Rectangle 3"/>
          <p:cNvSpPr>
            <a:spLocks noGrp="1" noChangeArrowheads="1"/>
          </p:cNvSpPr>
          <p:nvPr>
            <p:ph type="body" idx="1"/>
          </p:nvPr>
        </p:nvSpPr>
        <p:spPr>
          <a:xfrm>
            <a:off x="457200" y="1600200"/>
            <a:ext cx="8229600" cy="4870288"/>
          </a:xfrm>
        </p:spPr>
        <p:txBody>
          <a:bodyPr/>
          <a:lstStyle/>
          <a:p>
            <a:pPr marL="609600" indent="-609600">
              <a:buFontTx/>
              <a:buAutoNum type="arabicPeriod"/>
            </a:pPr>
            <a:r>
              <a:rPr lang="en-GB" sz="2800" dirty="0" smtClean="0"/>
              <a:t>Read pages 53-4 of the blue textbook</a:t>
            </a:r>
          </a:p>
          <a:p>
            <a:pPr marL="609600" indent="-609600">
              <a:buFontTx/>
              <a:buAutoNum type="arabicPeriod"/>
            </a:pPr>
            <a:r>
              <a:rPr lang="en-GB" sz="2800" dirty="0" smtClean="0"/>
              <a:t>Answer questions 1-3 on page 54.</a:t>
            </a:r>
          </a:p>
          <a:p>
            <a:pPr marL="609600" indent="-609600">
              <a:buFontTx/>
              <a:buAutoNum type="arabicPeriod"/>
            </a:pPr>
            <a:r>
              <a:rPr lang="en-GB" sz="2800" dirty="0" smtClean="0"/>
              <a:t>Read page 55.</a:t>
            </a:r>
          </a:p>
          <a:p>
            <a:pPr marL="609600" indent="-609600">
              <a:buFontTx/>
              <a:buAutoNum type="arabicPeriod"/>
            </a:pPr>
            <a:r>
              <a:rPr lang="en-GB" sz="2800" dirty="0" smtClean="0"/>
              <a:t>Why </a:t>
            </a:r>
            <a:r>
              <a:rPr lang="en-GB" sz="2800" dirty="0"/>
              <a:t>did some opponents of the Nazi Party believe that members of the SA had started the fire?</a:t>
            </a:r>
          </a:p>
          <a:p>
            <a:pPr marL="609600" indent="-609600">
              <a:buFontTx/>
              <a:buAutoNum type="arabicPeriod"/>
            </a:pPr>
            <a:r>
              <a:rPr lang="en-GB" sz="2800" dirty="0"/>
              <a:t>What restrictions were announced by Hindenburg the day after the fire?</a:t>
            </a:r>
          </a:p>
          <a:p>
            <a:pPr marL="609600" indent="-609600">
              <a:buFontTx/>
              <a:buAutoNum type="arabicPeriod"/>
            </a:pPr>
            <a:r>
              <a:rPr lang="en-GB" sz="2800" dirty="0"/>
              <a:t>What did the </a:t>
            </a:r>
            <a:r>
              <a:rPr lang="en-GB" sz="2800" dirty="0" smtClean="0"/>
              <a:t>Nazis </a:t>
            </a:r>
            <a:r>
              <a:rPr lang="en-GB" sz="2800" dirty="0"/>
              <a:t>do to the Communists and how did they justify their actions?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t>The March Election</a:t>
            </a:r>
          </a:p>
        </p:txBody>
      </p:sp>
      <p:sp>
        <p:nvSpPr>
          <p:cNvPr id="11267" name="Rectangle 3"/>
          <p:cNvSpPr>
            <a:spLocks noGrp="1" noChangeArrowheads="1"/>
          </p:cNvSpPr>
          <p:nvPr>
            <p:ph type="body" idx="1"/>
          </p:nvPr>
        </p:nvSpPr>
        <p:spPr/>
        <p:txBody>
          <a:bodyPr/>
          <a:lstStyle/>
          <a:p>
            <a:r>
              <a:rPr lang="en-GB" sz="2400" dirty="0" smtClean="0"/>
              <a:t>After the Reichstag Fire, the Nazi </a:t>
            </a:r>
            <a:r>
              <a:rPr lang="en-GB" sz="2400" dirty="0"/>
              <a:t>Propaganda machine went in to </a:t>
            </a:r>
            <a:r>
              <a:rPr lang="en-GB" sz="2400" dirty="0" smtClean="0"/>
              <a:t>overdrive</a:t>
            </a:r>
          </a:p>
          <a:p>
            <a:r>
              <a:rPr lang="en-GB" sz="2400" dirty="0" smtClean="0"/>
              <a:t>The Communists were blamed, and hundreds were arrested</a:t>
            </a:r>
            <a:endParaRPr lang="en-GB" sz="2400" dirty="0"/>
          </a:p>
          <a:p>
            <a:r>
              <a:rPr lang="en-GB" sz="2400" dirty="0" smtClean="0"/>
              <a:t>However, Hitler didn’t </a:t>
            </a:r>
            <a:r>
              <a:rPr lang="en-GB" sz="2400" dirty="0"/>
              <a:t>outlaw the communist </a:t>
            </a:r>
            <a:r>
              <a:rPr lang="en-GB" sz="2400" dirty="0" smtClean="0"/>
              <a:t>party, </a:t>
            </a:r>
            <a:r>
              <a:rPr lang="en-GB" sz="2400" dirty="0"/>
              <a:t>making sure that the working class vote would be split between them and the Social Democrats.</a:t>
            </a:r>
          </a:p>
          <a:p>
            <a:r>
              <a:rPr lang="en-GB" sz="2400" dirty="0"/>
              <a:t>This would reduce the strength of the Social Democrats within the Reichstag</a:t>
            </a:r>
          </a:p>
          <a:p>
            <a:r>
              <a:rPr lang="en-GB" sz="2400" dirty="0"/>
              <a:t>In the election the </a:t>
            </a:r>
            <a:r>
              <a:rPr lang="en-GB" sz="2400" dirty="0" smtClean="0"/>
              <a:t>Nazis </a:t>
            </a:r>
            <a:r>
              <a:rPr lang="en-GB" sz="2400" dirty="0"/>
              <a:t>became the largest party but they didn’t get a majority. 56% of Germans voted against them</a:t>
            </a:r>
          </a:p>
          <a:p>
            <a:pPr>
              <a:buFontTx/>
              <a:buNone/>
            </a:pPr>
            <a:endParaRPr lang="en-GB" sz="2400" dirty="0"/>
          </a:p>
          <a:p>
            <a:endParaRPr lang="en-GB" sz="2800" dirty="0"/>
          </a:p>
          <a:p>
            <a:endParaRPr lang="en-GB" sz="28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457200" y="620713"/>
            <a:ext cx="8229600" cy="5505450"/>
          </a:xfrm>
        </p:spPr>
        <p:txBody>
          <a:bodyPr/>
          <a:lstStyle/>
          <a:p>
            <a:r>
              <a:rPr lang="en-GB" dirty="0"/>
              <a:t>Hitler demanded that the Reichstag pass an enabling law giving him complete control</a:t>
            </a:r>
          </a:p>
          <a:p>
            <a:r>
              <a:rPr lang="en-GB" dirty="0"/>
              <a:t>The Catholic </a:t>
            </a:r>
            <a:r>
              <a:rPr lang="en-GB" dirty="0" err="1" smtClean="0"/>
              <a:t>Zentrum</a:t>
            </a:r>
            <a:r>
              <a:rPr lang="en-GB" dirty="0" smtClean="0"/>
              <a:t> </a:t>
            </a:r>
            <a:r>
              <a:rPr lang="en-GB" dirty="0"/>
              <a:t>party voted for the law giving Hitler the two-thirds majority he needed to pass the law</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algn="l"/>
            <a:r>
              <a:rPr lang="en-GB" dirty="0"/>
              <a:t>The Enabling Law</a:t>
            </a:r>
          </a:p>
        </p:txBody>
      </p:sp>
      <p:sp>
        <p:nvSpPr>
          <p:cNvPr id="168963" name="Rectangle 3"/>
          <p:cNvSpPr>
            <a:spLocks noGrp="1" noChangeArrowheads="1"/>
          </p:cNvSpPr>
          <p:nvPr>
            <p:ph sz="half" idx="1"/>
          </p:nvPr>
        </p:nvSpPr>
        <p:spPr/>
        <p:txBody>
          <a:bodyPr/>
          <a:lstStyle/>
          <a:p>
            <a:pPr marL="609600" indent="-609600">
              <a:lnSpc>
                <a:spcPct val="90000"/>
              </a:lnSpc>
              <a:buFontTx/>
              <a:buAutoNum type="arabicPeriod"/>
            </a:pPr>
            <a:r>
              <a:rPr lang="en-GB" sz="2800" dirty="0" smtClean="0"/>
              <a:t>Why did Hitler need an Enabling Law?</a:t>
            </a:r>
          </a:p>
          <a:p>
            <a:pPr marL="609600" indent="-609600">
              <a:lnSpc>
                <a:spcPct val="90000"/>
              </a:lnSpc>
              <a:buFontTx/>
              <a:buAutoNum type="arabicPeriod"/>
            </a:pPr>
            <a:r>
              <a:rPr lang="en-GB" sz="2800" dirty="0" smtClean="0"/>
              <a:t>What powers did the Enabling Law give Hitler?</a:t>
            </a:r>
          </a:p>
          <a:p>
            <a:pPr marL="609600" indent="-609600">
              <a:lnSpc>
                <a:spcPct val="90000"/>
              </a:lnSpc>
              <a:buFontTx/>
              <a:buAutoNum type="arabicPeriod"/>
            </a:pPr>
            <a:r>
              <a:rPr lang="en-GB" sz="2800" dirty="0" smtClean="0"/>
              <a:t>How did Hitler use the Enabling Law to create a total dictatorship?</a:t>
            </a:r>
            <a:endParaRPr lang="en-GB" sz="2800" dirty="0"/>
          </a:p>
        </p:txBody>
      </p:sp>
      <p:sp>
        <p:nvSpPr>
          <p:cNvPr id="3" name="Flowchart: Punched Tape 2"/>
          <p:cNvSpPr/>
          <p:nvPr/>
        </p:nvSpPr>
        <p:spPr>
          <a:xfrm>
            <a:off x="5076056" y="980728"/>
            <a:ext cx="3816424" cy="568863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ct val="20000"/>
              </a:spcBef>
              <a:buFontTx/>
              <a:buChar char="•"/>
            </a:pPr>
            <a:r>
              <a:rPr lang="en-GB" sz="2000" u="sng" kern="0" dirty="0" smtClean="0">
                <a:solidFill>
                  <a:srgbClr val="FFFFFF"/>
                </a:solidFill>
              </a:rPr>
              <a:t>Article </a:t>
            </a:r>
            <a:r>
              <a:rPr lang="en-GB" sz="2000" u="sng" kern="0" dirty="0">
                <a:solidFill>
                  <a:srgbClr val="FFFFFF"/>
                </a:solidFill>
              </a:rPr>
              <a:t>1. </a:t>
            </a:r>
            <a:r>
              <a:rPr lang="en-GB" sz="2000" kern="0" dirty="0">
                <a:solidFill>
                  <a:srgbClr val="FFFFFF"/>
                </a:solidFill>
              </a:rPr>
              <a:t>National laws can be enacted by the Reich Cabinet</a:t>
            </a:r>
          </a:p>
          <a:p>
            <a:pPr marL="342900" lvl="0" indent="-342900">
              <a:spcBef>
                <a:spcPct val="20000"/>
              </a:spcBef>
              <a:buFontTx/>
              <a:buChar char="•"/>
            </a:pPr>
            <a:r>
              <a:rPr lang="en-GB" sz="2000" u="sng" kern="0" dirty="0">
                <a:solidFill>
                  <a:srgbClr val="FFFFFF"/>
                </a:solidFill>
              </a:rPr>
              <a:t>Article 2</a:t>
            </a:r>
            <a:r>
              <a:rPr lang="en-GB" sz="2000" kern="0" dirty="0">
                <a:solidFill>
                  <a:srgbClr val="FFFFFF"/>
                </a:solidFill>
              </a:rPr>
              <a:t>. The national laws enacted by the Reich Cabinet may deviate from the Constitution </a:t>
            </a:r>
          </a:p>
          <a:p>
            <a:pPr marL="342900" lvl="0" indent="-342900">
              <a:spcBef>
                <a:spcPct val="20000"/>
              </a:spcBef>
              <a:buFontTx/>
              <a:buChar char="•"/>
            </a:pPr>
            <a:r>
              <a:rPr lang="en-GB" sz="2000" u="sng" kern="0" dirty="0">
                <a:solidFill>
                  <a:srgbClr val="FFFFFF"/>
                </a:solidFill>
              </a:rPr>
              <a:t>Article 3</a:t>
            </a:r>
            <a:r>
              <a:rPr lang="en-GB" sz="2000" kern="0" dirty="0">
                <a:solidFill>
                  <a:srgbClr val="FFFFFF"/>
                </a:solidFill>
              </a:rPr>
              <a:t>. The national laws enacted by the Reich Cabinet shall be prepared by the Chancellor</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706437"/>
          </a:xfrm>
        </p:spPr>
        <p:txBody>
          <a:bodyPr/>
          <a:lstStyle/>
          <a:p>
            <a:r>
              <a:rPr lang="en-GB" sz="3200"/>
              <a:t>Why was Hitler able to become Chancellor</a:t>
            </a:r>
          </a:p>
        </p:txBody>
      </p:sp>
      <p:sp>
        <p:nvSpPr>
          <p:cNvPr id="14339" name="Rectangle 3"/>
          <p:cNvSpPr>
            <a:spLocks noGrp="1" noChangeArrowheads="1"/>
          </p:cNvSpPr>
          <p:nvPr>
            <p:ph type="body" idx="1"/>
          </p:nvPr>
        </p:nvSpPr>
        <p:spPr/>
        <p:txBody>
          <a:bodyPr/>
          <a:lstStyle/>
          <a:p>
            <a:r>
              <a:rPr lang="en-GB" sz="2400" dirty="0"/>
              <a:t>Weimar Republic was weakened because system of PR created weak governments</a:t>
            </a:r>
          </a:p>
          <a:p>
            <a:r>
              <a:rPr lang="en-GB" sz="2400" dirty="0"/>
              <a:t>People associated the Weimar Republic with the Treaty of Versailles which was hated</a:t>
            </a:r>
          </a:p>
          <a:p>
            <a:r>
              <a:rPr lang="en-GB" sz="2400" dirty="0"/>
              <a:t>There had been widespread discontent during the great depression which resulted in many Germans being willing to listen to extreme parties</a:t>
            </a:r>
          </a:p>
          <a:p>
            <a:r>
              <a:rPr lang="en-GB" sz="2400" dirty="0"/>
              <a:t>Nazi party used propaganda very well and seemed to offer something for everyone</a:t>
            </a:r>
          </a:p>
          <a:p>
            <a:r>
              <a:rPr lang="en-GB" sz="2400" dirty="0"/>
              <a:t>No effective opposition and Storm troopers reduced what opposition there was</a:t>
            </a:r>
          </a:p>
          <a:p>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dirty="0" smtClean="0"/>
              <a:t>Tasks</a:t>
            </a:r>
            <a:endParaRPr lang="en-GB" dirty="0"/>
          </a:p>
        </p:txBody>
      </p:sp>
      <p:sp>
        <p:nvSpPr>
          <p:cNvPr id="3" name="Content Placeholder 2"/>
          <p:cNvSpPr>
            <a:spLocks noGrp="1"/>
          </p:cNvSpPr>
          <p:nvPr>
            <p:ph idx="1"/>
          </p:nvPr>
        </p:nvSpPr>
        <p:spPr>
          <a:xfrm>
            <a:off x="323528" y="1268760"/>
            <a:ext cx="8363272" cy="4857403"/>
          </a:xfrm>
        </p:spPr>
        <p:txBody>
          <a:bodyPr/>
          <a:lstStyle/>
          <a:p>
            <a:pPr marL="514350" indent="-514350">
              <a:buFont typeface="+mj-lt"/>
              <a:buAutoNum type="arabicPeriod"/>
            </a:pPr>
            <a:r>
              <a:rPr lang="en-GB" sz="2400" dirty="0" smtClean="0"/>
              <a:t>Read the section ‘</a:t>
            </a:r>
            <a:r>
              <a:rPr lang="en-GB" sz="2400" i="1" dirty="0" smtClean="0"/>
              <a:t>Why did the Kaiser have to abdicate</a:t>
            </a:r>
            <a:r>
              <a:rPr lang="en-GB" sz="2400" dirty="0" smtClean="0"/>
              <a:t>?’ on p. 5</a:t>
            </a:r>
          </a:p>
          <a:p>
            <a:pPr marL="514350" indent="-514350">
              <a:buFont typeface="+mj-lt"/>
              <a:buAutoNum type="arabicPeriod"/>
            </a:pPr>
            <a:r>
              <a:rPr lang="en-GB" sz="2400" dirty="0" smtClean="0"/>
              <a:t>What actions did Germany take to try to convince the Allies to treat them leniently?</a:t>
            </a:r>
          </a:p>
          <a:p>
            <a:pPr marL="514350" indent="-514350">
              <a:buFont typeface="+mj-lt"/>
              <a:buAutoNum type="arabicPeriod"/>
            </a:pPr>
            <a:r>
              <a:rPr lang="en-GB" sz="2400" dirty="0" smtClean="0"/>
              <a:t>What evidence is there that Germany wanted an end to war?</a:t>
            </a:r>
          </a:p>
          <a:p>
            <a:pPr marL="514350" indent="-514350">
              <a:buFont typeface="+mj-lt"/>
              <a:buAutoNum type="arabicPeriod"/>
            </a:pPr>
            <a:r>
              <a:rPr lang="en-GB" sz="2400" dirty="0" smtClean="0"/>
              <a:t>What had President Wilson changed his mind about in 1918?</a:t>
            </a:r>
          </a:p>
          <a:p>
            <a:pPr marL="514350" indent="-514350">
              <a:buFont typeface="+mj-lt"/>
              <a:buAutoNum type="arabicPeriod"/>
            </a:pPr>
            <a:r>
              <a:rPr lang="en-GB" sz="2400" dirty="0" smtClean="0"/>
              <a:t>What was the attitude of the Allies towards the Kaiser in 1918?</a:t>
            </a:r>
          </a:p>
          <a:p>
            <a:pPr marL="514350" indent="-514350">
              <a:buFont typeface="+mj-lt"/>
              <a:buAutoNum type="arabicPeriod"/>
            </a:pPr>
            <a:r>
              <a:rPr lang="en-GB" sz="2400" b="1" u="sng" dirty="0" smtClean="0"/>
              <a:t>How fully</a:t>
            </a:r>
            <a:r>
              <a:rPr lang="en-GB" sz="2400" b="1" dirty="0" smtClean="0"/>
              <a:t> </a:t>
            </a:r>
            <a:r>
              <a:rPr lang="en-GB" sz="2400" dirty="0" smtClean="0"/>
              <a:t>does Source A (p.8) explain why the Kaiser abdicated in November 1918?</a:t>
            </a:r>
          </a:p>
          <a:p>
            <a:pPr marL="0" indent="0">
              <a:buNone/>
            </a:pPr>
            <a:r>
              <a:rPr lang="en-GB" sz="2400" dirty="0"/>
              <a:t>	</a:t>
            </a:r>
            <a:r>
              <a:rPr lang="en-GB" sz="2400" dirty="0" smtClean="0"/>
              <a:t>					6 marks</a:t>
            </a:r>
            <a:endParaRPr lang="en-GB" sz="2400" dirty="0"/>
          </a:p>
        </p:txBody>
      </p:sp>
    </p:spTree>
    <p:extLst>
      <p:ext uri="{BB962C8B-B14F-4D97-AF65-F5344CB8AC3E}">
        <p14:creationId xmlns:p14="http://schemas.microsoft.com/office/powerpoint/2010/main" val="40293412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Der Fuhrer</a:t>
            </a:r>
            <a:br>
              <a:rPr lang="en-GB" dirty="0" smtClean="0"/>
            </a:br>
            <a:r>
              <a:rPr lang="en-GB" dirty="0" smtClean="0"/>
              <a:t>What you will Learn</a:t>
            </a:r>
            <a:endParaRPr lang="en-GB" dirty="0"/>
          </a:p>
        </p:txBody>
      </p:sp>
      <p:sp>
        <p:nvSpPr>
          <p:cNvPr id="3" name="Content Placeholder 2"/>
          <p:cNvSpPr>
            <a:spLocks noGrp="1"/>
          </p:cNvSpPr>
          <p:nvPr>
            <p:ph idx="1"/>
          </p:nvPr>
        </p:nvSpPr>
        <p:spPr/>
        <p:txBody>
          <a:bodyPr/>
          <a:lstStyle/>
          <a:p>
            <a:r>
              <a:rPr lang="en-GB" dirty="0" smtClean="0"/>
              <a:t>How Hitler governed Germany</a:t>
            </a:r>
          </a:p>
          <a:p>
            <a:r>
              <a:rPr lang="en-GB" dirty="0" smtClean="0"/>
              <a:t>How he treated his enemies within and outwith his own party – The night of the </a:t>
            </a:r>
            <a:r>
              <a:rPr lang="en-GB" smtClean="0"/>
              <a:t>long knives!</a:t>
            </a:r>
            <a:endParaRPr lang="en-GB" dirty="0" smtClean="0"/>
          </a:p>
        </p:txBody>
      </p:sp>
      <p:pic>
        <p:nvPicPr>
          <p:cNvPr id="4" name="Picture 3" descr="GER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135947"/>
            <a:ext cx="3024436" cy="2176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03791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ChangeArrowheads="1"/>
          </p:cNvSpPr>
          <p:nvPr/>
        </p:nvSpPr>
        <p:spPr bwMode="auto">
          <a:xfrm>
            <a:off x="323850" y="298450"/>
            <a:ext cx="8459788" cy="61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tabLst>
                <a:tab pos="914400" algn="l"/>
              </a:tabLst>
            </a:pPr>
            <a:r>
              <a:rPr lang="en-GB" sz="4000" b="1" u="sng"/>
              <a:t>The Night of the Long Knives</a:t>
            </a:r>
          </a:p>
          <a:p>
            <a:pPr algn="ctr">
              <a:tabLst>
                <a:tab pos="914400" algn="l"/>
              </a:tabLst>
            </a:pPr>
            <a:endParaRPr lang="en-GB" sz="4000"/>
          </a:p>
          <a:p>
            <a:pPr>
              <a:tabLst>
                <a:tab pos="914400" algn="l"/>
              </a:tabLst>
            </a:pPr>
            <a:r>
              <a:rPr lang="en-GB" sz="3200"/>
              <a:t>Although Hitler now had complete dictatorial power, Hitler still had to gain the confidence of the German establishment (army, civil service, business)</a:t>
            </a:r>
          </a:p>
          <a:p>
            <a:pPr>
              <a:tabLst>
                <a:tab pos="914400" algn="l"/>
              </a:tabLst>
            </a:pPr>
            <a:r>
              <a:rPr lang="en-GB" sz="3200"/>
              <a:t>He needed a period of </a:t>
            </a:r>
            <a:r>
              <a:rPr lang="en-GB" sz="3200" b="1"/>
              <a:t>stability</a:t>
            </a:r>
            <a:r>
              <a:rPr lang="en-GB" sz="3200"/>
              <a:t> to do this</a:t>
            </a:r>
          </a:p>
          <a:p>
            <a:pPr>
              <a:tabLst>
                <a:tab pos="914400" algn="l"/>
              </a:tabLst>
            </a:pPr>
            <a:r>
              <a:rPr lang="en-GB" sz="3200"/>
              <a:t>Hitler’s old friend, Ernst Rohm, who was leader of the SA, wanted to take control of the army and push for further change</a:t>
            </a:r>
          </a:p>
          <a:p>
            <a:pPr>
              <a:tabLst>
                <a:tab pos="914400" algn="l"/>
              </a:tabLst>
            </a:pPr>
            <a:r>
              <a:rPr lang="en-GB" sz="3200"/>
              <a:t>Rohm and the SA had become a liability to Hitler- they were unruly and disloyal</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title"/>
          </p:nvPr>
        </p:nvSpPr>
        <p:spPr/>
        <p:txBody>
          <a:bodyPr/>
          <a:lstStyle/>
          <a:p>
            <a:r>
              <a:rPr lang="en-GB" sz="2400"/>
              <a:t>Ernst Rohm, SA leader          Heinrich Himmler, SS Leader</a:t>
            </a:r>
          </a:p>
        </p:txBody>
      </p:sp>
      <p:sp>
        <p:nvSpPr>
          <p:cNvPr id="128006" name="Rectangle 6"/>
          <p:cNvSpPr>
            <a:spLocks noGrp="1" noChangeArrowheads="1"/>
          </p:cNvSpPr>
          <p:nvPr>
            <p:ph type="body" sz="half" idx="2"/>
          </p:nvPr>
        </p:nvSpPr>
        <p:spPr/>
        <p:txBody>
          <a:bodyPr/>
          <a:lstStyle/>
          <a:p>
            <a:endParaRPr lang="en-US"/>
          </a:p>
        </p:txBody>
      </p:sp>
      <p:pic>
        <p:nvPicPr>
          <p:cNvPr id="128007" name="Picture 7" descr="38439"/>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971550" y="1628775"/>
            <a:ext cx="3355975" cy="468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9" name="Picture 9" descr="Heinrich Himmler, the SS l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628775"/>
            <a:ext cx="3765550" cy="4608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ChangeArrowheads="1"/>
          </p:cNvSpPr>
          <p:nvPr/>
        </p:nvSpPr>
        <p:spPr bwMode="auto">
          <a:xfrm>
            <a:off x="971550" y="620713"/>
            <a:ext cx="756126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a:t>Hitler decided on decisive action:</a:t>
            </a:r>
          </a:p>
          <a:p>
            <a:endParaRPr lang="en-GB" sz="2400"/>
          </a:p>
          <a:p>
            <a:pPr lvl="1"/>
            <a:r>
              <a:rPr lang="en-GB" sz="2400"/>
              <a:t>on the 30th June 1934, Hitler ordered the arrest and execution of Rohm and other SA leaders</a:t>
            </a:r>
          </a:p>
          <a:p>
            <a:pPr lvl="1"/>
            <a:r>
              <a:rPr lang="en-GB" sz="2400"/>
              <a:t>he also took the opportunity to rid himself of other enemies, both within and outside of the Nazis: over </a:t>
            </a:r>
            <a:r>
              <a:rPr lang="en-GB" sz="2400" b="1"/>
              <a:t>400</a:t>
            </a:r>
            <a:r>
              <a:rPr lang="en-GB" sz="2400"/>
              <a:t> were killed</a:t>
            </a:r>
          </a:p>
          <a:p>
            <a:pPr lvl="1"/>
            <a:endParaRPr lang="en-GB" sz="2400"/>
          </a:p>
          <a:p>
            <a:r>
              <a:rPr lang="en-GB" sz="2400"/>
              <a:t>Hitler was helped in this by the </a:t>
            </a:r>
            <a:r>
              <a:rPr lang="en-GB" sz="2400" b="1"/>
              <a:t>SS</a:t>
            </a:r>
            <a:r>
              <a:rPr lang="en-GB" sz="2400"/>
              <a:t>, his fanatically loyal personal bodyguards led by Heinrich Himmler </a:t>
            </a:r>
          </a:p>
          <a:p>
            <a:r>
              <a:rPr lang="en-GB" sz="2400"/>
              <a:t>Hitler now had absolute control of his party and Germany</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8706" y="5877272"/>
            <a:ext cx="7704856" cy="400110"/>
          </a:xfrm>
          <a:prstGeom prst="rect">
            <a:avLst/>
          </a:prstGeom>
        </p:spPr>
        <p:txBody>
          <a:bodyPr wrap="square">
            <a:spAutoFit/>
          </a:bodyPr>
          <a:lstStyle/>
          <a:p>
            <a:pPr algn="ctr" eaLnBrk="1" hangingPunct="1">
              <a:spcBef>
                <a:spcPct val="50000"/>
              </a:spcBef>
            </a:pPr>
            <a:r>
              <a:rPr lang="en-GB" sz="2000" b="1" i="1" dirty="0"/>
              <a:t>They salute with both hands, now!</a:t>
            </a:r>
            <a:endParaRPr lang="en-US" sz="2000" b="1" i="1" dirty="0"/>
          </a:p>
        </p:txBody>
      </p:sp>
      <p:pic>
        <p:nvPicPr>
          <p:cNvPr id="4" name="Picture 4" descr="nightoflongkni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2642" y="344517"/>
            <a:ext cx="8856984" cy="5316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6621585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a:t>
            </a:r>
            <a:endParaRPr lang="en-GB" dirty="0"/>
          </a:p>
        </p:txBody>
      </p:sp>
      <p:sp>
        <p:nvSpPr>
          <p:cNvPr id="3" name="Content Placeholder 2"/>
          <p:cNvSpPr>
            <a:spLocks noGrp="1"/>
          </p:cNvSpPr>
          <p:nvPr>
            <p:ph idx="1"/>
          </p:nvPr>
        </p:nvSpPr>
        <p:spPr>
          <a:xfrm>
            <a:off x="457200" y="1196752"/>
            <a:ext cx="8229600" cy="4929411"/>
          </a:xfrm>
        </p:spPr>
        <p:txBody>
          <a:bodyPr/>
          <a:lstStyle/>
          <a:p>
            <a:pPr marL="514350" indent="-514350">
              <a:buFont typeface="+mj-lt"/>
              <a:buAutoNum type="arabicPeriod"/>
            </a:pPr>
            <a:r>
              <a:rPr lang="en-GB" sz="2800" dirty="0" smtClean="0"/>
              <a:t>Read page 58 of the textbook.</a:t>
            </a:r>
          </a:p>
          <a:p>
            <a:pPr marL="514350" indent="-514350">
              <a:buFont typeface="+mj-lt"/>
              <a:buAutoNum type="arabicPeriod"/>
            </a:pPr>
            <a:r>
              <a:rPr lang="en-GB" sz="2800" dirty="0" smtClean="0"/>
              <a:t>What plans did Ernst Rohm have for the army?</a:t>
            </a:r>
          </a:p>
          <a:p>
            <a:pPr marL="514350" indent="-514350">
              <a:buFont typeface="+mj-lt"/>
              <a:buAutoNum type="arabicPeriod"/>
            </a:pPr>
            <a:r>
              <a:rPr lang="en-GB" sz="2800" dirty="0" smtClean="0"/>
              <a:t>Why was Hitler worried about these plans?</a:t>
            </a:r>
          </a:p>
          <a:p>
            <a:pPr marL="514350" indent="-514350">
              <a:buFont typeface="+mj-lt"/>
              <a:buAutoNum type="arabicPeriod"/>
            </a:pPr>
            <a:r>
              <a:rPr lang="en-GB" sz="2800" dirty="0" smtClean="0"/>
              <a:t>What were the SS? Use the text and the Glossary to help you answer this.</a:t>
            </a:r>
          </a:p>
          <a:p>
            <a:pPr marL="514350" indent="-514350">
              <a:buFont typeface="+mj-lt"/>
              <a:buAutoNum type="arabicPeriod"/>
            </a:pPr>
            <a:r>
              <a:rPr lang="en-GB" sz="2800" dirty="0" smtClean="0"/>
              <a:t>Describe in detail what happened during the Night of the Long Knives.</a:t>
            </a:r>
          </a:p>
          <a:p>
            <a:pPr marL="514350" indent="-514350">
              <a:buFont typeface="+mj-lt"/>
              <a:buAutoNum type="arabicPeriod"/>
            </a:pPr>
            <a:r>
              <a:rPr lang="en-GB" sz="2800" dirty="0" smtClean="0"/>
              <a:t>Explain why the Night of the Long Knives was useful to Hitler. Give at least two reasons.</a:t>
            </a:r>
          </a:p>
          <a:p>
            <a:pPr marL="514350" indent="-514350">
              <a:buFont typeface="+mj-lt"/>
              <a:buAutoNum type="arabicPeriod"/>
            </a:pPr>
            <a:endParaRPr lang="en-GB" sz="2800" dirty="0"/>
          </a:p>
        </p:txBody>
      </p:sp>
      <p:sp>
        <p:nvSpPr>
          <p:cNvPr id="4" name="Action Button: Back or Previous 3">
            <a:hlinkClick r:id="rId2" highlightClick="1"/>
          </p:cNvPr>
          <p:cNvSpPr/>
          <p:nvPr/>
        </p:nvSpPr>
        <p:spPr>
          <a:xfrm>
            <a:off x="7452320" y="6309320"/>
            <a:ext cx="792088" cy="3600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743802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536439" y="2118501"/>
            <a:ext cx="1948436" cy="287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99592" y="548680"/>
            <a:ext cx="7200800"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President Hindenburg died on 2 August 1934</a:t>
            </a:r>
          </a:p>
          <a:p>
            <a:pPr marL="342900" indent="-342900">
              <a:buFont typeface="Arial" panose="020B0604020202020204" pitchFamily="34" charset="0"/>
              <a:buChar char="•"/>
            </a:pPr>
            <a:r>
              <a:rPr lang="en-GB" sz="2400" dirty="0" smtClean="0"/>
              <a:t>Immediately, Hitler combined the roles of President and Chancellor, and declared himself </a:t>
            </a:r>
            <a:r>
              <a:rPr lang="en-GB" sz="2400" b="1" u="sng" dirty="0" smtClean="0"/>
              <a:t>Der Fuhrer </a:t>
            </a:r>
            <a:endParaRPr lang="en-GB" sz="2400" b="1" u="sng" dirty="0"/>
          </a:p>
        </p:txBody>
      </p:sp>
      <p:sp>
        <p:nvSpPr>
          <p:cNvPr id="7" name="TextBox 6"/>
          <p:cNvSpPr txBox="1"/>
          <p:nvPr/>
        </p:nvSpPr>
        <p:spPr>
          <a:xfrm>
            <a:off x="910257" y="5229200"/>
            <a:ext cx="7200800" cy="1200329"/>
          </a:xfrm>
          <a:prstGeom prst="rect">
            <a:avLst/>
          </a:prstGeom>
          <a:noFill/>
        </p:spPr>
        <p:txBody>
          <a:bodyPr wrap="square" rtlCol="0">
            <a:spAutoFit/>
          </a:bodyPr>
          <a:lstStyle/>
          <a:p>
            <a:pPr marL="171450" indent="-171450">
              <a:buFont typeface="Arial" panose="020B0604020202020204" pitchFamily="34" charset="0"/>
              <a:buChar char="•"/>
            </a:pPr>
            <a:r>
              <a:rPr lang="en-GB" sz="2400" dirty="0" smtClean="0"/>
              <a:t>The Armed Forces’ oath of loyalty was changed to a personal oath of loyalty to Hitler</a:t>
            </a:r>
          </a:p>
          <a:p>
            <a:pPr marL="171450" indent="-171450">
              <a:buFont typeface="Arial" panose="020B0604020202020204" pitchFamily="34" charset="0"/>
              <a:buChar char="•"/>
            </a:pPr>
            <a:r>
              <a:rPr lang="en-GB" sz="2400" dirty="0" smtClean="0"/>
              <a:t>Hitler’s position was now secure</a:t>
            </a:r>
            <a:endParaRPr lang="en-GB" sz="2400" dirty="0"/>
          </a:p>
        </p:txBody>
      </p:sp>
    </p:spTree>
    <p:extLst>
      <p:ext uri="{BB962C8B-B14F-4D97-AF65-F5344CB8AC3E}">
        <p14:creationId xmlns:p14="http://schemas.microsoft.com/office/powerpoint/2010/main" val="318252407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a:t>
            </a:r>
            <a:endParaRPr lang="en-GB" dirty="0"/>
          </a:p>
        </p:txBody>
      </p:sp>
      <p:sp>
        <p:nvSpPr>
          <p:cNvPr id="3" name="Content Placeholder 2"/>
          <p:cNvSpPr>
            <a:spLocks noGrp="1"/>
          </p:cNvSpPr>
          <p:nvPr>
            <p:ph sz="half" idx="1"/>
          </p:nvPr>
        </p:nvSpPr>
        <p:spPr>
          <a:xfrm>
            <a:off x="179512" y="1268760"/>
            <a:ext cx="8784976" cy="4896544"/>
          </a:xfrm>
        </p:spPr>
        <p:txBody>
          <a:bodyPr/>
          <a:lstStyle/>
          <a:p>
            <a:pPr marL="457200" indent="-457200">
              <a:buFont typeface="+mj-lt"/>
              <a:buAutoNum type="arabicPeriod"/>
            </a:pPr>
            <a:r>
              <a:rPr lang="en-GB" sz="2400" dirty="0" smtClean="0"/>
              <a:t>Read page 59</a:t>
            </a:r>
          </a:p>
          <a:p>
            <a:pPr marL="457200" indent="-457200">
              <a:buFont typeface="+mj-lt"/>
              <a:buAutoNum type="arabicPeriod"/>
            </a:pPr>
            <a:r>
              <a:rPr lang="en-GB" sz="2400" dirty="0" smtClean="0"/>
              <a:t>Explain why Hindenburg’s death made Hitler’s position secure.</a:t>
            </a:r>
          </a:p>
          <a:p>
            <a:pPr marL="457200" indent="-457200">
              <a:buFont typeface="+mj-lt"/>
              <a:buAutoNum type="arabicPeriod"/>
            </a:pPr>
            <a:r>
              <a:rPr lang="en-GB" sz="2400" dirty="0" smtClean="0"/>
              <a:t>What does ‘Der Fuhrer’ mean?</a:t>
            </a:r>
          </a:p>
          <a:p>
            <a:pPr marL="457200" indent="-457200">
              <a:buFont typeface="+mj-lt"/>
              <a:buAutoNum type="arabicPeriod"/>
            </a:pPr>
            <a:r>
              <a:rPr lang="en-GB" sz="2400" dirty="0" smtClean="0"/>
              <a:t>Does the result of the plebiscite on 19 August 1934 accurately show the views of the German people? Give a </a:t>
            </a:r>
            <a:r>
              <a:rPr lang="en-GB" sz="2400" u="sng" dirty="0" smtClean="0"/>
              <a:t>balanced</a:t>
            </a:r>
            <a:r>
              <a:rPr lang="en-GB" sz="2400" dirty="0" smtClean="0"/>
              <a:t> answer.</a:t>
            </a:r>
          </a:p>
          <a:p>
            <a:pPr marL="457200" indent="-457200">
              <a:buFont typeface="+mj-lt"/>
              <a:buAutoNum type="arabicPeriod"/>
            </a:pPr>
            <a:r>
              <a:rPr lang="en-GB" sz="2400" dirty="0" smtClean="0"/>
              <a:t>Why was the new oath of loyalty important to Hitler?</a:t>
            </a:r>
          </a:p>
          <a:p>
            <a:pPr marL="457200" indent="-457200">
              <a:buFont typeface="+mj-lt"/>
              <a:buAutoNum type="arabicPeriod"/>
            </a:pPr>
            <a:r>
              <a:rPr lang="en-GB" sz="2400" dirty="0" smtClean="0"/>
              <a:t>Complete tasks 1 and 2 on page 60 of the textbook</a:t>
            </a:r>
            <a:endParaRPr lang="en-GB" sz="2400" dirty="0"/>
          </a:p>
        </p:txBody>
      </p:sp>
    </p:spTree>
    <p:extLst>
      <p:ext uri="{BB962C8B-B14F-4D97-AF65-F5344CB8AC3E}">
        <p14:creationId xmlns:p14="http://schemas.microsoft.com/office/powerpoint/2010/main" val="34270100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sz="4000"/>
              <a:t>Co-ordination</a:t>
            </a:r>
            <a:br>
              <a:rPr lang="en-GB" sz="4000"/>
            </a:br>
            <a:r>
              <a:rPr lang="en-GB" sz="4000"/>
              <a:t>What You Will Learn</a:t>
            </a:r>
          </a:p>
        </p:txBody>
      </p:sp>
      <p:sp>
        <p:nvSpPr>
          <p:cNvPr id="15363" name="Rectangle 3"/>
          <p:cNvSpPr>
            <a:spLocks noGrp="1" noChangeArrowheads="1"/>
          </p:cNvSpPr>
          <p:nvPr>
            <p:ph type="body" idx="1"/>
          </p:nvPr>
        </p:nvSpPr>
        <p:spPr/>
        <p:txBody>
          <a:bodyPr/>
          <a:lstStyle/>
          <a:p>
            <a:r>
              <a:rPr lang="en-GB" dirty="0"/>
              <a:t>What was meant by the term </a:t>
            </a:r>
          </a:p>
          <a:p>
            <a:pPr>
              <a:buFontTx/>
              <a:buNone/>
            </a:pPr>
            <a:r>
              <a:rPr lang="en-GB" dirty="0"/>
              <a:t>	Co-ordination</a:t>
            </a:r>
          </a:p>
          <a:p>
            <a:r>
              <a:rPr lang="en-GB" dirty="0"/>
              <a:t>What this meant for ordinary German People.</a:t>
            </a:r>
          </a:p>
        </p:txBody>
      </p:sp>
      <p:pic>
        <p:nvPicPr>
          <p:cNvPr id="15365" name="Picture 5"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933825"/>
            <a:ext cx="2438400" cy="2276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lstStyle/>
          <a:p>
            <a:r>
              <a:rPr lang="en-GB" dirty="0" smtClean="0"/>
              <a:t>Co-ordination</a:t>
            </a:r>
            <a:endParaRPr lang="en-GB" dirty="0"/>
          </a:p>
        </p:txBody>
      </p:sp>
      <p:sp>
        <p:nvSpPr>
          <p:cNvPr id="3" name="Content Placeholder 2"/>
          <p:cNvSpPr>
            <a:spLocks noGrp="1"/>
          </p:cNvSpPr>
          <p:nvPr>
            <p:ph idx="1"/>
          </p:nvPr>
        </p:nvSpPr>
        <p:spPr>
          <a:xfrm>
            <a:off x="107504" y="980728"/>
            <a:ext cx="9036496" cy="5616624"/>
          </a:xfrm>
        </p:spPr>
        <p:txBody>
          <a:bodyPr/>
          <a:lstStyle/>
          <a:p>
            <a:r>
              <a:rPr lang="en-GB" sz="2400" dirty="0" smtClean="0"/>
              <a:t>In power, the Nazis introduced </a:t>
            </a:r>
            <a:r>
              <a:rPr lang="en-GB" sz="2400" i="1" dirty="0" smtClean="0"/>
              <a:t>Gleichschaltung</a:t>
            </a:r>
            <a:r>
              <a:rPr lang="en-GB" sz="2400" dirty="0" smtClean="0"/>
              <a:t> (Co-ordination)</a:t>
            </a:r>
          </a:p>
          <a:p>
            <a:r>
              <a:rPr lang="en-GB" sz="2400" dirty="0" smtClean="0"/>
              <a:t>Its purpose was to control Germany by giving all aspects of life a ‘Nazi’ feel</a:t>
            </a:r>
            <a:endParaRPr lang="en-GB" sz="2400" dirty="0"/>
          </a:p>
          <a:p>
            <a:r>
              <a:rPr lang="en-GB" sz="2400" dirty="0" smtClean="0"/>
              <a:t>non-Nazi </a:t>
            </a:r>
            <a:r>
              <a:rPr lang="en-GB" sz="2400" dirty="0"/>
              <a:t>organizations that could </a:t>
            </a:r>
            <a:r>
              <a:rPr lang="en-GB" sz="2400" dirty="0" smtClean="0"/>
              <a:t>influence </a:t>
            </a:r>
            <a:r>
              <a:rPr lang="en-GB" sz="2400" dirty="0"/>
              <a:t>people, such as trade </a:t>
            </a:r>
            <a:r>
              <a:rPr lang="en-GB" sz="2400" dirty="0" smtClean="0"/>
              <a:t>unions, youth groups </a:t>
            </a:r>
            <a:r>
              <a:rPr lang="en-GB" sz="2400" dirty="0"/>
              <a:t>and political </a:t>
            </a:r>
            <a:r>
              <a:rPr lang="en-GB" sz="2400" dirty="0" smtClean="0"/>
              <a:t>parties, were banned</a:t>
            </a:r>
          </a:p>
          <a:p>
            <a:r>
              <a:rPr lang="en-GB" sz="2400" dirty="0" smtClean="0"/>
              <a:t>Teachers, civil servants and lawyers who were anti-Nazi were fired</a:t>
            </a:r>
          </a:p>
          <a:p>
            <a:r>
              <a:rPr lang="en-GB" sz="2400" dirty="0"/>
              <a:t>Censorship of newspapers, radio, cinema and </a:t>
            </a:r>
            <a:r>
              <a:rPr lang="en-GB" sz="2400" dirty="0" smtClean="0"/>
              <a:t>theatre </a:t>
            </a:r>
            <a:r>
              <a:rPr lang="en-GB" sz="2400" dirty="0"/>
              <a:t>was enforced. </a:t>
            </a:r>
            <a:r>
              <a:rPr lang="en-GB" sz="2400" dirty="0" smtClean="0"/>
              <a:t>Non-Nazi books </a:t>
            </a:r>
            <a:r>
              <a:rPr lang="en-GB" sz="2400" dirty="0"/>
              <a:t>were banned and many were </a:t>
            </a:r>
            <a:r>
              <a:rPr lang="en-GB" sz="2400" dirty="0" smtClean="0"/>
              <a:t>publicly </a:t>
            </a:r>
            <a:r>
              <a:rPr lang="en-GB" sz="2400" dirty="0"/>
              <a:t>burned from May, 1933</a:t>
            </a:r>
          </a:p>
          <a:p>
            <a:r>
              <a:rPr lang="en-GB" sz="2400" dirty="0"/>
              <a:t>The Nazis created a </a:t>
            </a:r>
            <a:r>
              <a:rPr lang="en-GB" sz="2400" b="1" dirty="0"/>
              <a:t>terror-state</a:t>
            </a:r>
            <a:r>
              <a:rPr lang="en-GB" sz="2400" dirty="0"/>
              <a:t> whereby those living in Germany were too scared to disobey Nazi laws. This was achieved through </a:t>
            </a:r>
            <a:r>
              <a:rPr lang="en-GB" sz="2400" dirty="0" smtClean="0"/>
              <a:t>spying on people, intimidation </a:t>
            </a:r>
            <a:r>
              <a:rPr lang="en-GB" sz="2400" dirty="0"/>
              <a:t>and </a:t>
            </a:r>
            <a:r>
              <a:rPr lang="en-GB" sz="2400" dirty="0" smtClean="0"/>
              <a:t>brutality, which was carried out by the </a:t>
            </a:r>
            <a:r>
              <a:rPr lang="en-GB" sz="2400" u="sng" dirty="0" smtClean="0"/>
              <a:t>SS</a:t>
            </a:r>
            <a:r>
              <a:rPr lang="en-GB" sz="2400" dirty="0" smtClean="0"/>
              <a:t> and the </a:t>
            </a:r>
            <a:r>
              <a:rPr lang="en-GB" sz="2400" u="sng" dirty="0" smtClean="0"/>
              <a:t>Gestapo</a:t>
            </a:r>
            <a:r>
              <a:rPr lang="en-GB" sz="2400" dirty="0" smtClean="0"/>
              <a:t>.</a:t>
            </a:r>
            <a:endParaRPr lang="en-GB" sz="2400" dirty="0"/>
          </a:p>
          <a:p>
            <a:endParaRPr lang="en-GB" dirty="0"/>
          </a:p>
        </p:txBody>
      </p:sp>
    </p:spTree>
    <p:extLst>
      <p:ext uri="{BB962C8B-B14F-4D97-AF65-F5344CB8AC3E}">
        <p14:creationId xmlns:p14="http://schemas.microsoft.com/office/powerpoint/2010/main" val="2639813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GB" dirty="0" smtClean="0"/>
              <a:t>‘</a:t>
            </a:r>
            <a:r>
              <a:rPr lang="en-GB" b="1" dirty="0" smtClean="0"/>
              <a:t>How fully…’ questions</a:t>
            </a:r>
            <a:endParaRPr lang="en-GB" b="1" dirty="0"/>
          </a:p>
        </p:txBody>
      </p:sp>
      <p:sp>
        <p:nvSpPr>
          <p:cNvPr id="3" name="Content Placeholder 2"/>
          <p:cNvSpPr>
            <a:spLocks noGrp="1"/>
          </p:cNvSpPr>
          <p:nvPr>
            <p:ph idx="1"/>
          </p:nvPr>
        </p:nvSpPr>
        <p:spPr>
          <a:xfrm>
            <a:off x="251520" y="1268760"/>
            <a:ext cx="8435280" cy="5112568"/>
          </a:xfrm>
        </p:spPr>
        <p:txBody>
          <a:bodyPr/>
          <a:lstStyle/>
          <a:p>
            <a:r>
              <a:rPr lang="en-GB" sz="2800" dirty="0" smtClean="0"/>
              <a:t>Start by answer the question and </a:t>
            </a:r>
            <a:r>
              <a:rPr lang="en-GB" sz="2800" u="sng" dirty="0" smtClean="0"/>
              <a:t>making a judgement</a:t>
            </a:r>
            <a:r>
              <a:rPr lang="en-GB" sz="2800" dirty="0" smtClean="0"/>
              <a:t>:</a:t>
            </a:r>
          </a:p>
          <a:p>
            <a:pPr marL="0" indent="0">
              <a:buNone/>
            </a:pPr>
            <a:endParaRPr lang="en-GB" sz="1600" dirty="0" smtClean="0"/>
          </a:p>
          <a:p>
            <a:pPr marL="0" indent="0">
              <a:buNone/>
            </a:pPr>
            <a:r>
              <a:rPr lang="en-GB" sz="2800" dirty="0"/>
              <a:t>	</a:t>
            </a:r>
            <a:r>
              <a:rPr lang="en-GB" sz="2800" i="1" dirty="0" smtClean="0"/>
              <a:t>‘Source A </a:t>
            </a:r>
            <a:r>
              <a:rPr lang="en-GB" sz="2800" b="1" i="1" u="sng" dirty="0" smtClean="0"/>
              <a:t>partly</a:t>
            </a:r>
            <a:r>
              <a:rPr lang="en-GB" sz="2800" i="1" dirty="0" smtClean="0"/>
              <a:t> describes……’</a:t>
            </a:r>
          </a:p>
          <a:p>
            <a:pPr marL="0" indent="0">
              <a:buNone/>
            </a:pPr>
            <a:endParaRPr lang="en-GB" sz="1400" i="1" dirty="0" smtClean="0"/>
          </a:p>
          <a:p>
            <a:r>
              <a:rPr lang="en-GB" sz="2800" dirty="0" smtClean="0"/>
              <a:t>Then take information from the source IN YOUR OWN WORDS that relates to the question – </a:t>
            </a:r>
            <a:r>
              <a:rPr lang="en-GB" sz="2800" u="sng" dirty="0" smtClean="0"/>
              <a:t>3-4 points</a:t>
            </a:r>
          </a:p>
          <a:p>
            <a:endParaRPr lang="en-GB" sz="1100" u="sng" dirty="0"/>
          </a:p>
          <a:p>
            <a:r>
              <a:rPr lang="en-GB" sz="2800" dirty="0" smtClean="0"/>
              <a:t>Then say, ‘</a:t>
            </a:r>
            <a:r>
              <a:rPr lang="en-GB" sz="2800" b="1" i="1" dirty="0" smtClean="0"/>
              <a:t>However, the source could have been fuller had it also mentioned that…</a:t>
            </a:r>
            <a:r>
              <a:rPr lang="en-GB" sz="2800" dirty="0" smtClean="0"/>
              <a:t>.’ and include some </a:t>
            </a:r>
            <a:r>
              <a:rPr lang="en-GB" sz="2800" u="sng" dirty="0" smtClean="0"/>
              <a:t>developed</a:t>
            </a:r>
            <a:r>
              <a:rPr lang="en-GB" sz="2800" dirty="0" smtClean="0"/>
              <a:t> points from your own knowledge.</a:t>
            </a:r>
          </a:p>
          <a:p>
            <a:endParaRPr lang="en-GB" u="sng" dirty="0"/>
          </a:p>
        </p:txBody>
      </p:sp>
    </p:spTree>
    <p:extLst>
      <p:ext uri="{BB962C8B-B14F-4D97-AF65-F5344CB8AC3E}">
        <p14:creationId xmlns:p14="http://schemas.microsoft.com/office/powerpoint/2010/main" val="33108320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dirty="0" smtClean="0"/>
              <a:t>Tasks:</a:t>
            </a:r>
            <a:endParaRPr lang="en-GB" dirty="0"/>
          </a:p>
        </p:txBody>
      </p:sp>
      <p:sp>
        <p:nvSpPr>
          <p:cNvPr id="3" name="Content Placeholder 2"/>
          <p:cNvSpPr>
            <a:spLocks noGrp="1"/>
          </p:cNvSpPr>
          <p:nvPr>
            <p:ph idx="1"/>
          </p:nvPr>
        </p:nvSpPr>
        <p:spPr>
          <a:xfrm>
            <a:off x="251520" y="1124744"/>
            <a:ext cx="8640960" cy="5400600"/>
          </a:xfrm>
        </p:spPr>
        <p:txBody>
          <a:bodyPr/>
          <a:lstStyle/>
          <a:p>
            <a:pPr marL="457200" indent="-457200">
              <a:buFont typeface="+mj-lt"/>
              <a:buAutoNum type="arabicPeriod"/>
            </a:pPr>
            <a:r>
              <a:rPr lang="en-GB" sz="2000" dirty="0" smtClean="0"/>
              <a:t>Read the section  ‘</a:t>
            </a:r>
            <a:r>
              <a:rPr lang="en-GB" sz="2000" i="1" dirty="0" smtClean="0"/>
              <a:t>Why were so many Germans afraid to speak out against the Nazis</a:t>
            </a:r>
            <a:r>
              <a:rPr lang="en-GB" sz="2000" dirty="0" smtClean="0"/>
              <a:t>?’ on pages 62-63</a:t>
            </a:r>
          </a:p>
          <a:p>
            <a:pPr marL="457200" indent="-457200">
              <a:buFont typeface="+mj-lt"/>
              <a:buAutoNum type="arabicPeriod"/>
            </a:pPr>
            <a:r>
              <a:rPr lang="en-GB" sz="2000" dirty="0" smtClean="0"/>
              <a:t>Describe how Hitler created an atmosphere of fear in Germany.</a:t>
            </a:r>
          </a:p>
          <a:p>
            <a:pPr marL="457200" indent="-457200">
              <a:buFont typeface="+mj-lt"/>
              <a:buAutoNum type="arabicPeriod"/>
            </a:pPr>
            <a:r>
              <a:rPr lang="en-GB" sz="2000" dirty="0" smtClean="0"/>
              <a:t>(a) What was the Gestapo?</a:t>
            </a:r>
          </a:p>
          <a:p>
            <a:pPr marL="0" indent="0">
              <a:buNone/>
            </a:pPr>
            <a:r>
              <a:rPr lang="en-GB" sz="2000" dirty="0" smtClean="0"/>
              <a:t>      (b) What role did it play in the Nazi state?</a:t>
            </a:r>
          </a:p>
          <a:p>
            <a:pPr marL="0" indent="0">
              <a:buNone/>
            </a:pPr>
            <a:r>
              <a:rPr lang="en-GB" sz="2000" dirty="0"/>
              <a:t> </a:t>
            </a:r>
            <a:r>
              <a:rPr lang="en-GB" sz="2000" dirty="0" smtClean="0"/>
              <a:t>     (c) Describe the </a:t>
            </a:r>
            <a:r>
              <a:rPr lang="en-GB" sz="2000" b="1" dirty="0" smtClean="0"/>
              <a:t>methods</a:t>
            </a:r>
            <a:r>
              <a:rPr lang="en-GB" sz="2000" dirty="0" smtClean="0"/>
              <a:t> of the Gestapo.</a:t>
            </a:r>
          </a:p>
          <a:p>
            <a:pPr marL="0" indent="0">
              <a:buNone/>
            </a:pPr>
            <a:r>
              <a:rPr lang="en-GB" sz="2000" dirty="0" smtClean="0"/>
              <a:t>4. How many members and informers were the Gestapo believed to have had?</a:t>
            </a:r>
          </a:p>
          <a:p>
            <a:pPr marL="0" indent="0">
              <a:buNone/>
            </a:pPr>
            <a:r>
              <a:rPr lang="en-GB" sz="2000" dirty="0" smtClean="0"/>
              <a:t>5. Why did some people inform on their friends and neighbours?</a:t>
            </a:r>
          </a:p>
          <a:p>
            <a:pPr marL="0" indent="0">
              <a:buNone/>
            </a:pPr>
            <a:r>
              <a:rPr lang="en-GB" sz="2000" dirty="0" smtClean="0"/>
              <a:t>6. Read the section ‘What is a police state? on page 64</a:t>
            </a:r>
          </a:p>
          <a:p>
            <a:pPr marL="0" indent="0">
              <a:buNone/>
            </a:pPr>
            <a:r>
              <a:rPr lang="en-GB" sz="2000" dirty="0" smtClean="0"/>
              <a:t>7. What is a </a:t>
            </a:r>
            <a:r>
              <a:rPr lang="en-GB" sz="2000" u="sng" dirty="0" smtClean="0"/>
              <a:t>totalitarian</a:t>
            </a:r>
            <a:r>
              <a:rPr lang="en-GB" sz="2000" dirty="0" smtClean="0"/>
              <a:t> state?</a:t>
            </a:r>
          </a:p>
          <a:p>
            <a:pPr marL="0" indent="0">
              <a:buNone/>
            </a:pPr>
            <a:r>
              <a:rPr lang="en-GB" sz="2000" dirty="0" smtClean="0"/>
              <a:t>8. What effect did the totalitarian state have on opposition to the Nazis?</a:t>
            </a:r>
            <a:endParaRPr lang="en-GB" sz="2400" dirty="0" smtClean="0"/>
          </a:p>
          <a:p>
            <a:endParaRPr lang="en-GB" sz="2400" dirty="0"/>
          </a:p>
        </p:txBody>
      </p:sp>
    </p:spTree>
    <p:extLst>
      <p:ext uri="{BB962C8B-B14F-4D97-AF65-F5344CB8AC3E}">
        <p14:creationId xmlns:p14="http://schemas.microsoft.com/office/powerpoint/2010/main" val="22656093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The </a:t>
            </a:r>
            <a:r>
              <a:rPr lang="en-GB" b="1" dirty="0" smtClean="0"/>
              <a:t>Gestapo</a:t>
            </a:r>
            <a:endParaRPr lang="en-GB" dirty="0"/>
          </a:p>
        </p:txBody>
      </p:sp>
      <p:sp>
        <p:nvSpPr>
          <p:cNvPr id="3" name="Content Placeholder 2"/>
          <p:cNvSpPr>
            <a:spLocks noGrp="1"/>
          </p:cNvSpPr>
          <p:nvPr>
            <p:ph idx="1"/>
          </p:nvPr>
        </p:nvSpPr>
        <p:spPr>
          <a:xfrm>
            <a:off x="251520" y="1196752"/>
            <a:ext cx="8435280" cy="4929411"/>
          </a:xfrm>
        </p:spPr>
        <p:txBody>
          <a:bodyPr/>
          <a:lstStyle/>
          <a:p>
            <a:r>
              <a:rPr lang="en-GB" sz="2800" dirty="0" smtClean="0"/>
              <a:t>secret </a:t>
            </a:r>
            <a:r>
              <a:rPr lang="en-GB" sz="2800" dirty="0"/>
              <a:t>police who gathered intelligence on people living in Germany. </a:t>
            </a:r>
          </a:p>
          <a:p>
            <a:r>
              <a:rPr lang="en-GB" sz="2800" dirty="0"/>
              <a:t>They had over 150,000 informants </a:t>
            </a:r>
            <a:r>
              <a:rPr lang="en-GB" sz="2800" dirty="0" smtClean="0"/>
              <a:t>who </a:t>
            </a:r>
            <a:r>
              <a:rPr lang="en-GB" sz="2800" dirty="0"/>
              <a:t>would report any anti-Nazi </a:t>
            </a:r>
            <a:r>
              <a:rPr lang="en-GB" sz="2800" dirty="0" smtClean="0"/>
              <a:t>sentiment. </a:t>
            </a:r>
            <a:endParaRPr lang="en-GB" sz="2800" dirty="0"/>
          </a:p>
          <a:p>
            <a:r>
              <a:rPr lang="en-GB" sz="2800" dirty="0" smtClean="0"/>
              <a:t>They did </a:t>
            </a:r>
            <a:r>
              <a:rPr lang="en-GB" sz="2800" dirty="0"/>
              <a:t>not wear uniforms </a:t>
            </a:r>
            <a:r>
              <a:rPr lang="en-GB" sz="2800" dirty="0" smtClean="0"/>
              <a:t>and so </a:t>
            </a:r>
            <a:r>
              <a:rPr lang="en-GB" sz="2800" dirty="0"/>
              <a:t>Germans did not know when they were being spied on. This created tension and fear throughout the country. </a:t>
            </a:r>
          </a:p>
          <a:p>
            <a:r>
              <a:rPr lang="en-GB" sz="2800" dirty="0"/>
              <a:t>They had powers to arrest and detain </a:t>
            </a:r>
            <a:r>
              <a:rPr lang="en-GB" sz="2800" dirty="0" smtClean="0"/>
              <a:t>suspects, who were </a:t>
            </a:r>
            <a:r>
              <a:rPr lang="en-GB" sz="2800" dirty="0"/>
              <a:t>often violently questioned before being released or imprisoned. </a:t>
            </a:r>
          </a:p>
          <a:p>
            <a:pPr marL="0" indent="0">
              <a:buNone/>
            </a:pPr>
            <a:endParaRPr lang="en-GB" sz="2000" dirty="0"/>
          </a:p>
        </p:txBody>
      </p:sp>
    </p:spTree>
    <p:extLst>
      <p:ext uri="{BB962C8B-B14F-4D97-AF65-F5344CB8AC3E}">
        <p14:creationId xmlns:p14="http://schemas.microsoft.com/office/powerpoint/2010/main" val="230796075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a:t>Concentration Camps</a:t>
            </a:r>
          </a:p>
        </p:txBody>
      </p:sp>
      <p:pic>
        <p:nvPicPr>
          <p:cNvPr id="17413" name="Picture 5" descr="Women_survivors_suffering_from_Typhus_in_the_Bergen-Belsen_concentration_cam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916113"/>
            <a:ext cx="5111750" cy="4002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GB" sz="4000"/>
              <a:t>Concentration Camps</a:t>
            </a:r>
            <a:br>
              <a:rPr lang="en-GB" sz="4000"/>
            </a:br>
            <a:r>
              <a:rPr lang="en-GB" sz="4000"/>
              <a:t>What You Will Learn</a:t>
            </a:r>
          </a:p>
        </p:txBody>
      </p:sp>
      <p:sp>
        <p:nvSpPr>
          <p:cNvPr id="110595" name="Rectangle 3"/>
          <p:cNvSpPr>
            <a:spLocks noGrp="1" noChangeArrowheads="1"/>
          </p:cNvSpPr>
          <p:nvPr>
            <p:ph type="body" idx="1"/>
          </p:nvPr>
        </p:nvSpPr>
        <p:spPr/>
        <p:txBody>
          <a:bodyPr/>
          <a:lstStyle/>
          <a:p>
            <a:r>
              <a:rPr lang="en-GB" dirty="0"/>
              <a:t>Who might be sent to a Concentration Camp</a:t>
            </a:r>
          </a:p>
          <a:p>
            <a:r>
              <a:rPr lang="en-GB" dirty="0"/>
              <a:t>What the rules were in a Concentration Camp</a:t>
            </a:r>
          </a:p>
          <a:p>
            <a:r>
              <a:rPr lang="en-GB"/>
              <a:t>How people suffered </a:t>
            </a:r>
            <a:r>
              <a:rPr lang="en-GB" smtClean="0"/>
              <a:t>in </a:t>
            </a:r>
            <a:r>
              <a:rPr lang="en-GB"/>
              <a:t>concentration camps</a:t>
            </a:r>
          </a:p>
        </p:txBody>
      </p:sp>
      <p:pic>
        <p:nvPicPr>
          <p:cNvPr id="110597" name="Picture 5" descr="aus_wideweb__430x3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4419600"/>
            <a:ext cx="344805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490537"/>
          </a:xfrm>
        </p:spPr>
        <p:txBody>
          <a:bodyPr/>
          <a:lstStyle/>
          <a:p>
            <a:r>
              <a:rPr lang="en-GB" sz="2800"/>
              <a:t>Concentration Camps</a:t>
            </a:r>
          </a:p>
        </p:txBody>
      </p:sp>
      <p:sp>
        <p:nvSpPr>
          <p:cNvPr id="16387" name="Rectangle 3"/>
          <p:cNvSpPr>
            <a:spLocks noGrp="1" noChangeArrowheads="1"/>
          </p:cNvSpPr>
          <p:nvPr>
            <p:ph type="body" idx="1"/>
          </p:nvPr>
        </p:nvSpPr>
        <p:spPr>
          <a:xfrm>
            <a:off x="457200" y="908050"/>
            <a:ext cx="8229600" cy="5218113"/>
          </a:xfrm>
        </p:spPr>
        <p:txBody>
          <a:bodyPr/>
          <a:lstStyle/>
          <a:p>
            <a:r>
              <a:rPr lang="en-GB" sz="2400"/>
              <a:t>Not only for Jews</a:t>
            </a:r>
          </a:p>
          <a:p>
            <a:r>
              <a:rPr lang="en-GB" sz="2400"/>
              <a:t>Anyone who didn’t fit the Nazi ‘ideal’ could be sent: politicians, Union Leaders, mentally ill, disabled</a:t>
            </a:r>
          </a:p>
          <a:p>
            <a:r>
              <a:rPr lang="en-GB" sz="2400"/>
              <a:t>Harsh punishments were give out to those who didn’t follow the rules</a:t>
            </a:r>
          </a:p>
          <a:p>
            <a:r>
              <a:rPr lang="en-GB" sz="2400"/>
              <a:t>This included hard labour, solitary confinement or even death</a:t>
            </a:r>
          </a:p>
          <a:p>
            <a:r>
              <a:rPr lang="en-GB" sz="2400"/>
              <a:t>Prisoners hair would be shaved off and they had to wear a uniform</a:t>
            </a:r>
          </a:p>
          <a:p>
            <a:r>
              <a:rPr lang="en-GB" sz="2400"/>
              <a:t>Constant presence of SS men and the threat of being sent to a Concentration Camp made many Germans unwilling to oppose the Nazi regime.</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36104"/>
          </a:xfrm>
        </p:spPr>
        <p:txBody>
          <a:bodyPr/>
          <a:lstStyle/>
          <a:p>
            <a:r>
              <a:rPr lang="en-GB" dirty="0" smtClean="0"/>
              <a:t>Tasks: Concentration Camps</a:t>
            </a:r>
            <a:endParaRPr lang="en-GB" dirty="0"/>
          </a:p>
        </p:txBody>
      </p:sp>
      <p:sp>
        <p:nvSpPr>
          <p:cNvPr id="3" name="Content Placeholder 2"/>
          <p:cNvSpPr>
            <a:spLocks noGrp="1"/>
          </p:cNvSpPr>
          <p:nvPr>
            <p:ph idx="1"/>
          </p:nvPr>
        </p:nvSpPr>
        <p:spPr>
          <a:xfrm>
            <a:off x="251520" y="1052736"/>
            <a:ext cx="8712968" cy="5544616"/>
          </a:xfrm>
        </p:spPr>
        <p:txBody>
          <a:bodyPr/>
          <a:lstStyle/>
          <a:p>
            <a:pPr marL="457200" indent="-457200">
              <a:buFont typeface="+mj-lt"/>
              <a:buAutoNum type="arabicPeriod"/>
            </a:pPr>
            <a:r>
              <a:rPr lang="en-GB" sz="2400" dirty="0" smtClean="0"/>
              <a:t>Read the section ‘Concentration Camps’ on page 63-64.</a:t>
            </a:r>
          </a:p>
          <a:p>
            <a:pPr marL="457200" indent="-457200">
              <a:buFont typeface="+mj-lt"/>
              <a:buAutoNum type="arabicPeriod"/>
            </a:pPr>
            <a:r>
              <a:rPr lang="en-GB" sz="2400" dirty="0" smtClean="0"/>
              <a:t>In the early days, what type of person was sent to a concentration camp?</a:t>
            </a:r>
          </a:p>
          <a:p>
            <a:pPr marL="457200" indent="-457200">
              <a:buFont typeface="+mj-lt"/>
              <a:buAutoNum type="arabicPeriod"/>
            </a:pPr>
            <a:r>
              <a:rPr lang="en-GB" sz="2400" dirty="0" smtClean="0"/>
              <a:t>Describe the conditions in a concentration camp.</a:t>
            </a:r>
          </a:p>
          <a:p>
            <a:pPr marL="457200" indent="-457200">
              <a:buFont typeface="+mj-lt"/>
              <a:buAutoNum type="arabicPeriod"/>
            </a:pPr>
            <a:r>
              <a:rPr lang="en-GB" sz="2400" dirty="0" smtClean="0"/>
              <a:t>Describe the colour-coded badges worn by prisoners.</a:t>
            </a:r>
          </a:p>
          <a:p>
            <a:pPr marL="457200" indent="-457200">
              <a:buFont typeface="+mj-lt"/>
              <a:buAutoNum type="arabicPeriod"/>
            </a:pPr>
            <a:r>
              <a:rPr lang="en-GB" sz="2400" dirty="0" smtClean="0"/>
              <a:t>In what ways were concentration camps an important part of the fear that the Nazis used to keep control?</a:t>
            </a:r>
          </a:p>
          <a:p>
            <a:pPr marL="457200" indent="-457200">
              <a:buFont typeface="+mj-lt"/>
              <a:buAutoNum type="arabicPeriod"/>
            </a:pPr>
            <a:r>
              <a:rPr lang="en-GB" sz="2400" dirty="0" smtClean="0"/>
              <a:t>Summarise the ways in which Nazi Germany was not a democratic country (</a:t>
            </a:r>
            <a:r>
              <a:rPr lang="en-GB" sz="2400" i="1" dirty="0" smtClean="0"/>
              <a:t>info at top half of page 65</a:t>
            </a:r>
            <a:r>
              <a:rPr lang="en-GB" sz="2400" dirty="0" smtClean="0"/>
              <a:t>) – </a:t>
            </a:r>
            <a:r>
              <a:rPr lang="en-GB" sz="2400" b="1" dirty="0" smtClean="0"/>
              <a:t>this can be done as a spider diagram</a:t>
            </a:r>
          </a:p>
          <a:p>
            <a:pPr marL="457200" indent="-457200">
              <a:buFont typeface="+mj-lt"/>
              <a:buAutoNum type="arabicPeriod"/>
            </a:pPr>
            <a:r>
              <a:rPr lang="en-GB" sz="2400" b="1" dirty="0"/>
              <a:t>IF FINISHED </a:t>
            </a:r>
            <a:r>
              <a:rPr lang="en-GB" sz="2400" dirty="0"/>
              <a:t>– do tasks on page 66.</a:t>
            </a:r>
          </a:p>
          <a:p>
            <a:pPr marL="457200" indent="-457200">
              <a:buFont typeface="+mj-lt"/>
              <a:buAutoNum type="arabicPeriod"/>
            </a:pPr>
            <a:endParaRPr lang="en-GB" sz="2400" dirty="0" smtClean="0"/>
          </a:p>
          <a:p>
            <a:pPr marL="457200" indent="-457200">
              <a:buFont typeface="+mj-lt"/>
              <a:buAutoNum type="arabicPeriod"/>
            </a:pPr>
            <a:endParaRPr lang="en-GB" sz="2400" dirty="0"/>
          </a:p>
        </p:txBody>
      </p:sp>
    </p:spTree>
    <p:extLst>
      <p:ext uri="{BB962C8B-B14F-4D97-AF65-F5344CB8AC3E}">
        <p14:creationId xmlns:p14="http://schemas.microsoft.com/office/powerpoint/2010/main" val="390283677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GB" sz="4000"/>
              <a:t>The Master Race</a:t>
            </a:r>
            <a:br>
              <a:rPr lang="en-GB" sz="4000"/>
            </a:br>
            <a:r>
              <a:rPr lang="en-GB" sz="4000"/>
              <a:t>What you will learn</a:t>
            </a:r>
          </a:p>
        </p:txBody>
      </p:sp>
      <p:sp>
        <p:nvSpPr>
          <p:cNvPr id="113667" name="Rectangle 3"/>
          <p:cNvSpPr>
            <a:spLocks noGrp="1" noChangeArrowheads="1"/>
          </p:cNvSpPr>
          <p:nvPr>
            <p:ph type="body" idx="1"/>
          </p:nvPr>
        </p:nvSpPr>
        <p:spPr/>
        <p:txBody>
          <a:bodyPr/>
          <a:lstStyle/>
          <a:p>
            <a:r>
              <a:rPr lang="en-GB" dirty="0"/>
              <a:t>Why Hitler disliked Jews</a:t>
            </a:r>
          </a:p>
          <a:p>
            <a:r>
              <a:rPr lang="en-GB" dirty="0"/>
              <a:t>How Jewish people were treated in Nazi Germany</a:t>
            </a:r>
          </a:p>
          <a:p>
            <a:r>
              <a:rPr lang="en-GB" dirty="0"/>
              <a:t>How the Nuremberg Laws affected Jews in Germany</a:t>
            </a:r>
          </a:p>
          <a:p>
            <a:pPr marL="0" indent="0">
              <a:buNone/>
            </a:pPr>
            <a:endParaRPr lang="en-GB" dirty="0"/>
          </a:p>
        </p:txBody>
      </p:sp>
      <p:sp>
        <p:nvSpPr>
          <p:cNvPr id="113668" name="AutoShape 4">
            <a:hlinkClick r:id="rId2" highlightClick="1"/>
          </p:cNvPr>
          <p:cNvSpPr>
            <a:spLocks noChangeArrowheads="1"/>
          </p:cNvSpPr>
          <p:nvPr/>
        </p:nvSpPr>
        <p:spPr bwMode="auto">
          <a:xfrm>
            <a:off x="1187450" y="4724400"/>
            <a:ext cx="936625" cy="720725"/>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608512" cy="651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61663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smtClean="0"/>
              <a:t>Tasks</a:t>
            </a:r>
            <a:endParaRPr lang="en-GB" dirty="0"/>
          </a:p>
        </p:txBody>
      </p:sp>
      <p:sp>
        <p:nvSpPr>
          <p:cNvPr id="3" name="Content Placeholder 2"/>
          <p:cNvSpPr>
            <a:spLocks noGrp="1"/>
          </p:cNvSpPr>
          <p:nvPr>
            <p:ph idx="1"/>
          </p:nvPr>
        </p:nvSpPr>
        <p:spPr>
          <a:xfrm>
            <a:off x="179512" y="1052736"/>
            <a:ext cx="8784976" cy="5616624"/>
          </a:xfrm>
        </p:spPr>
        <p:txBody>
          <a:bodyPr/>
          <a:lstStyle/>
          <a:p>
            <a:pPr marL="857250" lvl="1" indent="-457200">
              <a:buFont typeface="+mj-lt"/>
              <a:buAutoNum type="arabicPeriod"/>
            </a:pPr>
            <a:r>
              <a:rPr lang="en-GB" dirty="0" smtClean="0"/>
              <a:t>Read page 79 and the first half of page 80.</a:t>
            </a:r>
          </a:p>
          <a:p>
            <a:pPr marL="857250" lvl="1" indent="-457200">
              <a:buFont typeface="+mj-lt"/>
              <a:buAutoNum type="arabicPeriod"/>
            </a:pPr>
            <a:r>
              <a:rPr lang="en-GB" dirty="0" smtClean="0"/>
              <a:t>Copy out the Glossary on page 79</a:t>
            </a:r>
          </a:p>
          <a:p>
            <a:pPr marL="857250" lvl="1" indent="-457200">
              <a:buFont typeface="+mj-lt"/>
              <a:buAutoNum type="arabicPeriod"/>
            </a:pPr>
            <a:r>
              <a:rPr lang="en-GB" dirty="0" smtClean="0"/>
              <a:t>Describe what the Nazis meant by (a) a Jew, (b) a half Jew and (c) a quarter Jew.</a:t>
            </a:r>
          </a:p>
          <a:p>
            <a:pPr marL="857250" lvl="1" indent="-457200">
              <a:buFont typeface="+mj-lt"/>
              <a:buAutoNum type="arabicPeriod"/>
            </a:pPr>
            <a:r>
              <a:rPr lang="en-GB" dirty="0" smtClean="0"/>
              <a:t>What did the Nazis claim Jews were responsible for?</a:t>
            </a:r>
          </a:p>
          <a:p>
            <a:pPr marL="857250" lvl="1" indent="-457200">
              <a:buFont typeface="+mj-lt"/>
              <a:buAutoNum type="arabicPeriod"/>
            </a:pPr>
            <a:r>
              <a:rPr lang="en-GB" dirty="0" smtClean="0"/>
              <a:t>Describe in detail the Nazi ideal of racial purity.</a:t>
            </a:r>
          </a:p>
          <a:p>
            <a:pPr marL="400050" lvl="1" indent="0">
              <a:buNone/>
            </a:pPr>
            <a:endParaRPr lang="en-GB" sz="2000" dirty="0" smtClean="0"/>
          </a:p>
          <a:p>
            <a:pPr marL="400050" lvl="1" indent="0">
              <a:buNone/>
            </a:pPr>
            <a:endParaRPr lang="en-GB" sz="2000" dirty="0"/>
          </a:p>
        </p:txBody>
      </p:sp>
      <p:pic>
        <p:nvPicPr>
          <p:cNvPr id="4" name="Picture 3"/>
          <p:cNvPicPr>
            <a:picLocks noChangeAspect="1"/>
          </p:cNvPicPr>
          <p:nvPr/>
        </p:nvPicPr>
        <p:blipFill>
          <a:blip r:embed="rId2"/>
          <a:stretch>
            <a:fillRect/>
          </a:stretch>
        </p:blipFill>
        <p:spPr>
          <a:xfrm>
            <a:off x="3059832" y="4808230"/>
            <a:ext cx="3312368" cy="1861130"/>
          </a:xfrm>
          <a:prstGeom prst="rect">
            <a:avLst/>
          </a:prstGeom>
        </p:spPr>
      </p:pic>
    </p:spTree>
    <p:extLst>
      <p:ext uri="{BB962C8B-B14F-4D97-AF65-F5344CB8AC3E}">
        <p14:creationId xmlns:p14="http://schemas.microsoft.com/office/powerpoint/2010/main" val="336655324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7"/>
            <a:ext cx="8229600" cy="4419452"/>
          </a:xfrm>
        </p:spPr>
        <p:txBody>
          <a:bodyPr/>
          <a:lstStyle/>
          <a:p>
            <a:pPr marL="0" indent="0">
              <a:buNone/>
            </a:pPr>
            <a:r>
              <a:rPr lang="en-GB" sz="2400" dirty="0" smtClean="0"/>
              <a:t>5. Identify ways in which Jews were persecuted from 1933. </a:t>
            </a:r>
            <a:endParaRPr lang="en-GB" sz="2400" dirty="0"/>
          </a:p>
        </p:txBody>
      </p:sp>
      <p:sp>
        <p:nvSpPr>
          <p:cNvPr id="5" name="Oval 4"/>
          <p:cNvSpPr/>
          <p:nvPr/>
        </p:nvSpPr>
        <p:spPr>
          <a:xfrm>
            <a:off x="2555776" y="1412776"/>
            <a:ext cx="4104456" cy="2160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383868" y="2060848"/>
            <a:ext cx="2376264" cy="646331"/>
          </a:xfrm>
          <a:prstGeom prst="rect">
            <a:avLst/>
          </a:prstGeom>
          <a:noFill/>
        </p:spPr>
        <p:txBody>
          <a:bodyPr wrap="square" rtlCol="0">
            <a:spAutoFit/>
          </a:bodyPr>
          <a:lstStyle/>
          <a:p>
            <a:pPr algn="ctr"/>
            <a:r>
              <a:rPr lang="en-GB" sz="1800" dirty="0" smtClean="0"/>
              <a:t>Nazi </a:t>
            </a:r>
            <a:r>
              <a:rPr lang="en-GB" sz="1800" dirty="0" err="1" smtClean="0"/>
              <a:t>anti-semitic</a:t>
            </a:r>
            <a:r>
              <a:rPr lang="en-GB" sz="1800" dirty="0" smtClean="0"/>
              <a:t> policies</a:t>
            </a:r>
            <a:endParaRPr lang="en-GB" sz="1800" dirty="0"/>
          </a:p>
        </p:txBody>
      </p:sp>
      <p:cxnSp>
        <p:nvCxnSpPr>
          <p:cNvPr id="8" name="Straight Arrow Connector 7"/>
          <p:cNvCxnSpPr>
            <a:stCxn id="5" idx="7"/>
          </p:cNvCxnSpPr>
          <p:nvPr/>
        </p:nvCxnSpPr>
        <p:spPr>
          <a:xfrm flipV="1">
            <a:off x="6059148" y="1175047"/>
            <a:ext cx="1357168" cy="554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5229200"/>
            <a:ext cx="8229600" cy="523220"/>
          </a:xfrm>
          <a:prstGeom prst="rect">
            <a:avLst/>
          </a:prstGeom>
          <a:noFill/>
        </p:spPr>
        <p:txBody>
          <a:bodyPr wrap="square" rtlCol="0">
            <a:spAutoFit/>
          </a:bodyPr>
          <a:lstStyle/>
          <a:p>
            <a:r>
              <a:rPr lang="en-GB" sz="2000" dirty="0" smtClean="0"/>
              <a:t>6. Describe </a:t>
            </a:r>
            <a:r>
              <a:rPr lang="en-GB" sz="2000" dirty="0"/>
              <a:t>the treatment of Jewish children in German schools</a:t>
            </a:r>
            <a:r>
              <a:rPr lang="en-GB" dirty="0"/>
              <a:t>.</a:t>
            </a:r>
          </a:p>
          <a:p>
            <a:endParaRPr lang="en-GB" dirty="0"/>
          </a:p>
        </p:txBody>
      </p:sp>
    </p:spTree>
    <p:extLst>
      <p:ext uri="{BB962C8B-B14F-4D97-AF65-F5344CB8AC3E}">
        <p14:creationId xmlns:p14="http://schemas.microsoft.com/office/powerpoint/2010/main" val="1879123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84976" cy="6480720"/>
          </a:xfrm>
        </p:spPr>
        <p:txBody>
          <a:bodyPr/>
          <a:lstStyle/>
          <a:p>
            <a:pPr marL="0" indent="0">
              <a:buNone/>
            </a:pPr>
            <a:r>
              <a:rPr lang="en-GB" sz="2400" dirty="0" smtClean="0"/>
              <a:t>Source 1.5 partly explains the reasons why the Kaiser abdicated. It tells us that the Americans had joined the war, causing problems for Germany. It also tells us that Germany was losing the war as a result of the Allied counter-attack. It also tells us that German losses were massive. As a result, the German population wanted the Kaiser to stand down. </a:t>
            </a:r>
            <a:r>
              <a:rPr lang="en-GB" sz="2400" b="1" u="sng" dirty="0" smtClean="0"/>
              <a:t>However</a:t>
            </a:r>
            <a:r>
              <a:rPr lang="en-GB" sz="2400" dirty="0" smtClean="0"/>
              <a:t>, the source could have been fuller had it also mentioned other factors, such as President Wilson’s insistence that the Allies would not negotiate peace with the Kaiser and would refuse an armistice (ceasefire) until he stood down. Also, the mutiny of sailors at Kiel and Wilhelmshaven showed that the Kaiser was losing the support of his military too. German politicians and generals felt that the Kaiser should go in order to avoid a heavy post-war punishment. Finally, there was a threat of revolution in the streets of Germany as anger at hunger began to boil over.</a:t>
            </a:r>
          </a:p>
        </p:txBody>
      </p:sp>
    </p:spTree>
    <p:extLst>
      <p:ext uri="{BB962C8B-B14F-4D97-AF65-F5344CB8AC3E}">
        <p14:creationId xmlns:p14="http://schemas.microsoft.com/office/powerpoint/2010/main" val="414517878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ChangeArrowheads="1"/>
          </p:cNvSpPr>
          <p:nvPr/>
        </p:nvSpPr>
        <p:spPr bwMode="auto">
          <a:xfrm>
            <a:off x="681135" y="514350"/>
            <a:ext cx="77724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2800" b="1" u="sng" dirty="0">
                <a:solidFill>
                  <a:schemeClr val="tx2"/>
                </a:solidFill>
              </a:rPr>
              <a:t>Racism &amp; The </a:t>
            </a:r>
            <a:r>
              <a:rPr lang="en-GB" sz="2800" b="1" u="sng" dirty="0" smtClean="0">
                <a:solidFill>
                  <a:schemeClr val="tx2"/>
                </a:solidFill>
              </a:rPr>
              <a:t>Jews:</a:t>
            </a:r>
          </a:p>
          <a:p>
            <a:pPr algn="ctr"/>
            <a:r>
              <a:rPr lang="en-GB" sz="4000" b="1" dirty="0" smtClean="0">
                <a:solidFill>
                  <a:schemeClr val="tx2"/>
                </a:solidFill>
              </a:rPr>
              <a:t>The Nuremberg Laws</a:t>
            </a:r>
            <a:endParaRPr lang="en-GB" sz="6000" dirty="0">
              <a:solidFill>
                <a:schemeClr val="tx2"/>
              </a:solidFill>
            </a:endParaRPr>
          </a:p>
        </p:txBody>
      </p:sp>
      <p:sp>
        <p:nvSpPr>
          <p:cNvPr id="111621" name="Rectangle 5"/>
          <p:cNvSpPr>
            <a:spLocks noChangeArrowheads="1"/>
          </p:cNvSpPr>
          <p:nvPr/>
        </p:nvSpPr>
        <p:spPr bwMode="auto">
          <a:xfrm>
            <a:off x="179512" y="1340768"/>
            <a:ext cx="8640960" cy="527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GB" sz="2400" dirty="0"/>
              <a:t>Nuremberg laws were passed in 1935</a:t>
            </a:r>
          </a:p>
          <a:p>
            <a:pPr marL="342900" indent="-342900">
              <a:spcBef>
                <a:spcPct val="20000"/>
              </a:spcBef>
              <a:buFontTx/>
              <a:buChar char="•"/>
            </a:pPr>
            <a:r>
              <a:rPr lang="en-GB" sz="2400" dirty="0"/>
              <a:t>Aim was to protect Aryan race from ‘contamination’ by Jews</a:t>
            </a:r>
          </a:p>
          <a:p>
            <a:pPr marL="342900" indent="-342900">
              <a:spcBef>
                <a:spcPct val="20000"/>
              </a:spcBef>
              <a:buFontTx/>
              <a:buChar char="•"/>
            </a:pPr>
            <a:r>
              <a:rPr lang="en-GB" sz="2400" dirty="0"/>
              <a:t>Jews were to lose their identity as Germans</a:t>
            </a:r>
          </a:p>
          <a:p>
            <a:pPr marL="342900" indent="-342900">
              <a:spcBef>
                <a:spcPct val="20000"/>
              </a:spcBef>
              <a:buFontTx/>
              <a:buChar char="•"/>
            </a:pPr>
            <a:r>
              <a:rPr lang="en-GB" sz="2400" dirty="0"/>
              <a:t>They could not be citizens of the Reich</a:t>
            </a:r>
          </a:p>
          <a:p>
            <a:pPr marL="342900" indent="-342900">
              <a:spcBef>
                <a:spcPct val="20000"/>
              </a:spcBef>
              <a:buFontTx/>
              <a:buChar char="•"/>
            </a:pPr>
            <a:r>
              <a:rPr lang="en-GB" sz="2400" dirty="0"/>
              <a:t>Banned from voting and from public office</a:t>
            </a:r>
          </a:p>
          <a:p>
            <a:pPr marL="342900" indent="-342900">
              <a:spcBef>
                <a:spcPct val="20000"/>
              </a:spcBef>
              <a:buFontTx/>
              <a:buChar char="•"/>
            </a:pPr>
            <a:r>
              <a:rPr lang="en-GB" sz="2400" dirty="0"/>
              <a:t>Jews were forbidden from marrying German nationals</a:t>
            </a:r>
          </a:p>
          <a:p>
            <a:pPr marL="342900" indent="-342900">
              <a:spcBef>
                <a:spcPct val="20000"/>
              </a:spcBef>
              <a:buFontTx/>
              <a:buChar char="•"/>
            </a:pPr>
            <a:r>
              <a:rPr lang="en-GB" sz="2400" dirty="0"/>
              <a:t>Jews were banned from employing female German workers as house servants</a:t>
            </a:r>
          </a:p>
          <a:p>
            <a:pPr marL="342900" indent="-342900">
              <a:spcBef>
                <a:spcPct val="20000"/>
              </a:spcBef>
              <a:buFontTx/>
              <a:buChar char="•"/>
            </a:pPr>
            <a:r>
              <a:rPr lang="en-GB" sz="2400" dirty="0"/>
              <a:t>By the 2nd World War Jews had to mark themselves by wearing yellow stars </a:t>
            </a:r>
          </a:p>
          <a:p>
            <a:pPr marL="342900" indent="-342900">
              <a:spcBef>
                <a:spcPct val="20000"/>
              </a:spcBef>
              <a:buFontTx/>
              <a:buChar char="•"/>
            </a:pPr>
            <a:endParaRPr lang="en-GB" sz="2400" dirty="0"/>
          </a:p>
        </p:txBody>
      </p:sp>
      <p:sp>
        <p:nvSpPr>
          <p:cNvPr id="111623" name="Rectangle 7"/>
          <p:cNvSpPr>
            <a:spLocks noChangeArrowheads="1"/>
          </p:cNvSpPr>
          <p:nvPr/>
        </p:nvSpPr>
        <p:spPr bwMode="auto">
          <a:xfrm>
            <a:off x="914400" y="5886450"/>
            <a:ext cx="741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500"/>
              </a:spcBef>
              <a:spcAft>
                <a:spcPts val="500"/>
              </a:spcAft>
            </a:pPr>
            <a:endParaRPr lang="en-US" sz="2000" b="1">
              <a:latin typeface="Times New Roman" pitchFamily="18"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836613"/>
            <a:ext cx="4608512"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5" name="Rectangle 5"/>
          <p:cNvSpPr>
            <a:spLocks noChangeArrowheads="1"/>
          </p:cNvSpPr>
          <p:nvPr/>
        </p:nvSpPr>
        <p:spPr bwMode="auto">
          <a:xfrm>
            <a:off x="439738" y="5229225"/>
            <a:ext cx="780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ts val="500"/>
              </a:spcBef>
              <a:spcAft>
                <a:spcPts val="500"/>
              </a:spcAft>
            </a:pPr>
            <a:r>
              <a:rPr lang="en-GB" sz="2400" b="1"/>
              <a:t>The yellow star, inscribed with the word "Jude," has become a symbol of Nazi persecution</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 Nuremberg Laws</a:t>
            </a:r>
            <a:endParaRPr lang="en-GB" dirty="0"/>
          </a:p>
        </p:txBody>
      </p:sp>
      <p:sp>
        <p:nvSpPr>
          <p:cNvPr id="3" name="Content Placeholder 2"/>
          <p:cNvSpPr>
            <a:spLocks noGrp="1"/>
          </p:cNvSpPr>
          <p:nvPr>
            <p:ph idx="1"/>
          </p:nvPr>
        </p:nvSpPr>
        <p:spPr/>
        <p:txBody>
          <a:bodyPr/>
          <a:lstStyle/>
          <a:p>
            <a:pPr marL="457200" indent="-457200">
              <a:buFont typeface="+mj-lt"/>
              <a:buAutoNum type="arabicPeriod"/>
            </a:pPr>
            <a:r>
              <a:rPr lang="en-GB" dirty="0"/>
              <a:t>Read the section ‘</a:t>
            </a:r>
            <a:r>
              <a:rPr lang="en-GB" i="1" dirty="0"/>
              <a:t>How did the Nuremburg Laws make life very difficult for Jews</a:t>
            </a:r>
            <a:r>
              <a:rPr lang="en-GB" dirty="0"/>
              <a:t>? on page 80.</a:t>
            </a:r>
          </a:p>
          <a:p>
            <a:pPr marL="457200" indent="-457200">
              <a:buFont typeface="+mj-lt"/>
              <a:buAutoNum type="arabicPeriod"/>
            </a:pPr>
            <a:r>
              <a:rPr lang="en-GB" dirty="0"/>
              <a:t>What evidence is there that the Nuremburg Laws caused many Jews to leave Germany?</a:t>
            </a:r>
          </a:p>
          <a:p>
            <a:pPr marL="457200" indent="-457200">
              <a:buFont typeface="+mj-lt"/>
              <a:buAutoNum type="arabicPeriod"/>
            </a:pPr>
            <a:r>
              <a:rPr lang="en-GB" dirty="0"/>
              <a:t>Describe what life was like for those who could not afford to leave.</a:t>
            </a:r>
          </a:p>
          <a:p>
            <a:endParaRPr lang="en-GB" dirty="0"/>
          </a:p>
        </p:txBody>
      </p:sp>
    </p:spTree>
    <p:extLst>
      <p:ext uri="{BB962C8B-B14F-4D97-AF65-F5344CB8AC3E}">
        <p14:creationId xmlns:p14="http://schemas.microsoft.com/office/powerpoint/2010/main" val="79519380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t>Kristallnacht</a:t>
            </a:r>
            <a:endParaRPr lang="en-GB" b="1" dirty="0"/>
          </a:p>
        </p:txBody>
      </p:sp>
      <p:sp>
        <p:nvSpPr>
          <p:cNvPr id="3" name="Content Placeholder 2"/>
          <p:cNvSpPr>
            <a:spLocks noGrp="1"/>
          </p:cNvSpPr>
          <p:nvPr>
            <p:ph idx="1"/>
          </p:nvPr>
        </p:nvSpPr>
        <p:spPr/>
        <p:txBody>
          <a:bodyPr/>
          <a:lstStyle/>
          <a:p>
            <a:r>
              <a:rPr lang="en-GB" dirty="0" smtClean="0"/>
              <a:t>November 1938</a:t>
            </a:r>
          </a:p>
          <a:p>
            <a:r>
              <a:rPr lang="en-GB" dirty="0" smtClean="0"/>
              <a:t>The night of Broken glass</a:t>
            </a:r>
          </a:p>
          <a:p>
            <a:r>
              <a:rPr lang="en-GB" dirty="0" smtClean="0"/>
              <a:t>All across Germany there were attacks on Jews and their property</a:t>
            </a:r>
          </a:p>
          <a:p>
            <a:r>
              <a:rPr lang="en-GB" dirty="0" smtClean="0"/>
              <a:t>Attacks started mostly by the SA</a:t>
            </a:r>
          </a:p>
          <a:p>
            <a:r>
              <a:rPr lang="en-GB" dirty="0" smtClean="0"/>
              <a:t>Houses, shops and synagogues destroyed</a:t>
            </a:r>
          </a:p>
          <a:p>
            <a:r>
              <a:rPr lang="en-GB" dirty="0" smtClean="0"/>
              <a:t>20, 000 Jews arrested</a:t>
            </a:r>
          </a:p>
          <a:p>
            <a:r>
              <a:rPr lang="en-GB" dirty="0" smtClean="0"/>
              <a:t>Clear sign of how Jews would be treated in Germany</a:t>
            </a:r>
            <a:endParaRPr lang="en-GB" dirty="0"/>
          </a:p>
        </p:txBody>
      </p:sp>
    </p:spTree>
    <p:extLst>
      <p:ext uri="{BB962C8B-B14F-4D97-AF65-F5344CB8AC3E}">
        <p14:creationId xmlns:p14="http://schemas.microsoft.com/office/powerpoint/2010/main" val="65012898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1341"/>
            <a:ext cx="8229600" cy="619347"/>
          </a:xfrm>
        </p:spPr>
        <p:txBody>
          <a:bodyPr/>
          <a:lstStyle/>
          <a:p>
            <a:r>
              <a:rPr lang="en-GB" dirty="0" smtClean="0"/>
              <a:t>Tasks</a:t>
            </a:r>
            <a:endParaRPr lang="en-GB" dirty="0"/>
          </a:p>
        </p:txBody>
      </p:sp>
      <p:sp>
        <p:nvSpPr>
          <p:cNvPr id="6" name="Content Placeholder 5"/>
          <p:cNvSpPr>
            <a:spLocks noGrp="1"/>
          </p:cNvSpPr>
          <p:nvPr>
            <p:ph idx="1"/>
          </p:nvPr>
        </p:nvSpPr>
        <p:spPr>
          <a:xfrm>
            <a:off x="107504" y="548680"/>
            <a:ext cx="9036496" cy="6120680"/>
          </a:xfrm>
        </p:spPr>
        <p:txBody>
          <a:bodyPr/>
          <a:lstStyle/>
          <a:p>
            <a:pPr marL="457200" indent="-457200">
              <a:buFont typeface="+mj-lt"/>
              <a:buAutoNum type="arabicPeriod"/>
            </a:pPr>
            <a:r>
              <a:rPr lang="en-GB" sz="2400" dirty="0" smtClean="0"/>
              <a:t>Read page 81.</a:t>
            </a:r>
          </a:p>
          <a:p>
            <a:pPr marL="457200" indent="-457200">
              <a:buFont typeface="+mj-lt"/>
              <a:buAutoNum type="arabicPeriod"/>
            </a:pPr>
            <a:r>
              <a:rPr lang="en-GB" sz="2400" dirty="0" smtClean="0"/>
              <a:t>Describe the events of Kristallnacht.</a:t>
            </a:r>
          </a:p>
          <a:p>
            <a:pPr marL="457200" indent="-457200">
              <a:buFont typeface="+mj-lt"/>
              <a:buAutoNum type="arabicPeriod"/>
            </a:pPr>
            <a:r>
              <a:rPr lang="en-GB" sz="2400" dirty="0" smtClean="0"/>
              <a:t>Why was the event called Kristallnacht?</a:t>
            </a:r>
          </a:p>
          <a:p>
            <a:pPr marL="457200" indent="-457200">
              <a:buFont typeface="+mj-lt"/>
              <a:buAutoNum type="arabicPeriod"/>
            </a:pPr>
            <a:r>
              <a:rPr lang="en-GB" sz="2400" dirty="0" smtClean="0"/>
              <a:t>What was the official reason for why Kristallnacht took place?</a:t>
            </a:r>
          </a:p>
          <a:p>
            <a:pPr marL="457200" indent="-457200">
              <a:buFont typeface="+mj-lt"/>
              <a:buAutoNum type="arabicPeriod"/>
            </a:pPr>
            <a:r>
              <a:rPr lang="en-GB" sz="2400" dirty="0" smtClean="0"/>
              <a:t>What evidence is there that Kristallnacht was not carried out by ordinary Germans. Provide as many points as you can.</a:t>
            </a:r>
          </a:p>
          <a:p>
            <a:pPr marL="457200" indent="-457200">
              <a:buFont typeface="+mj-lt"/>
              <a:buAutoNum type="arabicPeriod"/>
            </a:pPr>
            <a:r>
              <a:rPr lang="en-GB" sz="2400" dirty="0" smtClean="0"/>
              <a:t>Draw a timeline of 1933 – 1939. Include in it the important events in the Nazi persecution of Jews.</a:t>
            </a:r>
          </a:p>
          <a:p>
            <a:pPr marL="457200" indent="-457200">
              <a:buFont typeface="+mj-lt"/>
              <a:buAutoNum type="arabicPeriod"/>
            </a:pPr>
            <a:r>
              <a:rPr lang="en-GB" sz="2400" dirty="0" smtClean="0"/>
              <a:t>Complete </a:t>
            </a:r>
            <a:r>
              <a:rPr lang="en-GB" sz="2400" b="1" u="sng" dirty="0" smtClean="0"/>
              <a:t>the N5 </a:t>
            </a:r>
            <a:r>
              <a:rPr lang="en-GB" sz="2400" dirty="0" smtClean="0"/>
              <a:t>task on page 84</a:t>
            </a:r>
          </a:p>
          <a:p>
            <a:pPr marL="457200" indent="-457200">
              <a:buFont typeface="+mj-lt"/>
              <a:buAutoNum type="arabicPeriod"/>
            </a:pPr>
            <a:endParaRPr lang="en-GB" sz="2400" dirty="0" smtClean="0"/>
          </a:p>
          <a:p>
            <a:pPr marL="457200" indent="-457200">
              <a:buFont typeface="+mj-lt"/>
              <a:buAutoNum type="arabicPeriod"/>
            </a:pPr>
            <a:endParaRPr lang="en-GB" sz="2400" dirty="0"/>
          </a:p>
        </p:txBody>
      </p:sp>
      <p:sp>
        <p:nvSpPr>
          <p:cNvPr id="2" name="Action Button: Forward or Next 1">
            <a:hlinkClick r:id="rId2" highlightClick="1"/>
          </p:cNvPr>
          <p:cNvSpPr/>
          <p:nvPr/>
        </p:nvSpPr>
        <p:spPr>
          <a:xfrm>
            <a:off x="6876256" y="4509120"/>
            <a:ext cx="1152128" cy="93610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406505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2667000"/>
            <a:ext cx="88487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7664" y="836712"/>
            <a:ext cx="5472608" cy="954107"/>
          </a:xfrm>
          <a:prstGeom prst="rect">
            <a:avLst/>
          </a:prstGeom>
          <a:noFill/>
        </p:spPr>
        <p:txBody>
          <a:bodyPr wrap="square" rtlCol="0">
            <a:spAutoFit/>
          </a:bodyPr>
          <a:lstStyle/>
          <a:p>
            <a:pPr algn="ctr"/>
            <a:r>
              <a:rPr lang="en-GB" sz="2800" b="1" dirty="0" smtClean="0"/>
              <a:t>Timeline of Nazi Policies on Jews</a:t>
            </a:r>
            <a:endParaRPr lang="en-GB" sz="2800" b="1" dirty="0"/>
          </a:p>
        </p:txBody>
      </p:sp>
    </p:spTree>
    <p:extLst>
      <p:ext uri="{BB962C8B-B14F-4D97-AF65-F5344CB8AC3E}">
        <p14:creationId xmlns:p14="http://schemas.microsoft.com/office/powerpoint/2010/main" val="298286670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784976" cy="5937523"/>
          </a:xfrm>
        </p:spPr>
        <p:txBody>
          <a:bodyPr/>
          <a:lstStyle/>
          <a:p>
            <a:pPr marL="0" indent="0">
              <a:buNone/>
            </a:pPr>
            <a:r>
              <a:rPr lang="en-GB" sz="4000" dirty="0" smtClean="0"/>
              <a:t>Source A is </a:t>
            </a:r>
            <a:r>
              <a:rPr lang="en-GB" sz="4000" b="1" u="sng" dirty="0" smtClean="0"/>
              <a:t>quite full </a:t>
            </a:r>
            <a:r>
              <a:rPr lang="en-GB" sz="4000" dirty="0" smtClean="0"/>
              <a:t>in describing..</a:t>
            </a:r>
          </a:p>
          <a:p>
            <a:pPr marL="0" indent="0">
              <a:buNone/>
            </a:pPr>
            <a:r>
              <a:rPr lang="en-GB" sz="4000" dirty="0" smtClean="0"/>
              <a:t>It tells us that </a:t>
            </a:r>
            <a:r>
              <a:rPr lang="en-GB" sz="4000" smtClean="0"/>
              <a:t>“…..” x3</a:t>
            </a:r>
          </a:p>
          <a:p>
            <a:pPr marL="0" indent="0">
              <a:buNone/>
            </a:pPr>
            <a:endParaRPr lang="en-GB" sz="4000" dirty="0" smtClean="0"/>
          </a:p>
          <a:p>
            <a:pPr marL="0" indent="0">
              <a:buNone/>
            </a:pPr>
            <a:r>
              <a:rPr lang="en-GB" sz="4000" b="1" u="sng" dirty="0" smtClean="0"/>
              <a:t>However, it could be fuller if it mentioned  </a:t>
            </a:r>
            <a:r>
              <a:rPr lang="en-GB" sz="4000" dirty="0" smtClean="0"/>
              <a:t>…… (3 points of recall)</a:t>
            </a:r>
            <a:endParaRPr lang="en-GB" sz="4000" dirty="0"/>
          </a:p>
        </p:txBody>
      </p:sp>
    </p:spTree>
    <p:extLst>
      <p:ext uri="{BB962C8B-B14F-4D97-AF65-F5344CB8AC3E}">
        <p14:creationId xmlns:p14="http://schemas.microsoft.com/office/powerpoint/2010/main" val="133552842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504" b="13804"/>
          <a:stretch/>
        </p:blipFill>
        <p:spPr bwMode="auto">
          <a:xfrm>
            <a:off x="1809750" y="-1179512"/>
            <a:ext cx="5013704" cy="783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49790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Lesson Starter - Revision</a:t>
            </a:r>
            <a:endParaRPr lang="en-GB" dirty="0"/>
          </a:p>
        </p:txBody>
      </p:sp>
      <p:sp>
        <p:nvSpPr>
          <p:cNvPr id="3" name="Content Placeholder 2"/>
          <p:cNvSpPr>
            <a:spLocks noGrp="1"/>
          </p:cNvSpPr>
          <p:nvPr>
            <p:ph idx="1"/>
          </p:nvPr>
        </p:nvSpPr>
        <p:spPr/>
        <p:txBody>
          <a:bodyPr/>
          <a:lstStyle/>
          <a:p>
            <a:r>
              <a:rPr lang="en-GB" dirty="0" smtClean="0"/>
              <a:t>Describe the Nazis’ treatment of the Jews. </a:t>
            </a:r>
            <a:r>
              <a:rPr lang="en-GB" smtClean="0"/>
              <a:t>6 marks</a:t>
            </a:r>
            <a:endParaRPr lang="en-GB"/>
          </a:p>
        </p:txBody>
      </p:sp>
    </p:spTree>
    <p:extLst>
      <p:ext uri="{BB962C8B-B14F-4D97-AF65-F5344CB8AC3E}">
        <p14:creationId xmlns:p14="http://schemas.microsoft.com/office/powerpoint/2010/main" val="378116061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z="4000"/>
              <a:t>Life Under Hitler</a:t>
            </a:r>
            <a:br>
              <a:rPr lang="en-GB" sz="4000"/>
            </a:br>
            <a:r>
              <a:rPr lang="en-GB" sz="4000"/>
              <a:t>What you will Learn</a:t>
            </a:r>
          </a:p>
        </p:txBody>
      </p:sp>
      <p:sp>
        <p:nvSpPr>
          <p:cNvPr id="24579" name="Rectangle 3"/>
          <p:cNvSpPr>
            <a:spLocks noGrp="1" noChangeArrowheads="1"/>
          </p:cNvSpPr>
          <p:nvPr>
            <p:ph type="body" idx="1"/>
          </p:nvPr>
        </p:nvSpPr>
        <p:spPr/>
        <p:txBody>
          <a:bodyPr/>
          <a:lstStyle/>
          <a:p>
            <a:r>
              <a:rPr lang="en-GB" dirty="0"/>
              <a:t>Propaganda</a:t>
            </a:r>
          </a:p>
          <a:p>
            <a:r>
              <a:rPr lang="en-GB" dirty="0" smtClean="0"/>
              <a:t>What </a:t>
            </a:r>
            <a:r>
              <a:rPr lang="en-GB" dirty="0"/>
              <a:t>happened at the Nuremberg rallies</a:t>
            </a:r>
          </a:p>
          <a:p>
            <a:r>
              <a:rPr lang="en-GB" dirty="0"/>
              <a:t>Militarism – Every aspect of German life had to have a military </a:t>
            </a:r>
            <a:r>
              <a:rPr lang="en-GB" dirty="0" smtClean="0"/>
              <a:t>outlook</a:t>
            </a:r>
            <a:endParaRPr lang="en-GB" dirty="0"/>
          </a:p>
        </p:txBody>
      </p:sp>
      <p:pic>
        <p:nvPicPr>
          <p:cNvPr id="24580" name="Picture 4"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818" y="4149080"/>
            <a:ext cx="2438400" cy="2276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Germany at the end of the War:</a:t>
            </a:r>
            <a:r>
              <a:rPr lang="en-GB" sz="4000" dirty="0" smtClean="0"/>
              <a:t/>
            </a:r>
            <a:br>
              <a:rPr lang="en-GB" sz="4000" dirty="0" smtClean="0"/>
            </a:br>
            <a:r>
              <a:rPr lang="en-GB" b="1" dirty="0" smtClean="0"/>
              <a:t>SOURCE SKILLS</a:t>
            </a:r>
            <a:endParaRPr lang="en-GB" b="1" dirty="0"/>
          </a:p>
        </p:txBody>
      </p:sp>
      <p:sp>
        <p:nvSpPr>
          <p:cNvPr id="3" name="Content Placeholder 2"/>
          <p:cNvSpPr>
            <a:spLocks noGrp="1"/>
          </p:cNvSpPr>
          <p:nvPr>
            <p:ph idx="1"/>
          </p:nvPr>
        </p:nvSpPr>
        <p:spPr>
          <a:xfrm>
            <a:off x="457200" y="1600200"/>
            <a:ext cx="8435280" cy="4853136"/>
          </a:xfrm>
        </p:spPr>
        <p:txBody>
          <a:bodyPr/>
          <a:lstStyle/>
          <a:p>
            <a:pPr marL="0" indent="0" algn="ctr">
              <a:buNone/>
            </a:pPr>
            <a:r>
              <a:rPr lang="en-GB" sz="2400" i="1" dirty="0" smtClean="0"/>
              <a:t>By </a:t>
            </a:r>
            <a:r>
              <a:rPr lang="en-GB" sz="2400" i="1" dirty="0"/>
              <a:t>the end of this lesson, I will </a:t>
            </a:r>
            <a:r>
              <a:rPr lang="en-GB" sz="2400" i="1" dirty="0" smtClean="0"/>
              <a:t>have developed my ability to</a:t>
            </a:r>
            <a:r>
              <a:rPr lang="en-GB" sz="2400" i="1" dirty="0"/>
              <a:t>:</a:t>
            </a:r>
          </a:p>
          <a:p>
            <a:pPr marL="0" indent="0">
              <a:buNone/>
            </a:pPr>
            <a:endParaRPr lang="en-GB" sz="1200" dirty="0"/>
          </a:p>
          <a:p>
            <a:r>
              <a:rPr lang="en-GB" dirty="0"/>
              <a:t>Discuss </a:t>
            </a:r>
            <a:r>
              <a:rPr lang="en-GB" b="1" dirty="0"/>
              <a:t>how fully </a:t>
            </a:r>
            <a:r>
              <a:rPr lang="en-GB" dirty="0"/>
              <a:t>a source describes a historical issue</a:t>
            </a:r>
          </a:p>
          <a:p>
            <a:r>
              <a:rPr lang="en-GB" dirty="0"/>
              <a:t>Use the </a:t>
            </a:r>
            <a:r>
              <a:rPr lang="en-GB" b="1" dirty="0"/>
              <a:t>5 </a:t>
            </a:r>
            <a:r>
              <a:rPr lang="en-GB" b="1" dirty="0" err="1"/>
              <a:t>Ws</a:t>
            </a:r>
            <a:r>
              <a:rPr lang="en-GB" dirty="0"/>
              <a:t> to come to a judgement about how useful a source is</a:t>
            </a:r>
          </a:p>
          <a:p>
            <a:r>
              <a:rPr lang="en-GB" dirty="0"/>
              <a:t>Demonstrate ways in which two different sources agree with each other</a:t>
            </a:r>
          </a:p>
          <a:p>
            <a:pPr marL="0" indent="0">
              <a:buNone/>
            </a:pPr>
            <a:endParaRPr lang="en-GB" dirty="0"/>
          </a:p>
        </p:txBody>
      </p:sp>
    </p:spTree>
    <p:extLst>
      <p:ext uri="{BB962C8B-B14F-4D97-AF65-F5344CB8AC3E}">
        <p14:creationId xmlns:p14="http://schemas.microsoft.com/office/powerpoint/2010/main" val="349949658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a:t>Propaganda</a:t>
            </a:r>
          </a:p>
        </p:txBody>
      </p:sp>
      <p:sp>
        <p:nvSpPr>
          <p:cNvPr id="30723" name="Rectangle 3"/>
          <p:cNvSpPr>
            <a:spLocks noGrp="1" noChangeArrowheads="1"/>
          </p:cNvSpPr>
          <p:nvPr>
            <p:ph type="body" idx="1"/>
          </p:nvPr>
        </p:nvSpPr>
        <p:spPr/>
        <p:txBody>
          <a:bodyPr/>
          <a:lstStyle/>
          <a:p>
            <a:r>
              <a:rPr lang="en-GB"/>
              <a:t>Who was the head of the Ministry for public Information and Propaganda</a:t>
            </a:r>
          </a:p>
          <a:p>
            <a:r>
              <a:rPr lang="en-GB"/>
              <a:t>How the mass media was controlled</a:t>
            </a:r>
          </a:p>
          <a:p>
            <a:r>
              <a:rPr lang="en-GB"/>
              <a:t>How Nazi propaganda changed after 1933</a:t>
            </a:r>
          </a:p>
        </p:txBody>
      </p:sp>
      <p:pic>
        <p:nvPicPr>
          <p:cNvPr id="30724" name="Picture 4"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260350"/>
            <a:ext cx="1141413" cy="1065213"/>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8913"/>
            <a:ext cx="1141412" cy="1065212"/>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cdc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897" y="3933056"/>
            <a:ext cx="3779837" cy="285115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Information 1">
            <a:hlinkClick r:id="rId5" highlightClick="1"/>
          </p:cNvPr>
          <p:cNvSpPr/>
          <p:nvPr/>
        </p:nvSpPr>
        <p:spPr>
          <a:xfrm>
            <a:off x="7236296" y="5229200"/>
            <a:ext cx="648072" cy="64807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cdc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76300"/>
            <a:ext cx="6985000" cy="5267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goebbel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711200"/>
            <a:ext cx="6624638" cy="5319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GB" dirty="0" smtClean="0"/>
              <a:t>Tasks</a:t>
            </a:r>
            <a:endParaRPr lang="en-GB" dirty="0"/>
          </a:p>
        </p:txBody>
      </p:sp>
      <p:sp>
        <p:nvSpPr>
          <p:cNvPr id="3" name="Content Placeholder 2"/>
          <p:cNvSpPr>
            <a:spLocks noGrp="1"/>
          </p:cNvSpPr>
          <p:nvPr>
            <p:ph idx="1"/>
          </p:nvPr>
        </p:nvSpPr>
        <p:spPr>
          <a:xfrm>
            <a:off x="179512" y="1196752"/>
            <a:ext cx="8712968" cy="5661248"/>
          </a:xfrm>
        </p:spPr>
        <p:txBody>
          <a:bodyPr/>
          <a:lstStyle/>
          <a:p>
            <a:pPr marL="457200" indent="-457200">
              <a:buFont typeface="+mj-lt"/>
              <a:buAutoNum type="arabicPeriod"/>
            </a:pPr>
            <a:r>
              <a:rPr lang="en-GB" sz="2800" dirty="0" smtClean="0"/>
              <a:t>Read pages 85-86</a:t>
            </a:r>
          </a:p>
          <a:p>
            <a:pPr marL="457200" indent="-457200">
              <a:buFont typeface="+mj-lt"/>
              <a:buAutoNum type="arabicPeriod"/>
            </a:pPr>
            <a:r>
              <a:rPr lang="en-GB" sz="2800" dirty="0" smtClean="0"/>
              <a:t>In what way did the Nazis control access to information?</a:t>
            </a:r>
          </a:p>
          <a:p>
            <a:pPr marL="457200" indent="-457200">
              <a:buFont typeface="+mj-lt"/>
              <a:buAutoNum type="arabicPeriod"/>
            </a:pPr>
            <a:r>
              <a:rPr lang="en-GB" sz="2800" dirty="0" smtClean="0"/>
              <a:t>How </a:t>
            </a:r>
            <a:r>
              <a:rPr lang="en-GB" sz="2800" dirty="0"/>
              <a:t>true is it to say that propaganda actually changed the minds of many German people? Give a </a:t>
            </a:r>
            <a:r>
              <a:rPr lang="en-GB" sz="2800" b="1" u="sng" dirty="0"/>
              <a:t>balanced</a:t>
            </a:r>
            <a:r>
              <a:rPr lang="en-GB" sz="2800" dirty="0"/>
              <a:t> answer.</a:t>
            </a:r>
          </a:p>
          <a:p>
            <a:pPr marL="457200" indent="-457200">
              <a:buFont typeface="+mj-lt"/>
              <a:buAutoNum type="arabicPeriod"/>
            </a:pPr>
            <a:r>
              <a:rPr lang="en-GB" sz="2800" dirty="0"/>
              <a:t>In Hitler’s view, how could propaganda be most effective?</a:t>
            </a:r>
          </a:p>
          <a:p>
            <a:pPr marL="457200" indent="-457200">
              <a:buFont typeface="+mj-lt"/>
              <a:buAutoNum type="arabicPeriod"/>
            </a:pPr>
            <a:r>
              <a:rPr lang="en-GB" sz="2800" dirty="0"/>
              <a:t>According to Goebbels, what was the core message of all Nazi propaganda?</a:t>
            </a:r>
          </a:p>
          <a:p>
            <a:pPr marL="457200" indent="-457200">
              <a:buFont typeface="+mj-lt"/>
              <a:buAutoNum type="arabicPeriod"/>
            </a:pPr>
            <a:r>
              <a:rPr lang="en-GB" sz="2800" dirty="0"/>
              <a:t>Does Goebbels’ view of propaganda agree with Hitler’s? Explain.</a:t>
            </a:r>
          </a:p>
          <a:p>
            <a:endParaRPr lang="en-GB" dirty="0"/>
          </a:p>
        </p:txBody>
      </p:sp>
    </p:spTree>
    <p:extLst>
      <p:ext uri="{BB962C8B-B14F-4D97-AF65-F5344CB8AC3E}">
        <p14:creationId xmlns:p14="http://schemas.microsoft.com/office/powerpoint/2010/main" val="359870271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0,,1056436_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933825"/>
            <a:ext cx="2951162" cy="2182813"/>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descr="Newsreel History Of The Third Reich-v11 (dv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2425700" cy="3459163"/>
          </a:xfrm>
          <a:prstGeom prst="rect">
            <a:avLst/>
          </a:prstGeom>
          <a:noFill/>
          <a:extLst>
            <a:ext uri="{909E8E84-426E-40DD-AFC4-6F175D3DCCD1}">
              <a14:hiddenFill xmlns:a14="http://schemas.microsoft.com/office/drawing/2010/main">
                <a:solidFill>
                  <a:srgbClr val="FFFFFF"/>
                </a:solidFill>
              </a14:hiddenFill>
            </a:ext>
          </a:extLst>
        </p:spPr>
      </p:pic>
      <p:pic>
        <p:nvPicPr>
          <p:cNvPr id="34825" name="Picture 9" descr="ENCgerm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0"/>
            <a:ext cx="236855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34827" name="Picture 11" descr="nazi_propaganda_kladderadats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188913"/>
            <a:ext cx="24765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dsturm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681413"/>
            <a:ext cx="2405062" cy="3176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4464496" cy="647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48064" y="1196752"/>
            <a:ext cx="3888432" cy="5262979"/>
          </a:xfrm>
          <a:prstGeom prst="rect">
            <a:avLst/>
          </a:prstGeom>
          <a:noFill/>
        </p:spPr>
        <p:txBody>
          <a:bodyPr wrap="square" rtlCol="0">
            <a:spAutoFit/>
          </a:bodyPr>
          <a:lstStyle/>
          <a:p>
            <a:r>
              <a:rPr lang="en-GB" sz="2800" dirty="0" smtClean="0"/>
              <a:t>“All of Germany hears the Fuhrer on the People’s Loudspeaker”</a:t>
            </a:r>
          </a:p>
          <a:p>
            <a:endParaRPr lang="en-GB" sz="2800" dirty="0"/>
          </a:p>
          <a:p>
            <a:r>
              <a:rPr lang="en-GB" sz="2800" dirty="0" smtClean="0"/>
              <a:t>The Nazis produced millions of radios and tried to ensure that all homes had one, in order that their propaganda could be broadcast directly into Germans’ homes</a:t>
            </a:r>
            <a:endParaRPr lang="en-GB" sz="2800" dirty="0"/>
          </a:p>
        </p:txBody>
      </p:sp>
    </p:spTree>
    <p:extLst>
      <p:ext uri="{BB962C8B-B14F-4D97-AF65-F5344CB8AC3E}">
        <p14:creationId xmlns:p14="http://schemas.microsoft.com/office/powerpoint/2010/main" val="297720497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80px-D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4813"/>
            <a:ext cx="3586163" cy="4164012"/>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B000F721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163" y="1341438"/>
            <a:ext cx="3025775" cy="467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1" name="Picture 5" descr="498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84163"/>
            <a:ext cx="7993062" cy="5235575"/>
          </a:xfrm>
          <a:prstGeom prst="rect">
            <a:avLst/>
          </a:prstGeom>
          <a:noFill/>
          <a:extLst>
            <a:ext uri="{909E8E84-426E-40DD-AFC4-6F175D3DCCD1}">
              <a14:hiddenFill xmlns:a14="http://schemas.microsoft.com/office/drawing/2010/main">
                <a:solidFill>
                  <a:srgbClr val="FFFFFF"/>
                </a:solidFill>
              </a14:hiddenFill>
            </a:ext>
          </a:extLst>
        </p:spPr>
      </p:pic>
      <p:sp>
        <p:nvSpPr>
          <p:cNvPr id="173062" name="Text Box 6"/>
          <p:cNvSpPr txBox="1">
            <a:spLocks noChangeArrowheads="1"/>
          </p:cNvSpPr>
          <p:nvPr/>
        </p:nvSpPr>
        <p:spPr bwMode="auto">
          <a:xfrm>
            <a:off x="827088" y="5661025"/>
            <a:ext cx="7561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‘The Jewish spirit undermines the healthy powers of the German people.’</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5" name="Picture 5" descr="nazi_post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4711700" cy="6000750"/>
          </a:xfrm>
          <a:prstGeom prst="rect">
            <a:avLst/>
          </a:prstGeom>
          <a:noFill/>
          <a:extLst>
            <a:ext uri="{909E8E84-426E-40DD-AFC4-6F175D3DCCD1}">
              <a14:hiddenFill xmlns:a14="http://schemas.microsoft.com/office/drawing/2010/main">
                <a:solidFill>
                  <a:srgbClr val="FFFFFF"/>
                </a:solidFill>
              </a14:hiddenFill>
            </a:ext>
          </a:extLst>
        </p:spPr>
      </p:pic>
      <p:sp>
        <p:nvSpPr>
          <p:cNvPr id="174086" name="Text Box 6"/>
          <p:cNvSpPr txBox="1">
            <a:spLocks noChangeArrowheads="1"/>
          </p:cNvSpPr>
          <p:nvPr/>
        </p:nvSpPr>
        <p:spPr bwMode="auto">
          <a:xfrm>
            <a:off x="5435600" y="620713"/>
            <a:ext cx="2952750" cy="5470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t>"This person suffering from hereditary defects costs the community 60,000 Reichsmarks during his lifetime. Fellow Germans, that is your money, too."</a:t>
            </a:r>
            <a:br>
              <a:rPr lang="en-GB" sz="2800"/>
            </a:br>
            <a:r>
              <a:rPr lang="en-GB"/>
              <a:t/>
            </a:r>
            <a:br>
              <a:rPr lang="en-GB"/>
            </a:br>
            <a:endParaRPr lang="en-GB"/>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131840" y="2708920"/>
            <a:ext cx="2664296"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t>Propaganda in the Third Reich</a:t>
            </a:r>
            <a:endParaRPr lang="en-GB" dirty="0"/>
          </a:p>
        </p:txBody>
      </p:sp>
      <p:cxnSp>
        <p:nvCxnSpPr>
          <p:cNvPr id="4" name="Straight Connector 3"/>
          <p:cNvCxnSpPr/>
          <p:nvPr/>
        </p:nvCxnSpPr>
        <p:spPr>
          <a:xfrm flipH="1" flipV="1">
            <a:off x="2051720" y="2420888"/>
            <a:ext cx="1166898" cy="842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644008" y="1484784"/>
            <a:ext cx="144016" cy="1224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3059832" y="1484784"/>
            <a:ext cx="713408" cy="1336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958300" y="3789040"/>
            <a:ext cx="1260318" cy="620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5724128" y="3727177"/>
            <a:ext cx="1368152" cy="4982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292080" y="4005064"/>
            <a:ext cx="756084" cy="1224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598114" y="2420888"/>
            <a:ext cx="738082" cy="618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477792" y="4225458"/>
            <a:ext cx="166216" cy="12197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305398" y="4145120"/>
            <a:ext cx="467842" cy="1300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95736" y="642556"/>
            <a:ext cx="1436824" cy="830997"/>
          </a:xfrm>
          <a:prstGeom prst="rect">
            <a:avLst/>
          </a:prstGeom>
          <a:noFill/>
        </p:spPr>
        <p:txBody>
          <a:bodyPr wrap="square" rtlCol="0">
            <a:spAutoFit/>
          </a:bodyPr>
          <a:lstStyle/>
          <a:p>
            <a:r>
              <a:rPr lang="en-GB" sz="1600" dirty="0" smtClean="0"/>
              <a:t>Organised by Dr Joseph Goebbels</a:t>
            </a:r>
            <a:endParaRPr lang="en-GB" sz="1600" dirty="0"/>
          </a:p>
        </p:txBody>
      </p:sp>
      <p:sp>
        <p:nvSpPr>
          <p:cNvPr id="33" name="TextBox 32"/>
          <p:cNvSpPr txBox="1"/>
          <p:nvPr/>
        </p:nvSpPr>
        <p:spPr>
          <a:xfrm>
            <a:off x="4590002" y="369748"/>
            <a:ext cx="2016224" cy="1323439"/>
          </a:xfrm>
          <a:prstGeom prst="rect">
            <a:avLst/>
          </a:prstGeom>
          <a:noFill/>
        </p:spPr>
        <p:txBody>
          <a:bodyPr wrap="square" rtlCol="0">
            <a:spAutoFit/>
          </a:bodyPr>
          <a:lstStyle/>
          <a:p>
            <a:r>
              <a:rPr lang="en-GB" sz="1600" u="sng" dirty="0" smtClean="0"/>
              <a:t>Use of mass media</a:t>
            </a:r>
            <a:r>
              <a:rPr lang="en-GB" sz="1600" dirty="0" smtClean="0"/>
              <a:t>:</a:t>
            </a:r>
          </a:p>
          <a:p>
            <a:pPr marL="171450" indent="-171450">
              <a:buFont typeface="Arial" charset="0"/>
              <a:buChar char="•"/>
            </a:pPr>
            <a:r>
              <a:rPr lang="en-GB" sz="1600" dirty="0" smtClean="0"/>
              <a:t>Newspapers</a:t>
            </a:r>
          </a:p>
          <a:p>
            <a:pPr marL="171450" indent="-171450">
              <a:buFont typeface="Arial" charset="0"/>
              <a:buChar char="•"/>
            </a:pPr>
            <a:r>
              <a:rPr lang="en-GB" sz="1600" dirty="0" smtClean="0"/>
              <a:t>Posters</a:t>
            </a:r>
          </a:p>
          <a:p>
            <a:pPr marL="171450" indent="-171450">
              <a:buFont typeface="Arial" charset="0"/>
              <a:buChar char="•"/>
            </a:pPr>
            <a:r>
              <a:rPr lang="en-GB" sz="1600" dirty="0" smtClean="0"/>
              <a:t>Newsreel</a:t>
            </a:r>
          </a:p>
          <a:p>
            <a:endParaRPr lang="en-GB" sz="1600" dirty="0"/>
          </a:p>
        </p:txBody>
      </p:sp>
      <p:sp>
        <p:nvSpPr>
          <p:cNvPr id="34" name="TextBox 33"/>
          <p:cNvSpPr txBox="1"/>
          <p:nvPr/>
        </p:nvSpPr>
        <p:spPr>
          <a:xfrm>
            <a:off x="6300192" y="1611523"/>
            <a:ext cx="1872208" cy="830997"/>
          </a:xfrm>
          <a:prstGeom prst="rect">
            <a:avLst/>
          </a:prstGeom>
          <a:noFill/>
        </p:spPr>
        <p:txBody>
          <a:bodyPr wrap="square" rtlCol="0">
            <a:spAutoFit/>
          </a:bodyPr>
          <a:lstStyle/>
          <a:p>
            <a:r>
              <a:rPr lang="en-GB" sz="1600" b="1" dirty="0" smtClean="0"/>
              <a:t>Radios</a:t>
            </a:r>
            <a:r>
              <a:rPr lang="en-GB" sz="1600" dirty="0" smtClean="0"/>
              <a:t> were made available very cheaply</a:t>
            </a:r>
            <a:endParaRPr lang="en-GB" sz="1600" dirty="0"/>
          </a:p>
        </p:txBody>
      </p:sp>
      <p:sp>
        <p:nvSpPr>
          <p:cNvPr id="38" name="TextBox 37"/>
          <p:cNvSpPr txBox="1"/>
          <p:nvPr/>
        </p:nvSpPr>
        <p:spPr>
          <a:xfrm>
            <a:off x="7164288" y="4056181"/>
            <a:ext cx="1220471" cy="707886"/>
          </a:xfrm>
          <a:prstGeom prst="rect">
            <a:avLst/>
          </a:prstGeom>
          <a:noFill/>
        </p:spPr>
        <p:txBody>
          <a:bodyPr wrap="square" rtlCol="0">
            <a:spAutoFit/>
          </a:bodyPr>
          <a:lstStyle/>
          <a:p>
            <a:r>
              <a:rPr lang="en-GB" sz="1600" dirty="0" smtClean="0"/>
              <a:t>Nuremburg Rallies</a:t>
            </a:r>
          </a:p>
          <a:p>
            <a:endParaRPr lang="en-GB" sz="700" dirty="0"/>
          </a:p>
        </p:txBody>
      </p:sp>
      <p:sp>
        <p:nvSpPr>
          <p:cNvPr id="40" name="TextBox 39"/>
          <p:cNvSpPr txBox="1"/>
          <p:nvPr/>
        </p:nvSpPr>
        <p:spPr>
          <a:xfrm>
            <a:off x="7524328" y="1031467"/>
            <a:ext cx="1440160" cy="369332"/>
          </a:xfrm>
          <a:prstGeom prst="rect">
            <a:avLst/>
          </a:prstGeom>
          <a:noFill/>
          <a:ln>
            <a:solidFill>
              <a:schemeClr val="tx1"/>
            </a:solidFill>
          </a:ln>
        </p:spPr>
        <p:txBody>
          <a:bodyPr wrap="square" rtlCol="0">
            <a:spAutoFit/>
          </a:bodyPr>
          <a:lstStyle/>
          <a:p>
            <a:r>
              <a:rPr lang="en-GB" sz="1800" b="1" dirty="0" smtClean="0"/>
              <a:t>METHODS</a:t>
            </a:r>
            <a:endParaRPr lang="en-GB" b="1" dirty="0"/>
          </a:p>
        </p:txBody>
      </p:sp>
      <p:sp>
        <p:nvSpPr>
          <p:cNvPr id="41" name="TextBox 40"/>
          <p:cNvSpPr txBox="1"/>
          <p:nvPr/>
        </p:nvSpPr>
        <p:spPr>
          <a:xfrm>
            <a:off x="251520" y="5896923"/>
            <a:ext cx="1440160" cy="369332"/>
          </a:xfrm>
          <a:prstGeom prst="rect">
            <a:avLst/>
          </a:prstGeom>
          <a:noFill/>
          <a:ln>
            <a:solidFill>
              <a:schemeClr val="tx1"/>
            </a:solidFill>
          </a:ln>
        </p:spPr>
        <p:txBody>
          <a:bodyPr wrap="square" rtlCol="0">
            <a:spAutoFit/>
          </a:bodyPr>
          <a:lstStyle/>
          <a:p>
            <a:r>
              <a:rPr lang="en-GB" sz="1800" b="1" dirty="0" smtClean="0"/>
              <a:t>PURPOSE</a:t>
            </a:r>
            <a:endParaRPr lang="en-GB" b="1" dirty="0"/>
          </a:p>
        </p:txBody>
      </p:sp>
      <p:sp>
        <p:nvSpPr>
          <p:cNvPr id="42" name="TextBox 41"/>
          <p:cNvSpPr txBox="1"/>
          <p:nvPr/>
        </p:nvSpPr>
        <p:spPr>
          <a:xfrm>
            <a:off x="251520" y="1873263"/>
            <a:ext cx="2016224" cy="1200329"/>
          </a:xfrm>
          <a:prstGeom prst="rect">
            <a:avLst/>
          </a:prstGeom>
          <a:noFill/>
        </p:spPr>
        <p:txBody>
          <a:bodyPr wrap="square" rtlCol="0">
            <a:spAutoFit/>
          </a:bodyPr>
          <a:lstStyle/>
          <a:p>
            <a:r>
              <a:rPr lang="en-GB" sz="1600" dirty="0" smtClean="0"/>
              <a:t>Used to advertise successes:</a:t>
            </a:r>
          </a:p>
          <a:p>
            <a:pPr marL="171450" indent="-171450">
              <a:buFont typeface="Arial" charset="0"/>
              <a:buChar char="•"/>
            </a:pPr>
            <a:r>
              <a:rPr lang="en-GB" sz="1600" dirty="0" smtClean="0"/>
              <a:t>In economy</a:t>
            </a:r>
          </a:p>
          <a:p>
            <a:pPr marL="171450" indent="-171450">
              <a:buFont typeface="Arial" charset="0"/>
              <a:buChar char="•"/>
            </a:pPr>
            <a:r>
              <a:rPr lang="en-GB" sz="1600" dirty="0" smtClean="0"/>
              <a:t>In foreign policy</a:t>
            </a:r>
          </a:p>
          <a:p>
            <a:pPr marL="171450" indent="-171450">
              <a:buFont typeface="Arial" charset="0"/>
              <a:buChar char="•"/>
            </a:pPr>
            <a:endParaRPr lang="en-GB" dirty="0"/>
          </a:p>
        </p:txBody>
      </p:sp>
      <p:sp>
        <p:nvSpPr>
          <p:cNvPr id="43" name="TextBox 42"/>
          <p:cNvSpPr txBox="1"/>
          <p:nvPr/>
        </p:nvSpPr>
        <p:spPr>
          <a:xfrm>
            <a:off x="107504" y="4209844"/>
            <a:ext cx="2088232" cy="1200329"/>
          </a:xfrm>
          <a:prstGeom prst="rect">
            <a:avLst/>
          </a:prstGeom>
          <a:noFill/>
        </p:spPr>
        <p:txBody>
          <a:bodyPr wrap="square" rtlCol="0">
            <a:spAutoFit/>
          </a:bodyPr>
          <a:lstStyle/>
          <a:p>
            <a:r>
              <a:rPr lang="en-GB" sz="1600" dirty="0" smtClean="0"/>
              <a:t>Used to promote Nazi ideology e.g. on race/Jews, women, militarism…</a:t>
            </a:r>
          </a:p>
          <a:p>
            <a:pPr marL="171450" indent="-171450">
              <a:buFont typeface="Arial" panose="020B0604020202020204" pitchFamily="34" charset="0"/>
              <a:buChar char="•"/>
            </a:pPr>
            <a:endParaRPr lang="en-GB" dirty="0"/>
          </a:p>
        </p:txBody>
      </p:sp>
      <p:sp>
        <p:nvSpPr>
          <p:cNvPr id="44" name="TextBox 43"/>
          <p:cNvSpPr txBox="1"/>
          <p:nvPr/>
        </p:nvSpPr>
        <p:spPr>
          <a:xfrm>
            <a:off x="6033259" y="5005789"/>
            <a:ext cx="1907169" cy="1077218"/>
          </a:xfrm>
          <a:prstGeom prst="rect">
            <a:avLst/>
          </a:prstGeom>
          <a:noFill/>
        </p:spPr>
        <p:txBody>
          <a:bodyPr wrap="square" rtlCol="0">
            <a:spAutoFit/>
          </a:bodyPr>
          <a:lstStyle/>
          <a:p>
            <a:r>
              <a:rPr lang="en-GB" sz="1600" dirty="0" smtClean="0"/>
              <a:t>Films and plays were Nazi in tone, e.g. ‘</a:t>
            </a:r>
            <a:r>
              <a:rPr lang="en-GB" sz="1600" i="1" dirty="0" smtClean="0"/>
              <a:t>Triumph of the Will</a:t>
            </a:r>
            <a:r>
              <a:rPr lang="en-GB" sz="1600" dirty="0" smtClean="0"/>
              <a:t>’</a:t>
            </a:r>
            <a:endParaRPr lang="en-GB" sz="1600" dirty="0"/>
          </a:p>
        </p:txBody>
      </p:sp>
      <p:sp>
        <p:nvSpPr>
          <p:cNvPr id="45" name="TextBox 44"/>
          <p:cNvSpPr txBox="1"/>
          <p:nvPr/>
        </p:nvSpPr>
        <p:spPr>
          <a:xfrm>
            <a:off x="2065650" y="5449035"/>
            <a:ext cx="1872208" cy="830997"/>
          </a:xfrm>
          <a:prstGeom prst="rect">
            <a:avLst/>
          </a:prstGeom>
          <a:noFill/>
        </p:spPr>
        <p:txBody>
          <a:bodyPr wrap="square" rtlCol="0">
            <a:spAutoFit/>
          </a:bodyPr>
          <a:lstStyle/>
          <a:p>
            <a:r>
              <a:rPr lang="en-GB" sz="1600" dirty="0" smtClean="0"/>
              <a:t>Used to promote Hitler as Fuhrer – ‘cult of personality’</a:t>
            </a:r>
            <a:endParaRPr lang="en-GB" sz="1600" dirty="0"/>
          </a:p>
        </p:txBody>
      </p:sp>
      <p:sp>
        <p:nvSpPr>
          <p:cNvPr id="3" name="TextBox 2"/>
          <p:cNvSpPr txBox="1"/>
          <p:nvPr/>
        </p:nvSpPr>
        <p:spPr>
          <a:xfrm>
            <a:off x="4139951" y="5517232"/>
            <a:ext cx="1827203" cy="1077218"/>
          </a:xfrm>
          <a:prstGeom prst="rect">
            <a:avLst/>
          </a:prstGeom>
          <a:noFill/>
        </p:spPr>
        <p:txBody>
          <a:bodyPr wrap="square" rtlCol="0">
            <a:spAutoFit/>
          </a:bodyPr>
          <a:lstStyle/>
          <a:p>
            <a:r>
              <a:rPr lang="en-GB" sz="1600" dirty="0" smtClean="0"/>
              <a:t>Message kept simple – same slogans repeated constantly </a:t>
            </a:r>
            <a:endParaRPr lang="en-GB" sz="1600" dirty="0"/>
          </a:p>
        </p:txBody>
      </p:sp>
    </p:spTree>
    <p:extLst>
      <p:ext uri="{BB962C8B-B14F-4D97-AF65-F5344CB8AC3E}">
        <p14:creationId xmlns:p14="http://schemas.microsoft.com/office/powerpoint/2010/main" val="3337427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GB" b="1" dirty="0" smtClean="0"/>
              <a:t>Evaluating </a:t>
            </a:r>
            <a:r>
              <a:rPr lang="en-GB" b="1" dirty="0"/>
              <a:t>the </a:t>
            </a:r>
            <a:r>
              <a:rPr lang="en-GB" b="1" dirty="0" smtClean="0"/>
              <a:t>usefulness of a source</a:t>
            </a:r>
            <a:endParaRPr lang="en-GB" dirty="0"/>
          </a:p>
        </p:txBody>
      </p:sp>
      <p:sp>
        <p:nvSpPr>
          <p:cNvPr id="3" name="Content Placeholder 2"/>
          <p:cNvSpPr>
            <a:spLocks noGrp="1"/>
          </p:cNvSpPr>
          <p:nvPr>
            <p:ph sz="half" idx="1"/>
          </p:nvPr>
        </p:nvSpPr>
        <p:spPr>
          <a:xfrm>
            <a:off x="251520" y="1556792"/>
            <a:ext cx="4536504" cy="4925144"/>
          </a:xfrm>
        </p:spPr>
        <p:txBody>
          <a:bodyPr>
            <a:normAutofit fontScale="92500" lnSpcReduction="20000"/>
          </a:bodyPr>
          <a:lstStyle/>
          <a:p>
            <a:pPr marL="0" lvl="0" indent="0">
              <a:buNone/>
            </a:pPr>
            <a:r>
              <a:rPr lang="en-GB" sz="4200" b="1" dirty="0" smtClean="0"/>
              <a:t>	The </a:t>
            </a:r>
            <a:r>
              <a:rPr lang="en-GB" sz="4200" b="1" dirty="0"/>
              <a:t>5 W’s</a:t>
            </a:r>
            <a:r>
              <a:rPr lang="en-GB" sz="4200" b="1" dirty="0" smtClean="0"/>
              <a:t>!!</a:t>
            </a:r>
          </a:p>
          <a:p>
            <a:pPr marL="0" lvl="0" indent="0">
              <a:buNone/>
            </a:pPr>
            <a:endParaRPr lang="en-GB" sz="1000" b="1" dirty="0"/>
          </a:p>
          <a:p>
            <a:pPr lvl="0"/>
            <a:r>
              <a:rPr lang="en-GB" b="1" dirty="0"/>
              <a:t>W</a:t>
            </a:r>
            <a:r>
              <a:rPr lang="en-GB" dirty="0"/>
              <a:t>HO wrote it, and why is that useful?    </a:t>
            </a:r>
          </a:p>
          <a:p>
            <a:pPr lvl="0"/>
            <a:r>
              <a:rPr lang="en-GB" b="1" dirty="0"/>
              <a:t>W</a:t>
            </a:r>
            <a:r>
              <a:rPr lang="en-GB" dirty="0"/>
              <a:t>HEN was it written and why is that useful?</a:t>
            </a:r>
          </a:p>
          <a:p>
            <a:pPr lvl="0"/>
            <a:r>
              <a:rPr lang="en-GB" b="1" dirty="0" smtClean="0"/>
              <a:t>W</a:t>
            </a:r>
            <a:r>
              <a:rPr lang="en-GB" dirty="0" smtClean="0"/>
              <a:t>HAT </a:t>
            </a:r>
            <a:r>
              <a:rPr lang="en-GB" dirty="0"/>
              <a:t>accurate information does it give us?</a:t>
            </a:r>
          </a:p>
          <a:p>
            <a:pPr lvl="0"/>
            <a:r>
              <a:rPr lang="en-GB" b="1" dirty="0"/>
              <a:t>W</a:t>
            </a:r>
            <a:r>
              <a:rPr lang="en-GB" dirty="0"/>
              <a:t>HAT’S </a:t>
            </a:r>
            <a:r>
              <a:rPr lang="en-GB" dirty="0" smtClean="0"/>
              <a:t>missing? </a:t>
            </a:r>
            <a:endParaRPr lang="en-GB" dirty="0"/>
          </a:p>
          <a:p>
            <a:r>
              <a:rPr lang="en-GB" b="1" dirty="0"/>
              <a:t>W</a:t>
            </a:r>
            <a:r>
              <a:rPr lang="en-GB" dirty="0"/>
              <a:t>HY was it written and does that affect its usefulness?    </a:t>
            </a:r>
          </a:p>
          <a:p>
            <a:pPr marL="0" indent="0">
              <a:buNone/>
            </a:pPr>
            <a:endParaRPr lang="en-GB" dirty="0"/>
          </a:p>
        </p:txBody>
      </p:sp>
      <p:pic>
        <p:nvPicPr>
          <p:cNvPr id="5" name="Content Placeholder 4" descr="N:\St Stephen's\! AHistory\Inverclyde's War\5 ws star.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772816"/>
            <a:ext cx="3744416" cy="3672408"/>
          </a:xfrm>
          <a:prstGeom prst="rect">
            <a:avLst/>
          </a:prstGeom>
          <a:noFill/>
          <a:ln>
            <a:noFill/>
          </a:ln>
        </p:spPr>
      </p:pic>
      <p:sp>
        <p:nvSpPr>
          <p:cNvPr id="4" name="TextBox 3"/>
          <p:cNvSpPr txBox="1"/>
          <p:nvPr/>
        </p:nvSpPr>
        <p:spPr>
          <a:xfrm>
            <a:off x="3851920" y="5474662"/>
            <a:ext cx="5184576" cy="1384995"/>
          </a:xfrm>
          <a:prstGeom prst="rect">
            <a:avLst/>
          </a:prstGeom>
          <a:noFill/>
        </p:spPr>
        <p:txBody>
          <a:bodyPr wrap="square" rtlCol="0">
            <a:spAutoFit/>
          </a:bodyPr>
          <a:lstStyle/>
          <a:p>
            <a:r>
              <a:rPr lang="en-GB" sz="2800" b="1" dirty="0" smtClean="0">
                <a:solidFill>
                  <a:schemeClr val="accent2">
                    <a:lumMod val="60000"/>
                    <a:lumOff val="40000"/>
                  </a:schemeClr>
                </a:solidFill>
              </a:rPr>
              <a:t>TASK:- In your groups, complete the first page of your workbook.</a:t>
            </a:r>
            <a:endParaRPr lang="en-GB" sz="2800" b="1" dirty="0">
              <a:solidFill>
                <a:schemeClr val="accent2">
                  <a:lumMod val="60000"/>
                  <a:lumOff val="40000"/>
                </a:schemeClr>
              </a:solidFill>
            </a:endParaRPr>
          </a:p>
        </p:txBody>
      </p:sp>
    </p:spTree>
    <p:extLst>
      <p:ext uri="{BB962C8B-B14F-4D97-AF65-F5344CB8AC3E}">
        <p14:creationId xmlns:p14="http://schemas.microsoft.com/office/powerpoint/2010/main" val="272627134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a:t>
            </a:r>
            <a:endParaRPr lang="en-GB" dirty="0"/>
          </a:p>
        </p:txBody>
      </p:sp>
      <p:sp>
        <p:nvSpPr>
          <p:cNvPr id="3" name="Content Placeholder 2"/>
          <p:cNvSpPr>
            <a:spLocks noGrp="1"/>
          </p:cNvSpPr>
          <p:nvPr>
            <p:ph idx="1"/>
          </p:nvPr>
        </p:nvSpPr>
        <p:spPr>
          <a:xfrm>
            <a:off x="251520" y="1600200"/>
            <a:ext cx="8892480" cy="4525963"/>
          </a:xfrm>
        </p:spPr>
        <p:txBody>
          <a:bodyPr/>
          <a:lstStyle/>
          <a:p>
            <a:pPr marL="457200" indent="-457200">
              <a:buFont typeface="+mj-lt"/>
              <a:buAutoNum type="arabicPeriod"/>
            </a:pPr>
            <a:r>
              <a:rPr lang="en-GB" sz="2400" dirty="0" smtClean="0"/>
              <a:t>Read pages 86-87</a:t>
            </a:r>
          </a:p>
          <a:p>
            <a:pPr marL="457200" indent="-457200">
              <a:buFont typeface="+mj-lt"/>
              <a:buAutoNum type="arabicPeriod"/>
            </a:pPr>
            <a:r>
              <a:rPr lang="en-GB" sz="2400" dirty="0" smtClean="0"/>
              <a:t>Describe </a:t>
            </a:r>
            <a:r>
              <a:rPr lang="en-GB" sz="2400" dirty="0"/>
              <a:t>the use of radios in spreading the Nazi message.</a:t>
            </a:r>
          </a:p>
          <a:p>
            <a:pPr marL="457200" indent="-457200">
              <a:buFont typeface="+mj-lt"/>
              <a:buAutoNum type="arabicPeriod"/>
            </a:pPr>
            <a:r>
              <a:rPr lang="en-GB" sz="2400" dirty="0"/>
              <a:t>Explain why Hitler himself was vital to Nazi propaganda.</a:t>
            </a:r>
          </a:p>
          <a:p>
            <a:pPr marL="457200" indent="-457200">
              <a:buFont typeface="+mj-lt"/>
              <a:buAutoNum type="arabicPeriod"/>
            </a:pPr>
            <a:r>
              <a:rPr lang="en-GB" sz="2400" dirty="0"/>
              <a:t>What evidence is there that the Nazis tried to hide aspects of their rule during the 1936 Berlin Olympics?</a:t>
            </a:r>
          </a:p>
          <a:p>
            <a:pPr marL="457200" indent="-457200">
              <a:buFont typeface="+mj-lt"/>
              <a:buAutoNum type="arabicPeriod"/>
            </a:pPr>
            <a:r>
              <a:rPr lang="en-GB" sz="2400" dirty="0"/>
              <a:t>In what ways were the Olympics a propaganda triumph for the Nazis?</a:t>
            </a:r>
          </a:p>
          <a:p>
            <a:pPr marL="457200" indent="-457200">
              <a:buFont typeface="+mj-lt"/>
              <a:buAutoNum type="arabicPeriod"/>
            </a:pPr>
            <a:r>
              <a:rPr lang="en-GB" sz="2400" dirty="0"/>
              <a:t>Explain </a:t>
            </a:r>
            <a:r>
              <a:rPr lang="en-GB" sz="2400" b="1" dirty="0"/>
              <a:t>who</a:t>
            </a:r>
            <a:r>
              <a:rPr lang="en-GB" sz="2400" dirty="0"/>
              <a:t> Jesse Owens was and </a:t>
            </a:r>
            <a:r>
              <a:rPr lang="en-GB" sz="2400" b="1" dirty="0"/>
              <a:t>how</a:t>
            </a:r>
            <a:r>
              <a:rPr lang="en-GB" sz="2400" dirty="0"/>
              <a:t> he undermined Nazi ideology.</a:t>
            </a:r>
          </a:p>
          <a:p>
            <a:endParaRPr lang="en-GB" sz="2800" dirty="0"/>
          </a:p>
        </p:txBody>
      </p:sp>
    </p:spTree>
    <p:extLst>
      <p:ext uri="{BB962C8B-B14F-4D97-AF65-F5344CB8AC3E}">
        <p14:creationId xmlns:p14="http://schemas.microsoft.com/office/powerpoint/2010/main" val="58723655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5" name="Picture 7" descr="26600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14015"/>
            <a:ext cx="7055569" cy="5131196"/>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Forward or Next 1">
            <a:hlinkClick r:id="rId3" highlightClick="1"/>
          </p:cNvPr>
          <p:cNvSpPr/>
          <p:nvPr/>
        </p:nvSpPr>
        <p:spPr>
          <a:xfrm>
            <a:off x="4355976" y="6273860"/>
            <a:ext cx="648072" cy="4046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31640" y="116632"/>
            <a:ext cx="6552728" cy="707886"/>
          </a:xfrm>
          <a:prstGeom prst="rect">
            <a:avLst/>
          </a:prstGeom>
          <a:noFill/>
        </p:spPr>
        <p:txBody>
          <a:bodyPr wrap="square" rtlCol="0">
            <a:spAutoFit/>
          </a:bodyPr>
          <a:lstStyle/>
          <a:p>
            <a:pPr algn="ctr"/>
            <a:r>
              <a:rPr lang="en-GB" sz="4000" b="1" dirty="0" smtClean="0"/>
              <a:t>The Nuremberg Rallies</a:t>
            </a:r>
            <a:endParaRPr lang="en-GB" sz="4000" b="1" dirty="0"/>
          </a:p>
        </p:txBody>
      </p:sp>
    </p:spTree>
    <p:extLst>
      <p:ext uri="{BB962C8B-B14F-4D97-AF65-F5344CB8AC3E}">
        <p14:creationId xmlns:p14="http://schemas.microsoft.com/office/powerpoint/2010/main" val="267214146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1" name="Picture 7" descr="rpt3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443038"/>
            <a:ext cx="53911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16831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6" name="Picture 8" descr="Nuremberg-Speers-Cathedral-of-Light"/>
          <p:cNvPicPr>
            <a:picLocks noChangeAspect="1" noChangeArrowheads="1"/>
          </p:cNvPicPr>
          <p:nvPr/>
        </p:nvPicPr>
        <p:blipFill>
          <a:blip r:embed="rId2">
            <a:extLst>
              <a:ext uri="{28A0092B-C50C-407E-A947-70E740481C1C}">
                <a14:useLocalDpi xmlns:a14="http://schemas.microsoft.com/office/drawing/2010/main" val="0"/>
              </a:ext>
            </a:extLst>
          </a:blip>
          <a:srcRect b="4478"/>
          <a:stretch>
            <a:fillRect/>
          </a:stretch>
        </p:blipFill>
        <p:spPr bwMode="auto">
          <a:xfrm>
            <a:off x="1116013" y="908050"/>
            <a:ext cx="6981825" cy="511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831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2405"/>
            <a:ext cx="8229600" cy="1143000"/>
          </a:xfrm>
        </p:spPr>
        <p:txBody>
          <a:bodyPr/>
          <a:lstStyle/>
          <a:p>
            <a:r>
              <a:rPr lang="en-GB" dirty="0" smtClean="0"/>
              <a:t>Tasks – Rallies &amp; Militarism</a:t>
            </a:r>
            <a:endParaRPr lang="en-GB" dirty="0"/>
          </a:p>
        </p:txBody>
      </p:sp>
      <p:sp>
        <p:nvSpPr>
          <p:cNvPr id="3" name="Content Placeholder 2"/>
          <p:cNvSpPr>
            <a:spLocks noGrp="1"/>
          </p:cNvSpPr>
          <p:nvPr>
            <p:ph idx="1"/>
          </p:nvPr>
        </p:nvSpPr>
        <p:spPr>
          <a:xfrm>
            <a:off x="179512" y="980728"/>
            <a:ext cx="8784976" cy="5760640"/>
          </a:xfrm>
        </p:spPr>
        <p:txBody>
          <a:bodyPr/>
          <a:lstStyle/>
          <a:p>
            <a:pPr marL="457200" indent="-457200">
              <a:buFont typeface="+mj-lt"/>
              <a:buAutoNum type="arabicPeriod"/>
            </a:pPr>
            <a:r>
              <a:rPr lang="en-GB" sz="2400" dirty="0" smtClean="0"/>
              <a:t>Read page 88</a:t>
            </a:r>
          </a:p>
          <a:p>
            <a:pPr marL="457200" indent="-457200">
              <a:buFont typeface="+mj-lt"/>
              <a:buAutoNum type="arabicPeriod"/>
            </a:pPr>
            <a:r>
              <a:rPr lang="en-GB" sz="2400" dirty="0" smtClean="0"/>
              <a:t>Create a spider diagram outlining the features of the Nuremberg rallies.</a:t>
            </a:r>
          </a:p>
          <a:p>
            <a:pPr marL="457200" indent="-457200">
              <a:buFont typeface="+mj-lt"/>
              <a:buAutoNum type="arabicPeriod"/>
            </a:pPr>
            <a:r>
              <a:rPr lang="en-GB" sz="2400" dirty="0" smtClean="0"/>
              <a:t>  (a) Describe what is meant by militarism.</a:t>
            </a:r>
          </a:p>
          <a:p>
            <a:pPr marL="0" indent="0">
              <a:buNone/>
            </a:pPr>
            <a:r>
              <a:rPr lang="en-GB" sz="2400" dirty="0" smtClean="0"/>
              <a:t>       (b) How did Nazi militarism rely on propaganda?</a:t>
            </a:r>
          </a:p>
          <a:p>
            <a:pPr marL="0" indent="0">
              <a:buNone/>
            </a:pPr>
            <a:r>
              <a:rPr lang="en-GB" sz="2400" dirty="0"/>
              <a:t> </a:t>
            </a:r>
            <a:r>
              <a:rPr lang="en-GB" sz="2400" dirty="0" smtClean="0"/>
              <a:t>      (c) What evidence is there that the Nazis exaggerated 	German military strength?</a:t>
            </a:r>
          </a:p>
          <a:p>
            <a:pPr marL="457200" indent="-457200">
              <a:buAutoNum type="arabicPeriod" startAt="5"/>
            </a:pPr>
            <a:r>
              <a:rPr lang="en-GB" sz="2400" dirty="0" smtClean="0"/>
              <a:t>Complete Activity 1 p. 89.</a:t>
            </a:r>
          </a:p>
          <a:p>
            <a:pPr marL="457200" indent="-457200">
              <a:buAutoNum type="arabicPeriod" startAt="5"/>
            </a:pPr>
            <a:r>
              <a:rPr lang="en-GB" sz="2400" dirty="0" smtClean="0"/>
              <a:t>Complete the N5 Source Comparison task on page 90.</a:t>
            </a:r>
          </a:p>
          <a:p>
            <a:pPr marL="0" indent="0">
              <a:buNone/>
            </a:pPr>
            <a:r>
              <a:rPr lang="en-GB" sz="2400" dirty="0" smtClean="0"/>
              <a:t>REMEMBER THE METHOD!! 2 DEVELOPED, POINT BY POINT COMPARISONS!! - </a:t>
            </a:r>
          </a:p>
          <a:p>
            <a:pPr marL="0" indent="0">
              <a:buNone/>
            </a:pPr>
            <a:r>
              <a:rPr lang="en-GB" sz="2400" i="1" dirty="0" smtClean="0"/>
              <a:t>‘Source A states that….Source B states that…..Therefore the sources agree that……’</a:t>
            </a:r>
          </a:p>
          <a:p>
            <a:pPr marL="457200" indent="-457200">
              <a:buFont typeface="+mj-lt"/>
              <a:buAutoNum type="arabicPeriod"/>
            </a:pPr>
            <a:endParaRPr lang="en-GB" sz="2000" dirty="0"/>
          </a:p>
        </p:txBody>
      </p:sp>
    </p:spTree>
    <p:extLst>
      <p:ext uri="{BB962C8B-B14F-4D97-AF65-F5344CB8AC3E}">
        <p14:creationId xmlns:p14="http://schemas.microsoft.com/office/powerpoint/2010/main" val="258410992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928992" cy="6552728"/>
          </a:xfrm>
        </p:spPr>
        <p:txBody>
          <a:bodyPr/>
          <a:lstStyle/>
          <a:p>
            <a:pPr marL="0" indent="0">
              <a:buNone/>
            </a:pPr>
            <a:r>
              <a:rPr lang="en-GB" sz="2800" dirty="0" smtClean="0"/>
              <a:t>Sources A and B agree about Hitler as a speaker. Source A states that Hitler spoke ‘quietly at first’ but rose to ‘hoarse shriek’. Source B states that Hitler started very quietly, but by the end ‘was yelling at the crowd’. Therefore, both sources agree that Hitler gradually built up the volume of his speech for maximum effect. Source A states that he held the crowd ‘under his hypnotic spell’. Source B states that ‘the crowd were hypnotised by Hitler’. Therefore, both sources agree that Hitler had an almost entrancing effect on those who listened to </a:t>
            </a:r>
            <a:r>
              <a:rPr lang="en-GB" sz="2800" smtClean="0"/>
              <a:t>his speeches.</a:t>
            </a:r>
            <a:endParaRPr lang="en-GB" sz="2800" dirty="0"/>
          </a:p>
        </p:txBody>
      </p:sp>
    </p:spTree>
    <p:extLst>
      <p:ext uri="{BB962C8B-B14F-4D97-AF65-F5344CB8AC3E}">
        <p14:creationId xmlns:p14="http://schemas.microsoft.com/office/powerpoint/2010/main" val="346581167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Nazis and the Economy</a:t>
            </a:r>
            <a:endParaRPr lang="en-GB" dirty="0"/>
          </a:p>
        </p:txBody>
      </p:sp>
      <p:sp>
        <p:nvSpPr>
          <p:cNvPr id="3" name="Content Placeholder 2"/>
          <p:cNvSpPr>
            <a:spLocks noGrp="1"/>
          </p:cNvSpPr>
          <p:nvPr>
            <p:ph idx="1"/>
          </p:nvPr>
        </p:nvSpPr>
        <p:spPr>
          <a:xfrm>
            <a:off x="323528" y="1600200"/>
            <a:ext cx="8363272" cy="4525963"/>
          </a:xfrm>
        </p:spPr>
        <p:txBody>
          <a:bodyPr/>
          <a:lstStyle/>
          <a:p>
            <a:pPr marL="0" indent="0" algn="ctr">
              <a:buNone/>
            </a:pPr>
            <a:r>
              <a:rPr lang="en-GB" i="1" dirty="0" smtClean="0"/>
              <a:t>What you will learn….</a:t>
            </a:r>
          </a:p>
          <a:p>
            <a:pPr marL="0" indent="0" algn="ctr">
              <a:buNone/>
            </a:pPr>
            <a:endParaRPr lang="en-GB" sz="1400" i="1" dirty="0" smtClean="0"/>
          </a:p>
          <a:p>
            <a:r>
              <a:rPr lang="en-GB" dirty="0" smtClean="0"/>
              <a:t>How did the Nazis reduce unemployment?</a:t>
            </a:r>
          </a:p>
          <a:p>
            <a:r>
              <a:rPr lang="en-GB" dirty="0" smtClean="0"/>
              <a:t>What was the German Labour Front (DAF)?</a:t>
            </a:r>
          </a:p>
          <a:p>
            <a:r>
              <a:rPr lang="en-GB" dirty="0" smtClean="0"/>
              <a:t>What was Strength through Joy (</a:t>
            </a:r>
            <a:r>
              <a:rPr lang="en-GB" dirty="0" err="1" smtClean="0"/>
              <a:t>KdF</a:t>
            </a:r>
            <a:r>
              <a:rPr lang="en-GB" dirty="0" smtClean="0"/>
              <a:t>), and what was its purpose?</a:t>
            </a:r>
          </a:p>
          <a:p>
            <a:r>
              <a:rPr lang="en-GB" dirty="0" smtClean="0"/>
              <a:t>How successful were Nazi economic policies?</a:t>
            </a:r>
            <a:endParaRPr lang="en-GB" dirty="0"/>
          </a:p>
        </p:txBody>
      </p:sp>
    </p:spTree>
    <p:extLst>
      <p:ext uri="{BB962C8B-B14F-4D97-AF65-F5344CB8AC3E}">
        <p14:creationId xmlns:p14="http://schemas.microsoft.com/office/powerpoint/2010/main" val="423593137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7544" y="-99392"/>
            <a:ext cx="8229600" cy="863601"/>
          </a:xfrm>
        </p:spPr>
        <p:txBody>
          <a:bodyPr/>
          <a:lstStyle/>
          <a:p>
            <a:r>
              <a:rPr lang="en-GB" sz="4000" dirty="0" smtClean="0"/>
              <a:t>The Economy</a:t>
            </a:r>
            <a:endParaRPr lang="en-GB" sz="3200" dirty="0"/>
          </a:p>
        </p:txBody>
      </p:sp>
      <p:sp>
        <p:nvSpPr>
          <p:cNvPr id="25603" name="Rectangle 3"/>
          <p:cNvSpPr>
            <a:spLocks noGrp="1" noChangeArrowheads="1"/>
          </p:cNvSpPr>
          <p:nvPr>
            <p:ph type="body" idx="1"/>
          </p:nvPr>
        </p:nvSpPr>
        <p:spPr>
          <a:xfrm>
            <a:off x="107504" y="764704"/>
            <a:ext cx="8928992" cy="5576888"/>
          </a:xfrm>
        </p:spPr>
        <p:txBody>
          <a:bodyPr/>
          <a:lstStyle/>
          <a:p>
            <a:r>
              <a:rPr lang="en-GB" sz="2400" dirty="0"/>
              <a:t>As Germany re-armed unemployment fell rapidly</a:t>
            </a:r>
          </a:p>
          <a:p>
            <a:r>
              <a:rPr lang="en-GB" sz="2400" dirty="0"/>
              <a:t>Men joined the armed forces, or found jobs building armaments or in the huge public building projects which would transform Germany with Autobahns (motorways), Stadiums and Government Buildings</a:t>
            </a:r>
          </a:p>
          <a:p>
            <a:r>
              <a:rPr lang="en-GB" sz="2400" dirty="0"/>
              <a:t>Unemployment was also reduced due to the numbers in concentration camps and the numbers of Jews who fled the country</a:t>
            </a:r>
          </a:p>
          <a:p>
            <a:r>
              <a:rPr lang="en-GB" sz="2400" dirty="0"/>
              <a:t>Strikes were made illegal and Unions were replaced by the German Labour </a:t>
            </a:r>
            <a:r>
              <a:rPr lang="en-GB" sz="2400" dirty="0" smtClean="0"/>
              <a:t>Front (DAF)</a:t>
            </a:r>
            <a:endParaRPr lang="en-GB" sz="2400" dirty="0"/>
          </a:p>
          <a:p>
            <a:r>
              <a:rPr lang="en-GB" sz="2400" dirty="0"/>
              <a:t>Wages were slightly higher than they had been under Weimar</a:t>
            </a:r>
          </a:p>
          <a:p>
            <a:r>
              <a:rPr lang="en-GB" sz="2400" dirty="0"/>
              <a:t>Schemes such as ‘Strength through Joy’ </a:t>
            </a:r>
            <a:r>
              <a:rPr lang="en-GB" sz="2400" dirty="0" smtClean="0"/>
              <a:t>(</a:t>
            </a:r>
            <a:r>
              <a:rPr lang="en-GB" sz="2400" dirty="0" err="1" smtClean="0"/>
              <a:t>KdF</a:t>
            </a:r>
            <a:r>
              <a:rPr lang="en-GB" sz="2400" dirty="0" smtClean="0"/>
              <a:t>) were </a:t>
            </a:r>
            <a:r>
              <a:rPr lang="en-GB" sz="2400" dirty="0"/>
              <a:t>introduced to encourage and reward workers.</a:t>
            </a:r>
          </a:p>
          <a:p>
            <a:endParaRPr lang="en-GB" sz="2400" dirty="0"/>
          </a:p>
        </p:txBody>
      </p:sp>
    </p:spTree>
    <p:extLst>
      <p:ext uri="{BB962C8B-B14F-4D97-AF65-F5344CB8AC3E}">
        <p14:creationId xmlns:p14="http://schemas.microsoft.com/office/powerpoint/2010/main" val="307033839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31398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600075"/>
            <a:ext cx="5508625" cy="57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80044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736x/09/c7/68/09c7687a4ed6e8db6bd76fd713a9407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3624337" cy="49802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992" y="2131465"/>
            <a:ext cx="3672408" cy="2246769"/>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Volkswagens (‘</a:t>
            </a:r>
            <a:r>
              <a:rPr lang="en-GB" sz="2000" i="1" dirty="0" smtClean="0"/>
              <a:t>People’s car</a:t>
            </a:r>
            <a:r>
              <a:rPr lang="en-GB" sz="2000" dirty="0" smtClean="0"/>
              <a:t>’) were first developed by the Nazis </a:t>
            </a:r>
          </a:p>
          <a:p>
            <a:pPr marL="342900" indent="-342900">
              <a:buFont typeface="Arial" panose="020B0604020202020204" pitchFamily="34" charset="0"/>
              <a:buChar char="•"/>
            </a:pPr>
            <a:r>
              <a:rPr lang="en-GB" sz="2000" dirty="0" smtClean="0"/>
              <a:t>Workers were encouraged to save stamps, which could then be traded for a car</a:t>
            </a:r>
            <a:endParaRPr lang="en-GB" sz="2000" dirty="0"/>
          </a:p>
        </p:txBody>
      </p:sp>
    </p:spTree>
    <p:extLst>
      <p:ext uri="{BB962C8B-B14F-4D97-AF65-F5344CB8AC3E}">
        <p14:creationId xmlns:p14="http://schemas.microsoft.com/office/powerpoint/2010/main" val="3352018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How Fully question</a:t>
            </a:r>
            <a:endParaRPr lang="en-GB" b="1" dirty="0"/>
          </a:p>
        </p:txBody>
      </p:sp>
      <p:sp>
        <p:nvSpPr>
          <p:cNvPr id="3" name="Content Placeholder 2"/>
          <p:cNvSpPr>
            <a:spLocks noGrp="1"/>
          </p:cNvSpPr>
          <p:nvPr>
            <p:ph idx="1"/>
          </p:nvPr>
        </p:nvSpPr>
        <p:spPr/>
        <p:txBody>
          <a:bodyPr/>
          <a:lstStyle/>
          <a:p>
            <a:pPr lvl="0"/>
            <a:r>
              <a:rPr lang="en-GB" sz="2800" dirty="0"/>
              <a:t>Start by </a:t>
            </a:r>
            <a:r>
              <a:rPr lang="en-GB" sz="2800" u="sng" dirty="0"/>
              <a:t>making a judgement</a:t>
            </a:r>
            <a:r>
              <a:rPr lang="en-GB" sz="2800" dirty="0"/>
              <a:t>: ‘</a:t>
            </a:r>
            <a:r>
              <a:rPr lang="en-GB" sz="2800" i="1" dirty="0"/>
              <a:t>Source A </a:t>
            </a:r>
            <a:r>
              <a:rPr lang="en-GB" sz="2800" b="1" i="1" dirty="0" smtClean="0"/>
              <a:t>is quite full in </a:t>
            </a:r>
            <a:r>
              <a:rPr lang="en-GB" sz="2800" i="1" dirty="0" smtClean="0"/>
              <a:t>describing….’</a:t>
            </a:r>
            <a:endParaRPr lang="en-GB" sz="2800" dirty="0"/>
          </a:p>
          <a:p>
            <a:pPr lvl="0"/>
            <a:r>
              <a:rPr lang="en-GB" sz="2800" dirty="0"/>
              <a:t>Go on to state what the source tells you (</a:t>
            </a:r>
            <a:r>
              <a:rPr lang="en-GB" sz="2800" b="1" dirty="0"/>
              <a:t>in your own </a:t>
            </a:r>
            <a:r>
              <a:rPr lang="en-GB" sz="2800" b="1" dirty="0" smtClean="0"/>
              <a:t>words!</a:t>
            </a:r>
            <a:r>
              <a:rPr lang="en-GB" sz="2800" dirty="0" smtClean="0"/>
              <a:t>)</a:t>
            </a:r>
            <a:endParaRPr lang="en-GB" sz="2800" dirty="0"/>
          </a:p>
          <a:p>
            <a:pPr lvl="0"/>
            <a:r>
              <a:rPr lang="en-GB" sz="2800" dirty="0" smtClean="0"/>
              <a:t>Then give examples of important information that the source </a:t>
            </a:r>
            <a:r>
              <a:rPr lang="en-GB" sz="2800" b="1" dirty="0" smtClean="0"/>
              <a:t>doesn’t</a:t>
            </a:r>
            <a:r>
              <a:rPr lang="en-GB" sz="2800" dirty="0" smtClean="0"/>
              <a:t> mention - </a:t>
            </a:r>
          </a:p>
          <a:p>
            <a:pPr marL="0" lvl="0" indent="0">
              <a:buNone/>
            </a:pPr>
            <a:r>
              <a:rPr lang="en-GB" sz="2800" dirty="0"/>
              <a:t>	</a:t>
            </a:r>
            <a:r>
              <a:rPr lang="en-GB" sz="2800" i="1" dirty="0" smtClean="0"/>
              <a:t>‘</a:t>
            </a:r>
            <a:r>
              <a:rPr lang="en-GB" sz="2800" b="1" i="1" dirty="0" smtClean="0"/>
              <a:t>However</a:t>
            </a:r>
            <a:r>
              <a:rPr lang="en-GB" sz="2800" i="1" dirty="0" smtClean="0"/>
              <a:t>, it could have been fuller if it 	 	stated that ….’</a:t>
            </a:r>
            <a:endParaRPr lang="en-GB" sz="2800" i="1" dirty="0"/>
          </a:p>
          <a:p>
            <a:endParaRPr lang="en-GB" dirty="0"/>
          </a:p>
        </p:txBody>
      </p:sp>
      <p:sp>
        <p:nvSpPr>
          <p:cNvPr id="4" name="TextBox 3"/>
          <p:cNvSpPr txBox="1"/>
          <p:nvPr/>
        </p:nvSpPr>
        <p:spPr>
          <a:xfrm>
            <a:off x="179512" y="5849655"/>
            <a:ext cx="8712968" cy="523220"/>
          </a:xfrm>
          <a:prstGeom prst="rect">
            <a:avLst/>
          </a:prstGeom>
          <a:noFill/>
        </p:spPr>
        <p:txBody>
          <a:bodyPr wrap="square" rtlCol="0">
            <a:spAutoFit/>
          </a:bodyPr>
          <a:lstStyle/>
          <a:p>
            <a:r>
              <a:rPr lang="en-GB" sz="2800" b="1" dirty="0" smtClean="0">
                <a:solidFill>
                  <a:schemeClr val="accent2">
                    <a:lumMod val="60000"/>
                    <a:lumOff val="40000"/>
                  </a:schemeClr>
                </a:solidFill>
              </a:rPr>
              <a:t>TASK:- complete the next page of your workbook.</a:t>
            </a:r>
            <a:endParaRPr lang="en-GB" sz="2800" b="1" dirty="0">
              <a:solidFill>
                <a:schemeClr val="accent2">
                  <a:lumMod val="60000"/>
                  <a:lumOff val="40000"/>
                </a:schemeClr>
              </a:solidFill>
            </a:endParaRPr>
          </a:p>
        </p:txBody>
      </p:sp>
    </p:spTree>
    <p:extLst>
      <p:ext uri="{BB962C8B-B14F-4D97-AF65-F5344CB8AC3E}">
        <p14:creationId xmlns:p14="http://schemas.microsoft.com/office/powerpoint/2010/main" val="249545984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late.com/content/dam/slate/blogs/atlas_obscura/2014/02/05/prora_on_the_german_island_of_r_gen_is_an_abandoned_nazi_beach_resort/kdfplakat.jpg.CROP.promo-mediumlar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772816"/>
            <a:ext cx="4829175" cy="3448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1889" y="2204864"/>
            <a:ext cx="3024336" cy="1938992"/>
          </a:xfrm>
          <a:prstGeom prst="rect">
            <a:avLst/>
          </a:prstGeom>
          <a:noFill/>
        </p:spPr>
        <p:txBody>
          <a:bodyPr wrap="square" rtlCol="0">
            <a:spAutoFit/>
          </a:bodyPr>
          <a:lstStyle/>
          <a:p>
            <a:r>
              <a:rPr lang="en-GB" sz="2400" dirty="0" smtClean="0"/>
              <a:t>Heavily subsidised holidays to beach resorts were available as part of Strength through Joy</a:t>
            </a:r>
            <a:endParaRPr lang="en-GB" sz="2400" dirty="0"/>
          </a:p>
        </p:txBody>
      </p:sp>
    </p:spTree>
    <p:extLst>
      <p:ext uri="{BB962C8B-B14F-4D97-AF65-F5344CB8AC3E}">
        <p14:creationId xmlns:p14="http://schemas.microsoft.com/office/powerpoint/2010/main" val="64195417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87016" y="0"/>
            <a:ext cx="8856984" cy="980728"/>
          </a:xfrm>
        </p:spPr>
        <p:txBody>
          <a:bodyPr/>
          <a:lstStyle/>
          <a:p>
            <a:r>
              <a:rPr lang="en-GB" sz="2800" b="1" dirty="0" smtClean="0"/>
              <a:t>The Economy</a:t>
            </a:r>
            <a:r>
              <a:rPr lang="en-GB" sz="2800" dirty="0"/>
              <a:t/>
            </a:r>
            <a:br>
              <a:rPr lang="en-GB" sz="2800" dirty="0"/>
            </a:br>
            <a:r>
              <a:rPr lang="en-GB" sz="2800" dirty="0"/>
              <a:t>Read pages </a:t>
            </a:r>
            <a:r>
              <a:rPr lang="en-GB" sz="2800" dirty="0" smtClean="0"/>
              <a:t>97-100 </a:t>
            </a:r>
            <a:r>
              <a:rPr lang="en-GB" sz="2800" dirty="0"/>
              <a:t>and complete </a:t>
            </a:r>
            <a:r>
              <a:rPr lang="en-GB" sz="2800" dirty="0" smtClean="0"/>
              <a:t>these tasks</a:t>
            </a:r>
            <a:endParaRPr lang="en-GB" sz="2800" dirty="0"/>
          </a:p>
        </p:txBody>
      </p:sp>
      <p:sp>
        <p:nvSpPr>
          <p:cNvPr id="26627" name="Rectangle 3"/>
          <p:cNvSpPr>
            <a:spLocks noGrp="1" noChangeArrowheads="1"/>
          </p:cNvSpPr>
          <p:nvPr>
            <p:ph type="body" idx="1"/>
          </p:nvPr>
        </p:nvSpPr>
        <p:spPr>
          <a:xfrm>
            <a:off x="611560" y="1556792"/>
            <a:ext cx="7920880" cy="5112568"/>
          </a:xfrm>
        </p:spPr>
        <p:txBody>
          <a:bodyPr/>
          <a:lstStyle/>
          <a:p>
            <a:pPr marL="609600" indent="-609600">
              <a:buFontTx/>
              <a:buAutoNum type="arabicPeriod"/>
            </a:pPr>
            <a:r>
              <a:rPr lang="en-GB" sz="2400" dirty="0" smtClean="0"/>
              <a:t>Describe how Hitler created jobs in Germany.</a:t>
            </a:r>
            <a:endParaRPr lang="en-GB" sz="2400" dirty="0"/>
          </a:p>
          <a:p>
            <a:pPr marL="609600" indent="-609600">
              <a:buFontTx/>
              <a:buAutoNum type="arabicPeriod"/>
            </a:pPr>
            <a:r>
              <a:rPr lang="en-GB" sz="2400" dirty="0" smtClean="0"/>
              <a:t>What role did the DAF perform for German workers?</a:t>
            </a:r>
          </a:p>
          <a:p>
            <a:pPr marL="609600" indent="-609600">
              <a:buFontTx/>
              <a:buAutoNum type="arabicPeriod"/>
            </a:pPr>
            <a:r>
              <a:rPr lang="en-GB" sz="2400" dirty="0" smtClean="0"/>
              <a:t>In what way did </a:t>
            </a:r>
            <a:r>
              <a:rPr lang="en-GB" sz="2400" dirty="0" err="1" smtClean="0"/>
              <a:t>SdA</a:t>
            </a:r>
            <a:r>
              <a:rPr lang="en-GB" sz="2400" dirty="0" smtClean="0"/>
              <a:t> try to keep German workers happy?</a:t>
            </a:r>
          </a:p>
          <a:p>
            <a:pPr marL="609600" indent="-609600">
              <a:buFontTx/>
              <a:buAutoNum type="arabicPeriod"/>
            </a:pPr>
            <a:r>
              <a:rPr lang="en-GB" sz="2400" dirty="0" smtClean="0"/>
              <a:t>Why was the Reich Labour Service (RAD) popular?</a:t>
            </a:r>
          </a:p>
          <a:p>
            <a:pPr marL="609600" indent="-609600">
              <a:buFontTx/>
              <a:buAutoNum type="arabicPeriod"/>
            </a:pPr>
            <a:r>
              <a:rPr lang="en-GB" sz="2400" dirty="0" smtClean="0"/>
              <a:t>Draw a spider diagram showing what sort of activities did Strength through Joy (</a:t>
            </a:r>
            <a:r>
              <a:rPr lang="en-GB" sz="2400" dirty="0" err="1" smtClean="0"/>
              <a:t>KdF</a:t>
            </a:r>
            <a:r>
              <a:rPr lang="en-GB" sz="2400" dirty="0" smtClean="0"/>
              <a:t>) provided for German workers?</a:t>
            </a:r>
          </a:p>
          <a:p>
            <a:pPr marL="609600" indent="-609600">
              <a:buFontTx/>
              <a:buAutoNum type="arabicPeriod"/>
            </a:pPr>
            <a:r>
              <a:rPr lang="en-GB" sz="2400" dirty="0">
                <a:solidFill>
                  <a:srgbClr val="FFFFFF"/>
                </a:solidFill>
              </a:rPr>
              <a:t>What evidence is there that it was popular?</a:t>
            </a:r>
          </a:p>
          <a:p>
            <a:pPr marL="609600" indent="-609600">
              <a:buFontTx/>
              <a:buAutoNum type="arabicPeriod"/>
            </a:pPr>
            <a:endParaRPr lang="en-GB" sz="2400" dirty="0" smtClean="0"/>
          </a:p>
          <a:p>
            <a:pPr marL="609600" indent="-609600">
              <a:buFontTx/>
              <a:buAutoNum type="arabicPeriod"/>
            </a:pPr>
            <a:endParaRPr lang="en-GB" sz="2400" dirty="0"/>
          </a:p>
        </p:txBody>
      </p:sp>
    </p:spTree>
    <p:extLst>
      <p:ext uri="{BB962C8B-B14F-4D97-AF65-F5344CB8AC3E}">
        <p14:creationId xmlns:p14="http://schemas.microsoft.com/office/powerpoint/2010/main" val="393797104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612845"/>
            <a:ext cx="8064896" cy="3046988"/>
          </a:xfrm>
          <a:prstGeom prst="rect">
            <a:avLst/>
          </a:prstGeom>
        </p:spPr>
        <p:txBody>
          <a:bodyPr wrap="square">
            <a:spAutoFit/>
          </a:bodyPr>
          <a:lstStyle/>
          <a:p>
            <a:pPr lvl="0">
              <a:spcBef>
                <a:spcPct val="20000"/>
              </a:spcBef>
            </a:pPr>
            <a:r>
              <a:rPr lang="en-GB" sz="2400" kern="0" dirty="0" smtClean="0">
                <a:solidFill>
                  <a:srgbClr val="FFFFFF"/>
                </a:solidFill>
                <a:latin typeface="Arial"/>
              </a:rPr>
              <a:t>Economic Policy Cont.</a:t>
            </a:r>
            <a:endParaRPr lang="en-GB" sz="2400" kern="0" dirty="0">
              <a:solidFill>
                <a:srgbClr val="FFFFFF"/>
              </a:solidFill>
              <a:latin typeface="Arial"/>
            </a:endParaRPr>
          </a:p>
          <a:p>
            <a:pPr marL="609600" lvl="0" indent="-609600">
              <a:spcBef>
                <a:spcPct val="20000"/>
              </a:spcBef>
              <a:buFontTx/>
              <a:buAutoNum type="arabicPeriod"/>
            </a:pPr>
            <a:r>
              <a:rPr lang="en-GB" sz="2400" kern="0" dirty="0" smtClean="0">
                <a:solidFill>
                  <a:srgbClr val="FFFFFF"/>
                </a:solidFill>
                <a:latin typeface="Arial"/>
              </a:rPr>
              <a:t>Using </a:t>
            </a:r>
            <a:r>
              <a:rPr lang="en-GB" sz="2400" kern="0" dirty="0">
                <a:solidFill>
                  <a:srgbClr val="FFFFFF"/>
                </a:solidFill>
                <a:latin typeface="Arial"/>
              </a:rPr>
              <a:t>the section ‘</a:t>
            </a:r>
            <a:r>
              <a:rPr lang="en-GB" sz="2400" i="1" kern="0" dirty="0">
                <a:solidFill>
                  <a:srgbClr val="FFFFFF"/>
                </a:solidFill>
                <a:latin typeface="Arial"/>
              </a:rPr>
              <a:t>Were the targets met</a:t>
            </a:r>
            <a:r>
              <a:rPr lang="en-GB" sz="2400" kern="0" dirty="0">
                <a:solidFill>
                  <a:srgbClr val="FFFFFF"/>
                </a:solidFill>
                <a:latin typeface="Arial"/>
              </a:rPr>
              <a:t>?’ on page 100, </a:t>
            </a:r>
            <a:r>
              <a:rPr lang="en-GB" sz="2400" kern="0" dirty="0" smtClean="0">
                <a:solidFill>
                  <a:srgbClr val="FFFFFF"/>
                </a:solidFill>
                <a:latin typeface="Arial"/>
              </a:rPr>
              <a:t>describe how the Nazis “hid” unemployment</a:t>
            </a:r>
            <a:r>
              <a:rPr lang="en-GB" sz="2400" b="1" kern="0" dirty="0" smtClean="0">
                <a:solidFill>
                  <a:srgbClr val="FFFFFF"/>
                </a:solidFill>
                <a:latin typeface="Arial"/>
              </a:rPr>
              <a:t>. </a:t>
            </a:r>
          </a:p>
          <a:p>
            <a:pPr marL="609600" lvl="0" indent="-609600">
              <a:spcBef>
                <a:spcPct val="20000"/>
              </a:spcBef>
              <a:buFontTx/>
              <a:buAutoNum type="arabicPeriod"/>
            </a:pPr>
            <a:r>
              <a:rPr lang="en-GB" sz="2400" kern="0" dirty="0" smtClean="0">
                <a:solidFill>
                  <a:srgbClr val="FFFFFF"/>
                </a:solidFill>
                <a:latin typeface="Arial"/>
              </a:rPr>
              <a:t>(</a:t>
            </a:r>
            <a:r>
              <a:rPr lang="en-GB" sz="2400" kern="0" dirty="0">
                <a:solidFill>
                  <a:srgbClr val="FFFFFF"/>
                </a:solidFill>
                <a:latin typeface="Arial"/>
              </a:rPr>
              <a:t>a) What was meant by Autarky?</a:t>
            </a:r>
          </a:p>
          <a:p>
            <a:pPr lvl="0">
              <a:spcBef>
                <a:spcPct val="20000"/>
              </a:spcBef>
            </a:pPr>
            <a:r>
              <a:rPr lang="en-GB" sz="2400" kern="0" dirty="0">
                <a:solidFill>
                  <a:srgbClr val="FFFFFF"/>
                </a:solidFill>
                <a:latin typeface="Arial"/>
              </a:rPr>
              <a:t>        (b) what evidence is there that it failed?</a:t>
            </a:r>
          </a:p>
          <a:p>
            <a:pPr lvl="0">
              <a:spcBef>
                <a:spcPct val="20000"/>
              </a:spcBef>
            </a:pPr>
            <a:r>
              <a:rPr lang="en-GB" sz="2400" kern="0" dirty="0">
                <a:solidFill>
                  <a:srgbClr val="FFFFFF"/>
                </a:solidFill>
                <a:latin typeface="Arial"/>
              </a:rPr>
              <a:t>9.    Attempt the </a:t>
            </a:r>
            <a:r>
              <a:rPr lang="en-GB" sz="2400" kern="0" dirty="0" smtClean="0">
                <a:solidFill>
                  <a:srgbClr val="FFFFFF"/>
                </a:solidFill>
                <a:latin typeface="Arial"/>
              </a:rPr>
              <a:t>9 </a:t>
            </a:r>
            <a:r>
              <a:rPr lang="en-GB" sz="2400" kern="0" dirty="0">
                <a:solidFill>
                  <a:srgbClr val="FFFFFF"/>
                </a:solidFill>
                <a:latin typeface="Arial"/>
              </a:rPr>
              <a:t>mark question on page 102.</a:t>
            </a:r>
          </a:p>
          <a:p>
            <a:pPr marL="609600" lvl="0" indent="-609600">
              <a:spcBef>
                <a:spcPct val="20000"/>
              </a:spcBef>
              <a:buFontTx/>
              <a:buAutoNum type="arabicPeriod"/>
            </a:pPr>
            <a:endParaRPr lang="en-GB" sz="2400" kern="0" dirty="0">
              <a:solidFill>
                <a:srgbClr val="FFFFFF"/>
              </a:solidFill>
              <a:latin typeface="Arial"/>
            </a:endParaRPr>
          </a:p>
        </p:txBody>
      </p:sp>
      <p:pic>
        <p:nvPicPr>
          <p:cNvPr id="7" name="Picture 6"/>
          <p:cNvPicPr>
            <a:picLocks noChangeAspect="1"/>
          </p:cNvPicPr>
          <p:nvPr/>
        </p:nvPicPr>
        <p:blipFill>
          <a:blip r:embed="rId2"/>
          <a:stretch>
            <a:fillRect/>
          </a:stretch>
        </p:blipFill>
        <p:spPr>
          <a:xfrm>
            <a:off x="3851920" y="4581128"/>
            <a:ext cx="1960494" cy="2060364"/>
          </a:xfrm>
          <a:prstGeom prst="rect">
            <a:avLst/>
          </a:prstGeom>
        </p:spPr>
      </p:pic>
      <p:pic>
        <p:nvPicPr>
          <p:cNvPr id="8" name="Picture 7"/>
          <p:cNvPicPr>
            <a:picLocks noChangeAspect="1"/>
          </p:cNvPicPr>
          <p:nvPr/>
        </p:nvPicPr>
        <p:blipFill>
          <a:blip r:embed="rId3"/>
          <a:stretch>
            <a:fillRect/>
          </a:stretch>
        </p:blipFill>
        <p:spPr>
          <a:xfrm>
            <a:off x="395536" y="4678167"/>
            <a:ext cx="2616103" cy="1866286"/>
          </a:xfrm>
          <a:prstGeom prst="rect">
            <a:avLst/>
          </a:prstGeom>
        </p:spPr>
      </p:pic>
      <p:pic>
        <p:nvPicPr>
          <p:cNvPr id="9" name="Picture 8"/>
          <p:cNvPicPr>
            <a:picLocks noChangeAspect="1"/>
          </p:cNvPicPr>
          <p:nvPr/>
        </p:nvPicPr>
        <p:blipFill>
          <a:blip r:embed="rId4"/>
          <a:stretch>
            <a:fillRect/>
          </a:stretch>
        </p:blipFill>
        <p:spPr>
          <a:xfrm>
            <a:off x="7081811" y="4349143"/>
            <a:ext cx="1666653" cy="2292349"/>
          </a:xfrm>
          <a:prstGeom prst="rect">
            <a:avLst/>
          </a:prstGeom>
        </p:spPr>
      </p:pic>
    </p:spTree>
    <p:extLst>
      <p:ext uri="{BB962C8B-B14F-4D97-AF65-F5344CB8AC3E}">
        <p14:creationId xmlns:p14="http://schemas.microsoft.com/office/powerpoint/2010/main" val="267787968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41368"/>
          </a:xfrm>
        </p:spPr>
        <p:txBody>
          <a:bodyPr/>
          <a:lstStyle/>
          <a:p>
            <a:pPr marL="0" indent="0">
              <a:buNone/>
            </a:pPr>
            <a:r>
              <a:rPr lang="en-GB" sz="2400" b="1" u="sng" dirty="0" smtClean="0"/>
              <a:t>To what extent did Germans benefit from Hitler’s economic policies?</a:t>
            </a:r>
          </a:p>
          <a:p>
            <a:pPr marL="0" indent="0">
              <a:buNone/>
            </a:pPr>
            <a:r>
              <a:rPr lang="en-GB" sz="2400" b="1" u="sng" dirty="0" smtClean="0"/>
              <a:t>Intro:-</a:t>
            </a:r>
          </a:p>
          <a:p>
            <a:pPr marL="0" indent="0">
              <a:buNone/>
            </a:pPr>
            <a:r>
              <a:rPr lang="en-GB" sz="2400" dirty="0" smtClean="0"/>
              <a:t>Germans benefited from Hitler’s economic policies in some was, such as… (</a:t>
            </a:r>
            <a:r>
              <a:rPr lang="en-GB" sz="2400" i="1" dirty="0" smtClean="0"/>
              <a:t>briefly list!). </a:t>
            </a:r>
            <a:r>
              <a:rPr lang="en-GB" sz="2400" dirty="0" smtClean="0"/>
              <a:t>However, there were ways in which it didn’t benefit Germans such as (</a:t>
            </a:r>
            <a:r>
              <a:rPr lang="en-GB" sz="2400" i="1" dirty="0"/>
              <a:t>briefly list</a:t>
            </a:r>
            <a:r>
              <a:rPr lang="en-GB" sz="2400" i="1" dirty="0" smtClean="0"/>
              <a:t>!)</a:t>
            </a:r>
            <a:endParaRPr lang="en-GB" sz="2400" dirty="0" smtClean="0"/>
          </a:p>
          <a:p>
            <a:pPr marL="0" indent="0">
              <a:buNone/>
            </a:pPr>
            <a:endParaRPr lang="en-GB" sz="1100" dirty="0"/>
          </a:p>
          <a:p>
            <a:pPr marL="0" indent="0">
              <a:buNone/>
            </a:pPr>
            <a:r>
              <a:rPr lang="en-GB" sz="2400" b="1" u="sng" dirty="0" smtClean="0"/>
              <a:t>Para 1:-</a:t>
            </a:r>
          </a:p>
          <a:p>
            <a:pPr marL="0" indent="0">
              <a:buNone/>
            </a:pPr>
            <a:r>
              <a:rPr lang="en-GB" sz="2400" dirty="0" smtClean="0"/>
              <a:t>Germans benefitted from Hitler’s economic policies in a number of ways…….</a:t>
            </a:r>
            <a:endParaRPr lang="en-GB" sz="2400" dirty="0"/>
          </a:p>
          <a:p>
            <a:pPr marL="0" indent="0">
              <a:buNone/>
            </a:pPr>
            <a:endParaRPr lang="en-GB" sz="1100" dirty="0" smtClean="0"/>
          </a:p>
          <a:p>
            <a:pPr marL="0" indent="0">
              <a:buNone/>
            </a:pPr>
            <a:r>
              <a:rPr lang="en-GB" sz="2400" b="1" u="sng" dirty="0" smtClean="0"/>
              <a:t>Para 2:- </a:t>
            </a:r>
          </a:p>
          <a:p>
            <a:pPr marL="0" indent="0">
              <a:buNone/>
            </a:pPr>
            <a:r>
              <a:rPr lang="en-GB" sz="2400" dirty="0" smtClean="0"/>
              <a:t>However, there were ways in which Germans did not benefit from Hitler’s economic policies….(P2)</a:t>
            </a:r>
          </a:p>
          <a:p>
            <a:pPr marL="0" indent="0">
              <a:buNone/>
            </a:pPr>
            <a:endParaRPr lang="en-GB" sz="1100" dirty="0"/>
          </a:p>
          <a:p>
            <a:pPr marL="0" indent="0">
              <a:buNone/>
            </a:pPr>
            <a:r>
              <a:rPr lang="en-GB" sz="2400" b="1" u="sng" dirty="0" smtClean="0"/>
              <a:t>Conclusion:-</a:t>
            </a:r>
          </a:p>
          <a:p>
            <a:pPr marL="0" indent="0">
              <a:buNone/>
            </a:pPr>
            <a:r>
              <a:rPr lang="en-GB" sz="2400" dirty="0" smtClean="0"/>
              <a:t>Overall, (JUDGEMENT – ANSWER THE QUESTION) because (PROVIDE A SUPPORTING REASON)</a:t>
            </a:r>
            <a:endParaRPr lang="en-GB" sz="2400" dirty="0"/>
          </a:p>
        </p:txBody>
      </p:sp>
    </p:spTree>
    <p:extLst>
      <p:ext uri="{BB962C8B-B14F-4D97-AF65-F5344CB8AC3E}">
        <p14:creationId xmlns:p14="http://schemas.microsoft.com/office/powerpoint/2010/main" val="328887591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ChangeArrowheads="1"/>
          </p:cNvSpPr>
          <p:nvPr/>
        </p:nvSpPr>
        <p:spPr bwMode="auto">
          <a:xfrm>
            <a:off x="0" y="0"/>
            <a:ext cx="91440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800" b="1">
                <a:solidFill>
                  <a:schemeClr val="tx2"/>
                </a:solidFill>
              </a:rPr>
              <a:t>The Nazis and Women</a:t>
            </a:r>
          </a:p>
        </p:txBody>
      </p:sp>
      <p:sp>
        <p:nvSpPr>
          <p:cNvPr id="36870" name="Rectangle 6"/>
          <p:cNvSpPr>
            <a:spLocks noChangeArrowheads="1"/>
          </p:cNvSpPr>
          <p:nvPr/>
        </p:nvSpPr>
        <p:spPr bwMode="auto">
          <a:xfrm>
            <a:off x="444500" y="1108075"/>
            <a:ext cx="8229600" cy="50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GB" sz="2400" i="1"/>
              <a:t>What you will learn……</a:t>
            </a:r>
          </a:p>
          <a:p>
            <a:pPr marL="342900" indent="-342900" algn="ctr">
              <a:spcBef>
                <a:spcPct val="20000"/>
              </a:spcBef>
            </a:pPr>
            <a:endParaRPr lang="en-GB" sz="1400" i="1"/>
          </a:p>
          <a:p>
            <a:pPr marL="342900" indent="-342900">
              <a:spcBef>
                <a:spcPct val="20000"/>
              </a:spcBef>
              <a:buFontTx/>
              <a:buChar char="•"/>
            </a:pPr>
            <a:r>
              <a:rPr lang="en-GB" sz="2400"/>
              <a:t>What were the Nazis’ attitudes towards women?</a:t>
            </a:r>
          </a:p>
          <a:p>
            <a:pPr marL="342900" indent="-342900">
              <a:spcBef>
                <a:spcPct val="20000"/>
              </a:spcBef>
              <a:buFontTx/>
              <a:buChar char="•"/>
            </a:pPr>
            <a:r>
              <a:rPr lang="en-GB" sz="2400"/>
              <a:t>How important were women in Nazi Germany?</a:t>
            </a:r>
          </a:p>
          <a:p>
            <a:pPr marL="342900" indent="-342900">
              <a:spcBef>
                <a:spcPct val="20000"/>
              </a:spcBef>
              <a:buFontTx/>
              <a:buChar char="•"/>
            </a:pPr>
            <a:r>
              <a:rPr lang="en-GB" sz="2400"/>
              <a:t>What methods did the Nazis use to implement their policies on women?</a:t>
            </a:r>
          </a:p>
          <a:p>
            <a:pPr marL="342900" indent="-342900">
              <a:spcBef>
                <a:spcPct val="20000"/>
              </a:spcBef>
            </a:pPr>
            <a:endParaRPr lang="en-GB" sz="2400"/>
          </a:p>
          <a:p>
            <a:pPr marL="342900" indent="-342900">
              <a:spcBef>
                <a:spcPct val="20000"/>
              </a:spcBef>
              <a:buFontTx/>
              <a:buChar char="•"/>
            </a:pPr>
            <a:endParaRPr lang="en-GB" sz="2400"/>
          </a:p>
        </p:txBody>
      </p:sp>
      <p:pic>
        <p:nvPicPr>
          <p:cNvPr id="36871" name="Picture 7" descr="34257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4076700"/>
            <a:ext cx="4895850" cy="2592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0" y="-99392"/>
            <a:ext cx="914400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000" dirty="0">
                <a:solidFill>
                  <a:schemeClr val="tx2"/>
                </a:solidFill>
              </a:rPr>
              <a:t/>
            </a:r>
            <a:br>
              <a:rPr lang="en-GB" sz="4000" dirty="0">
                <a:solidFill>
                  <a:schemeClr val="tx2"/>
                </a:solidFill>
              </a:rPr>
            </a:br>
            <a:r>
              <a:rPr lang="en-GB" sz="4000" dirty="0">
                <a:solidFill>
                  <a:schemeClr val="tx2"/>
                </a:solidFill>
              </a:rPr>
              <a:t>‘</a:t>
            </a:r>
            <a:r>
              <a:rPr lang="en-GB" sz="3600" b="1" dirty="0">
                <a:solidFill>
                  <a:schemeClr val="tx2"/>
                </a:solidFill>
              </a:rPr>
              <a:t>The Family</a:t>
            </a:r>
            <a:r>
              <a:rPr lang="en-GB" sz="3600" dirty="0">
                <a:solidFill>
                  <a:schemeClr val="tx2"/>
                </a:solidFill>
              </a:rPr>
              <a:t>’ – In what ways does this painting illustrate the perfect Nazi ideal?</a:t>
            </a:r>
          </a:p>
        </p:txBody>
      </p:sp>
      <p:pic>
        <p:nvPicPr>
          <p:cNvPr id="37893" name="Picture 5" descr="image: an oil painting showing a mother, father and four children in a rural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807" y="1412777"/>
            <a:ext cx="6096529" cy="522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Rectangle 6"/>
          <p:cNvSpPr>
            <a:spLocks noChangeArrowheads="1"/>
          </p:cNvSpPr>
          <p:nvPr/>
        </p:nvSpPr>
        <p:spPr bwMode="auto">
          <a:xfrm>
            <a:off x="250825" y="227701"/>
            <a:ext cx="8353425"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80000"/>
              </a:lnSpc>
              <a:spcBef>
                <a:spcPct val="20000"/>
              </a:spcBef>
              <a:buFontTx/>
              <a:buChar char="•"/>
            </a:pPr>
            <a:r>
              <a:rPr lang="en-GB" sz="2400" dirty="0">
                <a:latin typeface="Comic Sans MS" pitchFamily="66" charset="0"/>
              </a:rPr>
              <a:t>The family has four children, and the mother has just had a baby. </a:t>
            </a:r>
          </a:p>
          <a:p>
            <a:pPr marL="609600" indent="-609600">
              <a:lnSpc>
                <a:spcPct val="80000"/>
              </a:lnSpc>
              <a:spcBef>
                <a:spcPct val="20000"/>
              </a:spcBef>
              <a:buFontTx/>
              <a:buChar char="•"/>
            </a:pPr>
            <a:r>
              <a:rPr lang="en-GB" sz="2400" dirty="0">
                <a:latin typeface="Comic Sans MS" pitchFamily="66" charset="0"/>
              </a:rPr>
              <a:t>The mother is caring for the baby. </a:t>
            </a:r>
          </a:p>
          <a:p>
            <a:pPr marL="609600" indent="-609600">
              <a:lnSpc>
                <a:spcPct val="80000"/>
              </a:lnSpc>
              <a:spcBef>
                <a:spcPct val="20000"/>
              </a:spcBef>
              <a:buFontTx/>
              <a:buChar char="•"/>
            </a:pPr>
            <a:r>
              <a:rPr lang="en-GB" sz="2400" dirty="0">
                <a:latin typeface="Comic Sans MS" pitchFamily="66" charset="0"/>
              </a:rPr>
              <a:t>She wears a plain dress. </a:t>
            </a:r>
          </a:p>
          <a:p>
            <a:pPr marL="609600" indent="-609600">
              <a:lnSpc>
                <a:spcPct val="80000"/>
              </a:lnSpc>
              <a:spcBef>
                <a:spcPct val="20000"/>
              </a:spcBef>
              <a:buFontTx/>
              <a:buChar char="•"/>
            </a:pPr>
            <a:r>
              <a:rPr lang="en-GB" sz="2400" dirty="0">
                <a:latin typeface="Comic Sans MS" pitchFamily="66" charset="0"/>
              </a:rPr>
              <a:t>She has her hair in a bun; she is not wearing make-up. </a:t>
            </a:r>
          </a:p>
          <a:p>
            <a:pPr marL="609600" indent="-609600">
              <a:lnSpc>
                <a:spcPct val="80000"/>
              </a:lnSpc>
              <a:spcBef>
                <a:spcPct val="20000"/>
              </a:spcBef>
              <a:buFontTx/>
              <a:buChar char="•"/>
            </a:pPr>
            <a:r>
              <a:rPr lang="en-GB" sz="2400" dirty="0">
                <a:latin typeface="Comic Sans MS" pitchFamily="66" charset="0"/>
              </a:rPr>
              <a:t>The mother is not skinny. </a:t>
            </a:r>
          </a:p>
          <a:p>
            <a:pPr marL="609600" indent="-609600">
              <a:lnSpc>
                <a:spcPct val="80000"/>
              </a:lnSpc>
              <a:spcBef>
                <a:spcPct val="20000"/>
              </a:spcBef>
              <a:buFontTx/>
              <a:buChar char="•"/>
            </a:pPr>
            <a:r>
              <a:rPr lang="en-GB" sz="2400" dirty="0">
                <a:latin typeface="Comic Sans MS" pitchFamily="66" charset="0"/>
              </a:rPr>
              <a:t>The family lives in a rural/farming environment. </a:t>
            </a:r>
          </a:p>
          <a:p>
            <a:pPr marL="609600" indent="-609600">
              <a:lnSpc>
                <a:spcPct val="80000"/>
              </a:lnSpc>
              <a:spcBef>
                <a:spcPct val="20000"/>
              </a:spcBef>
              <a:buFontTx/>
              <a:buChar char="•"/>
            </a:pPr>
            <a:r>
              <a:rPr lang="en-GB" sz="2400" dirty="0">
                <a:latin typeface="Comic Sans MS" pitchFamily="66" charset="0"/>
              </a:rPr>
              <a:t>The boy wears his Hitler Youth uniform and is making something out of the clay. </a:t>
            </a:r>
          </a:p>
          <a:p>
            <a:pPr marL="609600" indent="-609600">
              <a:lnSpc>
                <a:spcPct val="80000"/>
              </a:lnSpc>
              <a:spcBef>
                <a:spcPct val="20000"/>
              </a:spcBef>
              <a:buFontTx/>
              <a:buChar char="•"/>
            </a:pPr>
            <a:r>
              <a:rPr lang="en-GB" sz="2400" dirty="0">
                <a:latin typeface="Comic Sans MS" pitchFamily="66" charset="0"/>
              </a:rPr>
              <a:t>The younger sister plays with a doll - preparation for motherhood. </a:t>
            </a:r>
          </a:p>
          <a:p>
            <a:pPr marL="609600" indent="-609600">
              <a:lnSpc>
                <a:spcPct val="80000"/>
              </a:lnSpc>
              <a:spcBef>
                <a:spcPct val="20000"/>
              </a:spcBef>
              <a:buFontTx/>
              <a:buChar char="•"/>
            </a:pPr>
            <a:r>
              <a:rPr lang="en-GB" sz="2400" dirty="0">
                <a:latin typeface="Comic Sans MS" pitchFamily="66" charset="0"/>
              </a:rPr>
              <a:t>The elder sister has plaited hair (acceptable fashions), and gazes longingly at the baby (longing for motherhood). </a:t>
            </a:r>
          </a:p>
          <a:p>
            <a:pPr marL="609600" indent="-609600">
              <a:lnSpc>
                <a:spcPct val="80000"/>
              </a:lnSpc>
              <a:spcBef>
                <a:spcPct val="20000"/>
              </a:spcBef>
              <a:buFontTx/>
              <a:buChar char="•"/>
            </a:pPr>
            <a:r>
              <a:rPr lang="en-GB" sz="2400" dirty="0">
                <a:latin typeface="Comic Sans MS" pitchFamily="66" charset="0"/>
              </a:rPr>
              <a:t>The family have fair hair, athletic bodies and ruddy complexions - they are the ideal </a:t>
            </a:r>
            <a:r>
              <a:rPr lang="en-GB" sz="2400" b="1" dirty="0">
                <a:latin typeface="Comic Sans MS" pitchFamily="66" charset="0"/>
              </a:rPr>
              <a:t>Aryans</a:t>
            </a:r>
            <a:r>
              <a:rPr lang="en-GB" sz="2400" dirty="0">
                <a:latin typeface="Comic Sans MS" pitchFamily="66" charset="0"/>
              </a:rPr>
              <a:t>.</a:t>
            </a:r>
          </a:p>
          <a:p>
            <a:pPr marL="609600" indent="-609600">
              <a:lnSpc>
                <a:spcPct val="80000"/>
              </a:lnSpc>
              <a:spcBef>
                <a:spcPct val="20000"/>
              </a:spcBef>
              <a:buFontTx/>
              <a:buChar char="•"/>
            </a:pPr>
            <a:endParaRPr lang="en-GB"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891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8918">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89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ChangeArrowheads="1"/>
          </p:cNvSpPr>
          <p:nvPr/>
        </p:nvSpPr>
        <p:spPr bwMode="auto">
          <a:xfrm>
            <a:off x="251520" y="277172"/>
            <a:ext cx="871296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a:t>‘</a:t>
            </a:r>
            <a:r>
              <a:rPr lang="en-GB" sz="2400" dirty="0"/>
              <a:t>Women have the task of being beautiful and bringing children into the world, and this is not as old-fashioned as one might think. The female bird preens herself for her mate and hatches her eggs for him. In exchange, the mate takes care of gathering the food and stands guard and wards off the enemy.’ </a:t>
            </a:r>
            <a:r>
              <a:rPr lang="en-GB" sz="2400" i="1" u="sng" dirty="0" smtClean="0"/>
              <a:t>a speech by Joseph Goebbels, 1930s</a:t>
            </a:r>
            <a:endParaRPr lang="en-GB" sz="2400" i="1" u="sng" dirty="0"/>
          </a:p>
          <a:p>
            <a:endParaRPr lang="en-GB" sz="1200" dirty="0"/>
          </a:p>
          <a:p>
            <a:r>
              <a:rPr lang="en-GB" sz="2400" dirty="0"/>
              <a:t>‘I detest women who dabble in politics. And if their dabbling extends to military matters it becomes utterly unendurable. In no section of the Party has a woman ever had the right to hold even the smallest post.’</a:t>
            </a:r>
          </a:p>
          <a:p>
            <a:r>
              <a:rPr lang="en-GB" sz="2400" dirty="0"/>
              <a:t>   </a:t>
            </a:r>
            <a:r>
              <a:rPr lang="en-GB" sz="2400" i="1" u="sng" dirty="0"/>
              <a:t>Adolf Hitler</a:t>
            </a:r>
          </a:p>
        </p:txBody>
      </p:sp>
      <p:sp>
        <p:nvSpPr>
          <p:cNvPr id="2" name="TextBox 1"/>
          <p:cNvSpPr txBox="1"/>
          <p:nvPr/>
        </p:nvSpPr>
        <p:spPr>
          <a:xfrm>
            <a:off x="632353" y="4869160"/>
            <a:ext cx="7416824" cy="1569660"/>
          </a:xfrm>
          <a:prstGeom prst="rect">
            <a:avLst/>
          </a:prstGeom>
          <a:noFill/>
          <a:ln>
            <a:solidFill>
              <a:schemeClr val="tx1"/>
            </a:solidFill>
          </a:ln>
        </p:spPr>
        <p:txBody>
          <a:bodyPr wrap="square" rtlCol="0">
            <a:spAutoFit/>
          </a:bodyPr>
          <a:lstStyle/>
          <a:p>
            <a:r>
              <a:rPr lang="en-GB" sz="2400" b="1" dirty="0" smtClean="0"/>
              <a:t>TASK</a:t>
            </a:r>
            <a:r>
              <a:rPr lang="en-GB" sz="2400" dirty="0" smtClean="0"/>
              <a:t>:- </a:t>
            </a:r>
          </a:p>
          <a:p>
            <a:r>
              <a:rPr lang="en-GB" sz="2400" dirty="0" smtClean="0"/>
              <a:t>Using these two primary sources and any other knowledge that you have, create a spider diagram outlining the Nazis’ attitudes towards women.</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457200" y="274638"/>
            <a:ext cx="8229600" cy="92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3200" dirty="0" smtClean="0">
                <a:solidFill>
                  <a:schemeClr val="tx2"/>
                </a:solidFill>
              </a:rPr>
              <a:t>Source A: </a:t>
            </a:r>
          </a:p>
          <a:p>
            <a:pPr algn="ctr"/>
            <a:r>
              <a:rPr lang="en-GB" sz="3200" dirty="0" smtClean="0">
                <a:solidFill>
                  <a:schemeClr val="tx2"/>
                </a:solidFill>
              </a:rPr>
              <a:t>Hitler, speaking at the Nuremberg rally, 1934</a:t>
            </a:r>
            <a:endParaRPr lang="en-GB" sz="3200" dirty="0">
              <a:solidFill>
                <a:schemeClr val="tx2"/>
              </a:solidFill>
            </a:endParaRPr>
          </a:p>
        </p:txBody>
      </p:sp>
      <p:sp>
        <p:nvSpPr>
          <p:cNvPr id="52229" name="Rectangle 5"/>
          <p:cNvSpPr>
            <a:spLocks noChangeArrowheads="1"/>
          </p:cNvSpPr>
          <p:nvPr/>
        </p:nvSpPr>
        <p:spPr bwMode="auto">
          <a:xfrm>
            <a:off x="287524" y="1196752"/>
            <a:ext cx="856895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GB" sz="2800" dirty="0" smtClean="0"/>
          </a:p>
          <a:p>
            <a:pPr>
              <a:spcBef>
                <a:spcPct val="20000"/>
              </a:spcBef>
            </a:pPr>
            <a:r>
              <a:rPr lang="en-GB" sz="2800" dirty="0" smtClean="0"/>
              <a:t>‘</a:t>
            </a:r>
            <a:r>
              <a:rPr lang="en-GB" sz="2800" i="1" dirty="0" smtClean="0"/>
              <a:t>If one says that man’s world is the State one might be tempted to say that the world of women is a smaller world. For </a:t>
            </a:r>
            <a:r>
              <a:rPr lang="en-GB" sz="2800" i="1" dirty="0"/>
              <a:t>h</a:t>
            </a:r>
            <a:r>
              <a:rPr lang="en-GB" sz="2800" i="1" dirty="0" smtClean="0"/>
              <a:t>er world is her husband, her family, her children and her house. But where would the greater world be if there were no-one to care about the smaller world?’</a:t>
            </a:r>
            <a:endParaRPr lang="en-GB" sz="3200" i="1" dirty="0" smtClean="0"/>
          </a:p>
          <a:p>
            <a:pPr marL="342900" indent="-342900">
              <a:spcBef>
                <a:spcPct val="20000"/>
              </a:spcBef>
              <a:buFontTx/>
              <a:buChar char="•"/>
            </a:pPr>
            <a:endParaRPr lang="en-GB" sz="3200" dirty="0"/>
          </a:p>
          <a:p>
            <a:pPr marL="514350" indent="-514350">
              <a:spcBef>
                <a:spcPct val="20000"/>
              </a:spcBef>
              <a:buFont typeface="+mj-lt"/>
              <a:buAutoNum type="arabicPeriod"/>
            </a:pPr>
            <a:r>
              <a:rPr lang="en-GB" sz="2800" dirty="0" smtClean="0"/>
              <a:t>Evaluate the usefulness of this </a:t>
            </a:r>
            <a:r>
              <a:rPr lang="en-GB" sz="2800" dirty="0"/>
              <a:t>source as evidence of Nazi beliefs about the role of </a:t>
            </a:r>
            <a:r>
              <a:rPr lang="en-GB" sz="2800" dirty="0" smtClean="0"/>
              <a:t>women</a:t>
            </a:r>
          </a:p>
          <a:p>
            <a:pPr>
              <a:spcBef>
                <a:spcPct val="20000"/>
              </a:spcBef>
            </a:pPr>
            <a:r>
              <a:rPr lang="en-GB" sz="2800" dirty="0"/>
              <a:t> </a:t>
            </a:r>
            <a:r>
              <a:rPr lang="en-GB" sz="2800" dirty="0" smtClean="0"/>
              <a:t>    5 marks.</a:t>
            </a:r>
            <a:endParaRPr lang="en-GB" sz="2800"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type="body" idx="1"/>
          </p:nvPr>
        </p:nvSpPr>
        <p:spPr>
          <a:xfrm>
            <a:off x="179388" y="260350"/>
            <a:ext cx="8785225" cy="6408738"/>
          </a:xfrm>
        </p:spPr>
        <p:txBody>
          <a:bodyPr/>
          <a:lstStyle/>
          <a:p>
            <a:pPr marL="0" indent="0">
              <a:buNone/>
            </a:pPr>
            <a:r>
              <a:rPr lang="en-GB" sz="2400" dirty="0"/>
              <a:t>Source </a:t>
            </a:r>
            <a:r>
              <a:rPr lang="en-GB" sz="2400" dirty="0" smtClean="0"/>
              <a:t>A </a:t>
            </a:r>
            <a:r>
              <a:rPr lang="en-GB" sz="2400" dirty="0"/>
              <a:t>is very useful as evidence of Nazi beliefs about the role of </a:t>
            </a:r>
            <a:r>
              <a:rPr lang="en-GB" sz="2400" dirty="0" smtClean="0"/>
              <a:t>women as it is </a:t>
            </a:r>
            <a:r>
              <a:rPr lang="en-GB" sz="2400" dirty="0"/>
              <a:t>a primary source, taken from 1934 when the Nazis were in power and were beginning to implement</a:t>
            </a:r>
            <a:r>
              <a:rPr lang="en-GB" sz="2800" dirty="0"/>
              <a:t> </a:t>
            </a:r>
            <a:r>
              <a:rPr lang="en-GB" sz="2400" dirty="0"/>
              <a:t>their ideas. </a:t>
            </a:r>
          </a:p>
          <a:p>
            <a:pPr marL="0" indent="0">
              <a:buNone/>
            </a:pPr>
            <a:r>
              <a:rPr lang="en-GB" sz="2400" dirty="0"/>
              <a:t>It is part of a speech made by Hitler, </a:t>
            </a:r>
            <a:r>
              <a:rPr lang="en-GB" sz="2400" dirty="0" smtClean="0"/>
              <a:t>making it useful as he was the </a:t>
            </a:r>
            <a:r>
              <a:rPr lang="en-GB" sz="2400" dirty="0"/>
              <a:t>Nazi leader who is in charge of Nazi policy. </a:t>
            </a:r>
          </a:p>
          <a:p>
            <a:pPr marL="0" indent="0">
              <a:buNone/>
            </a:pPr>
            <a:r>
              <a:rPr lang="en-GB" sz="2400" dirty="0" smtClean="0"/>
              <a:t>The </a:t>
            </a:r>
            <a:r>
              <a:rPr lang="en-GB" sz="2400" dirty="0"/>
              <a:t>source content </a:t>
            </a:r>
            <a:r>
              <a:rPr lang="en-GB" sz="2400" dirty="0" smtClean="0"/>
              <a:t>is useful because it tells us that a</a:t>
            </a:r>
            <a:r>
              <a:rPr lang="en-GB" sz="2400" i="1" dirty="0" smtClean="0"/>
              <a:t> </a:t>
            </a:r>
            <a:r>
              <a:rPr lang="en-GB" sz="2400" dirty="0" smtClean="0"/>
              <a:t>woman’s “world </a:t>
            </a:r>
            <a:r>
              <a:rPr lang="en-GB" sz="2400" dirty="0"/>
              <a:t>is her husband, her family, her children and her </a:t>
            </a:r>
            <a:r>
              <a:rPr lang="en-GB" sz="2400" dirty="0" smtClean="0"/>
              <a:t>house”, and this is accurate. </a:t>
            </a:r>
          </a:p>
          <a:p>
            <a:pPr marL="0" indent="0">
              <a:buNone/>
            </a:pPr>
            <a:r>
              <a:rPr lang="en-GB" sz="2400" dirty="0" smtClean="0"/>
              <a:t>The source could be more useful if it mentioned that the Nazis believed that no woman should have any role or say in political or military matters.</a:t>
            </a:r>
          </a:p>
          <a:p>
            <a:pPr marL="0" indent="0">
              <a:buNone/>
            </a:pPr>
            <a:r>
              <a:rPr lang="en-GB" sz="2400" dirty="0" smtClean="0"/>
              <a:t>Also, it could be more useful if it stated that women were rewarded for having children by being given a military style medal – ‘The Cross of Motherhood’.</a:t>
            </a:r>
            <a:endParaRPr lang="en-GB" sz="24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982520" y="455400"/>
              <a:ext cx="1598760" cy="125280"/>
            </p14:xfrm>
          </p:contentPart>
        </mc:Choice>
        <mc:Fallback xmlns="">
          <p:pic>
            <p:nvPicPr>
              <p:cNvPr id="2" name="Ink 1"/>
              <p:cNvPicPr/>
              <p:nvPr/>
            </p:nvPicPr>
            <p:blipFill>
              <a:blip r:embed="rId3"/>
              <a:stretch>
                <a:fillRect/>
              </a:stretch>
            </p:blipFill>
            <p:spPr>
              <a:xfrm>
                <a:off x="1966680" y="392040"/>
                <a:ext cx="163044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277600" y="2018160"/>
              <a:ext cx="2125440" cy="152280"/>
            </p14:xfrm>
          </p:contentPart>
        </mc:Choice>
        <mc:Fallback xmlns="">
          <p:pic>
            <p:nvPicPr>
              <p:cNvPr id="3" name="Ink 2"/>
              <p:cNvPicPr/>
              <p:nvPr/>
            </p:nvPicPr>
            <p:blipFill>
              <a:blip r:embed="rId5"/>
              <a:stretch>
                <a:fillRect/>
              </a:stretch>
            </p:blipFill>
            <p:spPr>
              <a:xfrm>
                <a:off x="5261400" y="1954440"/>
                <a:ext cx="215748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2991600" y="2830680"/>
              <a:ext cx="1188000" cy="178920"/>
            </p14:xfrm>
          </p:contentPart>
        </mc:Choice>
        <mc:Fallback xmlns="">
          <p:pic>
            <p:nvPicPr>
              <p:cNvPr id="4" name="Ink 3"/>
              <p:cNvPicPr/>
              <p:nvPr/>
            </p:nvPicPr>
            <p:blipFill>
              <a:blip r:embed="rId7"/>
              <a:stretch>
                <a:fillRect/>
              </a:stretch>
            </p:blipFill>
            <p:spPr>
              <a:xfrm>
                <a:off x="2975400" y="2767320"/>
                <a:ext cx="122004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839520" y="3598560"/>
              <a:ext cx="2054160" cy="63000"/>
            </p14:xfrm>
          </p:contentPart>
        </mc:Choice>
        <mc:Fallback xmlns="">
          <p:pic>
            <p:nvPicPr>
              <p:cNvPr id="5" name="Ink 4"/>
              <p:cNvPicPr/>
              <p:nvPr/>
            </p:nvPicPr>
            <p:blipFill>
              <a:blip r:embed="rId9"/>
              <a:stretch>
                <a:fillRect/>
              </a:stretch>
            </p:blipFill>
            <p:spPr>
              <a:xfrm>
                <a:off x="823680" y="3535200"/>
                <a:ext cx="208584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2839680" y="4009320"/>
              <a:ext cx="1938240" cy="125640"/>
            </p14:xfrm>
          </p:contentPart>
        </mc:Choice>
        <mc:Fallback xmlns="">
          <p:pic>
            <p:nvPicPr>
              <p:cNvPr id="6" name="Ink 5"/>
              <p:cNvPicPr/>
              <p:nvPr/>
            </p:nvPicPr>
            <p:blipFill>
              <a:blip r:embed="rId11"/>
              <a:stretch>
                <a:fillRect/>
              </a:stretch>
            </p:blipFill>
            <p:spPr>
              <a:xfrm>
                <a:off x="2823840" y="3945960"/>
                <a:ext cx="19699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2598480" y="5232960"/>
              <a:ext cx="1500480" cy="36000"/>
            </p14:xfrm>
          </p:contentPart>
        </mc:Choice>
        <mc:Fallback xmlns="">
          <p:pic>
            <p:nvPicPr>
              <p:cNvPr id="7" name="Ink 6"/>
              <p:cNvPicPr/>
              <p:nvPr/>
            </p:nvPicPr>
            <p:blipFill>
              <a:blip r:embed="rId13"/>
              <a:stretch>
                <a:fillRect/>
              </a:stretch>
            </p:blipFill>
            <p:spPr>
              <a:xfrm>
                <a:off x="2582640" y="5169240"/>
                <a:ext cx="1532160" cy="1630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5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5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5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994122"/>
          </a:xfrm>
        </p:spPr>
        <p:txBody>
          <a:bodyPr/>
          <a:lstStyle/>
          <a:p>
            <a:r>
              <a:rPr lang="en-GB" b="1" dirty="0" smtClean="0"/>
              <a:t>In this unit, you will learn about..</a:t>
            </a:r>
            <a:endParaRPr lang="en-GB" b="1" dirty="0"/>
          </a:p>
        </p:txBody>
      </p:sp>
      <p:sp>
        <p:nvSpPr>
          <p:cNvPr id="3" name="Content Placeholder 2"/>
          <p:cNvSpPr>
            <a:spLocks noGrp="1"/>
          </p:cNvSpPr>
          <p:nvPr>
            <p:ph idx="1"/>
          </p:nvPr>
        </p:nvSpPr>
        <p:spPr/>
        <p:txBody>
          <a:bodyPr/>
          <a:lstStyle/>
          <a:p>
            <a:pPr marL="0" indent="0">
              <a:buNone/>
            </a:pPr>
            <a:r>
              <a:rPr lang="en-GB" sz="2800" b="1" dirty="0" smtClean="0"/>
              <a:t>A. </a:t>
            </a:r>
            <a:r>
              <a:rPr lang="en-GB" sz="2800" dirty="0" smtClean="0"/>
              <a:t>Weimar </a:t>
            </a:r>
            <a:r>
              <a:rPr lang="en-GB" sz="2800" dirty="0"/>
              <a:t>Germany, 1919–29 </a:t>
            </a:r>
            <a:endParaRPr lang="en-GB" sz="2800" dirty="0" smtClean="0"/>
          </a:p>
          <a:p>
            <a:pPr marL="0" indent="0">
              <a:buNone/>
            </a:pPr>
            <a:r>
              <a:rPr lang="en-GB" sz="2800" dirty="0"/>
              <a:t>	</a:t>
            </a:r>
          </a:p>
          <a:p>
            <a:pPr marL="0" indent="0">
              <a:buNone/>
            </a:pPr>
            <a:r>
              <a:rPr lang="en-GB" sz="2800" b="1" dirty="0" smtClean="0"/>
              <a:t>B. </a:t>
            </a:r>
            <a:r>
              <a:rPr lang="en-GB" sz="2800" dirty="0"/>
              <a:t>Nazi rise to power, 1929–1933 </a:t>
            </a:r>
            <a:endParaRPr lang="en-GB" sz="2800" dirty="0" smtClean="0"/>
          </a:p>
          <a:p>
            <a:pPr marL="0" indent="0">
              <a:buNone/>
            </a:pPr>
            <a:r>
              <a:rPr lang="en-GB" sz="2800" dirty="0"/>
              <a:t>	</a:t>
            </a:r>
          </a:p>
          <a:p>
            <a:pPr marL="0" indent="0">
              <a:buNone/>
            </a:pPr>
            <a:r>
              <a:rPr lang="en-GB" sz="2800" b="1" dirty="0" smtClean="0"/>
              <a:t>C. </a:t>
            </a:r>
            <a:r>
              <a:rPr lang="en-GB" sz="2800" dirty="0"/>
              <a:t>Nazi control of Germany </a:t>
            </a:r>
            <a:endParaRPr lang="en-GB" sz="2800" dirty="0" smtClean="0"/>
          </a:p>
          <a:p>
            <a:pPr marL="0" indent="0">
              <a:buNone/>
            </a:pPr>
            <a:r>
              <a:rPr lang="en-GB" sz="2800" dirty="0"/>
              <a:t>	</a:t>
            </a:r>
          </a:p>
          <a:p>
            <a:pPr marL="0" indent="0">
              <a:buNone/>
            </a:pPr>
            <a:r>
              <a:rPr lang="en-GB" sz="2800" b="1" dirty="0" smtClean="0"/>
              <a:t>D. </a:t>
            </a:r>
            <a:r>
              <a:rPr lang="en-GB" sz="2800" dirty="0"/>
              <a:t>Nazi social and economic policies </a:t>
            </a:r>
            <a:r>
              <a:rPr lang="en-GB" dirty="0"/>
              <a:t>	</a:t>
            </a:r>
          </a:p>
          <a:p>
            <a:pPr marL="0" indent="0">
              <a:buNone/>
            </a:pP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348880"/>
            <a:ext cx="274913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07504" y="5671412"/>
            <a:ext cx="1237152"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44656" y="5795682"/>
            <a:ext cx="7799344" cy="523220"/>
          </a:xfrm>
          <a:prstGeom prst="rect">
            <a:avLst/>
          </a:prstGeom>
          <a:noFill/>
        </p:spPr>
        <p:txBody>
          <a:bodyPr wrap="square" rtlCol="0">
            <a:spAutoFit/>
          </a:bodyPr>
          <a:lstStyle/>
          <a:p>
            <a:r>
              <a:rPr lang="en-GB" sz="2800" b="1" dirty="0" smtClean="0"/>
              <a:t>As always, remember to use your checklist!!</a:t>
            </a:r>
            <a:endParaRPr lang="en-GB" sz="2800" b="1" dirty="0"/>
          </a:p>
        </p:txBody>
      </p:sp>
    </p:spTree>
    <p:extLst>
      <p:ext uri="{BB962C8B-B14F-4D97-AF65-F5344CB8AC3E}">
        <p14:creationId xmlns:p14="http://schemas.microsoft.com/office/powerpoint/2010/main" val="2900547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22182"/>
            <a:ext cx="8229600" cy="1143000"/>
          </a:xfrm>
        </p:spPr>
        <p:txBody>
          <a:bodyPr/>
          <a:lstStyle/>
          <a:p>
            <a:r>
              <a:rPr lang="en-GB" b="1" dirty="0" smtClean="0"/>
              <a:t>Comparing Sources</a:t>
            </a:r>
            <a:endParaRPr lang="en-GB" b="1" dirty="0"/>
          </a:p>
        </p:txBody>
      </p:sp>
      <p:sp>
        <p:nvSpPr>
          <p:cNvPr id="3" name="Content Placeholder 2"/>
          <p:cNvSpPr>
            <a:spLocks noGrp="1"/>
          </p:cNvSpPr>
          <p:nvPr>
            <p:ph idx="1"/>
          </p:nvPr>
        </p:nvSpPr>
        <p:spPr>
          <a:xfrm>
            <a:off x="251520" y="1124745"/>
            <a:ext cx="8712968" cy="4608512"/>
          </a:xfrm>
        </p:spPr>
        <p:txBody>
          <a:bodyPr>
            <a:noAutofit/>
          </a:bodyPr>
          <a:lstStyle/>
          <a:p>
            <a:pPr lvl="0">
              <a:lnSpc>
                <a:spcPct val="115000"/>
              </a:lnSpc>
              <a:buFont typeface="Symbol"/>
              <a:buChar char=""/>
            </a:pPr>
            <a:r>
              <a:rPr lang="en-GB" sz="2800" dirty="0">
                <a:ea typeface="Calibri"/>
                <a:cs typeface="Times New Roman"/>
              </a:rPr>
              <a:t>Opening sentence which </a:t>
            </a:r>
            <a:r>
              <a:rPr lang="en-GB" sz="2800" dirty="0" smtClean="0">
                <a:ea typeface="Calibri"/>
                <a:cs typeface="Times New Roman"/>
              </a:rPr>
              <a:t>compares the sources </a:t>
            </a:r>
            <a:r>
              <a:rPr lang="en-GB" sz="2800" b="1" dirty="0" smtClean="0">
                <a:ea typeface="Calibri"/>
                <a:cs typeface="Times New Roman"/>
              </a:rPr>
              <a:t>overall</a:t>
            </a:r>
            <a:r>
              <a:rPr lang="en-GB" sz="2800" dirty="0" smtClean="0">
                <a:ea typeface="Calibri"/>
                <a:cs typeface="Times New Roman"/>
              </a:rPr>
              <a:t>, followed </a:t>
            </a:r>
            <a:r>
              <a:rPr lang="en-GB" sz="2800" dirty="0">
                <a:ea typeface="Calibri"/>
                <a:cs typeface="Times New Roman"/>
              </a:rPr>
              <a:t>by </a:t>
            </a:r>
            <a:r>
              <a:rPr lang="en-GB" sz="2800" b="1" dirty="0" smtClean="0">
                <a:ea typeface="Calibri"/>
                <a:cs typeface="Times New Roman"/>
              </a:rPr>
              <a:t>point </a:t>
            </a:r>
            <a:r>
              <a:rPr lang="en-GB" sz="2800" b="1" dirty="0">
                <a:ea typeface="Calibri"/>
                <a:cs typeface="Times New Roman"/>
              </a:rPr>
              <a:t>by point </a:t>
            </a:r>
            <a:r>
              <a:rPr lang="en-GB" sz="2800" dirty="0" smtClean="0">
                <a:ea typeface="Calibri"/>
                <a:cs typeface="Times New Roman"/>
              </a:rPr>
              <a:t>comparisons.</a:t>
            </a:r>
            <a:endParaRPr lang="en-GB" sz="2800" dirty="0">
              <a:ea typeface="Calibri"/>
              <a:cs typeface="Times New Roman"/>
            </a:endParaRPr>
          </a:p>
          <a:p>
            <a:pPr lvl="0">
              <a:lnSpc>
                <a:spcPct val="115000"/>
              </a:lnSpc>
              <a:buFont typeface="Symbol"/>
              <a:buChar char=""/>
            </a:pPr>
            <a:r>
              <a:rPr lang="en-GB" sz="2800" dirty="0" smtClean="0">
                <a:ea typeface="Calibri"/>
                <a:cs typeface="Times New Roman"/>
              </a:rPr>
              <a:t>For example:</a:t>
            </a:r>
            <a:endParaRPr lang="en-GB" sz="2800" dirty="0">
              <a:ea typeface="Calibri"/>
              <a:cs typeface="Times New Roman"/>
            </a:endParaRPr>
          </a:p>
          <a:p>
            <a:pPr marL="571500" indent="0">
              <a:lnSpc>
                <a:spcPct val="115000"/>
              </a:lnSpc>
              <a:spcAft>
                <a:spcPts val="0"/>
              </a:spcAft>
              <a:buNone/>
            </a:pPr>
            <a:r>
              <a:rPr lang="en-GB" sz="600" dirty="0">
                <a:ea typeface="Calibri"/>
                <a:cs typeface="Times New Roman"/>
              </a:rPr>
              <a:t> </a:t>
            </a:r>
            <a:endParaRPr lang="en-GB" sz="2800" dirty="0">
              <a:ea typeface="Calibri"/>
              <a:cs typeface="Times New Roman"/>
            </a:endParaRPr>
          </a:p>
          <a:p>
            <a:pPr marL="457200">
              <a:lnSpc>
                <a:spcPct val="115000"/>
              </a:lnSpc>
              <a:spcAft>
                <a:spcPts val="0"/>
              </a:spcAft>
            </a:pPr>
            <a:r>
              <a:rPr lang="en-GB" sz="2800" i="1" dirty="0">
                <a:ea typeface="Calibri"/>
                <a:cs typeface="Times New Roman"/>
              </a:rPr>
              <a:t>Sources A and B agree to a large extent about </a:t>
            </a:r>
            <a:r>
              <a:rPr lang="en-GB" sz="2800" i="1" dirty="0" smtClean="0">
                <a:ea typeface="Calibri"/>
                <a:cs typeface="Times New Roman"/>
              </a:rPr>
              <a:t>…….. </a:t>
            </a:r>
          </a:p>
          <a:p>
            <a:pPr marL="457200">
              <a:lnSpc>
                <a:spcPct val="115000"/>
              </a:lnSpc>
              <a:spcAft>
                <a:spcPts val="1000"/>
              </a:spcAft>
            </a:pPr>
            <a:r>
              <a:rPr lang="en-GB" sz="2800" i="1" dirty="0" smtClean="0">
                <a:ea typeface="Calibri"/>
                <a:cs typeface="Times New Roman"/>
              </a:rPr>
              <a:t> </a:t>
            </a:r>
            <a:r>
              <a:rPr lang="en-GB" sz="2800" i="1" dirty="0">
                <a:ea typeface="Calibri"/>
                <a:cs typeface="Times New Roman"/>
              </a:rPr>
              <a:t>Source A states that</a:t>
            </a:r>
            <a:r>
              <a:rPr lang="en-GB" sz="2800" i="1" dirty="0" smtClean="0">
                <a:ea typeface="Calibri"/>
                <a:cs typeface="Times New Roman"/>
              </a:rPr>
              <a:t>…(</a:t>
            </a:r>
            <a:r>
              <a:rPr lang="en-GB" sz="2800" b="1" i="1" dirty="0" smtClean="0">
                <a:ea typeface="Calibri"/>
                <a:cs typeface="Times New Roman"/>
              </a:rPr>
              <a:t>QUOTE</a:t>
            </a:r>
            <a:r>
              <a:rPr lang="en-GB" sz="2800" i="1" dirty="0" smtClean="0">
                <a:ea typeface="Calibri"/>
                <a:cs typeface="Times New Roman"/>
              </a:rPr>
              <a:t>)…..Source </a:t>
            </a:r>
            <a:r>
              <a:rPr lang="en-GB" sz="2800" i="1" dirty="0">
                <a:ea typeface="Calibri"/>
                <a:cs typeface="Times New Roman"/>
              </a:rPr>
              <a:t>B </a:t>
            </a:r>
            <a:r>
              <a:rPr lang="en-GB" sz="2800" i="1" dirty="0" smtClean="0">
                <a:ea typeface="Calibri"/>
                <a:cs typeface="Times New Roman"/>
              </a:rPr>
              <a:t>agrees </a:t>
            </a:r>
            <a:r>
              <a:rPr lang="en-GB" sz="2800" i="1" dirty="0">
                <a:ea typeface="Calibri"/>
                <a:cs typeface="Times New Roman"/>
              </a:rPr>
              <a:t>by stating that</a:t>
            </a:r>
            <a:r>
              <a:rPr lang="en-GB" sz="2800" i="1" dirty="0" smtClean="0">
                <a:ea typeface="Calibri"/>
                <a:cs typeface="Times New Roman"/>
              </a:rPr>
              <a:t>……(</a:t>
            </a:r>
            <a:r>
              <a:rPr lang="en-GB" sz="2800" b="1" i="1" dirty="0" smtClean="0">
                <a:ea typeface="Calibri"/>
                <a:cs typeface="Times New Roman"/>
              </a:rPr>
              <a:t>QUOTE</a:t>
            </a:r>
            <a:r>
              <a:rPr lang="en-GB" sz="2800" i="1" dirty="0" smtClean="0">
                <a:ea typeface="Calibri"/>
                <a:cs typeface="Times New Roman"/>
              </a:rPr>
              <a:t>)…..Therefore both </a:t>
            </a:r>
            <a:r>
              <a:rPr lang="en-GB" sz="2800" i="1" dirty="0">
                <a:ea typeface="Calibri"/>
                <a:cs typeface="Times New Roman"/>
              </a:rPr>
              <a:t>sources agree that </a:t>
            </a:r>
            <a:r>
              <a:rPr lang="en-GB" sz="2800" i="1" dirty="0" smtClean="0">
                <a:ea typeface="Calibri"/>
                <a:cs typeface="Times New Roman"/>
              </a:rPr>
              <a:t>…….(</a:t>
            </a:r>
            <a:r>
              <a:rPr lang="en-GB" sz="2800" b="1" i="1" dirty="0" smtClean="0">
                <a:ea typeface="Calibri"/>
                <a:cs typeface="Times New Roman"/>
              </a:rPr>
              <a:t>OWN WORDS</a:t>
            </a:r>
            <a:r>
              <a:rPr lang="en-GB" sz="2800" i="1" dirty="0" smtClean="0">
                <a:ea typeface="Calibri"/>
                <a:cs typeface="Times New Roman"/>
              </a:rPr>
              <a:t>). </a:t>
            </a:r>
            <a:endParaRPr lang="en-GB" sz="2800" dirty="0"/>
          </a:p>
        </p:txBody>
      </p:sp>
      <p:sp>
        <p:nvSpPr>
          <p:cNvPr id="4" name="TextBox 3"/>
          <p:cNvSpPr txBox="1"/>
          <p:nvPr/>
        </p:nvSpPr>
        <p:spPr>
          <a:xfrm>
            <a:off x="179512" y="5849655"/>
            <a:ext cx="8712968" cy="523220"/>
          </a:xfrm>
          <a:prstGeom prst="rect">
            <a:avLst/>
          </a:prstGeom>
          <a:noFill/>
        </p:spPr>
        <p:txBody>
          <a:bodyPr wrap="square" rtlCol="0">
            <a:spAutoFit/>
          </a:bodyPr>
          <a:lstStyle/>
          <a:p>
            <a:r>
              <a:rPr lang="en-GB" sz="2800" b="1" dirty="0" smtClean="0">
                <a:solidFill>
                  <a:schemeClr val="accent2">
                    <a:lumMod val="60000"/>
                    <a:lumOff val="40000"/>
                  </a:schemeClr>
                </a:solidFill>
              </a:rPr>
              <a:t>TASK:- complete the next page of your workbook.</a:t>
            </a:r>
            <a:endParaRPr lang="en-GB" sz="2800" b="1" dirty="0">
              <a:solidFill>
                <a:schemeClr val="accent2">
                  <a:lumMod val="60000"/>
                  <a:lumOff val="40000"/>
                </a:schemeClr>
              </a:solidFill>
            </a:endParaRPr>
          </a:p>
        </p:txBody>
      </p:sp>
    </p:spTree>
    <p:extLst>
      <p:ext uri="{BB962C8B-B14F-4D97-AF65-F5344CB8AC3E}">
        <p14:creationId xmlns:p14="http://schemas.microsoft.com/office/powerpoint/2010/main" val="414934438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GB" sz="4000"/>
              <a:t>Education</a:t>
            </a:r>
            <a:br>
              <a:rPr lang="en-GB" sz="4000"/>
            </a:br>
            <a:r>
              <a:rPr lang="en-GB" sz="4000"/>
              <a:t>What You Will Learn</a:t>
            </a:r>
          </a:p>
        </p:txBody>
      </p:sp>
      <p:sp>
        <p:nvSpPr>
          <p:cNvPr id="59395" name="Rectangle 3"/>
          <p:cNvSpPr>
            <a:spLocks noGrp="1" noChangeArrowheads="1"/>
          </p:cNvSpPr>
          <p:nvPr>
            <p:ph type="body" idx="1"/>
          </p:nvPr>
        </p:nvSpPr>
        <p:spPr/>
        <p:txBody>
          <a:bodyPr/>
          <a:lstStyle/>
          <a:p>
            <a:r>
              <a:rPr lang="en-GB" sz="2800" dirty="0"/>
              <a:t>How young Germans learned about Nazi ideas at school</a:t>
            </a:r>
          </a:p>
          <a:p>
            <a:r>
              <a:rPr lang="en-GB" sz="2800" dirty="0"/>
              <a:t>Hitler's beliefs about the purpose of schools</a:t>
            </a:r>
          </a:p>
          <a:p>
            <a:r>
              <a:rPr lang="en-GB" sz="2800" dirty="0" smtClean="0"/>
              <a:t>How education was reorganised by the Nazis</a:t>
            </a:r>
            <a:endParaRPr lang="en-GB" sz="2800" dirty="0"/>
          </a:p>
        </p:txBody>
      </p:sp>
      <p:pic>
        <p:nvPicPr>
          <p:cNvPr id="59396" name="Picture 4"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60350"/>
            <a:ext cx="1141412" cy="1065213"/>
          </a:xfrm>
          <a:prstGeom prst="rect">
            <a:avLst/>
          </a:prstGeom>
          <a:noFill/>
          <a:extLst>
            <a:ext uri="{909E8E84-426E-40DD-AFC4-6F175D3DCCD1}">
              <a14:hiddenFill xmlns:a14="http://schemas.microsoft.com/office/drawing/2010/main">
                <a:solidFill>
                  <a:srgbClr val="FFFFFF"/>
                </a:solidFill>
              </a14:hiddenFill>
            </a:ext>
          </a:extLst>
        </p:spPr>
      </p:pic>
      <p:pic>
        <p:nvPicPr>
          <p:cNvPr id="59397" name="Picture 5"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333375"/>
            <a:ext cx="1141413" cy="106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42216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encebuzz.org/sites/default/files/images/un1429.thumbnai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3847"/>
            <a:ext cx="4824536" cy="64648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20072" y="1882793"/>
            <a:ext cx="2880320" cy="3046988"/>
          </a:xfrm>
          <a:prstGeom prst="rect">
            <a:avLst/>
          </a:prstGeom>
          <a:noFill/>
        </p:spPr>
        <p:txBody>
          <a:bodyPr wrap="square" rtlCol="0">
            <a:spAutoFit/>
          </a:bodyPr>
          <a:lstStyle/>
          <a:p>
            <a:r>
              <a:rPr lang="en-GB" sz="2400" dirty="0" smtClean="0"/>
              <a:t>How does this </a:t>
            </a:r>
            <a:r>
              <a:rPr lang="en-GB" sz="2400" dirty="0"/>
              <a:t>image, from a high school biology textbook, </a:t>
            </a:r>
            <a:r>
              <a:rPr lang="en-GB" sz="2400" dirty="0" smtClean="0"/>
              <a:t>act as an example </a:t>
            </a:r>
            <a:r>
              <a:rPr lang="en-GB" sz="2400" dirty="0"/>
              <a:t>of Nazi propaganda on the need to prevent births of the “</a:t>
            </a:r>
            <a:r>
              <a:rPr lang="en-GB" sz="2400" dirty="0" smtClean="0"/>
              <a:t>unfit’?</a:t>
            </a:r>
            <a:endParaRPr lang="en-GB" sz="2400" dirty="0"/>
          </a:p>
        </p:txBody>
      </p:sp>
    </p:spTree>
    <p:extLst>
      <p:ext uri="{BB962C8B-B14F-4D97-AF65-F5344CB8AC3E}">
        <p14:creationId xmlns:p14="http://schemas.microsoft.com/office/powerpoint/2010/main" val="208176454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1"/>
            <a:ext cx="8229600" cy="850106"/>
          </a:xfrm>
        </p:spPr>
        <p:txBody>
          <a:bodyPr/>
          <a:lstStyle/>
          <a:p>
            <a:r>
              <a:rPr lang="en-GB" dirty="0" smtClean="0"/>
              <a:t>Nazi Maths Challenge!</a:t>
            </a:r>
            <a:endParaRPr lang="en-GB" dirty="0"/>
          </a:p>
        </p:txBody>
      </p:sp>
      <p:sp>
        <p:nvSpPr>
          <p:cNvPr id="3" name="Content Placeholder 2"/>
          <p:cNvSpPr>
            <a:spLocks noGrp="1"/>
          </p:cNvSpPr>
          <p:nvPr>
            <p:ph idx="1"/>
          </p:nvPr>
        </p:nvSpPr>
        <p:spPr>
          <a:xfrm>
            <a:off x="0" y="836712"/>
            <a:ext cx="9144000" cy="5904656"/>
          </a:xfrm>
        </p:spPr>
        <p:txBody>
          <a:bodyPr/>
          <a:lstStyle/>
          <a:p>
            <a:pPr marL="457200" indent="-457200">
              <a:buFont typeface="+mj-lt"/>
              <a:buAutoNum type="arabicPeriod"/>
            </a:pPr>
            <a:r>
              <a:rPr lang="en-GB" sz="2400" dirty="0" smtClean="0"/>
              <a:t>The </a:t>
            </a:r>
            <a:r>
              <a:rPr lang="en-GB" sz="2400" dirty="0"/>
              <a:t>Jews are aliens in Germany. In 1933, there were </a:t>
            </a:r>
            <a:r>
              <a:rPr lang="en-GB" sz="2400" dirty="0" smtClean="0"/>
              <a:t>66 million people </a:t>
            </a:r>
            <a:r>
              <a:rPr lang="en-GB" sz="2400" dirty="0"/>
              <a:t>living in Germany. Of this total, </a:t>
            </a:r>
            <a:r>
              <a:rPr lang="en-GB" sz="2400" dirty="0" smtClean="0"/>
              <a:t>499,862 </a:t>
            </a:r>
            <a:r>
              <a:rPr lang="en-GB" sz="2400" dirty="0"/>
              <a:t>were Jews. What is the percentage of aliens in </a:t>
            </a:r>
            <a:r>
              <a:rPr lang="en-GB" sz="2400" dirty="0" smtClean="0"/>
              <a:t>Germany?</a:t>
            </a:r>
          </a:p>
          <a:p>
            <a:pPr marL="457200" indent="-457200">
              <a:buFont typeface="+mj-lt"/>
              <a:buAutoNum type="arabicPeriod"/>
            </a:pPr>
            <a:endParaRPr lang="en-GB" sz="800" dirty="0" smtClean="0"/>
          </a:p>
          <a:p>
            <a:pPr marL="457200" indent="-457200">
              <a:buFont typeface="+mj-lt"/>
              <a:buAutoNum type="arabicPeriod"/>
            </a:pPr>
            <a:r>
              <a:rPr lang="en-GB" sz="2400" dirty="0" smtClean="0"/>
              <a:t>A </a:t>
            </a:r>
            <a:r>
              <a:rPr lang="en-GB" sz="2400" dirty="0"/>
              <a:t>bomber aircraft on take off carries 144 bombs, each weighing ten kilos. The aircraft bombs </a:t>
            </a:r>
            <a:r>
              <a:rPr lang="en-GB" sz="2400" dirty="0" smtClean="0"/>
              <a:t>Warsaw, the centre of international Jewry. </a:t>
            </a:r>
            <a:r>
              <a:rPr lang="en-GB" sz="2400" dirty="0"/>
              <a:t>On take off with all bombs on board and a fuel tank containing 1000 kilos of fuel, the aircraft weighs about 8 tons. When it returns from its victorious mission, there are still 230 kilos of fuel left. What is the weight of the aircraft when </a:t>
            </a:r>
            <a:r>
              <a:rPr lang="en-GB" sz="2400" dirty="0" smtClean="0"/>
              <a:t>empty?</a:t>
            </a:r>
          </a:p>
          <a:p>
            <a:pPr marL="457200" indent="-457200">
              <a:buFont typeface="+mj-lt"/>
              <a:buAutoNum type="arabicPeriod"/>
            </a:pPr>
            <a:endParaRPr lang="en-GB" sz="900" dirty="0"/>
          </a:p>
          <a:p>
            <a:pPr marL="457200" indent="-457200">
              <a:buFont typeface="+mj-lt"/>
              <a:buAutoNum type="arabicPeriod"/>
            </a:pPr>
            <a:r>
              <a:rPr lang="en-GB" sz="2400" dirty="0" smtClean="0"/>
              <a:t>It costs, on </a:t>
            </a:r>
            <a:r>
              <a:rPr lang="en-GB" sz="2400" dirty="0"/>
              <a:t>average, 4 RM (</a:t>
            </a:r>
            <a:r>
              <a:rPr lang="en-GB" sz="2400" dirty="0" err="1"/>
              <a:t>Reichmarks</a:t>
            </a:r>
            <a:r>
              <a:rPr lang="en-GB" sz="2400" dirty="0"/>
              <a:t>) a day to keep a cripple or a mentally ill person in hospital. There are currently 300,000 mentally ill, lunatics and so on in Germany’s hospitals. How much would the German government save if they got rid of all these people?</a:t>
            </a:r>
          </a:p>
          <a:p>
            <a:endParaRPr lang="en-GB" dirty="0"/>
          </a:p>
        </p:txBody>
      </p:sp>
    </p:spTree>
    <p:extLst>
      <p:ext uri="{BB962C8B-B14F-4D97-AF65-F5344CB8AC3E}">
        <p14:creationId xmlns:p14="http://schemas.microsoft.com/office/powerpoint/2010/main" val="34626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lstStyle/>
          <a:p>
            <a:r>
              <a:rPr lang="en-GB" dirty="0" smtClean="0"/>
              <a:t>Tasks – Purpose of Education</a:t>
            </a:r>
            <a:endParaRPr lang="en-GB" dirty="0"/>
          </a:p>
        </p:txBody>
      </p:sp>
      <p:sp>
        <p:nvSpPr>
          <p:cNvPr id="3" name="Content Placeholder 2"/>
          <p:cNvSpPr>
            <a:spLocks noGrp="1"/>
          </p:cNvSpPr>
          <p:nvPr>
            <p:ph idx="1"/>
          </p:nvPr>
        </p:nvSpPr>
        <p:spPr>
          <a:xfrm>
            <a:off x="117848" y="1772816"/>
            <a:ext cx="8928992" cy="5688632"/>
          </a:xfrm>
        </p:spPr>
        <p:txBody>
          <a:bodyPr/>
          <a:lstStyle/>
          <a:p>
            <a:pPr marL="457200" indent="-457200">
              <a:buFont typeface="+mj-lt"/>
              <a:buAutoNum type="arabicPeriod"/>
            </a:pPr>
            <a:r>
              <a:rPr lang="en-GB" i="1" dirty="0" smtClean="0"/>
              <a:t>Read page 91</a:t>
            </a:r>
          </a:p>
          <a:p>
            <a:pPr marL="457200" indent="-457200">
              <a:buFont typeface="+mj-lt"/>
              <a:buAutoNum type="arabicPeriod"/>
            </a:pPr>
            <a:r>
              <a:rPr lang="en-GB" dirty="0" smtClean="0"/>
              <a:t>What does indoctrination mean?</a:t>
            </a:r>
          </a:p>
          <a:p>
            <a:pPr marL="457200" indent="-457200">
              <a:buFont typeface="+mj-lt"/>
              <a:buAutoNum type="arabicPeriod"/>
            </a:pPr>
            <a:r>
              <a:rPr lang="en-GB" dirty="0" smtClean="0"/>
              <a:t>What was the main aim of the Nazi education system?</a:t>
            </a:r>
          </a:p>
          <a:p>
            <a:pPr marL="457200" indent="-457200">
              <a:buFont typeface="+mj-lt"/>
              <a:buAutoNum type="arabicPeriod"/>
            </a:pPr>
            <a:r>
              <a:rPr lang="en-GB" dirty="0" smtClean="0"/>
              <a:t>What did Hitler want to create?</a:t>
            </a:r>
          </a:p>
        </p:txBody>
      </p:sp>
    </p:spTree>
    <p:extLst>
      <p:ext uri="{BB962C8B-B14F-4D97-AF65-F5344CB8AC3E}">
        <p14:creationId xmlns:p14="http://schemas.microsoft.com/office/powerpoint/2010/main" val="145326771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56"/>
            <a:ext cx="8229600" cy="1143000"/>
          </a:xfrm>
        </p:spPr>
        <p:txBody>
          <a:bodyPr/>
          <a:lstStyle/>
          <a:p>
            <a:r>
              <a:rPr lang="en-GB" sz="4800" b="1" dirty="0" smtClean="0"/>
              <a:t>Re-organising Schools</a:t>
            </a:r>
            <a:endParaRPr lang="en-GB" sz="4800" b="1" dirty="0"/>
          </a:p>
        </p:txBody>
      </p:sp>
      <p:sp>
        <p:nvSpPr>
          <p:cNvPr id="3" name="Content Placeholder 2"/>
          <p:cNvSpPr>
            <a:spLocks noGrp="1"/>
          </p:cNvSpPr>
          <p:nvPr>
            <p:ph idx="1"/>
          </p:nvPr>
        </p:nvSpPr>
        <p:spPr>
          <a:xfrm>
            <a:off x="107504" y="1600200"/>
            <a:ext cx="8928992" cy="4525963"/>
          </a:xfrm>
        </p:spPr>
        <p:txBody>
          <a:bodyPr/>
          <a:lstStyle/>
          <a:p>
            <a:pPr marL="457200" indent="-457200">
              <a:buFont typeface="+mj-lt"/>
              <a:buAutoNum type="arabicPeriod"/>
            </a:pPr>
            <a:r>
              <a:rPr lang="en-GB" sz="2800" i="1" dirty="0"/>
              <a:t>Read ‘Reorganising schools’ on page 92</a:t>
            </a:r>
          </a:p>
          <a:p>
            <a:pPr marL="457200" indent="-457200">
              <a:buFont typeface="+mj-lt"/>
              <a:buAutoNum type="arabicPeriod"/>
            </a:pPr>
            <a:r>
              <a:rPr lang="en-GB" sz="2800" dirty="0"/>
              <a:t>How did Hitler ensure that schools taught what the Nazis believed in?</a:t>
            </a:r>
          </a:p>
          <a:p>
            <a:pPr marL="457200" indent="-457200">
              <a:buFont typeface="+mj-lt"/>
              <a:buAutoNum type="arabicPeriod"/>
            </a:pPr>
            <a:r>
              <a:rPr lang="en-GB" sz="2800" dirty="0"/>
              <a:t>In what ways were different school subjects used to put across the Nazis’ ideology?</a:t>
            </a:r>
          </a:p>
          <a:p>
            <a:pPr marL="457200" indent="-457200">
              <a:buFont typeface="+mj-lt"/>
              <a:buAutoNum type="arabicPeriod"/>
            </a:pPr>
            <a:r>
              <a:rPr lang="en-GB" sz="2800" dirty="0"/>
              <a:t>Describe the </a:t>
            </a:r>
            <a:r>
              <a:rPr lang="en-GB" sz="2800" b="1" dirty="0"/>
              <a:t>purpose</a:t>
            </a:r>
            <a:r>
              <a:rPr lang="en-GB" sz="2800" dirty="0"/>
              <a:t> and </a:t>
            </a:r>
            <a:r>
              <a:rPr lang="en-GB" sz="2800" b="1" dirty="0"/>
              <a:t>entry requirements </a:t>
            </a:r>
            <a:r>
              <a:rPr lang="en-GB" sz="2800" dirty="0"/>
              <a:t>for the </a:t>
            </a:r>
            <a:r>
              <a:rPr lang="en-GB" sz="2800" i="1" dirty="0" err="1"/>
              <a:t>Napolas</a:t>
            </a:r>
            <a:r>
              <a:rPr lang="en-GB" sz="2800" dirty="0"/>
              <a:t>?</a:t>
            </a:r>
          </a:p>
          <a:p>
            <a:pPr marL="457200" indent="-457200">
              <a:buFont typeface="+mj-lt"/>
              <a:buAutoNum type="arabicPeriod"/>
            </a:pPr>
            <a:r>
              <a:rPr lang="en-GB" sz="2800" dirty="0"/>
              <a:t>In what ways did the Nazis change university education?</a:t>
            </a:r>
          </a:p>
          <a:p>
            <a:pPr marL="457200" indent="-457200">
              <a:buFont typeface="+mj-lt"/>
              <a:buAutoNum type="arabicPeriod"/>
            </a:pPr>
            <a:r>
              <a:rPr lang="en-GB" sz="2800" dirty="0"/>
              <a:t>Complete the N5 tasks on page 96 – source comparison.</a:t>
            </a:r>
          </a:p>
          <a:p>
            <a:endParaRPr lang="en-GB" dirty="0"/>
          </a:p>
        </p:txBody>
      </p:sp>
    </p:spTree>
    <p:extLst>
      <p:ext uri="{BB962C8B-B14F-4D97-AF65-F5344CB8AC3E}">
        <p14:creationId xmlns:p14="http://schemas.microsoft.com/office/powerpoint/2010/main" val="386310018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552728"/>
          </a:xfrm>
        </p:spPr>
        <p:txBody>
          <a:bodyPr/>
          <a:lstStyle/>
          <a:p>
            <a:pPr marL="0" indent="0">
              <a:buNone/>
            </a:pPr>
            <a:r>
              <a:rPr lang="en-GB" sz="2800" dirty="0" smtClean="0"/>
              <a:t>The sources </a:t>
            </a:r>
            <a:r>
              <a:rPr lang="en-GB" sz="2800" dirty="0"/>
              <a:t>agree </a:t>
            </a:r>
            <a:r>
              <a:rPr lang="en-GB" sz="2800" dirty="0" smtClean="0"/>
              <a:t>to a large extent about the Nazis’ changes to education.</a:t>
            </a:r>
            <a:endParaRPr lang="en-GB" sz="2800" dirty="0"/>
          </a:p>
          <a:p>
            <a:pPr marL="0" indent="0">
              <a:buNone/>
            </a:pPr>
            <a:r>
              <a:rPr lang="en-GB" sz="2800" dirty="0" smtClean="0"/>
              <a:t>Source A states that “the number of PE periods was increased at the expense of religious instruction”. Source B states that “PE was increased to five periods by 1938. This was instead of religious instruction”. Therefore the sources agree that the Nazis introduced more PE  in school and took time away from RE to make the space.</a:t>
            </a:r>
          </a:p>
          <a:p>
            <a:pPr marL="0" indent="0">
              <a:buNone/>
            </a:pPr>
            <a:r>
              <a:rPr lang="en-GB" sz="2800" dirty="0" smtClean="0"/>
              <a:t>Source A also describes the “loud Nazi songs we had to sing”. Source B describes weekly assemblies “where hymns were replaced by Nazi songs”. Therefore, both sources agree that pupils were required to sing Nazi songs as part of their education.</a:t>
            </a:r>
          </a:p>
        </p:txBody>
      </p:sp>
    </p:spTree>
    <p:extLst>
      <p:ext uri="{BB962C8B-B14F-4D97-AF65-F5344CB8AC3E}">
        <p14:creationId xmlns:p14="http://schemas.microsoft.com/office/powerpoint/2010/main" val="41420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000">
                <a:solidFill>
                  <a:schemeClr val="tx2"/>
                </a:solidFill>
              </a:rPr>
              <a:t>Hitler Youth</a:t>
            </a:r>
            <a:br>
              <a:rPr lang="en-GB" sz="4000">
                <a:solidFill>
                  <a:schemeClr val="tx2"/>
                </a:solidFill>
              </a:rPr>
            </a:br>
            <a:r>
              <a:rPr lang="en-GB" sz="4000">
                <a:solidFill>
                  <a:schemeClr val="tx2"/>
                </a:solidFill>
              </a:rPr>
              <a:t>What you Will Learn</a:t>
            </a:r>
          </a:p>
        </p:txBody>
      </p:sp>
      <p:sp>
        <p:nvSpPr>
          <p:cNvPr id="53253" name="Rectangle 5"/>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GB" sz="3200"/>
              <a:t>How the youth movement was organised</a:t>
            </a:r>
          </a:p>
          <a:p>
            <a:pPr marL="342900" indent="-342900">
              <a:spcBef>
                <a:spcPct val="20000"/>
              </a:spcBef>
              <a:buFontTx/>
              <a:buChar char="•"/>
            </a:pPr>
            <a:r>
              <a:rPr lang="en-GB" sz="3200"/>
              <a:t>What young people were taught at youth groups</a:t>
            </a:r>
          </a:p>
          <a:p>
            <a:pPr marL="342900" indent="-342900">
              <a:spcBef>
                <a:spcPct val="20000"/>
              </a:spcBef>
              <a:buFontTx/>
              <a:buChar char="•"/>
            </a:pPr>
            <a:r>
              <a:rPr lang="en-GB" sz="3200"/>
              <a:t>What the purpose was of the Hitler Youth Movement</a:t>
            </a:r>
          </a:p>
          <a:p>
            <a:pPr marL="342900" indent="-342900">
              <a:spcBef>
                <a:spcPct val="20000"/>
              </a:spcBef>
              <a:buFontTx/>
              <a:buChar char="•"/>
            </a:pPr>
            <a:endParaRPr lang="en-GB" sz="3200"/>
          </a:p>
        </p:txBody>
      </p:sp>
      <p:pic>
        <p:nvPicPr>
          <p:cNvPr id="53254" name="Picture 6"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260350"/>
            <a:ext cx="1141413" cy="1065213"/>
          </a:xfrm>
          <a:prstGeom prst="rect">
            <a:avLst/>
          </a:prstGeom>
          <a:noFill/>
          <a:extLst>
            <a:ext uri="{909E8E84-426E-40DD-AFC4-6F175D3DCCD1}">
              <a14:hiddenFill xmlns:a14="http://schemas.microsoft.com/office/drawing/2010/main">
                <a:solidFill>
                  <a:srgbClr val="FFFFFF"/>
                </a:solidFill>
              </a14:hiddenFill>
            </a:ext>
          </a:extLst>
        </p:spPr>
      </p:pic>
      <p:pic>
        <p:nvPicPr>
          <p:cNvPr id="53255" name="Picture 7" descr="swastik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60350"/>
            <a:ext cx="1141412" cy="1065213"/>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girlslea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3933825"/>
            <a:ext cx="2039937" cy="292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girlslea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3465513" cy="4968875"/>
          </a:xfrm>
          <a:prstGeom prst="rect">
            <a:avLst/>
          </a:prstGeom>
          <a:noFill/>
          <a:extLst>
            <a:ext uri="{909E8E84-426E-40DD-AFC4-6F175D3DCCD1}">
              <a14:hiddenFill xmlns:a14="http://schemas.microsoft.com/office/drawing/2010/main">
                <a:solidFill>
                  <a:srgbClr val="FFFFFF"/>
                </a:solidFill>
              </a14:hiddenFill>
            </a:ext>
          </a:extLst>
        </p:spPr>
      </p:pic>
      <p:pic>
        <p:nvPicPr>
          <p:cNvPr id="54277" name="Picture 5" descr="opop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052513"/>
            <a:ext cx="4384675" cy="489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32428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81075"/>
            <a:ext cx="7127875" cy="4919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j-sho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76250"/>
            <a:ext cx="38100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hit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924175"/>
            <a:ext cx="3376612" cy="3376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Now try a complete answer on your own.</a:t>
            </a:r>
            <a:endParaRPr lang="en-GB" sz="32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26789"/>
            <a:ext cx="7848872" cy="40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5576" y="5733256"/>
            <a:ext cx="7632848" cy="954107"/>
          </a:xfrm>
          <a:prstGeom prst="rect">
            <a:avLst/>
          </a:prstGeom>
          <a:noFill/>
        </p:spPr>
        <p:txBody>
          <a:bodyPr wrap="square" rtlCol="0">
            <a:spAutoFit/>
          </a:bodyPr>
          <a:lstStyle/>
          <a:p>
            <a:r>
              <a:rPr lang="en-GB" sz="2400" b="1" dirty="0"/>
              <a:t>How fully</a:t>
            </a:r>
            <a:r>
              <a:rPr lang="en-GB" sz="2400" dirty="0"/>
              <a:t> does Source B explain why the Kaiser abdicated in November 1918?  </a:t>
            </a:r>
            <a:r>
              <a:rPr lang="en-GB" sz="2400" dirty="0" smtClean="0"/>
              <a:t>		</a:t>
            </a:r>
            <a:r>
              <a:rPr lang="en-GB" sz="2400" b="1" dirty="0" smtClean="0"/>
              <a:t>5 </a:t>
            </a:r>
            <a:r>
              <a:rPr lang="en-GB" sz="2400" b="1" dirty="0"/>
              <a:t>marks</a:t>
            </a:r>
            <a:endParaRPr lang="en-GB" sz="2400" dirty="0"/>
          </a:p>
          <a:p>
            <a:endParaRPr lang="en-GB" dirty="0"/>
          </a:p>
        </p:txBody>
      </p:sp>
    </p:spTree>
    <p:extLst>
      <p:ext uri="{BB962C8B-B14F-4D97-AF65-F5344CB8AC3E}">
        <p14:creationId xmlns:p14="http://schemas.microsoft.com/office/powerpoint/2010/main" val="260927194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ChangeArrowheads="1"/>
          </p:cNvSpPr>
          <p:nvPr/>
        </p:nvSpPr>
        <p:spPr bwMode="auto">
          <a:xfrm>
            <a:off x="457200" y="274638"/>
            <a:ext cx="82296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3200">
                <a:solidFill>
                  <a:schemeClr val="tx2"/>
                </a:solidFill>
              </a:rPr>
              <a:t>Young Germany</a:t>
            </a:r>
          </a:p>
        </p:txBody>
      </p:sp>
      <p:sp>
        <p:nvSpPr>
          <p:cNvPr id="57349" name="Rectangle 5"/>
          <p:cNvSpPr>
            <a:spLocks noChangeArrowheads="1"/>
          </p:cNvSpPr>
          <p:nvPr/>
        </p:nvSpPr>
        <p:spPr bwMode="auto">
          <a:xfrm>
            <a:off x="457200" y="1052513"/>
            <a:ext cx="82296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en-GB" sz="2400" dirty="0"/>
              <a:t>The Hitler Youth Movement had separate organisations for boys and girls of different ages</a:t>
            </a:r>
          </a:p>
          <a:p>
            <a:pPr marL="342900" indent="-342900">
              <a:lnSpc>
                <a:spcPct val="90000"/>
              </a:lnSpc>
              <a:spcBef>
                <a:spcPct val="20000"/>
              </a:spcBef>
              <a:buFontTx/>
              <a:buChar char="•"/>
            </a:pPr>
            <a:r>
              <a:rPr lang="en-GB" sz="2400" dirty="0"/>
              <a:t>Boys aged 6-10 belonged to the ‘Cubs’ or ‘Little Fellows’. From 10 to 14 they belonged to the ‘Young Folk’ Between 14 and 18 they belonged to the ‘Hitler Youth’ itself.</a:t>
            </a:r>
          </a:p>
          <a:p>
            <a:pPr marL="342900" indent="-342900">
              <a:lnSpc>
                <a:spcPct val="90000"/>
              </a:lnSpc>
              <a:spcBef>
                <a:spcPct val="20000"/>
              </a:spcBef>
              <a:buFontTx/>
              <a:buChar char="•"/>
            </a:pPr>
            <a:r>
              <a:rPr lang="en-GB" sz="2400" dirty="0"/>
              <a:t>Girls aged 10 to 14 belonged to the ‘Young Girls’. </a:t>
            </a:r>
            <a:r>
              <a:rPr lang="en-GB" sz="2400"/>
              <a:t>Between 14 and 18 </a:t>
            </a:r>
            <a:r>
              <a:rPr lang="en-GB" sz="2400" smtClean="0"/>
              <a:t>they </a:t>
            </a:r>
            <a:r>
              <a:rPr lang="en-GB" sz="2400"/>
              <a:t>belonged to the ‘German Girls league’.</a:t>
            </a:r>
          </a:p>
          <a:p>
            <a:pPr marL="342900" indent="-342900">
              <a:lnSpc>
                <a:spcPct val="90000"/>
              </a:lnSpc>
              <a:spcBef>
                <a:spcPct val="20000"/>
              </a:spcBef>
              <a:buFontTx/>
              <a:buChar char="•"/>
            </a:pPr>
            <a:r>
              <a:rPr lang="en-GB" sz="2400" dirty="0"/>
              <a:t>Both boys and girls were taught loyalty to Hitler, indoctrinated in Nazi ideas and policies (such as hatred of Jews), participated in parades, did sports, went on long marches in the countryside and attended weekend camps</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457200" y="274638"/>
            <a:ext cx="82296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2800">
                <a:solidFill>
                  <a:schemeClr val="tx2"/>
                </a:solidFill>
              </a:rPr>
              <a:t>Cont</a:t>
            </a:r>
          </a:p>
        </p:txBody>
      </p:sp>
      <p:sp>
        <p:nvSpPr>
          <p:cNvPr id="58373" name="Rectangle 5"/>
          <p:cNvSpPr>
            <a:spLocks noChangeArrowheads="1"/>
          </p:cNvSpPr>
          <p:nvPr/>
        </p:nvSpPr>
        <p:spPr bwMode="auto">
          <a:xfrm>
            <a:off x="457200" y="836613"/>
            <a:ext cx="82296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GB" sz="2400"/>
              <a:t>However, boys spent much of their time doing military training drill, war games and learning to use weapons).</a:t>
            </a:r>
          </a:p>
          <a:p>
            <a:pPr marL="342900" indent="-342900">
              <a:spcBef>
                <a:spcPct val="20000"/>
              </a:spcBef>
              <a:buFontTx/>
              <a:buChar char="•"/>
            </a:pPr>
            <a:r>
              <a:rPr lang="en-GB" sz="2400"/>
              <a:t>Girls, meanwhile, were taught about childcare and how to do household chores.</a:t>
            </a:r>
          </a:p>
          <a:p>
            <a:pPr marL="342900" indent="-342900">
              <a:spcBef>
                <a:spcPct val="20000"/>
              </a:spcBef>
              <a:buFontTx/>
              <a:buChar char="•"/>
            </a:pPr>
            <a:r>
              <a:rPr lang="en-GB" sz="2400"/>
              <a:t>The purpose of the Hitler Youth movement is clear from what the children did. All young people were being indoctrinated to become loyal supporters of Hitler and the Nazi party. Boys were being prepared for their future role as soldiers, while girls were being readied for their future roles as wives and mothers.</a:t>
            </a:r>
          </a:p>
        </p:txBody>
      </p:sp>
      <p:pic>
        <p:nvPicPr>
          <p:cNvPr id="58374" name="Picture 6" descr="hit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4343400"/>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End 1">
            <a:hlinkClick r:id="rId3" highlightClick="1"/>
          </p:cNvPr>
          <p:cNvSpPr/>
          <p:nvPr/>
        </p:nvSpPr>
        <p:spPr>
          <a:xfrm>
            <a:off x="1691680" y="5301208"/>
            <a:ext cx="720080" cy="72008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808076"/>
          </a:xfrm>
        </p:spPr>
        <p:txBody>
          <a:bodyPr/>
          <a:lstStyle/>
          <a:p>
            <a:r>
              <a:rPr lang="en-GB" dirty="0" smtClean="0"/>
              <a:t>Tasks – Hitler Youth</a:t>
            </a:r>
            <a:endParaRPr lang="en-GB" dirty="0"/>
          </a:p>
        </p:txBody>
      </p:sp>
      <p:sp>
        <p:nvSpPr>
          <p:cNvPr id="3" name="Content Placeholder 2"/>
          <p:cNvSpPr>
            <a:spLocks noGrp="1"/>
          </p:cNvSpPr>
          <p:nvPr>
            <p:ph idx="1"/>
          </p:nvPr>
        </p:nvSpPr>
        <p:spPr>
          <a:xfrm>
            <a:off x="251520" y="1340768"/>
            <a:ext cx="8640960" cy="3456384"/>
          </a:xfrm>
        </p:spPr>
        <p:txBody>
          <a:bodyPr/>
          <a:lstStyle/>
          <a:p>
            <a:pPr marL="457200" indent="-457200">
              <a:buFont typeface="+mj-lt"/>
              <a:buAutoNum type="arabicPeriod"/>
            </a:pPr>
            <a:r>
              <a:rPr lang="en-GB" sz="2800" dirty="0" smtClean="0"/>
              <a:t>Read pages 92-93</a:t>
            </a:r>
          </a:p>
          <a:p>
            <a:pPr marL="457200" indent="-457200">
              <a:buFont typeface="+mj-lt"/>
              <a:buAutoNum type="arabicPeriod"/>
            </a:pPr>
            <a:r>
              <a:rPr lang="en-GB" sz="2800" dirty="0" smtClean="0"/>
              <a:t>What evidence is there that the Hitler Youth was popular even before the Nazis gained power?</a:t>
            </a:r>
          </a:p>
          <a:p>
            <a:pPr marL="457200" indent="-457200">
              <a:buFont typeface="+mj-lt"/>
              <a:buAutoNum type="arabicPeriod"/>
            </a:pPr>
            <a:r>
              <a:rPr lang="en-GB" sz="2800" dirty="0" smtClean="0"/>
              <a:t>Create a spider diagram showing the </a:t>
            </a:r>
            <a:r>
              <a:rPr lang="en-GB" sz="2800" b="1" dirty="0" smtClean="0"/>
              <a:t>militaristic</a:t>
            </a:r>
            <a:r>
              <a:rPr lang="en-GB" sz="2800" dirty="0" smtClean="0"/>
              <a:t> nature of the Hitler youth.</a:t>
            </a:r>
          </a:p>
          <a:p>
            <a:pPr marL="457200" indent="-457200">
              <a:buFont typeface="+mj-lt"/>
              <a:buAutoNum type="arabicPeriod"/>
            </a:pPr>
            <a:r>
              <a:rPr lang="en-GB" sz="2800" dirty="0" smtClean="0"/>
              <a:t>Describe in detail how the Nazis used the Young Maidens to prepare girls for their future role in life.</a:t>
            </a:r>
          </a:p>
        </p:txBody>
      </p:sp>
    </p:spTree>
    <p:extLst>
      <p:ext uri="{BB962C8B-B14F-4D97-AF65-F5344CB8AC3E}">
        <p14:creationId xmlns:p14="http://schemas.microsoft.com/office/powerpoint/2010/main" val="181286240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008112"/>
          </a:xfrm>
        </p:spPr>
        <p:txBody>
          <a:bodyPr/>
          <a:lstStyle/>
          <a:p>
            <a:r>
              <a:rPr lang="en-GB" dirty="0" smtClean="0"/>
              <a:t>Compulsion</a:t>
            </a:r>
            <a:endParaRPr lang="en-GB" dirty="0"/>
          </a:p>
        </p:txBody>
      </p:sp>
      <p:sp>
        <p:nvSpPr>
          <p:cNvPr id="3" name="Content Placeholder 2"/>
          <p:cNvSpPr>
            <a:spLocks noGrp="1"/>
          </p:cNvSpPr>
          <p:nvPr>
            <p:ph idx="1"/>
          </p:nvPr>
        </p:nvSpPr>
        <p:spPr>
          <a:xfrm>
            <a:off x="179512" y="1340768"/>
            <a:ext cx="8640960" cy="5069160"/>
          </a:xfrm>
        </p:spPr>
        <p:txBody>
          <a:bodyPr/>
          <a:lstStyle/>
          <a:p>
            <a:pPr marL="0" indent="0" algn="ctr">
              <a:buNone/>
            </a:pPr>
            <a:r>
              <a:rPr lang="en-GB" sz="2400" i="1" dirty="0"/>
              <a:t>Read the section ‘Were people forced to join?’ on page </a:t>
            </a:r>
            <a:r>
              <a:rPr lang="en-GB" sz="2400" i="1" dirty="0" smtClean="0"/>
              <a:t>94 and answer the following questions…</a:t>
            </a:r>
          </a:p>
          <a:p>
            <a:pPr marL="0" indent="0" algn="ctr">
              <a:buNone/>
            </a:pPr>
            <a:endParaRPr lang="en-GB" sz="1400" i="1" dirty="0"/>
          </a:p>
          <a:p>
            <a:pPr marL="457200" indent="-457200">
              <a:buFont typeface="+mj-lt"/>
              <a:buAutoNum type="arabicPeriod"/>
            </a:pPr>
            <a:r>
              <a:rPr lang="en-GB" sz="2400" dirty="0"/>
              <a:t>What steps did the Nazis take to ensure that as many young Germans as possible attended the youth groups</a:t>
            </a:r>
            <a:r>
              <a:rPr lang="en-GB" sz="2400" dirty="0" smtClean="0"/>
              <a:t>?</a:t>
            </a:r>
            <a:endParaRPr lang="en-GB" sz="2400" dirty="0"/>
          </a:p>
          <a:p>
            <a:pPr marL="457200" indent="-457200">
              <a:buFont typeface="+mj-lt"/>
              <a:buAutoNum type="arabicPeriod"/>
            </a:pPr>
            <a:r>
              <a:rPr lang="en-GB" sz="2400" dirty="0"/>
              <a:t>Using the two accounts of Hitler Youth members on page 94, explain why many young people joined the Nazi youth groups.</a:t>
            </a:r>
          </a:p>
          <a:p>
            <a:pPr marL="457200" indent="-457200">
              <a:buFont typeface="+mj-lt"/>
              <a:buAutoNum type="arabicPeriod"/>
            </a:pPr>
            <a:r>
              <a:rPr lang="en-GB" sz="2400" dirty="0"/>
              <a:t>Evaluate the usefulness of the source on page 93 (Martha Dodd) as evidence of the Nazis policies towards young people. </a:t>
            </a:r>
            <a:r>
              <a:rPr lang="en-GB" sz="2400" dirty="0" smtClean="0"/>
              <a:t>						    </a:t>
            </a:r>
            <a:r>
              <a:rPr lang="en-GB" sz="2400" b="1" dirty="0" smtClean="0"/>
              <a:t>6 </a:t>
            </a:r>
            <a:r>
              <a:rPr lang="en-GB" sz="2400" b="1" dirty="0"/>
              <a:t>marks</a:t>
            </a:r>
          </a:p>
          <a:p>
            <a:endParaRPr lang="en-GB" dirty="0"/>
          </a:p>
        </p:txBody>
      </p:sp>
    </p:spTree>
    <p:extLst>
      <p:ext uri="{BB962C8B-B14F-4D97-AF65-F5344CB8AC3E}">
        <p14:creationId xmlns:p14="http://schemas.microsoft.com/office/powerpoint/2010/main" val="146532945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9144000" cy="6552728"/>
          </a:xfrm>
        </p:spPr>
        <p:txBody>
          <a:bodyPr/>
          <a:lstStyle/>
          <a:p>
            <a:pPr marL="0" indent="0">
              <a:buNone/>
            </a:pPr>
            <a:r>
              <a:rPr lang="en-GB" sz="2400" dirty="0"/>
              <a:t>Source A is </a:t>
            </a:r>
            <a:r>
              <a:rPr lang="en-GB" sz="2400" b="1" u="sng" dirty="0" smtClean="0"/>
              <a:t>useful</a:t>
            </a:r>
            <a:r>
              <a:rPr lang="en-GB" sz="2400" dirty="0" smtClean="0"/>
              <a:t> </a:t>
            </a:r>
            <a:r>
              <a:rPr lang="en-GB" sz="2400" dirty="0"/>
              <a:t>as evidence of the Nazis policies towards young </a:t>
            </a:r>
            <a:r>
              <a:rPr lang="en-GB" sz="2400" dirty="0" smtClean="0"/>
              <a:t>people because it is </a:t>
            </a:r>
            <a:r>
              <a:rPr lang="en-GB" sz="2400" dirty="0"/>
              <a:t>a primary source published in 1939, </a:t>
            </a:r>
            <a:r>
              <a:rPr lang="en-GB" sz="2400" dirty="0" smtClean="0"/>
              <a:t>when the Nazis were in power and </a:t>
            </a:r>
            <a:r>
              <a:rPr lang="en-GB" sz="2400" dirty="0"/>
              <a:t>implementing their policies on the young </a:t>
            </a:r>
            <a:r>
              <a:rPr lang="en-GB" sz="2400" dirty="0" smtClean="0"/>
              <a:t>(1). </a:t>
            </a:r>
            <a:endParaRPr lang="en-GB" sz="2400" dirty="0"/>
          </a:p>
          <a:p>
            <a:pPr marL="0" indent="0">
              <a:buNone/>
            </a:pPr>
            <a:r>
              <a:rPr lang="en-GB" sz="2400" dirty="0" smtClean="0"/>
              <a:t>It was written by someone who lived in Germany in the 1930s, </a:t>
            </a:r>
            <a:r>
              <a:rPr lang="en-GB" sz="2400" b="1" u="sng" dirty="0" smtClean="0"/>
              <a:t>making it useful </a:t>
            </a:r>
            <a:r>
              <a:rPr lang="en-GB" sz="2400" dirty="0" smtClean="0"/>
              <a:t>as an eye witness account (2). </a:t>
            </a:r>
          </a:p>
          <a:p>
            <a:pPr marL="0" indent="0">
              <a:buNone/>
            </a:pPr>
            <a:r>
              <a:rPr lang="en-GB" sz="2400" dirty="0" smtClean="0"/>
              <a:t>The source content is </a:t>
            </a:r>
            <a:r>
              <a:rPr lang="en-GB" sz="2400" b="1" u="sng" dirty="0" smtClean="0"/>
              <a:t>useful</a:t>
            </a:r>
            <a:r>
              <a:rPr lang="en-GB" sz="2400" dirty="0" smtClean="0"/>
              <a:t> as it tells us that girls youth groups were used to  indoctrinate girls to be loyal to the Nazis, which is </a:t>
            </a:r>
            <a:r>
              <a:rPr lang="en-GB" sz="2400" b="1" u="sng" dirty="0" smtClean="0"/>
              <a:t>accurate</a:t>
            </a:r>
            <a:r>
              <a:rPr lang="en-GB" sz="2400" dirty="0" smtClean="0"/>
              <a:t> information (3). </a:t>
            </a:r>
          </a:p>
          <a:p>
            <a:pPr marL="0" indent="0">
              <a:buNone/>
            </a:pPr>
            <a:r>
              <a:rPr lang="en-GB" sz="2400" dirty="0" smtClean="0"/>
              <a:t>It is also </a:t>
            </a:r>
            <a:r>
              <a:rPr lang="en-GB" sz="2400" b="1" u="sng" dirty="0" smtClean="0"/>
              <a:t>useful</a:t>
            </a:r>
            <a:r>
              <a:rPr lang="en-GB" sz="2400" dirty="0" smtClean="0"/>
              <a:t> as it mentions how girls were encouraged from an early age to see motherhood as their future role in life, and again this is </a:t>
            </a:r>
            <a:r>
              <a:rPr lang="en-GB" sz="2400" b="1" u="sng" dirty="0" smtClean="0"/>
              <a:t>accurate(4</a:t>
            </a:r>
            <a:r>
              <a:rPr lang="en-GB" sz="2400" dirty="0" smtClean="0"/>
              <a:t>). </a:t>
            </a:r>
          </a:p>
          <a:p>
            <a:pPr marL="0" indent="0">
              <a:buNone/>
            </a:pPr>
            <a:r>
              <a:rPr lang="en-GB" sz="2400" dirty="0" smtClean="0"/>
              <a:t>However, the source would be more </a:t>
            </a:r>
            <a:r>
              <a:rPr lang="en-GB" sz="2400" b="1" dirty="0" smtClean="0"/>
              <a:t>useful</a:t>
            </a:r>
            <a:r>
              <a:rPr lang="en-GB" sz="2400" dirty="0" smtClean="0"/>
              <a:t> if it mentioned that the boys’ youth groups were used to prepare them to be soldiers later in life (5). </a:t>
            </a:r>
          </a:p>
          <a:p>
            <a:pPr marL="0" indent="0">
              <a:buNone/>
            </a:pPr>
            <a:r>
              <a:rPr lang="en-GB" sz="2400" dirty="0" smtClean="0"/>
              <a:t>It also doesn’t mention that all non-Nazi groups were banned and young people were required by law to attend the HJ (6).</a:t>
            </a:r>
            <a:endParaRPr lang="en-GB" sz="2400" dirty="0"/>
          </a:p>
        </p:txBody>
      </p:sp>
    </p:spTree>
    <p:extLst>
      <p:ext uri="{BB962C8B-B14F-4D97-AF65-F5344CB8AC3E}">
        <p14:creationId xmlns:p14="http://schemas.microsoft.com/office/powerpoint/2010/main" val="362753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5" name="Rectangle 7"/>
          <p:cNvSpPr>
            <a:spLocks noGrp="1" noChangeArrowheads="1"/>
          </p:cNvSpPr>
          <p:nvPr>
            <p:ph type="title"/>
          </p:nvPr>
        </p:nvSpPr>
        <p:spPr>
          <a:xfrm>
            <a:off x="539552" y="116632"/>
            <a:ext cx="8229600" cy="1143000"/>
          </a:xfrm>
        </p:spPr>
        <p:txBody>
          <a:bodyPr/>
          <a:lstStyle/>
          <a:p>
            <a:r>
              <a:rPr lang="en-GB" sz="5400" b="1"/>
              <a:t>Opposition to the Nazis</a:t>
            </a:r>
            <a:endParaRPr lang="en-US" sz="5400" b="1"/>
          </a:p>
        </p:txBody>
      </p:sp>
      <p:sp>
        <p:nvSpPr>
          <p:cNvPr id="130056" name="Rectangle 8"/>
          <p:cNvSpPr>
            <a:spLocks noGrp="1" noChangeArrowheads="1"/>
          </p:cNvSpPr>
          <p:nvPr>
            <p:ph type="body" idx="1"/>
          </p:nvPr>
        </p:nvSpPr>
        <p:spPr>
          <a:xfrm>
            <a:off x="539750" y="1341438"/>
            <a:ext cx="8229600" cy="4884737"/>
          </a:xfrm>
        </p:spPr>
        <p:txBody>
          <a:bodyPr/>
          <a:lstStyle/>
          <a:p>
            <a:pPr algn="ctr">
              <a:spcBef>
                <a:spcPct val="0"/>
              </a:spcBef>
              <a:buFontTx/>
              <a:buNone/>
            </a:pPr>
            <a:r>
              <a:rPr lang="en-GB" sz="2800" i="1" dirty="0"/>
              <a:t>What you will learn….</a:t>
            </a:r>
            <a:endParaRPr lang="en-US" sz="2800" i="1" dirty="0"/>
          </a:p>
          <a:p>
            <a:pPr>
              <a:spcBef>
                <a:spcPct val="0"/>
              </a:spcBef>
              <a:buFontTx/>
              <a:buNone/>
            </a:pPr>
            <a:endParaRPr lang="en-US" sz="1600" dirty="0"/>
          </a:p>
          <a:p>
            <a:pPr>
              <a:spcBef>
                <a:spcPct val="0"/>
              </a:spcBef>
            </a:pPr>
            <a:r>
              <a:rPr lang="en-US" sz="2800" dirty="0"/>
              <a:t>Why was </a:t>
            </a:r>
            <a:r>
              <a:rPr lang="en-US" sz="2800" dirty="0" smtClean="0"/>
              <a:t>so little opposition to </a:t>
            </a:r>
            <a:r>
              <a:rPr lang="en-US" sz="2800" dirty="0"/>
              <a:t>the Nazi regime?</a:t>
            </a:r>
          </a:p>
          <a:p>
            <a:pPr>
              <a:spcBef>
                <a:spcPct val="0"/>
              </a:spcBef>
              <a:buFontTx/>
              <a:buNone/>
            </a:pPr>
            <a:endParaRPr lang="en-US" sz="2800" dirty="0"/>
          </a:p>
          <a:p>
            <a:pPr>
              <a:spcBef>
                <a:spcPct val="0"/>
              </a:spcBef>
            </a:pPr>
            <a:r>
              <a:rPr lang="en-GB" sz="2800" dirty="0"/>
              <a:t>From which social class did most resistance come?</a:t>
            </a:r>
            <a:endParaRPr lang="en-US" sz="2800" dirty="0"/>
          </a:p>
          <a:p>
            <a:pPr>
              <a:spcBef>
                <a:spcPct val="0"/>
              </a:spcBef>
              <a:buFontTx/>
              <a:buNone/>
            </a:pPr>
            <a:endParaRPr lang="en-US" sz="900" dirty="0"/>
          </a:p>
          <a:p>
            <a:pPr>
              <a:spcBef>
                <a:spcPct val="0"/>
              </a:spcBef>
              <a:buFontTx/>
              <a:buNone/>
            </a:pPr>
            <a:endParaRPr lang="en-US" sz="900" dirty="0"/>
          </a:p>
          <a:p>
            <a:pPr>
              <a:spcBef>
                <a:spcPct val="0"/>
              </a:spcBef>
            </a:pPr>
            <a:r>
              <a:rPr lang="en-US" sz="2800" dirty="0"/>
              <a:t>Resistance:</a:t>
            </a:r>
            <a:br>
              <a:rPr lang="en-US" sz="2800" dirty="0"/>
            </a:br>
            <a:r>
              <a:rPr lang="en-US" sz="2800" dirty="0"/>
              <a:t>		- </a:t>
            </a:r>
            <a:r>
              <a:rPr lang="en-US" sz="2800" dirty="0" smtClean="0"/>
              <a:t>individuals</a:t>
            </a:r>
          </a:p>
          <a:p>
            <a:pPr marL="0" indent="0">
              <a:spcBef>
                <a:spcPct val="0"/>
              </a:spcBef>
              <a:buNone/>
            </a:pPr>
            <a:r>
              <a:rPr lang="en-US" sz="2800" dirty="0"/>
              <a:t>	</a:t>
            </a:r>
            <a:r>
              <a:rPr lang="en-US" sz="2800" dirty="0" smtClean="0"/>
              <a:t>	- groups</a:t>
            </a:r>
            <a:r>
              <a:rPr lang="en-US" sz="2800" dirty="0"/>
              <a:t/>
            </a:r>
            <a:br>
              <a:rPr lang="en-US" sz="2800" dirty="0"/>
            </a:br>
            <a:r>
              <a:rPr lang="en-US" sz="2800" dirty="0"/>
              <a:t>		- the Edelweiss Pirates</a:t>
            </a:r>
          </a:p>
          <a:p>
            <a:pPr>
              <a:spcBef>
                <a:spcPct val="0"/>
              </a:spcBef>
              <a:buFontTx/>
              <a:buNone/>
            </a:pPr>
            <a:endParaRPr lang="en-US" sz="900"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3" name="Oval 13"/>
          <p:cNvSpPr>
            <a:spLocks noChangeArrowheads="1"/>
          </p:cNvSpPr>
          <p:nvPr/>
        </p:nvSpPr>
        <p:spPr bwMode="auto">
          <a:xfrm>
            <a:off x="2987675" y="2997200"/>
            <a:ext cx="2663825" cy="22320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800" dirty="0"/>
              <a:t>Why was</a:t>
            </a:r>
          </a:p>
          <a:p>
            <a:pPr algn="ctr"/>
            <a:r>
              <a:rPr lang="en-GB" sz="2800" dirty="0"/>
              <a:t>t</a:t>
            </a:r>
            <a:r>
              <a:rPr lang="en-GB" sz="2800" dirty="0" smtClean="0"/>
              <a:t>here so little </a:t>
            </a:r>
          </a:p>
          <a:p>
            <a:pPr algn="ctr"/>
            <a:r>
              <a:rPr lang="en-GB" sz="2800" dirty="0" smtClean="0"/>
              <a:t>opposition to</a:t>
            </a:r>
            <a:endParaRPr lang="en-GB" sz="2800" dirty="0"/>
          </a:p>
          <a:p>
            <a:pPr algn="ctr"/>
            <a:r>
              <a:rPr lang="en-GB" sz="2800" dirty="0"/>
              <a:t>the Nazis?</a:t>
            </a:r>
            <a:endParaRPr lang="en-US" sz="2800" dirty="0"/>
          </a:p>
        </p:txBody>
      </p:sp>
      <p:sp>
        <p:nvSpPr>
          <p:cNvPr id="133134" name="Line 14"/>
          <p:cNvSpPr>
            <a:spLocks noChangeShapeType="1"/>
          </p:cNvSpPr>
          <p:nvPr/>
        </p:nvSpPr>
        <p:spPr bwMode="auto">
          <a:xfrm flipV="1">
            <a:off x="5364163" y="2349500"/>
            <a:ext cx="172878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35" name="Line 15"/>
          <p:cNvSpPr>
            <a:spLocks noChangeShapeType="1"/>
          </p:cNvSpPr>
          <p:nvPr/>
        </p:nvSpPr>
        <p:spPr bwMode="auto">
          <a:xfrm flipH="1">
            <a:off x="2195513" y="5013325"/>
            <a:ext cx="1296987"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36" name="Line 16"/>
          <p:cNvSpPr>
            <a:spLocks noChangeShapeType="1"/>
          </p:cNvSpPr>
          <p:nvPr/>
        </p:nvSpPr>
        <p:spPr bwMode="auto">
          <a:xfrm flipH="1" flipV="1">
            <a:off x="2339975" y="2205038"/>
            <a:ext cx="1368425"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37" name="Line 17"/>
          <p:cNvSpPr>
            <a:spLocks noChangeShapeType="1"/>
          </p:cNvSpPr>
          <p:nvPr/>
        </p:nvSpPr>
        <p:spPr bwMode="auto">
          <a:xfrm>
            <a:off x="5508625" y="4652963"/>
            <a:ext cx="1439863"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38" name="Rectangle 18"/>
          <p:cNvSpPr>
            <a:spLocks noGrp="1" noChangeArrowheads="1"/>
          </p:cNvSpPr>
          <p:nvPr>
            <p:ph type="title"/>
          </p:nvPr>
        </p:nvSpPr>
        <p:spPr>
          <a:xfrm>
            <a:off x="468313" y="260350"/>
            <a:ext cx="8229600" cy="1143000"/>
          </a:xfrm>
        </p:spPr>
        <p:txBody>
          <a:bodyPr/>
          <a:lstStyle/>
          <a:p>
            <a:r>
              <a:rPr lang="en-GB" sz="3200" b="1" u="sng" dirty="0"/>
              <a:t>Task 1</a:t>
            </a:r>
            <a:r>
              <a:rPr lang="en-GB" sz="3200" dirty="0"/>
              <a:t>: </a:t>
            </a:r>
            <a:r>
              <a:rPr lang="en-GB" sz="3200" dirty="0" smtClean="0"/>
              <a:t>complete </a:t>
            </a:r>
            <a:r>
              <a:rPr lang="en-GB" sz="3200" dirty="0"/>
              <a:t>this spider diagram. Use </a:t>
            </a:r>
            <a:r>
              <a:rPr lang="en-GB" sz="3200" dirty="0" smtClean="0"/>
              <a:t>pages 68-9 of </a:t>
            </a:r>
            <a:r>
              <a:rPr lang="en-GB" sz="3200" dirty="0"/>
              <a:t>the textbook and any other knowledge that you have</a:t>
            </a:r>
            <a:endParaRPr lang="en-US" sz="3200" dirty="0"/>
          </a:p>
        </p:txBody>
      </p:sp>
      <p:sp>
        <p:nvSpPr>
          <p:cNvPr id="133140" name="Text Box 20"/>
          <p:cNvSpPr txBox="1">
            <a:spLocks noChangeArrowheads="1"/>
          </p:cNvSpPr>
          <p:nvPr/>
        </p:nvSpPr>
        <p:spPr bwMode="auto">
          <a:xfrm>
            <a:off x="684213" y="177323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133141" name="Text Box 21"/>
          <p:cNvSpPr txBox="1">
            <a:spLocks noChangeArrowheads="1"/>
          </p:cNvSpPr>
          <p:nvPr/>
        </p:nvSpPr>
        <p:spPr bwMode="auto">
          <a:xfrm>
            <a:off x="468313" y="1916113"/>
            <a:ext cx="20875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SS and Gestapo spies were everywhere</a:t>
            </a:r>
            <a:endParaRPr lang="en-US" sz="2000"/>
          </a:p>
        </p:txBody>
      </p:sp>
      <p:sp>
        <p:nvSpPr>
          <p:cNvPr id="133142" name="Text Box 22"/>
          <p:cNvSpPr txBox="1">
            <a:spLocks noChangeArrowheads="1"/>
          </p:cNvSpPr>
          <p:nvPr/>
        </p:nvSpPr>
        <p:spPr bwMode="auto">
          <a:xfrm>
            <a:off x="7019925" y="1916113"/>
            <a:ext cx="21240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Fear of arrest and concentration camps</a:t>
            </a:r>
            <a:endParaRPr lang="en-US" sz="2000"/>
          </a:p>
        </p:txBody>
      </p:sp>
      <p:sp>
        <p:nvSpPr>
          <p:cNvPr id="133143" name="Text Box 23"/>
          <p:cNvSpPr txBox="1">
            <a:spLocks noChangeArrowheads="1"/>
          </p:cNvSpPr>
          <p:nvPr/>
        </p:nvSpPr>
        <p:spPr bwMode="auto">
          <a:xfrm>
            <a:off x="468313" y="5516563"/>
            <a:ext cx="19446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dirty="0"/>
              <a:t>All political parties were banned</a:t>
            </a:r>
            <a:endParaRPr lang="en-US" sz="2000" dirty="0"/>
          </a:p>
        </p:txBody>
      </p:sp>
      <p:sp>
        <p:nvSpPr>
          <p:cNvPr id="133145" name="Text Box 25"/>
          <p:cNvSpPr txBox="1">
            <a:spLocks noChangeArrowheads="1"/>
          </p:cNvSpPr>
          <p:nvPr/>
        </p:nvSpPr>
        <p:spPr bwMode="auto">
          <a:xfrm>
            <a:off x="7019925" y="5589588"/>
            <a:ext cx="18716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t>Trade Unions were banned</a:t>
            </a:r>
            <a:endParaRPr lang="en-US" sz="1800"/>
          </a:p>
        </p:txBody>
      </p:sp>
      <p:sp>
        <p:nvSpPr>
          <p:cNvPr id="133146" name="Line 26"/>
          <p:cNvSpPr>
            <a:spLocks noChangeShapeType="1"/>
          </p:cNvSpPr>
          <p:nvPr/>
        </p:nvSpPr>
        <p:spPr bwMode="auto">
          <a:xfrm flipV="1">
            <a:off x="5651500" y="4005263"/>
            <a:ext cx="1296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47" name="Text Box 27"/>
          <p:cNvSpPr txBox="1">
            <a:spLocks noChangeArrowheads="1"/>
          </p:cNvSpPr>
          <p:nvPr/>
        </p:nvSpPr>
        <p:spPr bwMode="auto">
          <a:xfrm>
            <a:off x="7092950" y="3716338"/>
            <a:ext cx="18002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t>Raids on working class areas</a:t>
            </a:r>
            <a:endParaRPr lang="en-US" sz="1800"/>
          </a:p>
        </p:txBody>
      </p:sp>
      <p:sp>
        <p:nvSpPr>
          <p:cNvPr id="133148" name="Line 28"/>
          <p:cNvSpPr>
            <a:spLocks noChangeShapeType="1"/>
          </p:cNvSpPr>
          <p:nvPr/>
        </p:nvSpPr>
        <p:spPr bwMode="auto">
          <a:xfrm flipH="1" flipV="1">
            <a:off x="1619250" y="3933825"/>
            <a:ext cx="1368425"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49" name="Text Box 29"/>
          <p:cNvSpPr txBox="1">
            <a:spLocks noChangeArrowheads="1"/>
          </p:cNvSpPr>
          <p:nvPr/>
        </p:nvSpPr>
        <p:spPr bwMode="auto">
          <a:xfrm>
            <a:off x="179388" y="34290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133150" name="Text Box 30"/>
          <p:cNvSpPr txBox="1">
            <a:spLocks noChangeArrowheads="1"/>
          </p:cNvSpPr>
          <p:nvPr/>
        </p:nvSpPr>
        <p:spPr bwMode="auto">
          <a:xfrm>
            <a:off x="179388" y="3500438"/>
            <a:ext cx="15843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t>Enemies like communists had been rounded up</a:t>
            </a:r>
            <a:endParaRPr lang="en-US" sz="1800"/>
          </a:p>
        </p:txBody>
      </p:sp>
      <p:sp>
        <p:nvSpPr>
          <p:cNvPr id="18" name="Line 15"/>
          <p:cNvSpPr>
            <a:spLocks noChangeShapeType="1"/>
          </p:cNvSpPr>
          <p:nvPr/>
        </p:nvSpPr>
        <p:spPr bwMode="auto">
          <a:xfrm flipH="1">
            <a:off x="4500834" y="5250574"/>
            <a:ext cx="0" cy="769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TextBox 1"/>
          <p:cNvSpPr txBox="1"/>
          <p:nvPr/>
        </p:nvSpPr>
        <p:spPr>
          <a:xfrm>
            <a:off x="2807518" y="5780782"/>
            <a:ext cx="3492476" cy="923330"/>
          </a:xfrm>
          <a:prstGeom prst="rect">
            <a:avLst/>
          </a:prstGeom>
          <a:noFill/>
        </p:spPr>
        <p:txBody>
          <a:bodyPr wrap="square" rtlCol="0">
            <a:spAutoFit/>
          </a:bodyPr>
          <a:lstStyle/>
          <a:p>
            <a:r>
              <a:rPr lang="en-GB" sz="1800" dirty="0" smtClean="0"/>
              <a:t>Nazis were popular :</a:t>
            </a:r>
          </a:p>
          <a:p>
            <a:pPr marL="171450" indent="-171450">
              <a:buFontTx/>
              <a:buChar char="-"/>
            </a:pPr>
            <a:r>
              <a:rPr lang="en-GB" sz="1800" dirty="0" smtClean="0"/>
              <a:t>Gave people what they wanted</a:t>
            </a:r>
          </a:p>
          <a:p>
            <a:pPr marL="171450" indent="-171450">
              <a:buFontTx/>
              <a:buChar char="-"/>
            </a:pPr>
            <a:r>
              <a:rPr lang="en-GB" sz="1800" dirty="0" smtClean="0"/>
              <a:t>- propaganda</a:t>
            </a:r>
            <a:endParaRPr lang="en-GB" sz="1800" dirty="0"/>
          </a:p>
        </p:txBody>
      </p:sp>
      <p:sp>
        <p:nvSpPr>
          <p:cNvPr id="3" name="TextBox 2"/>
          <p:cNvSpPr txBox="1"/>
          <p:nvPr/>
        </p:nvSpPr>
        <p:spPr>
          <a:xfrm>
            <a:off x="3275856" y="1718422"/>
            <a:ext cx="2592288" cy="830997"/>
          </a:xfrm>
          <a:prstGeom prst="rect">
            <a:avLst/>
          </a:prstGeom>
          <a:noFill/>
        </p:spPr>
        <p:txBody>
          <a:bodyPr wrap="square" rtlCol="0">
            <a:spAutoFit/>
          </a:bodyPr>
          <a:lstStyle/>
          <a:p>
            <a:r>
              <a:rPr lang="en-GB" sz="1600" dirty="0" smtClean="0"/>
              <a:t>Censorship meant many Germans didn’t know what was going on</a:t>
            </a:r>
            <a:endParaRPr lang="en-GB"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01824">
            <a:off x="4422222" y="2449416"/>
            <a:ext cx="617474" cy="44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4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4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4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43">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1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Explain…..practice</a:t>
            </a:r>
            <a:endParaRPr lang="en-GB" dirty="0"/>
          </a:p>
        </p:txBody>
      </p:sp>
      <p:sp>
        <p:nvSpPr>
          <p:cNvPr id="3" name="Content Placeholder 2"/>
          <p:cNvSpPr>
            <a:spLocks noGrp="1"/>
          </p:cNvSpPr>
          <p:nvPr>
            <p:ph idx="1"/>
          </p:nvPr>
        </p:nvSpPr>
        <p:spPr/>
        <p:txBody>
          <a:bodyPr/>
          <a:lstStyle/>
          <a:p>
            <a:pPr marL="0" indent="0">
              <a:buNone/>
            </a:pPr>
            <a:r>
              <a:rPr lang="en-GB" dirty="0" smtClean="0"/>
              <a:t>Explain why there was so little opposition to the Nazis between 1933 and 1939.		6</a:t>
            </a:r>
          </a:p>
          <a:p>
            <a:pPr marL="0" indent="0">
              <a:buNone/>
            </a:pPr>
            <a:endParaRPr lang="en-GB" dirty="0"/>
          </a:p>
          <a:p>
            <a:pPr marL="0" indent="0">
              <a:buNone/>
            </a:pPr>
            <a:r>
              <a:rPr lang="en-GB" i="1" dirty="0" smtClean="0"/>
              <a:t>“One reason why there was so little opposition to the Nazis was because…….</a:t>
            </a:r>
          </a:p>
          <a:p>
            <a:pPr marL="0" indent="0">
              <a:buNone/>
            </a:pPr>
            <a:r>
              <a:rPr lang="en-GB" i="1" dirty="0" smtClean="0"/>
              <a:t>Another reason </a:t>
            </a:r>
            <a:r>
              <a:rPr lang="en-GB" i="1" dirty="0"/>
              <a:t>why there was so little opposition to the Nazis was because</a:t>
            </a:r>
            <a:r>
              <a:rPr lang="en-GB" i="1" dirty="0" smtClean="0"/>
              <a:t>…….”</a:t>
            </a:r>
            <a:endParaRPr lang="en-GB" i="1" dirty="0"/>
          </a:p>
        </p:txBody>
      </p:sp>
    </p:spTree>
    <p:extLst>
      <p:ext uri="{BB962C8B-B14F-4D97-AF65-F5344CB8AC3E}">
        <p14:creationId xmlns:p14="http://schemas.microsoft.com/office/powerpoint/2010/main" val="166397842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p:txBody>
          <a:bodyPr/>
          <a:lstStyle/>
          <a:p>
            <a:r>
              <a:rPr lang="en-GB" sz="6000" b="1"/>
              <a:t>The Edelweiss Pirates</a:t>
            </a:r>
            <a:endParaRPr lang="en-US" sz="6000" b="1"/>
          </a:p>
        </p:txBody>
      </p:sp>
      <p:pic>
        <p:nvPicPr>
          <p:cNvPr id="137224" name="Picture 8" descr="Jean Jülich (right, with guitar) and his fellow Edelweiss Pirate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403350" y="1557338"/>
            <a:ext cx="6480175" cy="4791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1" name="Rectangle 5"/>
          <p:cNvSpPr>
            <a:spLocks noGrp="1" noChangeArrowheads="1"/>
          </p:cNvSpPr>
          <p:nvPr>
            <p:ph type="title"/>
          </p:nvPr>
        </p:nvSpPr>
        <p:spPr/>
        <p:txBody>
          <a:bodyPr/>
          <a:lstStyle/>
          <a:p>
            <a:r>
              <a:rPr lang="en-GB" sz="6000" b="1"/>
              <a:t>The Edelweiss Pirates</a:t>
            </a:r>
            <a:endParaRPr lang="en-US" sz="6000" b="1"/>
          </a:p>
        </p:txBody>
      </p:sp>
      <p:pic>
        <p:nvPicPr>
          <p:cNvPr id="142340" name="Picture 4" descr="Both boys and girls were members of the Cologne resista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557338"/>
            <a:ext cx="6624638" cy="4899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GB" sz="4800" b="1" dirty="0"/>
              <a:t>The Spartacist Revolt</a:t>
            </a:r>
          </a:p>
        </p:txBody>
      </p:sp>
      <p:sp>
        <p:nvSpPr>
          <p:cNvPr id="153603" name="Rectangle 3"/>
          <p:cNvSpPr>
            <a:spLocks noGrp="1" noChangeArrowheads="1"/>
          </p:cNvSpPr>
          <p:nvPr>
            <p:ph type="body" idx="1"/>
          </p:nvPr>
        </p:nvSpPr>
        <p:spPr>
          <a:xfrm>
            <a:off x="457200" y="1412776"/>
            <a:ext cx="8229600" cy="4713387"/>
          </a:xfrm>
        </p:spPr>
        <p:txBody>
          <a:bodyPr/>
          <a:lstStyle/>
          <a:p>
            <a:pPr marL="0" indent="0" algn="ctr">
              <a:buNone/>
            </a:pPr>
            <a:r>
              <a:rPr lang="en-GB" i="1" dirty="0" smtClean="0"/>
              <a:t>What you will learn….</a:t>
            </a:r>
          </a:p>
          <a:p>
            <a:endParaRPr lang="en-GB" sz="800" dirty="0"/>
          </a:p>
          <a:p>
            <a:r>
              <a:rPr lang="en-GB" dirty="0" smtClean="0"/>
              <a:t>Who was Friedrich Ebert, and why did he make a pact with the army?</a:t>
            </a:r>
          </a:p>
          <a:p>
            <a:r>
              <a:rPr lang="en-GB" dirty="0" smtClean="0"/>
              <a:t>Who </a:t>
            </a:r>
            <a:r>
              <a:rPr lang="en-GB" dirty="0"/>
              <a:t>were the Spartacist </a:t>
            </a:r>
            <a:r>
              <a:rPr lang="en-GB" dirty="0" smtClean="0"/>
              <a:t>League and what </a:t>
            </a:r>
            <a:r>
              <a:rPr lang="en-GB" dirty="0"/>
              <a:t>did they want</a:t>
            </a:r>
            <a:r>
              <a:rPr lang="en-GB" dirty="0" smtClean="0"/>
              <a:t>?</a:t>
            </a:r>
          </a:p>
          <a:p>
            <a:pPr marL="0" indent="0">
              <a:buNone/>
            </a:pPr>
            <a:endParaRPr lang="en-GB" sz="800" dirty="0"/>
          </a:p>
          <a:p>
            <a:r>
              <a:rPr lang="en-GB" dirty="0"/>
              <a:t>Who were the Friekorps</a:t>
            </a:r>
            <a:r>
              <a:rPr lang="en-GB" dirty="0" smtClean="0"/>
              <a:t>?</a:t>
            </a:r>
          </a:p>
          <a:p>
            <a:pPr marL="0" indent="0">
              <a:buNone/>
            </a:pPr>
            <a:endParaRPr lang="en-GB" sz="800" dirty="0"/>
          </a:p>
          <a:p>
            <a:r>
              <a:rPr lang="en-GB" dirty="0"/>
              <a:t>What was the outcome of the Spartacist Revolt?</a:t>
            </a:r>
          </a:p>
        </p:txBody>
      </p:sp>
      <p:sp>
        <p:nvSpPr>
          <p:cNvPr id="4" name="Action Button: Movie 3">
            <a:hlinkClick r:id="rId2" highlightClick="1"/>
          </p:cNvPr>
          <p:cNvSpPr/>
          <p:nvPr/>
        </p:nvSpPr>
        <p:spPr>
          <a:xfrm>
            <a:off x="7668344" y="6222520"/>
            <a:ext cx="576064" cy="432048"/>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Rectangle 5"/>
          <p:cNvSpPr>
            <a:spLocks noGrp="1" noChangeArrowheads="1"/>
          </p:cNvSpPr>
          <p:nvPr>
            <p:ph type="title"/>
          </p:nvPr>
        </p:nvSpPr>
        <p:spPr/>
        <p:txBody>
          <a:bodyPr/>
          <a:lstStyle/>
          <a:p>
            <a:r>
              <a:rPr lang="en-GB" sz="6000" b="1"/>
              <a:t>The Edelweiss Pirates</a:t>
            </a:r>
            <a:endParaRPr lang="en-US" sz="6000" b="1"/>
          </a:p>
        </p:txBody>
      </p:sp>
      <p:pic>
        <p:nvPicPr>
          <p:cNvPr id="145412" name="Picture 4" descr="0,,1390657_1,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773238"/>
            <a:ext cx="5976937"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68313" y="0"/>
            <a:ext cx="8229600" cy="1143000"/>
          </a:xfrm>
        </p:spPr>
        <p:txBody>
          <a:bodyPr/>
          <a:lstStyle/>
          <a:p>
            <a:r>
              <a:rPr lang="en-GB" sz="4000" b="1"/>
              <a:t>Who were the Edelweiss Pirates?</a:t>
            </a:r>
            <a:endParaRPr lang="en-US" sz="4000" b="1"/>
          </a:p>
        </p:txBody>
      </p:sp>
      <p:sp>
        <p:nvSpPr>
          <p:cNvPr id="148483" name="Rectangle 3"/>
          <p:cNvSpPr>
            <a:spLocks noGrp="1" noChangeArrowheads="1"/>
          </p:cNvSpPr>
          <p:nvPr>
            <p:ph type="body" idx="1"/>
          </p:nvPr>
        </p:nvSpPr>
        <p:spPr>
          <a:xfrm>
            <a:off x="250825" y="1268413"/>
            <a:ext cx="8893175" cy="5400675"/>
          </a:xfrm>
        </p:spPr>
        <p:txBody>
          <a:bodyPr/>
          <a:lstStyle/>
          <a:p>
            <a:pPr>
              <a:lnSpc>
                <a:spcPct val="90000"/>
              </a:lnSpc>
            </a:pPr>
            <a:r>
              <a:rPr lang="en-GB" sz="2400" b="1" u="sng"/>
              <a:t>Age</a:t>
            </a:r>
            <a:r>
              <a:rPr lang="en-GB" sz="2400"/>
              <a:t>: 14-19 years old approximately</a:t>
            </a:r>
          </a:p>
          <a:p>
            <a:pPr>
              <a:lnSpc>
                <a:spcPct val="90000"/>
              </a:lnSpc>
              <a:buFontTx/>
              <a:buNone/>
            </a:pPr>
            <a:endParaRPr lang="en-US" sz="900" u="sng"/>
          </a:p>
          <a:p>
            <a:pPr>
              <a:lnSpc>
                <a:spcPct val="90000"/>
              </a:lnSpc>
            </a:pPr>
            <a:r>
              <a:rPr lang="en-GB" sz="2400" b="1" u="sng"/>
              <a:t>Activities</a:t>
            </a:r>
            <a:r>
              <a:rPr lang="en-GB" sz="2400"/>
              <a:t>: met </a:t>
            </a:r>
            <a:r>
              <a:rPr lang="en-US" sz="2400"/>
              <a:t>in parks or street corners at weekends, took hikes, went on camping trips, played music</a:t>
            </a:r>
          </a:p>
          <a:p>
            <a:pPr>
              <a:lnSpc>
                <a:spcPct val="90000"/>
              </a:lnSpc>
              <a:buFontTx/>
              <a:buNone/>
            </a:pPr>
            <a:endParaRPr lang="en-US" sz="1000" b="1" u="sng"/>
          </a:p>
          <a:p>
            <a:pPr>
              <a:lnSpc>
                <a:spcPct val="90000"/>
              </a:lnSpc>
            </a:pPr>
            <a:r>
              <a:rPr lang="en-GB" sz="2400" b="1" u="sng"/>
              <a:t>Social Class</a:t>
            </a:r>
            <a:r>
              <a:rPr lang="en-GB" sz="2400"/>
              <a:t>: sons and daughters of working class Germans. Some had communist parents who were imprisoned.</a:t>
            </a:r>
          </a:p>
          <a:p>
            <a:pPr>
              <a:lnSpc>
                <a:spcPct val="90000"/>
              </a:lnSpc>
              <a:buFontTx/>
              <a:buNone/>
            </a:pPr>
            <a:endParaRPr lang="en-US" sz="1000" u="sng"/>
          </a:p>
          <a:p>
            <a:pPr>
              <a:lnSpc>
                <a:spcPct val="90000"/>
              </a:lnSpc>
            </a:pPr>
            <a:r>
              <a:rPr lang="en-US" sz="2400" b="1" u="sng"/>
              <a:t>Motto</a:t>
            </a:r>
            <a:r>
              <a:rPr lang="en-US" sz="2400"/>
              <a:t>: "Eternal War on the Hitler Youth”</a:t>
            </a:r>
          </a:p>
          <a:p>
            <a:pPr>
              <a:lnSpc>
                <a:spcPct val="90000"/>
              </a:lnSpc>
              <a:buFontTx/>
              <a:buNone/>
            </a:pPr>
            <a:endParaRPr lang="en-US" sz="800"/>
          </a:p>
          <a:p>
            <a:pPr>
              <a:lnSpc>
                <a:spcPct val="90000"/>
              </a:lnSpc>
            </a:pPr>
            <a:r>
              <a:rPr lang="en-US" sz="2400" b="1" u="sng"/>
              <a:t>Song</a:t>
            </a:r>
            <a:r>
              <a:rPr lang="en-US" sz="2400"/>
              <a:t>: "Our song is freedom, love and life, 	          	       </a:t>
            </a:r>
          </a:p>
          <a:p>
            <a:pPr>
              <a:lnSpc>
                <a:spcPct val="90000"/>
              </a:lnSpc>
              <a:buFontTx/>
              <a:buNone/>
            </a:pPr>
            <a:r>
              <a:rPr lang="en-US" sz="2400"/>
              <a:t>                We're the Pirates of the Edelweiss.”</a:t>
            </a:r>
          </a:p>
          <a:p>
            <a:pPr>
              <a:lnSpc>
                <a:spcPct val="90000"/>
              </a:lnSpc>
              <a:buFontTx/>
              <a:buNone/>
            </a:pPr>
            <a:endParaRPr lang="en-US" sz="800"/>
          </a:p>
          <a:p>
            <a:pPr>
              <a:lnSpc>
                <a:spcPct val="90000"/>
              </a:lnSpc>
            </a:pPr>
            <a:r>
              <a:rPr lang="en-US" sz="2400" b="1" u="sng"/>
              <a:t>Graffiti</a:t>
            </a:r>
            <a:r>
              <a:rPr lang="en-US" sz="2400"/>
              <a:t>: "Down with Hitler" </a:t>
            </a:r>
          </a:p>
          <a:p>
            <a:pPr>
              <a:lnSpc>
                <a:spcPct val="90000"/>
              </a:lnSpc>
              <a:buFontTx/>
              <a:buNone/>
            </a:pPr>
            <a:r>
              <a:rPr lang="en-US" sz="2400"/>
              <a:t>	              "Down with Nazi Brutality" </a:t>
            </a:r>
          </a:p>
          <a:p>
            <a:pPr>
              <a:lnSpc>
                <a:spcPct val="90000"/>
              </a:lnSpc>
              <a:buFontTx/>
              <a:buNone/>
            </a:pPr>
            <a:endParaRPr lang="en-US" sz="1000"/>
          </a:p>
          <a:p>
            <a:pPr>
              <a:lnSpc>
                <a:spcPct val="90000"/>
              </a:lnSpc>
              <a:buFontTx/>
              <a:buNone/>
            </a:pPr>
            <a:r>
              <a:rPr lang="en-US" sz="24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848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848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848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848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848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848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GB" sz="4000" b="1" u="sng"/>
              <a:t>Source A</a:t>
            </a:r>
            <a:r>
              <a:rPr lang="en-GB" sz="4000"/>
              <a:t>: by </a:t>
            </a:r>
            <a:r>
              <a:rPr lang="en-US" sz="4000"/>
              <a:t>Jean Jülich, an   Edelweiss Pirate during the 1930s </a:t>
            </a:r>
          </a:p>
        </p:txBody>
      </p:sp>
      <p:sp>
        <p:nvSpPr>
          <p:cNvPr id="149507" name="Rectangle 3"/>
          <p:cNvSpPr>
            <a:spLocks noGrp="1" noChangeArrowheads="1"/>
          </p:cNvSpPr>
          <p:nvPr>
            <p:ph type="body" idx="1"/>
          </p:nvPr>
        </p:nvSpPr>
        <p:spPr>
          <a:xfrm>
            <a:off x="539750" y="1916113"/>
            <a:ext cx="8135938" cy="2665412"/>
          </a:xfrm>
          <a:noFill/>
          <a:ln>
            <a:solidFill>
              <a:schemeClr val="tx1"/>
            </a:solidFill>
            <a:miter lim="800000"/>
            <a:headEnd/>
            <a:tailEnd/>
          </a:ln>
        </p:spPr>
        <p:txBody>
          <a:bodyPr/>
          <a:lstStyle/>
          <a:p>
            <a:pPr>
              <a:buFontTx/>
              <a:buNone/>
            </a:pPr>
            <a:r>
              <a:rPr lang="en-US" dirty="0"/>
              <a:t>  ‘We threw bricks through munitions factories and poured sugar water into the petrol tanks of Nazis' cars. We stole food and supplies from stores or freight trains, and derailed train cars full of ammunition.’ </a:t>
            </a:r>
          </a:p>
        </p:txBody>
      </p:sp>
      <p:sp>
        <p:nvSpPr>
          <p:cNvPr id="149508" name="Text Box 4"/>
          <p:cNvSpPr txBox="1">
            <a:spLocks noChangeArrowheads="1"/>
          </p:cNvSpPr>
          <p:nvPr/>
        </p:nvSpPr>
        <p:spPr bwMode="auto">
          <a:xfrm>
            <a:off x="611188" y="4868863"/>
            <a:ext cx="8064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buFontTx/>
              <a:buAutoNum type="arabicPeriod"/>
            </a:pPr>
            <a:r>
              <a:rPr lang="en-GB" sz="2400" dirty="0" smtClean="0"/>
              <a:t>How fully does Source </a:t>
            </a:r>
            <a:r>
              <a:rPr lang="en-GB" sz="2400" dirty="0"/>
              <a:t>A </a:t>
            </a:r>
            <a:r>
              <a:rPr lang="en-GB" sz="2400" dirty="0" smtClean="0"/>
              <a:t>describe </a:t>
            </a:r>
            <a:r>
              <a:rPr lang="en-GB" sz="2400" dirty="0"/>
              <a:t>the ways in which the Edelweiss Pirates opposed the </a:t>
            </a:r>
            <a:r>
              <a:rPr lang="en-GB" sz="2400" dirty="0" smtClean="0"/>
              <a:t>Nazis?</a:t>
            </a:r>
            <a:r>
              <a:rPr lang="en-GB" sz="2400" dirty="0"/>
              <a:t>	</a:t>
            </a:r>
            <a:r>
              <a:rPr lang="en-GB" sz="2400" dirty="0" smtClean="0"/>
              <a:t>6 marks</a:t>
            </a:r>
            <a:endParaRPr lang="en-GB" sz="2400"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669360"/>
          </a:xfrm>
        </p:spPr>
        <p:txBody>
          <a:bodyPr/>
          <a:lstStyle/>
          <a:p>
            <a:pPr marL="0" indent="0">
              <a:buNone/>
            </a:pPr>
            <a:r>
              <a:rPr lang="en-GB" sz="2800" dirty="0" smtClean="0"/>
              <a:t>Source A is </a:t>
            </a:r>
            <a:r>
              <a:rPr lang="en-GB" sz="2800" b="1" u="sng" dirty="0" smtClean="0"/>
              <a:t>quite full </a:t>
            </a:r>
            <a:r>
              <a:rPr lang="en-GB" sz="2800" dirty="0" smtClean="0"/>
              <a:t>in describing the ways in which Edelweiss Pirates opposed the Nazis as it states that </a:t>
            </a:r>
            <a:r>
              <a:rPr lang="en-US" sz="2800" dirty="0" smtClean="0"/>
              <a:t>“we </a:t>
            </a:r>
            <a:r>
              <a:rPr lang="en-US" sz="2800" dirty="0"/>
              <a:t>threw bricks through munitions </a:t>
            </a:r>
            <a:r>
              <a:rPr lang="en-US" sz="2800" dirty="0" smtClean="0"/>
              <a:t>factories”. </a:t>
            </a:r>
          </a:p>
          <a:p>
            <a:pPr marL="0" indent="0">
              <a:buNone/>
            </a:pPr>
            <a:r>
              <a:rPr lang="en-US" sz="2800" dirty="0" smtClean="0"/>
              <a:t>It also states that they “</a:t>
            </a:r>
            <a:r>
              <a:rPr lang="en-US" sz="2800" dirty="0"/>
              <a:t>poured sugar water into the petrol tanks of Nazis' </a:t>
            </a:r>
            <a:r>
              <a:rPr lang="en-US" sz="2800" dirty="0" smtClean="0"/>
              <a:t>cars”</a:t>
            </a:r>
            <a:r>
              <a:rPr lang="en-GB" sz="2800" dirty="0" smtClean="0"/>
              <a:t>. </a:t>
            </a:r>
          </a:p>
          <a:p>
            <a:pPr marL="0" indent="0">
              <a:buNone/>
            </a:pPr>
            <a:r>
              <a:rPr lang="en-GB" sz="2800" dirty="0" smtClean="0"/>
              <a:t>It also states that they “</a:t>
            </a:r>
            <a:r>
              <a:rPr lang="en-US" sz="2800" dirty="0"/>
              <a:t>derailed train cars full of </a:t>
            </a:r>
            <a:r>
              <a:rPr lang="en-US" sz="2800" dirty="0" smtClean="0"/>
              <a:t>ammunition”</a:t>
            </a:r>
            <a:r>
              <a:rPr lang="en-GB" sz="2800" dirty="0" smtClean="0"/>
              <a:t>.</a:t>
            </a:r>
          </a:p>
          <a:p>
            <a:pPr marL="0" indent="0">
              <a:buNone/>
            </a:pPr>
            <a:r>
              <a:rPr lang="en-GB" sz="2800" dirty="0" smtClean="0"/>
              <a:t>However, </a:t>
            </a:r>
            <a:r>
              <a:rPr lang="en-GB" sz="2800" b="1" u="sng" dirty="0" smtClean="0"/>
              <a:t>the source could have been fuller </a:t>
            </a:r>
            <a:r>
              <a:rPr lang="en-GB" sz="2800" dirty="0" smtClean="0"/>
              <a:t>had it also stated that the Edelweiss Pirates refused to join the Hitler youth. </a:t>
            </a:r>
          </a:p>
          <a:p>
            <a:pPr marL="0" indent="0">
              <a:buNone/>
            </a:pPr>
            <a:r>
              <a:rPr lang="en-GB" sz="2800" dirty="0" smtClean="0"/>
              <a:t>It also doesn’t mention that they attacked and beat up Hitler Youth patrols at every opportunity. </a:t>
            </a:r>
          </a:p>
          <a:p>
            <a:pPr marL="0" indent="0">
              <a:buNone/>
            </a:pPr>
            <a:r>
              <a:rPr lang="en-GB" sz="2800" dirty="0" smtClean="0"/>
              <a:t>Also the source does not mention that they daubed anti-Nazi graffiti on walls, such as ‘</a:t>
            </a:r>
            <a:r>
              <a:rPr lang="en-GB" sz="2800" i="1" dirty="0" smtClean="0"/>
              <a:t>Down with Hitler</a:t>
            </a:r>
            <a:r>
              <a:rPr lang="en-GB" sz="2800" dirty="0" smtClean="0"/>
              <a:t>!’</a:t>
            </a:r>
            <a:endParaRPr lang="en-GB" sz="2800" dirty="0"/>
          </a:p>
        </p:txBody>
      </p:sp>
    </p:spTree>
    <p:extLst>
      <p:ext uri="{BB962C8B-B14F-4D97-AF65-F5344CB8AC3E}">
        <p14:creationId xmlns:p14="http://schemas.microsoft.com/office/powerpoint/2010/main" val="41624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67544" y="116632"/>
            <a:ext cx="8229600" cy="1143000"/>
          </a:xfrm>
        </p:spPr>
        <p:txBody>
          <a:bodyPr/>
          <a:lstStyle/>
          <a:p>
            <a:r>
              <a:rPr lang="en-GB" dirty="0" smtClean="0"/>
              <a:t>Who opposed?</a:t>
            </a:r>
            <a:endParaRPr lang="en-US" dirty="0"/>
          </a:p>
        </p:txBody>
      </p:sp>
      <p:sp>
        <p:nvSpPr>
          <p:cNvPr id="147459" name="Rectangle 3"/>
          <p:cNvSpPr>
            <a:spLocks noGrp="1" noChangeArrowheads="1"/>
          </p:cNvSpPr>
          <p:nvPr>
            <p:ph type="body" idx="1"/>
          </p:nvPr>
        </p:nvSpPr>
        <p:spPr>
          <a:xfrm>
            <a:off x="107504" y="1340768"/>
            <a:ext cx="8928992" cy="5184576"/>
          </a:xfrm>
        </p:spPr>
        <p:txBody>
          <a:bodyPr/>
          <a:lstStyle/>
          <a:p>
            <a:r>
              <a:rPr lang="en-GB" sz="2800" dirty="0" smtClean="0"/>
              <a:t>On page 69, read from the </a:t>
            </a:r>
            <a:r>
              <a:rPr lang="en-GB" sz="2800" dirty="0"/>
              <a:t>section </a:t>
            </a:r>
            <a:r>
              <a:rPr lang="en-GB" sz="2800" dirty="0" smtClean="0"/>
              <a:t>‘Who did oppose the Nazis?’, and then onto all of page 70 </a:t>
            </a:r>
          </a:p>
          <a:p>
            <a:r>
              <a:rPr lang="en-GB" sz="2800" dirty="0" smtClean="0"/>
              <a:t>Write </a:t>
            </a:r>
            <a:r>
              <a:rPr lang="en-GB" sz="2800" u="sng" dirty="0" smtClean="0"/>
              <a:t>two sentences</a:t>
            </a:r>
            <a:r>
              <a:rPr lang="en-GB" sz="2800" dirty="0" smtClean="0"/>
              <a:t> for </a:t>
            </a:r>
            <a:r>
              <a:rPr lang="en-GB" sz="2800" b="1" u="sng" dirty="0" smtClean="0"/>
              <a:t>each</a:t>
            </a:r>
            <a:r>
              <a:rPr lang="en-GB" sz="2800" dirty="0" smtClean="0"/>
              <a:t> of the following groups:</a:t>
            </a:r>
          </a:p>
          <a:p>
            <a:pPr marL="0" indent="0">
              <a:buNone/>
            </a:pPr>
            <a:endParaRPr lang="en-GB" sz="1800" dirty="0" smtClean="0"/>
          </a:p>
          <a:p>
            <a:pPr>
              <a:buFontTx/>
              <a:buChar char="-"/>
            </a:pPr>
            <a:r>
              <a:rPr lang="en-US" sz="2400" dirty="0" smtClean="0"/>
              <a:t>The White Rose</a:t>
            </a:r>
          </a:p>
          <a:p>
            <a:pPr>
              <a:buFontTx/>
              <a:buChar char="-"/>
            </a:pPr>
            <a:r>
              <a:rPr lang="en-US" sz="2400" dirty="0" smtClean="0"/>
              <a:t>The Red Orchestra</a:t>
            </a:r>
          </a:p>
          <a:p>
            <a:pPr>
              <a:buFontTx/>
              <a:buChar char="-"/>
            </a:pPr>
            <a:r>
              <a:rPr lang="en-US" sz="2400" dirty="0" smtClean="0"/>
              <a:t>The Edelweiss Pirates</a:t>
            </a:r>
          </a:p>
          <a:p>
            <a:pPr>
              <a:buFontTx/>
              <a:buChar char="-"/>
            </a:pPr>
            <a:r>
              <a:rPr lang="en-US" sz="2400" dirty="0" smtClean="0"/>
              <a:t>The </a:t>
            </a:r>
            <a:r>
              <a:rPr lang="en-US" sz="2400" i="1" dirty="0" err="1" smtClean="0"/>
              <a:t>Meuten</a:t>
            </a:r>
            <a:endParaRPr lang="en-US" sz="2400" i="1" dirty="0" smtClean="0"/>
          </a:p>
          <a:p>
            <a:pPr>
              <a:buFontTx/>
              <a:buChar char="-"/>
            </a:pPr>
            <a:r>
              <a:rPr lang="en-US" sz="2400" dirty="0" smtClean="0"/>
              <a:t>The Swing Kids</a:t>
            </a:r>
          </a:p>
          <a:p>
            <a:pPr>
              <a:buFontTx/>
              <a:buChar char="-"/>
            </a:pPr>
            <a:r>
              <a:rPr lang="en-US" sz="2400" dirty="0" smtClean="0"/>
              <a:t>The German Army</a:t>
            </a:r>
            <a:endParaRPr lang="en-US" sz="2400" dirty="0"/>
          </a:p>
        </p:txBody>
      </p:sp>
      <p:sp>
        <p:nvSpPr>
          <p:cNvPr id="2" name="Right Brace 1"/>
          <p:cNvSpPr/>
          <p:nvPr/>
        </p:nvSpPr>
        <p:spPr>
          <a:xfrm>
            <a:off x="3131840" y="3212976"/>
            <a:ext cx="1152128" cy="2592288"/>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a:off x="4541453" y="3933056"/>
            <a:ext cx="3528392" cy="1200329"/>
          </a:xfrm>
          <a:prstGeom prst="rect">
            <a:avLst/>
          </a:prstGeom>
          <a:noFill/>
        </p:spPr>
        <p:txBody>
          <a:bodyPr wrap="square" rtlCol="0">
            <a:spAutoFit/>
          </a:bodyPr>
          <a:lstStyle/>
          <a:p>
            <a:pPr marL="171450" indent="-171450">
              <a:buFont typeface="Arial" panose="020B0604020202020204" pitchFamily="34" charset="0"/>
              <a:buChar char="•"/>
            </a:pPr>
            <a:r>
              <a:rPr lang="en-GB" sz="2400" dirty="0" smtClean="0"/>
              <a:t>Who were they?</a:t>
            </a:r>
          </a:p>
          <a:p>
            <a:pPr marL="171450" indent="-171450">
              <a:buFont typeface="Arial" panose="020B0604020202020204" pitchFamily="34" charset="0"/>
              <a:buChar char="•"/>
            </a:pPr>
            <a:r>
              <a:rPr lang="en-GB" sz="2400" dirty="0" smtClean="0"/>
              <a:t>In what ways did they oppose the Nazis?</a:t>
            </a:r>
            <a:endParaRPr lang="en-GB" sz="2400"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GB" sz="4000"/>
              <a:t>Opposition to the Nazi Regime – </a:t>
            </a:r>
            <a:br>
              <a:rPr lang="en-GB" sz="4000"/>
            </a:br>
            <a:r>
              <a:rPr lang="en-GB" sz="4000"/>
              <a:t>Recap</a:t>
            </a:r>
          </a:p>
        </p:txBody>
      </p:sp>
      <p:sp>
        <p:nvSpPr>
          <p:cNvPr id="121859" name="Text Box 3"/>
          <p:cNvSpPr txBox="1">
            <a:spLocks noChangeArrowheads="1"/>
          </p:cNvSpPr>
          <p:nvPr/>
        </p:nvSpPr>
        <p:spPr bwMode="auto">
          <a:xfrm>
            <a:off x="1320800" y="234315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sz="2400">
              <a:latin typeface="Times New Roman" pitchFamily="18" charset="0"/>
            </a:endParaRPr>
          </a:p>
        </p:txBody>
      </p:sp>
      <p:sp>
        <p:nvSpPr>
          <p:cNvPr id="121860" name="Text Box 4"/>
          <p:cNvSpPr txBox="1">
            <a:spLocks noChangeArrowheads="1"/>
          </p:cNvSpPr>
          <p:nvPr/>
        </p:nvSpPr>
        <p:spPr bwMode="auto">
          <a:xfrm>
            <a:off x="812800" y="1771650"/>
            <a:ext cx="76200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GB" sz="2400" b="1">
                <a:latin typeface="Comic Sans MS" pitchFamily="66" charset="0"/>
              </a:rPr>
              <a:t>Socialists and Communists</a:t>
            </a:r>
            <a:endParaRPr lang="en-GB" sz="2400">
              <a:latin typeface="Comic Sans MS" pitchFamily="66" charset="0"/>
            </a:endParaRPr>
          </a:p>
          <a:p>
            <a:pPr eaLnBrk="0" hangingPunct="0">
              <a:spcBef>
                <a:spcPct val="50000"/>
              </a:spcBef>
            </a:pPr>
            <a:r>
              <a:rPr lang="en-GB" sz="2400">
                <a:latin typeface="Comic Sans MS" pitchFamily="66" charset="0"/>
              </a:rPr>
              <a:t>They had been Hitler's greatest opponents before 1933. After the Reichstag fire, many were imprisoned. Those who remained free set up anti-nazi groups. Their secret headquarters were frequently raided by the SA, SS and Gestapo. Although the greatest opposition came from the working class, on the whole they supported the regime.</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z="4000"/>
              <a:t>The Church and Nazism</a:t>
            </a:r>
          </a:p>
        </p:txBody>
      </p:sp>
      <p:sp>
        <p:nvSpPr>
          <p:cNvPr id="135171" name="Rectangle 3"/>
          <p:cNvSpPr>
            <a:spLocks noGrp="1" noChangeArrowheads="1"/>
          </p:cNvSpPr>
          <p:nvPr>
            <p:ph type="body" idx="1"/>
          </p:nvPr>
        </p:nvSpPr>
        <p:spPr/>
        <p:txBody>
          <a:bodyPr/>
          <a:lstStyle/>
          <a:p>
            <a:pPr algn="ctr">
              <a:spcBef>
                <a:spcPct val="0"/>
              </a:spcBef>
              <a:buFontTx/>
              <a:buNone/>
            </a:pPr>
            <a:r>
              <a:rPr lang="en-US" sz="2800" i="1" dirty="0" smtClean="0"/>
              <a:t>What you will learn….</a:t>
            </a:r>
            <a:r>
              <a:rPr lang="en-US" sz="2800" dirty="0"/>
              <a:t/>
            </a:r>
            <a:br>
              <a:rPr lang="en-US" sz="2800" dirty="0"/>
            </a:br>
            <a:endParaRPr lang="en-US" sz="2800" dirty="0"/>
          </a:p>
          <a:p>
            <a:pPr>
              <a:spcBef>
                <a:spcPct val="0"/>
              </a:spcBef>
              <a:buFontTx/>
              <a:buNone/>
            </a:pPr>
            <a:r>
              <a:rPr lang="en-US" sz="2800" dirty="0" smtClean="0"/>
              <a:t>-  Ways in which Nazis controlled the Churches</a:t>
            </a:r>
          </a:p>
          <a:p>
            <a:pPr>
              <a:spcBef>
                <a:spcPct val="0"/>
              </a:spcBef>
              <a:buFontTx/>
              <a:buChar char="-"/>
            </a:pPr>
            <a:r>
              <a:rPr lang="en-US" sz="2800" dirty="0" smtClean="0"/>
              <a:t>co-operation </a:t>
            </a:r>
            <a:r>
              <a:rPr lang="en-US" sz="2800" dirty="0"/>
              <a:t>with </a:t>
            </a:r>
            <a:r>
              <a:rPr lang="en-US" sz="2800" dirty="0" smtClean="0"/>
              <a:t>Nazis</a:t>
            </a:r>
            <a:endParaRPr lang="en-US" sz="2800" dirty="0"/>
          </a:p>
          <a:p>
            <a:pPr>
              <a:spcBef>
                <a:spcPct val="0"/>
              </a:spcBef>
              <a:buFontTx/>
              <a:buChar char="-"/>
            </a:pPr>
            <a:r>
              <a:rPr lang="en-US" sz="2800" dirty="0" smtClean="0"/>
              <a:t>opposition </a:t>
            </a:r>
            <a:r>
              <a:rPr lang="en-US" sz="2800" dirty="0"/>
              <a:t>to Nazis</a:t>
            </a:r>
          </a:p>
          <a:p>
            <a:endParaRPr lang="en-US" dirty="0"/>
          </a:p>
        </p:txBody>
      </p:sp>
      <p:pic>
        <p:nvPicPr>
          <p:cNvPr id="135173" name="Picture 5" descr="9821-004-49ADC4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500438"/>
            <a:ext cx="215265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4096"/>
          </a:xfrm>
        </p:spPr>
        <p:txBody>
          <a:bodyPr/>
          <a:lstStyle/>
          <a:p>
            <a:r>
              <a:rPr lang="en-GB" dirty="0" smtClean="0"/>
              <a:t>Tasks: the Protestant Churches</a:t>
            </a:r>
            <a:endParaRPr lang="en-GB" dirty="0"/>
          </a:p>
        </p:txBody>
      </p:sp>
      <p:sp>
        <p:nvSpPr>
          <p:cNvPr id="3" name="Content Placeholder 2"/>
          <p:cNvSpPr>
            <a:spLocks noGrp="1"/>
          </p:cNvSpPr>
          <p:nvPr>
            <p:ph idx="1"/>
          </p:nvPr>
        </p:nvSpPr>
        <p:spPr>
          <a:xfrm>
            <a:off x="251520" y="1340768"/>
            <a:ext cx="8496944" cy="5040560"/>
          </a:xfrm>
        </p:spPr>
        <p:txBody>
          <a:bodyPr/>
          <a:lstStyle/>
          <a:p>
            <a:pPr marL="0" indent="0">
              <a:buNone/>
            </a:pPr>
            <a:r>
              <a:rPr lang="en-GB" sz="2400" dirty="0" smtClean="0"/>
              <a:t>1.   (a) Why do you think the Nazis wanted to destroy the church in Germany?</a:t>
            </a:r>
          </a:p>
          <a:p>
            <a:pPr marL="0" indent="0">
              <a:buNone/>
            </a:pPr>
            <a:r>
              <a:rPr lang="en-GB" sz="2400" dirty="0" smtClean="0"/>
              <a:t>      (b) Why would the Nazis have difficulty in attempting to </a:t>
            </a:r>
            <a:r>
              <a:rPr lang="en-GB" sz="2400" smtClean="0"/>
              <a:t>destroy Christianity in </a:t>
            </a:r>
            <a:r>
              <a:rPr lang="en-GB" sz="2400" dirty="0" smtClean="0"/>
              <a:t>Germany?</a:t>
            </a:r>
          </a:p>
          <a:p>
            <a:pPr marL="0" indent="0">
              <a:buNone/>
            </a:pPr>
            <a:r>
              <a:rPr lang="en-GB" sz="2400" dirty="0" smtClean="0"/>
              <a:t>2. Describe the methods used by the Nazis to gain control of the Protestant Churches in Germany.</a:t>
            </a:r>
          </a:p>
          <a:p>
            <a:pPr marL="0" indent="0">
              <a:buNone/>
            </a:pPr>
            <a:r>
              <a:rPr lang="en-GB" sz="2400" dirty="0" smtClean="0"/>
              <a:t>3. What evidence is there of opposition to the Nazis from within the Protestant church?</a:t>
            </a:r>
          </a:p>
          <a:p>
            <a:pPr marL="0" indent="0">
              <a:buNone/>
            </a:pPr>
            <a:r>
              <a:rPr lang="en-GB" sz="2400" dirty="0" smtClean="0"/>
              <a:t>4.  Describe the role played by the Confessional Church in opposing the Nazis.</a:t>
            </a:r>
          </a:p>
          <a:p>
            <a:pPr marL="0" indent="0">
              <a:buNone/>
            </a:pPr>
            <a:r>
              <a:rPr lang="en-GB" sz="2400" dirty="0" smtClean="0"/>
              <a:t>5. Why were Martin Neimoller and Deitrich Bonhoeffer treated differently by the Nazis?</a:t>
            </a:r>
          </a:p>
        </p:txBody>
      </p:sp>
    </p:spTree>
    <p:extLst>
      <p:ext uri="{BB962C8B-B14F-4D97-AF65-F5344CB8AC3E}">
        <p14:creationId xmlns:p14="http://schemas.microsoft.com/office/powerpoint/2010/main" val="184408352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 the Catholic Church</a:t>
            </a:r>
            <a:endParaRPr lang="en-GB" dirty="0"/>
          </a:p>
        </p:txBody>
      </p:sp>
      <p:sp>
        <p:nvSpPr>
          <p:cNvPr id="3" name="Content Placeholder 2"/>
          <p:cNvSpPr>
            <a:spLocks noGrp="1"/>
          </p:cNvSpPr>
          <p:nvPr>
            <p:ph idx="1"/>
          </p:nvPr>
        </p:nvSpPr>
        <p:spPr>
          <a:xfrm>
            <a:off x="107504" y="2204865"/>
            <a:ext cx="8784976" cy="4104456"/>
          </a:xfrm>
        </p:spPr>
        <p:txBody>
          <a:bodyPr/>
          <a:lstStyle/>
          <a:p>
            <a:pPr marL="0" indent="0">
              <a:buNone/>
            </a:pPr>
            <a:r>
              <a:rPr lang="en-GB" sz="2800" dirty="0" smtClean="0"/>
              <a:t>1. Describe </a:t>
            </a:r>
            <a:r>
              <a:rPr lang="en-GB" sz="2800" dirty="0"/>
              <a:t>the deal that Hitler made with the Pope.</a:t>
            </a:r>
          </a:p>
          <a:p>
            <a:pPr marL="0" indent="0">
              <a:buNone/>
            </a:pPr>
            <a:r>
              <a:rPr lang="en-GB" sz="2800" dirty="0" smtClean="0"/>
              <a:t>2.  In </a:t>
            </a:r>
            <a:r>
              <a:rPr lang="en-GB" sz="2800" dirty="0"/>
              <a:t>what ways did the Nazis break their part of the Concordat?</a:t>
            </a:r>
          </a:p>
          <a:p>
            <a:pPr marL="0" indent="0">
              <a:buNone/>
            </a:pPr>
            <a:r>
              <a:rPr lang="en-GB" sz="2800" dirty="0" smtClean="0"/>
              <a:t>3.  Give </a:t>
            </a:r>
            <a:r>
              <a:rPr lang="en-GB" sz="2800" dirty="0"/>
              <a:t>two examples of opposition to the Nazis from within the Catholic Church.</a:t>
            </a:r>
          </a:p>
          <a:p>
            <a:pPr marL="0" indent="0">
              <a:buNone/>
            </a:pPr>
            <a:r>
              <a:rPr lang="en-GB" sz="2800" dirty="0" smtClean="0"/>
              <a:t>4. </a:t>
            </a:r>
            <a:r>
              <a:rPr lang="en-GB" sz="2800" dirty="0"/>
              <a:t>What other religious groups did the Nazis oppose?</a:t>
            </a:r>
          </a:p>
          <a:p>
            <a:pPr marL="0" indent="0">
              <a:buNone/>
            </a:pPr>
            <a:r>
              <a:rPr lang="en-GB" sz="2800" dirty="0" smtClean="0"/>
              <a:t>5. </a:t>
            </a:r>
            <a:r>
              <a:rPr lang="en-GB" sz="2800" dirty="0"/>
              <a:t>Complete </a:t>
            </a:r>
            <a:r>
              <a:rPr lang="en-GB" sz="2800" dirty="0" smtClean="0"/>
              <a:t>activity </a:t>
            </a:r>
            <a:r>
              <a:rPr lang="en-GB" sz="2800" dirty="0"/>
              <a:t>1 </a:t>
            </a:r>
            <a:r>
              <a:rPr lang="en-GB" sz="2800" dirty="0" smtClean="0"/>
              <a:t>page 76.</a:t>
            </a:r>
            <a:endParaRPr lang="en-GB" sz="2800" dirty="0"/>
          </a:p>
          <a:p>
            <a:pPr marL="0" indent="0">
              <a:buNone/>
            </a:pPr>
            <a:r>
              <a:rPr lang="en-GB" sz="2800" dirty="0" smtClean="0"/>
              <a:t>6. </a:t>
            </a:r>
            <a:r>
              <a:rPr lang="en-GB" sz="2800" dirty="0"/>
              <a:t>Complete </a:t>
            </a:r>
            <a:r>
              <a:rPr lang="en-GB" sz="2800" dirty="0" smtClean="0"/>
              <a:t>the National 5 task </a:t>
            </a:r>
            <a:r>
              <a:rPr lang="en-GB" sz="2800" dirty="0"/>
              <a:t>on page </a:t>
            </a:r>
            <a:r>
              <a:rPr lang="en-GB" sz="2800" dirty="0" smtClean="0"/>
              <a:t>78: Evaluate the usefulness.</a:t>
            </a:r>
            <a:endParaRPr lang="en-GB" sz="2800" dirty="0"/>
          </a:p>
          <a:p>
            <a:pPr marL="0" indent="0">
              <a:buNone/>
            </a:pPr>
            <a:endParaRPr lang="en-GB" dirty="0"/>
          </a:p>
        </p:txBody>
      </p:sp>
    </p:spTree>
    <p:extLst>
      <p:ext uri="{BB962C8B-B14F-4D97-AF65-F5344CB8AC3E}">
        <p14:creationId xmlns:p14="http://schemas.microsoft.com/office/powerpoint/2010/main" val="342595735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r>
              <a:rPr lang="en-GB" sz="2000" dirty="0" smtClean="0"/>
              <a:t>Source A is </a:t>
            </a:r>
            <a:r>
              <a:rPr lang="en-GB" sz="2000" b="1" u="sng" dirty="0" smtClean="0"/>
              <a:t>useful</a:t>
            </a:r>
            <a:r>
              <a:rPr lang="en-GB" sz="2000" dirty="0" smtClean="0"/>
              <a:t> as evidence of the actions of the Nazi state to control the Christian churches as it is </a:t>
            </a:r>
            <a:r>
              <a:rPr lang="en-GB" sz="2000" b="1" u="sng" dirty="0" smtClean="0"/>
              <a:t>a primary source</a:t>
            </a:r>
            <a:r>
              <a:rPr lang="en-GB" sz="2000" dirty="0" smtClean="0"/>
              <a:t>, taken from June 1937, </a:t>
            </a:r>
            <a:r>
              <a:rPr lang="en-GB" sz="2000" b="1" u="sng" dirty="0" smtClean="0"/>
              <a:t>at the time when</a:t>
            </a:r>
            <a:r>
              <a:rPr lang="en-GB" sz="2000" dirty="0" smtClean="0"/>
              <a:t> the Nazis are in power and are clamping down on opposition from the various churches.</a:t>
            </a:r>
          </a:p>
          <a:p>
            <a:pPr marL="0" indent="0">
              <a:buNone/>
            </a:pPr>
            <a:r>
              <a:rPr lang="en-GB" sz="2000" dirty="0" smtClean="0"/>
              <a:t>The source is also </a:t>
            </a:r>
            <a:r>
              <a:rPr lang="en-GB" sz="2000" b="1" u="sng" dirty="0" smtClean="0"/>
              <a:t>useful</a:t>
            </a:r>
            <a:r>
              <a:rPr lang="en-GB" sz="2000" dirty="0" smtClean="0"/>
              <a:t> as it was written by Martin </a:t>
            </a:r>
            <a:r>
              <a:rPr lang="en-GB" sz="2000" dirty="0" err="1" smtClean="0"/>
              <a:t>Niemoller</a:t>
            </a:r>
            <a:r>
              <a:rPr lang="en-GB" sz="2000" dirty="0" smtClean="0"/>
              <a:t>, a Protestant pastor who was opposed to the Nazis who would therefore have direct experience of the actions taken to control the churches.</a:t>
            </a:r>
          </a:p>
          <a:p>
            <a:pPr marL="0" indent="0">
              <a:buNone/>
            </a:pPr>
            <a:r>
              <a:rPr lang="en-GB" sz="2000" dirty="0" smtClean="0"/>
              <a:t>The content is </a:t>
            </a:r>
            <a:r>
              <a:rPr lang="en-GB" sz="2000" b="1" u="sng" dirty="0" smtClean="0"/>
              <a:t>useful</a:t>
            </a:r>
            <a:r>
              <a:rPr lang="en-GB" sz="2000" dirty="0" smtClean="0"/>
              <a:t> as it tells us that “the secret police penetrated the closed church …and arrested at the alter eight members of the confessional church”, </a:t>
            </a:r>
            <a:r>
              <a:rPr lang="en-GB" sz="2000" b="1" u="sng" dirty="0" smtClean="0"/>
              <a:t>and this is accurate</a:t>
            </a:r>
            <a:r>
              <a:rPr lang="en-GB" sz="2000" dirty="0" smtClean="0"/>
              <a:t>.</a:t>
            </a:r>
          </a:p>
          <a:p>
            <a:pPr marL="0" indent="0">
              <a:buNone/>
            </a:pPr>
            <a:r>
              <a:rPr lang="en-GB" sz="2000" dirty="0" smtClean="0"/>
              <a:t>The content is </a:t>
            </a:r>
            <a:r>
              <a:rPr lang="en-GB" sz="2000" b="1" u="sng" dirty="0" smtClean="0"/>
              <a:t>also useful </a:t>
            </a:r>
            <a:r>
              <a:rPr lang="en-GB" sz="2000" dirty="0" smtClean="0"/>
              <a:t>as it tells us that </a:t>
            </a:r>
            <a:r>
              <a:rPr lang="en-GB" sz="2000" dirty="0" smtClean="0"/>
              <a:t>members “of </a:t>
            </a:r>
            <a:r>
              <a:rPr lang="en-GB" sz="2000" dirty="0" smtClean="0"/>
              <a:t>the Protestant community were arrested because they had circulated an election leaflet of the confessional church” and </a:t>
            </a:r>
            <a:r>
              <a:rPr lang="en-GB" sz="2000" b="1" u="sng" dirty="0" smtClean="0"/>
              <a:t>again this is accurate</a:t>
            </a:r>
            <a:r>
              <a:rPr lang="en-GB" sz="2000" dirty="0" smtClean="0"/>
              <a:t>.</a:t>
            </a:r>
          </a:p>
          <a:p>
            <a:pPr marL="0" indent="0">
              <a:buNone/>
            </a:pPr>
            <a:r>
              <a:rPr lang="en-GB" sz="2000" dirty="0" smtClean="0"/>
              <a:t>The </a:t>
            </a:r>
            <a:r>
              <a:rPr lang="en-GB" sz="2000" b="1" u="sng" dirty="0" smtClean="0"/>
              <a:t>source would be more useful </a:t>
            </a:r>
            <a:r>
              <a:rPr lang="en-GB" sz="2000" dirty="0" smtClean="0"/>
              <a:t>if it mentioned the 1933 Concordat between the Pope and Hitler, which was an agreement made in attempt to control the Catholic church in Germany. </a:t>
            </a:r>
          </a:p>
          <a:p>
            <a:pPr marL="0" indent="0">
              <a:buNone/>
            </a:pPr>
            <a:r>
              <a:rPr lang="en-GB" sz="2000" dirty="0" smtClean="0"/>
              <a:t>Also, </a:t>
            </a:r>
            <a:r>
              <a:rPr lang="en-GB" sz="2000" b="1" u="sng" dirty="0" smtClean="0"/>
              <a:t>the source fails to mention </a:t>
            </a:r>
            <a:r>
              <a:rPr lang="en-GB" sz="2000" dirty="0" smtClean="0"/>
              <a:t>the fact that the Nazis set up the German Christian Church, which had Nazi style uniforms and marches, as a means of trying to control the Protestant churches in Germany. </a:t>
            </a:r>
            <a:endParaRPr lang="en-GB" sz="2000" dirty="0"/>
          </a:p>
        </p:txBody>
      </p:sp>
    </p:spTree>
    <p:extLst>
      <p:ext uri="{BB962C8B-B14F-4D97-AF65-F5344CB8AC3E}">
        <p14:creationId xmlns:p14="http://schemas.microsoft.com/office/powerpoint/2010/main" val="192760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Friedrich Ebert</a:t>
            </a:r>
            <a:endParaRPr lang="en-GB" dirty="0"/>
          </a:p>
        </p:txBody>
      </p:sp>
      <p:pic>
        <p:nvPicPr>
          <p:cNvPr id="1029"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8064" y="1914432"/>
            <a:ext cx="2787746" cy="380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1"/>
          </p:nvPr>
        </p:nvSpPr>
        <p:spPr>
          <a:xfrm>
            <a:off x="251520" y="1600200"/>
            <a:ext cx="4244280" cy="4525963"/>
          </a:xfrm>
        </p:spPr>
        <p:txBody>
          <a:bodyPr/>
          <a:lstStyle/>
          <a:p>
            <a:r>
              <a:rPr lang="en-GB" dirty="0" smtClean="0"/>
              <a:t>Friedrich Ebert was leader of the SPD party (the Social Democrats)</a:t>
            </a:r>
          </a:p>
          <a:p>
            <a:r>
              <a:rPr lang="en-GB" dirty="0" smtClean="0"/>
              <a:t>He was a </a:t>
            </a:r>
            <a:r>
              <a:rPr lang="en-GB" b="1" i="1" dirty="0" smtClean="0"/>
              <a:t>socialist</a:t>
            </a:r>
            <a:r>
              <a:rPr lang="en-GB" dirty="0" smtClean="0"/>
              <a:t>, but did not want a </a:t>
            </a:r>
            <a:r>
              <a:rPr lang="en-GB" b="1" i="1" dirty="0" smtClean="0"/>
              <a:t>communist</a:t>
            </a:r>
            <a:r>
              <a:rPr lang="en-GB" dirty="0" smtClean="0"/>
              <a:t> revolution</a:t>
            </a:r>
          </a:p>
          <a:p>
            <a:r>
              <a:rPr lang="en-GB" dirty="0" smtClean="0"/>
              <a:t>He was head of the provisional government, and later President of Germany</a:t>
            </a:r>
            <a:endParaRPr lang="en-GB" dirty="0"/>
          </a:p>
        </p:txBody>
      </p:sp>
    </p:spTree>
    <p:extLst>
      <p:ext uri="{BB962C8B-B14F-4D97-AF65-F5344CB8AC3E}">
        <p14:creationId xmlns:p14="http://schemas.microsoft.com/office/powerpoint/2010/main" val="137723988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ChangeArrowheads="1"/>
          </p:cNvSpPr>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sz="4400">
                <a:solidFill>
                  <a:schemeClr val="tx2"/>
                </a:solidFill>
              </a:rPr>
              <a:t>by Rev. Martin Niemoller, 1945</a:t>
            </a:r>
          </a:p>
        </p:txBody>
      </p:sp>
      <p:sp>
        <p:nvSpPr>
          <p:cNvPr id="132101" name="Rectangle 5"/>
          <p:cNvSpPr>
            <a:spLocks noChangeArrowheads="1"/>
          </p:cNvSpPr>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GB" sz="2900" i="1" dirty="0"/>
              <a:t>First they came for the Communists, and I didn’t speak up, because I wasn’t a Communist. </a:t>
            </a:r>
          </a:p>
          <a:p>
            <a:pPr marL="342900" indent="-342900">
              <a:spcBef>
                <a:spcPct val="20000"/>
              </a:spcBef>
            </a:pPr>
            <a:r>
              <a:rPr lang="en-GB" sz="2900" i="1" dirty="0"/>
              <a:t>Then they came for the Jews, and I didn’t speak up, because I wasn’t a Jew. </a:t>
            </a:r>
          </a:p>
          <a:p>
            <a:pPr marL="342900" indent="-342900">
              <a:spcBef>
                <a:spcPct val="20000"/>
              </a:spcBef>
            </a:pPr>
            <a:r>
              <a:rPr lang="en-GB" sz="2900" i="1" dirty="0"/>
              <a:t>Then they came for the Catholics, and I didn’t speak up, because I was a Protestant. </a:t>
            </a:r>
          </a:p>
          <a:p>
            <a:pPr marL="342900" indent="-342900">
              <a:spcBef>
                <a:spcPct val="20000"/>
              </a:spcBef>
            </a:pPr>
            <a:r>
              <a:rPr lang="en-GB" sz="2900" i="1" dirty="0"/>
              <a:t>Then they came for me, and by that time there was no one left to speak up for me.</a:t>
            </a:r>
            <a:r>
              <a:rPr lang="en-GB" sz="3200" dirty="0"/>
              <a:t> </a:t>
            </a:r>
          </a:p>
          <a:p>
            <a:pPr marL="342900" indent="-342900">
              <a:spcBef>
                <a:spcPct val="20000"/>
              </a:spcBef>
              <a:buFontTx/>
              <a:buChar char="•"/>
            </a:pPr>
            <a:endParaRPr lang="en-GB"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GB" dirty="0"/>
              <a:t>Spartacist leaders</a:t>
            </a:r>
          </a:p>
        </p:txBody>
      </p:sp>
      <p:sp>
        <p:nvSpPr>
          <p:cNvPr id="68611" name="Rectangle 3"/>
          <p:cNvSpPr>
            <a:spLocks noGrp="1" noChangeArrowheads="1"/>
          </p:cNvSpPr>
          <p:nvPr>
            <p:ph type="body" idx="1"/>
          </p:nvPr>
        </p:nvSpPr>
        <p:spPr/>
        <p:txBody>
          <a:bodyPr/>
          <a:lstStyle/>
          <a:p>
            <a:r>
              <a:rPr lang="en-GB"/>
              <a:t>Rosa Luxembourg</a:t>
            </a:r>
          </a:p>
        </p:txBody>
      </p:sp>
      <p:pic>
        <p:nvPicPr>
          <p:cNvPr id="68613" name="Picture 5" descr="RosaLuxem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270125"/>
            <a:ext cx="287972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8615" name="Picture 7" descr="liebknecht_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268413"/>
            <a:ext cx="2303463" cy="3533775"/>
          </a:xfrm>
          <a:prstGeom prst="rect">
            <a:avLst/>
          </a:prstGeom>
          <a:noFill/>
          <a:extLst>
            <a:ext uri="{909E8E84-426E-40DD-AFC4-6F175D3DCCD1}">
              <a14:hiddenFill xmlns:a14="http://schemas.microsoft.com/office/drawing/2010/main">
                <a:solidFill>
                  <a:srgbClr val="FFFFFF"/>
                </a:solidFill>
              </a14:hiddenFill>
            </a:ext>
          </a:extLst>
        </p:spPr>
      </p:pic>
      <p:sp>
        <p:nvSpPr>
          <p:cNvPr id="68616" name="Text Box 8"/>
          <p:cNvSpPr txBox="1">
            <a:spLocks noChangeArrowheads="1"/>
          </p:cNvSpPr>
          <p:nvPr/>
        </p:nvSpPr>
        <p:spPr bwMode="auto">
          <a:xfrm>
            <a:off x="5292725" y="4868863"/>
            <a:ext cx="3240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t>Karl Liebknecht</a:t>
            </a:r>
          </a:p>
        </p:txBody>
      </p:sp>
      <p:sp>
        <p:nvSpPr>
          <p:cNvPr id="68617" name="Text Box 9"/>
          <p:cNvSpPr txBox="1">
            <a:spLocks noChangeArrowheads="1"/>
          </p:cNvSpPr>
          <p:nvPr/>
        </p:nvSpPr>
        <p:spPr bwMode="auto">
          <a:xfrm>
            <a:off x="539750" y="5805488"/>
            <a:ext cx="59769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dirty="0"/>
              <a:t>Spartacist leaders who formed the KPD – German Communist Party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Freikorps</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3603048" cy="281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88024" y="1912764"/>
            <a:ext cx="3600400"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Ex WWI soldiers</a:t>
            </a:r>
          </a:p>
          <a:p>
            <a:pPr marL="342900" indent="-342900">
              <a:buFont typeface="Arial" panose="020B0604020202020204" pitchFamily="34" charset="0"/>
              <a:buChar char="•"/>
            </a:pPr>
            <a:r>
              <a:rPr lang="en-GB" sz="2400" dirty="0" smtClean="0"/>
              <a:t>Brutal and battle hardened by war</a:t>
            </a:r>
          </a:p>
          <a:p>
            <a:pPr marL="342900" indent="-342900">
              <a:buFont typeface="Arial" panose="020B0604020202020204" pitchFamily="34" charset="0"/>
              <a:buChar char="•"/>
            </a:pPr>
            <a:r>
              <a:rPr lang="en-GB" sz="2400" dirty="0" smtClean="0"/>
              <a:t>Experienced and well equipped</a:t>
            </a:r>
          </a:p>
          <a:p>
            <a:pPr marL="342900" indent="-342900">
              <a:buFont typeface="Arial" panose="020B0604020202020204" pitchFamily="34" charset="0"/>
              <a:buChar char="•"/>
            </a:pPr>
            <a:r>
              <a:rPr lang="en-GB" sz="2400" dirty="0" smtClean="0"/>
              <a:t>Hated communists</a:t>
            </a:r>
            <a:endParaRPr lang="en-GB" sz="2400" dirty="0"/>
          </a:p>
        </p:txBody>
      </p:sp>
    </p:spTree>
    <p:extLst>
      <p:ext uri="{BB962C8B-B14F-4D97-AF65-F5344CB8AC3E}">
        <p14:creationId xmlns:p14="http://schemas.microsoft.com/office/powerpoint/2010/main" val="1042659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GB" sz="5400" b="1" dirty="0"/>
              <a:t>Spartacists</a:t>
            </a:r>
            <a:endParaRPr lang="en-GB" b="1" dirty="0"/>
          </a:p>
        </p:txBody>
      </p:sp>
      <p:sp>
        <p:nvSpPr>
          <p:cNvPr id="65539" name="Rectangle 3"/>
          <p:cNvSpPr>
            <a:spLocks noGrp="1" noChangeArrowheads="1"/>
          </p:cNvSpPr>
          <p:nvPr>
            <p:ph type="body" idx="1"/>
          </p:nvPr>
        </p:nvSpPr>
        <p:spPr/>
        <p:txBody>
          <a:bodyPr/>
          <a:lstStyle/>
          <a:p>
            <a:r>
              <a:rPr lang="en-GB" sz="2400" u="sng" dirty="0"/>
              <a:t>Formed in 1915</a:t>
            </a:r>
            <a:r>
              <a:rPr lang="en-GB" sz="2400" dirty="0"/>
              <a:t> when leaders </a:t>
            </a:r>
            <a:r>
              <a:rPr lang="en-GB" sz="2400" u="sng" dirty="0"/>
              <a:t>Rosa Luxembourg</a:t>
            </a:r>
            <a:r>
              <a:rPr lang="en-GB" sz="2400" dirty="0"/>
              <a:t> and </a:t>
            </a:r>
            <a:r>
              <a:rPr lang="en-GB" sz="2400" u="sng" dirty="0"/>
              <a:t>Karl </a:t>
            </a:r>
            <a:r>
              <a:rPr lang="en-GB" sz="2400" u="sng" dirty="0" smtClean="0"/>
              <a:t>Liebknecht</a:t>
            </a:r>
            <a:r>
              <a:rPr lang="en-GB" sz="2400" dirty="0" smtClean="0"/>
              <a:t> </a:t>
            </a:r>
            <a:r>
              <a:rPr lang="en-GB" sz="2400" dirty="0"/>
              <a:t>left the moderate SPD because it supported WW1</a:t>
            </a:r>
          </a:p>
          <a:p>
            <a:r>
              <a:rPr lang="en-GB" sz="2400" u="sng" dirty="0"/>
              <a:t>Dec 1918</a:t>
            </a:r>
            <a:r>
              <a:rPr lang="en-GB" sz="2400" dirty="0"/>
              <a:t> – </a:t>
            </a:r>
            <a:r>
              <a:rPr lang="en-GB" sz="2400" dirty="0" smtClean="0"/>
              <a:t>Liebknecht </a:t>
            </a:r>
            <a:r>
              <a:rPr lang="en-GB" sz="2400" dirty="0"/>
              <a:t>and Luxembourg formed the  German Communist </a:t>
            </a:r>
            <a:r>
              <a:rPr lang="en-GB" sz="2400" dirty="0" smtClean="0"/>
              <a:t>Party </a:t>
            </a:r>
            <a:r>
              <a:rPr lang="en-GB" sz="2400" dirty="0"/>
              <a:t>– KPD</a:t>
            </a:r>
          </a:p>
          <a:p>
            <a:r>
              <a:rPr lang="en-GB" sz="2400" u="sng" dirty="0"/>
              <a:t>Jan 1919</a:t>
            </a:r>
            <a:r>
              <a:rPr lang="en-GB" sz="2400" dirty="0"/>
              <a:t> – The Spartacists &amp; Communists rose up in revolt in Berlin. It was a futile gesture, doomed to failure. Ebert withdrew the government to </a:t>
            </a:r>
            <a:r>
              <a:rPr lang="en-GB" sz="2400" u="sng" dirty="0"/>
              <a:t>Weimar</a:t>
            </a:r>
            <a:r>
              <a:rPr lang="en-GB" sz="2400" dirty="0"/>
              <a:t>, and sent in the Freikorps to crush the rebels. </a:t>
            </a:r>
            <a:r>
              <a:rPr lang="en-GB" sz="2400" dirty="0" smtClean="0"/>
              <a:t>Liebknecht </a:t>
            </a:r>
            <a:r>
              <a:rPr lang="en-GB" sz="2400" dirty="0"/>
              <a:t>and Luxembourg were </a:t>
            </a:r>
            <a:r>
              <a:rPr lang="en-GB" sz="2400" u="sng" dirty="0"/>
              <a:t>arrested and shot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smtClean="0"/>
              <a:t>Spartacists</a:t>
            </a:r>
            <a:r>
              <a:rPr lang="en-GB" dirty="0" smtClean="0"/>
              <a:t>   </a:t>
            </a:r>
            <a:r>
              <a:rPr lang="en-GB" sz="8000" dirty="0" smtClean="0"/>
              <a:t>V </a:t>
            </a:r>
            <a:r>
              <a:rPr lang="en-GB" dirty="0" smtClean="0"/>
              <a:t>   Freikorps </a:t>
            </a:r>
            <a:endParaRPr lang="en-GB" dirty="0"/>
          </a:p>
        </p:txBody>
      </p:sp>
      <p:sp>
        <p:nvSpPr>
          <p:cNvPr id="10" name="AutoShape 5" descr="Image result for freikorps"/>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7" descr="Image result for freikorps"/>
          <p:cNvSpPr>
            <a:spLocks noChangeAspect="1" noChangeArrowheads="1"/>
          </p:cNvSpPr>
          <p:nvPr/>
        </p:nvSpPr>
        <p:spPr bwMode="auto">
          <a:xfrm>
            <a:off x="1524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854" y="1556792"/>
            <a:ext cx="360617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14682"/>
            <a:ext cx="1962944" cy="171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1988840"/>
            <a:ext cx="1403624" cy="215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57200" y="4365104"/>
            <a:ext cx="3358184"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Mainly intellectuals and politicians</a:t>
            </a:r>
          </a:p>
          <a:p>
            <a:pPr marL="342900" indent="-342900">
              <a:buFont typeface="Arial" panose="020B0604020202020204" pitchFamily="34" charset="0"/>
              <a:buChar char="•"/>
            </a:pPr>
            <a:r>
              <a:rPr lang="en-GB" sz="2400" dirty="0" smtClean="0"/>
              <a:t>Poorly equipped</a:t>
            </a:r>
          </a:p>
          <a:p>
            <a:pPr marL="342900" indent="-342900">
              <a:buFont typeface="Arial" panose="020B0604020202020204" pitchFamily="34" charset="0"/>
              <a:buChar char="•"/>
            </a:pPr>
            <a:r>
              <a:rPr lang="en-GB" sz="2400" dirty="0" smtClean="0"/>
              <a:t>No military training</a:t>
            </a:r>
            <a:endParaRPr lang="en-GB" sz="2400" dirty="0"/>
          </a:p>
        </p:txBody>
      </p:sp>
      <p:sp>
        <p:nvSpPr>
          <p:cNvPr id="16" name="TextBox 15"/>
          <p:cNvSpPr txBox="1"/>
          <p:nvPr/>
        </p:nvSpPr>
        <p:spPr>
          <a:xfrm>
            <a:off x="5026563" y="4384442"/>
            <a:ext cx="4104456"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Ex WWI soldiers</a:t>
            </a:r>
          </a:p>
          <a:p>
            <a:pPr marL="342900" indent="-342900">
              <a:buFont typeface="Arial" panose="020B0604020202020204" pitchFamily="34" charset="0"/>
              <a:buChar char="•"/>
            </a:pPr>
            <a:r>
              <a:rPr lang="en-GB" sz="2400" dirty="0" smtClean="0"/>
              <a:t>Brutal and battle-hardened by war</a:t>
            </a:r>
          </a:p>
          <a:p>
            <a:pPr marL="342900" indent="-342900">
              <a:buFont typeface="Arial" panose="020B0604020202020204" pitchFamily="34" charset="0"/>
              <a:buChar char="•"/>
            </a:pPr>
            <a:r>
              <a:rPr lang="en-GB" sz="2400" dirty="0" smtClean="0"/>
              <a:t>Experienced and well equipped</a:t>
            </a:r>
          </a:p>
          <a:p>
            <a:pPr marL="342900" indent="-342900">
              <a:buFont typeface="Arial" panose="020B0604020202020204" pitchFamily="34" charset="0"/>
              <a:buChar char="•"/>
            </a:pPr>
            <a:r>
              <a:rPr lang="en-GB" sz="2400" dirty="0" smtClean="0"/>
              <a:t>Hated communists</a:t>
            </a:r>
            <a:endParaRPr lang="en-GB" sz="2400" dirty="0"/>
          </a:p>
        </p:txBody>
      </p:sp>
    </p:spTree>
    <p:extLst>
      <p:ext uri="{BB962C8B-B14F-4D97-AF65-F5344CB8AC3E}">
        <p14:creationId xmlns:p14="http://schemas.microsoft.com/office/powerpoint/2010/main" val="1661949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dirty="0" smtClean="0"/>
              <a:t>Tasks</a:t>
            </a:r>
            <a:endParaRPr lang="en-GB" dirty="0"/>
          </a:p>
        </p:txBody>
      </p:sp>
      <p:sp>
        <p:nvSpPr>
          <p:cNvPr id="3" name="Content Placeholder 2"/>
          <p:cNvSpPr>
            <a:spLocks noGrp="1"/>
          </p:cNvSpPr>
          <p:nvPr>
            <p:ph idx="1"/>
          </p:nvPr>
        </p:nvSpPr>
        <p:spPr>
          <a:xfrm>
            <a:off x="457200" y="1124744"/>
            <a:ext cx="8229600" cy="5001419"/>
          </a:xfrm>
        </p:spPr>
        <p:txBody>
          <a:bodyPr/>
          <a:lstStyle/>
          <a:p>
            <a:pPr marL="514350" indent="-514350">
              <a:buFont typeface="+mj-lt"/>
              <a:buAutoNum type="arabicPeriod"/>
            </a:pPr>
            <a:r>
              <a:rPr lang="en-GB" dirty="0" smtClean="0"/>
              <a:t>Copy out the glossary on page 10</a:t>
            </a:r>
          </a:p>
          <a:p>
            <a:pPr marL="514350" indent="-514350">
              <a:buFont typeface="+mj-lt"/>
              <a:buAutoNum type="arabicPeriod"/>
            </a:pPr>
            <a:r>
              <a:rPr lang="en-GB" dirty="0" smtClean="0"/>
              <a:t>List two of the </a:t>
            </a:r>
            <a:r>
              <a:rPr lang="en-GB" dirty="0" err="1" smtClean="0"/>
              <a:t>Spartacists</a:t>
            </a:r>
            <a:r>
              <a:rPr lang="en-GB" dirty="0" smtClean="0"/>
              <a:t>’ demands.</a:t>
            </a:r>
          </a:p>
          <a:p>
            <a:pPr marL="514350" indent="-514350">
              <a:buFont typeface="+mj-lt"/>
              <a:buAutoNum type="arabicPeriod"/>
            </a:pPr>
            <a:r>
              <a:rPr lang="en-GB" dirty="0" smtClean="0"/>
              <a:t>What deal did Ebert come to with the Army?</a:t>
            </a:r>
          </a:p>
          <a:p>
            <a:pPr marL="514350" indent="-514350">
              <a:buFont typeface="+mj-lt"/>
              <a:buAutoNum type="arabicPeriod"/>
            </a:pPr>
            <a:r>
              <a:rPr lang="en-GB" dirty="0" smtClean="0"/>
              <a:t>Who were the Freikorps, and why did they hate the </a:t>
            </a:r>
            <a:r>
              <a:rPr lang="en-GB" dirty="0" err="1" smtClean="0"/>
              <a:t>Spartacists</a:t>
            </a:r>
            <a:r>
              <a:rPr lang="en-GB" dirty="0" smtClean="0"/>
              <a:t>?</a:t>
            </a:r>
          </a:p>
          <a:p>
            <a:pPr marL="514350" indent="-514350">
              <a:buFont typeface="+mj-lt"/>
              <a:buAutoNum type="arabicPeriod"/>
            </a:pPr>
            <a:r>
              <a:rPr lang="en-GB" dirty="0" smtClean="0"/>
              <a:t>Summarise the events of the </a:t>
            </a:r>
            <a:r>
              <a:rPr lang="en-GB" dirty="0" err="1" smtClean="0"/>
              <a:t>Spartacist</a:t>
            </a:r>
            <a:r>
              <a:rPr lang="en-GB" dirty="0" smtClean="0"/>
              <a:t> Revolt of January 1919.</a:t>
            </a:r>
          </a:p>
          <a:p>
            <a:pPr marL="514350" indent="-514350">
              <a:buFont typeface="+mj-lt"/>
              <a:buAutoNum type="arabicPeriod"/>
            </a:pPr>
            <a:r>
              <a:rPr lang="en-GB" dirty="0" smtClean="0"/>
              <a:t>Complete activities 1-3 on page 13.</a:t>
            </a:r>
          </a:p>
          <a:p>
            <a:pPr marL="514350" indent="-514350">
              <a:buFont typeface="+mj-lt"/>
              <a:buAutoNum type="arabicPeriod"/>
            </a:pPr>
            <a:endParaRPr lang="en-GB" dirty="0"/>
          </a:p>
        </p:txBody>
      </p:sp>
    </p:spTree>
    <p:extLst>
      <p:ext uri="{BB962C8B-B14F-4D97-AF65-F5344CB8AC3E}">
        <p14:creationId xmlns:p14="http://schemas.microsoft.com/office/powerpoint/2010/main" val="3525101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51520" y="274638"/>
            <a:ext cx="8640960" cy="1143000"/>
          </a:xfrm>
        </p:spPr>
        <p:txBody>
          <a:bodyPr/>
          <a:lstStyle/>
          <a:p>
            <a:r>
              <a:rPr lang="en-GB" sz="5400" b="1" dirty="0"/>
              <a:t>Reasons for </a:t>
            </a:r>
            <a:r>
              <a:rPr lang="en-GB" sz="5400" b="1" dirty="0" smtClean="0"/>
              <a:t>Defeat:</a:t>
            </a:r>
            <a:br>
              <a:rPr lang="en-GB" sz="5400" b="1" dirty="0" smtClean="0"/>
            </a:br>
            <a:r>
              <a:rPr lang="en-GB" sz="3200" b="1" i="1" dirty="0" smtClean="0"/>
              <a:t>Turn this information into a spider diagram</a:t>
            </a:r>
            <a:endParaRPr lang="en-GB" sz="3200" b="1" i="1" dirty="0"/>
          </a:p>
        </p:txBody>
      </p:sp>
      <p:sp>
        <p:nvSpPr>
          <p:cNvPr id="66563" name="Rectangle 3"/>
          <p:cNvSpPr>
            <a:spLocks noGrp="1" noChangeArrowheads="1"/>
          </p:cNvSpPr>
          <p:nvPr>
            <p:ph type="body" idx="1"/>
          </p:nvPr>
        </p:nvSpPr>
        <p:spPr/>
        <p:txBody>
          <a:bodyPr/>
          <a:lstStyle/>
          <a:p>
            <a:r>
              <a:rPr lang="en-GB" sz="2400" dirty="0"/>
              <a:t>Freikorps were better organised and armed.</a:t>
            </a:r>
          </a:p>
          <a:p>
            <a:r>
              <a:rPr lang="en-GB" sz="2400" dirty="0"/>
              <a:t>They also had a military background</a:t>
            </a:r>
          </a:p>
          <a:p>
            <a:r>
              <a:rPr lang="en-GB" sz="2400" dirty="0"/>
              <a:t>Spartacists were all </a:t>
            </a:r>
            <a:r>
              <a:rPr lang="en-GB" sz="2400" u="sng" dirty="0"/>
              <a:t>civilians</a:t>
            </a:r>
            <a:r>
              <a:rPr lang="en-GB" sz="2400" dirty="0"/>
              <a:t>, not soldiers</a:t>
            </a:r>
          </a:p>
          <a:p>
            <a:r>
              <a:rPr lang="en-GB" sz="2400" dirty="0"/>
              <a:t>Election 1919: Communist get no seats</a:t>
            </a:r>
          </a:p>
        </p:txBody>
      </p:sp>
      <p:pic>
        <p:nvPicPr>
          <p:cNvPr id="66565" name="Picture 5" descr="300px-Spartacus_f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673475"/>
            <a:ext cx="4152900" cy="3184525"/>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End 3">
            <a:hlinkClick r:id="rId3" highlightClick="1"/>
          </p:cNvPr>
          <p:cNvSpPr/>
          <p:nvPr/>
        </p:nvSpPr>
        <p:spPr>
          <a:xfrm>
            <a:off x="7452320" y="4869160"/>
            <a:ext cx="864096" cy="64807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b="1" dirty="0" smtClean="0"/>
              <a:t>Introduction to Germany</a:t>
            </a:r>
            <a:endParaRPr lang="en-GB" b="1" dirty="0"/>
          </a:p>
        </p:txBody>
      </p:sp>
      <p:sp>
        <p:nvSpPr>
          <p:cNvPr id="3" name="Content Placeholder 2"/>
          <p:cNvSpPr>
            <a:spLocks noGrp="1"/>
          </p:cNvSpPr>
          <p:nvPr>
            <p:ph idx="1"/>
          </p:nvPr>
        </p:nvSpPr>
        <p:spPr>
          <a:ln>
            <a:noFill/>
          </a:ln>
        </p:spPr>
        <p:txBody>
          <a:bodyPr/>
          <a:lstStyle/>
          <a:p>
            <a:r>
              <a:rPr lang="en-GB" dirty="0" smtClean="0"/>
              <a:t>Read page 1</a:t>
            </a:r>
          </a:p>
          <a:p>
            <a:r>
              <a:rPr lang="en-GB" dirty="0" smtClean="0"/>
              <a:t>Copy out the timeline and glossary</a:t>
            </a:r>
          </a:p>
          <a:p>
            <a:r>
              <a:rPr lang="en-GB" dirty="0" smtClean="0"/>
              <a:t>Complete Activity 2 on page 2.</a:t>
            </a:r>
            <a:endParaRPr lang="en-GB" dirty="0"/>
          </a:p>
        </p:txBody>
      </p:sp>
      <p:sp>
        <p:nvSpPr>
          <p:cNvPr id="4" name="Freeform 3"/>
          <p:cNvSpPr/>
          <p:nvPr/>
        </p:nvSpPr>
        <p:spPr>
          <a:xfrm>
            <a:off x="488978" y="3985143"/>
            <a:ext cx="7899445" cy="1651381"/>
          </a:xfrm>
          <a:custGeom>
            <a:avLst/>
            <a:gdLst>
              <a:gd name="connsiteX0" fmla="*/ 0 w 6974006"/>
              <a:gd name="connsiteY0" fmla="*/ 1528551 h 1651381"/>
              <a:gd name="connsiteX1" fmla="*/ 1583140 w 6974006"/>
              <a:gd name="connsiteY1" fmla="*/ 81888 h 1651381"/>
              <a:gd name="connsiteX2" fmla="*/ 3575713 w 6974006"/>
              <a:gd name="connsiteY2" fmla="*/ 1528551 h 1651381"/>
              <a:gd name="connsiteX3" fmla="*/ 5404513 w 6974006"/>
              <a:gd name="connsiteY3" fmla="*/ 2 h 1651381"/>
              <a:gd name="connsiteX4" fmla="*/ 6864824 w 6974006"/>
              <a:gd name="connsiteY4" fmla="*/ 1514903 h 1651381"/>
              <a:gd name="connsiteX5" fmla="*/ 6864824 w 6974006"/>
              <a:gd name="connsiteY5" fmla="*/ 1514903 h 1651381"/>
              <a:gd name="connsiteX6" fmla="*/ 6974006 w 6974006"/>
              <a:gd name="connsiteY6" fmla="*/ 1651381 h 16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4006" h="1651381">
                <a:moveTo>
                  <a:pt x="0" y="1528551"/>
                </a:moveTo>
                <a:cubicBezTo>
                  <a:pt x="493594" y="805219"/>
                  <a:pt x="987188" y="81888"/>
                  <a:pt x="1583140" y="81888"/>
                </a:cubicBezTo>
                <a:cubicBezTo>
                  <a:pt x="2179092" y="81888"/>
                  <a:pt x="2938818" y="1542199"/>
                  <a:pt x="3575713" y="1528551"/>
                </a:cubicBezTo>
                <a:cubicBezTo>
                  <a:pt x="4212608" y="1514903"/>
                  <a:pt x="4856328" y="2277"/>
                  <a:pt x="5404513" y="2"/>
                </a:cubicBezTo>
                <a:cubicBezTo>
                  <a:pt x="5952698" y="-2273"/>
                  <a:pt x="6864824" y="1514903"/>
                  <a:pt x="6864824" y="1514903"/>
                </a:cubicBezTo>
                <a:lnTo>
                  <a:pt x="6864824" y="1514903"/>
                </a:lnTo>
                <a:lnTo>
                  <a:pt x="6974006" y="1651381"/>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323528" y="4810833"/>
            <a:ext cx="842493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576" y="3894548"/>
            <a:ext cx="792088" cy="338554"/>
          </a:xfrm>
          <a:prstGeom prst="rect">
            <a:avLst/>
          </a:prstGeom>
          <a:noFill/>
        </p:spPr>
        <p:txBody>
          <a:bodyPr wrap="square" rtlCol="0">
            <a:spAutoFit/>
          </a:bodyPr>
          <a:lstStyle/>
          <a:p>
            <a:r>
              <a:rPr lang="en-GB" sz="1600" b="1" dirty="0" smtClean="0"/>
              <a:t>1918</a:t>
            </a:r>
            <a:endParaRPr lang="en-GB" b="1" dirty="0"/>
          </a:p>
        </p:txBody>
      </p:sp>
      <p:cxnSp>
        <p:nvCxnSpPr>
          <p:cNvPr id="9" name="Straight Arrow Connector 8"/>
          <p:cNvCxnSpPr/>
          <p:nvPr/>
        </p:nvCxnSpPr>
        <p:spPr>
          <a:xfrm>
            <a:off x="1281066" y="4115948"/>
            <a:ext cx="266598" cy="1308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4437112"/>
            <a:ext cx="1281066" cy="369332"/>
          </a:xfrm>
          <a:prstGeom prst="rect">
            <a:avLst/>
          </a:prstGeom>
          <a:noFill/>
        </p:spPr>
        <p:txBody>
          <a:bodyPr wrap="square" rtlCol="0">
            <a:spAutoFit/>
          </a:bodyPr>
          <a:lstStyle/>
          <a:p>
            <a:r>
              <a:rPr lang="en-GB" sz="1800" b="1" dirty="0" smtClean="0"/>
              <a:t>Monarchy</a:t>
            </a:r>
            <a:endParaRPr lang="en-GB" b="1" dirty="0"/>
          </a:p>
        </p:txBody>
      </p:sp>
      <p:sp>
        <p:nvSpPr>
          <p:cNvPr id="11" name="TextBox 10"/>
          <p:cNvSpPr txBox="1"/>
          <p:nvPr/>
        </p:nvSpPr>
        <p:spPr>
          <a:xfrm>
            <a:off x="3707904" y="4810833"/>
            <a:ext cx="1512168" cy="369332"/>
          </a:xfrm>
          <a:prstGeom prst="rect">
            <a:avLst/>
          </a:prstGeom>
          <a:noFill/>
        </p:spPr>
        <p:txBody>
          <a:bodyPr wrap="square" rtlCol="0">
            <a:spAutoFit/>
          </a:bodyPr>
          <a:lstStyle/>
          <a:p>
            <a:pPr algn="ctr"/>
            <a:r>
              <a:rPr lang="en-GB" sz="1800" b="1" dirty="0" smtClean="0"/>
              <a:t>Republic</a:t>
            </a:r>
            <a:endParaRPr lang="en-GB" b="1" dirty="0"/>
          </a:p>
        </p:txBody>
      </p:sp>
      <p:sp>
        <p:nvSpPr>
          <p:cNvPr id="12" name="TextBox 11"/>
          <p:cNvSpPr txBox="1"/>
          <p:nvPr/>
        </p:nvSpPr>
        <p:spPr>
          <a:xfrm>
            <a:off x="5724128" y="3573016"/>
            <a:ext cx="864096" cy="338554"/>
          </a:xfrm>
          <a:prstGeom prst="rect">
            <a:avLst/>
          </a:prstGeom>
          <a:noFill/>
        </p:spPr>
        <p:txBody>
          <a:bodyPr wrap="square" rtlCol="0">
            <a:spAutoFit/>
          </a:bodyPr>
          <a:lstStyle/>
          <a:p>
            <a:r>
              <a:rPr lang="en-GB" sz="1600" b="1" dirty="0" smtClean="0"/>
              <a:t>1933</a:t>
            </a:r>
            <a:endParaRPr lang="en-GB" b="1" dirty="0"/>
          </a:p>
        </p:txBody>
      </p:sp>
      <p:cxnSp>
        <p:nvCxnSpPr>
          <p:cNvPr id="13" name="Straight Arrow Connector 12"/>
          <p:cNvCxnSpPr/>
          <p:nvPr/>
        </p:nvCxnSpPr>
        <p:spPr>
          <a:xfrm>
            <a:off x="6112505" y="3829145"/>
            <a:ext cx="266598" cy="1308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03841" y="4452501"/>
            <a:ext cx="1620687" cy="369332"/>
          </a:xfrm>
          <a:prstGeom prst="rect">
            <a:avLst/>
          </a:prstGeom>
          <a:noFill/>
        </p:spPr>
        <p:txBody>
          <a:bodyPr wrap="square" rtlCol="0">
            <a:spAutoFit/>
          </a:bodyPr>
          <a:lstStyle/>
          <a:p>
            <a:r>
              <a:rPr lang="en-GB" sz="1800" b="1" dirty="0" smtClean="0"/>
              <a:t>Dictatorship</a:t>
            </a:r>
            <a:endParaRPr lang="en-GB" b="1" dirty="0"/>
          </a:p>
        </p:txBody>
      </p:sp>
    </p:spTree>
    <p:extLst>
      <p:ext uri="{BB962C8B-B14F-4D97-AF65-F5344CB8AC3E}">
        <p14:creationId xmlns:p14="http://schemas.microsoft.com/office/powerpoint/2010/main" val="7965388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397"/>
            <a:ext cx="8229600" cy="1066130"/>
          </a:xfrm>
        </p:spPr>
        <p:txBody>
          <a:bodyPr/>
          <a:lstStyle/>
          <a:p>
            <a:r>
              <a:rPr lang="en-GB" sz="4800" b="1" dirty="0" smtClean="0"/>
              <a:t>Group Task</a:t>
            </a:r>
            <a:endParaRPr lang="en-GB" sz="4800" b="1" dirty="0"/>
          </a:p>
        </p:txBody>
      </p:sp>
      <p:sp>
        <p:nvSpPr>
          <p:cNvPr id="3" name="Content Placeholder 2"/>
          <p:cNvSpPr>
            <a:spLocks noGrp="1"/>
          </p:cNvSpPr>
          <p:nvPr>
            <p:ph idx="1"/>
          </p:nvPr>
        </p:nvSpPr>
        <p:spPr>
          <a:xfrm>
            <a:off x="539552" y="1052736"/>
            <a:ext cx="8229600" cy="5141168"/>
          </a:xfrm>
        </p:spPr>
        <p:txBody>
          <a:bodyPr/>
          <a:lstStyle/>
          <a:p>
            <a:r>
              <a:rPr lang="en-GB" dirty="0" smtClean="0"/>
              <a:t>Create a poster which describes </a:t>
            </a:r>
            <a:r>
              <a:rPr lang="en-GB" b="1" u="sng" dirty="0" smtClean="0"/>
              <a:t>either</a:t>
            </a:r>
            <a:r>
              <a:rPr lang="en-GB" dirty="0" smtClean="0"/>
              <a:t> the </a:t>
            </a:r>
            <a:r>
              <a:rPr lang="en-GB" i="1" dirty="0" err="1" smtClean="0"/>
              <a:t>Spartakists</a:t>
            </a:r>
            <a:r>
              <a:rPr lang="en-GB" dirty="0" smtClean="0"/>
              <a:t> </a:t>
            </a:r>
            <a:r>
              <a:rPr lang="en-GB" b="1" u="sng" dirty="0" smtClean="0"/>
              <a:t>or</a:t>
            </a:r>
            <a:r>
              <a:rPr lang="en-GB" dirty="0" smtClean="0"/>
              <a:t> the </a:t>
            </a:r>
            <a:r>
              <a:rPr lang="en-GB" i="1" dirty="0" err="1" smtClean="0"/>
              <a:t>Freikorps</a:t>
            </a:r>
            <a:r>
              <a:rPr lang="en-GB" dirty="0" smtClean="0"/>
              <a:t>:</a:t>
            </a:r>
          </a:p>
          <a:p>
            <a:pPr marL="0" indent="0">
              <a:buNone/>
            </a:pPr>
            <a:endParaRPr lang="en-GB" sz="1600" dirty="0" smtClean="0"/>
          </a:p>
          <a:p>
            <a:pPr>
              <a:buFontTx/>
              <a:buChar char="-"/>
            </a:pPr>
            <a:r>
              <a:rPr lang="en-GB" sz="2800" dirty="0" smtClean="0"/>
              <a:t>Their politics</a:t>
            </a:r>
          </a:p>
          <a:p>
            <a:pPr>
              <a:buFontTx/>
              <a:buChar char="-"/>
            </a:pPr>
            <a:r>
              <a:rPr lang="en-GB" sz="2800" dirty="0" smtClean="0"/>
              <a:t>Their background/history</a:t>
            </a:r>
          </a:p>
          <a:p>
            <a:pPr>
              <a:buFontTx/>
              <a:buChar char="-"/>
            </a:pPr>
            <a:r>
              <a:rPr lang="en-GB" sz="2800" dirty="0" smtClean="0"/>
              <a:t>Membership/leadership</a:t>
            </a:r>
          </a:p>
          <a:p>
            <a:pPr>
              <a:buFontTx/>
              <a:buChar char="-"/>
            </a:pPr>
            <a:r>
              <a:rPr lang="en-GB" sz="2800" dirty="0" smtClean="0"/>
              <a:t>Strengths</a:t>
            </a:r>
          </a:p>
          <a:p>
            <a:pPr>
              <a:buFontTx/>
              <a:buChar char="-"/>
            </a:pPr>
            <a:r>
              <a:rPr lang="en-GB" sz="2800" dirty="0" smtClean="0"/>
              <a:t>Weaknesses</a:t>
            </a:r>
          </a:p>
          <a:p>
            <a:pPr>
              <a:buFontTx/>
              <a:buChar char="-"/>
            </a:pPr>
            <a:r>
              <a:rPr lang="en-GB" sz="2800" dirty="0" smtClean="0"/>
              <a:t>Any other important/relevant information</a:t>
            </a:r>
          </a:p>
          <a:p>
            <a:pPr marL="0" indent="0">
              <a:buNone/>
            </a:pPr>
            <a:endParaRPr lang="en-GB" sz="1600" dirty="0"/>
          </a:p>
          <a:p>
            <a:pPr marL="0" indent="0" algn="ctr">
              <a:buNone/>
            </a:pPr>
            <a:r>
              <a:rPr lang="en-GB" sz="2800" b="1" dirty="0" smtClean="0"/>
              <a:t>USE THE PRINTED MATERIALS THAT YOU ARE GIVEN TO HELP YOU</a:t>
            </a:r>
            <a:endParaRPr lang="en-GB" sz="2800" b="1" dirty="0"/>
          </a:p>
        </p:txBody>
      </p:sp>
    </p:spTree>
    <p:extLst>
      <p:ext uri="{BB962C8B-B14F-4D97-AF65-F5344CB8AC3E}">
        <p14:creationId xmlns:p14="http://schemas.microsoft.com/office/powerpoint/2010/main" val="9797918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GB" sz="5400" b="1" dirty="0"/>
              <a:t>The Left Divided</a:t>
            </a:r>
            <a:br>
              <a:rPr lang="en-GB" sz="5400" b="1" dirty="0"/>
            </a:br>
            <a:r>
              <a:rPr lang="en-GB" sz="3200" i="1" dirty="0"/>
              <a:t>What you will learn</a:t>
            </a:r>
          </a:p>
        </p:txBody>
      </p:sp>
      <p:sp>
        <p:nvSpPr>
          <p:cNvPr id="67587" name="Rectangle 3"/>
          <p:cNvSpPr>
            <a:spLocks noGrp="1" noChangeArrowheads="1"/>
          </p:cNvSpPr>
          <p:nvPr>
            <p:ph type="body" idx="1"/>
          </p:nvPr>
        </p:nvSpPr>
        <p:spPr/>
        <p:txBody>
          <a:bodyPr/>
          <a:lstStyle/>
          <a:p>
            <a:r>
              <a:rPr lang="en-GB" dirty="0"/>
              <a:t>Why the left was divided</a:t>
            </a:r>
          </a:p>
          <a:p>
            <a:r>
              <a:rPr lang="en-GB" dirty="0"/>
              <a:t>Why it was difficult for the two sides to work together</a:t>
            </a:r>
          </a:p>
          <a:p>
            <a:r>
              <a:rPr lang="en-GB" dirty="0"/>
              <a:t>How the government responded to the Spartacist revolt</a:t>
            </a:r>
          </a:p>
          <a:p>
            <a:r>
              <a:rPr lang="en-GB" dirty="0"/>
              <a:t>How these events affected Germany in the years to come.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55576" y="3356992"/>
            <a:ext cx="76328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1520" y="2564904"/>
            <a:ext cx="1080120" cy="584775"/>
          </a:xfrm>
          <a:prstGeom prst="rect">
            <a:avLst/>
          </a:prstGeom>
          <a:noFill/>
        </p:spPr>
        <p:txBody>
          <a:bodyPr wrap="square" rtlCol="0">
            <a:spAutoFit/>
          </a:bodyPr>
          <a:lstStyle/>
          <a:p>
            <a:r>
              <a:rPr lang="en-GB" sz="1600" b="1" dirty="0" smtClean="0"/>
              <a:t>Left Wing</a:t>
            </a:r>
            <a:endParaRPr lang="en-GB" sz="1600" b="1" dirty="0"/>
          </a:p>
        </p:txBody>
      </p:sp>
      <p:sp>
        <p:nvSpPr>
          <p:cNvPr id="6" name="TextBox 5"/>
          <p:cNvSpPr txBox="1"/>
          <p:nvPr/>
        </p:nvSpPr>
        <p:spPr>
          <a:xfrm>
            <a:off x="7936452" y="2618426"/>
            <a:ext cx="1224136" cy="584775"/>
          </a:xfrm>
          <a:prstGeom prst="rect">
            <a:avLst/>
          </a:prstGeom>
          <a:noFill/>
        </p:spPr>
        <p:txBody>
          <a:bodyPr wrap="square" rtlCol="0">
            <a:spAutoFit/>
          </a:bodyPr>
          <a:lstStyle/>
          <a:p>
            <a:r>
              <a:rPr lang="en-GB" sz="1600" b="1" dirty="0" smtClean="0"/>
              <a:t>Right Wing</a:t>
            </a:r>
            <a:endParaRPr lang="en-GB" sz="1600" b="1" dirty="0"/>
          </a:p>
        </p:txBody>
      </p:sp>
      <p:sp>
        <p:nvSpPr>
          <p:cNvPr id="7" name="TextBox 6"/>
          <p:cNvSpPr txBox="1"/>
          <p:nvPr/>
        </p:nvSpPr>
        <p:spPr>
          <a:xfrm>
            <a:off x="4067944" y="2564904"/>
            <a:ext cx="1008112" cy="338554"/>
          </a:xfrm>
          <a:prstGeom prst="rect">
            <a:avLst/>
          </a:prstGeom>
          <a:noFill/>
        </p:spPr>
        <p:txBody>
          <a:bodyPr wrap="square" rtlCol="0">
            <a:spAutoFit/>
          </a:bodyPr>
          <a:lstStyle/>
          <a:p>
            <a:pPr algn="ctr"/>
            <a:r>
              <a:rPr lang="en-GB" sz="1600" b="1" dirty="0" smtClean="0"/>
              <a:t>Centre</a:t>
            </a:r>
            <a:endParaRPr lang="en-GB" b="1" dirty="0"/>
          </a:p>
        </p:txBody>
      </p:sp>
      <p:sp>
        <p:nvSpPr>
          <p:cNvPr id="8" name="Title 7"/>
          <p:cNvSpPr>
            <a:spLocks noGrp="1"/>
          </p:cNvSpPr>
          <p:nvPr>
            <p:ph type="title"/>
          </p:nvPr>
        </p:nvSpPr>
        <p:spPr/>
        <p:txBody>
          <a:bodyPr/>
          <a:lstStyle/>
          <a:p>
            <a:r>
              <a:rPr lang="en-GB" dirty="0" smtClean="0"/>
              <a:t>The Political Spectrum</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5824" y="3564245"/>
            <a:ext cx="502695" cy="451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81" y="3564245"/>
            <a:ext cx="495499" cy="49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V="1">
            <a:off x="4572000" y="3017065"/>
            <a:ext cx="0" cy="3600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3516146"/>
            <a:ext cx="606895" cy="82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380312" y="4221088"/>
            <a:ext cx="1440160" cy="646331"/>
          </a:xfrm>
          <a:prstGeom prst="rect">
            <a:avLst/>
          </a:prstGeom>
          <a:noFill/>
        </p:spPr>
        <p:txBody>
          <a:bodyPr wrap="square" rtlCol="0">
            <a:spAutoFit/>
          </a:bodyPr>
          <a:lstStyle/>
          <a:p>
            <a:pPr marL="285750" indent="-285750">
              <a:buFont typeface="Arial" panose="020B0604020202020204" pitchFamily="34" charset="0"/>
              <a:buChar char="•"/>
            </a:pPr>
            <a:r>
              <a:rPr lang="en-GB" sz="1800" dirty="0" smtClean="0"/>
              <a:t>Nazis</a:t>
            </a:r>
          </a:p>
          <a:p>
            <a:pPr marL="285750" indent="-285750">
              <a:buFont typeface="Arial" panose="020B0604020202020204" pitchFamily="34" charset="0"/>
              <a:buChar char="•"/>
            </a:pPr>
            <a:r>
              <a:rPr lang="en-GB" sz="1800" dirty="0" smtClean="0"/>
              <a:t>Friekorps</a:t>
            </a:r>
            <a:endParaRPr lang="en-GB" sz="1800" dirty="0"/>
          </a:p>
        </p:txBody>
      </p:sp>
      <p:sp>
        <p:nvSpPr>
          <p:cNvPr id="12" name="TextBox 11"/>
          <p:cNvSpPr txBox="1"/>
          <p:nvPr/>
        </p:nvSpPr>
        <p:spPr>
          <a:xfrm>
            <a:off x="2267744" y="4544253"/>
            <a:ext cx="1368152"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Ebert</a:t>
            </a:r>
          </a:p>
          <a:p>
            <a:pPr marL="285750" indent="-285750">
              <a:buFont typeface="Arial" panose="020B0604020202020204" pitchFamily="34" charset="0"/>
              <a:buChar char="•"/>
            </a:pPr>
            <a:r>
              <a:rPr lang="en-GB" sz="1600" dirty="0" smtClean="0"/>
              <a:t>Socialists</a:t>
            </a:r>
            <a:endParaRPr lang="en-GB" sz="1600" dirty="0"/>
          </a:p>
        </p:txBody>
      </p:sp>
      <p:sp>
        <p:nvSpPr>
          <p:cNvPr id="13" name="TextBox 12"/>
          <p:cNvSpPr txBox="1"/>
          <p:nvPr/>
        </p:nvSpPr>
        <p:spPr>
          <a:xfrm>
            <a:off x="251520" y="4344201"/>
            <a:ext cx="1656184" cy="584775"/>
          </a:xfrm>
          <a:prstGeom prst="rect">
            <a:avLst/>
          </a:prstGeom>
          <a:noFill/>
        </p:spPr>
        <p:txBody>
          <a:bodyPr wrap="square" rtlCol="0">
            <a:spAutoFit/>
          </a:bodyPr>
          <a:lstStyle/>
          <a:p>
            <a:pPr marL="342900" indent="-342900">
              <a:buFont typeface="Arial" panose="020B0604020202020204" pitchFamily="34" charset="0"/>
              <a:buChar char="•"/>
            </a:pPr>
            <a:r>
              <a:rPr lang="en-GB" sz="1600" dirty="0" smtClean="0"/>
              <a:t>Communists</a:t>
            </a:r>
          </a:p>
          <a:p>
            <a:pPr marL="342900" indent="-342900">
              <a:buFont typeface="Arial" panose="020B0604020202020204" pitchFamily="34" charset="0"/>
              <a:buChar char="•"/>
            </a:pPr>
            <a:r>
              <a:rPr lang="en-GB" sz="1600" dirty="0" smtClean="0"/>
              <a:t>Spartakists</a:t>
            </a:r>
            <a:endParaRPr lang="en-GB" sz="1600" dirty="0"/>
          </a:p>
        </p:txBody>
      </p:sp>
      <p:sp>
        <p:nvSpPr>
          <p:cNvPr id="2" name="Lightning Bolt 1"/>
          <p:cNvSpPr/>
          <p:nvPr/>
        </p:nvSpPr>
        <p:spPr>
          <a:xfrm>
            <a:off x="1331640" y="2149406"/>
            <a:ext cx="936104" cy="3079794"/>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03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22" name="Rectangle 18"/>
          <p:cNvSpPr>
            <a:spLocks noGrp="1" noChangeArrowheads="1"/>
          </p:cNvSpPr>
          <p:nvPr>
            <p:ph type="title"/>
          </p:nvPr>
        </p:nvSpPr>
        <p:spPr/>
        <p:txBody>
          <a:bodyPr/>
          <a:lstStyle/>
          <a:p>
            <a:r>
              <a:rPr lang="en-GB" sz="5400" b="1"/>
              <a:t>Working Class Groups</a:t>
            </a:r>
          </a:p>
        </p:txBody>
      </p:sp>
      <p:graphicFrame>
        <p:nvGraphicFramePr>
          <p:cNvPr id="2" name="Diagram 1"/>
          <p:cNvGraphicFramePr/>
          <p:nvPr>
            <p:extLst>
              <p:ext uri="{D42A27DB-BD31-4B8C-83A1-F6EECF244321}">
                <p14:modId xmlns:p14="http://schemas.microsoft.com/office/powerpoint/2010/main" val="1135679571"/>
              </p:ext>
            </p:extLst>
          </p:nvPr>
        </p:nvGraphicFramePr>
        <p:xfrm>
          <a:off x="457200" y="1600200"/>
          <a:ext cx="4475163"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3019105601"/>
              </p:ext>
            </p:extLst>
          </p:nvPr>
        </p:nvGraphicFramePr>
        <p:xfrm>
          <a:off x="5435600" y="1600200"/>
          <a:ext cx="32512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2724" name="Rectangle 20"/>
          <p:cNvSpPr>
            <a:spLocks noChangeArrowheads="1"/>
          </p:cNvSpPr>
          <p:nvPr/>
        </p:nvSpPr>
        <p:spPr bwMode="auto">
          <a:xfrm>
            <a:off x="1738080" y="1448800"/>
            <a:ext cx="14927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GB" sz="1800" dirty="0"/>
              <a:t>Before </a:t>
            </a:r>
            <a:r>
              <a:rPr lang="en-GB" sz="1800" dirty="0" smtClean="0"/>
              <a:t>WW1</a:t>
            </a:r>
            <a:endParaRPr lang="en-GB" sz="1800" dirty="0"/>
          </a:p>
        </p:txBody>
      </p:sp>
      <p:sp>
        <p:nvSpPr>
          <p:cNvPr id="72725" name="Rectangle 21"/>
          <p:cNvSpPr>
            <a:spLocks noChangeArrowheads="1"/>
          </p:cNvSpPr>
          <p:nvPr/>
        </p:nvSpPr>
        <p:spPr bwMode="auto">
          <a:xfrm>
            <a:off x="5881688" y="3494882"/>
            <a:ext cx="177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dirty="0"/>
              <a:t>SPARTACISTS</a:t>
            </a:r>
          </a:p>
        </p:txBody>
      </p:sp>
      <p:sp>
        <p:nvSpPr>
          <p:cNvPr id="72726" name="Rectangle 22"/>
          <p:cNvSpPr>
            <a:spLocks noChangeArrowheads="1"/>
          </p:cNvSpPr>
          <p:nvPr/>
        </p:nvSpPr>
        <p:spPr bwMode="auto">
          <a:xfrm>
            <a:off x="323850" y="3357563"/>
            <a:ext cx="2160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t>Split in 1917 over disagreements</a:t>
            </a:r>
          </a:p>
        </p:txBody>
      </p:sp>
      <p:sp>
        <p:nvSpPr>
          <p:cNvPr id="72727" name="Rectangle 23"/>
          <p:cNvSpPr>
            <a:spLocks noChangeArrowheads="1"/>
          </p:cNvSpPr>
          <p:nvPr/>
        </p:nvSpPr>
        <p:spPr bwMode="auto">
          <a:xfrm>
            <a:off x="6148388" y="2990851"/>
            <a:ext cx="123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800" dirty="0"/>
              <a:t>After 1918</a:t>
            </a:r>
          </a:p>
        </p:txBody>
      </p:sp>
      <p:cxnSp>
        <p:nvCxnSpPr>
          <p:cNvPr id="5" name="Straight Arrow Connector 4"/>
          <p:cNvCxnSpPr/>
          <p:nvPr/>
        </p:nvCxnSpPr>
        <p:spPr>
          <a:xfrm>
            <a:off x="4932040" y="4581128"/>
            <a:ext cx="432048" cy="0"/>
          </a:xfrm>
          <a:prstGeom prst="straightConnector1">
            <a:avLst/>
          </a:prstGeom>
          <a:ln>
            <a:solidFill>
              <a:schemeClr val="tx1"/>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77875"/>
          </a:xfrm>
        </p:spPr>
        <p:txBody>
          <a:bodyPr/>
          <a:lstStyle/>
          <a:p>
            <a:r>
              <a:rPr lang="en-GB"/>
              <a:t>Ebert</a:t>
            </a:r>
          </a:p>
        </p:txBody>
      </p:sp>
      <p:sp>
        <p:nvSpPr>
          <p:cNvPr id="69635" name="Rectangle 3"/>
          <p:cNvSpPr>
            <a:spLocks noGrp="1" noChangeArrowheads="1"/>
          </p:cNvSpPr>
          <p:nvPr>
            <p:ph type="body" idx="1"/>
          </p:nvPr>
        </p:nvSpPr>
        <p:spPr>
          <a:xfrm>
            <a:off x="457200" y="1052513"/>
            <a:ext cx="8229600" cy="5073650"/>
          </a:xfrm>
        </p:spPr>
        <p:txBody>
          <a:bodyPr/>
          <a:lstStyle/>
          <a:p>
            <a:r>
              <a:rPr lang="en-GB" sz="2800"/>
              <a:t>Leader of Social Democratic Party</a:t>
            </a:r>
          </a:p>
          <a:p>
            <a:r>
              <a:rPr lang="en-GB" sz="2800"/>
              <a:t>Although split emerged within the communist movement when WW1broke out, he still included USPD members within his cabinet.</a:t>
            </a:r>
          </a:p>
          <a:p>
            <a:r>
              <a:rPr lang="en-GB" sz="2800"/>
              <a:t>It was however difficult for the two groups to work together</a:t>
            </a:r>
          </a:p>
        </p:txBody>
      </p:sp>
      <p:pic>
        <p:nvPicPr>
          <p:cNvPr id="69637" name="Picture 5" descr="friedrich_ebe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3933825"/>
            <a:ext cx="2144712" cy="292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p:txBody>
          <a:bodyPr/>
          <a:lstStyle/>
          <a:p>
            <a:r>
              <a:rPr lang="en-GB"/>
              <a:t>Left Divided</a:t>
            </a:r>
          </a:p>
        </p:txBody>
      </p:sp>
      <p:sp>
        <p:nvSpPr>
          <p:cNvPr id="70661" name="Rectangle 5"/>
          <p:cNvSpPr>
            <a:spLocks noGrp="1" noChangeArrowheads="1"/>
          </p:cNvSpPr>
          <p:nvPr>
            <p:ph type="body" sz="half" idx="1"/>
          </p:nvPr>
        </p:nvSpPr>
        <p:spPr/>
        <p:txBody>
          <a:bodyPr/>
          <a:lstStyle/>
          <a:p>
            <a:pPr>
              <a:lnSpc>
                <a:spcPct val="90000"/>
              </a:lnSpc>
            </a:pPr>
            <a:r>
              <a:rPr lang="en-GB" sz="2400"/>
              <a:t>Ebert and SPD want to bring Germany back to normal after war</a:t>
            </a:r>
          </a:p>
          <a:p>
            <a:pPr>
              <a:lnSpc>
                <a:spcPct val="90000"/>
              </a:lnSpc>
            </a:pPr>
            <a:r>
              <a:rPr lang="en-GB" sz="2400"/>
              <a:t>Worried that German people would face more hardship if stability wasn’t restored</a:t>
            </a:r>
          </a:p>
          <a:p>
            <a:pPr>
              <a:lnSpc>
                <a:spcPct val="90000"/>
              </a:lnSpc>
            </a:pPr>
            <a:r>
              <a:rPr lang="en-GB" sz="2400"/>
              <a:t>Were willing to work with the army and old civil service to achieve this</a:t>
            </a:r>
          </a:p>
          <a:p>
            <a:pPr>
              <a:lnSpc>
                <a:spcPct val="90000"/>
              </a:lnSpc>
            </a:pPr>
            <a:endParaRPr lang="en-GB" sz="2400"/>
          </a:p>
        </p:txBody>
      </p:sp>
      <p:sp>
        <p:nvSpPr>
          <p:cNvPr id="70662" name="Rectangle 6"/>
          <p:cNvSpPr>
            <a:spLocks noGrp="1" noChangeArrowheads="1"/>
          </p:cNvSpPr>
          <p:nvPr>
            <p:ph type="body" sz="half" idx="2"/>
          </p:nvPr>
        </p:nvSpPr>
        <p:spPr/>
        <p:txBody>
          <a:bodyPr/>
          <a:lstStyle/>
          <a:p>
            <a:pPr>
              <a:lnSpc>
                <a:spcPct val="90000"/>
              </a:lnSpc>
            </a:pPr>
            <a:r>
              <a:rPr lang="en-GB" sz="2400"/>
              <a:t>USPD and KPD more extreme views</a:t>
            </a:r>
          </a:p>
          <a:p>
            <a:pPr>
              <a:lnSpc>
                <a:spcPct val="90000"/>
              </a:lnSpc>
            </a:pPr>
            <a:r>
              <a:rPr lang="en-GB" sz="2400"/>
              <a:t>Wanted a revolution to turn Germany in to a socialist state</a:t>
            </a:r>
          </a:p>
          <a:p>
            <a:pPr>
              <a:lnSpc>
                <a:spcPct val="90000"/>
              </a:lnSpc>
            </a:pPr>
            <a:r>
              <a:rPr lang="en-GB" sz="2400"/>
              <a:t>Believed the time had come and that if they didn’t act, then they might never get a chance again</a:t>
            </a:r>
          </a:p>
          <a:p>
            <a:pPr>
              <a:lnSpc>
                <a:spcPct val="90000"/>
              </a:lnSpc>
            </a:pPr>
            <a:r>
              <a:rPr lang="en-GB" sz="2400"/>
              <a:t>Were angry with Ebert for not pushing ahead with revolution.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GB" sz="5400"/>
              <a:t>The Left Divided - Results</a:t>
            </a:r>
          </a:p>
        </p:txBody>
      </p:sp>
      <p:sp>
        <p:nvSpPr>
          <p:cNvPr id="75779" name="Rectangle 3"/>
          <p:cNvSpPr>
            <a:spLocks noGrp="1" noChangeArrowheads="1"/>
          </p:cNvSpPr>
          <p:nvPr>
            <p:ph type="body" idx="1"/>
          </p:nvPr>
        </p:nvSpPr>
        <p:spPr/>
        <p:txBody>
          <a:bodyPr/>
          <a:lstStyle/>
          <a:p>
            <a:pPr>
              <a:buFontTx/>
              <a:buNone/>
            </a:pPr>
            <a:r>
              <a:rPr lang="en-GB"/>
              <a:t>Rather than having one party or movement representing the left wing and working class, there were three.</a:t>
            </a:r>
          </a:p>
          <a:p>
            <a:endParaRPr lang="en-GB" sz="1000"/>
          </a:p>
          <a:p>
            <a:pPr>
              <a:buFont typeface="Symbol" pitchFamily="18" charset="2"/>
              <a:buChar char="Þ"/>
            </a:pPr>
            <a:r>
              <a:rPr lang="en-GB" sz="3600"/>
              <a:t>The working class vote is split three ways </a:t>
            </a:r>
          </a:p>
          <a:p>
            <a:pPr>
              <a:buFont typeface="Symbol" pitchFamily="18" charset="2"/>
              <a:buChar char="Þ"/>
            </a:pPr>
            <a:r>
              <a:rPr lang="en-GB" sz="3600"/>
              <a:t> Socialists were unable to unite against their real enemy, the Nazis</a:t>
            </a:r>
          </a:p>
          <a:p>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sz="3200" dirty="0" smtClean="0"/>
              <a:t>Tasks</a:t>
            </a:r>
            <a:endParaRPr lang="en-GB" sz="3200" dirty="0"/>
          </a:p>
        </p:txBody>
      </p:sp>
      <p:sp>
        <p:nvSpPr>
          <p:cNvPr id="3" name="Content Placeholder 2"/>
          <p:cNvSpPr>
            <a:spLocks noGrp="1"/>
          </p:cNvSpPr>
          <p:nvPr>
            <p:ph idx="1"/>
          </p:nvPr>
        </p:nvSpPr>
        <p:spPr>
          <a:xfrm>
            <a:off x="457200" y="1196752"/>
            <a:ext cx="8229600" cy="4929411"/>
          </a:xfrm>
        </p:spPr>
        <p:txBody>
          <a:bodyPr/>
          <a:lstStyle/>
          <a:p>
            <a:r>
              <a:rPr lang="en-GB" sz="2800" dirty="0" smtClean="0"/>
              <a:t>Read the bottom of page 12</a:t>
            </a:r>
          </a:p>
          <a:p>
            <a:r>
              <a:rPr lang="en-GB" sz="2800" dirty="0" smtClean="0"/>
              <a:t>Copy out the glossary</a:t>
            </a:r>
          </a:p>
          <a:p>
            <a:r>
              <a:rPr lang="en-GB" sz="2800" dirty="0" smtClean="0"/>
              <a:t>What did the SPD and the KPD have in common?</a:t>
            </a:r>
          </a:p>
          <a:p>
            <a:r>
              <a:rPr lang="en-GB" sz="2800" dirty="0" smtClean="0"/>
              <a:t>What did the SPD and the KPD disagree about?</a:t>
            </a:r>
          </a:p>
          <a:p>
            <a:r>
              <a:rPr lang="en-GB" sz="2800" dirty="0" smtClean="0"/>
              <a:t>Explain why the differences between the KPD and SPD helped Hitler to come to power.</a:t>
            </a:r>
          </a:p>
          <a:p>
            <a:r>
              <a:rPr lang="en-GB" sz="2800" dirty="0" smtClean="0"/>
              <a:t>Complete activity 1 on page 13.</a:t>
            </a:r>
          </a:p>
          <a:p>
            <a:pPr marL="0" indent="0">
              <a:buNone/>
            </a:pPr>
            <a:endParaRPr lang="en-GB" dirty="0"/>
          </a:p>
        </p:txBody>
      </p:sp>
    </p:spTree>
    <p:extLst>
      <p:ext uri="{BB962C8B-B14F-4D97-AF65-F5344CB8AC3E}">
        <p14:creationId xmlns:p14="http://schemas.microsoft.com/office/powerpoint/2010/main" val="444804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GB" sz="4000" smtClean="0"/>
              <a:t>The Peace Settlement</a:t>
            </a:r>
            <a:br>
              <a:rPr lang="en-GB" sz="4000" smtClean="0"/>
            </a:br>
            <a:r>
              <a:rPr lang="en-GB" sz="4000" smtClean="0"/>
              <a:t>What you will Learn</a:t>
            </a:r>
          </a:p>
        </p:txBody>
      </p:sp>
      <p:sp>
        <p:nvSpPr>
          <p:cNvPr id="124931" name="Rectangle 3"/>
          <p:cNvSpPr>
            <a:spLocks noGrp="1" noChangeArrowheads="1"/>
          </p:cNvSpPr>
          <p:nvPr>
            <p:ph type="body" idx="1"/>
          </p:nvPr>
        </p:nvSpPr>
        <p:spPr/>
        <p:txBody>
          <a:bodyPr/>
          <a:lstStyle/>
          <a:p>
            <a:pPr eaLnBrk="1" hangingPunct="1"/>
            <a:r>
              <a:rPr lang="en-GB" smtClean="0"/>
              <a:t>Who was present at the Versailles Treaty</a:t>
            </a:r>
          </a:p>
          <a:p>
            <a:pPr eaLnBrk="1" hangingPunct="1"/>
            <a:r>
              <a:rPr lang="en-GB" smtClean="0"/>
              <a:t>Who wasn’t present and why</a:t>
            </a:r>
          </a:p>
          <a:p>
            <a:pPr eaLnBrk="1" hangingPunct="1"/>
            <a:r>
              <a:rPr lang="en-GB" smtClean="0"/>
              <a:t>What kind of peace the different leaders wanted and why they had different views</a:t>
            </a:r>
          </a:p>
        </p:txBody>
      </p:sp>
      <p:pic>
        <p:nvPicPr>
          <p:cNvPr id="124932" name="Picture 7" descr="image?id=71448&amp;rendTypeI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933825"/>
            <a:ext cx="3084513"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9" descr="Versailles discu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292600"/>
            <a:ext cx="315912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774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endParaRPr lang="en-US" smtClean="0"/>
          </a:p>
        </p:txBody>
      </p:sp>
      <p:sp>
        <p:nvSpPr>
          <p:cNvPr id="125955" name="Rectangle 3"/>
          <p:cNvSpPr>
            <a:spLocks noGrp="1" noChangeArrowheads="1"/>
          </p:cNvSpPr>
          <p:nvPr>
            <p:ph type="body" idx="1"/>
          </p:nvPr>
        </p:nvSpPr>
        <p:spPr/>
        <p:txBody>
          <a:bodyPr/>
          <a:lstStyle/>
          <a:p>
            <a:pPr eaLnBrk="1" hangingPunct="1"/>
            <a:endParaRPr lang="en-US" smtClean="0"/>
          </a:p>
        </p:txBody>
      </p:sp>
      <p:pic>
        <p:nvPicPr>
          <p:cNvPr id="125956" name="Picture 5" descr="western_front_1918"/>
          <p:cNvPicPr>
            <a:picLocks noChangeAspect="1" noChangeArrowheads="1"/>
          </p:cNvPicPr>
          <p:nvPr/>
        </p:nvPicPr>
        <p:blipFill>
          <a:blip r:embed="rId2">
            <a:extLst>
              <a:ext uri="{28A0092B-C50C-407E-A947-70E740481C1C}">
                <a14:useLocalDpi xmlns:a14="http://schemas.microsoft.com/office/drawing/2010/main" val="0"/>
              </a:ext>
            </a:extLst>
          </a:blip>
          <a:srcRect l="24663"/>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924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9512" y="332656"/>
            <a:ext cx="8856984" cy="1714202"/>
          </a:xfrm>
        </p:spPr>
        <p:txBody>
          <a:bodyPr/>
          <a:lstStyle/>
          <a:p>
            <a:r>
              <a:rPr lang="en-GB" b="1" dirty="0" smtClean="0"/>
              <a:t>Lesson 1 - The </a:t>
            </a:r>
            <a:r>
              <a:rPr lang="en-GB" b="1" dirty="0"/>
              <a:t>End of the </a:t>
            </a:r>
            <a:r>
              <a:rPr lang="en-GB" b="1" dirty="0" smtClean="0"/>
              <a:t>Reich</a:t>
            </a:r>
            <a:r>
              <a:rPr lang="en-GB" sz="4000" b="1" dirty="0" smtClean="0"/>
              <a:t/>
            </a:r>
            <a:br>
              <a:rPr lang="en-GB" sz="4000" b="1" dirty="0" smtClean="0"/>
            </a:br>
            <a:r>
              <a:rPr lang="en-GB" sz="4000" i="1" dirty="0" smtClean="0"/>
              <a:t>What </a:t>
            </a:r>
            <a:r>
              <a:rPr lang="en-GB" sz="4000" i="1" dirty="0"/>
              <a:t>you will learn</a:t>
            </a:r>
          </a:p>
        </p:txBody>
      </p:sp>
      <p:sp>
        <p:nvSpPr>
          <p:cNvPr id="60419" name="Rectangle 3"/>
          <p:cNvSpPr>
            <a:spLocks noGrp="1" noChangeArrowheads="1"/>
          </p:cNvSpPr>
          <p:nvPr>
            <p:ph type="body" idx="1"/>
          </p:nvPr>
        </p:nvSpPr>
        <p:spPr/>
        <p:txBody>
          <a:bodyPr/>
          <a:lstStyle/>
          <a:p>
            <a:endParaRPr lang="en-GB" dirty="0" smtClean="0"/>
          </a:p>
          <a:p>
            <a:r>
              <a:rPr lang="en-GB" dirty="0" smtClean="0"/>
              <a:t>Why </a:t>
            </a:r>
            <a:r>
              <a:rPr lang="en-GB" dirty="0"/>
              <a:t>1918 was a bad year to be </a:t>
            </a:r>
            <a:r>
              <a:rPr lang="en-GB" dirty="0" smtClean="0"/>
              <a:t>German</a:t>
            </a:r>
            <a:endParaRPr lang="en-GB" dirty="0"/>
          </a:p>
          <a:p>
            <a:endParaRPr lang="en-GB" dirty="0"/>
          </a:p>
          <a:p>
            <a:r>
              <a:rPr lang="en-GB" dirty="0"/>
              <a:t>The extent to which German civilians were suffering by 1918</a:t>
            </a:r>
          </a:p>
          <a:p>
            <a:endParaRPr lang="en-GB" dirty="0"/>
          </a:p>
          <a:p>
            <a:r>
              <a:rPr lang="en-GB" dirty="0"/>
              <a:t>Why the Kaiser fell from power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GB" sz="6000" smtClean="0"/>
              <a:t>The ‘Big Four’</a:t>
            </a:r>
          </a:p>
        </p:txBody>
      </p:sp>
      <p:sp>
        <p:nvSpPr>
          <p:cNvPr id="126979" name="Rectangle 3"/>
          <p:cNvSpPr>
            <a:spLocks noGrp="1" noChangeArrowheads="1"/>
          </p:cNvSpPr>
          <p:nvPr>
            <p:ph type="body" idx="1"/>
          </p:nvPr>
        </p:nvSpPr>
        <p:spPr>
          <a:xfrm>
            <a:off x="468313" y="1557338"/>
            <a:ext cx="8820150" cy="4525962"/>
          </a:xfrm>
        </p:spPr>
        <p:txBody>
          <a:bodyPr/>
          <a:lstStyle/>
          <a:p>
            <a:pPr lvl="2" eaLnBrk="1" hangingPunct="1"/>
            <a:r>
              <a:rPr lang="en-GB" sz="2000" smtClean="0"/>
              <a:t>David Lloyd George		                   Georges Clemenceau</a:t>
            </a:r>
          </a:p>
          <a:p>
            <a:pPr lvl="2" eaLnBrk="1" hangingPunct="1"/>
            <a:r>
              <a:rPr lang="en-GB" sz="2000" smtClean="0"/>
              <a:t>British Prime Minister                                  French Prime Minister</a:t>
            </a:r>
          </a:p>
          <a:p>
            <a:pPr lvl="2" eaLnBrk="1" hangingPunct="1"/>
            <a:endParaRPr lang="en-GB" sz="2000" smtClean="0"/>
          </a:p>
          <a:p>
            <a:pPr lvl="2" eaLnBrk="1" hangingPunct="1"/>
            <a:endParaRPr lang="en-GB" sz="2000" smtClean="0"/>
          </a:p>
          <a:p>
            <a:pPr lvl="2" eaLnBrk="1" hangingPunct="1"/>
            <a:endParaRPr lang="en-GB" sz="2000" smtClean="0"/>
          </a:p>
          <a:p>
            <a:pPr lvl="2" eaLnBrk="1" hangingPunct="1"/>
            <a:endParaRPr lang="en-GB" sz="2000" smtClean="0"/>
          </a:p>
          <a:p>
            <a:pPr lvl="2" eaLnBrk="1" hangingPunct="1"/>
            <a:endParaRPr lang="en-GB" sz="2000" smtClean="0"/>
          </a:p>
          <a:p>
            <a:pPr lvl="2" eaLnBrk="1" hangingPunct="1"/>
            <a:r>
              <a:rPr lang="en-GB" sz="2000" smtClean="0"/>
              <a:t>Vittorio Orlando			       Woodrow Wilson</a:t>
            </a:r>
          </a:p>
          <a:p>
            <a:pPr lvl="2" eaLnBrk="1" hangingPunct="1"/>
            <a:r>
              <a:rPr lang="en-GB" sz="2000" smtClean="0"/>
              <a:t>Leader of Italy			       President of USA</a:t>
            </a:r>
          </a:p>
        </p:txBody>
      </p:sp>
      <p:pic>
        <p:nvPicPr>
          <p:cNvPr id="126980" name="Picture 5" descr="DavidLloydGeor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13668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7" descr="georges_clemenceau_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628775"/>
            <a:ext cx="15843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9" descr="FWWorland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933825"/>
            <a:ext cx="1271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11" descr="woodrow-wilson_114094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005263"/>
            <a:ext cx="1728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430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descr="14p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9275"/>
            <a:ext cx="860425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2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10031102~The-Terms-of-the-Versailles-Treaty-are-Equivalent-to-Sending-Germany-to-the-Guillotine-Posters"/>
          <p:cNvPicPr>
            <a:picLocks noChangeAspect="1" noChangeArrowheads="1"/>
          </p:cNvPicPr>
          <p:nvPr/>
        </p:nvPicPr>
        <p:blipFill>
          <a:blip r:embed="rId2">
            <a:grayscl/>
            <a:extLst>
              <a:ext uri="{28A0092B-C50C-407E-A947-70E740481C1C}">
                <a14:useLocalDpi xmlns:a14="http://schemas.microsoft.com/office/drawing/2010/main" val="0"/>
              </a:ext>
            </a:extLst>
          </a:blip>
          <a:srcRect l="15118" t="4327" r="15118" b="4327"/>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5"/>
          <p:cNvSpPr>
            <a:spLocks noGrp="1" noChangeArrowheads="1"/>
          </p:cNvSpPr>
          <p:nvPr>
            <p:ph type="title"/>
          </p:nvPr>
        </p:nvSpPr>
        <p:spPr>
          <a:xfrm>
            <a:off x="0" y="0"/>
            <a:ext cx="9144000" cy="836613"/>
          </a:xfrm>
        </p:spPr>
        <p:txBody>
          <a:bodyPr/>
          <a:lstStyle/>
          <a:p>
            <a:pPr eaLnBrk="1" hangingPunct="1"/>
            <a:r>
              <a:rPr lang="en-GB" sz="3600" b="1" smtClean="0"/>
              <a:t>Who’s who? What is the cartoon saying?</a:t>
            </a:r>
          </a:p>
        </p:txBody>
      </p:sp>
      <p:sp>
        <p:nvSpPr>
          <p:cNvPr id="3" name="Action Button: End 2">
            <a:hlinkClick r:id="rId3" highlightClick="1"/>
          </p:cNvPr>
          <p:cNvSpPr/>
          <p:nvPr/>
        </p:nvSpPr>
        <p:spPr>
          <a:xfrm>
            <a:off x="3203848" y="6165304"/>
            <a:ext cx="1152128" cy="3600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7393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GB" sz="4000" smtClean="0"/>
              <a:t>Terms of The Treaty of Versailles</a:t>
            </a:r>
            <a:br>
              <a:rPr lang="en-GB" sz="4000" smtClean="0"/>
            </a:br>
            <a:r>
              <a:rPr lang="en-GB" sz="4000" smtClean="0"/>
              <a:t>What you Will Learn</a:t>
            </a:r>
          </a:p>
        </p:txBody>
      </p:sp>
      <p:sp>
        <p:nvSpPr>
          <p:cNvPr id="130051" name="Rectangle 3"/>
          <p:cNvSpPr>
            <a:spLocks noGrp="1" noChangeArrowheads="1"/>
          </p:cNvSpPr>
          <p:nvPr>
            <p:ph type="body" idx="1"/>
          </p:nvPr>
        </p:nvSpPr>
        <p:spPr/>
        <p:txBody>
          <a:bodyPr/>
          <a:lstStyle/>
          <a:p>
            <a:pPr eaLnBrk="1" hangingPunct="1"/>
            <a:r>
              <a:rPr lang="en-GB" smtClean="0"/>
              <a:t>What the main terms of the treaty were</a:t>
            </a:r>
          </a:p>
          <a:p>
            <a:pPr eaLnBrk="1" hangingPunct="1">
              <a:buFontTx/>
              <a:buNone/>
            </a:pPr>
            <a:endParaRPr lang="en-GB" smtClean="0"/>
          </a:p>
          <a:p>
            <a:pPr eaLnBrk="1" hangingPunct="1"/>
            <a:r>
              <a:rPr lang="en-GB" smtClean="0"/>
              <a:t>How Germany reacted to the treaty</a:t>
            </a:r>
          </a:p>
          <a:p>
            <a:pPr eaLnBrk="1" hangingPunct="1">
              <a:buFontTx/>
              <a:buNone/>
            </a:pPr>
            <a:endParaRPr lang="en-GB" smtClean="0"/>
          </a:p>
          <a:p>
            <a:pPr eaLnBrk="1" hangingPunct="1"/>
            <a:r>
              <a:rPr lang="en-GB" smtClean="0"/>
              <a:t>What the long term impact of the treaty was</a:t>
            </a:r>
          </a:p>
        </p:txBody>
      </p:sp>
      <p:sp>
        <p:nvSpPr>
          <p:cNvPr id="130052" name="AutoShape 4">
            <a:hlinkClick r:id="rId2" highlightClick="1"/>
          </p:cNvPr>
          <p:cNvSpPr>
            <a:spLocks noChangeArrowheads="1"/>
          </p:cNvSpPr>
          <p:nvPr/>
        </p:nvSpPr>
        <p:spPr bwMode="auto">
          <a:xfrm>
            <a:off x="3132138" y="5516563"/>
            <a:ext cx="935037" cy="792162"/>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53" name="Text Box 5"/>
          <p:cNvSpPr txBox="1">
            <a:spLocks noChangeArrowheads="1"/>
          </p:cNvSpPr>
          <p:nvPr/>
        </p:nvSpPr>
        <p:spPr bwMode="auto">
          <a:xfrm>
            <a:off x="4211638" y="5661025"/>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t>Watch this!!</a:t>
            </a:r>
          </a:p>
        </p:txBody>
      </p:sp>
    </p:spTree>
    <p:extLst>
      <p:ext uri="{BB962C8B-B14F-4D97-AF65-F5344CB8AC3E}">
        <p14:creationId xmlns:p14="http://schemas.microsoft.com/office/powerpoint/2010/main" val="35069934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val 4"/>
          <p:cNvSpPr>
            <a:spLocks noChangeArrowheads="1"/>
          </p:cNvSpPr>
          <p:nvPr/>
        </p:nvSpPr>
        <p:spPr bwMode="auto">
          <a:xfrm>
            <a:off x="3132138" y="2997200"/>
            <a:ext cx="2663825" cy="10795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31075" name="Text Box 5"/>
          <p:cNvSpPr txBox="1">
            <a:spLocks noChangeArrowheads="1"/>
          </p:cNvSpPr>
          <p:nvPr/>
        </p:nvSpPr>
        <p:spPr bwMode="auto">
          <a:xfrm>
            <a:off x="3636169" y="3121451"/>
            <a:ext cx="1655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dirty="0" smtClean="0"/>
              <a:t>Terms of Versailles</a:t>
            </a:r>
            <a:endParaRPr lang="en-GB" sz="2400" dirty="0"/>
          </a:p>
        </p:txBody>
      </p:sp>
      <p:sp>
        <p:nvSpPr>
          <p:cNvPr id="131076" name="Line 6"/>
          <p:cNvSpPr>
            <a:spLocks noChangeShapeType="1"/>
          </p:cNvSpPr>
          <p:nvPr/>
        </p:nvSpPr>
        <p:spPr bwMode="auto">
          <a:xfrm flipH="1" flipV="1">
            <a:off x="2268538" y="2060575"/>
            <a:ext cx="1008062"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077" name="Line 7"/>
          <p:cNvSpPr>
            <a:spLocks noChangeShapeType="1"/>
          </p:cNvSpPr>
          <p:nvPr/>
        </p:nvSpPr>
        <p:spPr bwMode="auto">
          <a:xfrm flipH="1">
            <a:off x="2124075" y="4005263"/>
            <a:ext cx="1293813"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078" name="Line 8"/>
          <p:cNvSpPr>
            <a:spLocks noChangeShapeType="1"/>
          </p:cNvSpPr>
          <p:nvPr/>
        </p:nvSpPr>
        <p:spPr bwMode="auto">
          <a:xfrm>
            <a:off x="5364163" y="4005263"/>
            <a:ext cx="11525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079" name="Line 9"/>
          <p:cNvSpPr>
            <a:spLocks noChangeShapeType="1"/>
          </p:cNvSpPr>
          <p:nvPr/>
        </p:nvSpPr>
        <p:spPr bwMode="auto">
          <a:xfrm flipV="1">
            <a:off x="5435600" y="2205038"/>
            <a:ext cx="1008063" cy="865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482" name="Text Box 10"/>
          <p:cNvSpPr txBox="1">
            <a:spLocks noChangeArrowheads="1"/>
          </p:cNvSpPr>
          <p:nvPr/>
        </p:nvSpPr>
        <p:spPr bwMode="auto">
          <a:xfrm>
            <a:off x="971550" y="1628775"/>
            <a:ext cx="180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4000" b="1"/>
              <a:t>B</a:t>
            </a:r>
            <a:r>
              <a:rPr lang="en-GB" sz="2400"/>
              <a:t>lame</a:t>
            </a:r>
          </a:p>
        </p:txBody>
      </p:sp>
      <p:sp>
        <p:nvSpPr>
          <p:cNvPr id="131081" name="Text Box 11"/>
          <p:cNvSpPr txBox="1">
            <a:spLocks noChangeArrowheads="1"/>
          </p:cNvSpPr>
          <p:nvPr/>
        </p:nvSpPr>
        <p:spPr bwMode="auto">
          <a:xfrm>
            <a:off x="5940425" y="1844675"/>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105484" name="Text Box 12"/>
          <p:cNvSpPr txBox="1">
            <a:spLocks noChangeArrowheads="1"/>
          </p:cNvSpPr>
          <p:nvPr/>
        </p:nvSpPr>
        <p:spPr bwMode="auto">
          <a:xfrm>
            <a:off x="5508625" y="1557338"/>
            <a:ext cx="2305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4000" b="1"/>
              <a:t>R</a:t>
            </a:r>
            <a:r>
              <a:rPr lang="en-GB" sz="2400"/>
              <a:t>eparations</a:t>
            </a:r>
          </a:p>
        </p:txBody>
      </p:sp>
      <p:sp>
        <p:nvSpPr>
          <p:cNvPr id="105485" name="Text Box 13"/>
          <p:cNvSpPr txBox="1">
            <a:spLocks noChangeArrowheads="1"/>
          </p:cNvSpPr>
          <p:nvPr/>
        </p:nvSpPr>
        <p:spPr bwMode="auto">
          <a:xfrm>
            <a:off x="684213" y="5084763"/>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4000" b="1"/>
              <a:t>A</a:t>
            </a:r>
            <a:r>
              <a:rPr lang="en-GB" sz="2400"/>
              <a:t>rmaments</a:t>
            </a:r>
          </a:p>
        </p:txBody>
      </p:sp>
      <p:sp>
        <p:nvSpPr>
          <p:cNvPr id="105486" name="Text Box 14"/>
          <p:cNvSpPr txBox="1">
            <a:spLocks noChangeArrowheads="1"/>
          </p:cNvSpPr>
          <p:nvPr/>
        </p:nvSpPr>
        <p:spPr bwMode="auto">
          <a:xfrm>
            <a:off x="6084888" y="5229225"/>
            <a:ext cx="1943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4000" b="1"/>
              <a:t>T</a:t>
            </a:r>
            <a:r>
              <a:rPr lang="en-GB" sz="2400"/>
              <a:t>erritory</a:t>
            </a:r>
          </a:p>
        </p:txBody>
      </p:sp>
      <p:sp>
        <p:nvSpPr>
          <p:cNvPr id="131085" name="Rectangle 15"/>
          <p:cNvSpPr>
            <a:spLocks noGrp="1" noChangeArrowheads="1"/>
          </p:cNvSpPr>
          <p:nvPr>
            <p:ph type="title"/>
          </p:nvPr>
        </p:nvSpPr>
        <p:spPr/>
        <p:txBody>
          <a:bodyPr/>
          <a:lstStyle/>
          <a:p>
            <a:pPr eaLnBrk="1" hangingPunct="1"/>
            <a:r>
              <a:rPr lang="en-GB" sz="4000" smtClean="0"/>
              <a:t>Remembering the terms</a:t>
            </a:r>
            <a:r>
              <a:rPr lang="en-GB" smtClean="0"/>
              <a:t> - </a:t>
            </a:r>
            <a:r>
              <a:rPr lang="en-GB" b="1" smtClean="0"/>
              <a:t>BRAT</a:t>
            </a:r>
          </a:p>
        </p:txBody>
      </p:sp>
      <p:sp>
        <p:nvSpPr>
          <p:cNvPr id="2" name="TextBox 1"/>
          <p:cNvSpPr txBox="1"/>
          <p:nvPr/>
        </p:nvSpPr>
        <p:spPr>
          <a:xfrm>
            <a:off x="3276600" y="4869160"/>
            <a:ext cx="2232025" cy="1323439"/>
          </a:xfrm>
          <a:prstGeom prst="rect">
            <a:avLst/>
          </a:prstGeom>
          <a:noFill/>
          <a:ln>
            <a:solidFill>
              <a:schemeClr val="tx1"/>
            </a:solidFill>
          </a:ln>
        </p:spPr>
        <p:txBody>
          <a:bodyPr wrap="square" rtlCol="0">
            <a:spAutoFit/>
          </a:bodyPr>
          <a:lstStyle/>
          <a:p>
            <a:pPr algn="ctr"/>
            <a:r>
              <a:rPr lang="en-GB" sz="1600" dirty="0" smtClean="0"/>
              <a:t>Using the information on pages 20 and 21, provide A LOT more detail for each of these points</a:t>
            </a:r>
            <a:endParaRPr lang="en-GB" sz="1600" dirty="0"/>
          </a:p>
        </p:txBody>
      </p:sp>
      <p:cxnSp>
        <p:nvCxnSpPr>
          <p:cNvPr id="4" name="Straight Connector 3"/>
          <p:cNvCxnSpPr/>
          <p:nvPr/>
        </p:nvCxnSpPr>
        <p:spPr>
          <a:xfrm flipH="1" flipV="1">
            <a:off x="724992" y="4428624"/>
            <a:ext cx="359989" cy="575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739349" y="5904864"/>
            <a:ext cx="359989" cy="575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32541" y="4267285"/>
            <a:ext cx="266797" cy="736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11561" y="5888126"/>
            <a:ext cx="332395" cy="575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6509880" y="633960"/>
              <a:ext cx="1839600" cy="500400"/>
            </p14:xfrm>
          </p:contentPart>
        </mc:Choice>
        <mc:Fallback xmlns="">
          <p:pic>
            <p:nvPicPr>
              <p:cNvPr id="3" name="Ink 2"/>
              <p:cNvPicPr/>
              <p:nvPr/>
            </p:nvPicPr>
            <p:blipFill>
              <a:blip r:embed="rId3"/>
              <a:stretch>
                <a:fillRect/>
              </a:stretch>
            </p:blipFill>
            <p:spPr>
              <a:xfrm>
                <a:off x="6494040" y="570600"/>
                <a:ext cx="1871280" cy="627480"/>
              </a:xfrm>
              <a:prstGeom prst="rect">
                <a:avLst/>
              </a:prstGeom>
            </p:spPr>
          </p:pic>
        </mc:Fallback>
      </mc:AlternateContent>
    </p:spTree>
    <p:extLst>
      <p:ext uri="{BB962C8B-B14F-4D97-AF65-F5344CB8AC3E}">
        <p14:creationId xmlns:p14="http://schemas.microsoft.com/office/powerpoint/2010/main" val="2149675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105482"/>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105484">
                                            <p:txEl>
                                              <p:pRg st="0" end="0"/>
                                            </p:txEl>
                                          </p:spTgt>
                                        </p:tgtEl>
                                      </p:cBhvr>
                                      <p:by x="150000" y="1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fill="hold" nodeType="clickEffect">
                                  <p:stCondLst>
                                    <p:cond delay="0"/>
                                  </p:stCondLst>
                                  <p:childTnLst>
                                    <p:animScale>
                                      <p:cBhvr>
                                        <p:cTn id="14" dur="2000" fill="hold"/>
                                        <p:tgtEl>
                                          <p:spTgt spid="105485">
                                            <p:txEl>
                                              <p:pRg st="0" end="0"/>
                                            </p:txEl>
                                          </p:spTgt>
                                        </p:tgtEl>
                                      </p:cBhvr>
                                      <p:by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mph" presetSubtype="0" fill="hold" nodeType="clickEffect">
                                  <p:stCondLst>
                                    <p:cond delay="0"/>
                                  </p:stCondLst>
                                  <p:childTnLst>
                                    <p:animScale>
                                      <p:cBhvr>
                                        <p:cTn id="18" dur="2000" fill="hold"/>
                                        <p:tgtEl>
                                          <p:spTgt spid="105486">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descr="germanyafterversail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826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GB" sz="4000" dirty="0" smtClean="0"/>
              <a:t>Tasks</a:t>
            </a:r>
            <a:endParaRPr lang="en-GB" sz="4000" dirty="0"/>
          </a:p>
        </p:txBody>
      </p:sp>
      <p:sp>
        <p:nvSpPr>
          <p:cNvPr id="3" name="Content Placeholder 2"/>
          <p:cNvSpPr>
            <a:spLocks noGrp="1"/>
          </p:cNvSpPr>
          <p:nvPr>
            <p:ph idx="1"/>
          </p:nvPr>
        </p:nvSpPr>
        <p:spPr>
          <a:xfrm>
            <a:off x="107504" y="980728"/>
            <a:ext cx="9036496" cy="5472608"/>
          </a:xfrm>
        </p:spPr>
        <p:txBody>
          <a:bodyPr/>
          <a:lstStyle/>
          <a:p>
            <a:pPr marL="0" indent="0" algn="ctr">
              <a:buNone/>
            </a:pPr>
            <a:r>
              <a:rPr lang="en-GB" sz="2800" dirty="0" smtClean="0"/>
              <a:t>Read pages 22-24</a:t>
            </a:r>
          </a:p>
          <a:p>
            <a:pPr marL="0" indent="0" algn="ctr">
              <a:buNone/>
            </a:pPr>
            <a:endParaRPr lang="en-GB" sz="2800" dirty="0" smtClean="0"/>
          </a:p>
          <a:p>
            <a:pPr marL="457200" indent="-457200">
              <a:buFont typeface="+mj-lt"/>
              <a:buAutoNum type="arabicPeriod"/>
            </a:pPr>
            <a:r>
              <a:rPr lang="en-GB" sz="2400" dirty="0" smtClean="0"/>
              <a:t>Who were the ‘November Criminals’?</a:t>
            </a:r>
          </a:p>
          <a:p>
            <a:pPr marL="457200" indent="-457200">
              <a:buFont typeface="+mj-lt"/>
              <a:buAutoNum type="arabicPeriod"/>
            </a:pPr>
            <a:r>
              <a:rPr lang="en-GB" sz="2400" dirty="0" smtClean="0"/>
              <a:t>What was the ‘stab in the back’ myth?</a:t>
            </a:r>
          </a:p>
          <a:p>
            <a:pPr marL="457200" indent="-457200">
              <a:buFont typeface="+mj-lt"/>
              <a:buAutoNum type="arabicPeriod"/>
            </a:pPr>
            <a:r>
              <a:rPr lang="en-GB" sz="2400" dirty="0" smtClean="0"/>
              <a:t>Why were Germans expecting a fair treaty?</a:t>
            </a:r>
          </a:p>
          <a:p>
            <a:pPr marL="457200" indent="-457200">
              <a:buFont typeface="+mj-lt"/>
              <a:buAutoNum type="arabicPeriod"/>
            </a:pPr>
            <a:r>
              <a:rPr lang="en-GB" sz="2400" dirty="0" smtClean="0"/>
              <a:t>Explain what was meant by ‘diktat’?</a:t>
            </a:r>
          </a:p>
          <a:p>
            <a:pPr marL="0" indent="0">
              <a:buNone/>
            </a:pPr>
            <a:endParaRPr lang="en-GB"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56714"/>
            <a:ext cx="3810347" cy="234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481458"/>
            <a:ext cx="1928614" cy="292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85766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Reaction to the Treaty of Versailles</a:t>
            </a:r>
            <a:endParaRPr lang="en-GB" dirty="0"/>
          </a:p>
        </p:txBody>
      </p:sp>
      <p:sp>
        <p:nvSpPr>
          <p:cNvPr id="3" name="Content Placeholder 2"/>
          <p:cNvSpPr>
            <a:spLocks noGrp="1"/>
          </p:cNvSpPr>
          <p:nvPr>
            <p:ph idx="1"/>
          </p:nvPr>
        </p:nvSpPr>
        <p:spPr>
          <a:xfrm>
            <a:off x="457200" y="1484784"/>
            <a:ext cx="8229600" cy="4641379"/>
          </a:xfrm>
        </p:spPr>
        <p:txBody>
          <a:bodyPr/>
          <a:lstStyle/>
          <a:p>
            <a:r>
              <a:rPr lang="en-GB" sz="2400" dirty="0" smtClean="0">
                <a:solidFill>
                  <a:srgbClr val="FFFFFF"/>
                </a:solidFill>
              </a:rPr>
              <a:t>The TOV was hated by the German public and they blamed the new democratic government for signing it</a:t>
            </a:r>
          </a:p>
          <a:p>
            <a:r>
              <a:rPr lang="en-GB" sz="2400" dirty="0" smtClean="0">
                <a:solidFill>
                  <a:srgbClr val="FFFFFF"/>
                </a:solidFill>
              </a:rPr>
              <a:t>The German media were calling for vengeance and called the TOV ‘the shame of 1919’.</a:t>
            </a:r>
          </a:p>
          <a:p>
            <a:r>
              <a:rPr lang="en-GB" sz="2400" dirty="0" smtClean="0">
                <a:solidFill>
                  <a:srgbClr val="FFFFFF"/>
                </a:solidFill>
              </a:rPr>
              <a:t>The long term effects of the treaty were that Germany very quickly suffered from economic problems which were directly related to the terms of the TOV, and it also gave Hitler ammunition to use against the Government, and undermine it further in the eyes of the German people. </a:t>
            </a:r>
          </a:p>
          <a:p>
            <a:r>
              <a:rPr lang="en-GB" sz="2400" dirty="0" smtClean="0">
                <a:solidFill>
                  <a:srgbClr val="FFFFFF"/>
                </a:solidFill>
              </a:rPr>
              <a:t>Hitler promised he would destroy the treaty and that got him a lot of support from the German public.</a:t>
            </a:r>
            <a:endParaRPr lang="en-GB" sz="2400" dirty="0">
              <a:solidFill>
                <a:srgbClr val="FFFFFF"/>
              </a:solidFill>
            </a:endParaRPr>
          </a:p>
          <a:p>
            <a:pPr marL="0" indent="0">
              <a:buNone/>
            </a:pPr>
            <a:endParaRPr lang="en-GB" dirty="0"/>
          </a:p>
        </p:txBody>
      </p:sp>
    </p:spTree>
    <p:extLst>
      <p:ext uri="{BB962C8B-B14F-4D97-AF65-F5344CB8AC3E}">
        <p14:creationId xmlns:p14="http://schemas.microsoft.com/office/powerpoint/2010/main" val="764510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a:t>
            </a:r>
            <a:endParaRPr lang="en-GB" dirty="0"/>
          </a:p>
        </p:txBody>
      </p:sp>
      <p:sp>
        <p:nvSpPr>
          <p:cNvPr id="3" name="Content Placeholder 2"/>
          <p:cNvSpPr>
            <a:spLocks noGrp="1"/>
          </p:cNvSpPr>
          <p:nvPr>
            <p:ph idx="1"/>
          </p:nvPr>
        </p:nvSpPr>
        <p:spPr/>
        <p:txBody>
          <a:bodyPr/>
          <a:lstStyle/>
          <a:p>
            <a:pPr marL="457200" lvl="0" indent="-457200">
              <a:buFont typeface="+mj-lt"/>
              <a:buAutoNum type="arabicPeriod"/>
            </a:pPr>
            <a:r>
              <a:rPr lang="en-GB" dirty="0">
                <a:solidFill>
                  <a:srgbClr val="FFFFFF"/>
                </a:solidFill>
              </a:rPr>
              <a:t>Evaluate the usefulness of Source A (p.25) as evidence of German reactions to the treaty of Versailles.  </a:t>
            </a:r>
            <a:r>
              <a:rPr lang="en-GB" b="1" dirty="0">
                <a:solidFill>
                  <a:srgbClr val="FFFFFF"/>
                </a:solidFill>
              </a:rPr>
              <a:t>6 </a:t>
            </a:r>
            <a:r>
              <a:rPr lang="en-GB" b="1" dirty="0" smtClean="0">
                <a:solidFill>
                  <a:srgbClr val="FFFFFF"/>
                </a:solidFill>
              </a:rPr>
              <a:t>marks</a:t>
            </a:r>
          </a:p>
          <a:p>
            <a:pPr marL="457200" lvl="0" indent="-457200">
              <a:buFont typeface="+mj-lt"/>
              <a:buAutoNum type="arabicPeriod"/>
            </a:pPr>
            <a:r>
              <a:rPr lang="en-GB" b="1" dirty="0" smtClean="0">
                <a:solidFill>
                  <a:srgbClr val="FFFFFF"/>
                </a:solidFill>
              </a:rPr>
              <a:t>What were the long terms effects of the Treaty of Versailles?</a:t>
            </a:r>
          </a:p>
          <a:p>
            <a:pPr marL="457200" lvl="0" indent="-457200">
              <a:buFont typeface="+mj-lt"/>
              <a:buAutoNum type="arabicPeriod"/>
            </a:pPr>
            <a:r>
              <a:rPr lang="en-GB" b="1" dirty="0" smtClean="0">
                <a:solidFill>
                  <a:srgbClr val="FFFFFF"/>
                </a:solidFill>
              </a:rPr>
              <a:t>Complete Activity 1 on page 24</a:t>
            </a:r>
            <a:endParaRPr lang="en-GB" b="1" dirty="0">
              <a:solidFill>
                <a:srgbClr val="FFFFFF"/>
              </a:solidFill>
            </a:endParaRPr>
          </a:p>
          <a:p>
            <a:pPr marL="0" lvl="0" indent="0">
              <a:buNone/>
            </a:pPr>
            <a:r>
              <a:rPr lang="en-GB" b="1" dirty="0">
                <a:solidFill>
                  <a:srgbClr val="FFFFFF"/>
                </a:solidFill>
              </a:rPr>
              <a:t>	</a:t>
            </a:r>
          </a:p>
          <a:p>
            <a:pPr marL="0" indent="0">
              <a:buNone/>
            </a:pPr>
            <a:endParaRPr lang="en-GB" dirty="0"/>
          </a:p>
        </p:txBody>
      </p:sp>
    </p:spTree>
    <p:extLst>
      <p:ext uri="{BB962C8B-B14F-4D97-AF65-F5344CB8AC3E}">
        <p14:creationId xmlns:p14="http://schemas.microsoft.com/office/powerpoint/2010/main" val="24278444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640960" cy="6264696"/>
          </a:xfrm>
        </p:spPr>
        <p:txBody>
          <a:bodyPr/>
          <a:lstStyle/>
          <a:p>
            <a:pPr marL="0" indent="0">
              <a:buNone/>
            </a:pPr>
            <a:r>
              <a:rPr lang="en-GB" sz="2400" dirty="0" smtClean="0"/>
              <a:t>Source A is very </a:t>
            </a:r>
            <a:r>
              <a:rPr lang="en-GB" sz="2400" u="sng" dirty="0" smtClean="0"/>
              <a:t>useful</a:t>
            </a:r>
            <a:r>
              <a:rPr lang="en-GB" sz="2400" dirty="0" smtClean="0"/>
              <a:t> as evidence of German feeling towards the Treaty of Versailles as it is a primary source, written on the 28</a:t>
            </a:r>
            <a:r>
              <a:rPr lang="en-GB" sz="2400" baseline="30000" dirty="0" smtClean="0"/>
              <a:t>th</a:t>
            </a:r>
            <a:r>
              <a:rPr lang="en-GB" sz="2400" dirty="0" smtClean="0"/>
              <a:t> June 1919, the day that the Treaty was signed. It is also </a:t>
            </a:r>
            <a:r>
              <a:rPr lang="en-GB" sz="2400" u="sng" dirty="0" smtClean="0"/>
              <a:t>useful</a:t>
            </a:r>
            <a:r>
              <a:rPr lang="en-GB" sz="2400" dirty="0" smtClean="0"/>
              <a:t> because it was written by a German newspaper, which would therefore be giving the views of most German people. The content is </a:t>
            </a:r>
            <a:r>
              <a:rPr lang="en-GB" sz="2400" u="sng" dirty="0" smtClean="0"/>
              <a:t>useful</a:t>
            </a:r>
            <a:r>
              <a:rPr lang="en-GB" sz="2400" dirty="0" smtClean="0"/>
              <a:t> as it describes how many Germans viewed the treaty as dishonourable and disgraceful, which is accurate. The content is also </a:t>
            </a:r>
            <a:r>
              <a:rPr lang="en-GB" sz="2400" u="sng" dirty="0" smtClean="0"/>
              <a:t>useful</a:t>
            </a:r>
            <a:r>
              <a:rPr lang="en-GB" sz="2400" dirty="0" smtClean="0"/>
              <a:t> as it states that Germans would seek revenge for it which is again good detail. However, the source could have been </a:t>
            </a:r>
            <a:r>
              <a:rPr lang="en-GB" sz="2400" u="sng" dirty="0" smtClean="0"/>
              <a:t>more useful </a:t>
            </a:r>
            <a:r>
              <a:rPr lang="en-GB" sz="2400" dirty="0" smtClean="0"/>
              <a:t>had it mentioned that Germans felt that the treaty was highly unfair because they saw it as a ‘diktat’, or dictated peace. Also if the source had told us some of the terms of the treaty, such as Germany having to accept full blame for the war, would have added to its usefulness.</a:t>
            </a:r>
            <a:endParaRPr lang="en-GB" sz="24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598480" y="330480"/>
              <a:ext cx="732600" cy="143280"/>
            </p14:xfrm>
          </p:contentPart>
        </mc:Choice>
        <mc:Fallback xmlns="">
          <p:pic>
            <p:nvPicPr>
              <p:cNvPr id="2" name="Ink 1"/>
              <p:cNvPicPr/>
              <p:nvPr/>
            </p:nvPicPr>
            <p:blipFill>
              <a:blip r:embed="rId3"/>
              <a:stretch>
                <a:fillRect/>
              </a:stretch>
            </p:blipFill>
            <p:spPr>
              <a:xfrm>
                <a:off x="2582640" y="266760"/>
                <a:ext cx="76428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536200" y="1455480"/>
              <a:ext cx="830520" cy="187920"/>
            </p14:xfrm>
          </p:contentPart>
        </mc:Choice>
        <mc:Fallback xmlns="">
          <p:pic>
            <p:nvPicPr>
              <p:cNvPr id="4" name="Ink 3"/>
              <p:cNvPicPr/>
              <p:nvPr/>
            </p:nvPicPr>
            <p:blipFill>
              <a:blip r:embed="rId5"/>
              <a:stretch>
                <a:fillRect/>
              </a:stretch>
            </p:blipFill>
            <p:spPr>
              <a:xfrm>
                <a:off x="2520000" y="1392120"/>
                <a:ext cx="86256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5536440" y="2919960"/>
              <a:ext cx="866520" cy="143280"/>
            </p14:xfrm>
          </p:contentPart>
        </mc:Choice>
        <mc:Fallback xmlns="">
          <p:pic>
            <p:nvPicPr>
              <p:cNvPr id="5" name="Ink 4"/>
              <p:cNvPicPr/>
              <p:nvPr/>
            </p:nvPicPr>
            <p:blipFill>
              <a:blip r:embed="rId7"/>
              <a:stretch>
                <a:fillRect/>
              </a:stretch>
            </p:blipFill>
            <p:spPr>
              <a:xfrm>
                <a:off x="5520600" y="2856600"/>
                <a:ext cx="8982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2214720" y="3687840"/>
              <a:ext cx="884160" cy="170280"/>
            </p14:xfrm>
          </p:contentPart>
        </mc:Choice>
        <mc:Fallback xmlns="">
          <p:pic>
            <p:nvPicPr>
              <p:cNvPr id="6" name="Ink 5"/>
              <p:cNvPicPr/>
              <p:nvPr/>
            </p:nvPicPr>
            <p:blipFill>
              <a:blip r:embed="rId9"/>
              <a:stretch>
                <a:fillRect/>
              </a:stretch>
            </p:blipFill>
            <p:spPr>
              <a:xfrm>
                <a:off x="2198520" y="3624480"/>
                <a:ext cx="9162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4286160" y="4464720"/>
              <a:ext cx="768240" cy="107640"/>
            </p14:xfrm>
          </p:contentPart>
        </mc:Choice>
        <mc:Fallback xmlns="">
          <p:pic>
            <p:nvPicPr>
              <p:cNvPr id="7" name="Ink 6"/>
              <p:cNvPicPr/>
              <p:nvPr/>
            </p:nvPicPr>
            <p:blipFill>
              <a:blip r:embed="rId11"/>
              <a:stretch>
                <a:fillRect/>
              </a:stretch>
            </p:blipFill>
            <p:spPr>
              <a:xfrm>
                <a:off x="4270320" y="4401360"/>
                <a:ext cx="80028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4491720" y="2910960"/>
              <a:ext cx="3366720" cy="125640"/>
            </p14:xfrm>
          </p:contentPart>
        </mc:Choice>
        <mc:Fallback xmlns="">
          <p:pic>
            <p:nvPicPr>
              <p:cNvPr id="9" name="Ink 8"/>
              <p:cNvPicPr/>
              <p:nvPr/>
            </p:nvPicPr>
            <p:blipFill>
              <a:blip r:embed="rId13"/>
              <a:stretch>
                <a:fillRect/>
              </a:stretch>
            </p:blipFill>
            <p:spPr>
              <a:xfrm>
                <a:off x="4475880" y="2847600"/>
                <a:ext cx="339840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2027160" y="3634560"/>
              <a:ext cx="1214640" cy="98280"/>
            </p14:xfrm>
          </p:contentPart>
        </mc:Choice>
        <mc:Fallback xmlns="">
          <p:pic>
            <p:nvPicPr>
              <p:cNvPr id="10" name="Ink 9"/>
              <p:cNvPicPr/>
              <p:nvPr/>
            </p:nvPicPr>
            <p:blipFill>
              <a:blip r:embed="rId15"/>
              <a:stretch>
                <a:fillRect/>
              </a:stretch>
            </p:blipFill>
            <p:spPr>
              <a:xfrm>
                <a:off x="2011320" y="3570840"/>
                <a:ext cx="12463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p14:cNvContentPartPr/>
              <p14:nvPr/>
            </p14:nvContentPartPr>
            <p14:xfrm>
              <a:off x="7250760" y="3714840"/>
              <a:ext cx="554040" cy="360"/>
            </p14:xfrm>
          </p:contentPart>
        </mc:Choice>
        <mc:Fallback xmlns="">
          <p:pic>
            <p:nvPicPr>
              <p:cNvPr id="11" name="Ink 10"/>
              <p:cNvPicPr/>
              <p:nvPr/>
            </p:nvPicPr>
            <p:blipFill>
              <a:blip r:embed="rId17"/>
              <a:stretch>
                <a:fillRect/>
              </a:stretch>
            </p:blipFill>
            <p:spPr>
              <a:xfrm>
                <a:off x="7234920" y="3651120"/>
                <a:ext cx="5857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p14:cNvContentPartPr/>
              <p14:nvPr/>
            </p14:nvContentPartPr>
            <p14:xfrm>
              <a:off x="267840" y="4036320"/>
              <a:ext cx="848880" cy="125280"/>
            </p14:xfrm>
          </p:contentPart>
        </mc:Choice>
        <mc:Fallback xmlns="">
          <p:pic>
            <p:nvPicPr>
              <p:cNvPr id="12" name="Ink 11"/>
              <p:cNvPicPr/>
              <p:nvPr/>
            </p:nvPicPr>
            <p:blipFill>
              <a:blip r:embed="rId19"/>
              <a:stretch>
                <a:fillRect/>
              </a:stretch>
            </p:blipFill>
            <p:spPr>
              <a:xfrm>
                <a:off x="252000" y="3972600"/>
                <a:ext cx="88056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p14:cNvContentPartPr/>
              <p14:nvPr/>
            </p14:nvContentPartPr>
            <p14:xfrm>
              <a:off x="4795200" y="5527440"/>
              <a:ext cx="1429200" cy="45000"/>
            </p14:xfrm>
          </p:contentPart>
        </mc:Choice>
        <mc:Fallback xmlns="">
          <p:pic>
            <p:nvPicPr>
              <p:cNvPr id="13" name="Ink 12"/>
              <p:cNvPicPr/>
              <p:nvPr/>
            </p:nvPicPr>
            <p:blipFill>
              <a:blip r:embed="rId21"/>
              <a:stretch>
                <a:fillRect/>
              </a:stretch>
            </p:blipFill>
            <p:spPr>
              <a:xfrm>
                <a:off x="4779360" y="5464080"/>
                <a:ext cx="1460880" cy="172080"/>
              </a:xfrm>
              <a:prstGeom prst="rect">
                <a:avLst/>
              </a:prstGeom>
            </p:spPr>
          </p:pic>
        </mc:Fallback>
      </mc:AlternateContent>
    </p:spTree>
    <p:extLst>
      <p:ext uri="{BB962C8B-B14F-4D97-AF65-F5344CB8AC3E}">
        <p14:creationId xmlns:p14="http://schemas.microsoft.com/office/powerpoint/2010/main" val="12001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88640"/>
            <a:ext cx="4464496" cy="5937523"/>
          </a:xfrm>
        </p:spPr>
        <p:txBody>
          <a:bodyPr/>
          <a:lstStyle/>
          <a:p>
            <a:r>
              <a:rPr lang="en-GB" sz="2800" dirty="0" smtClean="0"/>
              <a:t>World War I started in July/August 1914.</a:t>
            </a:r>
          </a:p>
          <a:p>
            <a:r>
              <a:rPr lang="en-GB" sz="2800" b="1" dirty="0" smtClean="0"/>
              <a:t>Germany</a:t>
            </a:r>
            <a:r>
              <a:rPr lang="en-GB" sz="2800" dirty="0" smtClean="0"/>
              <a:t> and </a:t>
            </a:r>
            <a:r>
              <a:rPr lang="en-GB" sz="2800" b="1" dirty="0" smtClean="0"/>
              <a:t>Austria-Hungary</a:t>
            </a:r>
            <a:r>
              <a:rPr lang="en-GB" sz="2800" dirty="0" smtClean="0"/>
              <a:t> were fighting against </a:t>
            </a:r>
            <a:r>
              <a:rPr lang="en-GB" sz="2800" b="1" dirty="0" smtClean="0"/>
              <a:t>Britain</a:t>
            </a:r>
            <a:r>
              <a:rPr lang="en-GB" sz="2800" dirty="0" smtClean="0"/>
              <a:t> and </a:t>
            </a:r>
            <a:r>
              <a:rPr lang="en-GB" sz="2800" b="1" dirty="0" smtClean="0"/>
              <a:t>France</a:t>
            </a:r>
            <a:r>
              <a:rPr lang="en-GB" sz="2800" dirty="0" smtClean="0"/>
              <a:t> on their </a:t>
            </a:r>
            <a:r>
              <a:rPr lang="en-GB" sz="2800" b="1" dirty="0" smtClean="0"/>
              <a:t>Western Front</a:t>
            </a:r>
            <a:r>
              <a:rPr lang="en-GB" sz="2800" dirty="0" smtClean="0"/>
              <a:t> and </a:t>
            </a:r>
            <a:r>
              <a:rPr lang="en-GB" sz="2800" b="1" dirty="0" smtClean="0"/>
              <a:t>Russia on their Eastern Front.</a:t>
            </a:r>
            <a:endParaRPr lang="en-GB" sz="2800" dirty="0" smtClean="0"/>
          </a:p>
          <a:p>
            <a:r>
              <a:rPr lang="en-GB" sz="2800" b="1" dirty="0" smtClean="0"/>
              <a:t>Trench warfare </a:t>
            </a:r>
            <a:r>
              <a:rPr lang="en-GB" sz="2800" dirty="0" smtClean="0"/>
              <a:t>and</a:t>
            </a:r>
            <a:r>
              <a:rPr lang="en-GB" sz="2800" b="1" dirty="0" smtClean="0"/>
              <a:t> stalemate </a:t>
            </a:r>
            <a:r>
              <a:rPr lang="en-GB" sz="2800" dirty="0" smtClean="0"/>
              <a:t>meant that millions were killed but neither side could break through and win.</a:t>
            </a:r>
          </a:p>
          <a:p>
            <a:endParaRPr lang="en-GB"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00" t="20844" r="27678" b="18428"/>
          <a:stretch/>
        </p:blipFill>
        <p:spPr bwMode="auto">
          <a:xfrm>
            <a:off x="4599027" y="908720"/>
            <a:ext cx="4297195" cy="396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812360" y="1916832"/>
            <a:ext cx="1056835" cy="338554"/>
          </a:xfrm>
          <a:prstGeom prst="rect">
            <a:avLst/>
          </a:prstGeom>
          <a:noFill/>
        </p:spPr>
        <p:txBody>
          <a:bodyPr wrap="square" rtlCol="0">
            <a:spAutoFit/>
          </a:bodyPr>
          <a:lstStyle/>
          <a:p>
            <a:r>
              <a:rPr lang="en-GB" sz="1600" b="1" dirty="0" smtClean="0"/>
              <a:t>RUSSIA</a:t>
            </a:r>
            <a:endParaRPr lang="en-GB" sz="1600" b="1" dirty="0"/>
          </a:p>
        </p:txBody>
      </p:sp>
      <p:cxnSp>
        <p:nvCxnSpPr>
          <p:cNvPr id="9" name="Straight Connector 8"/>
          <p:cNvCxnSpPr/>
          <p:nvPr/>
        </p:nvCxnSpPr>
        <p:spPr>
          <a:xfrm>
            <a:off x="5868144" y="3140968"/>
            <a:ext cx="216024" cy="10801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566" y="2500674"/>
            <a:ext cx="25558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a:off x="2932197" y="3230709"/>
            <a:ext cx="2952328" cy="450319"/>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flipV="1">
            <a:off x="2932197" y="2780928"/>
            <a:ext cx="4879369" cy="1224136"/>
          </a:xfrm>
          <a:prstGeom prst="bent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48064" y="5301208"/>
            <a:ext cx="3497314" cy="1200329"/>
          </a:xfrm>
          <a:prstGeom prst="rect">
            <a:avLst/>
          </a:prstGeom>
          <a:noFill/>
          <a:ln>
            <a:solidFill>
              <a:schemeClr val="tx1"/>
            </a:solidFill>
          </a:ln>
        </p:spPr>
        <p:txBody>
          <a:bodyPr wrap="square" rtlCol="0">
            <a:spAutoFit/>
          </a:bodyPr>
          <a:lstStyle/>
          <a:p>
            <a:pPr algn="ctr"/>
            <a:r>
              <a:rPr lang="en-GB" sz="2400" b="1" dirty="0" smtClean="0"/>
              <a:t>CLASS DISCUSSION:</a:t>
            </a:r>
          </a:p>
          <a:p>
            <a:pPr algn="ctr"/>
            <a:r>
              <a:rPr lang="en-GB" sz="2400" b="1" dirty="0" smtClean="0"/>
              <a:t>What was Trench Warfare</a:t>
            </a:r>
            <a:r>
              <a:rPr lang="en-GB" sz="2400" dirty="0" smtClean="0"/>
              <a:t>?</a:t>
            </a:r>
            <a:endParaRPr lang="en-GB" dirty="0"/>
          </a:p>
        </p:txBody>
      </p:sp>
    </p:spTree>
    <p:extLst>
      <p:ext uri="{BB962C8B-B14F-4D97-AF65-F5344CB8AC3E}">
        <p14:creationId xmlns:p14="http://schemas.microsoft.com/office/powerpoint/2010/main" val="1354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8" descr="versailles_cannonfod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0"/>
            <a:ext cx="571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10"/>
          <p:cNvSpPr txBox="1">
            <a:spLocks noChangeArrowheads="1"/>
          </p:cNvSpPr>
          <p:nvPr/>
        </p:nvSpPr>
        <p:spPr bwMode="auto">
          <a:xfrm>
            <a:off x="179388" y="981075"/>
            <a:ext cx="2700337"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a:t>This cartoon was published the day after the Treaty of Versailles was presented to Germany (late June 1919).</a:t>
            </a:r>
          </a:p>
          <a:p>
            <a:pPr eaLnBrk="1" hangingPunct="1">
              <a:spcBef>
                <a:spcPct val="50000"/>
              </a:spcBef>
            </a:pPr>
            <a:r>
              <a:rPr lang="en-GB" sz="2400"/>
              <a:t>What comment is it making about the Treaty?</a:t>
            </a:r>
          </a:p>
        </p:txBody>
      </p:sp>
    </p:spTree>
    <p:extLst>
      <p:ext uri="{BB962C8B-B14F-4D97-AF65-F5344CB8AC3E}">
        <p14:creationId xmlns:p14="http://schemas.microsoft.com/office/powerpoint/2010/main" val="19159599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GB" sz="4000"/>
              <a:t>The Weimar Republic</a:t>
            </a:r>
            <a:br>
              <a:rPr lang="en-GB" sz="4000"/>
            </a:br>
            <a:r>
              <a:rPr lang="en-GB" sz="4000"/>
              <a:t>What you Will Learn</a:t>
            </a:r>
          </a:p>
        </p:txBody>
      </p:sp>
      <p:sp>
        <p:nvSpPr>
          <p:cNvPr id="76803" name="Rectangle 3"/>
          <p:cNvSpPr>
            <a:spLocks noGrp="1" noChangeArrowheads="1"/>
          </p:cNvSpPr>
          <p:nvPr>
            <p:ph type="body" idx="1"/>
          </p:nvPr>
        </p:nvSpPr>
        <p:spPr/>
        <p:txBody>
          <a:bodyPr/>
          <a:lstStyle/>
          <a:p>
            <a:r>
              <a:rPr lang="en-GB"/>
              <a:t>Why the assembly met in Weimar</a:t>
            </a:r>
          </a:p>
          <a:p>
            <a:r>
              <a:rPr lang="en-GB"/>
              <a:t>How the new parliament would be elected and organised</a:t>
            </a:r>
          </a:p>
          <a:p>
            <a:r>
              <a:rPr lang="en-GB"/>
              <a:t>What problems the new government faced</a:t>
            </a:r>
          </a:p>
          <a:p>
            <a:r>
              <a:rPr lang="en-GB"/>
              <a:t>What criticisms were made of the new arrangements for ruling Germany</a:t>
            </a:r>
          </a:p>
          <a:p>
            <a:r>
              <a:rPr lang="en-GB"/>
              <a:t>What weaknesses the new system had</a:t>
            </a:r>
          </a:p>
          <a:p>
            <a:endParaRPr lang="en-GB"/>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68313" y="188913"/>
            <a:ext cx="8229600" cy="936625"/>
          </a:xfrm>
          <a:noFill/>
          <a:ln>
            <a:solidFill>
              <a:schemeClr val="tx1"/>
            </a:solidFill>
            <a:miter lim="800000"/>
            <a:headEnd/>
            <a:tailEnd/>
          </a:ln>
        </p:spPr>
        <p:txBody>
          <a:bodyPr/>
          <a:lstStyle/>
          <a:p>
            <a:r>
              <a:rPr lang="en-GB" sz="5400" b="1"/>
              <a:t>Why Weimar?</a:t>
            </a:r>
          </a:p>
        </p:txBody>
      </p:sp>
      <p:pic>
        <p:nvPicPr>
          <p:cNvPr id="156679" name="Picture 7" descr="freikor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4681537" cy="2689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66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392238"/>
            <a:ext cx="3527425" cy="2690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83" name="Text Box 11"/>
          <p:cNvSpPr txBox="1">
            <a:spLocks noChangeArrowheads="1"/>
          </p:cNvSpPr>
          <p:nvPr/>
        </p:nvSpPr>
        <p:spPr bwMode="auto">
          <a:xfrm>
            <a:off x="539750" y="4437063"/>
            <a:ext cx="8208963"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dirty="0"/>
              <a:t>As the </a:t>
            </a:r>
            <a:r>
              <a:rPr lang="en-GB" sz="2800" b="1" u="sng" dirty="0"/>
              <a:t>Freikorps</a:t>
            </a:r>
            <a:r>
              <a:rPr lang="en-GB" sz="2800" dirty="0"/>
              <a:t> brutally put down the </a:t>
            </a:r>
            <a:r>
              <a:rPr lang="en-GB" sz="2800" b="1" u="sng" dirty="0"/>
              <a:t>Spartacist</a:t>
            </a:r>
            <a:r>
              <a:rPr lang="en-GB" sz="2800" dirty="0"/>
              <a:t> revolt, Berlin became a dangerous and unstable place. Ebert and the rest of the Provisional Government fled to the small town of Weimar for safety.</a:t>
            </a:r>
          </a:p>
        </p:txBody>
      </p:sp>
      <p:sp>
        <p:nvSpPr>
          <p:cNvPr id="156684" name="Line 12"/>
          <p:cNvSpPr>
            <a:spLocks noChangeShapeType="1"/>
          </p:cNvSpPr>
          <p:nvPr/>
        </p:nvSpPr>
        <p:spPr bwMode="auto">
          <a:xfrm flipV="1">
            <a:off x="3419475" y="42211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6685" name="Line 13"/>
          <p:cNvSpPr>
            <a:spLocks noChangeShapeType="1"/>
          </p:cNvSpPr>
          <p:nvPr/>
        </p:nvSpPr>
        <p:spPr bwMode="auto">
          <a:xfrm flipH="1" flipV="1">
            <a:off x="8675688" y="4221163"/>
            <a:ext cx="73025"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39750" y="0"/>
            <a:ext cx="8229600" cy="1143000"/>
          </a:xfrm>
        </p:spPr>
        <p:txBody>
          <a:bodyPr/>
          <a:lstStyle/>
          <a:p>
            <a:r>
              <a:rPr lang="en-GB"/>
              <a:t>The Weimar Government</a:t>
            </a:r>
          </a:p>
        </p:txBody>
      </p:sp>
      <p:sp>
        <p:nvSpPr>
          <p:cNvPr id="77828" name="Rectangle 4"/>
          <p:cNvSpPr>
            <a:spLocks noChangeArrowheads="1"/>
          </p:cNvSpPr>
          <p:nvPr/>
        </p:nvSpPr>
        <p:spPr bwMode="auto">
          <a:xfrm>
            <a:off x="395288" y="1412875"/>
            <a:ext cx="4032250" cy="41036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7829" name="Text Box 5"/>
          <p:cNvSpPr txBox="1">
            <a:spLocks noChangeArrowheads="1"/>
          </p:cNvSpPr>
          <p:nvPr/>
        </p:nvSpPr>
        <p:spPr bwMode="auto">
          <a:xfrm>
            <a:off x="684213" y="1484313"/>
            <a:ext cx="3529012"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t>REICHSTAG</a:t>
            </a:r>
          </a:p>
          <a:p>
            <a:pPr>
              <a:spcBef>
                <a:spcPct val="50000"/>
              </a:spcBef>
              <a:buFontTx/>
              <a:buChar char="•"/>
            </a:pPr>
            <a:r>
              <a:rPr lang="en-GB" sz="2800"/>
              <a:t>Elected by proportional representation</a:t>
            </a:r>
          </a:p>
          <a:p>
            <a:pPr>
              <a:spcBef>
                <a:spcPct val="50000"/>
              </a:spcBef>
              <a:buFontTx/>
              <a:buChar char="•"/>
            </a:pPr>
            <a:r>
              <a:rPr lang="en-GB" sz="2800"/>
              <a:t>President would decide Chancellor from Party Leaders in the Reichstag</a:t>
            </a:r>
          </a:p>
        </p:txBody>
      </p:sp>
      <p:sp>
        <p:nvSpPr>
          <p:cNvPr id="77830" name="Rectangle 6"/>
          <p:cNvSpPr>
            <a:spLocks noGrp="1" noChangeArrowheads="1"/>
          </p:cNvSpPr>
          <p:nvPr>
            <p:ph type="body" idx="1"/>
          </p:nvPr>
        </p:nvSpPr>
        <p:spPr>
          <a:xfrm>
            <a:off x="4932363" y="1412875"/>
            <a:ext cx="3887787" cy="4032250"/>
          </a:xfrm>
          <a:solidFill>
            <a:schemeClr val="accent1"/>
          </a:solidFill>
          <a:ln>
            <a:solidFill>
              <a:schemeClr val="tx1"/>
            </a:solidFill>
            <a:miter lim="800000"/>
            <a:headEnd/>
            <a:tailEnd/>
          </a:ln>
        </p:spPr>
        <p:txBody>
          <a:bodyPr/>
          <a:lstStyle/>
          <a:p>
            <a:pPr algn="ctr">
              <a:buFontTx/>
              <a:buNone/>
            </a:pPr>
            <a:r>
              <a:rPr lang="en-GB"/>
              <a:t>Reichsrat</a:t>
            </a:r>
          </a:p>
          <a:p>
            <a:r>
              <a:rPr lang="en-GB"/>
              <a:t>Upper House could delay measures passed by Reichstag</a:t>
            </a:r>
          </a:p>
        </p:txBody>
      </p:sp>
      <p:sp>
        <p:nvSpPr>
          <p:cNvPr id="77831" name="Text Box 7"/>
          <p:cNvSpPr txBox="1">
            <a:spLocks noChangeArrowheads="1"/>
          </p:cNvSpPr>
          <p:nvPr/>
        </p:nvSpPr>
        <p:spPr bwMode="auto">
          <a:xfrm>
            <a:off x="2195513" y="5661025"/>
            <a:ext cx="48974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PRESIDENT WHO WOULD BE ELECTED EVERY 7 YEARS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GB"/>
              <a:t>The Fundamental Laws</a:t>
            </a:r>
          </a:p>
        </p:txBody>
      </p:sp>
      <p:sp>
        <p:nvSpPr>
          <p:cNvPr id="81923" name="Rectangle 3"/>
          <p:cNvSpPr>
            <a:spLocks noGrp="1" noChangeArrowheads="1"/>
          </p:cNvSpPr>
          <p:nvPr>
            <p:ph type="body" idx="1"/>
          </p:nvPr>
        </p:nvSpPr>
        <p:spPr/>
        <p:txBody>
          <a:bodyPr/>
          <a:lstStyle/>
          <a:p>
            <a:r>
              <a:rPr lang="en-GB"/>
              <a:t>Personal Freedom would be guaranteed</a:t>
            </a:r>
          </a:p>
          <a:p>
            <a:r>
              <a:rPr lang="en-GB"/>
              <a:t>Freedom of expression</a:t>
            </a:r>
          </a:p>
          <a:p>
            <a:r>
              <a:rPr lang="en-GB"/>
              <a:t>The Right to join a trade union</a:t>
            </a:r>
          </a:p>
          <a:p>
            <a:r>
              <a:rPr lang="en-GB"/>
              <a:t>A Right to Hold Public Meetings</a:t>
            </a:r>
          </a:p>
          <a:p>
            <a:r>
              <a:rPr lang="en-GB"/>
              <a:t>Home was Private Property</a:t>
            </a:r>
          </a:p>
          <a:p>
            <a:r>
              <a:rPr lang="en-GB"/>
              <a:t>Property was guaranteed</a:t>
            </a:r>
          </a:p>
          <a:p>
            <a:endParaRPr lang="en-GB"/>
          </a:p>
        </p:txBody>
      </p:sp>
      <p:sp>
        <p:nvSpPr>
          <p:cNvPr id="81924" name="AutoShape 4">
            <a:hlinkClick r:id="rId2" highlightClick="1"/>
          </p:cNvPr>
          <p:cNvSpPr>
            <a:spLocks noChangeArrowheads="1"/>
          </p:cNvSpPr>
          <p:nvPr/>
        </p:nvSpPr>
        <p:spPr bwMode="auto">
          <a:xfrm>
            <a:off x="7092950" y="4508500"/>
            <a:ext cx="1079500" cy="981075"/>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08112"/>
          </a:xfrm>
        </p:spPr>
        <p:txBody>
          <a:bodyPr/>
          <a:lstStyle/>
          <a:p>
            <a:r>
              <a:rPr lang="en-GB" dirty="0" smtClean="0"/>
              <a:t>Tasks:</a:t>
            </a:r>
            <a:endParaRPr lang="en-GB" dirty="0"/>
          </a:p>
        </p:txBody>
      </p:sp>
      <p:sp>
        <p:nvSpPr>
          <p:cNvPr id="3" name="Content Placeholder 2"/>
          <p:cNvSpPr>
            <a:spLocks noGrp="1"/>
          </p:cNvSpPr>
          <p:nvPr>
            <p:ph idx="1"/>
          </p:nvPr>
        </p:nvSpPr>
        <p:spPr>
          <a:xfrm>
            <a:off x="323528" y="1628800"/>
            <a:ext cx="8352928" cy="4968552"/>
          </a:xfrm>
        </p:spPr>
        <p:txBody>
          <a:bodyPr/>
          <a:lstStyle/>
          <a:p>
            <a:pPr marL="514350" indent="-514350">
              <a:buFont typeface="+mj-lt"/>
              <a:buAutoNum type="arabicPeriod"/>
            </a:pPr>
            <a:r>
              <a:rPr lang="en-GB" sz="2800" dirty="0" smtClean="0"/>
              <a:t>Read page 15.</a:t>
            </a:r>
          </a:p>
          <a:p>
            <a:pPr marL="514350" indent="-514350">
              <a:buFont typeface="+mj-lt"/>
              <a:buAutoNum type="arabicPeriod"/>
            </a:pPr>
            <a:r>
              <a:rPr lang="en-GB" sz="2800" dirty="0" smtClean="0"/>
              <a:t>Copy out the Glossary</a:t>
            </a:r>
          </a:p>
          <a:p>
            <a:pPr marL="514350" indent="-514350">
              <a:buFont typeface="+mj-lt"/>
              <a:buAutoNum type="arabicPeriod"/>
            </a:pPr>
            <a:r>
              <a:rPr lang="en-GB" sz="2800" dirty="0" smtClean="0"/>
              <a:t>Who had the right to vote in Germany?</a:t>
            </a:r>
            <a:endParaRPr lang="en-GB" sz="2800" dirty="0"/>
          </a:p>
          <a:p>
            <a:pPr marL="0" indent="0">
              <a:buNone/>
            </a:pPr>
            <a:endParaRPr lang="en-GB" sz="2800" dirty="0" smtClean="0"/>
          </a:p>
          <a:p>
            <a:pPr marL="514350" indent="-514350">
              <a:buFont typeface="+mj-lt"/>
              <a:buAutoNum type="arabicPeriod"/>
            </a:pP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564263"/>
            <a:ext cx="5425194" cy="289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815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40094492"/>
              </p:ext>
            </p:extLst>
          </p:nvPr>
        </p:nvGraphicFramePr>
        <p:xfrm>
          <a:off x="0" y="16976"/>
          <a:ext cx="9144000" cy="6724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56397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GB" sz="3600" dirty="0" smtClean="0"/>
              <a:t>The Constitution</a:t>
            </a:r>
            <a:endParaRPr lang="en-GB" sz="3600" dirty="0"/>
          </a:p>
        </p:txBody>
      </p:sp>
      <p:sp>
        <p:nvSpPr>
          <p:cNvPr id="3" name="Content Placeholder 2"/>
          <p:cNvSpPr>
            <a:spLocks noGrp="1"/>
          </p:cNvSpPr>
          <p:nvPr>
            <p:ph idx="1"/>
          </p:nvPr>
        </p:nvSpPr>
        <p:spPr>
          <a:xfrm>
            <a:off x="457200" y="1268760"/>
            <a:ext cx="8229600" cy="4857403"/>
          </a:xfrm>
        </p:spPr>
        <p:txBody>
          <a:bodyPr/>
          <a:lstStyle/>
          <a:p>
            <a:pPr marL="514350" indent="-514350">
              <a:buFont typeface="+mj-lt"/>
              <a:buAutoNum type="arabicPeriod"/>
            </a:pPr>
            <a:r>
              <a:rPr lang="en-GB" sz="2800" dirty="0"/>
              <a:t>Read page 16.</a:t>
            </a:r>
          </a:p>
          <a:p>
            <a:pPr marL="514350" indent="-514350">
              <a:buFont typeface="+mj-lt"/>
              <a:buAutoNum type="arabicPeriod"/>
            </a:pPr>
            <a:r>
              <a:rPr lang="en-GB" sz="2800" dirty="0"/>
              <a:t>In what ways was the German constitution fair and democratic? Give </a:t>
            </a:r>
            <a:r>
              <a:rPr lang="en-GB" sz="2800" u="sng" dirty="0"/>
              <a:t>three</a:t>
            </a:r>
            <a:r>
              <a:rPr lang="en-GB" sz="2800" dirty="0"/>
              <a:t> examples.</a:t>
            </a:r>
          </a:p>
          <a:p>
            <a:pPr marL="514350" indent="-514350">
              <a:buFont typeface="+mj-lt"/>
              <a:buAutoNum type="arabicPeriod"/>
            </a:pPr>
            <a:r>
              <a:rPr lang="en-GB" sz="2800" dirty="0"/>
              <a:t>In what ways could it be argued that it was not fair and democratic? Give two examples.</a:t>
            </a:r>
          </a:p>
          <a:p>
            <a:pPr marL="514350" indent="-514350">
              <a:buFont typeface="+mj-lt"/>
              <a:buAutoNum type="arabicPeriod"/>
            </a:pPr>
            <a:r>
              <a:rPr lang="en-GB" sz="2800" dirty="0"/>
              <a:t>What was Article 48 and what powers did it give to the President?</a:t>
            </a:r>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554396"/>
            <a:ext cx="3792651" cy="213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2755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t>
            </a: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a:t>Read page 17.</a:t>
            </a:r>
          </a:p>
          <a:p>
            <a:pPr marL="514350" indent="-514350">
              <a:buFont typeface="+mj-lt"/>
              <a:buAutoNum type="arabicPeriod"/>
            </a:pPr>
            <a:r>
              <a:rPr lang="en-GB" dirty="0"/>
              <a:t>Explain why PR created problems. Give </a:t>
            </a:r>
            <a:r>
              <a:rPr lang="en-GB" b="1" u="sng" dirty="0"/>
              <a:t>two</a:t>
            </a:r>
            <a:r>
              <a:rPr lang="en-GB" dirty="0"/>
              <a:t> reasons.</a:t>
            </a:r>
          </a:p>
          <a:p>
            <a:pPr marL="514350" indent="-514350">
              <a:buFont typeface="+mj-lt"/>
              <a:buAutoNum type="arabicPeriod"/>
            </a:pPr>
            <a:r>
              <a:rPr lang="en-GB" dirty="0" smtClean="0"/>
              <a:t>Read pages 17 &amp; 18</a:t>
            </a:r>
          </a:p>
          <a:p>
            <a:pPr marL="514350" indent="-514350">
              <a:buFont typeface="+mj-lt"/>
              <a:buAutoNum type="arabicPeriod"/>
            </a:pPr>
            <a:r>
              <a:rPr lang="en-GB" dirty="0" smtClean="0"/>
              <a:t>Copy out the spider diagram on page 18</a:t>
            </a:r>
          </a:p>
          <a:p>
            <a:pPr marL="514350" indent="-514350">
              <a:buFont typeface="+mj-lt"/>
              <a:buAutoNum type="arabicPeriod"/>
            </a:pPr>
            <a:r>
              <a:rPr lang="en-GB" dirty="0" smtClean="0"/>
              <a:t>Complete the summary activity on the bottom of page 18</a:t>
            </a:r>
          </a:p>
          <a:p>
            <a:pPr marL="514350" indent="-514350">
              <a:buFont typeface="+mj-lt"/>
              <a:buAutoNum type="arabicPeriod"/>
            </a:pPr>
            <a:endParaRPr lang="en-GB" dirty="0"/>
          </a:p>
          <a:p>
            <a:endParaRPr lang="en-GB" dirty="0"/>
          </a:p>
        </p:txBody>
      </p:sp>
    </p:spTree>
    <p:extLst>
      <p:ext uri="{BB962C8B-B14F-4D97-AF65-F5344CB8AC3E}">
        <p14:creationId xmlns:p14="http://schemas.microsoft.com/office/powerpoint/2010/main" val="8619982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79388" y="0"/>
            <a:ext cx="8785225" cy="1143000"/>
          </a:xfrm>
        </p:spPr>
        <p:txBody>
          <a:bodyPr/>
          <a:lstStyle/>
          <a:p>
            <a:r>
              <a:rPr lang="en-GB" b="1"/>
              <a:t>Problems with Weimar Republic</a:t>
            </a:r>
          </a:p>
        </p:txBody>
      </p:sp>
      <p:sp>
        <p:nvSpPr>
          <p:cNvPr id="123907" name="Rectangle 3"/>
          <p:cNvSpPr>
            <a:spLocks noGrp="1" noChangeArrowheads="1"/>
          </p:cNvSpPr>
          <p:nvPr>
            <p:ph type="body" idx="1"/>
          </p:nvPr>
        </p:nvSpPr>
        <p:spPr>
          <a:xfrm>
            <a:off x="250825" y="1268413"/>
            <a:ext cx="8713788" cy="4857750"/>
          </a:xfrm>
        </p:spPr>
        <p:txBody>
          <a:bodyPr/>
          <a:lstStyle/>
          <a:p>
            <a:pPr marL="609600" indent="-609600">
              <a:buFontTx/>
              <a:buAutoNum type="arabicPeriod"/>
            </a:pPr>
            <a:r>
              <a:rPr lang="en-GB" sz="2400" b="1" u="sng"/>
              <a:t>Proportional Representation</a:t>
            </a:r>
          </a:p>
          <a:p>
            <a:pPr marL="609600" indent="-609600">
              <a:buFontTx/>
              <a:buNone/>
            </a:pPr>
            <a:r>
              <a:rPr lang="en-GB" sz="2400"/>
              <a:t>	- Gave extreme parties like the Nazis seats Reichstag</a:t>
            </a:r>
          </a:p>
          <a:p>
            <a:pPr marL="609600" indent="-609600">
              <a:buFontTx/>
              <a:buNone/>
            </a:pPr>
            <a:r>
              <a:rPr lang="en-GB" sz="2400"/>
              <a:t>	- also made it difficult to make decisions (no majority)</a:t>
            </a:r>
          </a:p>
          <a:p>
            <a:pPr marL="609600" indent="-609600">
              <a:buFontTx/>
              <a:buNone/>
            </a:pPr>
            <a:endParaRPr lang="en-GB" sz="1400"/>
          </a:p>
          <a:p>
            <a:pPr marL="609600" indent="-609600">
              <a:buFontTx/>
              <a:buAutoNum type="arabicPeriod" startAt="2"/>
            </a:pPr>
            <a:r>
              <a:rPr lang="en-GB" sz="2400" b="1" u="sng"/>
              <a:t>Article 48</a:t>
            </a:r>
          </a:p>
          <a:p>
            <a:pPr marL="609600" indent="-609600">
              <a:buFontTx/>
              <a:buNone/>
            </a:pPr>
            <a:r>
              <a:rPr lang="en-GB" sz="2400"/>
              <a:t>	- gave the President the right to suspend the Fundamental laws at times of crisis – dictatorship</a:t>
            </a:r>
          </a:p>
          <a:p>
            <a:pPr marL="609600" indent="-609600">
              <a:buFontTx/>
              <a:buNone/>
            </a:pPr>
            <a:endParaRPr lang="en-GB" sz="1400"/>
          </a:p>
          <a:p>
            <a:pPr marL="609600" indent="-609600">
              <a:buFontTx/>
              <a:buAutoNum type="arabicPeriod" startAt="3"/>
            </a:pPr>
            <a:r>
              <a:rPr lang="en-GB" sz="2400" b="1" u="sng"/>
              <a:t>Associated with Defeat in WWI</a:t>
            </a:r>
            <a:endParaRPr lang="en-GB" sz="2400"/>
          </a:p>
          <a:p>
            <a:pPr marL="609600" indent="-609600">
              <a:buFontTx/>
              <a:buNone/>
            </a:pPr>
            <a:r>
              <a:rPr lang="en-GB" sz="2400"/>
              <a:t>	Many Germans hated democracy from the start because it was linked to defeat in WWI and the humiliation of the Treaty of Versailles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78098"/>
          </a:xfrm>
        </p:spPr>
        <p:txBody>
          <a:bodyPr/>
          <a:lstStyle/>
          <a:p>
            <a:r>
              <a:rPr lang="en-GB" dirty="0" smtClean="0"/>
              <a:t>The War in 1918</a:t>
            </a:r>
            <a:endParaRPr lang="en-GB" dirty="0"/>
          </a:p>
        </p:txBody>
      </p:sp>
      <p:sp>
        <p:nvSpPr>
          <p:cNvPr id="3" name="Content Placeholder 2"/>
          <p:cNvSpPr>
            <a:spLocks noGrp="1"/>
          </p:cNvSpPr>
          <p:nvPr>
            <p:ph idx="1"/>
          </p:nvPr>
        </p:nvSpPr>
        <p:spPr>
          <a:xfrm>
            <a:off x="107504" y="908720"/>
            <a:ext cx="8928992" cy="5760640"/>
          </a:xfrm>
        </p:spPr>
        <p:txBody>
          <a:bodyPr/>
          <a:lstStyle/>
          <a:p>
            <a:r>
              <a:rPr lang="en-GB" sz="2400" dirty="0" smtClean="0"/>
              <a:t>Revolution </a:t>
            </a:r>
            <a:r>
              <a:rPr lang="en-GB" sz="2400" dirty="0"/>
              <a:t>in Russia results in Russia withdrawing from the war</a:t>
            </a:r>
            <a:r>
              <a:rPr lang="en-GB" sz="2400" dirty="0" smtClean="0"/>
              <a:t>. </a:t>
            </a:r>
            <a:r>
              <a:rPr lang="en-GB" sz="2400" b="1" dirty="0" smtClean="0"/>
              <a:t>(Why did this benefit Germany enormously?)</a:t>
            </a:r>
          </a:p>
          <a:p>
            <a:pPr eaLnBrk="1" hangingPunct="1"/>
            <a:r>
              <a:rPr lang="en-GB" sz="2400" dirty="0" smtClean="0"/>
              <a:t>The German command ordered one last, all-out attack (the ‘</a:t>
            </a:r>
            <a:r>
              <a:rPr lang="en-GB" sz="2400" b="1" dirty="0" smtClean="0"/>
              <a:t>Spring Offensive</a:t>
            </a:r>
            <a:r>
              <a:rPr lang="en-GB" sz="2400" dirty="0" smtClean="0"/>
              <a:t>’) before </a:t>
            </a:r>
            <a:r>
              <a:rPr lang="en-GB" sz="2400" dirty="0"/>
              <a:t>Americans were there in large numbers.</a:t>
            </a:r>
          </a:p>
          <a:p>
            <a:pPr eaLnBrk="1" hangingPunct="1"/>
            <a:r>
              <a:rPr lang="en-GB" sz="2400" dirty="0" smtClean="0"/>
              <a:t>They made </a:t>
            </a:r>
            <a:r>
              <a:rPr lang="en-GB" sz="2400" dirty="0"/>
              <a:t>early advances </a:t>
            </a:r>
            <a:r>
              <a:rPr lang="en-GB" sz="2400" dirty="0" smtClean="0"/>
              <a:t>and by March </a:t>
            </a:r>
            <a:r>
              <a:rPr lang="en-GB" sz="2400" dirty="0"/>
              <a:t>1918 they were close to victory.</a:t>
            </a:r>
          </a:p>
          <a:p>
            <a:pPr eaLnBrk="1" hangingPunct="1">
              <a:lnSpc>
                <a:spcPct val="80000"/>
              </a:lnSpc>
            </a:pPr>
            <a:r>
              <a:rPr lang="en-GB" sz="2400" dirty="0" smtClean="0"/>
              <a:t>However, American </a:t>
            </a:r>
            <a:r>
              <a:rPr lang="en-GB" sz="2400" dirty="0"/>
              <a:t>‘</a:t>
            </a:r>
            <a:r>
              <a:rPr lang="en-GB" sz="2400" b="1" dirty="0"/>
              <a:t>doughboys</a:t>
            </a:r>
            <a:r>
              <a:rPr lang="en-GB" sz="2400" dirty="0"/>
              <a:t>’ were arriving </a:t>
            </a:r>
            <a:r>
              <a:rPr lang="en-GB" sz="2400" dirty="0" smtClean="0"/>
              <a:t>in </a:t>
            </a:r>
            <a:r>
              <a:rPr lang="en-GB" sz="2400" dirty="0"/>
              <a:t>huge </a:t>
            </a:r>
            <a:r>
              <a:rPr lang="en-GB" sz="2400" dirty="0" smtClean="0"/>
              <a:t>numbers. Also, German </a:t>
            </a:r>
            <a:r>
              <a:rPr lang="en-GB" sz="2400" dirty="0"/>
              <a:t>troops had been told they’d break through, but despite many gains the war continued</a:t>
            </a:r>
          </a:p>
          <a:p>
            <a:pPr eaLnBrk="1" hangingPunct="1">
              <a:lnSpc>
                <a:spcPct val="80000"/>
              </a:lnSpc>
              <a:buFontTx/>
              <a:buNone/>
            </a:pPr>
            <a:endParaRPr lang="en-GB" sz="800" dirty="0"/>
          </a:p>
          <a:p>
            <a:pPr eaLnBrk="1" hangingPunct="1">
              <a:lnSpc>
                <a:spcPct val="80000"/>
              </a:lnSpc>
            </a:pPr>
            <a:r>
              <a:rPr lang="en-GB" sz="2400" dirty="0"/>
              <a:t>Exhausted and hungry, German troops lost morale</a:t>
            </a:r>
            <a:r>
              <a:rPr lang="en-GB" sz="2400" dirty="0" smtClean="0"/>
              <a:t>.</a:t>
            </a:r>
          </a:p>
          <a:p>
            <a:pPr eaLnBrk="1" hangingPunct="1">
              <a:lnSpc>
                <a:spcPct val="80000"/>
              </a:lnSpc>
            </a:pPr>
            <a:r>
              <a:rPr lang="en-GB" sz="2400" dirty="0" smtClean="0"/>
              <a:t>When the Allies counter-attacked in July 1918, the Germans were pushed back all along the front line.</a:t>
            </a:r>
          </a:p>
          <a:p>
            <a:pPr eaLnBrk="1" hangingPunct="1">
              <a:lnSpc>
                <a:spcPct val="80000"/>
              </a:lnSpc>
            </a:pPr>
            <a:r>
              <a:rPr lang="en-GB" sz="2400" dirty="0" smtClean="0"/>
              <a:t>By October, all of their allies had surrendered, leaving Germany fighting on alone.</a:t>
            </a:r>
            <a:endParaRPr lang="en-GB" sz="2400" dirty="0"/>
          </a:p>
          <a:p>
            <a:endParaRPr lang="en-GB" sz="2400" b="1" dirty="0" smtClean="0"/>
          </a:p>
          <a:p>
            <a:endParaRPr lang="en-GB" sz="2400" dirty="0"/>
          </a:p>
          <a:p>
            <a:endParaRPr lang="en-GB" sz="2800" dirty="0"/>
          </a:p>
        </p:txBody>
      </p:sp>
    </p:spTree>
    <p:extLst>
      <p:ext uri="{BB962C8B-B14F-4D97-AF65-F5344CB8AC3E}">
        <p14:creationId xmlns:p14="http://schemas.microsoft.com/office/powerpoint/2010/main" val="136805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Fully Question</a:t>
            </a:r>
            <a:endParaRPr lang="en-GB" dirty="0"/>
          </a:p>
        </p:txBody>
      </p:sp>
      <p:sp>
        <p:nvSpPr>
          <p:cNvPr id="3" name="Content Placeholder 2"/>
          <p:cNvSpPr>
            <a:spLocks noGrp="1"/>
          </p:cNvSpPr>
          <p:nvPr>
            <p:ph idx="1"/>
          </p:nvPr>
        </p:nvSpPr>
        <p:spPr/>
        <p:txBody>
          <a:bodyPr/>
          <a:lstStyle/>
          <a:p>
            <a:r>
              <a:rPr lang="en-GB" dirty="0"/>
              <a:t>Complete the N5 ‘How fully…?’ question on page 20</a:t>
            </a:r>
          </a:p>
          <a:p>
            <a:r>
              <a:rPr lang="en-GB" dirty="0" smtClean="0"/>
              <a:t>Remember the Process:</a:t>
            </a:r>
          </a:p>
          <a:p>
            <a:pPr marL="0" indent="0">
              <a:buNone/>
            </a:pPr>
            <a:r>
              <a:rPr lang="en-GB" dirty="0" smtClean="0"/>
              <a:t>Source A is quite full in explaining the reasons for the weaknesses of the Weimar Republic as it tell us………………………… However it could have been fuller had it      also told us…………………………………. </a:t>
            </a:r>
          </a:p>
          <a:p>
            <a:endParaRPr lang="en-GB" dirty="0"/>
          </a:p>
        </p:txBody>
      </p:sp>
    </p:spTree>
    <p:extLst>
      <p:ext uri="{BB962C8B-B14F-4D97-AF65-F5344CB8AC3E}">
        <p14:creationId xmlns:p14="http://schemas.microsoft.com/office/powerpoint/2010/main" val="21379988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9144000" cy="6741368"/>
          </a:xfrm>
        </p:spPr>
        <p:txBody>
          <a:bodyPr/>
          <a:lstStyle/>
          <a:p>
            <a:pPr marL="0" indent="0" algn="ctr">
              <a:buNone/>
            </a:pPr>
            <a:r>
              <a:rPr lang="en-GB" sz="4000" dirty="0" smtClean="0"/>
              <a:t>How fully? questions</a:t>
            </a:r>
          </a:p>
          <a:p>
            <a:pPr marL="0" indent="0">
              <a:buNone/>
            </a:pPr>
            <a:r>
              <a:rPr lang="en-GB" dirty="0" smtClean="0"/>
              <a:t>Have you:</a:t>
            </a:r>
          </a:p>
          <a:p>
            <a:pPr marL="0" indent="0">
              <a:buNone/>
            </a:pPr>
            <a:endParaRPr lang="en-GB" sz="2000" dirty="0" smtClean="0"/>
          </a:p>
          <a:p>
            <a:r>
              <a:rPr lang="en-GB" dirty="0" smtClean="0"/>
              <a:t>Made a judgement (‘</a:t>
            </a:r>
            <a:r>
              <a:rPr lang="en-GB" i="1" dirty="0" smtClean="0"/>
              <a:t>The source </a:t>
            </a:r>
            <a:r>
              <a:rPr lang="en-GB" b="1" i="1" dirty="0" smtClean="0"/>
              <a:t>is quite full in explaining</a:t>
            </a:r>
            <a:r>
              <a:rPr lang="en-GB" i="1" dirty="0" smtClean="0"/>
              <a:t> …’)</a:t>
            </a:r>
          </a:p>
          <a:p>
            <a:endParaRPr lang="en-GB" sz="2000" i="1" dirty="0"/>
          </a:p>
          <a:p>
            <a:r>
              <a:rPr lang="en-GB" dirty="0" smtClean="0"/>
              <a:t>Taken as many </a:t>
            </a:r>
            <a:r>
              <a:rPr lang="en-GB" b="1" u="sng" dirty="0" smtClean="0"/>
              <a:t>relevant</a:t>
            </a:r>
            <a:r>
              <a:rPr lang="en-GB" dirty="0" smtClean="0"/>
              <a:t> points from the source as you can, and put them in your own words?</a:t>
            </a:r>
          </a:p>
          <a:p>
            <a:endParaRPr lang="en-GB" sz="2400" dirty="0"/>
          </a:p>
          <a:p>
            <a:r>
              <a:rPr lang="en-GB" dirty="0" smtClean="0"/>
              <a:t>Included recall? </a:t>
            </a:r>
            <a:r>
              <a:rPr lang="en-GB" i="1" dirty="0" smtClean="0"/>
              <a:t>(“However, the source could be fuller if it stated….”</a:t>
            </a:r>
            <a:r>
              <a:rPr lang="en-GB" dirty="0" smtClean="0"/>
              <a:t>)</a:t>
            </a:r>
          </a:p>
          <a:p>
            <a:endParaRPr lang="en-GB" sz="2800" dirty="0"/>
          </a:p>
        </p:txBody>
      </p:sp>
    </p:spTree>
    <p:extLst>
      <p:ext uri="{BB962C8B-B14F-4D97-AF65-F5344CB8AC3E}">
        <p14:creationId xmlns:p14="http://schemas.microsoft.com/office/powerpoint/2010/main" val="27776742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856984" cy="6624736"/>
          </a:xfrm>
        </p:spPr>
        <p:txBody>
          <a:bodyPr/>
          <a:lstStyle/>
          <a:p>
            <a:pPr marL="0" indent="0">
              <a:buNone/>
            </a:pPr>
            <a:r>
              <a:rPr lang="en-GB" sz="2400" dirty="0" smtClean="0"/>
              <a:t>Source A is </a:t>
            </a:r>
            <a:r>
              <a:rPr lang="en-GB" sz="2400" b="1" u="sng" dirty="0" smtClean="0"/>
              <a:t>quite</a:t>
            </a:r>
            <a:r>
              <a:rPr lang="en-GB" sz="2400" dirty="0" smtClean="0"/>
              <a:t> full in explaining the reasons for the weakness of the government during Weimar Germany.</a:t>
            </a:r>
          </a:p>
          <a:p>
            <a:pPr marL="0" indent="0">
              <a:buNone/>
            </a:pPr>
            <a:r>
              <a:rPr lang="en-GB" sz="2400" dirty="0" smtClean="0"/>
              <a:t>It tells us that for most of the time, governments had support of less than half of the Reichstag which made governing difficult. </a:t>
            </a:r>
          </a:p>
          <a:p>
            <a:pPr marL="0" indent="0">
              <a:buNone/>
            </a:pPr>
            <a:r>
              <a:rPr lang="en-GB" sz="2400" dirty="0" smtClean="0"/>
              <a:t>It also tells us that this meant that coalition governments were very common, which kept being defeated then fell apart. </a:t>
            </a:r>
          </a:p>
          <a:p>
            <a:pPr marL="0" indent="0">
              <a:buNone/>
            </a:pPr>
            <a:r>
              <a:rPr lang="en-GB" sz="2400" dirty="0" smtClean="0"/>
              <a:t>It also tells us that government changed very frequently which was unstable.</a:t>
            </a:r>
          </a:p>
          <a:p>
            <a:pPr marL="0" indent="0">
              <a:buNone/>
            </a:pPr>
            <a:r>
              <a:rPr lang="en-GB" sz="2400" dirty="0" smtClean="0"/>
              <a:t>However, it could have been fuller if it had mentioned proportional representation’s other weakness, that it gave small extreme parties a national voice.</a:t>
            </a:r>
          </a:p>
          <a:p>
            <a:pPr marL="0" indent="0">
              <a:buNone/>
            </a:pPr>
            <a:r>
              <a:rPr lang="en-GB" sz="2400" dirty="0" smtClean="0"/>
              <a:t>Also, it doesn’t mention that the government was unpopular from the beginning because of its association with defeat and the Treaty of Versailles.</a:t>
            </a:r>
          </a:p>
          <a:p>
            <a:pPr marL="0" indent="0">
              <a:buNone/>
            </a:pPr>
            <a:r>
              <a:rPr lang="en-GB" sz="2400" dirty="0" smtClean="0"/>
              <a:t>Finally, it doesn’t mention Article 48, which allowed the President to rule the country as a dictatorship in times of crisis.</a:t>
            </a:r>
            <a:endParaRPr lang="en-GB" sz="2400" dirty="0"/>
          </a:p>
        </p:txBody>
      </p:sp>
    </p:spTree>
    <p:extLst>
      <p:ext uri="{BB962C8B-B14F-4D97-AF65-F5344CB8AC3E}">
        <p14:creationId xmlns:p14="http://schemas.microsoft.com/office/powerpoint/2010/main" val="139903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8229600" cy="833437"/>
          </a:xfrm>
        </p:spPr>
        <p:txBody>
          <a:bodyPr/>
          <a:lstStyle/>
          <a:p>
            <a:r>
              <a:rPr lang="en-GB" sz="3600"/>
              <a:t>The Nazi Party</a:t>
            </a:r>
            <a:br>
              <a:rPr lang="en-GB" sz="3600"/>
            </a:br>
            <a:r>
              <a:rPr lang="en-GB" sz="3600">
                <a:solidFill>
                  <a:srgbClr val="FF0000"/>
                </a:solidFill>
              </a:rPr>
              <a:t>What You Will Learn</a:t>
            </a:r>
          </a:p>
        </p:txBody>
      </p:sp>
      <p:sp>
        <p:nvSpPr>
          <p:cNvPr id="83971" name="Rectangle 3"/>
          <p:cNvSpPr>
            <a:spLocks noGrp="1" noChangeArrowheads="1"/>
          </p:cNvSpPr>
          <p:nvPr>
            <p:ph type="body" sz="half" idx="1"/>
          </p:nvPr>
        </p:nvSpPr>
        <p:spPr>
          <a:xfrm>
            <a:off x="457200" y="1214438"/>
            <a:ext cx="7859713" cy="5292725"/>
          </a:xfrm>
        </p:spPr>
        <p:txBody>
          <a:bodyPr/>
          <a:lstStyle/>
          <a:p>
            <a:pPr>
              <a:buClr>
                <a:srgbClr val="FF0000"/>
              </a:buClr>
              <a:buFont typeface="Wingdings" pitchFamily="2" charset="2"/>
              <a:buChar char="ü"/>
            </a:pPr>
            <a:r>
              <a:rPr lang="en-GB" sz="2800" dirty="0"/>
              <a:t>Nazi party was formed at a time when there was widespread opposition to Weimar.</a:t>
            </a:r>
          </a:p>
          <a:p>
            <a:pPr>
              <a:buClr>
                <a:srgbClr val="FF0000"/>
              </a:buClr>
              <a:buFont typeface="Wingdings" pitchFamily="2" charset="2"/>
              <a:buChar char="ü"/>
            </a:pPr>
            <a:endParaRPr lang="en-GB" sz="2800" dirty="0"/>
          </a:p>
          <a:p>
            <a:pPr>
              <a:buClr>
                <a:srgbClr val="FF0000"/>
              </a:buClr>
              <a:buFont typeface="Wingdings" pitchFamily="2" charset="2"/>
              <a:buChar char="ü"/>
            </a:pPr>
            <a:r>
              <a:rPr lang="en-GB" sz="2800" dirty="0"/>
              <a:t>What the Nazi Party believed in.</a:t>
            </a:r>
          </a:p>
          <a:p>
            <a:pPr>
              <a:buClr>
                <a:srgbClr val="FF0000"/>
              </a:buClr>
              <a:buFont typeface="Wingdings" pitchFamily="2" charset="2"/>
              <a:buChar char="ü"/>
            </a:pPr>
            <a:endParaRPr lang="en-GB" sz="2800" dirty="0"/>
          </a:p>
          <a:p>
            <a:pPr>
              <a:buClr>
                <a:srgbClr val="FF0000"/>
              </a:buClr>
              <a:buFont typeface="Wingdings" pitchFamily="2" charset="2"/>
              <a:buChar char="ü"/>
            </a:pPr>
            <a:r>
              <a:rPr lang="en-GB" sz="2800" dirty="0"/>
              <a:t>Who the Brownshirts (SA) were and what their role was.</a:t>
            </a:r>
          </a:p>
        </p:txBody>
      </p:sp>
      <p:pic>
        <p:nvPicPr>
          <p:cNvPr id="83972" name="Picture 4" descr="samann">
            <a:hlinkClick r:id="rId2"/>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203575" y="4221163"/>
            <a:ext cx="2151063" cy="2303462"/>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Forward or Next 2">
            <a:hlinkClick r:id="rId4" highlightClick="1"/>
          </p:cNvPr>
          <p:cNvSpPr/>
          <p:nvPr/>
        </p:nvSpPr>
        <p:spPr>
          <a:xfrm>
            <a:off x="6876256" y="5372894"/>
            <a:ext cx="1224136" cy="50437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endParaRPr lang="en-US"/>
          </a:p>
        </p:txBody>
      </p:sp>
      <p:sp>
        <p:nvSpPr>
          <p:cNvPr id="125955" name="Rectangle 3"/>
          <p:cNvSpPr>
            <a:spLocks noGrp="1" noChangeArrowheads="1"/>
          </p:cNvSpPr>
          <p:nvPr>
            <p:ph type="body" idx="1"/>
          </p:nvPr>
        </p:nvSpPr>
        <p:spPr/>
        <p:txBody>
          <a:bodyPr/>
          <a:lstStyle/>
          <a:p>
            <a:endParaRPr lang="en-US"/>
          </a:p>
        </p:txBody>
      </p:sp>
      <p:pic>
        <p:nvPicPr>
          <p:cNvPr id="125957" name="Picture 5" descr="The world 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78098"/>
          </a:xfrm>
        </p:spPr>
        <p:txBody>
          <a:bodyPr/>
          <a:lstStyle/>
          <a:p>
            <a:r>
              <a:rPr lang="en-GB" dirty="0" smtClean="0"/>
              <a:t>Nazi Programme</a:t>
            </a:r>
            <a:endParaRPr lang="en-GB" dirty="0"/>
          </a:p>
        </p:txBody>
      </p:sp>
      <p:sp>
        <p:nvSpPr>
          <p:cNvPr id="124931" name="Rectangle 3"/>
          <p:cNvSpPr>
            <a:spLocks noGrp="1" noChangeArrowheads="1"/>
          </p:cNvSpPr>
          <p:nvPr>
            <p:ph sz="half" idx="1"/>
          </p:nvPr>
        </p:nvSpPr>
        <p:spPr>
          <a:xfrm>
            <a:off x="20150" y="1268760"/>
            <a:ext cx="4536504" cy="5184576"/>
          </a:xfrm>
        </p:spPr>
        <p:txBody>
          <a:bodyPr/>
          <a:lstStyle/>
          <a:p>
            <a:pPr marL="457200" indent="-457200">
              <a:buFont typeface="+mj-lt"/>
              <a:buAutoNum type="arabicPeriod"/>
            </a:pPr>
            <a:r>
              <a:rPr lang="en-GB" sz="2000" dirty="0" smtClean="0"/>
              <a:t>The </a:t>
            </a:r>
            <a:r>
              <a:rPr lang="en-GB" sz="2000" dirty="0"/>
              <a:t>Nazis were a strongly </a:t>
            </a:r>
            <a:r>
              <a:rPr lang="en-GB" sz="2000" b="1" i="1" dirty="0"/>
              <a:t>nationalist</a:t>
            </a:r>
            <a:r>
              <a:rPr lang="en-GB" sz="2000" dirty="0"/>
              <a:t> party (they loved Germany). What evidence in </a:t>
            </a:r>
            <a:r>
              <a:rPr lang="en-GB" sz="2000" dirty="0" smtClean="0"/>
              <a:t>backs </a:t>
            </a:r>
            <a:r>
              <a:rPr lang="en-GB" sz="2000" dirty="0"/>
              <a:t>this </a:t>
            </a:r>
            <a:r>
              <a:rPr lang="en-GB" sz="2000" dirty="0" smtClean="0"/>
              <a:t>up?</a:t>
            </a:r>
          </a:p>
          <a:p>
            <a:pPr marL="457200" indent="-457200">
              <a:buFont typeface="+mj-lt"/>
              <a:buAutoNum type="arabicPeriod"/>
            </a:pPr>
            <a:r>
              <a:rPr lang="en-GB" sz="2000" dirty="0" smtClean="0"/>
              <a:t>The </a:t>
            </a:r>
            <a:r>
              <a:rPr lang="en-GB" sz="2000" dirty="0"/>
              <a:t>Nazis were a strongly </a:t>
            </a:r>
            <a:r>
              <a:rPr lang="en-GB" sz="2000" b="1" i="1" dirty="0"/>
              <a:t>racist</a:t>
            </a:r>
            <a:r>
              <a:rPr lang="en-GB" sz="2000" dirty="0"/>
              <a:t> party . What evidence in </a:t>
            </a:r>
            <a:r>
              <a:rPr lang="en-GB" sz="2000" dirty="0" smtClean="0"/>
              <a:t>backs </a:t>
            </a:r>
            <a:r>
              <a:rPr lang="en-GB" sz="2000" dirty="0"/>
              <a:t>this </a:t>
            </a:r>
            <a:r>
              <a:rPr lang="en-GB" sz="2000" dirty="0" smtClean="0"/>
              <a:t>up?</a:t>
            </a:r>
          </a:p>
          <a:p>
            <a:pPr marL="457200" indent="-457200">
              <a:buFont typeface="+mj-lt"/>
              <a:buAutoNum type="arabicPeriod"/>
            </a:pPr>
            <a:r>
              <a:rPr lang="en-GB" sz="2000" dirty="0" smtClean="0"/>
              <a:t>Hitler </a:t>
            </a:r>
            <a:r>
              <a:rPr lang="en-GB" sz="2000" dirty="0"/>
              <a:t>felt that Germany was too small to fit all Germans and so wanted extra </a:t>
            </a:r>
            <a:r>
              <a:rPr lang="en-GB" sz="2000" b="1" i="1" dirty="0"/>
              <a:t>Lebensraum</a:t>
            </a:r>
            <a:r>
              <a:rPr lang="en-GB" sz="2000" dirty="0"/>
              <a:t> (Living Space) for Germany. What evidence </a:t>
            </a:r>
            <a:r>
              <a:rPr lang="en-GB" sz="2000" dirty="0" smtClean="0"/>
              <a:t>tells </a:t>
            </a:r>
            <a:r>
              <a:rPr lang="en-GB" sz="2000" dirty="0"/>
              <a:t>us </a:t>
            </a:r>
            <a:r>
              <a:rPr lang="en-GB" sz="2000" dirty="0" smtClean="0"/>
              <a:t>this?</a:t>
            </a:r>
          </a:p>
          <a:p>
            <a:pPr marL="457200" indent="-457200">
              <a:buFont typeface="+mj-lt"/>
              <a:buAutoNum type="arabicPeriod"/>
            </a:pPr>
            <a:r>
              <a:rPr lang="en-GB" sz="2000" dirty="0" smtClean="0"/>
              <a:t>What </a:t>
            </a:r>
            <a:r>
              <a:rPr lang="en-GB" sz="2000" dirty="0"/>
              <a:t>evidence </a:t>
            </a:r>
            <a:r>
              <a:rPr lang="en-GB" sz="2000" dirty="0" smtClean="0"/>
              <a:t>suggests </a:t>
            </a:r>
            <a:r>
              <a:rPr lang="en-GB" sz="2000" dirty="0"/>
              <a:t>that the Nazis hated democracy?</a:t>
            </a:r>
          </a:p>
          <a:p>
            <a:pPr marL="609600" indent="-609600"/>
            <a:endParaRPr lang="en-GB" sz="2000" i="1" dirty="0"/>
          </a:p>
          <a:p>
            <a:pPr marL="609600" indent="-609600"/>
            <a:endParaRPr lang="en-GB" sz="1800" dirty="0"/>
          </a:p>
        </p:txBody>
      </p:sp>
      <p:sp>
        <p:nvSpPr>
          <p:cNvPr id="3" name="Content Placeholder 2"/>
          <p:cNvSpPr>
            <a:spLocks noGrp="1"/>
          </p:cNvSpPr>
          <p:nvPr>
            <p:ph sz="half" idx="2"/>
          </p:nvPr>
        </p:nvSpPr>
        <p:spPr>
          <a:xfrm>
            <a:off x="4648200" y="1124744"/>
            <a:ext cx="4316288" cy="5472608"/>
          </a:xfrm>
          <a:ln>
            <a:solidFill>
              <a:schemeClr val="tx1"/>
            </a:solidFill>
          </a:ln>
        </p:spPr>
        <p:txBody>
          <a:bodyPr/>
          <a:lstStyle/>
          <a:p>
            <a:pPr marL="0" indent="0">
              <a:buNone/>
            </a:pPr>
            <a:r>
              <a:rPr lang="en-GB" sz="1800" i="1" dirty="0"/>
              <a:t>We demand the union of all Germans in a Great </a:t>
            </a:r>
            <a:r>
              <a:rPr lang="en-GB" sz="1800" i="1" dirty="0" smtClean="0"/>
              <a:t>Germany. </a:t>
            </a:r>
          </a:p>
          <a:p>
            <a:pPr marL="0" indent="0">
              <a:buNone/>
            </a:pPr>
            <a:endParaRPr lang="en-GB" sz="1050" i="1" dirty="0"/>
          </a:p>
          <a:p>
            <a:pPr marL="0" indent="0">
              <a:buNone/>
            </a:pPr>
            <a:r>
              <a:rPr lang="en-GB" sz="1800" i="1" dirty="0"/>
              <a:t>We demand land and territory (colonies) for </a:t>
            </a:r>
            <a:r>
              <a:rPr lang="en-GB" sz="1800" i="1" dirty="0" smtClean="0"/>
              <a:t>our </a:t>
            </a:r>
            <a:r>
              <a:rPr lang="en-GB" sz="1800" i="1" dirty="0"/>
              <a:t>people and the settlement of our surplus population</a:t>
            </a:r>
            <a:r>
              <a:rPr lang="en-GB" sz="1800" i="1" dirty="0" smtClean="0"/>
              <a:t>.</a:t>
            </a:r>
          </a:p>
          <a:p>
            <a:pPr marL="0" indent="0">
              <a:buNone/>
            </a:pPr>
            <a:endParaRPr lang="en-GB" sz="1100" i="1" dirty="0"/>
          </a:p>
          <a:p>
            <a:pPr marL="0" indent="0">
              <a:buNone/>
            </a:pPr>
            <a:r>
              <a:rPr lang="en-GB" sz="1800" i="1" dirty="0" smtClean="0"/>
              <a:t>Only </a:t>
            </a:r>
            <a:r>
              <a:rPr lang="en-GB" sz="1800" i="1" dirty="0"/>
              <a:t>those who have German </a:t>
            </a:r>
            <a:r>
              <a:rPr lang="en-GB" sz="1800" i="1" dirty="0" smtClean="0"/>
              <a:t>blood can </a:t>
            </a:r>
            <a:r>
              <a:rPr lang="en-GB" sz="1800" i="1" dirty="0"/>
              <a:t>be our countrymen. Hence no Jew can be a </a:t>
            </a:r>
            <a:r>
              <a:rPr lang="en-GB" sz="1800" i="1" dirty="0" smtClean="0"/>
              <a:t>countryman</a:t>
            </a:r>
          </a:p>
          <a:p>
            <a:pPr marL="0" indent="0">
              <a:buNone/>
            </a:pPr>
            <a:endParaRPr lang="en-GB" sz="700" i="1" dirty="0" smtClean="0"/>
          </a:p>
          <a:p>
            <a:pPr marL="0" indent="0">
              <a:buNone/>
            </a:pPr>
            <a:r>
              <a:rPr lang="en-GB" sz="1800" i="1" dirty="0" smtClean="0"/>
              <a:t>An understanding of </a:t>
            </a:r>
            <a:r>
              <a:rPr lang="en-GB" sz="1800" i="1" dirty="0"/>
              <a:t>national consciousness must be taught in the schools from the very </a:t>
            </a:r>
            <a:r>
              <a:rPr lang="en-GB" sz="1800" i="1" dirty="0" smtClean="0"/>
              <a:t>beginning. </a:t>
            </a:r>
          </a:p>
          <a:p>
            <a:pPr marL="0" indent="0">
              <a:buNone/>
            </a:pPr>
            <a:endParaRPr lang="en-GB" sz="800" i="1" dirty="0" smtClean="0"/>
          </a:p>
          <a:p>
            <a:pPr marL="0" indent="0">
              <a:buNone/>
            </a:pPr>
            <a:r>
              <a:rPr lang="en-GB" sz="1800" i="1" dirty="0"/>
              <a:t>In order to carry out this program we demand: the creation of a strong central authority</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28760" y="1723320"/>
              <a:ext cx="1697040" cy="125640"/>
            </p14:xfrm>
          </p:contentPart>
        </mc:Choice>
        <mc:Fallback xmlns="">
          <p:pic>
            <p:nvPicPr>
              <p:cNvPr id="4" name="Ink 3"/>
              <p:cNvPicPr/>
              <p:nvPr/>
            </p:nvPicPr>
            <p:blipFill>
              <a:blip r:embed="rId3"/>
              <a:stretch>
                <a:fillRect/>
              </a:stretch>
            </p:blipFill>
            <p:spPr>
              <a:xfrm>
                <a:off x="412920" y="1659960"/>
                <a:ext cx="17287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562920" y="2750400"/>
              <a:ext cx="812880" cy="18000"/>
            </p14:xfrm>
          </p:contentPart>
        </mc:Choice>
        <mc:Fallback xmlns="">
          <p:pic>
            <p:nvPicPr>
              <p:cNvPr id="5" name="Ink 4"/>
              <p:cNvPicPr/>
              <p:nvPr/>
            </p:nvPicPr>
            <p:blipFill>
              <a:blip r:embed="rId5"/>
              <a:stretch>
                <a:fillRect/>
              </a:stretch>
            </p:blipFill>
            <p:spPr>
              <a:xfrm>
                <a:off x="3547080" y="2686680"/>
                <a:ext cx="8445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2098440" y="4295160"/>
              <a:ext cx="1554120" cy="71640"/>
            </p14:xfrm>
          </p:contentPart>
        </mc:Choice>
        <mc:Fallback xmlns="">
          <p:pic>
            <p:nvPicPr>
              <p:cNvPr id="6" name="Ink 5"/>
              <p:cNvPicPr/>
              <p:nvPr/>
            </p:nvPicPr>
            <p:blipFill>
              <a:blip r:embed="rId7"/>
              <a:stretch>
                <a:fillRect/>
              </a:stretch>
            </p:blipFill>
            <p:spPr>
              <a:xfrm>
                <a:off x="2082600" y="4231800"/>
                <a:ext cx="15858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3795120" y="4339800"/>
              <a:ext cx="536040" cy="18360"/>
            </p14:xfrm>
          </p:contentPart>
        </mc:Choice>
        <mc:Fallback xmlns="">
          <p:pic>
            <p:nvPicPr>
              <p:cNvPr id="7" name="Ink 6"/>
              <p:cNvPicPr/>
              <p:nvPr/>
            </p:nvPicPr>
            <p:blipFill>
              <a:blip r:embed="rId9"/>
              <a:stretch>
                <a:fillRect/>
              </a:stretch>
            </p:blipFill>
            <p:spPr>
              <a:xfrm>
                <a:off x="3779280" y="4276440"/>
                <a:ext cx="56772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553680" y="4616640"/>
              <a:ext cx="803880" cy="45000"/>
            </p14:xfrm>
          </p:contentPart>
        </mc:Choice>
        <mc:Fallback xmlns="">
          <p:pic>
            <p:nvPicPr>
              <p:cNvPr id="8" name="Ink 7"/>
              <p:cNvPicPr/>
              <p:nvPr/>
            </p:nvPicPr>
            <p:blipFill>
              <a:blip r:embed="rId11"/>
              <a:stretch>
                <a:fillRect/>
              </a:stretch>
            </p:blipFill>
            <p:spPr>
              <a:xfrm>
                <a:off x="537840" y="4553280"/>
                <a:ext cx="8355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616320" y="5634720"/>
              <a:ext cx="2527200" cy="360"/>
            </p14:xfrm>
          </p:contentPart>
        </mc:Choice>
        <mc:Fallback xmlns="">
          <p:pic>
            <p:nvPicPr>
              <p:cNvPr id="9" name="Ink 8"/>
              <p:cNvPicPr/>
              <p:nvPr/>
            </p:nvPicPr>
            <p:blipFill>
              <a:blip r:embed="rId13"/>
              <a:stretch>
                <a:fillRect/>
              </a:stretch>
            </p:blipFill>
            <p:spPr>
              <a:xfrm>
                <a:off x="600120" y="5571000"/>
                <a:ext cx="2559240" cy="127440"/>
              </a:xfrm>
              <a:prstGeom prst="rect">
                <a:avLst/>
              </a:prstGeom>
            </p:spPr>
          </p:pic>
        </mc:Fallback>
      </mc:AlternateContent>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Tasks </a:t>
            </a:r>
            <a:endParaRPr lang="en-GB" b="1" dirty="0"/>
          </a:p>
        </p:txBody>
      </p:sp>
      <p:sp>
        <p:nvSpPr>
          <p:cNvPr id="3" name="Content Placeholder 2"/>
          <p:cNvSpPr>
            <a:spLocks noGrp="1"/>
          </p:cNvSpPr>
          <p:nvPr>
            <p:ph idx="1"/>
          </p:nvPr>
        </p:nvSpPr>
        <p:spPr>
          <a:xfrm>
            <a:off x="467544" y="1556792"/>
            <a:ext cx="8229600" cy="4896544"/>
          </a:xfrm>
        </p:spPr>
        <p:txBody>
          <a:bodyPr/>
          <a:lstStyle/>
          <a:p>
            <a:pPr marL="514350" indent="-514350">
              <a:buFont typeface="+mj-lt"/>
              <a:buAutoNum type="arabicPeriod"/>
            </a:pPr>
            <a:r>
              <a:rPr lang="en-GB" dirty="0" smtClean="0"/>
              <a:t>Create a spider diagram entitled </a:t>
            </a:r>
            <a:r>
              <a:rPr lang="en-GB" i="1" dirty="0" smtClean="0"/>
              <a:t>‘Who did the Nazis appeal to?’</a:t>
            </a:r>
            <a:r>
              <a:rPr lang="en-GB" dirty="0" smtClean="0"/>
              <a:t> using the info in the first half of page 40.</a:t>
            </a:r>
          </a:p>
          <a:p>
            <a:pPr marL="514350" indent="-514350">
              <a:buFont typeface="+mj-lt"/>
              <a:buAutoNum type="arabicPeriod"/>
            </a:pPr>
            <a:r>
              <a:rPr lang="en-GB" dirty="0" smtClean="0"/>
              <a:t>Copy the diagram (and the information surrounding it) on the bottom of p. </a:t>
            </a:r>
            <a:r>
              <a:rPr lang="en-GB" smtClean="0"/>
              <a:t>40 into your </a:t>
            </a:r>
            <a:r>
              <a:rPr lang="en-GB" dirty="0" smtClean="0"/>
              <a:t>jotter</a:t>
            </a:r>
            <a:endParaRPr lang="en-GB" dirty="0"/>
          </a:p>
        </p:txBody>
      </p:sp>
    </p:spTree>
    <p:extLst>
      <p:ext uri="{BB962C8B-B14F-4D97-AF65-F5344CB8AC3E}">
        <p14:creationId xmlns:p14="http://schemas.microsoft.com/office/powerpoint/2010/main" val="24536534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347864" y="2636912"/>
            <a:ext cx="2448272"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Who did the Nazis appeal to?</a:t>
            </a:r>
            <a:endParaRPr lang="en-GB" sz="2000" b="1" dirty="0"/>
          </a:p>
        </p:txBody>
      </p:sp>
      <p:cxnSp>
        <p:nvCxnSpPr>
          <p:cNvPr id="4" name="Straight Connector 3"/>
          <p:cNvCxnSpPr>
            <a:stCxn id="2" idx="7"/>
          </p:cNvCxnSpPr>
          <p:nvPr/>
        </p:nvCxnSpPr>
        <p:spPr>
          <a:xfrm flipV="1">
            <a:off x="5437595" y="2132856"/>
            <a:ext cx="1078621" cy="714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2470514" y="2365523"/>
            <a:ext cx="1118660" cy="542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630124" y="3688686"/>
            <a:ext cx="1246132" cy="745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411760" y="3719590"/>
            <a:ext cx="1078621" cy="714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3533" y="1524380"/>
            <a:ext cx="2160240" cy="1323439"/>
          </a:xfrm>
          <a:prstGeom prst="rect">
            <a:avLst/>
          </a:prstGeom>
          <a:noFill/>
        </p:spPr>
        <p:txBody>
          <a:bodyPr wrap="square" rtlCol="0">
            <a:spAutoFit/>
          </a:bodyPr>
          <a:lstStyle/>
          <a:p>
            <a:r>
              <a:rPr lang="en-GB" sz="1600" dirty="0" smtClean="0"/>
              <a:t>Some working class people, because the Nazis had ‘worker’ and ‘socialist’ in their name</a:t>
            </a:r>
            <a:endParaRPr lang="en-GB" sz="1600" dirty="0"/>
          </a:p>
        </p:txBody>
      </p:sp>
      <p:sp>
        <p:nvSpPr>
          <p:cNvPr id="14" name="TextBox 13"/>
          <p:cNvSpPr txBox="1"/>
          <p:nvPr/>
        </p:nvSpPr>
        <p:spPr>
          <a:xfrm>
            <a:off x="6084168" y="874413"/>
            <a:ext cx="2160240" cy="1077218"/>
          </a:xfrm>
          <a:prstGeom prst="rect">
            <a:avLst/>
          </a:prstGeom>
          <a:noFill/>
        </p:spPr>
        <p:txBody>
          <a:bodyPr wrap="square" rtlCol="0">
            <a:spAutoFit/>
          </a:bodyPr>
          <a:lstStyle/>
          <a:p>
            <a:r>
              <a:rPr lang="en-GB" sz="1600" dirty="0" smtClean="0"/>
              <a:t>The military supported Hitler’s ideas of discipline and order</a:t>
            </a:r>
            <a:endParaRPr lang="en-GB" sz="1600" dirty="0"/>
          </a:p>
        </p:txBody>
      </p:sp>
      <p:sp>
        <p:nvSpPr>
          <p:cNvPr id="15" name="TextBox 14"/>
          <p:cNvSpPr txBox="1"/>
          <p:nvPr/>
        </p:nvSpPr>
        <p:spPr>
          <a:xfrm>
            <a:off x="310274" y="3772833"/>
            <a:ext cx="2160240" cy="1569660"/>
          </a:xfrm>
          <a:prstGeom prst="rect">
            <a:avLst/>
          </a:prstGeom>
          <a:noFill/>
        </p:spPr>
        <p:txBody>
          <a:bodyPr wrap="square" rtlCol="0">
            <a:spAutoFit/>
          </a:bodyPr>
          <a:lstStyle/>
          <a:p>
            <a:r>
              <a:rPr lang="en-GB" sz="1600" b="1" dirty="0" smtClean="0"/>
              <a:t>Nationalists </a:t>
            </a:r>
            <a:r>
              <a:rPr lang="en-GB" sz="1600" dirty="0" smtClean="0"/>
              <a:t>(proud Germans) supported them because they had ‘National’ and ‘German’ in their name</a:t>
            </a:r>
            <a:endParaRPr lang="en-GB" sz="1600" dirty="0"/>
          </a:p>
        </p:txBody>
      </p:sp>
      <p:sp>
        <p:nvSpPr>
          <p:cNvPr id="16" name="TextBox 15"/>
          <p:cNvSpPr txBox="1"/>
          <p:nvPr/>
        </p:nvSpPr>
        <p:spPr>
          <a:xfrm>
            <a:off x="6516216" y="4365104"/>
            <a:ext cx="2160240" cy="1077218"/>
          </a:xfrm>
          <a:prstGeom prst="rect">
            <a:avLst/>
          </a:prstGeom>
          <a:noFill/>
        </p:spPr>
        <p:txBody>
          <a:bodyPr wrap="square" rtlCol="0">
            <a:spAutoFit/>
          </a:bodyPr>
          <a:lstStyle/>
          <a:p>
            <a:r>
              <a:rPr lang="en-GB" sz="1600" dirty="0" smtClean="0"/>
              <a:t>Wealthy business owners who believed the Nazis would fight communism</a:t>
            </a:r>
            <a:endParaRPr lang="en-GB" sz="1600" dirty="0"/>
          </a:p>
        </p:txBody>
      </p:sp>
      <p:sp>
        <p:nvSpPr>
          <p:cNvPr id="17" name="TextBox 16"/>
          <p:cNvSpPr txBox="1"/>
          <p:nvPr/>
        </p:nvSpPr>
        <p:spPr>
          <a:xfrm>
            <a:off x="3639747" y="4680773"/>
            <a:ext cx="2160240" cy="1077218"/>
          </a:xfrm>
          <a:prstGeom prst="rect">
            <a:avLst/>
          </a:prstGeom>
          <a:noFill/>
        </p:spPr>
        <p:txBody>
          <a:bodyPr wrap="square" rtlCol="0">
            <a:spAutoFit/>
          </a:bodyPr>
          <a:lstStyle/>
          <a:p>
            <a:r>
              <a:rPr lang="en-GB" sz="1600" dirty="0" smtClean="0"/>
              <a:t>Powerless people who wanted someone to blame (</a:t>
            </a:r>
            <a:r>
              <a:rPr lang="en-GB" sz="1600" dirty="0" err="1" smtClean="0"/>
              <a:t>eg</a:t>
            </a:r>
            <a:r>
              <a:rPr lang="en-GB" sz="1600" dirty="0" smtClean="0"/>
              <a:t> Jews) for their problems </a:t>
            </a:r>
            <a:endParaRPr lang="en-GB" sz="1600" dirty="0"/>
          </a:p>
        </p:txBody>
      </p:sp>
      <p:cxnSp>
        <p:nvCxnSpPr>
          <p:cNvPr id="19" name="Straight Connector 18"/>
          <p:cNvCxnSpPr>
            <a:stCxn id="2" idx="4"/>
            <a:endCxn id="17" idx="0"/>
          </p:cNvCxnSpPr>
          <p:nvPr/>
        </p:nvCxnSpPr>
        <p:spPr>
          <a:xfrm>
            <a:off x="4572000" y="4077072"/>
            <a:ext cx="147867" cy="603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54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2400300"/>
            <a:ext cx="3429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03648" y="116632"/>
            <a:ext cx="6192688" cy="584775"/>
          </a:xfrm>
          <a:prstGeom prst="rect">
            <a:avLst/>
          </a:prstGeom>
          <a:noFill/>
        </p:spPr>
        <p:txBody>
          <a:bodyPr wrap="square" rtlCol="0">
            <a:spAutoFit/>
          </a:bodyPr>
          <a:lstStyle/>
          <a:p>
            <a:r>
              <a:rPr lang="en-GB" sz="3200" b="1" dirty="0" smtClean="0"/>
              <a:t>What did the Nazis stand for?</a:t>
            </a:r>
            <a:endParaRPr lang="en-GB" sz="3200" b="1" dirty="0"/>
          </a:p>
        </p:txBody>
      </p:sp>
      <p:sp>
        <p:nvSpPr>
          <p:cNvPr id="5" name="TextBox 4"/>
          <p:cNvSpPr txBox="1"/>
          <p:nvPr/>
        </p:nvSpPr>
        <p:spPr>
          <a:xfrm>
            <a:off x="633533" y="1524380"/>
            <a:ext cx="2160240" cy="646331"/>
          </a:xfrm>
          <a:prstGeom prst="rect">
            <a:avLst/>
          </a:prstGeom>
          <a:noFill/>
        </p:spPr>
        <p:txBody>
          <a:bodyPr wrap="square" rtlCol="0">
            <a:spAutoFit/>
          </a:bodyPr>
          <a:lstStyle/>
          <a:p>
            <a:r>
              <a:rPr lang="en-GB" sz="1800" dirty="0" smtClean="0"/>
              <a:t>Ignore the Treaty of Versailles</a:t>
            </a:r>
            <a:endParaRPr lang="en-GB" sz="1800" dirty="0"/>
          </a:p>
        </p:txBody>
      </p:sp>
      <p:sp>
        <p:nvSpPr>
          <p:cNvPr id="6" name="TextBox 5"/>
          <p:cNvSpPr txBox="1"/>
          <p:nvPr/>
        </p:nvSpPr>
        <p:spPr>
          <a:xfrm>
            <a:off x="467544" y="3795980"/>
            <a:ext cx="2160240" cy="1200329"/>
          </a:xfrm>
          <a:prstGeom prst="rect">
            <a:avLst/>
          </a:prstGeom>
          <a:noFill/>
        </p:spPr>
        <p:txBody>
          <a:bodyPr wrap="square" rtlCol="0">
            <a:spAutoFit/>
          </a:bodyPr>
          <a:lstStyle/>
          <a:p>
            <a:r>
              <a:rPr lang="en-GB" sz="1800" dirty="0" smtClean="0"/>
              <a:t>Nazi Party to have total control – dissent not tolerated</a:t>
            </a:r>
            <a:endParaRPr lang="en-GB" sz="1800" dirty="0"/>
          </a:p>
        </p:txBody>
      </p:sp>
      <p:sp>
        <p:nvSpPr>
          <p:cNvPr id="7" name="TextBox 6"/>
          <p:cNvSpPr txBox="1"/>
          <p:nvPr/>
        </p:nvSpPr>
        <p:spPr>
          <a:xfrm>
            <a:off x="2602704" y="4869160"/>
            <a:ext cx="2160240" cy="1477328"/>
          </a:xfrm>
          <a:prstGeom prst="rect">
            <a:avLst/>
          </a:prstGeom>
          <a:noFill/>
        </p:spPr>
        <p:txBody>
          <a:bodyPr wrap="square" rtlCol="0">
            <a:spAutoFit/>
          </a:bodyPr>
          <a:lstStyle/>
          <a:p>
            <a:r>
              <a:rPr lang="en-GB" sz="1800" dirty="0" smtClean="0"/>
              <a:t>Germans to be made into a ‘master race’ by eliminating all ‘undesirable’ races</a:t>
            </a:r>
            <a:endParaRPr lang="en-GB" sz="1800" dirty="0"/>
          </a:p>
        </p:txBody>
      </p:sp>
      <p:sp>
        <p:nvSpPr>
          <p:cNvPr id="8" name="TextBox 7"/>
          <p:cNvSpPr txBox="1"/>
          <p:nvPr/>
        </p:nvSpPr>
        <p:spPr>
          <a:xfrm>
            <a:off x="6516216" y="1072692"/>
            <a:ext cx="2160240" cy="1200329"/>
          </a:xfrm>
          <a:prstGeom prst="rect">
            <a:avLst/>
          </a:prstGeom>
          <a:noFill/>
        </p:spPr>
        <p:txBody>
          <a:bodyPr wrap="square" rtlCol="0">
            <a:spAutoFit/>
          </a:bodyPr>
          <a:lstStyle/>
          <a:p>
            <a:r>
              <a:rPr lang="en-GB" sz="1800" dirty="0" smtClean="0"/>
              <a:t>Hitler to be supreme leader of all the German people</a:t>
            </a:r>
            <a:endParaRPr lang="en-GB" sz="1800" dirty="0"/>
          </a:p>
        </p:txBody>
      </p:sp>
      <p:sp>
        <p:nvSpPr>
          <p:cNvPr id="9" name="TextBox 8"/>
          <p:cNvSpPr txBox="1"/>
          <p:nvPr/>
        </p:nvSpPr>
        <p:spPr>
          <a:xfrm>
            <a:off x="6455391" y="4746049"/>
            <a:ext cx="2160240" cy="1477328"/>
          </a:xfrm>
          <a:prstGeom prst="rect">
            <a:avLst/>
          </a:prstGeom>
          <a:noFill/>
        </p:spPr>
        <p:txBody>
          <a:bodyPr wrap="square" rtlCol="0">
            <a:spAutoFit/>
          </a:bodyPr>
          <a:lstStyle/>
          <a:p>
            <a:r>
              <a:rPr lang="en-GB" sz="1800" dirty="0" smtClean="0"/>
              <a:t>Germany to include all German speaking people – even those in other countries.</a:t>
            </a:r>
            <a:endParaRPr lang="en-GB" sz="1800" dirty="0"/>
          </a:p>
        </p:txBody>
      </p:sp>
    </p:spTree>
    <p:extLst>
      <p:ext uri="{BB962C8B-B14F-4D97-AF65-F5344CB8AC3E}">
        <p14:creationId xmlns:p14="http://schemas.microsoft.com/office/powerpoint/2010/main" val="6689960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GB" sz="8000"/>
              <a:t>The SA</a:t>
            </a:r>
          </a:p>
        </p:txBody>
      </p:sp>
      <p:sp>
        <p:nvSpPr>
          <p:cNvPr id="161797" name="Rectangle 5"/>
          <p:cNvSpPr>
            <a:spLocks noGrp="1" noChangeArrowheads="1"/>
          </p:cNvSpPr>
          <p:nvPr>
            <p:ph type="body" sz="half" idx="2"/>
          </p:nvPr>
        </p:nvSpPr>
        <p:spPr>
          <a:xfrm>
            <a:off x="4427538" y="1628775"/>
            <a:ext cx="4495800" cy="4525963"/>
          </a:xfrm>
        </p:spPr>
        <p:txBody>
          <a:bodyPr/>
          <a:lstStyle/>
          <a:p>
            <a:r>
              <a:rPr lang="en-GB"/>
              <a:t>What was the SA?</a:t>
            </a:r>
          </a:p>
          <a:p>
            <a:r>
              <a:rPr lang="en-GB"/>
              <a:t>What other names did they have?</a:t>
            </a:r>
          </a:p>
          <a:p>
            <a:r>
              <a:rPr lang="en-GB"/>
              <a:t>Why were they formed?</a:t>
            </a:r>
          </a:p>
          <a:p>
            <a:r>
              <a:rPr lang="en-GB"/>
              <a:t>What sort of person joined?</a:t>
            </a:r>
          </a:p>
          <a:p>
            <a:r>
              <a:rPr lang="en-GB"/>
              <a:t>What reputation did they have?</a:t>
            </a:r>
          </a:p>
          <a:p>
            <a:endParaRPr lang="en-GB"/>
          </a:p>
        </p:txBody>
      </p:sp>
      <p:pic>
        <p:nvPicPr>
          <p:cNvPr id="161801" name="Picture 9" descr="File:SA-Logo.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16113"/>
            <a:ext cx="3789363" cy="3817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50106"/>
          </a:xfrm>
        </p:spPr>
        <p:txBody>
          <a:bodyPr/>
          <a:lstStyle/>
          <a:p>
            <a:r>
              <a:rPr lang="en-GB" b="1" dirty="0" smtClean="0"/>
              <a:t>Inside Germany in 1918</a:t>
            </a:r>
            <a:endParaRPr lang="en-GB" b="1" dirty="0"/>
          </a:p>
        </p:txBody>
      </p:sp>
      <p:sp>
        <p:nvSpPr>
          <p:cNvPr id="4" name="Content Placeholder 3"/>
          <p:cNvSpPr>
            <a:spLocks noGrp="1"/>
          </p:cNvSpPr>
          <p:nvPr>
            <p:ph sz="half" idx="1"/>
          </p:nvPr>
        </p:nvSpPr>
        <p:spPr>
          <a:xfrm>
            <a:off x="107504" y="980728"/>
            <a:ext cx="4464496" cy="5472608"/>
          </a:xfrm>
        </p:spPr>
        <p:txBody>
          <a:bodyPr/>
          <a:lstStyle/>
          <a:p>
            <a:r>
              <a:rPr lang="en-GB" sz="2400" dirty="0" smtClean="0"/>
              <a:t>The </a:t>
            </a:r>
            <a:r>
              <a:rPr lang="en-GB" sz="2400" b="1" dirty="0" smtClean="0"/>
              <a:t>British Naval Blockade </a:t>
            </a:r>
            <a:r>
              <a:rPr lang="en-GB" sz="2400" dirty="0" smtClean="0"/>
              <a:t>meant that vital food and other supplies were not getting through to Germany</a:t>
            </a:r>
          </a:p>
          <a:p>
            <a:r>
              <a:rPr lang="en-GB" sz="2400" dirty="0" smtClean="0"/>
              <a:t>This led to </a:t>
            </a:r>
            <a:r>
              <a:rPr lang="en-GB" sz="2400" b="1" dirty="0" smtClean="0"/>
              <a:t>hunger, malnutrition, starvation </a:t>
            </a:r>
            <a:r>
              <a:rPr lang="en-GB" sz="2400" dirty="0" smtClean="0"/>
              <a:t>and </a:t>
            </a:r>
            <a:r>
              <a:rPr lang="en-GB" sz="2400" b="1" dirty="0" smtClean="0"/>
              <a:t>disease</a:t>
            </a:r>
          </a:p>
          <a:p>
            <a:r>
              <a:rPr lang="en-GB" sz="2400" dirty="0" smtClean="0"/>
              <a:t>As a result, </a:t>
            </a:r>
            <a:r>
              <a:rPr lang="en-GB" sz="2400" b="1" dirty="0" smtClean="0"/>
              <a:t>morale</a:t>
            </a:r>
            <a:r>
              <a:rPr lang="en-GB" sz="2400" dirty="0" smtClean="0"/>
              <a:t> </a:t>
            </a:r>
            <a:r>
              <a:rPr lang="en-GB" sz="2400" b="1" dirty="0" smtClean="0"/>
              <a:t>crashed</a:t>
            </a:r>
            <a:r>
              <a:rPr lang="en-GB" sz="2400" dirty="0" smtClean="0"/>
              <a:t> as more and more Germans wanted an end to the war</a:t>
            </a:r>
          </a:p>
          <a:p>
            <a:r>
              <a:rPr lang="en-GB" sz="2400" dirty="0" smtClean="0"/>
              <a:t>There were </a:t>
            </a:r>
            <a:r>
              <a:rPr lang="en-GB" sz="2400" b="1" dirty="0" smtClean="0"/>
              <a:t>riots</a:t>
            </a:r>
            <a:r>
              <a:rPr lang="en-GB" sz="2400" dirty="0" smtClean="0"/>
              <a:t> in major cities, with German people demanding food and an end to war</a:t>
            </a:r>
            <a:endParaRPr lang="en-GB"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484784"/>
            <a:ext cx="417646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4379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GB" sz="4000" dirty="0">
                <a:solidFill>
                  <a:srgbClr val="FF0000"/>
                </a:solidFill>
              </a:rPr>
              <a:t>Brownshirts/ SA</a:t>
            </a:r>
          </a:p>
        </p:txBody>
      </p:sp>
      <p:sp>
        <p:nvSpPr>
          <p:cNvPr id="84995" name="Rectangle 3"/>
          <p:cNvSpPr>
            <a:spLocks noGrp="1" noChangeArrowheads="1"/>
          </p:cNvSpPr>
          <p:nvPr>
            <p:ph type="body" idx="1"/>
          </p:nvPr>
        </p:nvSpPr>
        <p:spPr/>
        <p:txBody>
          <a:bodyPr/>
          <a:lstStyle/>
          <a:p>
            <a:r>
              <a:rPr lang="en-GB" sz="2800" dirty="0">
                <a:latin typeface="+mj-lt"/>
              </a:rPr>
              <a:t>Hitler's private army</a:t>
            </a:r>
          </a:p>
          <a:p>
            <a:r>
              <a:rPr lang="en-GB" sz="2800" dirty="0">
                <a:latin typeface="+mj-lt"/>
              </a:rPr>
              <a:t>Disguised at first as a gymnastics club</a:t>
            </a:r>
          </a:p>
          <a:p>
            <a:r>
              <a:rPr lang="en-GB" sz="2800" dirty="0">
                <a:latin typeface="+mj-lt"/>
              </a:rPr>
              <a:t>Purpose was to bound young party members together; Provide protection for the propaganda activity of the leaders; prevent opponents from breaking up Nazi meetings; disrupting meetings held by other parties.</a:t>
            </a:r>
          </a:p>
          <a:p>
            <a:r>
              <a:rPr lang="en-GB" sz="2800" dirty="0">
                <a:latin typeface="+mj-lt"/>
              </a:rPr>
              <a:t>Members were given a military style uniform and trained in a military fashion.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Grp="1" noChangeArrowheads="1"/>
          </p:cNvSpPr>
          <p:nvPr>
            <p:ph type="title"/>
          </p:nvPr>
        </p:nvSpPr>
        <p:spPr>
          <a:noFill/>
          <a:ln>
            <a:solidFill>
              <a:schemeClr val="tx1"/>
            </a:solidFill>
            <a:miter lim="800000"/>
            <a:headEnd/>
            <a:tailEnd/>
          </a:ln>
        </p:spPr>
        <p:txBody>
          <a:bodyPr/>
          <a:lstStyle/>
          <a:p>
            <a:pPr algn="l"/>
            <a:r>
              <a:rPr lang="en-GB"/>
              <a:t>Ernst Rohm           SA uniform        </a:t>
            </a:r>
          </a:p>
        </p:txBody>
      </p:sp>
      <p:pic>
        <p:nvPicPr>
          <p:cNvPr id="165896" name="Picture 8" descr="File:Roh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628775"/>
            <a:ext cx="3455987" cy="4824413"/>
          </a:xfrm>
          <a:prstGeom prst="rect">
            <a:avLst/>
          </a:prstGeom>
          <a:noFill/>
          <a:extLst>
            <a:ext uri="{909E8E84-426E-40DD-AFC4-6F175D3DCCD1}">
              <a14:hiddenFill xmlns:a14="http://schemas.microsoft.com/office/drawing/2010/main">
                <a:solidFill>
                  <a:srgbClr val="FFFFFF"/>
                </a:solidFill>
              </a14:hiddenFill>
            </a:ext>
          </a:extLst>
        </p:spPr>
      </p:pic>
      <p:pic>
        <p:nvPicPr>
          <p:cNvPr id="165898" name="Picture 10" descr="SA_uni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628775"/>
            <a:ext cx="2554287" cy="4878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759336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1063625"/>
            <a:ext cx="6789738" cy="4732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e05n04b_230x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5832475" cy="4767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3140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1039813"/>
            <a:ext cx="6789738" cy="477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Grp181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836613"/>
            <a:ext cx="3716338" cy="5256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GB"/>
              <a:t>The SA: Activities</a:t>
            </a:r>
          </a:p>
        </p:txBody>
      </p:sp>
      <p:sp>
        <p:nvSpPr>
          <p:cNvPr id="90115" name="Rectangle 3"/>
          <p:cNvSpPr>
            <a:spLocks noGrp="1" noChangeArrowheads="1"/>
          </p:cNvSpPr>
          <p:nvPr>
            <p:ph type="body" idx="1"/>
          </p:nvPr>
        </p:nvSpPr>
        <p:spPr/>
        <p:txBody>
          <a:bodyPr/>
          <a:lstStyle/>
          <a:p>
            <a:pPr marL="609600" indent="-609600">
              <a:buFontTx/>
              <a:buAutoNum type="arabicPeriod"/>
            </a:pPr>
            <a:r>
              <a:rPr lang="en-GB" sz="2800" dirty="0" smtClean="0"/>
              <a:t>Read the section ‘The Brownshirts’ on pages 26-28 of the OLD textbook.</a:t>
            </a:r>
          </a:p>
          <a:p>
            <a:pPr marL="609600" indent="-609600">
              <a:buFontTx/>
              <a:buAutoNum type="arabicPeriod"/>
            </a:pPr>
            <a:r>
              <a:rPr lang="en-GB" sz="2800" dirty="0" smtClean="0"/>
              <a:t>What </a:t>
            </a:r>
            <a:r>
              <a:rPr lang="en-GB" sz="2800" dirty="0"/>
              <a:t>does </a:t>
            </a:r>
            <a:r>
              <a:rPr lang="en-GB" sz="2800" i="1" dirty="0"/>
              <a:t>Sturm </a:t>
            </a:r>
            <a:r>
              <a:rPr lang="en-GB" sz="2800" i="1" dirty="0" err="1"/>
              <a:t>Abteilung</a:t>
            </a:r>
            <a:r>
              <a:rPr lang="en-GB" sz="2800" dirty="0"/>
              <a:t> mean in English?</a:t>
            </a:r>
          </a:p>
          <a:p>
            <a:pPr marL="609600" indent="-609600">
              <a:buFontTx/>
              <a:buAutoNum type="arabicPeriod"/>
            </a:pPr>
            <a:r>
              <a:rPr lang="en-GB" sz="2800" dirty="0"/>
              <a:t>Answer question 6 on page 29 of the text book</a:t>
            </a:r>
          </a:p>
          <a:p>
            <a:pPr marL="609600" indent="-609600">
              <a:buFontTx/>
              <a:buAutoNum type="arabicPeriod"/>
            </a:pPr>
            <a:r>
              <a:rPr lang="en-GB" sz="2800" dirty="0" smtClean="0"/>
              <a:t>Study sources 5.5 and 5.6 </a:t>
            </a:r>
            <a:r>
              <a:rPr lang="en-GB" sz="2800" dirty="0"/>
              <a:t>(page 27) and answer the following question:</a:t>
            </a:r>
          </a:p>
          <a:p>
            <a:pPr marL="609600" indent="-609600"/>
            <a:r>
              <a:rPr lang="en-GB" sz="2800" dirty="0" smtClean="0"/>
              <a:t>Evaluate the usefulness of source 5.5 </a:t>
            </a:r>
            <a:r>
              <a:rPr lang="en-GB" sz="2800" dirty="0"/>
              <a:t>as evidence of the </a:t>
            </a:r>
            <a:r>
              <a:rPr lang="en-GB" sz="2800" dirty="0" smtClean="0"/>
              <a:t> purpose of the SA.    </a:t>
            </a:r>
            <a:r>
              <a:rPr lang="en-GB" sz="2800" b="1" dirty="0" smtClean="0"/>
              <a:t>5 marks </a:t>
            </a:r>
            <a:r>
              <a:rPr lang="en-GB" sz="2800" dirty="0" smtClean="0"/>
              <a:t>Remember the 5 </a:t>
            </a:r>
            <a:r>
              <a:rPr lang="en-GB" sz="2800" dirty="0" err="1" smtClean="0"/>
              <a:t>Ws</a:t>
            </a:r>
            <a:r>
              <a:rPr lang="en-GB" sz="2800" dirty="0" smtClean="0"/>
              <a:t>!!!</a:t>
            </a:r>
            <a:endParaRPr lang="en-GB" sz="2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784976" cy="6741368"/>
          </a:xfrm>
        </p:spPr>
        <p:txBody>
          <a:bodyPr/>
          <a:lstStyle/>
          <a:p>
            <a:pPr marL="0" indent="0">
              <a:buNone/>
            </a:pPr>
            <a:r>
              <a:rPr lang="en-GB" sz="2400" dirty="0" smtClean="0"/>
              <a:t>When was it written and why is that useful?</a:t>
            </a:r>
          </a:p>
          <a:p>
            <a:pPr marL="0" indent="0">
              <a:buNone/>
            </a:pPr>
            <a:r>
              <a:rPr lang="en-GB" sz="2400" i="1" dirty="0" smtClean="0"/>
              <a:t>Source 5.5 </a:t>
            </a:r>
            <a:r>
              <a:rPr lang="en-GB" sz="2400" i="1" u="sng" dirty="0" smtClean="0"/>
              <a:t>is useful </a:t>
            </a:r>
            <a:r>
              <a:rPr lang="en-GB" sz="2400" i="1" dirty="0" smtClean="0"/>
              <a:t>as evidence of the purpose of the SA because it was written in 1921, at the time where the SA were formed.</a:t>
            </a:r>
          </a:p>
          <a:p>
            <a:pPr marL="0" indent="0">
              <a:buNone/>
            </a:pPr>
            <a:endParaRPr lang="en-GB" sz="1000" i="1" dirty="0" smtClean="0"/>
          </a:p>
          <a:p>
            <a:pPr marL="0" indent="0">
              <a:buNone/>
            </a:pPr>
            <a:r>
              <a:rPr lang="en-GB" sz="2400" dirty="0" smtClean="0"/>
              <a:t>Who wrote it and why is that useful?</a:t>
            </a:r>
          </a:p>
          <a:p>
            <a:pPr marL="0" indent="0">
              <a:buNone/>
            </a:pPr>
            <a:r>
              <a:rPr lang="en-GB" sz="2400" i="1" dirty="0" smtClean="0"/>
              <a:t>It was written in the Nazi Party newspaper, </a:t>
            </a:r>
            <a:r>
              <a:rPr lang="en-GB" sz="2400" i="1" u="sng" dirty="0" smtClean="0"/>
              <a:t>making it useful </a:t>
            </a:r>
            <a:r>
              <a:rPr lang="en-GB" sz="2400" i="1" dirty="0" smtClean="0"/>
              <a:t>as they would be knowledgeable about the purpose of the SA.</a:t>
            </a:r>
          </a:p>
          <a:p>
            <a:pPr marL="0" indent="0">
              <a:buNone/>
            </a:pPr>
            <a:endParaRPr lang="en-GB" sz="1200" i="1" dirty="0" smtClean="0"/>
          </a:p>
          <a:p>
            <a:pPr marL="0" indent="0">
              <a:buNone/>
            </a:pPr>
            <a:r>
              <a:rPr lang="en-GB" sz="2400" dirty="0" smtClean="0"/>
              <a:t>What does it tell us…is this good detail?</a:t>
            </a:r>
          </a:p>
          <a:p>
            <a:pPr marL="0" indent="0">
              <a:buNone/>
            </a:pPr>
            <a:r>
              <a:rPr lang="en-GB" sz="2400" i="1" dirty="0" smtClean="0"/>
              <a:t>The content </a:t>
            </a:r>
            <a:r>
              <a:rPr lang="en-GB" sz="2400" i="1" u="sng" dirty="0" smtClean="0"/>
              <a:t>is useful </a:t>
            </a:r>
            <a:r>
              <a:rPr lang="en-GB" sz="2400" i="1" dirty="0" smtClean="0"/>
              <a:t>as it states that “it is intended to bind our young members together” and </a:t>
            </a:r>
            <a:r>
              <a:rPr lang="en-GB" sz="2400" i="1" u="sng" dirty="0" smtClean="0"/>
              <a:t>this is accurate</a:t>
            </a:r>
            <a:r>
              <a:rPr lang="en-GB" sz="2400" i="1" dirty="0" smtClean="0"/>
              <a:t>.</a:t>
            </a:r>
          </a:p>
          <a:p>
            <a:pPr marL="0" indent="0">
              <a:buNone/>
            </a:pPr>
            <a:r>
              <a:rPr lang="en-GB" sz="2400" i="1" dirty="0" smtClean="0"/>
              <a:t>The content </a:t>
            </a:r>
            <a:r>
              <a:rPr lang="en-GB" sz="2400" i="1" u="sng" dirty="0" smtClean="0"/>
              <a:t>is also useful</a:t>
            </a:r>
            <a:r>
              <a:rPr lang="en-GB" sz="2400" i="1" dirty="0" smtClean="0"/>
              <a:t> as it tells is that the SA “is to provide protection for the propaganda activity of the leaders” and this </a:t>
            </a:r>
            <a:r>
              <a:rPr lang="en-GB" sz="2400" i="1" u="sng" dirty="0" smtClean="0"/>
              <a:t>is accurate.</a:t>
            </a:r>
          </a:p>
          <a:p>
            <a:r>
              <a:rPr lang="en-GB" sz="2400" dirty="0" smtClean="0"/>
              <a:t>What’s missing?</a:t>
            </a:r>
          </a:p>
          <a:p>
            <a:r>
              <a:rPr lang="en-GB" sz="2400" dirty="0"/>
              <a:t>Evaluate the usefulness of source 5.5 as evidence of the  purpose of the SA.    </a:t>
            </a:r>
            <a:r>
              <a:rPr lang="en-GB" sz="2400" b="1" dirty="0"/>
              <a:t>5 marks </a:t>
            </a:r>
            <a:r>
              <a:rPr lang="en-GB" sz="2400" dirty="0"/>
              <a:t>Remember the 5 </a:t>
            </a:r>
            <a:r>
              <a:rPr lang="en-GB" sz="2400" dirty="0" err="1"/>
              <a:t>Ws</a:t>
            </a:r>
            <a:r>
              <a:rPr lang="en-GB" sz="2400" dirty="0"/>
              <a:t>!!!</a:t>
            </a:r>
          </a:p>
          <a:p>
            <a:endParaRPr lang="en-GB" dirty="0"/>
          </a:p>
        </p:txBody>
      </p:sp>
    </p:spTree>
    <p:extLst>
      <p:ext uri="{BB962C8B-B14F-4D97-AF65-F5344CB8AC3E}">
        <p14:creationId xmlns:p14="http://schemas.microsoft.com/office/powerpoint/2010/main" val="26172970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41368"/>
          </a:xfrm>
        </p:spPr>
        <p:txBody>
          <a:bodyPr/>
          <a:lstStyle/>
          <a:p>
            <a:pPr marL="0" indent="0">
              <a:buNone/>
            </a:pPr>
            <a:r>
              <a:rPr lang="en-GB" sz="2800" dirty="0" smtClean="0"/>
              <a:t>Source 5.5 is useful as evidence of the purpose of the SA as it is a primary source, written in 1921 at the time when the Nazi party created the SA (1). </a:t>
            </a:r>
          </a:p>
          <a:p>
            <a:pPr marL="0" indent="0">
              <a:buNone/>
            </a:pPr>
            <a:r>
              <a:rPr lang="en-GB" sz="2800" dirty="0" smtClean="0"/>
              <a:t>It was published in the Nazi party newspaper, making it useful as the writer would know the reasons why the SA was being set up (2). </a:t>
            </a:r>
          </a:p>
          <a:p>
            <a:pPr marL="0" indent="0">
              <a:buNone/>
            </a:pPr>
            <a:r>
              <a:rPr lang="en-GB" sz="2800" dirty="0" smtClean="0"/>
              <a:t>The content is quite useful as it tells us that its purpose is to protect party leaders during meetings and speeches, and this is accurate (3). </a:t>
            </a:r>
          </a:p>
          <a:p>
            <a:pPr marL="0" indent="0">
              <a:buNone/>
            </a:pPr>
            <a:r>
              <a:rPr lang="en-GB" sz="2800" dirty="0" smtClean="0"/>
              <a:t>It also tells us that another aim is to create a sense of belonging among young party members, and again this is useful because it is accurate (4). </a:t>
            </a:r>
          </a:p>
          <a:p>
            <a:pPr marL="0" indent="0">
              <a:buNone/>
            </a:pPr>
            <a:r>
              <a:rPr lang="en-GB" sz="2800" dirty="0" smtClean="0"/>
              <a:t>However, the source could be more useful if mentioned that another purpose of the SA was to disrupt the meetings of the Nazis enemies such as the KPD (5).</a:t>
            </a:r>
            <a:endParaRPr lang="en-GB" sz="2800" dirty="0"/>
          </a:p>
        </p:txBody>
      </p:sp>
    </p:spTree>
    <p:extLst>
      <p:ext uri="{BB962C8B-B14F-4D97-AF65-F5344CB8AC3E}">
        <p14:creationId xmlns:p14="http://schemas.microsoft.com/office/powerpoint/2010/main" val="222167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GB" dirty="0"/>
              <a:t>Problems in Germany</a:t>
            </a:r>
          </a:p>
        </p:txBody>
      </p:sp>
      <p:sp>
        <p:nvSpPr>
          <p:cNvPr id="95235" name="Rectangle 3"/>
          <p:cNvSpPr>
            <a:spLocks noGrp="1" noChangeArrowheads="1"/>
          </p:cNvSpPr>
          <p:nvPr>
            <p:ph type="body" idx="1"/>
          </p:nvPr>
        </p:nvSpPr>
        <p:spPr/>
        <p:txBody>
          <a:bodyPr/>
          <a:lstStyle/>
          <a:p>
            <a:r>
              <a:rPr lang="en-GB"/>
              <a:t>Inflation and Discontent</a:t>
            </a:r>
          </a:p>
          <a:p>
            <a:r>
              <a:rPr lang="en-GB"/>
              <a:t>The Ruhr Occupation</a:t>
            </a:r>
          </a:p>
        </p:txBody>
      </p:sp>
      <p:pic>
        <p:nvPicPr>
          <p:cNvPr id="95237" name="Picture 5" descr="article_ruhr%2019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3141663"/>
            <a:ext cx="5238750" cy="300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1" name="Picture 7" descr="hist_ww1_ubo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4535488" cy="3152775"/>
          </a:xfrm>
          <a:prstGeom prst="rect">
            <a:avLst/>
          </a:prstGeom>
          <a:noFill/>
          <a:extLst>
            <a:ext uri="{909E8E84-426E-40DD-AFC4-6F175D3DCCD1}">
              <a14:hiddenFill xmlns:a14="http://schemas.microsoft.com/office/drawing/2010/main">
                <a:solidFill>
                  <a:srgbClr val="FFFFFF"/>
                </a:solidFill>
              </a14:hiddenFill>
            </a:ext>
          </a:extLst>
        </p:spPr>
      </p:pic>
      <p:pic>
        <p:nvPicPr>
          <p:cNvPr id="62473" name="Picture 9" descr="boilerplate_W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652963"/>
            <a:ext cx="5524500" cy="1876425"/>
          </a:xfrm>
          <a:prstGeom prst="rect">
            <a:avLst/>
          </a:prstGeom>
          <a:noFill/>
          <a:extLst>
            <a:ext uri="{909E8E84-426E-40DD-AFC4-6F175D3DCCD1}">
              <a14:hiddenFill xmlns:a14="http://schemas.microsoft.com/office/drawing/2010/main">
                <a:solidFill>
                  <a:srgbClr val="FFFFFF"/>
                </a:solidFill>
              </a14:hiddenFill>
            </a:ext>
          </a:extLst>
        </p:spPr>
      </p:pic>
      <p:sp>
        <p:nvSpPr>
          <p:cNvPr id="62474" name="Text Box 10"/>
          <p:cNvSpPr txBox="1">
            <a:spLocks noChangeArrowheads="1"/>
          </p:cNvSpPr>
          <p:nvPr/>
        </p:nvSpPr>
        <p:spPr bwMode="auto">
          <a:xfrm>
            <a:off x="6227763" y="5300663"/>
            <a:ext cx="25923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Spring offensive fails</a:t>
            </a:r>
          </a:p>
        </p:txBody>
      </p:sp>
      <p:sp>
        <p:nvSpPr>
          <p:cNvPr id="62475" name="Text Box 11"/>
          <p:cNvSpPr txBox="1">
            <a:spLocks noChangeArrowheads="1"/>
          </p:cNvSpPr>
          <p:nvPr/>
        </p:nvSpPr>
        <p:spPr bwMode="auto">
          <a:xfrm>
            <a:off x="323850" y="3573463"/>
            <a:ext cx="3960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62476" name="Text Box 12"/>
          <p:cNvSpPr txBox="1">
            <a:spLocks noChangeArrowheads="1"/>
          </p:cNvSpPr>
          <p:nvPr/>
        </p:nvSpPr>
        <p:spPr bwMode="auto">
          <a:xfrm>
            <a:off x="395288" y="3573463"/>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Sailors mutiny at Wilhelmshaven</a:t>
            </a:r>
          </a:p>
        </p:txBody>
      </p:sp>
      <p:sp>
        <p:nvSpPr>
          <p:cNvPr id="62477" name="Text Box 13"/>
          <p:cNvSpPr txBox="1">
            <a:spLocks noChangeArrowheads="1"/>
          </p:cNvSpPr>
          <p:nvPr/>
        </p:nvSpPr>
        <p:spPr bwMode="auto">
          <a:xfrm>
            <a:off x="6372225" y="692150"/>
            <a:ext cx="24479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Civilians: Demoralised, Starving. 400,000 dead from flu virus and food shortages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Inflation</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387978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92295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on Economy</a:t>
            </a:r>
            <a:endParaRPr lang="en-GB" dirty="0"/>
          </a:p>
        </p:txBody>
      </p:sp>
      <p:sp>
        <p:nvSpPr>
          <p:cNvPr id="3" name="Content Placeholder 2"/>
          <p:cNvSpPr>
            <a:spLocks noGrp="1"/>
          </p:cNvSpPr>
          <p:nvPr>
            <p:ph idx="1"/>
          </p:nvPr>
        </p:nvSpPr>
        <p:spPr/>
        <p:txBody>
          <a:bodyPr/>
          <a:lstStyle/>
          <a:p>
            <a:r>
              <a:rPr lang="en-GB" dirty="0" smtClean="0"/>
              <a:t>Goods in short supply so price of goods increased.</a:t>
            </a:r>
          </a:p>
          <a:p>
            <a:r>
              <a:rPr lang="en-GB" dirty="0" smtClean="0"/>
              <a:t>Prices rose continuously 	 Inflation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176" y="3573016"/>
            <a:ext cx="5938854" cy="275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5292080" y="2780928"/>
            <a:ext cx="773385"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64919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145435"/>
          </a:xfrm>
        </p:spPr>
        <p:txBody>
          <a:bodyPr/>
          <a:lstStyle/>
          <a:p>
            <a:r>
              <a:rPr lang="en-GB" dirty="0" smtClean="0"/>
              <a:t>By 1923, 1 Dollar was equivalent to 1million German Marks</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636912"/>
            <a:ext cx="4972633" cy="37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ction Button: Movie 4">
            <a:hlinkClick r:id="rId3" highlightClick="1"/>
          </p:cNvPr>
          <p:cNvSpPr/>
          <p:nvPr/>
        </p:nvSpPr>
        <p:spPr>
          <a:xfrm>
            <a:off x="7956376" y="5733256"/>
            <a:ext cx="503412" cy="64807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74819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ChangeArrowheads="1"/>
          </p:cNvSpPr>
          <p:nvPr/>
        </p:nvSpPr>
        <p:spPr bwMode="auto">
          <a:xfrm>
            <a:off x="827088" y="1412875"/>
            <a:ext cx="777716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GB" sz="2400" dirty="0"/>
              <a:t>German economy damaged by war</a:t>
            </a:r>
          </a:p>
          <a:p>
            <a:pPr>
              <a:buFontTx/>
              <a:buChar char="•"/>
            </a:pPr>
            <a:r>
              <a:rPr lang="en-GB" sz="2400" dirty="0"/>
              <a:t>Situation made worse by the terms of the Versailles treaty</a:t>
            </a:r>
          </a:p>
          <a:p>
            <a:pPr>
              <a:buFontTx/>
              <a:buChar char="•"/>
            </a:pPr>
            <a:r>
              <a:rPr lang="en-GB" sz="2400" dirty="0"/>
              <a:t>Germany had to pay for war damage</a:t>
            </a:r>
          </a:p>
          <a:p>
            <a:pPr>
              <a:buFontTx/>
              <a:buChar char="•"/>
            </a:pPr>
            <a:r>
              <a:rPr lang="en-GB" sz="2400" dirty="0"/>
              <a:t>Most of this was to be paid in goods such as coal, Iron and timber</a:t>
            </a:r>
          </a:p>
          <a:p>
            <a:pPr>
              <a:buFontTx/>
              <a:buChar char="•"/>
            </a:pPr>
            <a:r>
              <a:rPr lang="en-GB" sz="2400" dirty="0"/>
              <a:t>Goods were in short supply and prices rose</a:t>
            </a:r>
          </a:p>
          <a:p>
            <a:pPr>
              <a:buFontTx/>
              <a:buChar char="•"/>
            </a:pPr>
            <a:r>
              <a:rPr lang="en-GB" sz="2400" dirty="0"/>
              <a:t>Prices continued to rise resulting in </a:t>
            </a:r>
            <a:r>
              <a:rPr lang="en-GB" sz="2400" u="sng" dirty="0"/>
              <a:t>inflation</a:t>
            </a:r>
          </a:p>
          <a:p>
            <a:pPr>
              <a:buFontTx/>
              <a:buChar char="•"/>
            </a:pPr>
            <a:r>
              <a:rPr lang="en-GB" sz="2400" dirty="0"/>
              <a:t>German mark became worthless</a:t>
            </a:r>
          </a:p>
          <a:p>
            <a:pPr>
              <a:buFontTx/>
              <a:buChar char="•"/>
            </a:pPr>
            <a:r>
              <a:rPr lang="en-GB" sz="2400" dirty="0"/>
              <a:t>Inflation caused high unemployment</a:t>
            </a:r>
          </a:p>
          <a:p>
            <a:pPr>
              <a:buFontTx/>
              <a:buChar char="•"/>
            </a:pPr>
            <a:r>
              <a:rPr lang="en-GB" sz="2400" dirty="0"/>
              <a:t>People went hungry, disease spread</a:t>
            </a:r>
          </a:p>
          <a:p>
            <a:pPr>
              <a:buFontTx/>
              <a:buChar char="•"/>
            </a:pPr>
            <a:r>
              <a:rPr lang="en-GB" sz="2400" dirty="0"/>
              <a:t>Middle Classes also suffered. They were now as poor as ordinary workers</a:t>
            </a:r>
          </a:p>
          <a:p>
            <a:pPr>
              <a:buFontTx/>
              <a:buChar char="•"/>
            </a:pPr>
            <a:r>
              <a:rPr lang="en-GB" sz="2400" dirty="0"/>
              <a:t>People blamed the Government </a:t>
            </a:r>
          </a:p>
        </p:txBody>
      </p:sp>
      <p:sp>
        <p:nvSpPr>
          <p:cNvPr id="91141" name="Rectangle 5"/>
          <p:cNvSpPr>
            <a:spLocks noChangeArrowheads="1"/>
          </p:cNvSpPr>
          <p:nvPr/>
        </p:nvSpPr>
        <p:spPr bwMode="auto">
          <a:xfrm>
            <a:off x="539750" y="0"/>
            <a:ext cx="82089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800">
                <a:solidFill>
                  <a:srgbClr val="FF0000"/>
                </a:solidFill>
              </a:rPr>
              <a:t>Problems in Germany</a:t>
            </a:r>
            <a:br>
              <a:rPr lang="en-GB" sz="2800">
                <a:solidFill>
                  <a:srgbClr val="FF0000"/>
                </a:solidFill>
              </a:rPr>
            </a:br>
            <a:r>
              <a:rPr lang="en-GB" sz="2800">
                <a:solidFill>
                  <a:schemeClr val="tx2"/>
                </a:solidFill>
              </a:rPr>
              <a:t>Inflation &amp; Discontent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a:t>
            </a:r>
            <a:endParaRPr lang="en-GB" dirty="0"/>
          </a:p>
        </p:txBody>
      </p:sp>
      <p:sp>
        <p:nvSpPr>
          <p:cNvPr id="3" name="Content Placeholder 2"/>
          <p:cNvSpPr>
            <a:spLocks noGrp="1"/>
          </p:cNvSpPr>
          <p:nvPr>
            <p:ph idx="1"/>
          </p:nvPr>
        </p:nvSpPr>
        <p:spPr/>
        <p:txBody>
          <a:bodyPr/>
          <a:lstStyle/>
          <a:p>
            <a:r>
              <a:rPr lang="en-GB" dirty="0" smtClean="0"/>
              <a:t>Read pages 30-31 of old book and complete tasks 1-3 on p31</a:t>
            </a:r>
            <a:endParaRPr lang="en-GB" dirty="0"/>
          </a:p>
        </p:txBody>
      </p:sp>
    </p:spTree>
    <p:extLst>
      <p:ext uri="{BB962C8B-B14F-4D97-AF65-F5344CB8AC3E}">
        <p14:creationId xmlns:p14="http://schemas.microsoft.com/office/powerpoint/2010/main" val="17534244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solidFill>
                  <a:srgbClr val="FF0000"/>
                </a:solidFill>
              </a:rPr>
              <a:t>The Ruhr Occupation</a:t>
            </a:r>
          </a:p>
        </p:txBody>
      </p:sp>
      <p:sp>
        <p:nvSpPr>
          <p:cNvPr id="93187" name="Rectangle 3"/>
          <p:cNvSpPr>
            <a:spLocks noGrp="1" noChangeArrowheads="1"/>
          </p:cNvSpPr>
          <p:nvPr>
            <p:ph type="body" idx="1"/>
          </p:nvPr>
        </p:nvSpPr>
        <p:spPr/>
        <p:txBody>
          <a:bodyPr/>
          <a:lstStyle/>
          <a:p>
            <a:pPr>
              <a:lnSpc>
                <a:spcPct val="80000"/>
              </a:lnSpc>
            </a:pPr>
            <a:r>
              <a:rPr lang="en-GB" sz="2400"/>
              <a:t>Versailles treaty made it impossible for Germany to produce enough for itself and the allies</a:t>
            </a:r>
          </a:p>
          <a:p>
            <a:pPr>
              <a:lnSpc>
                <a:spcPct val="80000"/>
              </a:lnSpc>
            </a:pPr>
            <a:r>
              <a:rPr lang="en-GB" sz="2400"/>
              <a:t>Anger directed towards the Weimar Government intensified, leading to increased popularity of more extreme parties</a:t>
            </a:r>
          </a:p>
          <a:p>
            <a:pPr>
              <a:lnSpc>
                <a:spcPct val="80000"/>
              </a:lnSpc>
            </a:pPr>
            <a:r>
              <a:rPr lang="en-GB" sz="2400"/>
              <a:t>German anger turned towards the French</a:t>
            </a:r>
          </a:p>
          <a:p>
            <a:pPr>
              <a:lnSpc>
                <a:spcPct val="80000"/>
              </a:lnSpc>
            </a:pPr>
            <a:r>
              <a:rPr lang="en-GB" sz="2400"/>
              <a:t>France believed that Germany was failing to keep up with its reparations payments.</a:t>
            </a:r>
          </a:p>
          <a:p>
            <a:pPr>
              <a:lnSpc>
                <a:spcPct val="80000"/>
              </a:lnSpc>
            </a:pPr>
            <a:r>
              <a:rPr lang="en-GB" sz="2400"/>
              <a:t>France and Belgium occupied the industrial area of the Rhur to make sure they received their goods/payments</a:t>
            </a:r>
          </a:p>
          <a:p>
            <a:pPr>
              <a:lnSpc>
                <a:spcPct val="80000"/>
              </a:lnSpc>
            </a:pPr>
            <a:r>
              <a:rPr lang="en-GB" sz="2400"/>
              <a:t>German government ordered workers and business officials not to cooperate with the French and called a general strike</a:t>
            </a:r>
          </a:p>
          <a:p>
            <a:pPr>
              <a:lnSpc>
                <a:spcPct val="80000"/>
              </a:lnSpc>
              <a:buFontTx/>
              <a:buNone/>
            </a:pPr>
            <a:endParaRPr lang="en-GB" sz="240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10743467"/>
              </p:ext>
            </p:extLst>
          </p:nvPr>
        </p:nvGraphicFramePr>
        <p:xfrm>
          <a:off x="467544" y="116632"/>
          <a:ext cx="2759968" cy="3328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1363973631"/>
              </p:ext>
            </p:extLst>
          </p:nvPr>
        </p:nvGraphicFramePr>
        <p:xfrm>
          <a:off x="611560" y="3212976"/>
          <a:ext cx="2759968" cy="33281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4067944" y="2316161"/>
            <a:ext cx="2808312" cy="2246769"/>
          </a:xfrm>
          <a:prstGeom prst="rect">
            <a:avLst/>
          </a:prstGeom>
          <a:noFill/>
        </p:spPr>
        <p:txBody>
          <a:bodyPr wrap="square" rtlCol="0">
            <a:spAutoFit/>
          </a:bodyPr>
          <a:lstStyle/>
          <a:p>
            <a:r>
              <a:rPr lang="en-GB" sz="2800" dirty="0" smtClean="0"/>
              <a:t>Printing more and more bank notes makes money have less </a:t>
            </a:r>
            <a:r>
              <a:rPr lang="en-GB" sz="2800" b="1" dirty="0" smtClean="0"/>
              <a:t>value</a:t>
            </a:r>
            <a:r>
              <a:rPr lang="en-GB" sz="2800" dirty="0" smtClean="0"/>
              <a:t>.</a:t>
            </a:r>
            <a:endParaRPr lang="en-GB" sz="2800" dirty="0"/>
          </a:p>
        </p:txBody>
      </p:sp>
    </p:spTree>
    <p:extLst>
      <p:ext uri="{BB962C8B-B14F-4D97-AF65-F5344CB8AC3E}">
        <p14:creationId xmlns:p14="http://schemas.microsoft.com/office/powerpoint/2010/main" val="18910630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539750" y="404813"/>
            <a:ext cx="7920038"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dirty="0"/>
              <a:t>The Government paid the </a:t>
            </a:r>
            <a:r>
              <a:rPr lang="en-GB" sz="2400" dirty="0" smtClean="0"/>
              <a:t>workers’ </a:t>
            </a:r>
            <a:r>
              <a:rPr lang="en-GB" sz="2400" dirty="0"/>
              <a:t>wages.</a:t>
            </a:r>
          </a:p>
          <a:p>
            <a:r>
              <a:rPr lang="en-GB" sz="2400" dirty="0"/>
              <a:t>This united the German people against a common foe but it was disastrous for the economy: money was printed to pay the workers – too much money in circulation, devalued currency even further</a:t>
            </a:r>
          </a:p>
          <a:p>
            <a:r>
              <a:rPr lang="en-GB" sz="2400" dirty="0">
                <a:solidFill>
                  <a:srgbClr val="FF0000"/>
                </a:solidFill>
              </a:rPr>
              <a:t>Hyperinflation:</a:t>
            </a:r>
          </a:p>
          <a:p>
            <a:pPr lvl="1">
              <a:buFontTx/>
              <a:buChar char="•"/>
            </a:pPr>
            <a:r>
              <a:rPr lang="en-GB" sz="2400" dirty="0"/>
              <a:t>Hunger	Malnutrition	Unemployment</a:t>
            </a:r>
          </a:p>
          <a:p>
            <a:pPr lvl="1"/>
            <a:endParaRPr lang="en-GB" sz="2400" dirty="0"/>
          </a:p>
          <a:p>
            <a:pPr lvl="1">
              <a:buFontTx/>
              <a:buChar char="•"/>
            </a:pPr>
            <a:r>
              <a:rPr lang="en-GB" sz="2400" dirty="0"/>
              <a:t>Saving/pensions wiped </a:t>
            </a:r>
            <a:r>
              <a:rPr lang="en-GB" sz="2400" dirty="0" smtClean="0"/>
              <a:t>out </a:t>
            </a:r>
            <a:r>
              <a:rPr lang="en-GB" sz="2400" dirty="0"/>
              <a:t>– worthless</a:t>
            </a:r>
          </a:p>
          <a:p>
            <a:pPr lvl="1"/>
            <a:endParaRPr lang="en-GB" sz="2400" dirty="0"/>
          </a:p>
          <a:p>
            <a:pPr lvl="1">
              <a:buFontTx/>
              <a:buChar char="•"/>
            </a:pPr>
            <a:r>
              <a:rPr lang="en-GB" sz="2400" dirty="0"/>
              <a:t>Middle class badly affected</a:t>
            </a:r>
          </a:p>
          <a:p>
            <a:pPr lvl="1">
              <a:buFontTx/>
              <a:buChar char="•"/>
            </a:pPr>
            <a:endParaRPr lang="en-GB" sz="2400" dirty="0"/>
          </a:p>
          <a:p>
            <a:pPr lvl="1">
              <a:buFontTx/>
              <a:buChar char="•"/>
            </a:pPr>
            <a:r>
              <a:rPr lang="en-GB" sz="2400" dirty="0"/>
              <a:t>Weimar government blamed for incompetence</a:t>
            </a:r>
          </a:p>
          <a:p>
            <a:pPr lvl="1"/>
            <a:endParaRPr lang="en-GB" sz="2400" dirty="0"/>
          </a:p>
          <a:p>
            <a:pPr lvl="1">
              <a:buFontTx/>
              <a:buChar char="•"/>
            </a:pPr>
            <a:r>
              <a:rPr lang="en-GB" sz="2400" dirty="0"/>
              <a:t>Democracy even more unpopular than before</a:t>
            </a:r>
          </a:p>
          <a:p>
            <a:pPr lvl="1"/>
            <a:endParaRPr lang="en-GB" sz="2400" dirty="0"/>
          </a:p>
          <a:p>
            <a:pPr lvl="1">
              <a:buFontTx/>
              <a:buChar char="•"/>
            </a:pPr>
            <a:r>
              <a:rPr lang="en-GB" sz="2400" dirty="0"/>
              <a:t>Fringe and extremists parties gained popularity</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636"/>
            <a:ext cx="8229600" cy="778098"/>
          </a:xfrm>
        </p:spPr>
        <p:txBody>
          <a:bodyPr/>
          <a:lstStyle/>
          <a:p>
            <a:r>
              <a:rPr lang="en-GB" dirty="0" smtClean="0"/>
              <a:t>Tasks</a:t>
            </a:r>
            <a:endParaRPr lang="en-GB" dirty="0"/>
          </a:p>
        </p:txBody>
      </p:sp>
      <p:sp>
        <p:nvSpPr>
          <p:cNvPr id="3" name="Content Placeholder 2"/>
          <p:cNvSpPr>
            <a:spLocks noGrp="1"/>
          </p:cNvSpPr>
          <p:nvPr>
            <p:ph idx="1"/>
          </p:nvPr>
        </p:nvSpPr>
        <p:spPr>
          <a:xfrm>
            <a:off x="457200" y="692696"/>
            <a:ext cx="8229600" cy="5904656"/>
          </a:xfrm>
        </p:spPr>
        <p:txBody>
          <a:bodyPr/>
          <a:lstStyle/>
          <a:p>
            <a:pPr marL="457200" indent="-457200">
              <a:buFont typeface="+mj-lt"/>
              <a:buAutoNum type="arabicPeriod"/>
            </a:pPr>
            <a:r>
              <a:rPr lang="en-GB" sz="2400" dirty="0" smtClean="0"/>
              <a:t>Read pages 27-29</a:t>
            </a:r>
          </a:p>
          <a:p>
            <a:pPr marL="457200" indent="-457200">
              <a:buFont typeface="+mj-lt"/>
              <a:buAutoNum type="arabicPeriod"/>
            </a:pPr>
            <a:r>
              <a:rPr lang="en-GB" sz="2400" dirty="0" smtClean="0"/>
              <a:t>Explain why France and Belgium invaded the Ruhr. Give at least </a:t>
            </a:r>
            <a:r>
              <a:rPr lang="en-GB" sz="2400" b="1" dirty="0" smtClean="0"/>
              <a:t>three</a:t>
            </a:r>
            <a:r>
              <a:rPr lang="en-GB" sz="2400" dirty="0" smtClean="0"/>
              <a:t> reasons.</a:t>
            </a:r>
          </a:p>
          <a:p>
            <a:pPr marL="457200" indent="-457200">
              <a:buFont typeface="+mj-lt"/>
              <a:buAutoNum type="arabicPeriod"/>
            </a:pPr>
            <a:r>
              <a:rPr lang="en-GB" sz="2400" dirty="0" smtClean="0"/>
              <a:t>Describe the reaction of the German government to the invasion.</a:t>
            </a:r>
          </a:p>
          <a:p>
            <a:pPr marL="457200" indent="-457200">
              <a:buFont typeface="+mj-lt"/>
              <a:buAutoNum type="arabicPeriod"/>
            </a:pPr>
            <a:r>
              <a:rPr lang="en-GB" sz="2400" dirty="0" smtClean="0"/>
              <a:t>Explain why the Ruhr crisis led to hyperinflation.</a:t>
            </a:r>
          </a:p>
          <a:p>
            <a:pPr marL="457200" indent="-457200">
              <a:buFont typeface="+mj-lt"/>
              <a:buAutoNum type="arabicPeriod"/>
            </a:pPr>
            <a:endParaRPr lang="en-GB" sz="24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858" y="3429000"/>
            <a:ext cx="4739398" cy="318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9253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a:t>
            </a:r>
            <a:endParaRPr lang="en-GB" dirty="0"/>
          </a:p>
        </p:txBody>
      </p:sp>
      <p:sp>
        <p:nvSpPr>
          <p:cNvPr id="3" name="Content Placeholder 2"/>
          <p:cNvSpPr>
            <a:spLocks noGrp="1"/>
          </p:cNvSpPr>
          <p:nvPr>
            <p:ph idx="1"/>
          </p:nvPr>
        </p:nvSpPr>
        <p:spPr/>
        <p:txBody>
          <a:bodyPr/>
          <a:lstStyle/>
          <a:p>
            <a:pPr marL="457200" lvl="0" indent="-457200">
              <a:buFont typeface="+mj-lt"/>
              <a:buAutoNum type="arabicPeriod"/>
            </a:pPr>
            <a:r>
              <a:rPr lang="en-GB" sz="2400" dirty="0">
                <a:solidFill>
                  <a:srgbClr val="FFFFFF"/>
                </a:solidFill>
              </a:rPr>
              <a:t>Create a detailed spider diagram outlining the effects of the hyperinflation on the German people.</a:t>
            </a:r>
          </a:p>
          <a:p>
            <a:pPr marL="457200" lvl="0" indent="-457200">
              <a:buFont typeface="+mj-lt"/>
              <a:buAutoNum type="arabicPeriod"/>
            </a:pPr>
            <a:r>
              <a:rPr lang="en-GB" sz="2400" dirty="0">
                <a:solidFill>
                  <a:srgbClr val="FFFFFF"/>
                </a:solidFill>
              </a:rPr>
              <a:t>Did anyone benefit from hyperinflation?</a:t>
            </a:r>
          </a:p>
          <a:p>
            <a:pPr marL="457200" lvl="0" indent="-457200">
              <a:buFont typeface="+mj-lt"/>
              <a:buAutoNum type="arabicPeriod"/>
            </a:pPr>
            <a:r>
              <a:rPr lang="en-GB" sz="2400" dirty="0">
                <a:solidFill>
                  <a:srgbClr val="FFFFFF"/>
                </a:solidFill>
              </a:rPr>
              <a:t>Was the Weimar government responsible for the hyperinflation? Give a balanced answer.</a:t>
            </a:r>
          </a:p>
          <a:p>
            <a:pPr marL="457200" lvl="0" indent="-457200">
              <a:buFont typeface="+mj-lt"/>
              <a:buAutoNum type="arabicPeriod"/>
            </a:pPr>
            <a:r>
              <a:rPr lang="en-GB" sz="2400" dirty="0">
                <a:solidFill>
                  <a:srgbClr val="FFFFFF"/>
                </a:solidFill>
              </a:rPr>
              <a:t>What were the </a:t>
            </a:r>
            <a:r>
              <a:rPr lang="en-GB" sz="2400" u="sng" dirty="0">
                <a:solidFill>
                  <a:srgbClr val="FFFFFF"/>
                </a:solidFill>
              </a:rPr>
              <a:t>political</a:t>
            </a:r>
            <a:r>
              <a:rPr lang="en-GB" sz="2400" dirty="0">
                <a:solidFill>
                  <a:srgbClr val="FFFFFF"/>
                </a:solidFill>
              </a:rPr>
              <a:t> effects of the hyperinflation crisis?</a:t>
            </a:r>
          </a:p>
          <a:p>
            <a:pPr marL="457200" lvl="0" indent="-457200">
              <a:buFont typeface="+mj-lt"/>
              <a:buAutoNum type="arabicPeriod"/>
            </a:pPr>
            <a:r>
              <a:rPr lang="en-GB" sz="2400" dirty="0">
                <a:solidFill>
                  <a:srgbClr val="FFFFFF"/>
                </a:solidFill>
              </a:rPr>
              <a:t>Complete Activities 1-3 on page 30.</a:t>
            </a:r>
          </a:p>
        </p:txBody>
      </p:sp>
    </p:spTree>
    <p:extLst>
      <p:ext uri="{BB962C8B-B14F-4D97-AF65-F5344CB8AC3E}">
        <p14:creationId xmlns:p14="http://schemas.microsoft.com/office/powerpoint/2010/main" val="350005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70" y="116632"/>
            <a:ext cx="8229600" cy="922114"/>
          </a:xfrm>
        </p:spPr>
        <p:txBody>
          <a:bodyPr/>
          <a:lstStyle/>
          <a:p>
            <a:r>
              <a:rPr lang="en-GB" sz="6000" dirty="0" smtClean="0"/>
              <a:t>Tasks</a:t>
            </a:r>
            <a:endParaRPr lang="en-GB" sz="6000" dirty="0"/>
          </a:p>
        </p:txBody>
      </p:sp>
      <p:sp>
        <p:nvSpPr>
          <p:cNvPr id="3" name="Content Placeholder 2"/>
          <p:cNvSpPr>
            <a:spLocks noGrp="1"/>
          </p:cNvSpPr>
          <p:nvPr>
            <p:ph idx="1"/>
          </p:nvPr>
        </p:nvSpPr>
        <p:spPr>
          <a:xfrm>
            <a:off x="323528" y="980728"/>
            <a:ext cx="8568952" cy="5145435"/>
          </a:xfrm>
        </p:spPr>
        <p:txBody>
          <a:bodyPr/>
          <a:lstStyle/>
          <a:p>
            <a:pPr marL="742950" indent="-742950">
              <a:buFont typeface="+mj-lt"/>
              <a:buAutoNum type="arabicPeriod"/>
            </a:pPr>
            <a:r>
              <a:rPr lang="en-GB" sz="2400" dirty="0"/>
              <a:t>Read </a:t>
            </a:r>
            <a:r>
              <a:rPr lang="en-GB" sz="2400" dirty="0" smtClean="0"/>
              <a:t>the section ‘Why was Germany facing such serious difficulties by 1918?’ on page 5 of </a:t>
            </a:r>
            <a:r>
              <a:rPr lang="en-GB" sz="2400" dirty="0"/>
              <a:t>the </a:t>
            </a:r>
            <a:r>
              <a:rPr lang="en-GB" sz="2400" dirty="0" smtClean="0"/>
              <a:t>textbook</a:t>
            </a:r>
          </a:p>
          <a:p>
            <a:pPr marL="742950" indent="-742950">
              <a:buFont typeface="+mj-lt"/>
              <a:buAutoNum type="arabicPeriod"/>
            </a:pPr>
            <a:r>
              <a:rPr lang="en-GB" sz="2400" dirty="0" smtClean="0"/>
              <a:t>Create a spider diagram outlining the difficulties Germany faced in 1918.</a:t>
            </a:r>
          </a:p>
          <a:p>
            <a:pPr marL="0" indent="0">
              <a:buNone/>
            </a:pPr>
            <a:endParaRPr lang="en-GB" sz="3600" dirty="0"/>
          </a:p>
        </p:txBody>
      </p:sp>
      <p:sp>
        <p:nvSpPr>
          <p:cNvPr id="4" name="Oval 3"/>
          <p:cNvSpPr/>
          <p:nvPr/>
        </p:nvSpPr>
        <p:spPr>
          <a:xfrm>
            <a:off x="3059832" y="3571313"/>
            <a:ext cx="3096344"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TextBox 4"/>
          <p:cNvSpPr txBox="1"/>
          <p:nvPr/>
        </p:nvSpPr>
        <p:spPr>
          <a:xfrm>
            <a:off x="3815916" y="3933056"/>
            <a:ext cx="1584176" cy="584775"/>
          </a:xfrm>
          <a:prstGeom prst="rect">
            <a:avLst/>
          </a:prstGeom>
          <a:noFill/>
        </p:spPr>
        <p:txBody>
          <a:bodyPr wrap="square" rtlCol="0">
            <a:spAutoFit/>
          </a:bodyPr>
          <a:lstStyle/>
          <a:p>
            <a:pPr algn="ctr"/>
            <a:r>
              <a:rPr lang="en-GB" sz="1600" dirty="0" smtClean="0">
                <a:solidFill>
                  <a:srgbClr val="FF0000"/>
                </a:solidFill>
              </a:rPr>
              <a:t>Problems in Germany</a:t>
            </a:r>
            <a:endParaRPr lang="en-GB" sz="1600" dirty="0"/>
          </a:p>
        </p:txBody>
      </p:sp>
      <p:cxnSp>
        <p:nvCxnSpPr>
          <p:cNvPr id="7" name="Straight Arrow Connector 6"/>
          <p:cNvCxnSpPr>
            <a:stCxn id="4" idx="7"/>
          </p:cNvCxnSpPr>
          <p:nvPr/>
        </p:nvCxnSpPr>
        <p:spPr>
          <a:xfrm flipV="1">
            <a:off x="5702727" y="3140968"/>
            <a:ext cx="957505" cy="651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299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1"/>
          </p:nvPr>
        </p:nvSpPr>
        <p:spPr>
          <a:xfrm>
            <a:off x="0" y="0"/>
            <a:ext cx="9144000" cy="6858000"/>
          </a:xfrm>
        </p:spPr>
        <p:txBody>
          <a:bodyPr/>
          <a:lstStyle/>
          <a:p>
            <a:pPr marL="0" indent="0">
              <a:buNone/>
            </a:pPr>
            <a:r>
              <a:rPr lang="en-GB" sz="2400" dirty="0"/>
              <a:t>How important </a:t>
            </a:r>
            <a:r>
              <a:rPr lang="en-GB" sz="2400" dirty="0" smtClean="0"/>
              <a:t>were the </a:t>
            </a:r>
            <a:r>
              <a:rPr lang="en-GB" sz="2400" dirty="0"/>
              <a:t>weaknesses of the Weimar </a:t>
            </a:r>
            <a:r>
              <a:rPr lang="en-GB" sz="2400" dirty="0" smtClean="0"/>
              <a:t>Republic in the rise of the Nazis to power?	9 marks</a:t>
            </a:r>
          </a:p>
          <a:p>
            <a:r>
              <a:rPr lang="en-GB" sz="1800" b="1" u="sng" dirty="0"/>
              <a:t>Introduction:</a:t>
            </a:r>
            <a:r>
              <a:rPr lang="en-GB" sz="1800" b="1" dirty="0"/>
              <a:t>	</a:t>
            </a:r>
            <a:r>
              <a:rPr lang="en-GB" sz="1800" dirty="0"/>
              <a:t>Address question, list other factors:</a:t>
            </a:r>
          </a:p>
          <a:p>
            <a:r>
              <a:rPr lang="en-GB" sz="1800" i="1" dirty="0"/>
              <a:t>“________________ were very important in the rise to power of the Nazis. However, there were other important factors such as _____________  and  ___________”</a:t>
            </a:r>
            <a:r>
              <a:rPr lang="en-GB" sz="1600" b="1" i="1" dirty="0"/>
              <a:t>	</a:t>
            </a:r>
            <a:endParaRPr lang="en-GB" sz="1600" b="1" i="1" dirty="0" smtClean="0"/>
          </a:p>
          <a:p>
            <a:r>
              <a:rPr lang="en-GB" sz="1800" b="1" u="sng" dirty="0" smtClean="0"/>
              <a:t>1</a:t>
            </a:r>
            <a:r>
              <a:rPr lang="en-GB" sz="1800" b="1" u="sng" baseline="30000" dirty="0" smtClean="0"/>
              <a:t>st</a:t>
            </a:r>
            <a:r>
              <a:rPr lang="en-GB" sz="1800" b="1" u="sng" dirty="0" smtClean="0"/>
              <a:t> Paragraph:</a:t>
            </a:r>
          </a:p>
          <a:p>
            <a:pPr marL="0" indent="0">
              <a:buNone/>
            </a:pPr>
            <a:r>
              <a:rPr lang="en-GB" sz="1800" dirty="0" smtClean="0"/>
              <a:t>Write about Weimar’s weaknesses AND HOW THEY HELPED NAZIS GAIN POWER</a:t>
            </a:r>
          </a:p>
          <a:p>
            <a:pPr marL="0" indent="0">
              <a:buNone/>
            </a:pPr>
            <a:r>
              <a:rPr lang="en-GB" sz="1800" u="sng" dirty="0" smtClean="0"/>
              <a:t>Start</a:t>
            </a:r>
            <a:r>
              <a:rPr lang="en-GB" sz="1800" dirty="0" smtClean="0"/>
              <a:t>: </a:t>
            </a:r>
            <a:r>
              <a:rPr lang="en-GB" sz="1800" i="1" dirty="0" smtClean="0"/>
              <a:t>“The weaknesses of the Weimar Republic were very important in the Nazis’ rise to power”</a:t>
            </a:r>
          </a:p>
          <a:p>
            <a:pPr marL="0" indent="0">
              <a:buNone/>
            </a:pPr>
            <a:r>
              <a:rPr lang="en-GB" sz="1800" dirty="0" smtClean="0"/>
              <a:t>	- Association with defeat in war, ‘November Criminals’</a:t>
            </a:r>
          </a:p>
          <a:p>
            <a:pPr marL="0" indent="0">
              <a:buNone/>
            </a:pPr>
            <a:r>
              <a:rPr lang="en-GB" sz="1800" dirty="0"/>
              <a:t>	</a:t>
            </a:r>
            <a:r>
              <a:rPr lang="en-GB" sz="1800" dirty="0" smtClean="0"/>
              <a:t>- blamed for Versailles</a:t>
            </a:r>
          </a:p>
          <a:p>
            <a:pPr marL="0" indent="0">
              <a:buNone/>
            </a:pPr>
            <a:r>
              <a:rPr lang="en-GB" sz="1800" dirty="0" smtClean="0"/>
              <a:t>	- Constitutional weaknesses (PR!, Article 48?)</a:t>
            </a:r>
          </a:p>
          <a:p>
            <a:pPr marL="0" indent="0">
              <a:buNone/>
            </a:pPr>
            <a:r>
              <a:rPr lang="en-GB" sz="1800" dirty="0" smtClean="0"/>
              <a:t>	- Handling of Ruhr invasion – hyperinflation crisis.</a:t>
            </a:r>
          </a:p>
          <a:p>
            <a:pPr marL="0" indent="0">
              <a:buNone/>
            </a:pPr>
            <a:endParaRPr lang="en-GB" sz="1000" b="1" dirty="0"/>
          </a:p>
          <a:p>
            <a:pPr marL="0" indent="0">
              <a:buNone/>
            </a:pPr>
            <a:r>
              <a:rPr lang="en-GB" sz="1800" b="1" dirty="0" smtClean="0"/>
              <a:t>  2</a:t>
            </a:r>
            <a:r>
              <a:rPr lang="en-GB" sz="1800" b="1" baseline="30000" dirty="0" smtClean="0"/>
              <a:t>nd</a:t>
            </a:r>
            <a:r>
              <a:rPr lang="en-GB" sz="1800" b="1" dirty="0" smtClean="0"/>
              <a:t> Paragraph:</a:t>
            </a:r>
          </a:p>
          <a:p>
            <a:pPr marL="0" indent="0">
              <a:buNone/>
            </a:pPr>
            <a:r>
              <a:rPr lang="en-GB" sz="1800" u="sng" dirty="0" smtClean="0"/>
              <a:t>Start</a:t>
            </a:r>
            <a:r>
              <a:rPr lang="en-GB" sz="1800" i="1" dirty="0" smtClean="0"/>
              <a:t>: “However, there were other factors which were also important…”</a:t>
            </a:r>
          </a:p>
          <a:p>
            <a:pPr marL="0" indent="0">
              <a:buNone/>
            </a:pPr>
            <a:r>
              <a:rPr lang="en-GB" sz="1800" b="1" dirty="0" smtClean="0"/>
              <a:t>	- Nazi Strengths (propaganda)</a:t>
            </a:r>
          </a:p>
          <a:p>
            <a:pPr marL="0" indent="0">
              <a:buNone/>
            </a:pPr>
            <a:r>
              <a:rPr lang="en-GB" sz="1800" b="1" dirty="0"/>
              <a:t>	</a:t>
            </a:r>
            <a:r>
              <a:rPr lang="en-GB" sz="1800" b="1" dirty="0" smtClean="0"/>
              <a:t>- Hitler's powers as a public speaker; use of SA</a:t>
            </a:r>
          </a:p>
          <a:p>
            <a:r>
              <a:rPr lang="en-GB" sz="1800" b="1" dirty="0"/>
              <a:t>Conclusion:</a:t>
            </a:r>
            <a:endParaRPr lang="en-GB" sz="1800" dirty="0"/>
          </a:p>
          <a:p>
            <a:pPr marL="0" indent="0">
              <a:buNone/>
            </a:pPr>
            <a:r>
              <a:rPr lang="en-GB" sz="1800" dirty="0"/>
              <a:t>Which was </a:t>
            </a:r>
            <a:r>
              <a:rPr lang="en-GB" sz="1800" b="1" dirty="0"/>
              <a:t>most important factor</a:t>
            </a:r>
            <a:r>
              <a:rPr lang="en-GB" sz="1800" dirty="0"/>
              <a:t>? Why? – GIVE A REASON</a:t>
            </a:r>
            <a:endParaRPr lang="en-GB" sz="2000" b="1" dirty="0" smtClean="0"/>
          </a:p>
        </p:txBody>
      </p:sp>
      <p:sp>
        <p:nvSpPr>
          <p:cNvPr id="2" name="TextBox 1"/>
          <p:cNvSpPr txBox="1"/>
          <p:nvPr/>
        </p:nvSpPr>
        <p:spPr>
          <a:xfrm>
            <a:off x="7250507" y="3068960"/>
            <a:ext cx="1872208" cy="2062103"/>
          </a:xfrm>
          <a:prstGeom prst="rect">
            <a:avLst/>
          </a:prstGeom>
          <a:noFill/>
        </p:spPr>
        <p:txBody>
          <a:bodyPr wrap="square" rtlCol="0">
            <a:spAutoFit/>
          </a:bodyPr>
          <a:lstStyle/>
          <a:p>
            <a:r>
              <a:rPr lang="en-GB" sz="1600" b="1" dirty="0" smtClean="0"/>
              <a:t>IN TOTAL, THERE ARE 5 MARKS AVAILABLE FOR KNOWLEDGE POINTS ACROSS BOTH PARAGRAPHS</a:t>
            </a:r>
            <a:endParaRPr lang="en-GB"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77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77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77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077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077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077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077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0771">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0771">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0771">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0771">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0771">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0771">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r>
              <a:rPr lang="en-GB" sz="2000" dirty="0" smtClean="0"/>
              <a:t>The weaknesses of Weimar were very important in the rise of the Nazis to power. However, there were other important factors such as Nazi strengths.</a:t>
            </a:r>
          </a:p>
          <a:p>
            <a:pPr marL="0" indent="0">
              <a:buNone/>
            </a:pPr>
            <a:endParaRPr lang="en-GB" sz="2000" dirty="0"/>
          </a:p>
          <a:p>
            <a:pPr marL="0" indent="0">
              <a:buNone/>
            </a:pPr>
            <a:r>
              <a:rPr lang="en-GB" sz="2000" dirty="0" smtClean="0"/>
              <a:t>The weaknesses of the Weimar republic were very important in the Nazis’ rise. Firstly, it was forced on the German public as a result of defeat in WWI. It was therefore unpopular from the start because of this association. Hitler and the Nazis used the idea of the ‘November Criminals’ – the democratic politicians who signed the armistice – in their speeches. Secondly, the Weimar Govt. signed the hated Versailles treaty, which made them even more unpopular. The Nazis criticised them for this and promised to rip up the treaty if they got power. The Weimar constitution also helped Hitler. PR both gave his small party a voice in the Reichstag, and created weak, coalition governments. Hitler was able to point this out and  promise a return to strong leadership which many Germans responded to. Article 48….)</a:t>
            </a:r>
          </a:p>
          <a:p>
            <a:pPr marL="0" indent="0">
              <a:buNone/>
            </a:pPr>
            <a:r>
              <a:rPr lang="en-GB" sz="2000" dirty="0" smtClean="0"/>
              <a:t>Finally, the Weimar government were seen to have handled the Ruhr invasion badly and created hyperinflation. The effects on Germans was terrible, and many never forgot this. One historian described this as ‘the scar that never healed’, and it made democracy even more unpopular and encouraged many to turn towards Hitler and the Nazis.</a:t>
            </a:r>
          </a:p>
          <a:p>
            <a:pPr marL="0" indent="0">
              <a:buNone/>
            </a:pPr>
            <a:r>
              <a:rPr lang="en-GB" sz="2000" dirty="0" smtClean="0"/>
              <a:t>However, there were other factors which contributed…</a:t>
            </a:r>
          </a:p>
        </p:txBody>
      </p:sp>
    </p:spTree>
    <p:extLst>
      <p:ext uri="{BB962C8B-B14F-4D97-AF65-F5344CB8AC3E}">
        <p14:creationId xmlns:p14="http://schemas.microsoft.com/office/powerpoint/2010/main" val="31895971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5937523"/>
          </a:xfrm>
        </p:spPr>
        <p:txBody>
          <a:bodyPr/>
          <a:lstStyle/>
          <a:p>
            <a:pPr marL="0" indent="0">
              <a:buNone/>
            </a:pPr>
            <a:r>
              <a:rPr lang="en-GB" sz="2000" dirty="0"/>
              <a:t>However, there were other factors which </a:t>
            </a:r>
            <a:r>
              <a:rPr lang="en-GB" sz="2000" dirty="0" smtClean="0"/>
              <a:t>contributed to the Nazis gaining power in 1933, such as the strengths of the Nazi party. Firstly, Hitler was a very good public speaker, and his fiery, passionate speeches won many Germans over top his point of view, causing his support to grow. Secondly, the Nazis used propaganda very effectively by using newspapers, newsreel and posters and sticking to the same simple points. By telling German people what they wanted to hear, they gained more support. </a:t>
            </a:r>
          </a:p>
          <a:p>
            <a:pPr marL="0" indent="0">
              <a:buNone/>
            </a:pPr>
            <a:endParaRPr lang="en-GB" sz="2000" dirty="0"/>
          </a:p>
          <a:p>
            <a:pPr marL="0" indent="0">
              <a:buNone/>
            </a:pPr>
            <a:r>
              <a:rPr lang="en-GB" sz="2000" dirty="0" smtClean="0"/>
              <a:t>In conclusion, the most important factor </a:t>
            </a:r>
            <a:r>
              <a:rPr lang="en-GB" sz="2000" smtClean="0"/>
              <a:t>was……(pick one!)</a:t>
            </a:r>
            <a:endParaRPr lang="en-GB" sz="2000" dirty="0" smtClean="0"/>
          </a:p>
          <a:p>
            <a:pPr marL="0" indent="0">
              <a:buNone/>
            </a:pPr>
            <a:r>
              <a:rPr lang="en-GB" sz="2000" dirty="0" smtClean="0"/>
              <a:t>This was because  (give reason!!)</a:t>
            </a:r>
            <a:endParaRPr lang="en-GB" sz="2000" dirty="0"/>
          </a:p>
          <a:p>
            <a:endParaRPr lang="en-GB" dirty="0"/>
          </a:p>
        </p:txBody>
      </p:sp>
    </p:spTree>
    <p:extLst>
      <p:ext uri="{BB962C8B-B14F-4D97-AF65-F5344CB8AC3E}">
        <p14:creationId xmlns:p14="http://schemas.microsoft.com/office/powerpoint/2010/main" val="4810434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856984" cy="6552728"/>
          </a:xfrm>
        </p:spPr>
        <p:txBody>
          <a:bodyPr/>
          <a:lstStyle/>
          <a:p>
            <a:pPr marL="0" indent="0">
              <a:buNone/>
            </a:pPr>
            <a:r>
              <a:rPr lang="en-US" sz="2800" dirty="0" smtClean="0"/>
              <a:t>One </a:t>
            </a:r>
            <a:r>
              <a:rPr lang="en-US" sz="2800" dirty="0"/>
              <a:t>reason why many Germans were opposed to their new government was </a:t>
            </a:r>
            <a:r>
              <a:rPr lang="en-US" sz="2800" dirty="0" smtClean="0"/>
              <a:t>because it </a:t>
            </a:r>
            <a:r>
              <a:rPr lang="en-US" sz="2800" dirty="0"/>
              <a:t>was always associated </a:t>
            </a:r>
            <a:r>
              <a:rPr lang="en-US" sz="2800" dirty="0" smtClean="0"/>
              <a:t>with defeat in WW1 – the politicians who signed the armistice were known as the “November Criminals”. </a:t>
            </a:r>
          </a:p>
          <a:p>
            <a:pPr marL="0" indent="0">
              <a:buNone/>
            </a:pPr>
            <a:r>
              <a:rPr lang="en-US" sz="2800" dirty="0" smtClean="0"/>
              <a:t>Another </a:t>
            </a:r>
            <a:r>
              <a:rPr lang="en-US" sz="2800" dirty="0"/>
              <a:t>reason why many Germans were opposed to their new government was </a:t>
            </a:r>
            <a:r>
              <a:rPr lang="en-US" sz="2800" dirty="0" smtClean="0"/>
              <a:t>because it was Weimar politicians who signed the hated Treaty of Versailles which Germans felt humiliated by. </a:t>
            </a:r>
          </a:p>
          <a:p>
            <a:pPr marL="0" indent="0">
              <a:buNone/>
            </a:pPr>
            <a:r>
              <a:rPr lang="en-US" sz="2800" dirty="0" smtClean="0"/>
              <a:t>Another reason </a:t>
            </a:r>
            <a:r>
              <a:rPr lang="en-US" sz="2800" dirty="0"/>
              <a:t>why many Germans were opposed to their new government was </a:t>
            </a:r>
            <a:r>
              <a:rPr lang="en-US" sz="2800" dirty="0" smtClean="0"/>
              <a:t>because it’s voting system of PR led to weak coalition governments and Germans were used to strong leadership. </a:t>
            </a:r>
          </a:p>
          <a:p>
            <a:pPr marL="0" indent="0">
              <a:buNone/>
            </a:pPr>
            <a:r>
              <a:rPr lang="en-US" sz="2800" dirty="0" smtClean="0"/>
              <a:t>Another reason why many Germans was because they blamed them for the political chaos in the country.</a:t>
            </a:r>
            <a:endParaRPr lang="en-GB" sz="2800" dirty="0"/>
          </a:p>
        </p:txBody>
      </p:sp>
    </p:spTree>
    <p:extLst>
      <p:ext uri="{BB962C8B-B14F-4D97-AF65-F5344CB8AC3E}">
        <p14:creationId xmlns:p14="http://schemas.microsoft.com/office/powerpoint/2010/main" val="344622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GB"/>
              <a:t>The Munich Putsch</a:t>
            </a:r>
          </a:p>
        </p:txBody>
      </p:sp>
      <p:pic>
        <p:nvPicPr>
          <p:cNvPr id="96261" name="Picture 5" descr="puts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773238"/>
            <a:ext cx="6840538" cy="447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GB" sz="4000"/>
              <a:t>The Munich Putsch</a:t>
            </a:r>
            <a:br>
              <a:rPr lang="en-GB" sz="4000"/>
            </a:br>
            <a:r>
              <a:rPr lang="en-GB" sz="4000"/>
              <a:t>What you will Learn</a:t>
            </a:r>
          </a:p>
        </p:txBody>
      </p:sp>
      <p:sp>
        <p:nvSpPr>
          <p:cNvPr id="98307" name="Rectangle 3"/>
          <p:cNvSpPr>
            <a:spLocks noGrp="1" noChangeArrowheads="1"/>
          </p:cNvSpPr>
          <p:nvPr>
            <p:ph type="body" idx="1"/>
          </p:nvPr>
        </p:nvSpPr>
        <p:spPr/>
        <p:txBody>
          <a:bodyPr/>
          <a:lstStyle/>
          <a:p>
            <a:r>
              <a:rPr lang="en-GB"/>
              <a:t>What happened at the Beer Hall in Munich in November 1923</a:t>
            </a:r>
          </a:p>
          <a:p>
            <a:r>
              <a:rPr lang="en-GB"/>
              <a:t>What the outcome of the Revolt was</a:t>
            </a:r>
          </a:p>
          <a:p>
            <a:r>
              <a:rPr lang="en-GB"/>
              <a:t>How Hitler was treated</a:t>
            </a:r>
          </a:p>
        </p:txBody>
      </p:sp>
      <p:pic>
        <p:nvPicPr>
          <p:cNvPr id="98309" name="Picture 5" descr="puts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4221163"/>
            <a:ext cx="3390900" cy="221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Tasks</a:t>
            </a:r>
            <a:endParaRPr lang="en-GB" dirty="0"/>
          </a:p>
        </p:txBody>
      </p:sp>
      <p:sp>
        <p:nvSpPr>
          <p:cNvPr id="3" name="Content Placeholder 2"/>
          <p:cNvSpPr>
            <a:spLocks noGrp="1"/>
          </p:cNvSpPr>
          <p:nvPr>
            <p:ph sz="half" idx="1"/>
          </p:nvPr>
        </p:nvSpPr>
        <p:spPr>
          <a:xfrm>
            <a:off x="395536" y="1844824"/>
            <a:ext cx="4038600" cy="4525963"/>
          </a:xfrm>
        </p:spPr>
        <p:txBody>
          <a:bodyPr/>
          <a:lstStyle/>
          <a:p>
            <a:pPr marL="514350" indent="-514350">
              <a:buFont typeface="+mj-lt"/>
              <a:buAutoNum type="arabicPeriod"/>
            </a:pPr>
            <a:r>
              <a:rPr lang="en-GB" sz="2400" dirty="0" smtClean="0"/>
              <a:t>Read pages 32-33</a:t>
            </a:r>
          </a:p>
          <a:p>
            <a:pPr marL="514350" indent="-514350">
              <a:buFont typeface="+mj-lt"/>
              <a:buAutoNum type="arabicPeriod"/>
            </a:pPr>
            <a:r>
              <a:rPr lang="en-GB" sz="2400" dirty="0" smtClean="0"/>
              <a:t>Summarise the Nazis’ arguments in the early 1920s (diagram p. 32)</a:t>
            </a:r>
          </a:p>
          <a:p>
            <a:pPr marL="514350" indent="-514350">
              <a:buFont typeface="+mj-lt"/>
              <a:buAutoNum type="arabicPeriod"/>
            </a:pPr>
            <a:r>
              <a:rPr lang="en-GB" sz="2400" dirty="0" smtClean="0"/>
              <a:t>Describe the link made by Hitler between Jews and communism.</a:t>
            </a:r>
          </a:p>
          <a:p>
            <a:pPr marL="0" indent="0">
              <a:buNone/>
            </a:pPr>
            <a:endParaRPr lang="en-GB" sz="2400" dirty="0" smtClean="0"/>
          </a:p>
          <a:p>
            <a:pPr marL="514350" indent="-514350">
              <a:buFont typeface="+mj-lt"/>
              <a:buAutoNum type="arabicPeriod"/>
            </a:pPr>
            <a:endParaRPr lang="en-GB" sz="2400" dirty="0" smtClean="0"/>
          </a:p>
          <a:p>
            <a:pPr marL="0" indent="0">
              <a:buNone/>
            </a:pP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51120"/>
            <a:ext cx="3151187"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4426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61" name="Picture 9" descr="bavaria-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672"/>
            <a:ext cx="3748087" cy="3860800"/>
          </a:xfrm>
          <a:prstGeom prst="rect">
            <a:avLst/>
          </a:prstGeom>
          <a:noFill/>
          <a:extLst>
            <a:ext uri="{909E8E84-426E-40DD-AFC4-6F175D3DCCD1}">
              <a14:hiddenFill xmlns:a14="http://schemas.microsoft.com/office/drawing/2010/main">
                <a:solidFill>
                  <a:srgbClr val="FFFFFF"/>
                </a:solidFill>
              </a14:hiddenFill>
            </a:ext>
          </a:extLst>
        </p:spPr>
      </p:pic>
      <p:pic>
        <p:nvPicPr>
          <p:cNvPr id="100364" name="Picture 12" descr="See full size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059" y="332581"/>
            <a:ext cx="3763962" cy="4437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5085184"/>
            <a:ext cx="6912768"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In 1923, the Nazis were based in Munich in Bavaria (southern Germany)</a:t>
            </a:r>
          </a:p>
          <a:p>
            <a:pPr marL="342900" indent="-342900">
              <a:buFont typeface="Arial" panose="020B0604020202020204" pitchFamily="34" charset="0"/>
              <a:buChar char="•"/>
            </a:pPr>
            <a:endParaRPr lang="en-GB" sz="24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74638"/>
            <a:ext cx="8229600" cy="777875"/>
          </a:xfrm>
        </p:spPr>
        <p:txBody>
          <a:bodyPr/>
          <a:lstStyle/>
          <a:p>
            <a:r>
              <a:rPr lang="en-GB" sz="3200" dirty="0"/>
              <a:t>Munich Putsch</a:t>
            </a:r>
          </a:p>
        </p:txBody>
      </p:sp>
      <p:sp>
        <p:nvSpPr>
          <p:cNvPr id="99331" name="Rectangle 3"/>
          <p:cNvSpPr>
            <a:spLocks noGrp="1" noChangeArrowheads="1"/>
          </p:cNvSpPr>
          <p:nvPr>
            <p:ph type="body" idx="1"/>
          </p:nvPr>
        </p:nvSpPr>
        <p:spPr>
          <a:xfrm>
            <a:off x="457200" y="981075"/>
            <a:ext cx="8229600" cy="5145088"/>
          </a:xfrm>
        </p:spPr>
        <p:txBody>
          <a:bodyPr/>
          <a:lstStyle/>
          <a:p>
            <a:pPr>
              <a:lnSpc>
                <a:spcPct val="90000"/>
              </a:lnSpc>
            </a:pPr>
            <a:r>
              <a:rPr lang="en-GB" sz="2400" dirty="0"/>
              <a:t>Hitler and his storm troopers burst into a Beer Hall in Munich in November 1923 where Bavarian government figures are meeting</a:t>
            </a:r>
          </a:p>
          <a:p>
            <a:pPr>
              <a:lnSpc>
                <a:spcPct val="90000"/>
              </a:lnSpc>
            </a:pPr>
            <a:r>
              <a:rPr lang="en-GB" sz="2400" dirty="0"/>
              <a:t>600 SA surround the building</a:t>
            </a:r>
          </a:p>
          <a:p>
            <a:pPr>
              <a:lnSpc>
                <a:spcPct val="90000"/>
              </a:lnSpc>
            </a:pPr>
            <a:r>
              <a:rPr lang="en-GB" sz="2400" dirty="0"/>
              <a:t>25 enter with Hitler. Hitler fires a gun in the air</a:t>
            </a:r>
          </a:p>
          <a:p>
            <a:pPr>
              <a:lnSpc>
                <a:spcPct val="90000"/>
              </a:lnSpc>
            </a:pPr>
            <a:r>
              <a:rPr lang="en-GB" sz="2400" dirty="0"/>
              <a:t>They announce their intention to take over the regional government of Bavaria</a:t>
            </a:r>
          </a:p>
          <a:p>
            <a:pPr>
              <a:lnSpc>
                <a:spcPct val="90000"/>
              </a:lnSpc>
            </a:pPr>
            <a:r>
              <a:rPr lang="en-GB" sz="2400" dirty="0"/>
              <a:t>Plan to March on Berlin and establish a new national government</a:t>
            </a:r>
          </a:p>
          <a:p>
            <a:pPr>
              <a:lnSpc>
                <a:spcPct val="90000"/>
              </a:lnSpc>
            </a:pPr>
            <a:r>
              <a:rPr lang="en-GB" sz="2400" dirty="0"/>
              <a:t>Hitler and 3000 Nazis marched through Munich</a:t>
            </a:r>
          </a:p>
          <a:p>
            <a:pPr>
              <a:lnSpc>
                <a:spcPct val="90000"/>
              </a:lnSpc>
            </a:pPr>
            <a:r>
              <a:rPr lang="en-GB" sz="2400" dirty="0"/>
              <a:t>Revolt is crushed and 16 Nazis are Killed</a:t>
            </a:r>
          </a:p>
          <a:p>
            <a:pPr>
              <a:lnSpc>
                <a:spcPct val="90000"/>
              </a:lnSpc>
            </a:pPr>
            <a:r>
              <a:rPr lang="en-GB" sz="2400" dirty="0"/>
              <a:t>Hitler imprisoned serves only 9 months of a 5 year sentence</a:t>
            </a:r>
          </a:p>
        </p:txBody>
      </p:sp>
      <p:sp>
        <p:nvSpPr>
          <p:cNvPr id="4" name="Action Button: Forward or Next 3">
            <a:hlinkClick r:id="rId2" highlightClick="1"/>
          </p:cNvPr>
          <p:cNvSpPr/>
          <p:nvPr/>
        </p:nvSpPr>
        <p:spPr>
          <a:xfrm>
            <a:off x="7314797" y="5733256"/>
            <a:ext cx="792088" cy="72008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757"/>
            <a:ext cx="8229600" cy="922114"/>
          </a:xfrm>
        </p:spPr>
        <p:txBody>
          <a:bodyPr/>
          <a:lstStyle/>
          <a:p>
            <a:r>
              <a:rPr lang="en-GB" dirty="0" smtClean="0"/>
              <a:t>Tasks</a:t>
            </a:r>
            <a:endParaRPr lang="en-GB" dirty="0"/>
          </a:p>
        </p:txBody>
      </p:sp>
      <p:sp>
        <p:nvSpPr>
          <p:cNvPr id="3" name="Content Placeholder 2"/>
          <p:cNvSpPr>
            <a:spLocks noGrp="1"/>
          </p:cNvSpPr>
          <p:nvPr>
            <p:ph sz="half" idx="1"/>
          </p:nvPr>
        </p:nvSpPr>
        <p:spPr>
          <a:xfrm>
            <a:off x="0" y="908720"/>
            <a:ext cx="5724128" cy="4680519"/>
          </a:xfrm>
        </p:spPr>
        <p:txBody>
          <a:bodyPr/>
          <a:lstStyle/>
          <a:p>
            <a:pPr marL="514350" indent="-514350">
              <a:buFont typeface="+mj-lt"/>
              <a:buAutoNum type="arabicPeriod"/>
            </a:pPr>
            <a:r>
              <a:rPr lang="en-GB" sz="2400" dirty="0" smtClean="0"/>
              <a:t>Read page 34</a:t>
            </a:r>
          </a:p>
          <a:p>
            <a:pPr marL="514350" indent="-514350">
              <a:buFont typeface="+mj-lt"/>
              <a:buAutoNum type="arabicPeriod"/>
            </a:pPr>
            <a:r>
              <a:rPr lang="en-GB" sz="2400" dirty="0" smtClean="0"/>
              <a:t>What positions did the following men hold?</a:t>
            </a:r>
          </a:p>
          <a:p>
            <a:pPr>
              <a:buFontTx/>
              <a:buChar char="-"/>
            </a:pPr>
            <a:r>
              <a:rPr lang="en-GB" sz="2400" dirty="0" smtClean="0"/>
              <a:t>Von </a:t>
            </a:r>
            <a:r>
              <a:rPr lang="en-GB" sz="2400" dirty="0" err="1" smtClean="0"/>
              <a:t>Kahr</a:t>
            </a:r>
            <a:r>
              <a:rPr lang="en-GB" sz="2400" dirty="0" smtClean="0"/>
              <a:t> - Von </a:t>
            </a:r>
            <a:r>
              <a:rPr lang="en-GB" sz="2400" dirty="0" err="1" smtClean="0"/>
              <a:t>Lossow</a:t>
            </a:r>
            <a:r>
              <a:rPr lang="en-GB" sz="2400" dirty="0"/>
              <a:t> </a:t>
            </a:r>
            <a:r>
              <a:rPr lang="en-GB" sz="2400" dirty="0" smtClean="0"/>
              <a:t>- Von </a:t>
            </a:r>
            <a:r>
              <a:rPr lang="en-GB" sz="2400" dirty="0" err="1" smtClean="0"/>
              <a:t>Seisser</a:t>
            </a:r>
            <a:endParaRPr lang="en-GB" sz="2400" dirty="0" smtClean="0"/>
          </a:p>
          <a:p>
            <a:pPr marL="0" indent="0">
              <a:buNone/>
            </a:pPr>
            <a:r>
              <a:rPr lang="en-GB" sz="2400" dirty="0" smtClean="0"/>
              <a:t>3. Describe the deal that these men offered Hitler in 1923.</a:t>
            </a:r>
          </a:p>
          <a:p>
            <a:pPr marL="0" indent="0">
              <a:buNone/>
            </a:pPr>
            <a:r>
              <a:rPr lang="en-GB" sz="2400" dirty="0" smtClean="0"/>
              <a:t>4. Describe the events in the Beerhall </a:t>
            </a:r>
            <a:r>
              <a:rPr lang="en-GB" sz="2400" b="1" i="1" u="sng" dirty="0" smtClean="0"/>
              <a:t>after</a:t>
            </a:r>
            <a:r>
              <a:rPr lang="en-GB" sz="2400" dirty="0" smtClean="0"/>
              <a:t> Hitler entered the building.</a:t>
            </a:r>
          </a:p>
          <a:p>
            <a:pPr marL="0" indent="0">
              <a:buNone/>
            </a:pPr>
            <a:r>
              <a:rPr lang="en-GB" sz="2400" i="1" dirty="0" smtClean="0"/>
              <a:t>(mention General Ludendorff!!)</a:t>
            </a:r>
          </a:p>
          <a:p>
            <a:pPr marL="0" indent="0">
              <a:buNone/>
            </a:pPr>
            <a:r>
              <a:rPr lang="en-GB" sz="2400" dirty="0" smtClean="0"/>
              <a:t>5. Why did the Putsch fail? (detailed spider diagram! – use page 35)</a:t>
            </a:r>
          </a:p>
          <a:p>
            <a:pPr marL="0" indent="0">
              <a:buNone/>
            </a:pPr>
            <a:endParaRPr lang="en-GB" sz="1100" dirty="0" smtClean="0"/>
          </a:p>
        </p:txBody>
      </p:sp>
      <p:pic>
        <p:nvPicPr>
          <p:cNvPr id="1030" name="Picture 6" descr="Erich Ludendor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926768"/>
            <a:ext cx="3172778" cy="3172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74413" y="1541408"/>
            <a:ext cx="1872208" cy="400110"/>
          </a:xfrm>
          <a:prstGeom prst="rect">
            <a:avLst/>
          </a:prstGeom>
          <a:noFill/>
        </p:spPr>
        <p:txBody>
          <a:bodyPr wrap="square" rtlCol="0">
            <a:spAutoFit/>
          </a:bodyPr>
          <a:lstStyle/>
          <a:p>
            <a:pPr algn="ctr"/>
            <a:r>
              <a:rPr lang="en-GB" sz="2000" b="1" dirty="0" smtClean="0"/>
              <a:t>Ludendorff</a:t>
            </a:r>
            <a:endParaRPr lang="en-GB" b="1" dirty="0"/>
          </a:p>
        </p:txBody>
      </p:sp>
      <p:sp>
        <p:nvSpPr>
          <p:cNvPr id="4" name="TextBox 3"/>
          <p:cNvSpPr txBox="1"/>
          <p:nvPr/>
        </p:nvSpPr>
        <p:spPr>
          <a:xfrm>
            <a:off x="251520" y="5733256"/>
            <a:ext cx="8748464" cy="984885"/>
          </a:xfrm>
          <a:prstGeom prst="rect">
            <a:avLst/>
          </a:prstGeom>
          <a:noFill/>
          <a:ln>
            <a:solidFill>
              <a:schemeClr val="tx1"/>
            </a:solidFill>
          </a:ln>
        </p:spPr>
        <p:txBody>
          <a:bodyPr wrap="square" rtlCol="0">
            <a:spAutoFit/>
          </a:bodyPr>
          <a:lstStyle/>
          <a:p>
            <a:pPr marL="0" indent="0">
              <a:buNone/>
            </a:pPr>
            <a:r>
              <a:rPr lang="en-GB" sz="2000" i="1" dirty="0"/>
              <a:t>If you are finished…</a:t>
            </a:r>
          </a:p>
          <a:p>
            <a:pPr marL="0" indent="0">
              <a:buNone/>
            </a:pPr>
            <a:endParaRPr lang="en-GB" sz="1000" dirty="0"/>
          </a:p>
          <a:p>
            <a:pPr marL="0" indent="0">
              <a:buNone/>
            </a:pPr>
            <a:r>
              <a:rPr lang="en-GB" sz="2000" dirty="0" smtClean="0"/>
              <a:t>Complete </a:t>
            </a:r>
            <a:r>
              <a:rPr lang="en-GB" sz="2000" dirty="0"/>
              <a:t>the National 4 </a:t>
            </a:r>
            <a:r>
              <a:rPr lang="en-GB" sz="2000" u="sng" dirty="0"/>
              <a:t>and</a:t>
            </a:r>
            <a:r>
              <a:rPr lang="en-GB" sz="2000" dirty="0"/>
              <a:t> National 5 activities on page 37 of the textbook</a:t>
            </a:r>
          </a:p>
          <a:p>
            <a:endParaRPr lang="en-GB" dirty="0"/>
          </a:p>
        </p:txBody>
      </p:sp>
    </p:spTree>
    <p:extLst>
      <p:ext uri="{BB962C8B-B14F-4D97-AF65-F5344CB8AC3E}">
        <p14:creationId xmlns:p14="http://schemas.microsoft.com/office/powerpoint/2010/main" val="1364420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20659</TotalTime>
  <Words>12091</Words>
  <Application>Microsoft Office PowerPoint</Application>
  <PresentationFormat>On-screen Show (4:3)</PresentationFormat>
  <Paragraphs>1206</Paragraphs>
  <Slides>230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230</vt:i4>
      </vt:variant>
    </vt:vector>
  </HeadingPairs>
  <TitlesOfParts>
    <vt:vector size="238" baseType="lpstr">
      <vt:lpstr>Arial</vt:lpstr>
      <vt:lpstr>Calibri</vt:lpstr>
      <vt:lpstr>Comic Sans MS</vt:lpstr>
      <vt:lpstr>Symbol</vt:lpstr>
      <vt:lpstr>Times New Roman</vt:lpstr>
      <vt:lpstr>Trebuchet MS</vt:lpstr>
      <vt:lpstr>Wingdings</vt:lpstr>
      <vt:lpstr>Default Design</vt:lpstr>
      <vt:lpstr>Historical Study: World</vt:lpstr>
      <vt:lpstr>In this unit, you will learn about..</vt:lpstr>
      <vt:lpstr> Introduction to Germany</vt:lpstr>
      <vt:lpstr>Lesson 1 - The End of the Reich What you will learn</vt:lpstr>
      <vt:lpstr>PowerPoint Presentation</vt:lpstr>
      <vt:lpstr>The War in 1918</vt:lpstr>
      <vt:lpstr>Inside Germany in 1918</vt:lpstr>
      <vt:lpstr>PowerPoint Presentation</vt:lpstr>
      <vt:lpstr>Tasks</vt:lpstr>
      <vt:lpstr>Tasks Cont.</vt:lpstr>
      <vt:lpstr>The Fall of the Kaiser What you Will Learn</vt:lpstr>
      <vt:lpstr>Success Criteria</vt:lpstr>
      <vt:lpstr>PowerPoint Presentation</vt:lpstr>
      <vt:lpstr>Tasks</vt:lpstr>
      <vt:lpstr>‘How fully…’ questions</vt:lpstr>
      <vt:lpstr>PowerPoint Presentation</vt:lpstr>
      <vt:lpstr>Germany at the end of the War: SOURCE SKILLS</vt:lpstr>
      <vt:lpstr>Evaluating the usefulness of a source</vt:lpstr>
      <vt:lpstr>The How Fully question</vt:lpstr>
      <vt:lpstr>Comparing Sources</vt:lpstr>
      <vt:lpstr>Now try a complete answer on your own.</vt:lpstr>
      <vt:lpstr>The Spartacist Revolt</vt:lpstr>
      <vt:lpstr>Friedrich Ebert</vt:lpstr>
      <vt:lpstr>Spartacist leaders</vt:lpstr>
      <vt:lpstr>The Freikorps</vt:lpstr>
      <vt:lpstr>Spartacists</vt:lpstr>
      <vt:lpstr>Spartacists   V    Freikorps </vt:lpstr>
      <vt:lpstr>Tasks</vt:lpstr>
      <vt:lpstr>Reasons for Defeat: Turn this information into a spider diagram</vt:lpstr>
      <vt:lpstr>Group Task</vt:lpstr>
      <vt:lpstr>The Left Divided What you will learn</vt:lpstr>
      <vt:lpstr>The Political Spectrum</vt:lpstr>
      <vt:lpstr>Working Class Groups</vt:lpstr>
      <vt:lpstr>Ebert</vt:lpstr>
      <vt:lpstr>Left Divided</vt:lpstr>
      <vt:lpstr>The Left Divided - Results</vt:lpstr>
      <vt:lpstr>Tasks</vt:lpstr>
      <vt:lpstr>The Peace Settlement What you will Learn</vt:lpstr>
      <vt:lpstr>PowerPoint Presentation</vt:lpstr>
      <vt:lpstr>The ‘Big Four’</vt:lpstr>
      <vt:lpstr>PowerPoint Presentation</vt:lpstr>
      <vt:lpstr>Who’s who? What is the cartoon saying?</vt:lpstr>
      <vt:lpstr>Terms of The Treaty of Versailles What you Will Learn</vt:lpstr>
      <vt:lpstr>Remembering the terms - BRAT</vt:lpstr>
      <vt:lpstr>PowerPoint Presentation</vt:lpstr>
      <vt:lpstr>Tasks</vt:lpstr>
      <vt:lpstr>Reaction to the Treaty of Versailles</vt:lpstr>
      <vt:lpstr>Tasks</vt:lpstr>
      <vt:lpstr>PowerPoint Presentation</vt:lpstr>
      <vt:lpstr>PowerPoint Presentation</vt:lpstr>
      <vt:lpstr>The Weimar Republic What you Will Learn</vt:lpstr>
      <vt:lpstr>Why Weimar?</vt:lpstr>
      <vt:lpstr>The Weimar Government</vt:lpstr>
      <vt:lpstr>The Fundamental Laws</vt:lpstr>
      <vt:lpstr>Tasks:</vt:lpstr>
      <vt:lpstr>PowerPoint Presentation</vt:lpstr>
      <vt:lpstr>The Constitution</vt:lpstr>
      <vt:lpstr>PR</vt:lpstr>
      <vt:lpstr>Problems with Weimar Republic</vt:lpstr>
      <vt:lpstr>How Fully Question</vt:lpstr>
      <vt:lpstr>PowerPoint Presentation</vt:lpstr>
      <vt:lpstr>PowerPoint Presentation</vt:lpstr>
      <vt:lpstr>The Nazi Party What You Will Learn</vt:lpstr>
      <vt:lpstr>PowerPoint Presentation</vt:lpstr>
      <vt:lpstr>Nazi Programme</vt:lpstr>
      <vt:lpstr>Tasks </vt:lpstr>
      <vt:lpstr>PowerPoint Presentation</vt:lpstr>
      <vt:lpstr>PowerPoint Presentation</vt:lpstr>
      <vt:lpstr>The SA</vt:lpstr>
      <vt:lpstr>Brownshirts/ SA</vt:lpstr>
      <vt:lpstr>Ernst Rohm           SA uniform        </vt:lpstr>
      <vt:lpstr>PowerPoint Presentation</vt:lpstr>
      <vt:lpstr>PowerPoint Presentation</vt:lpstr>
      <vt:lpstr>PowerPoint Presentation</vt:lpstr>
      <vt:lpstr>PowerPoint Presentation</vt:lpstr>
      <vt:lpstr>The SA: Activities</vt:lpstr>
      <vt:lpstr>PowerPoint Presentation</vt:lpstr>
      <vt:lpstr>PowerPoint Presentation</vt:lpstr>
      <vt:lpstr>Problems in Germany</vt:lpstr>
      <vt:lpstr>Inflation</vt:lpstr>
      <vt:lpstr>Impact on Economy</vt:lpstr>
      <vt:lpstr>PowerPoint Presentation</vt:lpstr>
      <vt:lpstr>PowerPoint Presentation</vt:lpstr>
      <vt:lpstr>Tasks</vt:lpstr>
      <vt:lpstr>The Ruhr Occupation</vt:lpstr>
      <vt:lpstr>PowerPoint Presentation</vt:lpstr>
      <vt:lpstr>PowerPoint Presentation</vt:lpstr>
      <vt:lpstr>Tasks</vt:lpstr>
      <vt:lpstr>Tasks</vt:lpstr>
      <vt:lpstr>PowerPoint Presentation</vt:lpstr>
      <vt:lpstr>PowerPoint Presentation</vt:lpstr>
      <vt:lpstr>PowerPoint Presentation</vt:lpstr>
      <vt:lpstr>PowerPoint Presentation</vt:lpstr>
      <vt:lpstr>The Munich Putsch</vt:lpstr>
      <vt:lpstr>The Munich Putsch What you will Learn</vt:lpstr>
      <vt:lpstr>Tasks</vt:lpstr>
      <vt:lpstr>PowerPoint Presentation</vt:lpstr>
      <vt:lpstr>Munich Putsch</vt:lpstr>
      <vt:lpstr>Tasks</vt:lpstr>
      <vt:lpstr>PowerPoint Presentation</vt:lpstr>
      <vt:lpstr>Hitler on Trial By the end of the lesson you will be able to:</vt:lpstr>
      <vt:lpstr>Hitler’s Trial</vt:lpstr>
      <vt:lpstr>Hitler in Prison</vt:lpstr>
      <vt:lpstr>PowerPoint Presentation</vt:lpstr>
      <vt:lpstr>Years of Hope: The Golden Age of Weimar</vt:lpstr>
      <vt:lpstr>What You Will Learn</vt:lpstr>
      <vt:lpstr>PowerPoint Presentation</vt:lpstr>
      <vt:lpstr>Tasks: Dawes Plan</vt:lpstr>
      <vt:lpstr>PowerPoint Presentation</vt:lpstr>
      <vt:lpstr>PowerPoint Presentation</vt:lpstr>
      <vt:lpstr>Tasks: Stresemann and the Golden Age</vt:lpstr>
      <vt:lpstr>PowerPoint Presentation</vt:lpstr>
      <vt:lpstr>PowerPoint Presentation</vt:lpstr>
      <vt:lpstr>Vote for Hitler!</vt:lpstr>
      <vt:lpstr>What you will learn</vt:lpstr>
      <vt:lpstr>The Nazi party Organisation</vt:lpstr>
      <vt:lpstr>Voting for Hitler</vt:lpstr>
      <vt:lpstr>Propaganda</vt:lpstr>
      <vt:lpstr>Paired Task</vt:lpstr>
      <vt:lpstr>Vote For Hitler!</vt:lpstr>
      <vt:lpstr>National 5 Question practice</vt:lpstr>
      <vt:lpstr>PowerPoint Presentation</vt:lpstr>
      <vt:lpstr>PowerPoint Presentation</vt:lpstr>
      <vt:lpstr>The Nazis Come to Power What you will Learn</vt:lpstr>
      <vt:lpstr>Hitler Comes to Power - Timeline</vt:lpstr>
      <vt:lpstr>Tasks – Great Depression</vt:lpstr>
      <vt:lpstr>PowerPoint Presentation</vt:lpstr>
      <vt:lpstr>Alfred Hugenburg</vt:lpstr>
      <vt:lpstr>President Hindenburg</vt:lpstr>
      <vt:lpstr>Von Schleicher   vs.   Von Papen</vt:lpstr>
      <vt:lpstr>PowerPoint Presentation</vt:lpstr>
      <vt:lpstr>Describe the appeal of Adolf Hitler to many Germans between 1929 and 1933.    5 marks</vt:lpstr>
      <vt:lpstr>PowerPoint Presentation</vt:lpstr>
      <vt:lpstr>The Reichstag Fire</vt:lpstr>
      <vt:lpstr>The Reichstag Fire</vt:lpstr>
      <vt:lpstr>The March Election</vt:lpstr>
      <vt:lpstr>PowerPoint Presentation</vt:lpstr>
      <vt:lpstr>The Enabling Law</vt:lpstr>
      <vt:lpstr>Why was Hitler able to become Chancellor</vt:lpstr>
      <vt:lpstr>Der Fuhrer What you will Learn</vt:lpstr>
      <vt:lpstr>PowerPoint Presentation</vt:lpstr>
      <vt:lpstr>Ernst Rohm, SA leader          Heinrich Himmler, SS Leader</vt:lpstr>
      <vt:lpstr>PowerPoint Presentation</vt:lpstr>
      <vt:lpstr>PowerPoint Presentation</vt:lpstr>
      <vt:lpstr>Tasks:</vt:lpstr>
      <vt:lpstr>PowerPoint Presentation</vt:lpstr>
      <vt:lpstr>Tasks:</vt:lpstr>
      <vt:lpstr>Co-ordination What You Will Learn</vt:lpstr>
      <vt:lpstr>Co-ordination</vt:lpstr>
      <vt:lpstr>Tasks:</vt:lpstr>
      <vt:lpstr>The Gestapo</vt:lpstr>
      <vt:lpstr>Concentration Camps</vt:lpstr>
      <vt:lpstr>Concentration Camps What You Will Learn</vt:lpstr>
      <vt:lpstr>Concentration Camps</vt:lpstr>
      <vt:lpstr>Tasks: Concentration Camps</vt:lpstr>
      <vt:lpstr>The Master Race What you will learn</vt:lpstr>
      <vt:lpstr>PowerPoint Presentation</vt:lpstr>
      <vt:lpstr>Tasks</vt:lpstr>
      <vt:lpstr>PowerPoint Presentation</vt:lpstr>
      <vt:lpstr>PowerPoint Presentation</vt:lpstr>
      <vt:lpstr>PowerPoint Presentation</vt:lpstr>
      <vt:lpstr>Tasks: Nuremberg Laws</vt:lpstr>
      <vt:lpstr>Kristallnacht</vt:lpstr>
      <vt:lpstr>Tasks</vt:lpstr>
      <vt:lpstr>PowerPoint Presentation</vt:lpstr>
      <vt:lpstr>PowerPoint Presentation</vt:lpstr>
      <vt:lpstr>PowerPoint Presentation</vt:lpstr>
      <vt:lpstr>Lesson Starter - Revision</vt:lpstr>
      <vt:lpstr>Life Under Hitler What you will Learn</vt:lpstr>
      <vt:lpstr>Propaganda</vt:lpstr>
      <vt:lpstr>PowerPoint Presentation</vt:lpstr>
      <vt:lpstr>PowerPoint Presentation</vt:lpstr>
      <vt:lpstr>Tasks</vt:lpstr>
      <vt:lpstr>PowerPoint Presentation</vt:lpstr>
      <vt:lpstr>PowerPoint Presentation</vt:lpstr>
      <vt:lpstr>PowerPoint Presentation</vt:lpstr>
      <vt:lpstr>PowerPoint Presentation</vt:lpstr>
      <vt:lpstr>PowerPoint Presentation</vt:lpstr>
      <vt:lpstr>PowerPoint Presentation</vt:lpstr>
      <vt:lpstr>Tasks</vt:lpstr>
      <vt:lpstr>PowerPoint Presentation</vt:lpstr>
      <vt:lpstr>PowerPoint Presentation</vt:lpstr>
      <vt:lpstr>PowerPoint Presentation</vt:lpstr>
      <vt:lpstr>Tasks – Rallies &amp; Militarism</vt:lpstr>
      <vt:lpstr>PowerPoint Presentation</vt:lpstr>
      <vt:lpstr>The Nazis and the Economy</vt:lpstr>
      <vt:lpstr>The Economy</vt:lpstr>
      <vt:lpstr>PowerPoint Presentation</vt:lpstr>
      <vt:lpstr>PowerPoint Presentation</vt:lpstr>
      <vt:lpstr>PowerPoint Presentation</vt:lpstr>
      <vt:lpstr>The Economy Read pages 97-100 and complete these 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What You Will Learn</vt:lpstr>
      <vt:lpstr>PowerPoint Presentation</vt:lpstr>
      <vt:lpstr>Nazi Maths Challenge!</vt:lpstr>
      <vt:lpstr>Tasks – Purpose of Education</vt:lpstr>
      <vt:lpstr>Re-organising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Tasks – Hitler Youth</vt:lpstr>
      <vt:lpstr>Compulsion</vt:lpstr>
      <vt:lpstr>PowerPoint Presentation</vt:lpstr>
      <vt:lpstr>Opposition to the Nazis</vt:lpstr>
      <vt:lpstr>Task 1: complete this spider diagram. Use pages 68-9 of the textbook and any other knowledge that you have</vt:lpstr>
      <vt:lpstr>Explain…..practice</vt:lpstr>
      <vt:lpstr>The Edelweiss Pirates</vt:lpstr>
      <vt:lpstr>The Edelweiss Pirates</vt:lpstr>
      <vt:lpstr>The Edelweiss Pirates</vt:lpstr>
      <vt:lpstr>Who were the Edelweiss Pirates?</vt:lpstr>
      <vt:lpstr>Source A: by Jean Jülich, an   Edelweiss Pirate during the 1930s </vt:lpstr>
      <vt:lpstr>PowerPoint Presentation</vt:lpstr>
      <vt:lpstr>Who opposed?</vt:lpstr>
      <vt:lpstr>Opposition to the Nazi Regime –  Recap</vt:lpstr>
      <vt:lpstr>The Church and Nazism</vt:lpstr>
      <vt:lpstr>Tasks: the Protestant Churches</vt:lpstr>
      <vt:lpstr>Tasks: the Catholic Church</vt:lpstr>
      <vt:lpstr>PowerPoint Presentation</vt:lpstr>
      <vt:lpstr>PowerPoint Presentation</vt:lpstr>
    </vt:vector>
  </TitlesOfParts>
  <Company>Inverclyde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Years of Hope</dc:title>
  <dc:creator>shm488</dc:creator>
  <cp:lastModifiedBy>Simon Graham</cp:lastModifiedBy>
  <cp:revision>562</cp:revision>
  <cp:lastPrinted>2018-06-08T10:49:23Z</cp:lastPrinted>
  <dcterms:created xsi:type="dcterms:W3CDTF">2008-01-28T12:37:09Z</dcterms:created>
  <dcterms:modified xsi:type="dcterms:W3CDTF">2018-09-28T08:29:07Z</dcterms:modified>
</cp:coreProperties>
</file>