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32"/>
  </p:notesMasterIdLst>
  <p:sldIdLst>
    <p:sldId id="256" r:id="rId6"/>
    <p:sldId id="1189" r:id="rId7"/>
    <p:sldId id="1190" r:id="rId8"/>
    <p:sldId id="1214" r:id="rId9"/>
    <p:sldId id="1215" r:id="rId10"/>
    <p:sldId id="1216" r:id="rId11"/>
    <p:sldId id="1218" r:id="rId12"/>
    <p:sldId id="1219" r:id="rId13"/>
    <p:sldId id="1217" r:id="rId14"/>
    <p:sldId id="1220" r:id="rId15"/>
    <p:sldId id="1221" r:id="rId16"/>
    <p:sldId id="1212" r:id="rId17"/>
    <p:sldId id="1175" r:id="rId18"/>
    <p:sldId id="1176" r:id="rId19"/>
    <p:sldId id="1177" r:id="rId20"/>
    <p:sldId id="1184" r:id="rId21"/>
    <p:sldId id="1192" r:id="rId22"/>
    <p:sldId id="1178" r:id="rId23"/>
    <p:sldId id="1181" r:id="rId24"/>
    <p:sldId id="1186" r:id="rId25"/>
    <p:sldId id="1187" r:id="rId26"/>
    <p:sldId id="1182" r:id="rId27"/>
    <p:sldId id="1183" r:id="rId28"/>
    <p:sldId id="1213" r:id="rId29"/>
    <p:sldId id="1188" r:id="rId30"/>
    <p:sldId id="1193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0769"/>
    <a:srgbClr val="C9E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73136" autoAdjust="0"/>
  </p:normalViewPr>
  <p:slideViewPr>
    <p:cSldViewPr snapToGrid="0">
      <p:cViewPr varScale="1">
        <p:scale>
          <a:sx n="51" d="100"/>
          <a:sy n="5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83CD-A219-41DB-8C80-CBD931D90AAC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E8E69-01BC-43CC-AB0D-E6CBA80E5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999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Good evening. I’m Caitlin and I’m one</a:t>
            </a:r>
            <a:r>
              <a:rPr lang="en-GB" baseline="0" dirty="0" smtClean="0"/>
              <a:t> of the SCQF ambassadors.</a:t>
            </a:r>
            <a:endParaRPr lang="en-GB" dirty="0" smtClean="0"/>
          </a:p>
          <a:p>
            <a:r>
              <a:rPr lang="en-GB" baseline="0" dirty="0" smtClean="0"/>
              <a:t>We </a:t>
            </a:r>
            <a:r>
              <a:rPr lang="en-GB" baseline="0" dirty="0" smtClean="0"/>
              <a:t>are here to raise awareness about what the SCQF is and provide a very brief summary of the framework</a:t>
            </a:r>
            <a:r>
              <a:rPr lang="en-GB" baseline="0" dirty="0" smtClean="0"/>
              <a:t>.</a:t>
            </a:r>
            <a:endParaRPr lang="en-GB" baseline="0" dirty="0" smtClean="0"/>
          </a:p>
          <a:p>
            <a:r>
              <a:rPr lang="en-GB" baseline="0" dirty="0" smtClean="0"/>
              <a:t>Last year, we achieved Bronze and then Silver SCQF Ambassador status. This year, we have achieved Gold status.</a:t>
            </a:r>
          </a:p>
          <a:p>
            <a:r>
              <a:rPr lang="en-GB" baseline="0" dirty="0" smtClean="0"/>
              <a:t>You </a:t>
            </a:r>
            <a:r>
              <a:rPr lang="en-GB" baseline="0" dirty="0" smtClean="0"/>
              <a:t>may recognise the letters and have possibly spotted them on exam certificates</a:t>
            </a:r>
            <a:r>
              <a:rPr lang="en-GB" baseline="0" dirty="0" smtClean="0"/>
              <a:t>. But what do the letters stand for?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E8E69-01BC-43CC-AB0D-E6CBA80E5DF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393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E8E69-01BC-43CC-AB0D-E6CBA80E5DF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93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E8E69-01BC-43CC-AB0D-E6CBA80E5DF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53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So, what is the SCQF? SCQF</a:t>
            </a:r>
            <a:r>
              <a:rPr lang="en-GB" baseline="0" dirty="0" smtClean="0"/>
              <a:t> stands for the Scottish Credit and Qualifications Framework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E8E69-01BC-43CC-AB0D-E6CBA80E5D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72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SCQF helps to promote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equality of qualifications. In the past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qualifications available were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O-grades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Standard grades, Highers and Sixth Year Studies.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all SQA courses and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whole range of other awards and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qualifications have SCQF credit points.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now so many more pathways than there used to be.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E8E69-01BC-43CC-AB0D-E6CBA80E5DF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555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qualifications, Highers and Advanced Highers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SCQF levels.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National 5 is SCQF Level 5, Higher is SCQF Level 6 and Advanced Higher is SCQF Level 7.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lots of other qualifications that are not Nationals or Highers that are also levels 5/6/7. You will see these on the option form.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qualifications don’t just develop learners’ knowledge &amp; understanding but also 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skills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SCQF credit points show how much learning is involved in achieving each qualification 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SCQF credit point is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roughly equivalent to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hours of learning.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SCQF levels and credits are included on all SQA Certificates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I’ll now pass onto Hollie.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E8E69-01BC-43CC-AB0D-E6CBA80E5DF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74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other learning programmes that you may undertake at school, college or clubs could have an SCQF level and credit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 associated with it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Duke of Edinburgh, Saltire award, Caritas award.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St. Columba's High School, we have an increasing number of wider achievement opportunities available that are on the SCQF. You will see them all on the options form,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Level 5 or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awards and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National Progression Awards,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increased the number of wider achievement awards greatly over the last few years and hope to continue to add to the range of pathways available.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 courses available at college are also on the SCQF at different levels.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E8E69-01BC-43CC-AB0D-E6CBA80E5DF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092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can see here the</a:t>
            </a:r>
            <a:r>
              <a:rPr lang="en-GB" baseline="0" dirty="0" smtClean="0"/>
              <a:t> SCQF </a:t>
            </a:r>
            <a:r>
              <a:rPr lang="en-GB" baseline="0" dirty="0" smtClean="0"/>
              <a:t>credit points </a:t>
            </a:r>
            <a:r>
              <a:rPr lang="en-GB" baseline="0" dirty="0" smtClean="0"/>
              <a:t>awarded for different </a:t>
            </a:r>
            <a:r>
              <a:rPr lang="en-GB" baseline="0" dirty="0" smtClean="0"/>
              <a:t>qualifications at different levels. </a:t>
            </a:r>
          </a:p>
          <a:p>
            <a:r>
              <a:rPr lang="en-GB" baseline="0" dirty="0" smtClean="0"/>
              <a:t>For example, a National 4 carries 24 credit points at level 4. A Higher carries 24 credit points at level 6. A National Progression award or NPA can carry a range of credit points e.g. NPA photography carries 24 credit points at level 5. The Creative Thinking award carries the same number of points as a Higher.</a:t>
            </a:r>
          </a:p>
          <a:p>
            <a:r>
              <a:rPr lang="en-GB" baseline="0" dirty="0" smtClean="0"/>
              <a:t>These </a:t>
            </a:r>
            <a:r>
              <a:rPr lang="en-GB" baseline="0" dirty="0" smtClean="0"/>
              <a:t>are just some </a:t>
            </a:r>
            <a:r>
              <a:rPr lang="en-GB" baseline="0" dirty="0" smtClean="0"/>
              <a:t>examples of what is on offer in our school.</a:t>
            </a:r>
            <a:endParaRPr lang="en-GB" baseline="0" dirty="0" smtClean="0"/>
          </a:p>
          <a:p>
            <a:r>
              <a:rPr lang="en-GB" baseline="0" dirty="0" smtClean="0"/>
              <a:t>We have </a:t>
            </a:r>
            <a:r>
              <a:rPr lang="en-GB" baseline="0" dirty="0" smtClean="0"/>
              <a:t>leaflets </a:t>
            </a:r>
            <a:r>
              <a:rPr lang="en-GB" baseline="0" dirty="0" smtClean="0"/>
              <a:t>with all of this information on </a:t>
            </a:r>
            <a:r>
              <a:rPr lang="en-GB" baseline="0" dirty="0" smtClean="0"/>
              <a:t>it and you can look up the interactive framework. </a:t>
            </a:r>
            <a:r>
              <a:rPr lang="en-GB" baseline="0" dirty="0" smtClean="0"/>
              <a:t>Come and see us after this </a:t>
            </a:r>
            <a:r>
              <a:rPr lang="en-GB" baseline="0" dirty="0" smtClean="0"/>
              <a:t>presentation to find out more.</a:t>
            </a:r>
          </a:p>
          <a:p>
            <a:r>
              <a:rPr lang="en-GB" dirty="0" smtClean="0"/>
              <a:t>I’ll now pass onto Neve.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E8E69-01BC-43CC-AB0D-E6CBA80E5DF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905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Neve – </a:t>
            </a:r>
          </a:p>
          <a:p>
            <a:r>
              <a:rPr lang="en-GB" baseline="0" dirty="0" smtClean="0"/>
              <a:t>The </a:t>
            </a:r>
            <a:r>
              <a:rPr lang="en-GB" baseline="0" dirty="0" smtClean="0"/>
              <a:t>SCQF helps to embed a culture of ambition </a:t>
            </a:r>
            <a:r>
              <a:rPr lang="en-GB" baseline="0" dirty="0" smtClean="0"/>
              <a:t>(which is one of our school values). It recognises </a:t>
            </a:r>
            <a:r>
              <a:rPr lang="en-GB" baseline="0" dirty="0" smtClean="0"/>
              <a:t>and </a:t>
            </a:r>
            <a:r>
              <a:rPr lang="en-GB" baseline="0" dirty="0" smtClean="0"/>
              <a:t>gives </a:t>
            </a:r>
            <a:r>
              <a:rPr lang="en-GB" baseline="0" dirty="0" smtClean="0"/>
              <a:t>credit for all achievements and not just formal qualifications gained in the exam hall. </a:t>
            </a:r>
          </a:p>
          <a:p>
            <a:r>
              <a:rPr lang="en-GB" baseline="0" dirty="0" smtClean="0"/>
              <a:t>It provides the opportunity for a wide range of </a:t>
            </a:r>
            <a:r>
              <a:rPr lang="en-GB" baseline="0" dirty="0" smtClean="0"/>
              <a:t>flexible and alternative </a:t>
            </a:r>
            <a:r>
              <a:rPr lang="en-GB" baseline="0" dirty="0" smtClean="0"/>
              <a:t>pathways and ensures that </a:t>
            </a:r>
            <a:r>
              <a:rPr lang="en-GB" baseline="0" dirty="0" smtClean="0"/>
              <a:t>ALL young </a:t>
            </a:r>
            <a:r>
              <a:rPr lang="en-GB" baseline="0" dirty="0" smtClean="0"/>
              <a:t>people have their learning and skills development formally recognised.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E8E69-01BC-43CC-AB0D-E6CBA80E5DF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10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 smtClean="0"/>
              <a:t>Darsi</a:t>
            </a:r>
            <a:r>
              <a:rPr lang="en-GB" baseline="0" dirty="0" smtClean="0"/>
              <a:t> –</a:t>
            </a:r>
          </a:p>
          <a:p>
            <a:r>
              <a:rPr lang="en-GB" baseline="0" dirty="0" smtClean="0"/>
              <a:t>We hope that you now have a clearer understanding of what the SCQF is. We are lucky to have so many varied pathways and opportunities available to us but we also recognise it can all be a bit confusing. So that is where we come in! </a:t>
            </a:r>
          </a:p>
          <a:p>
            <a:r>
              <a:rPr lang="en-GB" baseline="0" dirty="0" smtClean="0"/>
              <a:t>If </a:t>
            </a:r>
            <a:r>
              <a:rPr lang="en-GB" baseline="0" dirty="0" smtClean="0"/>
              <a:t>you have any questions about the SCQF, please come and speak to us – we’ll be at this side of the </a:t>
            </a:r>
            <a:r>
              <a:rPr lang="en-GB" baseline="0" dirty="0" smtClean="0"/>
              <a:t>hall – and we have lollipops!</a:t>
            </a: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Thank you for listening.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E8E69-01BC-43CC-AB0D-E6CBA80E5DF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973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2240F-696E-4BBD-B525-C9A403D2D6A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79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A61F-C8CC-252F-2A4E-45748C62F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E36AA-EF85-B620-A88A-F771876BB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A00D-1F2A-6934-62F2-B341C675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650DF-0402-4306-758D-B0224418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3BB38-BB5B-8762-5608-7E42B9AD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80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CB68-1F04-9711-79D3-8A2AA1598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8996D-8AF8-8EB1-6B24-8602B296A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A0B7-CB02-DA0C-DB20-F53AA8FE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73CF-465E-501E-0F69-5C98E8B9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DA5F-1DB3-0EDF-920E-78188CD8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98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72E634-C459-721D-0826-A632A44D5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90B7C-4AAF-C8B7-BCFB-8498CA6B5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2E9B7-D591-06C5-8911-020A7823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85DF7-6BF9-5A0B-C813-E1D42FD3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5845B-C685-45BC-DDC2-C2A9A1E3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316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2A3-33BD-4A94-8817-1B18B685483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6274-BFB0-493E-B63B-0A9DB114A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68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2A3-33BD-4A94-8817-1B18B685483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6274-BFB0-493E-B63B-0A9DB114A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852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2A3-33BD-4A94-8817-1B18B685483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6274-BFB0-493E-B63B-0A9DB114A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209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2A3-33BD-4A94-8817-1B18B685483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6274-BFB0-493E-B63B-0A9DB114A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7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2A3-33BD-4A94-8817-1B18B685483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6274-BFB0-493E-B63B-0A9DB114A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484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2A3-33BD-4A94-8817-1B18B685483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6274-BFB0-493E-B63B-0A9DB114A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833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2A3-33BD-4A94-8817-1B18B685483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6274-BFB0-493E-B63B-0A9DB114A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147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2A3-33BD-4A94-8817-1B18B685483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6274-BFB0-493E-B63B-0A9DB114A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6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83F7-AF85-02B7-87F5-F8B5CAE1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0B091-0270-A0ED-DB44-9436C47F3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92BB3-6552-5CDB-AF20-4B97E420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B27EB-124D-FF95-88D6-B3D3A356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6F3FB-3461-8B37-5D98-38F878A1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84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2A3-33BD-4A94-8817-1B18B685483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6274-BFB0-493E-B63B-0A9DB114A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134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2A3-33BD-4A94-8817-1B18B685483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6274-BFB0-493E-B63B-0A9DB114A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02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F2A3-33BD-4A94-8817-1B18B685483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6274-BFB0-493E-B63B-0A9DB114A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19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7444-9EDD-31E8-3A60-0C6680AD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DD2FC-FA91-4E07-3049-0F8C27B4E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62114-D730-F266-3E48-6BEFF2F3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A0E46-F926-947C-875A-2668C2D7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ACAE-9E5A-A118-9B48-247CDA88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40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13B28-4911-4E2D-E00C-9814477B6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C9F1A-0D33-99EF-39BC-0BFD4D6B9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1097C-C398-DC08-8726-982A87C42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41616-2E63-45D6-90F0-6CC18C2D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0A260-417C-0E75-D79D-8D07D4BA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83A9C-2E9B-9974-DB53-D5D7CE92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93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437F-946E-E8ED-F762-6B320778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0FB23-9355-1EC9-C01B-D921F05D1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2D387-289B-97B9-A201-C73078F44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B1145-F031-C55D-FD2E-ECA653340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EE6CD-6B12-DE35-DAC0-11C1E6E0C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E0604E-4A13-E49D-3340-436ED7BA3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349DA-CA13-1B94-9A7F-756938F2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8C1B48-BE45-7DD3-BDE4-199FF401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6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D611-1B87-B685-D4EA-6485C279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A7F44-571C-1FF6-EB3D-E4138403D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B3CF30-B08D-D10E-FC54-F398A8FA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A005A-B8DE-551C-4DA0-78402505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52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95F4E-9FA6-D9EF-3CEA-1DBD4BF0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A49E5-D6DA-B6BB-DCFD-42B356AC4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C8242-D21E-B0D1-3363-1C4055F6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6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8D620-5E56-1577-7580-AEB734C6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570C7-B8DE-C44B-9D9A-90A939E07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0194A-7D9E-C7C0-DCA8-F00E9BE2A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0EC9E-DDBA-2D07-0040-BDD53D7A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D8CF1-9572-621E-9A17-5A2B42AA5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2EC0A-21D4-3978-6278-62EBC12B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43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32A37-4787-E176-CE87-811C2D06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A22A1-6B48-5E9F-4F56-F38686B43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BC54A-9E68-FDC8-D746-B4A30650D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FD803-61FE-A1BE-710C-C7319A335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B28-2C89-4583-B70E-59D2AC458F3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F2B79-C0B1-C923-8131-CAC563F2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668FE-8A5F-4C08-BF1E-462A6E00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99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5BEB9F-250F-010C-670A-2541D142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4A843-6040-176C-27B1-CE9A40019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4199D-3908-5B1E-0D2D-E3EDC9B68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7AB28-2C89-4583-B70E-59D2AC458F3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CA506-3769-DCE7-D304-2A8DEBEF9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227EF-A56F-FEA4-2A23-DF13A3ACF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ED52D-BDB0-4F91-AF90-3F0307E7D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82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AF2A3-33BD-4A94-8817-1B18B685483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C6274-BFB0-493E-B63B-0A9DB114A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08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hyperlink" Target="https://scqf.org.uk/about-the-framewor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tiff"/><Relationship Id="rId4" Type="http://schemas.openxmlformats.org/officeDocument/2006/relationships/image" Target="../media/image31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480" y="-833683"/>
            <a:ext cx="12348002" cy="67467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E091E1-A1A2-A1C5-A6F9-BD9F90A9D545}"/>
              </a:ext>
            </a:extLst>
          </p:cNvPr>
          <p:cNvSpPr/>
          <p:nvPr/>
        </p:nvSpPr>
        <p:spPr>
          <a:xfrm>
            <a:off x="-30480" y="4399278"/>
            <a:ext cx="12252960" cy="33886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5E269C6-CE51-A5CD-5DF2-BBB48FD548BE}"/>
              </a:ext>
            </a:extLst>
          </p:cNvPr>
          <p:cNvSpPr/>
          <p:nvPr/>
        </p:nvSpPr>
        <p:spPr>
          <a:xfrm>
            <a:off x="7416800" y="3519517"/>
            <a:ext cx="1210729" cy="175952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9277A621-DB81-77E4-1952-9EF607C02668}"/>
              </a:ext>
            </a:extLst>
          </p:cNvPr>
          <p:cNvSpPr/>
          <p:nvPr/>
        </p:nvSpPr>
        <p:spPr>
          <a:xfrm>
            <a:off x="8511309" y="3519516"/>
            <a:ext cx="1210729" cy="175952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42355D97-80CA-BA13-4715-FAA829C2BF35}"/>
              </a:ext>
            </a:extLst>
          </p:cNvPr>
          <p:cNvSpPr/>
          <p:nvPr/>
        </p:nvSpPr>
        <p:spPr>
          <a:xfrm>
            <a:off x="9605818" y="3519516"/>
            <a:ext cx="1210729" cy="175952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3D1B4DDC-7AF2-2459-3AF7-BB4831CF34A9}"/>
              </a:ext>
            </a:extLst>
          </p:cNvPr>
          <p:cNvSpPr/>
          <p:nvPr/>
        </p:nvSpPr>
        <p:spPr>
          <a:xfrm>
            <a:off x="10622207" y="3519515"/>
            <a:ext cx="1210729" cy="175952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1E64B5-4124-1A64-C78C-ADCC048499B0}"/>
              </a:ext>
            </a:extLst>
          </p:cNvPr>
          <p:cNvSpPr/>
          <p:nvPr/>
        </p:nvSpPr>
        <p:spPr>
          <a:xfrm>
            <a:off x="164179" y="4801988"/>
            <a:ext cx="817245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SENIOR PHASE </a:t>
            </a:r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OPTIONS</a:t>
            </a:r>
            <a:endParaRPr lang="en-US" sz="32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400" b="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INFORMATION EVENING: </a:t>
            </a:r>
            <a:r>
              <a:rPr lang="en-US" sz="2400" b="1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Thursday 6</a:t>
            </a:r>
            <a:r>
              <a:rPr lang="en-US" sz="2400" b="1" baseline="3000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th</a:t>
            </a:r>
            <a:r>
              <a:rPr lang="en-US" sz="2400" b="1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 MARCH 2025</a:t>
            </a:r>
            <a:endParaRPr lang="en-US" sz="2400" b="1" cap="none" spc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8EF6CD-8EF4-12A0-820F-B0BDD1E1D54D}"/>
              </a:ext>
            </a:extLst>
          </p:cNvPr>
          <p:cNvSpPr/>
          <p:nvPr/>
        </p:nvSpPr>
        <p:spPr>
          <a:xfrm>
            <a:off x="9364542" y="138195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71AD06-BCD6-7C59-C70A-4E26194CCAE4}"/>
              </a:ext>
            </a:extLst>
          </p:cNvPr>
          <p:cNvCxnSpPr>
            <a:cxnSpLocks/>
          </p:cNvCxnSpPr>
          <p:nvPr/>
        </p:nvCxnSpPr>
        <p:spPr>
          <a:xfrm>
            <a:off x="9334062" y="104401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1B11AA6A-0355-5049-0092-6E982C0E3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309" y="85916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A8AA81-47F3-A5F0-0FA8-46E7DB1CC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0" y="977666"/>
            <a:ext cx="4458485" cy="34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59220" y="142809"/>
            <a:ext cx="2232781" cy="2249201"/>
          </a:xfrm>
          <a:custGeom>
            <a:avLst/>
            <a:gdLst/>
            <a:ahLst/>
            <a:cxnLst/>
            <a:rect l="l" t="t" r="r" b="b"/>
            <a:pathLst>
              <a:path w="3349171" h="3373801">
                <a:moveTo>
                  <a:pt x="0" y="0"/>
                </a:moveTo>
                <a:lnTo>
                  <a:pt x="3349171" y="0"/>
                </a:lnTo>
                <a:lnTo>
                  <a:pt x="3349171" y="3373801"/>
                </a:lnTo>
                <a:lnTo>
                  <a:pt x="0" y="3373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6509" b="-3650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7377" y="1146038"/>
            <a:ext cx="11586650" cy="6133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28" lvl="1" indent="-215914" defTabSz="609630">
              <a:lnSpc>
                <a:spcPts val="2800"/>
              </a:lnSpc>
              <a:buFont typeface="Arial"/>
              <a:buChar char="•"/>
            </a:pPr>
            <a:r>
              <a:rPr lang="en-US" sz="2800" spc="300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it helps to embed a culture of AMBITION by </a:t>
            </a:r>
          </a:p>
          <a:p>
            <a:pPr defTabSz="609630">
              <a:lnSpc>
                <a:spcPts val="2800"/>
              </a:lnSpc>
            </a:pPr>
            <a:r>
              <a:rPr lang="en-US" sz="2800" spc="300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 </a:t>
            </a:r>
            <a:r>
              <a:rPr lang="en-US" sz="2800" spc="300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</a:t>
            </a:r>
            <a:r>
              <a:rPr lang="en-US" sz="2800" spc="300" dirty="0" err="1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recognising</a:t>
            </a:r>
            <a:r>
              <a:rPr lang="en-US" sz="2800" spc="300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</a:t>
            </a:r>
            <a:r>
              <a:rPr lang="en-US" sz="2800" spc="300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and giving credit for all achievements.</a:t>
            </a:r>
          </a:p>
          <a:p>
            <a:pPr defTabSz="609630">
              <a:lnSpc>
                <a:spcPts val="3080"/>
              </a:lnSpc>
            </a:pPr>
            <a:endParaRPr lang="en-US" sz="2800" spc="300" dirty="0">
              <a:solidFill>
                <a:srgbClr val="294678"/>
              </a:solidFill>
              <a:latin typeface="IBM Plex Mono Bold"/>
              <a:ea typeface="IBM Plex Mono Bold"/>
              <a:cs typeface="IBM Plex Mono Bold"/>
              <a:sym typeface="IBM Plex Mono Bold"/>
            </a:endParaRPr>
          </a:p>
          <a:p>
            <a:pPr marL="431828" lvl="1" indent="-215914" defTabSz="609630">
              <a:lnSpc>
                <a:spcPts val="2800"/>
              </a:lnSpc>
              <a:buFont typeface="Arial"/>
              <a:buChar char="•"/>
            </a:pPr>
            <a:r>
              <a:rPr lang="en-US" sz="2800" spc="300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it ensures equal opportunities and parity of esteem </a:t>
            </a:r>
            <a:endParaRPr lang="en-US" sz="2800" spc="300" dirty="0" smtClean="0">
              <a:solidFill>
                <a:srgbClr val="294678"/>
              </a:solidFill>
              <a:latin typeface="IBM Plex Mono Bold"/>
              <a:ea typeface="IBM Plex Mono Bold"/>
              <a:cs typeface="IBM Plex Mono Bold"/>
              <a:sym typeface="IBM Plex Mono Bold"/>
            </a:endParaRPr>
          </a:p>
          <a:p>
            <a:pPr marL="215914" lvl="1" defTabSz="609630">
              <a:lnSpc>
                <a:spcPts val="2800"/>
              </a:lnSpc>
            </a:pPr>
            <a:r>
              <a:rPr lang="en-US" sz="2800" spc="300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</a:t>
            </a:r>
            <a:r>
              <a:rPr lang="en-US" sz="2800" spc="300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for </a:t>
            </a:r>
            <a:r>
              <a:rPr lang="en-US" sz="2800" spc="300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all young people through the recognition of all </a:t>
            </a:r>
            <a:r>
              <a:rPr lang="en-US" sz="2800" spc="300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types</a:t>
            </a:r>
          </a:p>
          <a:p>
            <a:pPr marL="215914" lvl="1" defTabSz="609630">
              <a:lnSpc>
                <a:spcPts val="2800"/>
              </a:lnSpc>
            </a:pPr>
            <a:r>
              <a:rPr lang="en-US" sz="2800" spc="300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of </a:t>
            </a:r>
            <a:r>
              <a:rPr lang="en-US" sz="2800" spc="300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qualifications and learning, not just learning that </a:t>
            </a:r>
            <a:r>
              <a:rPr lang="en-US" sz="2800" spc="300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takes</a:t>
            </a:r>
          </a:p>
          <a:p>
            <a:pPr marL="215914" lvl="1" defTabSz="609630">
              <a:lnSpc>
                <a:spcPts val="2800"/>
              </a:lnSpc>
            </a:pPr>
            <a:r>
              <a:rPr lang="en-US" sz="2800" spc="300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</a:t>
            </a:r>
            <a:r>
              <a:rPr lang="en-US" sz="2800" spc="300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place in the classroom.</a:t>
            </a:r>
          </a:p>
          <a:p>
            <a:pPr defTabSz="609630">
              <a:lnSpc>
                <a:spcPts val="3080"/>
              </a:lnSpc>
            </a:pPr>
            <a:endParaRPr lang="en-US" sz="2800" spc="300" dirty="0">
              <a:solidFill>
                <a:srgbClr val="294678"/>
              </a:solidFill>
              <a:latin typeface="IBM Plex Mono Bold"/>
              <a:ea typeface="IBM Plex Mono Bold"/>
              <a:cs typeface="IBM Plex Mono Bold"/>
              <a:sym typeface="IBM Plex Mono Bold"/>
            </a:endParaRPr>
          </a:p>
          <a:p>
            <a:pPr marL="475009" lvl="1" indent="-237505" defTabSz="609630">
              <a:lnSpc>
                <a:spcPts val="3080"/>
              </a:lnSpc>
              <a:buFont typeface="Arial"/>
              <a:buChar char="•"/>
            </a:pPr>
            <a:r>
              <a:rPr lang="en-US" sz="2800" spc="330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it encourages an awareness of different learning options and how they fit with more traditional learning routes.</a:t>
            </a:r>
          </a:p>
          <a:p>
            <a:pPr defTabSz="609630">
              <a:lnSpc>
                <a:spcPts val="3080"/>
              </a:lnSpc>
            </a:pPr>
            <a:endParaRPr lang="en-US" sz="2800" spc="330" dirty="0">
              <a:solidFill>
                <a:srgbClr val="294678"/>
              </a:solidFill>
              <a:latin typeface="IBM Plex Mono Bold"/>
              <a:ea typeface="IBM Plex Mono Bold"/>
              <a:cs typeface="IBM Plex Mono Bold"/>
              <a:sym typeface="IBM Plex Mono Bold"/>
            </a:endParaRPr>
          </a:p>
          <a:p>
            <a:pPr marL="475009" lvl="1" indent="-237505" defTabSz="609630">
              <a:lnSpc>
                <a:spcPts val="3080"/>
              </a:lnSpc>
              <a:buFont typeface="Arial"/>
              <a:buChar char="•"/>
            </a:pPr>
            <a:r>
              <a:rPr lang="en-US" sz="2800" spc="330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it provides a flexible approach to meeting the</a:t>
            </a:r>
          </a:p>
          <a:p>
            <a:pPr defTabSz="609630">
              <a:lnSpc>
                <a:spcPts val="3080"/>
              </a:lnSpc>
            </a:pPr>
            <a:r>
              <a:rPr lang="en-US" sz="2800" spc="330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 </a:t>
            </a:r>
            <a:r>
              <a:rPr lang="en-US" sz="2800" spc="330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 needs </a:t>
            </a:r>
            <a:r>
              <a:rPr lang="en-US" sz="2800" spc="330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of individuals beyond formal academic   </a:t>
            </a:r>
          </a:p>
          <a:p>
            <a:pPr defTabSz="609630">
              <a:lnSpc>
                <a:spcPts val="3080"/>
              </a:lnSpc>
            </a:pPr>
            <a:r>
              <a:rPr lang="en-US" sz="2800" spc="330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 </a:t>
            </a:r>
            <a:r>
              <a:rPr lang="en-US" sz="2800" spc="330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 qualifications</a:t>
            </a:r>
            <a:r>
              <a:rPr lang="en-US" sz="2800" spc="330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.</a:t>
            </a:r>
          </a:p>
          <a:p>
            <a:pPr defTabSz="609630">
              <a:lnSpc>
                <a:spcPts val="3454"/>
              </a:lnSpc>
              <a:spcBef>
                <a:spcPct val="0"/>
              </a:spcBef>
            </a:pPr>
            <a:endParaRPr lang="en-US" sz="2200" spc="330" dirty="0">
              <a:solidFill>
                <a:srgbClr val="294678"/>
              </a:solidFill>
              <a:latin typeface="IBM Plex Mono Bold"/>
              <a:ea typeface="IBM Plex Mono Bold"/>
              <a:cs typeface="IBM Plex Mono Bold"/>
              <a:sym typeface="IBM Plex Mon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-630120" y="457200"/>
            <a:ext cx="10991163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4000"/>
              </a:lnSpc>
              <a:spcBef>
                <a:spcPct val="0"/>
              </a:spcBef>
            </a:pPr>
            <a:r>
              <a:rPr lang="en-US" sz="4000" spc="20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REASONS WHY WE VALUE THE SCQF: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2530" y="4611433"/>
            <a:ext cx="2511070" cy="24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59220" y="142809"/>
            <a:ext cx="2232781" cy="2249201"/>
          </a:xfrm>
          <a:custGeom>
            <a:avLst/>
            <a:gdLst/>
            <a:ahLst/>
            <a:cxnLst/>
            <a:rect l="l" t="t" r="r" b="b"/>
            <a:pathLst>
              <a:path w="3349171" h="3373801">
                <a:moveTo>
                  <a:pt x="0" y="0"/>
                </a:moveTo>
                <a:lnTo>
                  <a:pt x="3349171" y="0"/>
                </a:lnTo>
                <a:lnTo>
                  <a:pt x="3349171" y="3373801"/>
                </a:lnTo>
                <a:lnTo>
                  <a:pt x="0" y="3373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6509" b="-3650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897251"/>
            <a:ext cx="9565558" cy="5475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123"/>
              </a:lnSpc>
            </a:pPr>
            <a:r>
              <a:rPr lang="en-US" sz="4374" b="1" spc="656" dirty="0">
                <a:solidFill>
                  <a:srgbClr val="2946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K Modular"/>
                <a:ea typeface="HK Modular"/>
                <a:cs typeface="HK Modular"/>
                <a:sym typeface="HK Modular"/>
              </a:rPr>
              <a:t>FIND OUT MORE:</a:t>
            </a:r>
          </a:p>
          <a:p>
            <a:pPr algn="ctr" defTabSz="609630">
              <a:lnSpc>
                <a:spcPts val="6123"/>
              </a:lnSpc>
            </a:pPr>
            <a:endParaRPr lang="en-US" sz="4374" spc="656" dirty="0">
              <a:solidFill>
                <a:srgbClr val="294678"/>
              </a:solidFill>
              <a:latin typeface="HK Modular"/>
              <a:ea typeface="HK Modular"/>
              <a:cs typeface="HK Modular"/>
              <a:sym typeface="HK Modular"/>
            </a:endParaRPr>
          </a:p>
          <a:p>
            <a:pPr algn="ctr" defTabSz="609630">
              <a:lnSpc>
                <a:spcPts val="6123"/>
              </a:lnSpc>
            </a:pPr>
            <a:endParaRPr lang="en-US" sz="4374" spc="656" dirty="0">
              <a:solidFill>
                <a:srgbClr val="294678"/>
              </a:solidFill>
              <a:latin typeface="HK Modular"/>
              <a:ea typeface="HK Modular"/>
              <a:cs typeface="HK Modular"/>
              <a:sym typeface="HK Modular"/>
            </a:endParaRPr>
          </a:p>
          <a:p>
            <a:pPr algn="ctr" defTabSz="609630">
              <a:lnSpc>
                <a:spcPts val="6123"/>
              </a:lnSpc>
            </a:pPr>
            <a:endParaRPr lang="en-US" sz="4374" spc="656" dirty="0">
              <a:solidFill>
                <a:srgbClr val="294678"/>
              </a:solidFill>
              <a:latin typeface="HK Modular"/>
              <a:ea typeface="HK Modular"/>
              <a:cs typeface="HK Modular"/>
              <a:sym typeface="HK Modular"/>
            </a:endParaRPr>
          </a:p>
          <a:p>
            <a:pPr algn="ctr" defTabSz="609630">
              <a:lnSpc>
                <a:spcPts val="6123"/>
              </a:lnSpc>
            </a:pPr>
            <a:endParaRPr lang="en-US" sz="4374" spc="656" dirty="0">
              <a:solidFill>
                <a:srgbClr val="294678"/>
              </a:solidFill>
              <a:latin typeface="HK Modular"/>
              <a:ea typeface="HK Modular"/>
              <a:cs typeface="HK Modular"/>
              <a:sym typeface="HK Modular"/>
            </a:endParaRPr>
          </a:p>
          <a:p>
            <a:pPr algn="ctr" defTabSz="609630">
              <a:lnSpc>
                <a:spcPts val="6123"/>
              </a:lnSpc>
            </a:pPr>
            <a:endParaRPr lang="en-US" sz="4374" spc="656" dirty="0">
              <a:solidFill>
                <a:srgbClr val="294678"/>
              </a:solidFill>
              <a:latin typeface="HK Modular"/>
              <a:ea typeface="HK Modular"/>
              <a:cs typeface="HK Modular"/>
              <a:sym typeface="HK Modular"/>
            </a:endParaRPr>
          </a:p>
          <a:p>
            <a:pPr algn="ctr" defTabSz="609630">
              <a:lnSpc>
                <a:spcPts val="6123"/>
              </a:lnSpc>
              <a:spcBef>
                <a:spcPct val="0"/>
              </a:spcBef>
            </a:pPr>
            <a:r>
              <a:rPr lang="en-US" sz="4374" b="1" spc="656" dirty="0">
                <a:solidFill>
                  <a:srgbClr val="294678"/>
                </a:solidFill>
                <a:latin typeface="HK Modular"/>
                <a:ea typeface="HK Modular"/>
                <a:cs typeface="HK Modular"/>
                <a:sym typeface="HK Modular"/>
                <a:hlinkClick r:id="rId4" tooltip="https://scqf.org.uk/about-the-framework/"/>
              </a:rPr>
              <a:t> (SCQF.ORG.UK)</a:t>
            </a:r>
            <a:r>
              <a:rPr lang="en-US" sz="4374" b="1" spc="656" dirty="0">
                <a:solidFill>
                  <a:srgbClr val="294678"/>
                </a:solidFill>
                <a:latin typeface="HK Modular"/>
                <a:ea typeface="HK Modular"/>
                <a:cs typeface="HK Modular"/>
                <a:sym typeface="HK Modular"/>
              </a:rPr>
              <a:t> </a:t>
            </a:r>
          </a:p>
        </p:txBody>
      </p:sp>
      <p:sp>
        <p:nvSpPr>
          <p:cNvPr id="5" name="Freeform 5"/>
          <p:cNvSpPr/>
          <p:nvPr/>
        </p:nvSpPr>
        <p:spPr>
          <a:xfrm>
            <a:off x="3950919" y="2096214"/>
            <a:ext cx="3035321" cy="3079205"/>
          </a:xfrm>
          <a:custGeom>
            <a:avLst/>
            <a:gdLst/>
            <a:ahLst/>
            <a:cxnLst/>
            <a:rect l="l" t="t" r="r" b="b"/>
            <a:pathLst>
              <a:path w="4552981" h="4618808">
                <a:moveTo>
                  <a:pt x="0" y="0"/>
                </a:moveTo>
                <a:lnTo>
                  <a:pt x="4552981" y="0"/>
                </a:lnTo>
                <a:lnTo>
                  <a:pt x="4552981" y="4618808"/>
                </a:lnTo>
                <a:lnTo>
                  <a:pt x="0" y="46188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2530" y="4611433"/>
            <a:ext cx="2511070" cy="24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3FF1A9F-5AA7-EB5F-EBB4-57330593D600}"/>
              </a:ext>
            </a:extLst>
          </p:cNvPr>
          <p:cNvSpPr/>
          <p:nvPr/>
        </p:nvSpPr>
        <p:spPr>
          <a:xfrm>
            <a:off x="573771" y="135918"/>
            <a:ext cx="8950357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Prayer</a:t>
            </a:r>
            <a:endParaRPr kumimoji="0" lang="en-US" sz="38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FF1A9F-5AA7-EB5F-EBB4-57330593D600}"/>
              </a:ext>
            </a:extLst>
          </p:cNvPr>
          <p:cNvSpPr/>
          <p:nvPr/>
        </p:nvSpPr>
        <p:spPr>
          <a:xfrm>
            <a:off x="613507" y="124733"/>
            <a:ext cx="8950357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Prayer</a:t>
            </a:r>
            <a:endParaRPr kumimoji="0" lang="en-US" sz="38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058" y="892132"/>
            <a:ext cx="115511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" y="-118547"/>
            <a:ext cx="12188292" cy="965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3" t="18952" r="21623" b="15546"/>
          <a:stretch/>
        </p:blipFill>
        <p:spPr>
          <a:xfrm>
            <a:off x="10839515" y="5358516"/>
            <a:ext cx="1347537" cy="15552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FF1A9F-5AA7-EB5F-EBB4-57330593D600}"/>
              </a:ext>
            </a:extLst>
          </p:cNvPr>
          <p:cNvSpPr/>
          <p:nvPr/>
        </p:nvSpPr>
        <p:spPr>
          <a:xfrm>
            <a:off x="363997" y="21665"/>
            <a:ext cx="89503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Progression S1-S6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058" y="1374845"/>
            <a:ext cx="10357205" cy="1463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E801EF-222D-D1BB-04CB-E1DF49FE553B}"/>
              </a:ext>
            </a:extLst>
          </p:cNvPr>
          <p:cNvSpPr/>
          <p:nvPr/>
        </p:nvSpPr>
        <p:spPr>
          <a:xfrm>
            <a:off x="98058" y="1090266"/>
            <a:ext cx="10881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CBD9FA"/>
              </a:clrFrom>
              <a:clrTo>
                <a:srgbClr val="CBD9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5827" y="846986"/>
            <a:ext cx="7973794" cy="601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226976E-69FF-2A29-C046-3CEB854F4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0685">
            <a:off x="5506006" y="3805806"/>
            <a:ext cx="4670036" cy="244584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4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NATIONAL QUALIFICATIONS</a:t>
              </a:r>
              <a:endParaRPr lang="en-US" sz="36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2CB76-AFD1-7F8D-32E1-E6764C3305DC}"/>
              </a:ext>
            </a:extLst>
          </p:cNvPr>
          <p:cNvSpPr txBox="1"/>
          <p:nvPr/>
        </p:nvSpPr>
        <p:spPr>
          <a:xfrm>
            <a:off x="325989" y="1344448"/>
            <a:ext cx="116125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National 3, National 4, National 5, Higher and Advanced Higher.</a:t>
            </a: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In S4, most pupils will work at National 4 or National 5 Level.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1502DD-C381-87C9-C6EE-F8E90068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0507">
            <a:off x="1933934" y="3769550"/>
            <a:ext cx="3441007" cy="25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09880D-7C13-26E3-2B7B-E76C0CE79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548">
            <a:off x="7310702" y="1839074"/>
            <a:ext cx="3683703" cy="46101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NATIONAL 4</a:t>
              </a:r>
              <a:endParaRPr lang="en-US" sz="40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2CB76-AFD1-7F8D-32E1-E6764C3305DC}"/>
              </a:ext>
            </a:extLst>
          </p:cNvPr>
          <p:cNvSpPr txBox="1"/>
          <p:nvPr/>
        </p:nvSpPr>
        <p:spPr>
          <a:xfrm>
            <a:off x="325988" y="2249379"/>
            <a:ext cx="659879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Internally assessed.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No final examination.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Graded as Pass/Fail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Can lead on to further study at National 5.</a:t>
            </a:r>
          </a:p>
        </p:txBody>
      </p:sp>
    </p:spTree>
    <p:extLst>
      <p:ext uri="{BB962C8B-B14F-4D97-AF65-F5344CB8AC3E}">
        <p14:creationId xmlns:p14="http://schemas.microsoft.com/office/powerpoint/2010/main" val="1944688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5ABC7CA-3BD6-9BB7-7881-43E0E51B2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340" y="1543121"/>
            <a:ext cx="3155672" cy="41880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S4 OPTION CHOICES</a:t>
              </a:r>
              <a:endParaRPr lang="en-US" sz="40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2CB76-AFD1-7F8D-32E1-E6764C3305DC}"/>
              </a:ext>
            </a:extLst>
          </p:cNvPr>
          <p:cNvSpPr txBox="1"/>
          <p:nvPr/>
        </p:nvSpPr>
        <p:spPr>
          <a:xfrm>
            <a:off x="232850" y="1167354"/>
            <a:ext cx="659879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subjects in S4 for qualifications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Maths and English are compulsory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Pupils must choose 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5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additional options from 24 choices</a:t>
            </a:r>
          </a:p>
        </p:txBody>
      </p:sp>
    </p:spTree>
    <p:extLst>
      <p:ext uri="{BB962C8B-B14F-4D97-AF65-F5344CB8AC3E}">
        <p14:creationId xmlns:p14="http://schemas.microsoft.com/office/powerpoint/2010/main" val="425617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5ABC7CA-3BD6-9BB7-7881-43E0E51B2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885" y="1308524"/>
            <a:ext cx="3502031" cy="464772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S5 OPTION CHOICES</a:t>
              </a:r>
              <a:endParaRPr lang="en-US" sz="40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2CB76-AFD1-7F8D-32E1-E6764C3305DC}"/>
              </a:ext>
            </a:extLst>
          </p:cNvPr>
          <p:cNvSpPr txBox="1"/>
          <p:nvPr/>
        </p:nvSpPr>
        <p:spPr>
          <a:xfrm>
            <a:off x="232850" y="1167354"/>
            <a:ext cx="659879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5 subjects in S5 for qualifications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English or Communication &amp; Literature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is compulsory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Pupils must choose 4 additional options from 24 choices</a:t>
            </a:r>
          </a:p>
        </p:txBody>
      </p:sp>
    </p:spTree>
    <p:extLst>
      <p:ext uri="{BB962C8B-B14F-4D97-AF65-F5344CB8AC3E}">
        <p14:creationId xmlns:p14="http://schemas.microsoft.com/office/powerpoint/2010/main" val="4111764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Choose Success</a:t>
              </a:r>
              <a:endParaRPr lang="en-US" sz="40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2CB76-AFD1-7F8D-32E1-E6764C3305DC}"/>
              </a:ext>
            </a:extLst>
          </p:cNvPr>
          <p:cNvSpPr txBox="1"/>
          <p:nvPr/>
        </p:nvSpPr>
        <p:spPr>
          <a:xfrm>
            <a:off x="232850" y="1167354"/>
            <a:ext cx="770492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u="sng" dirty="0">
                <a:solidFill>
                  <a:schemeClr val="accent1">
                    <a:lumMod val="75000"/>
                  </a:schemeClr>
                </a:solidFill>
              </a:rPr>
              <a:t>Choices should be based on…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Skills and Strengths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Enjoyment and Interest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If a subject is needed for a career/college/university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Keeping options open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A recommendation of a particular level in that subject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b="1" dirty="0"/>
          </a:p>
          <a:p>
            <a:endParaRPr lang="en-GB" sz="4000" b="1" u="sng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F4176-B3CE-7033-310F-08C55607D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24" t="4445" r="11818"/>
          <a:stretch/>
        </p:blipFill>
        <p:spPr>
          <a:xfrm>
            <a:off x="8042901" y="1340403"/>
            <a:ext cx="3792249" cy="4699088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237980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WHAT SHOULD YOU CONSIDER?</a:t>
              </a:r>
              <a:endParaRPr lang="en-US" sz="40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2CB76-AFD1-7F8D-32E1-E6764C3305DC}"/>
              </a:ext>
            </a:extLst>
          </p:cNvPr>
          <p:cNvSpPr txBox="1"/>
          <p:nvPr/>
        </p:nvSpPr>
        <p:spPr>
          <a:xfrm>
            <a:off x="232850" y="1167354"/>
            <a:ext cx="659879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u="sng" dirty="0">
                <a:solidFill>
                  <a:schemeClr val="accent1">
                    <a:lumMod val="75000"/>
                  </a:schemeClr>
                </a:solidFill>
              </a:rPr>
              <a:t>Where do you want to go?</a:t>
            </a:r>
          </a:p>
          <a:p>
            <a:endParaRPr lang="en-GB" sz="400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University?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College?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Apprenticeship?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Training?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Employment?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Somewhere Else?</a:t>
            </a:r>
          </a:p>
          <a:p>
            <a:endParaRPr lang="en-GB" sz="40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C189B4-C24A-F843-5A0F-C2FA05872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081" y="2179982"/>
            <a:ext cx="6049219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62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SUPPORT AVAILABLE</a:t>
              </a:r>
              <a:endParaRPr lang="en-US" sz="40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2CB76-AFD1-7F8D-32E1-E6764C3305DC}"/>
              </a:ext>
            </a:extLst>
          </p:cNvPr>
          <p:cNvSpPr txBox="1"/>
          <p:nvPr/>
        </p:nvSpPr>
        <p:spPr>
          <a:xfrm>
            <a:off x="232850" y="1167354"/>
            <a:ext cx="770492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u="sng" dirty="0">
                <a:solidFill>
                  <a:schemeClr val="accent1">
                    <a:lumMod val="50000"/>
                  </a:schemeClr>
                </a:solidFill>
              </a:rPr>
              <a:t>Pupils have access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Interviews with Careers 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staff </a:t>
            </a:r>
          </a:p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    (Michelle Purdue, Stephanie</a:t>
            </a:r>
          </a:p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      Stinson)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The support of our 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Developing the Young Workforce (DYW) </a:t>
            </a:r>
          </a:p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     Coordinator (Joyce Little)</a:t>
            </a:r>
          </a:p>
          <a:p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Guidance 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Interviews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4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010" y="1966059"/>
            <a:ext cx="4481383" cy="3356711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407974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PRAYER</a:t>
              </a:r>
              <a:endParaRPr lang="en-US" sz="28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2CB76-AFD1-7F8D-32E1-E6764C3305DC}"/>
              </a:ext>
            </a:extLst>
          </p:cNvPr>
          <p:cNvSpPr txBox="1"/>
          <p:nvPr/>
        </p:nvSpPr>
        <p:spPr>
          <a:xfrm>
            <a:off x="366143" y="1056661"/>
            <a:ext cx="8177550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400" i="1" dirty="0" smtClean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Be Lord Jesus, </a:t>
            </a:r>
          </a:p>
          <a:p>
            <a:pPr>
              <a:lnSpc>
                <a:spcPct val="150000"/>
              </a:lnSpc>
            </a:pPr>
            <a:r>
              <a:rPr lang="en-GB" sz="3400" i="1" dirty="0" smtClean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a bright flame before me, </a:t>
            </a:r>
          </a:p>
          <a:p>
            <a:pPr>
              <a:lnSpc>
                <a:spcPct val="150000"/>
              </a:lnSpc>
            </a:pPr>
            <a:r>
              <a:rPr lang="en-GB" sz="3400" i="1" dirty="0" smtClean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a guiding star above me, </a:t>
            </a:r>
          </a:p>
          <a:p>
            <a:pPr>
              <a:lnSpc>
                <a:spcPct val="150000"/>
              </a:lnSpc>
            </a:pPr>
            <a:r>
              <a:rPr lang="en-GB" sz="3400" i="1" dirty="0" smtClean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a smooth path below me, </a:t>
            </a:r>
          </a:p>
          <a:p>
            <a:pPr>
              <a:lnSpc>
                <a:spcPct val="150000"/>
              </a:lnSpc>
            </a:pPr>
            <a:r>
              <a:rPr lang="en-GB" sz="3400" i="1" dirty="0" smtClean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a kindly shepherd behind me:</a:t>
            </a:r>
          </a:p>
          <a:p>
            <a:pPr>
              <a:lnSpc>
                <a:spcPct val="150000"/>
              </a:lnSpc>
            </a:pPr>
            <a:r>
              <a:rPr lang="en-GB" sz="3400" i="1" dirty="0" smtClean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today, tonight and forever.</a:t>
            </a:r>
          </a:p>
          <a:p>
            <a:endParaRPr lang="en-GB" sz="3400" dirty="0" smtClean="0">
              <a:latin typeface="Lucida Sans" panose="020B0602030504020204" pitchFamily="34" charset="0"/>
            </a:endParaRPr>
          </a:p>
          <a:p>
            <a:r>
              <a:rPr lang="en-GB" sz="3400" b="1" i="1" dirty="0" smtClean="0">
                <a:solidFill>
                  <a:schemeClr val="accent1">
                    <a:lumMod val="50000"/>
                  </a:schemeClr>
                </a:solidFill>
                <a:latin typeface="Lucida Sans" panose="020B0602030504020204" pitchFamily="34" charset="0"/>
              </a:rPr>
              <a:t>St. Columba….. Pray for us</a:t>
            </a:r>
          </a:p>
          <a:p>
            <a:endParaRPr lang="en-GB" sz="3400" dirty="0"/>
          </a:p>
          <a:p>
            <a:endParaRPr lang="en-GB" sz="3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09952" y="1467366"/>
            <a:ext cx="4282048" cy="2230520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10913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New Courses</a:t>
              </a:r>
              <a:endParaRPr lang="en-US" sz="40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2CB76-AFD1-7F8D-32E1-E6764C3305DC}"/>
              </a:ext>
            </a:extLst>
          </p:cNvPr>
          <p:cNvSpPr txBox="1"/>
          <p:nvPr/>
        </p:nvSpPr>
        <p:spPr>
          <a:xfrm>
            <a:off x="232849" y="1167354"/>
            <a:ext cx="1003781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We are delighted to offer a range of new courses for pupils in the Senior Phase at a variety of different levels.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These courses will provide pupils with an increasing range of opportunities to gain accreditation and develop skills for the future.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4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Graphic 18" descr="Aspiration with solid fill">
            <a:extLst>
              <a:ext uri="{FF2B5EF4-FFF2-40B4-BE49-F238E27FC236}">
                <a16:creationId xmlns:a16="http://schemas.microsoft.com/office/drawing/2014/main" id="{F4F650A4-F036-96EF-15AE-3A85C53B7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4034" y="1748631"/>
            <a:ext cx="3853466" cy="38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15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New Courses</a:t>
              </a:r>
              <a:endParaRPr lang="en-US" sz="40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2CB76-AFD1-7F8D-32E1-E6764C3305DC}"/>
              </a:ext>
            </a:extLst>
          </p:cNvPr>
          <p:cNvSpPr txBox="1"/>
          <p:nvPr/>
        </p:nvSpPr>
        <p:spPr>
          <a:xfrm>
            <a:off x="232849" y="1167354"/>
            <a:ext cx="10037819" cy="871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Barista and </a:t>
            </a:r>
            <a:r>
              <a:rPr lang="en-GB" sz="3200" dirty="0" smtClean="0"/>
              <a:t>Bakery (S5/6)</a:t>
            </a: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Creative </a:t>
            </a:r>
            <a:r>
              <a:rPr lang="en-GB" sz="3200" dirty="0"/>
              <a:t>Thinking (S5/6)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Criminology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Lab Skills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Mental Health and Wellbeing (S5/6)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Music Tech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NPA Drama (S5/6)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N5 RMPS</a:t>
            </a: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Sport &amp; </a:t>
            </a:r>
            <a:r>
              <a:rPr lang="en-GB" sz="3200" dirty="0" smtClean="0"/>
              <a:t>Fitness (S5/6)</a:t>
            </a: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Travel &amp; Tourism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4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Graphic 18" descr="Aspiration with solid fill">
            <a:extLst>
              <a:ext uri="{FF2B5EF4-FFF2-40B4-BE49-F238E27FC236}">
                <a16:creationId xmlns:a16="http://schemas.microsoft.com/office/drawing/2014/main" id="{F4F650A4-F036-96EF-15AE-3A85C53B7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4034" y="1748631"/>
            <a:ext cx="3853466" cy="38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94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1F6A-209C-FF45-A38D-416BB1B5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18619-E181-A0EC-26F2-54CCDA90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7650"/>
            <a:ext cx="10418314" cy="61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86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109537"/>
            <a:ext cx="11231563" cy="665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00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058" y="95249"/>
            <a:ext cx="8118342" cy="664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13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Levels of Accreditation</a:t>
              </a:r>
              <a:endParaRPr lang="en-US" sz="40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2CB76-AFD1-7F8D-32E1-E6764C3305DC}"/>
              </a:ext>
            </a:extLst>
          </p:cNvPr>
          <p:cNvSpPr txBox="1"/>
          <p:nvPr/>
        </p:nvSpPr>
        <p:spPr>
          <a:xfrm>
            <a:off x="232850" y="1167354"/>
            <a:ext cx="840003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Each of these courses will offer accreditation on the SCQF 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Framework as discussed by our young people at the start of our presentation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4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5638" y="3039185"/>
            <a:ext cx="2511070" cy="24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49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800" b="1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Decisions Ahead</a:t>
              </a:r>
              <a:endParaRPr lang="en-US" sz="40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155" y="3599211"/>
            <a:ext cx="4369845" cy="229416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919" y="1723852"/>
            <a:ext cx="2748948" cy="274894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0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8" y="1206384"/>
            <a:ext cx="4866383" cy="3655195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820017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ECF55-7D9C-FBF4-797B-D92EB7CA87C5}"/>
              </a:ext>
            </a:extLst>
          </p:cNvPr>
          <p:cNvGrpSpPr/>
          <p:nvPr/>
        </p:nvGrpSpPr>
        <p:grpSpPr>
          <a:xfrm>
            <a:off x="-292246" y="-128337"/>
            <a:ext cx="12484246" cy="6986337"/>
            <a:chOff x="-292246" y="-128337"/>
            <a:chExt cx="12484246" cy="69863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6667DA-CAC7-966D-1DFB-B4134A644959}"/>
                </a:ext>
              </a:extLst>
            </p:cNvPr>
            <p:cNvSpPr/>
            <p:nvPr/>
          </p:nvSpPr>
          <p:spPr>
            <a:xfrm>
              <a:off x="-292246" y="-128337"/>
              <a:ext cx="12484246" cy="13197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3D4760-841D-14DE-FD30-09584F056411}"/>
                </a:ext>
              </a:extLst>
            </p:cNvPr>
            <p:cNvSpPr/>
            <p:nvPr/>
          </p:nvSpPr>
          <p:spPr>
            <a:xfrm>
              <a:off x="325988" y="123525"/>
              <a:ext cx="1084976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b="1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HEAD TEACHER’S </a:t>
              </a:r>
              <a:r>
                <a:rPr lang="en-US" sz="36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WELCOME</a:t>
              </a:r>
              <a:endParaRPr lang="en-US" sz="2800" b="1" cap="none" spc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6576DD82-1AC7-A477-2F05-00F4D0A27674}"/>
                </a:ext>
              </a:extLst>
            </p:cNvPr>
            <p:cNvSpPr/>
            <p:nvPr/>
          </p:nvSpPr>
          <p:spPr>
            <a:xfrm>
              <a:off x="10596656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87170CBE-A57D-CAD4-2DE4-EEDAD86B1C05}"/>
                </a:ext>
              </a:extLst>
            </p:cNvPr>
            <p:cNvSpPr/>
            <p:nvPr/>
          </p:nvSpPr>
          <p:spPr>
            <a:xfrm>
              <a:off x="10886204" y="922927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492DBDE-7F1D-7037-6CC2-AAC4A5268B5C}"/>
                </a:ext>
              </a:extLst>
            </p:cNvPr>
            <p:cNvSpPr/>
            <p:nvPr/>
          </p:nvSpPr>
          <p:spPr>
            <a:xfrm>
              <a:off x="11175752" y="917634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7F610D9-C31A-0D62-243A-4FE36DAB3A54}"/>
                </a:ext>
              </a:extLst>
            </p:cNvPr>
            <p:cNvSpPr/>
            <p:nvPr/>
          </p:nvSpPr>
          <p:spPr>
            <a:xfrm>
              <a:off x="11465300" y="912341"/>
              <a:ext cx="400712" cy="53248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A4A36A0-53CF-022E-A764-213A7958CF73}"/>
                </a:ext>
              </a:extLst>
            </p:cNvPr>
            <p:cNvSpPr/>
            <p:nvPr/>
          </p:nvSpPr>
          <p:spPr>
            <a:xfrm>
              <a:off x="63956" y="5098473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F6D63217-786B-7B79-9413-296EA9700BFD}"/>
                </a:ext>
              </a:extLst>
            </p:cNvPr>
            <p:cNvSpPr/>
            <p:nvPr/>
          </p:nvSpPr>
          <p:spPr>
            <a:xfrm>
              <a:off x="1158465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11B906CA-3C9B-DBC7-936E-91AF24C029C0}"/>
                </a:ext>
              </a:extLst>
            </p:cNvPr>
            <p:cNvSpPr/>
            <p:nvPr/>
          </p:nvSpPr>
          <p:spPr>
            <a:xfrm>
              <a:off x="2252974" y="5098472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B884E10D-E5E5-BE87-BCCD-0052984ABD3F}"/>
                </a:ext>
              </a:extLst>
            </p:cNvPr>
            <p:cNvSpPr/>
            <p:nvPr/>
          </p:nvSpPr>
          <p:spPr>
            <a:xfrm>
              <a:off x="3316988" y="5098471"/>
              <a:ext cx="1210729" cy="1759527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051-5C2D-F6B7-4C34-B26498BA27D7}"/>
              </a:ext>
            </a:extLst>
          </p:cNvPr>
          <p:cNvSpPr/>
          <p:nvPr/>
        </p:nvSpPr>
        <p:spPr>
          <a:xfrm>
            <a:off x="9486118" y="5945659"/>
            <a:ext cx="418069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ST COLUMBA’S</a:t>
            </a:r>
          </a:p>
          <a:p>
            <a:r>
              <a:rPr lang="en-US" sz="9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FAITH-AMBITION-INCLUSION-PERSEVERANCE</a:t>
            </a:r>
            <a:endParaRPr lang="en-US" sz="9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DD812C-002D-34EF-6D0F-4A58A1D6731D}"/>
              </a:ext>
            </a:extLst>
          </p:cNvPr>
          <p:cNvCxnSpPr>
            <a:cxnSpLocks/>
          </p:cNvCxnSpPr>
          <p:nvPr/>
        </p:nvCxnSpPr>
        <p:spPr>
          <a:xfrm>
            <a:off x="9455638" y="5911865"/>
            <a:ext cx="0" cy="81706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B37C4DD-F6D1-4DF8-BF66-7825DE76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85" y="5893380"/>
            <a:ext cx="705969" cy="89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72CB76-AFD1-7F8D-32E1-E6764C3305DC}"/>
              </a:ext>
            </a:extLst>
          </p:cNvPr>
          <p:cNvSpPr txBox="1"/>
          <p:nvPr/>
        </p:nvSpPr>
        <p:spPr>
          <a:xfrm>
            <a:off x="223215" y="2513147"/>
            <a:ext cx="81775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dirty="0">
                <a:solidFill>
                  <a:schemeClr val="accent1">
                    <a:lumMod val="50000"/>
                  </a:schemeClr>
                </a:solidFill>
              </a:rPr>
              <a:t>Mrs Nicola Devine</a:t>
            </a:r>
          </a:p>
          <a:p>
            <a:r>
              <a:rPr lang="en-GB" sz="3600" i="1" dirty="0" smtClean="0">
                <a:solidFill>
                  <a:schemeClr val="accent1">
                    <a:lumMod val="50000"/>
                  </a:schemeClr>
                </a:solidFill>
              </a:rPr>
              <a:t>Head Teacher</a:t>
            </a:r>
            <a:endParaRPr lang="en-GB" sz="36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2900" y="369070"/>
            <a:ext cx="11506200" cy="6119860"/>
          </a:xfrm>
          <a:custGeom>
            <a:avLst/>
            <a:gdLst/>
            <a:ahLst/>
            <a:cxnLst/>
            <a:rect l="l" t="t" r="r" b="b"/>
            <a:pathLst>
              <a:path w="17259300" h="9179790">
                <a:moveTo>
                  <a:pt x="0" y="0"/>
                </a:moveTo>
                <a:lnTo>
                  <a:pt x="17259300" y="0"/>
                </a:lnTo>
                <a:lnTo>
                  <a:pt x="17259300" y="9179790"/>
                </a:lnTo>
                <a:lnTo>
                  <a:pt x="0" y="91797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850" y="1996992"/>
            <a:ext cx="2232781" cy="2249201"/>
          </a:xfrm>
          <a:custGeom>
            <a:avLst/>
            <a:gdLst/>
            <a:ahLst/>
            <a:cxnLst/>
            <a:rect l="l" t="t" r="r" b="b"/>
            <a:pathLst>
              <a:path w="3349171" h="3373801">
                <a:moveTo>
                  <a:pt x="0" y="0"/>
                </a:moveTo>
                <a:lnTo>
                  <a:pt x="3349171" y="0"/>
                </a:lnTo>
                <a:lnTo>
                  <a:pt x="3349171" y="3373801"/>
                </a:lnTo>
                <a:lnTo>
                  <a:pt x="0" y="33738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6509" b="-3650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75681" y="1963771"/>
            <a:ext cx="8415632" cy="218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8866"/>
              </a:lnSpc>
              <a:spcBef>
                <a:spcPct val="0"/>
              </a:spcBef>
            </a:pPr>
            <a:r>
              <a:rPr lang="en-US" sz="6333" b="1" spc="1076" dirty="0">
                <a:solidFill>
                  <a:srgbClr val="294678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THE  EXPLAINED...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75591" y="4762607"/>
            <a:ext cx="7840819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221"/>
              </a:lnSpc>
            </a:pPr>
            <a:r>
              <a:rPr lang="en-US" sz="3200" spc="293" dirty="0">
                <a:solidFill>
                  <a:srgbClr val="294678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A GUIDE FOR PUPILS &amp; PARENTS</a:t>
            </a:r>
          </a:p>
          <a:p>
            <a:pPr algn="ctr" defTabSz="609630">
              <a:lnSpc>
                <a:spcPts val="4272"/>
              </a:lnSpc>
            </a:pPr>
            <a:r>
              <a:rPr lang="en-US" sz="2400" spc="239" dirty="0">
                <a:solidFill>
                  <a:srgbClr val="294678"/>
                </a:solidFill>
                <a:latin typeface="Computer Says No"/>
                <a:ea typeface="Computer Says No"/>
                <a:cs typeface="Computer Says No"/>
                <a:sym typeface="Computer Says No"/>
              </a:rPr>
              <a:t>ST. COLUMBA'S HIGH SCHOOL GOUROCK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08993" y="1635288"/>
            <a:ext cx="4109673" cy="1486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692"/>
              </a:lnSpc>
              <a:spcBef>
                <a:spcPct val="0"/>
              </a:spcBef>
            </a:pPr>
            <a:r>
              <a:rPr lang="en-US" sz="9066" b="1" spc="1541" dirty="0">
                <a:solidFill>
                  <a:srgbClr val="2946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 Bold Italics"/>
                <a:ea typeface="IBM Plex Mono Bold Italics"/>
                <a:cs typeface="IBM Plex Mono Bold Italics"/>
                <a:sym typeface="IBM Plex Mono Bold Italics"/>
              </a:rPr>
              <a:t>SCQF</a:t>
            </a:r>
          </a:p>
        </p:txBody>
      </p:sp>
      <p:sp>
        <p:nvSpPr>
          <p:cNvPr id="11" name="AutoShape 8" descr="data:image/png;base64,iVBORw0KGgoAAAANSUhEUgAAAPkAAADmCAYAAAAXzyPeAAAAAXNSR0IArs4c6QAAIABJREFUeF7sfQd8HNXV/Vn13qxmS5Z7LxgXDAbTbHAFXKghAQKBAAECISGEUEIJIaGHQEiAj5aEDqb3ZozpxuAiq/feJatLO///uW9mi3a1RZKL7JnvxxfQTn0z59377j33XIumaRrMzRwBcwQO2BGwmCA/YN+t+WDmCMgImCA3PwRzBA7wETBBfoC/YPPxzBEwQW5+A+YIHOAjYIL8AH/B5uOZI2CC3PwGzBEY9AhogLUbCAhmmGvQZxvqE5ggH+oRNc938I1AZw1Q/QEQvwCIHAdYAverMTBBvl+9DvNmht0I9LYCxc8CVe8BwbHA1GsV0Pcji26CfNh9VeYN7x8joAFd9UD5q0DVB4DWBSAAiJkGZJwNRE4ELAH7xa2aIN8vXoN5E8NuBAjw0ueB2o1qPW5sBHbEOGDchUDU+P3CopsgH3Zfl3nD+3wEuluAkmeAmg8BzermdjQgbDQw6fL9wnU3Qb7PvxjzBobPCGhAdzNQ9rIKtFk7PVvq6OlAxk+A6Mn71KKbIB8+X5h5p/t0BPQ1uAD8I0Dr8eFuLED0VGDsefvUopsg9+FVmbuYIyAWvORZoOZjQOMa3I98eMQYYMKlQMTYfRKMM0Fufr/mCHgcAbroLUDFa0Dl24CVUXR/Nw2InAyMOx+ImuDfBOHvpdzsb4J8CAbRPMWBOgIa0FkHlG/QXXQC3A8L7jgsjLpHzwDGnguEj96rFt0E+YH6fZrPNfgR6GEU/Tmg5iPnNNmAz2wBQpOASVfrzLgBThh+Xt8EuZ8DZu5+MIyA7qKX00V/08cgm6/jogGMujMYt5fW6CbIfX035n4HyQgwit6g0mQMsnlLkw1kVMhtZ9R9zDl7BegmyAfyksxjDtwRkDz4CzpV1Zc02SCGgpZ8/CVA1J7lupsgH8Q7Mg89wEagZ7ey4JXv6Fz0PbxmpoZqzAxl0SPHA5Y9cz0T5AfYd2o+zkBGgC56oyo2qX5/gGmygVyXx1h0oJ8LRI4ZePTew+VNkA/03ZjHHTgjYKzBSVX1l+gyJKNAZtxkYOz5e2SNboJ8SF6SeZJhOwK97UDpy0DVW3vZgvcdMRJmJgLjLxpyCqwJ8mH7dZo3PrgR0KPoTJHZmGz+rIktitCi9Q7uNpyODgBiZwNjfjqkhBkT5EP4isxTDaMR6G7Uq8k+HJgFZ6AsepJiwjnWkw92CJheo7LM2AuByKHhupsgH+xLMY8ffiPQ26Goqgy0+VRN1ucRQxKAcRepdXTBv4H6r4Ah7TamwRoxEdqEyxAYmT7o8TVBPughNE8wfEZAj6JXvAFUvTNwokvsTGDy74CAEKB2E1DwyMC8AQ8D1xkyCYETLkBQLAtaBreZIB/c+JlHD6cR6G5SLnrV+3oU3c+bD4oGIkYDtOQksbSXAnkPAm0lAIamb6gGC9owEtURZyB14lyER4T5eZOuu5sgH/QQmicYFiNAF730BQcuuj9BNgBBkUD6GUDCEUBbIRAzHah4Eyh9Vg+++Xk+N4PGaaIVo5GvnYaAiNGYMCkZ4REhgx5eE+SDHkLzBPv3CBj14K/rUXRKNvm7aUqccdKvgfB0petGTFe+BxQ9MWQRdgK8WFuBFoxFRGQYJkxMMUHu76sy9z8IR4BEF1aTcQ0+kCCbMWRcfycfD6StA4Lj1V/by9V6vHknAHeCjr6Nt7jolnQUW1eiBYr1FhEZaoLct+Ez9zqoR4AVZKUvApUDJbpo9qg5eeWWYCD5GGD02QDX5wL0UgX0lswBR9hbkYZ87XS0I0mC9BaLCfKD+rs1H96XEdBddHY1KXtFLzbx5ThjHwsQEAqExAOB4QB6ga5moKdZueopJyqLzt/pt+/OBYqfBFqy/AK6CrKlo1hbiWaMlRWAAjlMS+7P6zL3PQhHgC56hb4G99tFJ8JGK9ecNNPgGMDaA3RWAQ3fAXWb1Ro86VggbQ0Qkqj+e3ceUPo/oJkW3TfXvVV30XdjDKyaxS4sZVryg/CjNR/Z9xGgi07rTZD7LbrIpghpwPgLgehpug6bETXXAEboWcTCxgoEctJxwNifq3w5U2icCDL/DHRUerlfC9qRjGzrz9BpGQFNo013iM6bltz3923ueZCNAAUfyEMXJptD6yJfh4GU0oyfAqkrVJBudw5g7QDC0pU2G3/nxEHdN67z6VcnHQ+MWqP2Z4pOLL1nsYndyBAXnUE25aI759jNNbmvL8zc7+AaAQKcVFWuw0Wyyd2mKSILddAbt7ruwKj5jFuA0GSg4Rug8HHA2q645ARyzCwF9LYiIPcfQFsBEBAGxB2qJoOmbV7TaR1IRoF2CnZjrJOL7ghzWZNHhGHC5BSEh5t58oPrQzaf1v0I9LQC5a9410UnwNNPB2JnqUYJxvraOCtd9CnXqGAbvQEhulgVmY3NC8dfrADP8tSip5TrTltMVHrhrqs0WRpye09Hp4VRdAVrseR9noque0REKMZNSkJkpMl4Mz/7g30EetoActFlDd7R/2jQAjMiTovMNXRHFVDyP6D+Cz1QZgGiJgFT/wAERQGtRUDWX4GuGgXFgCAgbb06nhsnCXoOPuqwM01WrK1CM8bL9QhkDYS+K8h7ejW0tLVjzpwMpKboOflBvGeT8TaIwTMP3ccjwHLRircUyL2uwQOAhPlA+pkqek772V6mgmiMmnMdzdw33XU2P+B/s/ik7CWgs1q56akrgfTT1KRAS04OvBddNsK4Hal6mmwCNM0drI1x1NDR1YPcomp0dHTjlNVzkZ42YtCDbIJ80ENonmCfjIC46BuU6CLXzb5YVEuQEmUY9wsVSCPQ2We8+H+6624F0tcri899ubYnm43SzDz/qJOV4GJHuVqTMzDn5bpMkxVaTwEtueHRu3fRga6eHuQUVCG/uBqJCTFYv+YwpKclDHp4TZAPegjNE+z1EehtU7xxSif7myaj5WW7oomXqSAcQUpLzSBb43dASJJKi8XNUUDnZkOnRV2PkXW66x5UYbjOpgUv1NZIkI0TilqHG46686j19FiRU1SJnDym3zQkJcXitDULkWaCfK9/XuYF9/UI0EVnmowuut+NDyxA+CgF4PgF9lw43W+67pw06r9R+6SuUlHzoAgAlHmyAt31yuKz+owtlPrdLGjFKJRgOZo11eCwb5rMdqhFQ0dnLwqKa5BfXIXubqvQWlOSYnDqmsNMkO/r7828/l4eAVpwaV30lopw+7VpqoIs42cqus41tuSzGVQLVmcS1/0/QN3nQGAkEDZKqb8wtdZZo2irdNX7TdGp07RbUpFvXY82jIJVC5AQmzgEbu63u6cXOYWVyC+qRW+P0osjyJUlX2CC3K93bO48vEeAAK94Byh/yX8XXSEHGLVOpdD4743fq7V4UAww/pdAWLICPNlqBDotOicBTgYBuiUXuqqnunFlwQslD56h4ufCZlObHeRqVd5jtSK3oBJ5BVXo6e3VhSFNkA/vD9W8+4GNgDDZ3lKCD2LBByDQEBgGTLxCuenslJL7gAI6TxU3Hxh9FhCh66lJ1P15oOFLe57ch+4mRhS9CUYUXT2ua6BNQ1ePVVx0gpzrcTUFKHKrJcCCpMRYnGpa8oF9L+ZRw2wECEjJg7/pOQ/u7bFIcJl8NRB7CECvIO8hoP5rBS6661x/j7sQCI5TfxOL/l/7Ph7Or9JkI1GgnSzKLprNRe+bC2fpqgWd3d3YlV+BkrJ69Pb2KWbh7Zgg9/Y2zd8PmBHo7QQq31AFJ0J0GYAFNwaDteDjLwCSlqi/NG4B8v8NdNXq5jZI5cijJiqjSj04lo/Wbvaq30ZNNrroVHRx76LzhAGwWDRYrRqyCyqQSxddLLj9mdS/WUTO3bTkB8xXbD6I+xHQ68GrmSbb4DXQ5f4cjnRTfTWceJRqRUTSC1NhdZ8B5W+ooBrpqpOuVO45A2xMpwnttf+yUZUmG4kSbTmaMREaAvrQVR0ddQ2d3SqKnlNQAStjbBZl2Rlok7W7w5IgOcl01010HMgj0N2i1t/iog9gDc4acPLQw0cCHdWqxpvpr+BYYPRPVC24UVHWWqBAzsh7RAbQ9CNQ8C+gs96jpJMSfBiFYqxEizbOgcnmhupi0dDZ1YvcQkV0seoW3L6nc2iOWE9OjMP6tQtMMsyB/J0ftM/GiHb5mzrRxU/RRZJNQuOBsRcAcXN1MosVIJApncyAWnCCEmSMnqKA7riR3FL6vFoeeJFYZj14vnaqrMFlcyhQsSfMFIzpoucX1yAzrwJaj1U/s5vJQMXexMInjlCWPGN04qA/BZPxNughNE8wZCPAdXD1h4ov7jfRBUqlhWy1+Hk68KyqsIRbR4VitbEcNDAKSDtFBeGE3qqvwRltZ024B6KLwUWni96ESTaii8TFxf02pgcFYlJV6aIzTcacOKnrFuGvG1F3ZwYccc502u7eTvzyp8fikBnjBhOJUNfR+qXiDNmrM09kjoD3EZAoOpsPMk3W5n+QjdEq5sBHnqzc7IYtSqmFrrkRMW8rBoqfUettptRIdgmlpbQAZNLxdy8km3ZLCgqtJ+n14AH9P5cF6OruRX5RNXILK9Hr1kV3psfwv9o6u5BVWgkEA7detRbzZ080Qe796zH32O9HgA0DmQenq+wvF91wlSPHABN+pQJoDd8qBVWmzabdZBdcFIteBeTcA7TmK5fckZfuhehCNdU86+lotaTJcY72WG7DsM5UitJ6kJlHokuNrs7ouAPNud3FN6BOC769uAIFVbVIT43DX65ejwWzJw769ZmWfNBDaJ5gUCNA15jFJqwoG0iQzUBX0pHAmPNU0Ujew0oqmdFy8tAZTOMaPEQv26ReOpsiNG33KtVkPFsbUlGqrUCjk4uurwqcBkATtzyvuAYFhdXo7O5x0m9znBjsdlxDR08vMovLUVRdJ0y4jFGJ+MvV60yQD+rjMg/e9yNAF1002Sj44C8XXb99Q5UlLBWImaHSY9XvAynLVFsjrrMLH1W/scSUck20uQR4/sOqAs3DRnvdYUlGsXU1mjFOuOju9VzUbMM0WV5hNfKLKkGmqrGpFbo77htryLuxq6QKhdW1sIqgBJA+aoRpyff9F2rewaBGgC56xWt6HtzfNBlpYaFAeAbADqO1nwCUYZbgV5ByzydcBkRPVUE8NligfNO0G5TrLE0XXgBqN3pdHtCCF1jXoNXCziaG6KIrWPkXWuDsfBab1KC7x9mCq7Fyzpvzvzt7upFZUomCyhr0WvVpICAAGSMTTEs+qA/MPHjfjkBvK1D1oQKf3xbcooQWR64CEo8EAsKVTFPzjwrAJK8Q3FyfM09e9wVQ9a4qHWU0nUowbfl6IwTP+uhMk5VoK9CEKWKF+y82saK7x4qislpk51VIuWjfzRZDNxbutPo9PcgqrUJeRbUA3G72LcgYNQK36+76IHh+amoxo+v79ns/6K7OYhMqqlJ4cSBpMrrllE1mmozeANfX5Jg3c32tF3ow+EZLHjlWWWpOKqw2Ix89/59Ayy6P0XuVJktBKZahSZssqqqeNq67C4qrxU13LDZxd4yB8a6eXuwoKUdxdZ3N6hswt1gCMHpUggnygw4cB8IDC9GFxSYbAMo3+bsxTUadtdFnKkCT8lr7mWpfxHW21IhzIRwIjD4NSFlhz5Pz2tJq2HsEnxa8UFsn5aKqswklF103ctEpukhNNqbJerqEq2pzyt3JPPE8HV1d2FFcjpKaeiHKOFebk7segNEjTZD7+3mY++/rESCoCUjWag+o2ERT+W6y2RIWqhw43XSCnUG1pMVKT52WncsAti0auRqIO0TVaTPCTiabF0WXNiShFKvQqE1WaqqCQAXXvkw2RtELS+uwM6tUjwf0kybT02V0CHp7e5FTVoOsskr0WpXcs+EoGJOCWHIT5Pv6izWv79cISJrsXT1NNpBqMp1GFpqgykHj6Kp3KbebOm1co1NmmWAWKadiPY1WpNhtjMB37/ao6KqKTZJQqq0UJptGb8CFqmp/6s6uHpFrKiyuRVe3rjCj/yzOvUT91dRAT4ALCZaYZpVUorimHnTXubl4CFJXY4Lcr+/L3Hkfj4AIH76trCjXxgPZdMAgIFDpnouaKiWbdIgQjOKyW/QGhV1A4ZMqlebj1o5EFOA07NYoHGEA1P2quseqIa+Aa/BKCbh52whxgpoAz62osVWqKXVmVqH1OYPFYlpyb4Nq/r6fjADpqdUfKWXTgbjorCajK073vHkXwNJTElqofS513yxJbQDqvlT58KgJKuDGtTnJLtRF97ppYJqsBCslyCbWVWezuVuHk5VGogvrwbv7EF2cL2Xjv0lqLaesGtnlrCFX/HUJIejqbybIvb4kc4f9cgS4Bmfqikw2v0UX2QwsTWmyMYpOV5ziDYyMM4BGQotNN71ORelZXZa2FkheAnTVAXn/UCWmHjbCsBMJKMZqPYrOqjR3mmzKsSYXvaCkVrfgvbbFtL1QtG+ojUy2HuSVVyO3vBrdogLjuI/OfzMt+X75CZs35WkE2OKXXHQqq/rtojPAFqvSZImLVZqsRW9wUKfLNQnmrGoNTgHGEUcBMTOVdacVl/bCz+mFLv3fKBVdirBarwc31tGu9puWlmkyxWSrFhfdwKXucbssrrkWp7RTVlkVcsqr5N8dYnhOAhEud2i66ya+9usRoFUVosuzA7DgymJK84PJV6ncNvPpZa+pv4fEqSAbUceKMbrqJL5M/q3alzRZqqwWP+0liq5JkK1EW41G0EU3dNHdJ716NU1YbDkFlejqcuWi950WNIsC+M7iCuRX1Ii7rmYBUmJ1wUZPqXcT5Pv1J35w3xyj6NUf67loPwUfHEeOLjfrwmmVKZtMEkvMdCDhMFUzzlg1I+tFTyutdKqw0nto/Fb1L/NQyUZnvBMjUIJlaNSmO7UP1qcYhztRLnpxeR12ZJUAFGiUBqa2ZJdTNZk6XjHZiqrrpeDEZsGNsxrrcU/qrybID24c7bdPT9HFKhabvKos6mC2hCOACRcDgREAGXLc2MnESJGJdFOPYs6VPqe46rwm//GgycbTtCEFxdpqtGA8rBRX1NNk9jCZuhwx2NVtlfU3RR8IdkOTzXFZ7WiQ6ZCTs04uOotNnCLvRiRdT6p5VHg2QT6Yr8c8do+MAC0nLWjhY14LPrxfXwPCRgITLgWiKNGk9/7m2pzdS9qKlLRTcLQiuOQ+BHTX+SQy0YEEFGINmiWKbnVpKW531jWQSi5El+xS9Pb0iEij0zq8z4NYYYXVakVWSRWyyquhWdUa3H5ON6my/gbDBLn3z8TcYy+OgLjoH6mqroGkyWitw9OUpWYlWXsFgF4gciIw4nBFZqEIIyPlu7OV1Z70G9VemO2MCv9PX3975pczD16K5WjUptlUVd2twO1R9BrkFlaju7vXqzILXXRpd1RejbzKGkmt9e1QrOShfHwvJsh9HChztz0/AgyyieCDN7qou1uh6GKyIrewNxlLRzlhMN8t52tXa3KWjjJtRk4602bcn1F32klSZKkJ56G7KK9MC16AdditjYVVU2kyccndMM56eq3IK6qSSDrBavjuAlK69rqfrVTTFNWVOm6MoudXVAuX3d1mgnzPf47mFYZ6BOii04Izkj0QySaWiE74pSK6GC2CeY8EdP1XQNFTKqhGGNGaSzvh2UoUgoCjxFP+v7xG0TuQhEKsle6iGgUZdI1zd8PBKDrBnZVbrnjl4qLrNd5uZgRCnC56bnkNdpVWgBOEswX3w0V3vCHTkg/112qez+8R6CGT7QMlyCCii35uNtHF1SqYtjtXpZdYIkriCz0ErvHJlGOazBICTP2DYr+xMIWTAFsnUd3Vw9aJeNFFVy56oK2BgTvtUgbMcoqqUUQuepduwT2dXK9AyywpR0FlreKiO00EAwS4uBgmrdXPL8rcfUhHgKCu+kB3qQcYRY8Yq0DLqrL6L3XllonAmHNUy2C6xNLh5Asl8sC1evLxKtjWkg205ABaV7+PJZJNSEKxthLNmOScJnNjybmezi+pEQvO0k+ba62zV9RS2rHcVENHdzfyK2uQXVoFctldnX8T5EP63Zkn20sjwLSVsMme0ZlsvkaSHO6P6+y09arIhFrodLnbS4BJvwWiJ6mcOANxshbvBeq/UMUmXK/LOljVbPe/aehAIoq0k9GIKbbeZMb+jtXhnEvINM0rrEJ2fgW6e1TFmG2zccztf2LMnC76rtI+TDbHR/ShA6rHN2Za8r30QZuXcR4BqQenC/0fRTwZ6Eb3nDRU9iVrLVR59ZQTdNFFSik/piz6iCN0oFML7g2g1Gi44PnCHYgXRZcGbZYu2eS8v2OajHnskooG7MoplSi6ysP3H5STKDoLVCqUBee/i3ftEMDzK8DW36OYIB/o12UeN+ARMNbgLDYxSjpdTmYTL+rzi+7KSksiFlgTGAFAYChgCVVNDqb+HghJUsE2VppxEhj/S7U/JxdOBDUfe2GyMYqeLABv1Kbqqqru9FG5GiCTzYqCkhrk5LNclGkyZ+/AWQ+Gv1mFycZqMqbJpJrMzYCaIB/wV2YeuM9GgKAkVZUW3KNkkw5cl4qzAKXYEjVJufhsUyTqLDpEmAsf90vVI5yRel6LRBj2C899UAk9NO/wEsGnix6PIqxFk6ZaF/Uv+KAJLTW/hFH0SvQwp23jkzt3F3VMk/VaqYteIVZcrcF1MRhdz0JZc32qGMAqxun9mpZ8n33uB9+FDcmmkv/qxSb9fL1Ma9HljpkGlDwPtOYqkLEFEctFxfXWRR66aoDKd4DazxXoyUcfd7EKqjFazn8o1shOJ7tuU2WjXlgkHeSia8vQiJnCVOt/Y28yK0rK60WyiWtrxWSzg7aveVYueg+Kqxuk4IRR+AEz2Xz9gkyQ+zpS5n6DGgFaZBJNSEyRVFU/AKe7PWotMHKlWkOzgygtMjXWKO5AKWRaaRuRhC54m+r9zUo1gl+6jE61r27Jg694XVd0ZRTd/bWNevASXZPNqgXZAOuKdbLSrCK4WFBcZye62AbJ3rDQ+BMBzgqyXSUV9jRZHwqNY0/xQY2348EmyIdsKM0T9TcC5IkLVfVZ78UmBDarxhgsY46bW1uhCpYln6gi5mwZTIFFWvqgKN2d7gHKXlayUIym83jWg3OjlS97USfD9P+a2jECRdopaAaP608XXR1P1zuvqFpF0clkY5BN32zrcU057spS0+orqmpueSW6hclmOOV2zpxMP4N1z/s+oglyE5t7dARowWs+VUSUXubBffiCaamZx6ZFp7AiYdJZr4JqXH9n3w10VgIhycDYcxWphZMDU2fsW9aSpcAfOkJVl3XVemXRqSj6ctRrMyWQJ+tnV2Ms98I1dHFpHXbllIm7rnBpBATt4QEjSm4IPuRV1iKrlC66a5Btj1hw26xjkmH26Dd+UJ+cRJeaT/Qe3X4SXQj0lBMV0KnsIubTCjR9D+z6q6oBJwojJ6jIOdltpLCyMQLbFTsoo3p6B6oePEFPk02XNbVNz9HNgeSVs5osl1F0seBKpNHdJjF0ibwzTVaNnDKmyQzBB3sN2h6x3o43ZFrygxqGe+7hjfpsUlV7PKzBPd0BWwXTopPsIhxziqhVAnkPAs1ZymQGBKkiEwbkmFZjTbgf/HdWk5XYNNnUJQz49cUu2WsFJcpF79IbH9hddMOe24+iqipBTT223LJqdDl2LHR67kGw2Xx5gybIfRklcx+/RkC44p8DRU8OjIvuZIUClEVPO9Vu0VvzFMlld44CNn+nhhtddmrBlfxPabl52ToQJy66IrooF10BXDnajnBVLnotduWW673J9IITndZquNsGj51Hs4CFgg9ch7PYxIixGW68TV3VcWbxdtMD+d0E+UBGzTym3xFgmoxrcCqsiOiiD2twx5OxRJTuOV1vEmXoEQSGAMnLVAcTrtGZa6cYY8kLigRDS045J1678Amg9lOPL0hx0RNQjhNkDc72wcplNrTZHA9XAbOisnpkZpeAxWSORBf3VWiKi15YXY/sUkWO2eNpMk9PbILcBOyQjQDBR9HFsheA7kY/T6u3LRp1ilJK5bkavlHuN4NtdN2TjlN9yygMwd876yANEii6yK1uk6oJNySe+rkDArxIY39wNh8MdMhrGyC3Q5Iuel5xNXIKqqQ3mSMPT8gqwpNRf1WRdCusmiZpsvwKSjbxmD5RdNF78HPy83M0nVcDZuBtMMNnHmuMAHPRDV8BBY/qLrqfHzEt+JifqfSZUQ9Ot5/5b4ovctLg+jtlGZB+ugI9gUJAU4SxcYuqMvNSqspyUbYPrgej6M5pMhUjNwBuRW+vJqKLO3PKbUw2iyikqs3ZRVdHWjUrcspr9Ch6HxddD9Lt8UBb36/StOQmTgc9AhJFZ5qMLrqPabK+F2V0fOr1KvVFK828s3QVpejDN8r9by9VjRBSlgIjT1LdTyjhJJVnpV5FF5kmK9OWoQEz0AtWpfVHZyMrTUNhSQ2y8wlw1YHMYkT0He7dMU0mkffKOmSXV6JTClR0rcY+k8Kgx9vfE5gg93fEzP2dRoBrZhZ7UJONggx+b4SJBUhcBIy/WBFd2MyQRJcRixQhhkBn6yKWpFLkge46LT5dd16XLr2Xrip00YtxknQ2EfdZx7e7ym2quOQXVyO3oNpZ8MGxPMwArp4mY7sjaV1U5tD4wNlndu1R5vdYDfAAE+QDHDjzMF2IYbMSPxQ32U8XnWCNnakKTsIzgPg5Sh2m7FUlxJjGnuBLlV6b1IJ/qQJrFH1gwI2MNkbYPUbSNYiLjpVokCCb813abbmqDOu1alIumplVIl1OnNzzfkiuPVqv0FRZcKIUXRz02xxo7P4Oz5B9YibIh2woD64TCZNto0pXDUSyiVFyrq0Tj9SLTaje0qncchacENTch2IQDLjZLPpXih5LMQgDTB5GvhOxQnSplzRZkOzpTq6Jf2c9dyGbDxays0mf7qJurLhw0WnBy6uldZHR7sgWnBus2MN1tqeyAAAgAElEQVRQfVEmyIdqJA+i84jo4sfK6lLe2C8TRQgwt30CkHG2HkAzxs6q9NnYyYTBNG7sRErWG91zBttoxQseUcKL/VHN9NNR0YWdTRq06VIO2n+aDAJWMtmy82iNe2ARBcX+N6OzCSPoOWWVKg/OzSENt0epqv58bibI/Rktc1+xsOwIWvSYl3pwD2MVFAmM/qlis7FLCYN1FHkglZXAbSsDsv+m5Jy4Edyjf6KsPgUfWKziUTZZQxdiUaytQj1m6QA3/GbHNBkj5aopQlF5HbZnFqHXahGAq1Bb356kRqkJiS6aWPDMkgrVusgWOddJNHs7Tebp0zRBbgLX5xGgW840lY3JNoA1OCWTI8cqrnnkeFVswgh56gogZbmy3NwYLafFptAiA2903bl2F8EHT2w2ctFjUaYtQR0OtauqGg/pRHjRRKaJ9eC78lhNRpUZIxRnGGb1jI5MNgbm8ipUsYmLquq+SpOZIPf5MzZ37G8ExEWnquqrPgkvuJyGKbHEo4GMnyjdc2kO1gRs+53KdQeFA4nHAunrleoqi1EIfko4Mbimu8LeCk8YRWcevBFTYfWQJiN0WdtdWFKL7PxKdHZ1eyWo0EbTlWdnUVpxAtygpvrUXXRffV2mJd9XIz+MrktLShedRBdr+8BvPHY2MPEyIDhenYNSTHkPKcKL9AcPBJKXAqPPAujS06q2VwE7bgB6mJ7z7Dl0IRrFOFkvFxXz63SvykYrV5ystKLSWuzILkOvXi7a34OpuDvddyuyyxlFL1eND1xnsn2XJjMt+cC/y4P+SPLPbVF0AtwT0CxAeLpaW7O2u69bTSZb3BwFYu5H605ZJkbU2eCA3gLX33TbR52sjq98W6m6cKLxsHUhRqLoddohuuhi/9VkpJoWldWJLrqj6KIEymyJc6NAxd66qKi6DlmlBtFFpcmcikzE29gPvxjTku+HL2V/uSWjdREVV7wSXSxA1AR7Q4Pm7UoNpq3YOQpOYNOiM7LONTa3zmrVg5wSzbToZLVRkJH5cfLRPQo+Ap2IkyCbuOjCRe8v7q4JVTXflibjxGFHpbtiE0OyySC6MAqvrx1UWG5/SZOZlnx/Qc0wug+60tWfqoIPqSbz+BUpTbUJlyjRRGGU9aroOEtOqe0mum56IwMCneqpY89XTQq5UWCRqTM2PxDXneDTaa39XppElwQhuihFF8NFd4yO2w9m8KywjOWiFWoN3idN5ghyQ/CBQTYCXAQfWGxiKzbXY+8myIfRR23eqn0ESHSp3QgUPQNYvQGcaknBKsU1cpUCKBsLslxUCCzdSo+NrZAatypaKn1iAfocZdHZNpgTA2Waiv6jXHcv7rnMC4hEqbYcdZgDii4qb1l1CnUmvNCCW1Fc0YAdu4qly4nzglqvIneoKOMOQo6prsfOojKl6KKTbxw9BdOSm8AZfiPAbiaUbBKii6/lohYg7hDV55vrblaEcU0ev8DeooiuP7XXmIKjhBMnAk4I8fMVBz0iQ+XMuTSoeter6ANlk8uwBPXabFgRCItTkM2oJtOD+N29KC6rE0WXzi5rP4UmeqqMYTk2H+zple6i2WUUXTSILvr8NByst+OXZ67Jhx8O99gd03pWf6JEF0WyyY+NIovjLgRGHKnc+9wHFJBZGkqddEmb0WPvUBMA+5A3fgP0dOgW/SxVhEJlF4/FJnTR4yRN1oDZeusi99Vk4nIzil5O0cVydHR6T5PxiXusvcilJltpFTqN7qIMsYn66h6WavJjyH3e1QS5z0N1YO9IYLEAhLJK5JAPZAtJBGbeBoTEq75ku/6i1uLsUzb2Aj0tpp+Ya3YG58o2AK356jeuy2nd+90s6KaLjhNQq83vI9lk98BVxNsqaa6yynps21WC3h5nkou7S6jUmhWFVXXYUVSuiC5utmHhopuWfCBf8AF8jOGil74I9NBFH0geiCAKUK43ZZq45qZHwMAbGyXQovNvXY2K1SbrdQbnyoCCxxXgvWxKsmmJLU1mrI3dRdMZJKOLntWHydY3uGb4AAbRpaCqTrjoUg/usA07YJsg9/Y5HUS/C9Hlc6VwKhHwwWyaKv+ccJnKgxPAdNmjJgOWEKDxW5UqSzgCSF0GBIQDZc8DFd5ddObBi7XVaJDWRZ4mIfLKgcKyOuzMZnfRPuWibnTcDAtOququkkphtXGzNykchi66CfLBfMgH0LF00ck2Y422MNn6AQ8JKtHTgdYcr/ppktsmdVUsty4IIXrpP6oUGfPmrAWPnqbSbRRd9NK6WBFdTkSdRi66vR0w30RfThvz4CUVdcjMrUBXpyuBxtmSK6JLL7uhVNRgFxsfdPfTXXS4BdtMkB9AQB3oo1gZRaeqKqPoHhRdAiOV1aULbrQbkqi7B2vK4pMp1wBco9Os0hUvehxoK7XJHaq2QgSs+3Wv8VgCcG2ZVJP12tJk6te+4TauwUvK65BJC26jqjrepyo3tXPZgK6eblmDC8Ad6a2yo74QsOxV2cWBvtH+jzMDb0M/pvv9GZm7Fqrqc54BThQlLADGX6j45mwsWKtH3z0pwRDAFISgDhtz6E07gew7vFrsvuOmFF0o+DDb9pM7WTYpNiHRpaQWOUyTdXbrmmx6sM3Nol2zWKXdUYHuorO7qNPEsT+Vig72gzJBPtgRHGbH2xofPOWD6CLbBScDGecAIxbaGwuSwcYJgrrobi26BgTFAtNvUvlvLgUKnwZqPvQqtmjY6G5ECRe9VptrKxftb6TZMri0qgE7s8r6SZPZUW5Y8m5WoFGyqcS5XNRYh4vtHkj8cX/8HEyQ749vZQ/dk6zBP1eCiF60ye13YAFCU5RcMhlqjIqzcKTqHaD8tf4JM7TmbDM8+gzFQWcdeO7fvXYWJbI6EYNyHIdabZ5INtk7m7iuwSWKXl6PrOwydPWS6OLsnvd17A3JpvyqGuwqdiC69BlyE+QevH+tPwGtPfTdmqf1cQQYRZfmg2zhW+t/miw0EUg/Q5Fd6IKzaIRBM1aQ0Y13t7GF8PhLFG218nWg4k2vqqp00cskD04Xndx1tYZ28bgpCWeFyCbnFFSgvUMJPtggbiynHdbuBsAZRc8tr0KHTSRC3fywTpN5+gxMS+4jSIbzbrS8DV8rfXIv0sVuH5PR8Ji5QPJi1d1EGhsQPWTIfaiEHUhb7bsxIk1rzuNJevEi2dSNCN1Fn28rF+3XRe+1orymCVu2FYDuuquqat+4uyK6FNc2YVt+sYOiiz3bPpwD6B4/TxPkwxm9Pty74aKzC0m/a2gP52E3UQoppp6gF5E0qLZFLBOl687OKVSMqXjNvSvOCYGTgZcGhKSqVuBY1GjzhYuuarX7OttcJ1ul2UFRea3Ug3d1E+DOW9+SUbuLXotsUlXZctjNZlpyH74nfgWmu+7bQO2VvUR0kVH053UXvb+rusJJWWorEDdXNT0ITVB6a+xzRoILWwWTk041F8N1ZwWZRovuT8SKXPRYqSZrwCyRbOp/Da7W5MV6uWhHB6PoSrjBLs/cN02mZJPzKmukXLSz27kEbXgDW+/BZpCDLI5dWR3etWnJ9wrc9v5FmCarp4v+sO6i90d0CVMudUe5XuLZhzueulxF1wnm8pfVmp7nZtR9zPkqxcaNUXt2UiHQ/eC+00VnPXidBNkUW829mdVkDV5a0YAfdxSJPptT20A385Tkwy2QPPi2wjJhvylVVYeWCsPYR+8v/OUycZkg3/v42+NXJIOMUXRx0UlV7QfgLCRh29+kJao4RGSYvnROc1FFNeNnCuQsAS3+rx3EYaNU4UncLHUNrssr31Trbx8aLnQhCuVYKmkyK4JtFty1dRFru60orahHVm6Fz2kyVpAVVdUiq6wKXQJwIwo3/NfhMoHZBsrZezHmLd3HES9ndGo8/vLb9Vgwe+KgPz/TXR/0EA7yBMJF/8wHF11T6+qJlwMRY9XX31mrgE5mG89Dd53R9PEXqUaE7FNW+BjQtE0vrA5UUsq09LL1KoBTF91rd9E4lGknoA5Kk81xGuprzHtZGVZai5y8SqGq9v1dabMZPDb17ff09qCgyuCi21l1Ct7DG+SGBTcstpCHAwIQGOA8mduKbzQIyG/7zTrMnzV+0FkEE+SDxOigDjcaA7JctLfF+9qY1pm9yMZfqnTNuXG9zWg5Oe3s4slCkwm/AqImKdBTjy3/34rHHhABTLpc/caJgaovFW97UXTVQKJLCZbrXPRAm4qLc5pMX28iAMVUSM0qRUeXUWyiXHX3bZKU6ENuGYkuSqjRcVIY3mtwu/47n4PjFRQUhITYCEweOxKTxoxAfEy4AF5CKsbUqWmIigjDMQunIm1k4qA+MR5sgnzQQzjAE9BFpz5aocFk8/E8tIKxs4CM84CIdHUQFVRJmKGIA39ni6KMn9pTZ4zYs40RI+/kqdPVz3sYaNnhldFGgJPoUqMdhl4tUC7nhnUqf2fArKyyAT9mloh8kzcGuWHBS+uZJis5oNNkwUGBGDMqAUcvmIKTl87FuNHJCAoK9CgJHcCJYQhiECbIfcTWkO4mRJeNOtGl2rsF73txWnRKNbF6TIQYCfRKVRZKuSZKOrG7KAN07AlONpshtsj/lUq2J72qyZDoUq4dh1rMFVVVu60RZTaH7iUMsukuekEl2jucFV1sH6ruohvHSrME3UW3pckcC02Go6qLmw8lwBKAQ6dn4JKfHIcFh0xAaEjQkIDX12/SBLmvIzVU+0lL329U4wN/JZsc74FAZ/knmx+I605hxXoVvOMaXyz+bKWZHjZSBzrVXXYoNRlh0fW3aehBJEq0ZQJwg6pqt+LOtpzOOC04RRc7OtmlxCg00feT5oX2NbjR+iCXvcmM1kUOPvpQWK+hel0DOY9KBiiBSkYvYqLCcctVa7Fk0QzQou/tzQT53hxxuuhksgnA2/T6bX9voE/uKX6e0k4nkAl0WnTKMjd8p05MSivX4JwIuD5nF1JJmfWfG1cuOokuR4BOt6c0WU+PFWVVTfhxR6H0CvclTUZNtrK6JmwvKBWiC6PoFj34LBPJELio/o7qUO5vgJzPERwchLVLD8VNV6wV93xfbCbI99aoSxR9E1D6gi5z7A8BRdAKhMTpVjlQAZbRdZ4mbp4qLGHQjV8YgU5SDVNklEvurHEIeulBsH6em91Fqapap82RNJkjwh2y1RLkI6iLy+uQk1+J9nbvpBracsomU/CBVtzZRbff0PAHuRqpwIAAjIiLwj3XnYnD5vSfCmP8gnrxzhFHiNUfirEwQb43QE6A07LSgvssm+xwY7TGDKax7xiDZ0Q2U15NPyhJZEoj0zWfcKlqPig5WT2l1kaBxjuA7havnoOUi2on6mtwFfF1DbLxL1bQaDMPvn2XkmxSTDZ1jLHZE1/KQed95VXWYldxBTocqKqq25FOenEn+MCJy2lOdE09+Ttl2m7S5qbopaqO1xIXw/8PRFJmFoukyCaOScFDN5+L9NR4t4Bt2d2OzVuysSO7HFZDShpATHQ4Vhw7G6NHmdF1/9/A3j6CrjGj3oX/p+ik/rqigRFA+jog+USAMsr6B6S6nnQrbXQG0SibLH3LfgqEMxgXAFBNhutzaV3c5fHaZLJRdLFGW6CILjp5wxXkmlhwaR+cW47Ozi6ReAqw1Z65O4LH9AqTLbNYabI5EWi8Kbk4Ac++0jDII951XT28dIe1CNl1SsZZHyrbif1DugK5hoCAQMyalI4H/3QOkkZEu4Cc0lVPb9iER174DLtb20XZRr860lPjcNuVazHPzJPvbcT6eT0WeTCSzag33Wu/NwuQdIxisJHc0lqg2gNT2IHrbFFQ7VF0WAKZXkLUFMVRJ42V+7JclQE5DxslmwjwWu1QJ8kmV8YqwWpFSUU9duVQ0UUvHOmzpna+lN7ZpKoOO4vL7Y0P+tj8fuc+RxC68S0MsozA0D8sqjtwIOX0N0Tq3nw/uQK5IrwcMnk0HvzTz5CY4Axy7lJZ04jLb34a23PKZO6mLLUxw2SMTBDG2/zZE/24svsnMN11v4Hn4wEG0YWqqsxLD+RVEdjsP0Yd9PZKoPBRBVxKO7GTaMoSJfBAb4GEF67DubGSjP/QjXdXUmr3VUGAl2lLUQuWizpmtu1WRUcDNJZ+VjQgM6sEnV16nzSH2jPV8kgBQn206sMtrq7HjqIytHf12IfBMJesXusH4VL4YnDXxZvXIe0Qe1Tcdv8dJGMI7Gw04ylpzY0QhoNV9+P92Qp2Ai04ZMpoPHjTOW5ArmHL9gJc+ednUFPfIilIY23EyWH0yATcfvU6obX6Pr2YIPcRnUOwmwS8vlaUUpZ5en1NBq+5z+sMS1EiDjHTVVQ8524VbONGuaYJvwTi5qv0GC12wSMOoPbuxPYgTCx4tbbQxkU3bJYLVdWqoby6UZhs7V3dYO6XoOe0IEBkmIANTnWtNdaCkxxTVFOPHYWMoiuqquM63e6y6yk2/Uc5nQhHKnFGNQewGEYvcqFMM7Ftw4Xiikmpjp6+ckq3G69UH16CWO6Fz6BHu9REo07Kv/H5eGEBn56v1xiIMIh7+rXkMNuEJtOb7X3zFLOnZODBm9xZcg2ffpWJ39/5Ippa2mwsQrUas2D0KBPkQ4DEPXQKApyEFGqq0UX3tAbnV0CwRo4FgmKAxu/1GnL93uhys2yUVFZqrEsOfKNdzIEc9mk3qOYHbE6YfZfPFWUsF63E0agRgNupqq6jopoPllU3IaegUogcUZHhiImJRGhIIIKDLAgKIiA0dHb2gk1MWlu70Njcgh15Zfg6M1/orTbyjEOqzOVa+gTBIQsNCUZCXBSSE2KQGB+DmKgQhIequvWOLg272ztR07AbtfUtqGtoQXtHl7RYMiLUjln5vtdRzoaanMJCgpGcGIORyfFIjItCVFggLAEWqXtv2N2ByupGVFQ3oml3OwjyqMgwxMZEuK6ve3pRVdMoYzEiLhohwUEyWUwZl4pbfr0OCXGRTsfQ2n+xJRt/e+RdeRZuDLw1NLWiraPLBPkegufgT0uiS91XQMl/VNrK4xYAxM9V0slCVrEAOfcrsoqxMdA25lwVWefGVkYF/we0ZvGLULnv2X9T7jsDbCxT9eieK/PThWg9yMbWRf3Vg9vtbHlVA+qb2jB5UirS0xMRFRmK8LBgRcsMYBRZWV1JBfVapYKsZXcHvt9RiGfe+ALbciifTFdd716qC0zYvAUhjej4tACjkuKx+tjZOGLuJIxMihVgEfTBweo6zM13dvVgd1sHahpa8ENmMV559ztp0GD0I3dX1mmAW8prAoBRibE4deVhOGz2eKQkxiIiIgyhwQEICLCI3HNHRxcamtuQmVuO/762GbsKqnHComlYv3yBU86b562t343f3/ksUpPi8aufLkFaSrxMOlERoZg0NkVA33cjoPNKalRU3WJBa1snnnp5E774IU+i8aa7PnhIDu0ZCC5a4twHVXrLYxTdAiQcBow5D6AWG/1OuvVkopHPLpvuB8YfBow7X9FTuTGIxsqz3Xkq6h5PVVZNpeeqP3Kjbu78mD0IRTmOR5V2pF5Npq5j0Fhs7isYZANq6pvRuLsdxx49HemjEsQa+ZogsFo1cUX//cyHePn979HU3Oq24WGAPkmEhQZj5sQ0XH7uCTh0xhgEB5H+6fk18RoEdEFJNR55diM++GIn2to75G9WCWTZT8AJif9FEE8fn4arzl+Gww+dKP/tKR/Nc3Giu+2hNzAxIxGXnL0E4WGhTu2WC0trsPbi+zFmdBLuve4sjM9I1hMhnseL5zYSJg1Nbbj1gQ14Z9MOpKXG4S/6mnywH6oZeBvsCIqfxTU4XfRngQ6deNLveTVluSdeCUSNV9rmXL/TgrMklHRTBs24Dmd6jOemtec/DMTJ4rdDRdWNlBrbGbESTbyH/lHBIFuFuOiHobcP0cXpdllq3quhvKZRTrf4yClIHBEjYBjIRpf62Te+wL+f+1QssGwOqSqujaMjwnDKkjk4d/1ijEqJR2Cgc87d23UJ9tqGFrz+wfd4/OVNqG1oVsE/h+g8Cz4CAgOxcNZY/OaC5ZgyYZRbC+vuWvRQdmSXorSyDsctmoHw0BDbbpwgi0prcMqF9ymQ//EnmDAm2dstu/xe39iqQP7ZDqSPjMXtV5v15H4P4h45gC5643cqVy0gc0082a/L3wKAcRcAycerf2dfsYoNKhLOD5JpMaq7sO6bRSxUdyHSWCeethYITXI4nQY0fAOUPgu0lXm8NruLlmGp5ME1fQ3umtHWT02iS1WDuMIrls5GRkaiW0tHALG9MP8JDg6UD9+dVeRj1dY3488Pvor3N++U7qXGKNFSB1qCcPKS2bjyvGVISYr1ieVli7z3eam7Wzvw+Iuf4fGXPpO1rbKUmiwrLJoFEzKS8OffnIrZ00bD8CB8/S44kXR0diEsLAScMIxN9XKrwZqL7sWY9BTc+8ezBgRyuu+3PvAq3t5IkMeYIPf1xezR/URV9Vsg758+uOj6ndAaz77bziXfcaO9WITVY8yLj/4JEByrzln+ipoISHyhB0AKK+mr7ClOy9+8C7BSYrk/K8tik3BRdKnSDrepqqq91f+3AY4uuu6abt1RiLlzJmDliXMQGuq8nuTHTjf+fxs24+PNO9C4uwOhIQECnDNXLcLs6RmyhnbcaAl/yCzCpTf9Bw0traLPLIQyRpKTEvDwbediwtgUF4AToG3tnWhqaUdTy24BV2RkJGKiwxAVHubWu6iqbcL197yIz77NBu+VxzDVFhMehj9cshprls1zAqkdrBqad7fLPy0trXIvsbFRiIuORES43XL3/aaUJa/FyRfdi7TUEbjuklXISBshkzbX4kkjYhAU6Mpbb+voRB3TZ+JtWNDS0oEHn/4An3yTjfSRcbY1+WC/YdNdH+gICsC/AoqeAbqqfEiT6aBiJH3ajaq/N1307LuVFacFJ201bT0QrFNXeQh/q6AG+luKwcbqM0kvaUrInOouHlx0WnBVD04mW4iT++r86BRQZPPBemTnV8g5T1wyG4fNG+8CpOraJtzxr7fwwead6OruVhLLFkbZg5AYF4nz1x+FM086AqGhzkBvbe/CJTc8jm+2FUqwicfERYfjj786CSuPm2ML4DneF0Ug//PqZnz5fR6q65ok1pEQG43ZU9NwytK5WDB7vEvhB4N8DMTd/I9X0aP3LOe1jpo3GTdcdjLGpLlSRbnfxi8z8eanP2JHThnqm1rE0qcmJWDh7HE4a/VCZIxO6mdyoCWvxSkX3gN2euGkEBgkyUVMH5+KP//2dIyIJxnG0QnTsPm7LNz20JsSQBROgaahpbVdshFChvnNesw/xMyTDxSigzvOYJkxpUV1FZ83i0qXGSBvLwUyb1E9wI3uoqLfVquCeImLlUUnHZYSTQS7H6KLisnGarKFTkQXdwsKWhMWm1CTjfXg0VHhWLFsDg6Zme7k1vJDpLQT87s/7ipUBBWqjtpS/RaMGZWI+67/CdJHJjisXqijruHvT76P5978Gt29VI0h8Cbhr9coEPTd6C389eE38d7nO6SYhZRT5YBYJB9/xP8HwM1XrVPXcdh4j1kFFTjnd4+hiRaZOYSgIFx29vG44PRjpDKsr5fxxZYc3PLAqyipbHBinvGK5KAvWzQDv71oJdJSna8lnpAGFJXV4qRf3IuOnm7F4CeiAyyYM2U0/tFPnvyTL3fg2rtedsqTqyBoADJGMbqu1uQDi4TYn9C05D4DVN+Ra3Bx0f+lctrewr99z08rPfseVUhCF5yuPqvTGAlmwC11taKvsvgk5QTlujPAxr/l3qd027y+dkaWQ1CKE1At5aL9pcnsq/Liinrs2EUmmxJ8iImJwooTD8GsGWkua1dyrv/zyiY8/NynYIEFLTlX2Qyg8QMnoKaNT0VMVJhexMbf1IdfXN6Aksp6OSYkJBi/PPM4XHTGMQgJcQYei17+77mN+Mf/PlL9x/W1NYeTANcYrAsPxc2/XoPlxx4i9+iwSgYj1ef+5l/IKqmWv8fGRuLff/opZk8f67IkYGBQAl6fb5fJSpFq1ISiCDNAXHQYrrloFdYsneviOTiBvLtbnlXuJdCC2VNG46F+GG82kDe3SSMJ22axIGPUCDOF5i82h2R/Yw1OnriUefo7x5LOFKBYbLTSXIPTE8h9QDHapGOJkZ+m6AP13KihngQ0/gDk3OtVcJHPyWqySixCpbZYV3RxfHrHcJty0Un2+HFnAbp77LTWyMhwLDthNuYeMsbtupfu7effZeGDzZnIL6lBff1uNDS3oq2zC+w5LhLMfVwGKSixqL/zLuJjI3HjZSdj+TGHuACP6+orb3sGWzMLZV3dN+9N95sR+GMXTMHZJx2OwCAH7TmLRSz/A0+8i+15VWLJp08cif+740IhsvTdPvlyF2647yVU17fYJhPbKElK3SLnX7F4Fq771UlIiGWWw765glwx+HwGuQPjzfBUTFrrkCB2ACeh5WYUnT3FvFpTD+dn4Iz9wEXoQQN256sIe8NW1eyA627uk34mEHeI6mZCIQhKLHvZSHRRnU3ooivJJjFMdjOhq5YwPa+46Nl5FWhrcxaSoDVeuGACTjh+pouVNU5F4klbGwkjrcI8IzAZZd62qwz5JdWob+lAe3uHEEukFNVGAVVlqdMnjMItV67FrKmjnZ6KRTCbvsnCH+95WaLyxnrVxu0mhFjlBQvCQoMQH03g2oOIxnXqm1slZWcJDMCa4+fghsvXugTQOIH8878f4t/PfQKj+YMBNGXNFWAZnU9PScBDt5yDyeP43kyQe/sWh+nvmu42PwC0lQzAkhuPzZ5jy5TYItfi3JgPb94ONGUC4SlAwhFAkG51+Pddf1OBt3435aJT8KFKO8pGVXVNk/Evio9dWduM77cXiGyy46SlPOsAxMSG48xTVcDJ26YsLRltVgl21Te1SgDrw82Z+PjLnRIdZ+ReJhytFxZLII6eNxm3XwIymh0AACAASURBVH0qkhJjnE5PxdYnXvgUD/zvY3TqaTB317fRU938aExqclcBFlz2kyW48MzjZFJw3Hit6+58EW9v/EGYegrgOhXJwROh5xASHIgHbjwbxyyc3oei6rAmF3fdtOTevpf9+3eunVgJRovemueVYdbvwzC6nroSSFmmhCBEbLFXkVykOCJYBdnY6qjoCaCtyEsUnS76UcJkc1RVVTLIAi2bNacrXVHVIADXrAah1Piy9e9cDxxlpCXghONnISUlFmSk+UpSIehZd97V1Y284mo8+fImbPw6C82t7cpAasDyo2fgz1efJlx4x41xgXsefRtPv/qF1KHbBSUY49MZehLvU0E/o6ijb0WZUZ/N9frvL1yJs9csciG/dHX14Fd/ehqbvsuWiL/yOIxlmLMXFBIcghsuPQnrls930moz3fX9G7IDuzsBeo7qTkKpY48EGA+XoCAE3XECPXqKav0r3zCjP+1A1UdAzUd6sK1/ko1Kkx1vF3xwYHk5X13ptzAtJS66FEbYmWWOVt+oyuJ8Ex8XieDIQMycmobD505CWGiILRzhizyRkVd/59MfcN8T76Ots1si5ScvORS3XLVeJg/HjeSav/3rTfzvjS/1KjD9V72AxXFfr523SbYJCJS1/6krDusjpEhySw8uvfEJfLE1T9b+/W0cuZCQEFzzi5U4c9VhTksYE+QDg9EwOIpAz1V13JRYGugand8Vtduohx41GQgKA9orgKYdQFeN14ITlovSRa/WDoemBToUOvaZeiyUTTaCbKoe3DlsaIe4EfozrGRxbYNINoWEBmNiRjIWzBqLGZPTpeaZdNfIsFAEhwS6zSE7gbejC3/71xt48b0t6OrswopjDsGfrz4VERH6kkXfmevo+x9/B4+//DmstOR93Gbl8hsW17hvVf/uGgpVUf/fX7QKZ59yhKsl7+7BFbf+B59+lSUTSn9MOgF5cAhuvOwUrD1xrmnJhwFCh+YW6V7TorOwRNxpT5RWD5c0KhQYbRf32gpYDYGF/iP4ZLJV4BhUSZrMTnRxR1el60ze9c6sMnRL6Wff8zr35+Ld9mhWFFXXCcDZp0xYt9STDAoS6xsdGY6khCjMnJImddOcANJGJiA6Mqxfaurm77Jx/b2voKyyDkcvmIrbf7seSSNiXdbJz76+Gfc+/j5IoLEppkisQK9kk7WzBcGBAUgbOQJBgRJJcOpCwoKYuqZW8VUuPXsJLjrrWBcmHoOHN/99A155b4tUynkCeXhYCP5x409x1Pwp5pp8aBA0TM5CQHJtzgIRrtUd85178BEYRWc9OKmqiovev6OpRBcbkJVbitZ2e+MDmQz6zAgCIrH6VlQ2NCOzpELJJtvr4sA8uaJi6pJzARaEBgdi0pgUzJs5FksXTcOcGeNcNMYJoJzCKlx75wvYmVOG6ZPSccuVazBzst4JRn8EehxUTfntX59FZXVTv91TqaGWkRqH6y49SXLyejRBJlvm2Z9742u8szlTynLXnjgP1//qFBCofd19xgvue/w9dHQp9p7jeWQu4f8FWDA+PQkP3PQzF1666a7vwQ99vzm1rNGzlDJLa5Eedfc3h+7r0xhcdJaLkouuosXOoSL7uehmllc1YttORXRxWlb0QbnxnwRjcHgIZs0YKW64+szVxqKPF979DjtyyxVxRNRhdCUXCyQCPS4tCTddsQZzZ7Ixo/NWVFaHP9z1Ar7bXiD5ZpUnn+1i+Rub2/C7vz6Lzd9mo0fPk9scc4e+YmeftBBX/HwZIvqAlyWul93wJL7NLJH7mzkpDY/dcYGooPbdvtuWj+vuehGFFXUSzHMipgj5hpTdQKw7YT5+e9EKaZbgPFGY0XVfv97hvZ9h0fMe8hooG8yDcg1ehUWo0I51ah8sVtV2YpUmo4teWdOM7ZlFEmDqGzdw7muiHyOabA0ICg/BrVetBaPrjhvd53sefQfPvvU1NIl8OzT1k7pwTdbo11y0EqevPMyFLce672vvfB5bM0sQEhyM809bjEt+crxL8I0FLe98+iNufegNNDXvtqu+6EkAehwZaYm447enYc70DBfVFXoM5/zuUTQ07YbFoiEuJgqP3HYuZk7NcFmotLR24P4n3hO6rSjJqhpVe+28BtFo+9Pla3DcEdNdMgymJR/MFz3sjrWqGnCJumcPfI3ez3PTRa/CYlTqVFUPPjp6NaC8ok7c4vaOHhsRxZ2Lri6nVFVL6xqRWVSB1JEJ+PNV6zB3xhgnAJGo8uHn23HnI28rnrcuuUQXX+m9BSA9ORY3X7kWi+ZNdgHf9qwSXHvXC8gtqpbf6N7f+fvTMSrFlRPOKPtjz3+KDe9vQUVNo5So8kFCAoNEVOG05fNx+qqFohzjuDH3veG97/CnB16TlshcqVOA4ldnH4/zTz/GJfjG5UFWfhke/t+n+PrHfJF6UgU0EJ77yMQYrD7+UJyz9ki3jDkT5MMOqIO8YSMYV/i4Um/xm/rq7vp00cNQgeOEi97rsZpMZcTLq5qwLbNIl022Lx3cBeWMbHBBVY3oond09yIuNhy/u2Al1i6bKykox42pty++y8Hdj72DospGyWXTS2A+OjkuEtddshKLD5vmsv7lOT7ctB033P8y6praxN0PDw/BRacfjYvOOg6BbsoxKYm0M6cUr773Db7ZXoyI0BAsmjsOK46bh/EZSXKNvmk8suSuv+dlfPr1LuUB6NZ/0aGTcNPlp2BMuiu5h2tx1nN/vTUXb360BTvzqhEVEYIj507Ear0Lafj/58q7W4SZIB8kZobn4Vyj5wH5/wLaigdt0ZWLfhTKtWNsXHS3a3ALRReVquqPO4vR3aWskdocP0/HKJ3imZfWNmJHkd5TnMnxAA3HHz4dN122RoQc+m606NU1TdiyvVAKTnp7e0UMketwFle4E2SgoMMN97yI9zbvlMCYurcAqQ2/+/enY9G8KW77hSlxii6V9rNYRECSuXp3G+MOz7/xFf7+9IdSF24sYngprsd/fe6JOGPVwn6vw0mB2m5d3b2yFme5LGvjlTK0UbTiDHUT5MMTpYO/awnG5QIl/wWaMwcMdBJdKNnEPDjTZDbZJDdn5AdaVlkv5aKtbexN5rrZ1+GKAUewMk2W6di6SEo5LYgID8U5pxyOn592DGKiqFDqej66xlw/c2NJpuq57bojAf7cG1/hn898BK6BDcCIworFgsNmjcOvzzsRh0wfgyA/pZ+MuyLAP/8uG3f9+23kl9XaVWHkdtQzcR3/x0tW48h5k31m7/Fojm1lVb0IWMbFujZKsJWaDqQKzSxQGTze9tkZDKCTlsp8up+byoMfp6LoUi7a3wlYq21BeWUjMnNK0Ca5ZRURd+ee8yyKOGJFQVWDpMlYPWZsUj6iHxwTGY5Tl8/DeesWIznRN2kmx7skmMlbf/HNr/Doi5+J+qmyrnbxSGPNPHtqBi45+1gsPGRiv5NFfyPAhotvf/oDHn1hIyiqSJ68ES8wjpFy1AALpo5NxRXnnIAj50+WbIC3JRXPU9ewG//3/CfSn2zW1DFOt+Gp1NRTcwX39eQq/29WofkJln26u0GBZdS9o9znW+G6m0SXSu0o9GqK9uk+Taa420yTfb+9yGZV3V9IQZ8MbYKguqEFW/IKpVLL3fwhOXNoCA8LwpKFM3DWSUeIK85yTdZ/q/uxq5Eqirw6E3PpzbvbZOmw4b1v8fpHP6B5d4dYeUlR9c3Pk65P1z0qDOeuXYSli2YhNTkWURG6xJNDvzR1CdWyiWv2iqpGvP7RVrz03reyrqZzoNLdfZ9KTV4chfTUBPx83SIce/h0JCVE6zRVh2fRJwmev6y6Ac+9/iXe/3wH/n7j2Zg7c7xXkPMmOKGwF9o9156J+Dh7pZxxMEt1b7z/NRknJ3quF5AzUMg6/vbOLvFGYqPU++hvM0UjfIbdIHbkR03qK4NxEnV3EAhwc1q66JU4Uskm60G2/lbU4qJX1SMrhy66Euk3pgMDhI6NBpSL3oti6WxSJky2/uy9+AJ6xxB2FEkeEY2p40dKqeWYUSMwKjka8bFRwunmflxnk2VWVdOMovJ65BRVSVPEkqoGcXcNcCpWmVNXZFsXFuIyIiwU49IShTo7eVwyxqSNkGuTVsqN6/OauiYUlKprbMsqRmFZvVSRGWCR/+0zaI7LCApORkeEY+qEVMybMU7+lxMY1+C9Pb2SeisorUNmbgW+21kgNfOhQYF45PbzpQmhs7finCdXE4li5yXFR+HoBVOcUoTG1FNW1YAvt+br/AWHM3oAOTXnGYgsKqtBbFS4HNvc2oGjFkxD8ogYt06JCfJBYNe/Q61AM9NrTyug6+tE53NoUAAnk22RU+sil2vpvcG4Bt+VU4rdbV0KKNK4QLURchVtoFtvRVFVA7LKKpSaqTEn6JQ2x25ofQNNaqmtoujhIYEYER+FyIgwBAcrT4Mlpq3t7WhsbMPu9i7Vc1vaG3kfKQG+nF6fWKQ9UoC40yPiI8V7YBpMeQndaCRltbFVAmTGsU45ew9ZDYPjrsZLiU8kxIYjMSFOVGfFUra2oaauGe2dauLgPxFhwXjUB5Ab46TUcEimUeoytqGWZyNPXl+0uDgc7t113kNBSQ2++SEPIcEBiAoLEXPBev32zm6sOHaOSzpRrql5LePx/oLMPXwcAbHoBUq8UbqcOgeouO6uwGKd6OJJdFFFepk73vJjoeSPDXC6d+nV/bHWu7S+Cd/nFEp3UfWxqyP0uLGL2KCjW23IEKsJRM0Kxura3s1cP5sBMmlapvbytPa1f4Z8FtWHzNHDcLxXdbeKeKMmNEVeMWra1VzhLtlljIO6d5Jk7MXjdnkNg8Xv+H74pGTV+WLJbSCXZ+Z9OaQw5b8DEcDWD/pE7HKv/VhyZgueemkj5s+egO+35eOwQyeirLIRo1LjUVndIO2ZDp870eXZTZD7iM+h241R9wLVr5zRd911p2RTNQ5HhXa0rfGB26AZeyv0WmUNnplTijYHLrodFK5HUjixpLYBO4vK0WGII7hxDxyxMdTzv3fg+TbK/QUTHY8eqms5njMyPMQPS+7bs7idkPoBeXVdM/7y0AZc8fMVeO39b5GUEIvWtg6JK1TWNEkB0hmrD3dJX5og9/1dDN2etOjCjHtailp6EKGnyY5AjxbqbPD69M+mUaTgA5lsKk1ms8FOltK2NlXlHSiqqkdmSbm4dTbLbQgODt2THbBn4rj7CnKl8+6u7NXX4WFXU1chx/rG3fj742/jtNVH4JMvdmLqxDRU1zZi6ZGzsC27BO3tnVhx7KEumnwmyH0d96HeT9PQ05QLLec+VPfOQIV2vC7Z5OrVGgErrr8qq5uxdXu+RK8NwQebZXNyUZVGsmaxorSmEVvzivUgm/OD9O/UDvUDD+/zcSr1FeSOr2FA4yuti0e49EIjK++7HwukL1tLWyuOPmwGKqrrkZoch03fZGPpUbOkcWPfzQT5Pvr2RAettgUtNYXo1OKgUe7Jvjh2yZfRMrNtEWWTGQwyxAo93T7depaLbi8oQXufclFxE/fRsw/Hy0oqMSQYd//hDBwy3bW6jpr15/z2EalJ90Utx9MY8Fojk+Lwx0tW4dAZ45x2ZXXdF99lS3wgNiZSgp3FFbVIio8R1R6SkUyQ7ydfmLT47ezxKDnkeKu05rvbOkWySY95eX4STbHZqKTKOmlzG/wIkNE3a0q62yIVEpC+3V4g79MxQzGQq9JrCAsJkrReXEyk0yk42ZMxyMi/dIdhv47wULHgfZtGGAealnwgb2GYHGO4+abNHqoX5ijy6HpOX1KF/tyJp9omQ8GmPyUbx+uYIPdn1M19zREYhiNggnwYvjTzls0R8GcETJD7M1rmvuYIDMMRMEE+DF+aecvmCPgzAibI/Rktc19zBIbhCJggH4YvzbxlcwT8GQET5P6MlrmvOQLDcARMkA/Dl2besjkC/oyACXJ/Rsvc1xyBYTgCJsiH4Uszb9kcAX9GwAS5P6Nl7muOwDAcARPkw/ClDdUt+8J7HqprmefZdyNggnzfjf0+u7JqVtAt2mBREaEuIgP77MYGeGGKRLZ3dEmzQnZkGZKmNQO8l8EexiIXvhs2qwgLC0aQm64y/l7DBLm/I3YA7E+tsP9u2Izsgkr84ZJV0h98sDXQ+3JY6htb8fiLG0Xj7VfnLEW43l3FaPu+L+/N32sT4P99ZROyC6vxs7WLMGPK6EHX/Zsg9/ct7MH9PbnP/f0m+uYtrYiKCpd2Pr5sbBRw0/0vY8uOIjxz7y+RkZY0rEFeUd2IP9z9oog5/uOmcxAZESIdXWvrmxAbHenUk21/X6K0tnfilvtfwtfbinDzleuweP6UQXsmJsh9QcVe2IfuJtsLs8le3+J/CkxQKIDyxH0b/H3+bRYe/M/HOHXFfJyydK5PrX9qDZBvK8Sz91887EHOBg7sea7BioduOk9aGVE95c7H3sfyo2fg3HVHSssnimi0tXWJLDV7jO+P3ktrewduvu8lfPVjIW65aj2OXjDVBPlewN8evwTVRF59fwve27QTF52xCLOnjXMCa2lFHe5+7D3MmzUW65fNs1kmWqWX3v4WDzz9AU5fOR8XnXlcv+ogjg8hIL/vZWlWeCCBHJoVD/7pPISGBuGtj7fi9n++geVHz8JvLliO2OgI6bTy+Eub0NnZhWsuXiWKKvvbRvVVAfm2Itxy1ToT5HvqBdFy0t1jAIfN9/qb8bkfAcpFU2BAgNsAFoEo++my433PR3E+/v7g0x/iqVe+wJ3XrMXiw2eoXmBsaWS1IqegHL/441NYtngmrjh3qa11EO+LMr07ckoxISNF+mfZ71UTPXbpSMTncND+qm1owU33vYJvtxfi+fsvRvrIRNXiV29a6K4jqaexVs+gjmdnEjYrMDY+P88tfcj0Bgy8R8d9uC+ljAxZK8os9X8P+nhS1VJ/P5QjvvYuuusE+bmICA9BXWOLaJOPHZ2C8WNSpD1SQXE1rr9vg0hoPXXXhYiODJPx8sWi0wuw9vOMvH95TqvVdt98p0ZMwJ3umjE+Mnb8ODh2Fot0h7nlvpfwxbYi3GqCfOghzhdVWdMoiphlVU2IjAzFgtljMDY9BaEOvaYIbO63PasUheX1CA4KwNzpozFxXCoiw8NsN8b1ckFpNb7fWYK6+mbR4ZozPQPjRicLGPiCs/PLUFvfgtc+3Ip3P8/EJWcehZlTRiM+OhKpqQnIKyxHYWkt7nniAyyYNR5rls6W9j5TJqSJkF9j026ZBDJGJSI5KV4+2J7eXpRVNODbbQUyCSQnRGPBnPEYlZyAoKAAad53432vYMuOAjx15y+k+8q3O4oQaKGGWRpmTR6NsDD3rYH7jjpbM2Xll2FbVrmIGGaMHIHZU0cjSW/Zk19cgabmdowfkwoGyL7cmoeRSbFYvGCKeB0EQ1VtE7ZsK0BpVSPCQoNwyNTRIjfMpYnjxn3ZHun7nYUoKGuUpc28GWMQHRWG6+97hZ1CBORckze1tCI7rwxJibEYmZyAXbml0uro8Rc3o6OrB9dedKJMBmkpCUgfpd6Hu43fBPurZeaWYld+lXRsyRgZj0NnjkXKiFiZrLgP1/+5hZVISx0B9jH/ZmsuiisbMSIuEkfOmyRtnR0nEx7DTq9sebQjt1wmuWnjR2HSuBTc88hb+Gp7MW65aq1pyYcS5vyAtu0qwV//9TryS+oQGRkmaRm2xvntL1bghMUzJZ1Bwb6vf8jDP//7IQrK6hARHibWvLe3G2tPmIeLzjpO1nvUyH7zo+/xxEub0NFjlXRIZ2cP4qLCcMHpi3HMYdPEIt9y/4vYuCVfXnhHexeiosMkgMaPd92J83H3Y2+huq4FTbs75O/h4cFIjo/B9b86GXNnjsHGr7Nx3T0v4/KfHofTVh4mH9wnX2fijn++gbaOHgEKzz12VDyuv3wN2DmU7vrN97+Cr38owOmr5uKjL7NFAbatjSKRVlx0xjE4e82RTv27+o41r8N2vc+89gXe/ORHBIjHEyD92EanxODai1fLZPXXh1/Fxi2FWLd0LjZ88B1aWjux6pjZuOaXK+WUm77NxgNPvIc2jk1spDRf7OrqxroT5+L0VQsRHxsp4ODfv96ai8de2IidueWIiAgHmw/19vRg1fFz8OUP+WKZCXKuyTdvycavb30Gp66cj5+dsgg33PsKsvPL0dzWDosVqu1ScAjOXjUXPzv1WLdBSz5jfnE17n38HfyQVYbEuGhYAgJkwh6bloDLzzkBc2eNFQv/zqdbccPf38SShZPQ3tGJnXmVYslbWtsxZmQ8brhsDWZNyxDPkB5WoUw4n+KDzTvlPkJCg9Db042Fs8ahpqEVBWW1uOXXa7HYXJMPHcyrappw+8Nv4cut2bj4zOMwPiMZ1bVN+OTLTKxbvgDHLJwqXSo/2rwT9z3+rviKp62YjzFpSfIBvr/pRwnuXP2LlWLZH3nmYzz39tfS1XL10kOREBclFvT1D77HtpwyXHr2cThz9eHIzClDZV0z3v10Gz78MhPnr1+EqRPSZP8xaYnSRIFgeuiZjzF3+lisPHYWoiPDMXvKaCTER2HjV5m45s6X8OvzluK0FQtQVl6PG+57GZn//4P+zXnLkD4yQfpnfb+jEBeeeZw0ETRA/vGXmZg3awxWHjsHo1LiUVRag2de/wqt7V2445r1OOyQieJCutuaW9px6wMb8MXWPCxZNA1HLZgqnkBBSTU2vP8drvz5Mhx+6ET87ZE38PI73yMxIRLHHz4dUyeMxLj0JBwybQw+3LwDDzz1AVJGRONna49EamKMNH/49KssvL1xO85ctQBnn7JIOnZ+t60AtzywQdzZU1csxOTxqaIrT0/ppXe+RXl1E2ZPGy3R9fBQgjwHl/7paZy5eiEuOes47MorR35xDf73xlfyvq44ZwnCpbHiCEwYm+J2eUCQZxdU4H+vfYH5syZgbPoIBAZasCOnHE+8uAmjkmNx5x/OlMn63c9+xDV3vYwR0WFYcfQsLJwzQSa9Td/swgvvb8GJR0zDdZeeLO+1pKIOdz3yFjZ+ky37sgMK8/v8Bt/77Ed8v6tUNN5v+fU68XgGm/c3o+v6F8yX+ce7XkRjczseu+N86S/FNTE7ZfIj45qba9nb/vEaPvk6GzdffhJWLZlrAwEDJtyHbi5b0t7ywOtIjIvE/TeejcSEGFk/0uIXllTj4uufRERkGG799Vr5MNmp8h9Pf4AnN3yOu65Zj2MWzkBgUKCcm8fQAl14/RNYtni2rMmNtSRv/ZOvduHaO1/CFQLy+fh+WyF+f/cLCLIAT999CZJGRItFocULCQkWq6hA/jI++SoHN1y2GicvnYuQ4CBxGf/9zMd49IXPcM6aI3D5eSci2I2ONz/+tz/+HtffuwGHHzoBN15+isq1s+kTe3nXN2FEfIy473c8/Do2vLcV560/CpedswRB0rTQIhb/2r89i8KyOjx487kST6DLzHOXVTbgj/e8hJq6Rjx51y/Fmt/+4Ot44+OtOP/Uo3HuuqMkuMbzMFL+2ntb8NdH38KMCSPx95uUJf9iSw4uuflpnLXqcFxxzlJERoSKVb7+3lfQ1tEtyxS2Sfa2HufY8Tk4DtKZ1arJJPj3J97DB5t34NHbz5Pl3HubfsS1d72CBTMzcNtv1iM1KU6epbi8Fhff+DRiIkJwxzWnyVKN7+ym+1/BzIlpElwbER8tXyGf5eutefjdHc8hKDgQtzKFZlryobPk1LG+67F38eHmnZg1OVUANS4jBekpcbK+JAh2ZJfgN7c/KyyxR/5yPhJio1xugO17OfP/85mPccGpR+MXZxzj9CERSA//90M8/vImXH3+cpx50hHyMTzw1Pt44pXPcffvTxWQG8Eaw5r84rrH5Z5+fd4JAnJjcwL58vmoqmnEbQ++Lh/L4gWTcPwR0yRFlpaaIFaE7qKKrr+Cr7fl48m//gJTJ4wSgDG49OZHW3HbQ29g1TGzcN2vTrJ1EnV8UE58nBB57SvPXYozTjrCrag/3da/PPwaPv4iG3+++lQsXjBZxoLPVFpRj0tufApx0WH4+WlHI0wnsNBqsb/b069uwtbMEjx++3kYn5GKi/74OBp2d+DO352K2dPH2CZXgjC/uApX3/6MRNA5YbgDeVRkmID8j/e8LCB/+i6CPNzrB9TV1YPK2ibxUBgboStNHfsfM0tQXtOIR247BxPHjBSQ/+HuDThnzeG44twT5HvhvTW2tOGyG5+ULq93XHMqpo5Pw6PPf4KH/vspbrp0NVYtmSOdVI2NcYtLb3wSzP3f+hsT5F5fkD87MAiWlV+JNz/eim9+zJcGcoHBQZiUkYRTVx6GYxZMxdadRbjqz8/IWviv15wu7nnfjQB49NmNePKVz/CHi0/CKScc6gRyWub3Nn6PP9yzAb888zj84vSj5XdvIL/guiewXECuLLk7kJ++fL6ca+vOYrzx0ffYmlmMmvpmCQbOnpouFpDuOlv+Gim0Z+6/WJYcPI5j8O7GbfjTA69h5f9r70rAckzb9mknIZWU0p5oEYXssu/LWDLM2BrrMGPfGvvaMPYZM2Ks2Y2dZMuSJUIpSxsltKCiKBL/nNfTm0rN8g3/943jfY5jjlG977Ncz33e135ejW3hPrxTviBndHrkLC8JRM34phNc6tuIFZP3EJD/vA/nrkRh/vjuqGVvlq2tw6Pi8fX0TXjxIk2sJtW3Jc78FmC+mL7rd0M7SEBz6NSNipym9X4vr8+xQRMX7pRz/DWQv8KmHwb9Kci5IdNd23rgosixiqk+KlbgEINiMkiBVojn7L6wMjXAsbPXMXkJ32ljDP7cJbsc9WlKGr6dvhFJqWn4fkIPVDGrhKVrj2DTvotYOaM3nGta5co0cIDG1IU7cPV2jETX1Zr876D4L3xWarrTOdQ9DbEJT3HwZAD2HA1EjWom+H6iq+yuY+ZuhbaWBlbNHfDedAteak5L3gAAIABJREFUghF1avJVW30xoEdDDHR1eU+Tr/Q6IVp7rFtr9O5UT0xygnzDnnP4IT9NHhWLryavR+uG9hg1oGBNTpDTAuBzEIhPU9MQ8zAR2w6cx0n/UHRo4gD3EZ2Qlp6hVLzlKYZRgXzWj/vQtpE9Jv+BJndfsAOnL4djjFsL9GhfN98a62yQXyXIe6CWnWk2yHlf1OT0c+m/M8CZhe+sMk4lFlC+nIbIdJD7WiSnpmPBhO6oXi2PJo9JwNi5W/6GJv9rIH8Qn4iZy/YhJu4J5o/rARMjXZTIcmt+2eqLA77XsWpWHwG5aPLFezGUIO/pkm3Z5AW5tXklrNl+Cj9vOYXpIzqjfTOHXJqckfxhUzeIlTBHDfK/gNq/8RFG1xnE4UusVFFbvhn/mKDegrSXmfhldn8ULVII837ej7OXIzB+YGt0blkLxYsroHqcmCrf0dEug4DrkZi9Yr9EcOlzmRrqSmCH17gV+QBj5mxBuXIamDnyM9hVqSy//3HjcTHhpw/vgHbNaooGVXxUIPxuLNwmr0XjOlUxflBblJNqLWUG92n/25j4wy4xEemTc+Q2zUpGqsuX1ZCJpuF34zDou3XyXKtm9xOzXNHk0bmKYXKBvLE9Jn+dv7nO5z18MhDTV+xFLVtT+ZyRPnP0EO0bGRUHEyNaB4DHz/vhd/XueyCnTz554U5ERCdg1qguqGmnaHkeKSkvJPdvaaov43nZrLHQ8xB2H7uKLzvXhVuPJtAoSX9aGQW149BFLN94HNUsKimBt3x8cjHXYxIwZfFuJD97js2LhkgKkjtKQcHFW5EPMWnBDlhW1sPscd0loMeDc+Fn/7hPIu6/zukHSxXIl+zB0J4ukp1QuVsC8hkbkZSSJorC2swAp/xvSXajipkBpozoDCPGfwoVkuc8dyUC7ot+Q/FihTBL7ZP/DQT/yUdV6aBFa7wl+NS8vo0EZSJjHmPLgYuwsTTE/HHdBbQnz93AgjXeom2YMjM31hVNczYgHMWLFsEot9aSetq05zy89l9EVTM9qbrSLa+J2MfP4HPmOm6Ex0mgjNF1BnQI8o27/bBs4wk42xuLiV+2tIYMm2eAidH1wd+tR5nSJfBFp7rQKqMBKzN9GBno4PSlUAH5yL5KdD0s8iGWrT8Gba3SqFvDAqVKFpXFuOPwZXR0qYHxQ9uJlqdPfiUkCttzlLWqQD6TmryxPdwLADnF+fTZC8z+cS/8AsLF125cq4rUEtyLTcTxczfg5toE9R2t8IPnQfhdvYN5OTQ5v89rHfW7geXrjwkou7VxgqmRLt5kZsI/6K7ERga6NkHH5o6S2w+8cQ8zlu9Balo6OjWriWoW+rIBRt57hCNngvEgIUnmlP2YM/A2YxN6dXDGt31bgiCnJTZl6W4E3ogWINKK0C6rgZp25vnGFCj3aUt2I+nZCwz/spnUADxPf4XzVyNw4OQ1pL16Dc9ZirmuaPI9GPp5k/c1+YyNYoUw8FbV3EBmyy9cfRinL92WtdbQyQrlNEviQXwyTl64jZCw+yhVujhmS3RdXdb6wZDOghSa0YdOX0fRwoVRtGghvMx4C51yJTFmQBu41LMR34m587OXbmPFxhN4lJwq9eRcbG9ev0HLBtUwZlA78ZlTUtOw79gV/LrrLDLfKJVzjKLTLKXP1qKRnWhkMVHfvkXw7XtwX7RHzLQyGsVhV8UYs8d8JtqYuVaPlQdx7OJtlChWGNpaZTCqfwu4ONvgbEAoZiw/iKG9G6NrKyckPHoqKb6Tl8NQsngR8ZXTM17DxlQfYwe1ldz1k8RUCc5dD3uA9R79ULmSbrZPfvRsCOZ7+qCZsxXcv+6Qr08uIH0LxDx8hDXbTosrQCVMt/xVxhuUK10C343oDCc7EyxcdQiXbjzEjJEdUcvWJJfrwpqDk+dDsGT9MSlQIdipWl++zERDRzMM6d0MxrSCWODzOlNiJawMjIh5hBLFiija7/UbtG9qj+DwOJHtku96K5r8WgTGeexCt9Y1MbSXC8polkLG60xs3XcOP205g7dvMqGpWRrt6ltixIB2+Rb/ML5Ci2WFly/evlU+z83dxkIP2lplcfpSGBZO6C4Wx3G/65jxiw/cujjjK9fGOXzyFxgzeytS0zMwa1RnVDHj5qRkEBih97saAVb40YLMfPsWte1NkfL0BaISUjBlWDs0qMVg5T9b5uoUWg75MQfLeu7QO/fBqCqj6o62FjIrOmcZpqri7cr1SLA5gprGxsoI1auaSKpGdVBDR91PwNWQO5J+q6CtBUc7M9FYecs2WaUWGvkQV4IjZZEzD1zP0VrSdzweJz7DuYAwxMYnQUdbE43q2EgF3ZOkFFwPjYGliVLWKlo2NQ2XgyIk7535OlPKVp3szaGnW05MYj7bzYgHeJKcinq/57JVAURuVnRRmJs31C8v5uSfpZhYaBMcGoPbkYrMKupqoXZ1c+hXLC8BtLA7sRLNZ8CP1kXegzJ6EJeIgOBIPHr8TKwBK3NDqZojMHMeBAe1Mavj6C/zvmvYmEpaim4Qg3aONibyrliMdO1GtJjCBKHKfCZw2bzCtGSx4kXhXN0c1pZGBZbRMn3GWoagm9HS521spAvnGpZIfvoCHFdcw9ZEsi3xT54iOPQ+LI0rwqzyu64+WnnXb0fj1etMqSSkRaE6GGQLuhEl7hjlYGluIPGfew+eIOmZIjNVeu2fwFwN8jzSI4BpSnLBUINIzXU+O6lob9Yzv+WoWmqxgmvX5Zys3/6D86k0utQ8q2rA80SslRp4nofXoybLqpnOOndOQNJXZU6XB3+f9zmkVj2rpjwvkFTtmH8GcNX38sos74ZItLNS7I8UkurZ/kiWOTdPkXtWz4CSGeCzKjXyiiz535t8a9OlQvHNmz98b3llkve9UEa8hiqOkF2jn08tfEGyVrktyr2/W0Oqz7OY5p9qcXn/b3l36kMtAbUEPlkJqEH+yb5a9YOpJaBIQA1y9UpQS+ATl4Aa5J/4C1Y/nloCapCr14BaAp+4BD5pkP8b2Tr/Levtf50Q8d8jR4W552MenyzIWTZJ8kOtchoo+QcspkyNMKea/OyFtPqRwYP92h9b8B/zpX7sczPXzN54FvwwhVRJrzw0ctQHfOzrfyrnZ96dZa/Ms+esr/jQz/dJgpx5x8O+Qdh84BLGurVATVsWSLxr51MJkblSdpYtW3cU0bFJ0h44YWArNK1PFpj3u6o+tPD/jedjbfqpizfx646zUgjEct2JQ9qhlr35v35Iw//n+6AldNb/NtbtPi9Mu60b23+0NffJgnzLvgtYsv4olrr3RD2nKlKOKnxnOmWhmaWpWcpKdpNzVyPQsqEtKupoom0TBxhU1EZScqpUiOXlGfuYC0FVScdikgraZf8nQRMTm4ipi3+TZo8W9aqhUsVy0udulFUa+zHl8ymdW2nyuQaP1d4Y8jtzzefs5Cv6cRTLJw3yxeuPYam7K2o7WGCPTwB2Hw9C5+YO0rTAMkc2ArDLiNpo/nhXaWuke7Tv2DXs970O1zZO6NC85gcHG0tYWdJIN4LNLKqDJaWTFuyUenXWfutovU9K8d9e6BevhWPU3K3o6GKP4X1bySbIJpu/y/D6336O//b1VSCf7+mNoQR5BzXI/9Y7oUZUNPlxLJncA47VzbDS6zi2HLqE7q1rYcKgdmKaB1y/g0kLd8HRzlQojOgbUeMv/dUbu44FYkC3+hj2RfN8CRH+1g3l+LA0o9yMxpTle9G7Qz30aFc7m/GTbJ99xnmirEZJrFswGIYG5f/Ty3yU77Hc0vfCTYydt11abclqk5da+aNc+BM8aTbIV3sLp+C/GuT0e9l9xYfighCurKz6cFW9N//GAFh+fNxSg83vSg35uzAkPy+84lJ/XUjOq/q7CuQqTU5znQyb/oER0rdspK8jdecBwXekd5ckfd993SF7+B+ZRm5HPkANW1PoaCn8W9l+fNZ1pU66ELvVct8X74cdUyredj6zamid/C3zDa4G38HwmZswpFczYWtRONvZpZaJwJt3hTnUpkrlXD6a6rsqOTFmwOfOS/NLealq5Nl1xc/zZ1oueWmHmX1Q7lX1GeU+8jtU78zX/xbGzd+OSYPbonvbOvJ5PqNS2628J94rhymq3gvPJzxzmcq1+G9FLu+/U8qV8RPl/WZKVxqJMVX3pXrvPCe/X9AmQznzemwEIJNsTq46Vc8B319OmajWIX+XVw5yLrzPKc+1zYAt/5bf/eQ8J98V34ly70Xg7RuI+asPvwdyhbOdtfmFFBbcf7jJfTRznTdJjurAkDu4cO0OXma8hpmRLlo1tkdiUipCI2NQ1aqyUA8lPE6W7it93XJwsLXIxW925Xo4Ep8+R01bM+hqK4P5OLDP/1o4gkMfIC3jNfR1ysLFuSrMjStKVPydJj+GJe6uqOdkhZiHj3Er/B6qWlZGmdIauBQYirtkJz14FRbGFfBZy+owqqgDB1tzPE56hqAbd6TPWF9PGVggrDEvM8DOs6s37yEt/TUqG2ihcW1rGBqwVVPWE6Ji4nE+IBwx8Uny0m0tDVDfyRply2jgQexjBN+Olh7oNbvOoVWDamjkZCkEDzXtLKUDy+/yDeE7c6puieLFsthShJQiRVpcb9+Nl/bWmjaVUbemFUprvOtq4ky0cwG3hFiQPrLP6etCysDWVzKqVjEnl5uqgeOttKX6nAvG/bhkIRpsWLsK7KxJG5w7SEkNHh0TL9zlwWEP4LXfH52a1YCzg7FwudtYm+BaSIT0qdd2sEZkVDxOXwmHeWU9tGtSXTZCxkPOB9yWHv2MzLcwNdBG03o20NfTkiX88lUGgm6SmvoFnGtWE+KNS9ejBPCNa1vBwcZU2ZiD7gh3OwVep7op6tSg3N65PHxPzKqw0ywo9L68FDNDbTSrbyfstlwbt8KicT/uiawFEyO97I0yMekpLl4Jg75eedhXM82eRsN7O3MxWFhZa9hZoGSJErKhPYxLxOkLN3EvPlkIJerYm8KxOv/+7n7uP3wk75wkGqVKlhR6LdKKdWxWU/j9568+lAvkvJb/tVA8ffpcyCCr25r/5Rl3Be0FHw3kbIHc8Jsf9hy/hrQXL1GiRDHpQdYtS0GZ4dSlcHzbxwVdWtWSJvwpS/ahTnWyV/bIHl/Dlzph3laE3nsivbX0rR8mJEmP8rVb96VvmEBia2W5MqUwul8ruNSrJgtZMdcVkJMaeMchf6zafgbDernA1LgCpi7Zj5SUVOESK1KsCDQ1NNDQwRyTvu6AS4F3MX/VIUwb0VEWIgHMRfrTpuNCZvDyVab0ThPUlSpoYWS/FqjraCU7s+e2U8h4AyHu5+dSU9PR9Hcu7olDO8DvSjgW/eojpH5kPyENb4lixWBjVQnTR3QSsH81aS30dcvIHCyylHJXJ50ySQbu3H+MwkWKSHcZWWrq1bDAN/1aymAFap/QO7EYNnUj6lQ3w5PkZ7h1JwEZLzNkg2Ur6vhBbVCnhoUs9MtBkZi6eLdwj4kmzngjzK6j3VqhRQO7XBqO2v63I5exavtZpKSmIvVFOjRKlULJYsVkqsuQ3i6YtnQv7sc9RuNaljhy5jYSn71Am0Z2mPZNJ0REx+H7VQdxP+6p0mr5FpK2tDariNFftYFDNWP52WOVNyLuxqBdkxrYdfQqnqWmI/3VK0lpftunhbSsbjvkLy2t6RmZKFu6JEb2bY4OLRxFUxPgUfcfCRHF5ZBoGY5ROIv7nAMRJg3rCGtzA+zxuYKfNvsKI61bj8by/NT8a7aSMfcybCwMMHN0F2G7oazYCjp85hY0q2ctDDy8Ft2Wnzf7CgFE4aKFRZsXL1pUyDZ4TlJc02I5fCoI3686DDtrQyQmpyD8bgLMjPUwd0xXYdCZ56nS5M5y/8f9QvD9Gh9UKK+J0QNaykZe0OCHv6rgPwrImUelD7zt0CU4WFfGZy1roKKeNuITkoVW93JIlFDykqSPJIlc/GPmb4NLLUvMHeuanXMlyEfP9sKNO/FCEVTXwRKxj5Lgtfu89FtzGgm1zq2Ih1i42hvGlXQwfWRnYSbduu9iNsida1pi2/6LWLLhGEb3b4m2Lg4ICY2RnuJN+y/CwlgfvTvWhr6ulvSFH/ULwazle4VhtHkDG5nwMXPFHgTejEGT2tYSiacGvRH+AOevhKNL85po1tAOx/yCEXTrHtq5OIiG4mI8cOIa9hy9hj6fOaN1IwdhFmWP9c/bzqBNYzs0da4KrXKlhCSCgO4z1hMVdcvAY4Kr9FNfuBKOhWuOiOnJgQN0Idj3fsY/FIdPBYscvhveUbQm5dB/nKfww5MqiucnqHzP38AO7ytoVMsKs8d0kwXt8ctB4TYnkwn7v8mC4h90B52a10R9p9zkglx89x8+RkR0PIJu3cfa3/zQtVVNmQzCHHklA22Mm7cNl4OjoKdTBg2dLGFqWAGWxnpwdrRAaGQsdh8NgItzNZgY6gjIlQEVvnIOziXj4IlZpLv2v41qZhXxWWsn6WcPuhmFDXvP4+XLDOhql0H3NrVgb10Z9x4mYu3OM1Lf8Muc/sI4y770aUt3S2qvd8e6aFLHWjbiG2H3heTDwlhP0n1kax0yZQPsrSthkXtv0bzs1+8/fg0iYxKER2DBeFfUqWEuruZu78tYvumE8Ot1aekE34s3sfhXH2hqlkT31k7C0kMr5rjfTWF7ofzch3WU97f/+FXhweeGWMOmsmzMPH89RytcvBqOeasOS+CNzDjH/W7gl22nxA0c49YK9Z0Utp1/enxwkKsocodMWS8cWtO/6Sy0PCqTl0UUkxfugP/1O3Af0h7d2jpngXwrmta2xByCPIsFlSAfM3czbkTGYeZIBeQ80tJeSsM/NRoX7MuMDCz59QguBN7Fwok9ZErIVoI6hyYn4+bSDUdF2/fuXF92b2qzyT/sQm0HS0wZ3lF8ch4HTwZi1op9mDOmK1zqVsOxs8GYtfIAatuayMurpK+QM9C/ehj/BCaGevIzJ39w5xf/OsuvYjBt1k/7YFBBCx7jXaXogSQSQ6ZtwrDezYSPXMV0SjOzz9hVMmyAIKcsf1jtDd9LoZg0qK1E+lU+KFN8HExwwDcIo/q3lMBNWFQc+o9fLYMhlk/9UkBBK4R006PmeAk5pdfioXKv5DUPuh2Dn6Z/gZq2puIaqEYgFzT4nmAnCEfP2YrJQ9uhRztn0TIsihk5Z6uML3Lr3hCDezYVsgtVvIC+NUHMBUuZUUYMcLr/sFMmtyz+rpf4naSTOnExDOMGtETPjnUlcs8BF3NXHhQuu696NhKGW/LHcwNdu+sMVm07jUmD2qBTSydsP+iPH71Ool/XehjQrbFYU6q+/3U7zmDzwYvy/uo5WmLKop24ERGLtR5uMtqI7t/4BbtQqUJZsdp6dagr03B4n0yzUjF5jO8hLuFEj+3C4DNhUBs0cbbJ1rTJT5/je89DOHHhlnCmk9rp8KnrmLp0DxysDTFtRGcZ5KDCAllnPDwPY2CPJqigo4mfvE7KqOURfVzEDSnoPfxd0H9wkBOYXnvPyRTObq1qYMLQjtmc2gKMzEys23kGnltPYexXbSR443clTDR5/iD3wo3I+FwgJ6MlNfHl6xGIjk2WnflB/BO8eJmJRRN7wtHW5D2QbyPI1x/FqP4KyBmI4ovlXOva9paY+k0nATkXxSHfIJnWQZBzggU1hueOs1nBptr5Dhzgs9Fn56Lk1AyO8nmSnIbUtJeIuBcHe2sT/DDJVfzjgKAIDJvhJfRGbgR5lg+sgNxT8vUE+aPEVLj/sAsZrzOwet5AVMgCLa9FoFBD9p+4Gg1rVRH650dJz+A2cTU6NnPExCHtszcEMtB6rDqEo2cDsW3ZcGhpaWLJrz7YcywAJgY66NC0OuoztlChvGifgoJZBPmJCzcwdt42TB7cHj3aO8tnBeSztyD6fgKWT/8StlUq51qHBDk398tBYbgWcg+xj5/jZcYriRfQElg67Quw9mjm8v3iuu1Y8TXMs9hVyDyzdN0xHD51FT/O6CsbkkJ6+AYHTwRi/i+H0adLLfTu1BAent7w9b+JwT0ao5qVoQzHUGK1hcRqW7z+KIZ87iLg9fa9jrk/H8Dgz5vAtZ0zNu+/IEMlaOmdOHdD4kBei4bgaeoLDPluvWxQK2b0w5OkZ/hm5mbUcTDDhMHtcjG38J1wksrslQdgb0UroRdOnr+NmSv2omvrWhjj1jrXRFq6d3N/OQQbc32E3nsMzRJFZfyVs6PlB83ofHCQU/jL1vtgw56LGOxaH4N7t3gvsrn90CUsXuuDMQNaKSAPCMMYD4LcAnPG9szW5IzEjpm9CTfvJgjI61S3EJqflRuPIywqQbSjvp5SsBJ+Nx5xT55i4URXONqa5q/J1yvm+juQRwjIWa2lSqFxIR/yvS4gp9/UqE5VrNhwDFsO+MNjfHe0aGCbLwieprzAjoP+QphI88/YUEd86vSXmbgcHImq5pWwMBvkkTLCZ3DvpnDr1qhAkMfEKnzi2mVK4Oc5bu/xhNOP7TRwMapYGGLGt13AAfZfTVqDnu3rYUTfZtnn5eihBasOwedMkIDc0EBH/EGvfRdkSEBC0jNkvHoNBxtjDOjWSEb85DeJkwG4kwLy7Zg8uF0ukI+as1lGAxPkpFvKmY3wuxyKn71O4NHT58Jcy0IfamNmN8hzlw3yZftwJfgO9q8eC11tpUaAbh0tloMnrmL13AGoWsVItD7XmffpYMxZeQBfdqyFXp3qY/ZPB3HiXIgMvShWoigYl2bMn58niy0pdbq2dIJbj0aIuJcgG6hGieLCJPvjphMICY/Bmnlu2H/iKtbvPo+5o7oIPx8pqnu0ccLg3s1x/dY9UUhtm9QQDvycAxq4dvwDI2WAg3ZZDuAYiDOXQoWZlffH+InK/OZnCXLec0XdssIAa1G5AqaM6CRjsv6pH55zl/3gIOduxiAXzZBOzapj4pCO7/Gerd5xCqu3ncb4r9qgW9s6wnQ6zmMbGtQ0hceEz7Mjxly0Q79bh9gnqUKCZ2dlhDk/7kVI2EMM+rwJGtWyFpOMgaF1O89i9/FALJzUA04FgvwoRufU5IERMryeKbSCQN6wTlWs3X4aa3adwTi31nDNYljNKURuRsdIgPjLIVSvaohBri7C80WgRD14hJkr9qGcZulskJN/bfiMzVkgL1iTP0l6LmY1+ctXzRkg0VZVFpEWU9CtaAyZshHN61XDhCHtZSCEAvK6MpJIZSEQ5N9ngXzHsuGobKgrker0l6/xMCER4XdiERASDZ+zIbAy1cOcMd0lrpH3+COQj5yzBbHxiVgxvU8ukPOeyInOg0ErRvi50F+9fi2LPzbhGZZNz9LkBHlIJPavHicFSiqQL994AgdOBmD1bDfY0PXLAfK5K/ejd4da6PNZI0WTX7yFoT0bw87aSFKHjILzUP4NqWJkCpX8dnNXHpChj8O/cMEO7wC0a2yHPl0byXCK7xbvRG17M7G8jp+7hVVCvawvM9VGzPRCTRsTTB7aXvzr7A3tzZusueiH4GRnDI8JPWV2Hllme3esh2/6tXoP5PN/DzZ+2aU+0tLSsdP7kigoDtgkgeVfpd/6M/P9g4OcF2QA5Isxq6D1Oz/4zNGfiY+sIpmiSfvt7I3wD7wrgTeC/NL1uxg9d4uQ4C1ydxUyQO50125GY7zHNhQtWgyzRnaGlWlF9Pp2Jax+TwVxrKtSEcaU2nOMnr0ZkfcTsXBST5kISp+c436XuveQ6Lr45OvzgPxaJNwX7YBTASBXfHIb0YBzVuyXcbWcc6UQEirZSwbBGG1du/MsftlyAvPGuaJFQ1sl2vvmrdAeT1u2G5UNdLNBfiUoAl/P3Ix+3RoJ7TCpnBksy2uuE9GkiWZAx31Ye7Rv9m4aizC4rjqIk+duiRlI05nR9YJBfhg+ZwKxnSCvpIOnz55DU1Op8CPgX6S/woTvdyAyOgE/zvgSHAKQt0nn74Kc75CjeVngM6hnUwzu5SJBJf6ekWaChSZ1Lk1eAMg56MKzAJB/0aE2Bn7eDJv3XRC/tl/X+mKSc/yQilP9TlScpN04QplakuuQmZDV231hWkkH6a8yJYDHACanpXAeGUk4SxYvCmNDPSybShbYEpK+/WbGRtyPT8T343vCqbqZkmbBW3EbZy3fLRbG8mlfolEda+mhKAjkh09cg8cab7lXTnpdtdkXO70D4FC1Er6f1BMVdN5t6n8G5D/6+0cBORkqOSXCa/8FVDHVk4ikdjkNJKW8gM/pEASEREk00n1YB7i2ryuBDgbY7j5IRLdWjuLvPEtJx9FzN+F/LRJav4NqxsjOsLUwxASPbZKD/vqLZrKzvmLuOiQaO49cluknJLBXfPILWLLhhFS8ZYM8R+BNfPLASAn+kMk0pybni6H2nTu2G5rXt8WjxKeY+9NB+AdFwrm6mYwxppnG2VoMCHEKSnJKmrggjWpZyjPx748SU2R8se/F23CwMcHCiT1lljZTSm6T1sHMSAdfdqonHO8EFYcc9h1Hn1wJvDG3znG9CzyPICX1Bbq3rY1qFgYSvGKumCODHaoaybRMptEYXf9q4hr07JCPJvc8BJ/TCsiLFiuKpWt9ZCBEpxY1UK5sKZl8unH3eakZmD22u/jKf1+TJ2FFHnP9fuwTfD11PbTKaWL4l83l/9ygONH08MkgsRiWqHzyAjX5cRw8eRWecwbAJo+5Tk3+RYdaGPxFS5ldzoknodHxMsutQe0qktYiF7zXbj+ZgEI/mkMmaHFeuBaOb2ZtRXp6ukTi547rLqY+s0O/cl6Z1ynJ8ZNzvX+3RmKZcaPjJNlFa3xE03Zt4whzowoyjfXs5TDpg6BlxakwzMAcOHG1YJAz8MaKt15N0bNdHTxOVmjB958IQttGthjet4XI559q9I8Cci4OFm+wXvzAyUCkMBrO6qTCRWBqpA3tsqXhc/YGxg5sIzOoqUnOXQmTNEd8Yorp/7mAAAAFnklEQVTkvzWKF0cDJ0vciY7H45SXmDCotZhI9NnoPz1OTkVZDQ3RNlXN9aXYYN+Ja5g2opOk1n7zDoDndj/M/rYDnKqb4zfvS1izy09I9bu1rS359YDgu5i78hBqVjPG2EGts/PzNL1/WH0E7l+3R2PnqrJRswpu897zAljS65IrOzPzLQz1y2GQaxPZcDbuPovj52/Jy9UoWUKmq1S3NpICFs1SJSSuULZMKRnDNGPZXtlkWL9uaaInKRODijoYPm0D9HQ0MfWbLjKGiQuOefKNe87hdkSsmOBv8UYshQaOlqLBLYwrSpwg7G4cRs3ajC4tHTHw8ybZhS/UWvRrmYPlxFZmL7z2ncdun6uiSYsULSTPZGGog69cm6CuY/6RXWpgv8thmLZsr4z+5TRUCbw9T4f7wp1IePJUegAY3VcdLO6g78luKwbgNEuVQuEiQI2qxqIV456kyJy0ooULSRqUFX+bFw+HdnmFvpnc7Ku3nwb54Be790QVi0pZ5vpbmSq6ZN0xdGthj/49XEQ2TFFyJvzl4LvybIWLkLP9jQQz+37WUIYVcFa8ao1ymk1UXBJ6tXfGgO4NJZ7C5yQ9NoOJPOfcsV2F+lll2VCeTJ1u3ncOUQ8SZS2wBqRYscJo08he5sSzZZna3edsMBas9pZUG0dmqSi2JYh5NhjLNvmib9cG+Kylo1gYvP+Fnkdw9+ETmUc3oHsjZdLLPzg+GsiVF/QSEVHxiH7wSKrfOM7WyrQCzlwKl8Huowe0FpBLMcLrTDDdFHkvQXxFfb2yqGZhKNHq1PTXsDSuIBNM+DkKguflAtAtXwbWlgYoUby4TJ6kSV9WUwNxj5IR/fscsKrm/LmUBDYYyGIu3aCCUjnHYFl4VAK0ympINZ4qqswNirOsLU1Jov+uSYSf53XpjnDGNXvVLUzIs60ndZvM2VKb8trcROhXMS/MySkcVG9trp9dtBH98IkspJSUNAke1rAxEYL/kNAHUldvZVYxO2BJ7RGXkCzXpinJ+2ShBon6y5RRTG6R94uXkrvX0y0rs81VBzdRjk6i5q5ezUgqqNjHHHYnTnxygq+cpoZsVORuzy/opjoXU3ehd+MlgMb75sHv01d99SpT5o/nHQTJ98TaAHauESgVK2ihmnkl2ew4KprfkQUenSDvhLUArOrjwXgHechZCMOiodJZ6VW6f+SyvxvzWIqHOE1GNfqY/jYHKrIijdcrX05TZqIbVdLOlZaSkU7R8Uh6+gLGhtoSyFVpTW6uIbdjZIO3sTJ8rxuRGwdlR/eGrkexYkXFmmIuXpNjrLIERmsu8l68FE2p7lElS+bmo+4/EY57/aw1qfDQJ+F+QrIM0uDElZxVjf8J1j8qyMVTeavwmPMgjzSP7QcvYfG6IxgzoKWYtipwSX3zG6W2V1Wrzu8r381RwSufU2qlVXXaqmvlreVW/czzqJhi8n6G/nVe/1NVO5xXqMrz8MqM2uauZVbdwztO73fc6Dk5unOCT3m+d+eRn8ndnc/blDroNyqe99x166qPF3zfcnf51rqLfPN5loIWVH7XyPc95TiBah3wad+9W+UDKtnLO8oKkuW8trIEct/7Oxkq/Ot5TVpFVgq3OtddQdFqhZ9dOXd+a+C9tZdHKAqnvrK+8/ZXqNZDfusu5/vKb/0JF3vWc/3P1q4XtEAI+O0HLysg799SotXqTqaCpKX+vVoC/1wCH12T571FgnzrgUtYstZb8uQcYK8G+T9/keozqCVQkAT+KyD39g3Cxj1+6Nu1Idq4OHzQ6h71q1ZLQC2B3BL4fwc5L8/qKk7aZFEEg0zqQy0BtQQ+ngT+KyD/eI+jPrNaAmoJ5JWAGuTqNaGWwCcuATXIP/EXrH48tQTUIFevAbUEPnEJqEH+ib9g9eOpJaAGuXoNqCXwiUvg/wDnI/ppoZMnswAAAABJRU5ErkJggg=="/>
          <p:cNvSpPr>
            <a:spLocks noChangeAspect="1" noChangeArrowheads="1"/>
          </p:cNvSpPr>
          <p:nvPr/>
        </p:nvSpPr>
        <p:spPr bwMode="auto">
          <a:xfrm>
            <a:off x="103717" y="-381000"/>
            <a:ext cx="8636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0610" y="2138850"/>
            <a:ext cx="2511070" cy="24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59220" y="142809"/>
            <a:ext cx="2232781" cy="2249201"/>
          </a:xfrm>
          <a:custGeom>
            <a:avLst/>
            <a:gdLst/>
            <a:ahLst/>
            <a:cxnLst/>
            <a:rect l="l" t="t" r="r" b="b"/>
            <a:pathLst>
              <a:path w="3349171" h="3373801">
                <a:moveTo>
                  <a:pt x="0" y="0"/>
                </a:moveTo>
                <a:lnTo>
                  <a:pt x="3349171" y="0"/>
                </a:lnTo>
                <a:lnTo>
                  <a:pt x="3349171" y="3373801"/>
                </a:lnTo>
                <a:lnTo>
                  <a:pt x="0" y="3373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6509" b="-3650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23128" y="2639745"/>
            <a:ext cx="727345" cy="476080"/>
          </a:xfrm>
          <a:custGeom>
            <a:avLst/>
            <a:gdLst/>
            <a:ahLst/>
            <a:cxnLst/>
            <a:rect l="l" t="t" r="r" b="b"/>
            <a:pathLst>
              <a:path w="1091017" h="714120">
                <a:moveTo>
                  <a:pt x="0" y="0"/>
                </a:moveTo>
                <a:lnTo>
                  <a:pt x="1091017" y="0"/>
                </a:lnTo>
                <a:lnTo>
                  <a:pt x="1091017" y="714120"/>
                </a:lnTo>
                <a:lnTo>
                  <a:pt x="0" y="714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782549" y="1277270"/>
            <a:ext cx="6836524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480"/>
              </a:lnSpc>
              <a:spcBef>
                <a:spcPct val="0"/>
              </a:spcBef>
            </a:pPr>
            <a:r>
              <a:rPr lang="en-US" sz="6400" spc="32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Scottish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628650"/>
            <a:ext cx="2486801" cy="5899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1514"/>
              </a:lnSpc>
            </a:pPr>
            <a:r>
              <a:rPr lang="en-US" sz="9066" spc="1541">
                <a:solidFill>
                  <a:srgbClr val="294678"/>
                </a:solidFill>
                <a:latin typeface="IBM Plex Mono Bold Italics"/>
                <a:ea typeface="IBM Plex Mono Bold Italics"/>
                <a:cs typeface="IBM Plex Mono Bold Italics"/>
                <a:sym typeface="IBM Plex Mono Bold Italics"/>
              </a:rPr>
              <a:t>S</a:t>
            </a:r>
          </a:p>
          <a:p>
            <a:pPr algn="ctr" defTabSz="609630">
              <a:lnSpc>
                <a:spcPts val="11514"/>
              </a:lnSpc>
            </a:pPr>
            <a:r>
              <a:rPr lang="en-US" sz="9066" spc="1541">
                <a:solidFill>
                  <a:srgbClr val="294678"/>
                </a:solidFill>
                <a:latin typeface="IBM Plex Mono Bold Italics"/>
                <a:ea typeface="IBM Plex Mono Bold Italics"/>
                <a:cs typeface="IBM Plex Mono Bold Italics"/>
                <a:sym typeface="IBM Plex Mono Bold Italics"/>
              </a:rPr>
              <a:t>C</a:t>
            </a:r>
          </a:p>
          <a:p>
            <a:pPr algn="ctr" defTabSz="609630">
              <a:lnSpc>
                <a:spcPts val="11514"/>
              </a:lnSpc>
            </a:pPr>
            <a:r>
              <a:rPr lang="en-US" sz="9066" spc="1541">
                <a:solidFill>
                  <a:srgbClr val="294678"/>
                </a:solidFill>
                <a:latin typeface="IBM Plex Mono Bold Italics"/>
                <a:ea typeface="IBM Plex Mono Bold Italics"/>
                <a:cs typeface="IBM Plex Mono Bold Italics"/>
                <a:sym typeface="IBM Plex Mono Bold Italics"/>
              </a:rPr>
              <a:t>Q</a:t>
            </a:r>
          </a:p>
          <a:p>
            <a:pPr algn="ctr" defTabSz="609630">
              <a:lnSpc>
                <a:spcPts val="11514"/>
              </a:lnSpc>
            </a:pPr>
            <a:r>
              <a:rPr lang="en-US" sz="9066" spc="1541">
                <a:solidFill>
                  <a:srgbClr val="294678"/>
                </a:solidFill>
                <a:latin typeface="IBM Plex Mono Bold Italics"/>
                <a:ea typeface="IBM Plex Mono Bold Italics"/>
                <a:cs typeface="IBM Plex Mono Bold Italics"/>
                <a:sym typeface="IBM Plex Mono Bold Italics"/>
              </a:rPr>
              <a:t>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82549" y="2696810"/>
            <a:ext cx="6836524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480"/>
              </a:lnSpc>
              <a:spcBef>
                <a:spcPct val="0"/>
              </a:spcBef>
            </a:pPr>
            <a:r>
              <a:rPr lang="en-US" sz="6400" spc="32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Credit &amp;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82549" y="4207376"/>
            <a:ext cx="8974096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480"/>
              </a:lnSpc>
              <a:spcBef>
                <a:spcPct val="0"/>
              </a:spcBef>
            </a:pPr>
            <a:r>
              <a:rPr lang="en-US" sz="6400" spc="319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Qualifications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82549" y="5570006"/>
            <a:ext cx="6836524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480"/>
              </a:lnSpc>
              <a:spcBef>
                <a:spcPct val="0"/>
              </a:spcBef>
            </a:pPr>
            <a:r>
              <a:rPr lang="en-US" sz="6400" spc="32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Framework</a:t>
            </a:r>
          </a:p>
        </p:txBody>
      </p:sp>
      <p:sp>
        <p:nvSpPr>
          <p:cNvPr id="10" name="Freeform 10"/>
          <p:cNvSpPr/>
          <p:nvPr/>
        </p:nvSpPr>
        <p:spPr>
          <a:xfrm>
            <a:off x="2123128" y="4150300"/>
            <a:ext cx="727345" cy="476080"/>
          </a:xfrm>
          <a:custGeom>
            <a:avLst/>
            <a:gdLst/>
            <a:ahLst/>
            <a:cxnLst/>
            <a:rect l="l" t="t" r="r" b="b"/>
            <a:pathLst>
              <a:path w="1091017" h="714120">
                <a:moveTo>
                  <a:pt x="0" y="0"/>
                </a:moveTo>
                <a:lnTo>
                  <a:pt x="1091017" y="0"/>
                </a:lnTo>
                <a:lnTo>
                  <a:pt x="1091017" y="714120"/>
                </a:lnTo>
                <a:lnTo>
                  <a:pt x="0" y="714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123128" y="5512940"/>
            <a:ext cx="727345" cy="476080"/>
          </a:xfrm>
          <a:custGeom>
            <a:avLst/>
            <a:gdLst/>
            <a:ahLst/>
            <a:cxnLst/>
            <a:rect l="l" t="t" r="r" b="b"/>
            <a:pathLst>
              <a:path w="1091017" h="714120">
                <a:moveTo>
                  <a:pt x="0" y="0"/>
                </a:moveTo>
                <a:lnTo>
                  <a:pt x="1091017" y="0"/>
                </a:lnTo>
                <a:lnTo>
                  <a:pt x="1091017" y="714121"/>
                </a:lnTo>
                <a:lnTo>
                  <a:pt x="0" y="714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123128" y="1220205"/>
            <a:ext cx="727345" cy="476080"/>
          </a:xfrm>
          <a:custGeom>
            <a:avLst/>
            <a:gdLst/>
            <a:ahLst/>
            <a:cxnLst/>
            <a:rect l="l" t="t" r="r" b="b"/>
            <a:pathLst>
              <a:path w="1091017" h="714120">
                <a:moveTo>
                  <a:pt x="0" y="0"/>
                </a:moveTo>
                <a:lnTo>
                  <a:pt x="1091017" y="0"/>
                </a:lnTo>
                <a:lnTo>
                  <a:pt x="1091017" y="714120"/>
                </a:lnTo>
                <a:lnTo>
                  <a:pt x="0" y="714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0930" y="4509833"/>
            <a:ext cx="2511070" cy="24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59220" y="142809"/>
            <a:ext cx="2232781" cy="2249201"/>
          </a:xfrm>
          <a:custGeom>
            <a:avLst/>
            <a:gdLst/>
            <a:ahLst/>
            <a:cxnLst/>
            <a:rect l="l" t="t" r="r" b="b"/>
            <a:pathLst>
              <a:path w="3349171" h="3373801">
                <a:moveTo>
                  <a:pt x="0" y="0"/>
                </a:moveTo>
                <a:lnTo>
                  <a:pt x="3349171" y="0"/>
                </a:lnTo>
                <a:lnTo>
                  <a:pt x="3349171" y="3373801"/>
                </a:lnTo>
                <a:lnTo>
                  <a:pt x="0" y="3373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6509" b="-36509"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1721530" y="3331235"/>
            <a:ext cx="5870493" cy="222699"/>
          </a:xfrm>
          <a:custGeom>
            <a:avLst/>
            <a:gdLst/>
            <a:ahLst/>
            <a:cxnLst/>
            <a:rect l="l" t="t" r="r" b="b"/>
            <a:pathLst>
              <a:path w="8805740" h="334048">
                <a:moveTo>
                  <a:pt x="0" y="0"/>
                </a:moveTo>
                <a:lnTo>
                  <a:pt x="8805740" y="0"/>
                </a:lnTo>
                <a:lnTo>
                  <a:pt x="8805740" y="334048"/>
                </a:lnTo>
                <a:lnTo>
                  <a:pt x="0" y="334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804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1137" y="1438227"/>
            <a:ext cx="6836524" cy="42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4401" lvl="1" indent="-482201" defTabSz="609630">
              <a:lnSpc>
                <a:spcPts val="3126"/>
              </a:lnSpc>
              <a:buFont typeface="Arial"/>
              <a:buChar char="•"/>
            </a:pPr>
            <a:r>
              <a:rPr lang="en-US" sz="4466" spc="223" dirty="0" smtClean="0">
                <a:solidFill>
                  <a:srgbClr val="2E6A73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O-Grade</a:t>
            </a:r>
            <a:endParaRPr lang="en-US" sz="4466" spc="223" dirty="0">
              <a:solidFill>
                <a:srgbClr val="2E6A73"/>
              </a:solidFill>
              <a:latin typeface="IBM Plex Mono Bold"/>
              <a:ea typeface="IBM Plex Mono Bold"/>
              <a:cs typeface="IBM Plex Mono Bold"/>
              <a:sym typeface="IBM Plex Mon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1137" y="1956630"/>
            <a:ext cx="8974096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4401" lvl="1" indent="-482201" defTabSz="609630">
              <a:lnSpc>
                <a:spcPts val="5449"/>
              </a:lnSpc>
              <a:buFont typeface="Arial"/>
              <a:buChar char="•"/>
            </a:pPr>
            <a:r>
              <a:rPr lang="en-US" sz="4466" spc="223" dirty="0">
                <a:solidFill>
                  <a:srgbClr val="2E6A73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Standard</a:t>
            </a:r>
          </a:p>
          <a:p>
            <a:pPr defTabSz="609630">
              <a:lnSpc>
                <a:spcPts val="5449"/>
              </a:lnSpc>
            </a:pPr>
            <a:r>
              <a:rPr lang="en-US" sz="4466" spc="223" dirty="0">
                <a:solidFill>
                  <a:srgbClr val="2E6A73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  </a:t>
            </a:r>
            <a:r>
              <a:rPr lang="en-US" sz="4466" spc="223" dirty="0" smtClean="0">
                <a:solidFill>
                  <a:srgbClr val="2E6A73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 Grade</a:t>
            </a:r>
            <a:endParaRPr lang="en-US" sz="4466" spc="223" dirty="0">
              <a:solidFill>
                <a:srgbClr val="2E6A73"/>
              </a:solidFill>
              <a:latin typeface="IBM Plex Mono Bold"/>
              <a:ea typeface="IBM Plex Mono Bold"/>
              <a:cs typeface="IBM Plex Mono Bold"/>
              <a:sym typeface="IBM Plex Mono Bold"/>
            </a:endParaRPr>
          </a:p>
          <a:p>
            <a:pPr marL="964401" lvl="1" indent="-482201" defTabSz="609630">
              <a:lnSpc>
                <a:spcPts val="5449"/>
              </a:lnSpc>
              <a:buFont typeface="Arial"/>
              <a:buChar char="•"/>
            </a:pPr>
            <a:r>
              <a:rPr lang="en-US" sz="4466" spc="223" dirty="0" smtClean="0">
                <a:solidFill>
                  <a:srgbClr val="2E6A73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Higher</a:t>
            </a:r>
            <a:endParaRPr lang="en-US" sz="4466" spc="223" dirty="0">
              <a:solidFill>
                <a:srgbClr val="2E6A73"/>
              </a:solidFill>
              <a:latin typeface="IBM Plex Mono Bold"/>
              <a:ea typeface="IBM Plex Mono Bold"/>
              <a:cs typeface="IBM Plex Mono Bold"/>
              <a:sym typeface="IBM Plex Mono Bold"/>
            </a:endParaRPr>
          </a:p>
          <a:p>
            <a:pPr marL="964401" lvl="1" indent="-482201" defTabSz="609630">
              <a:lnSpc>
                <a:spcPts val="5449"/>
              </a:lnSpc>
              <a:buFont typeface="Arial"/>
              <a:buChar char="•"/>
            </a:pPr>
            <a:r>
              <a:rPr lang="en-US" sz="4466" spc="223" dirty="0">
                <a:solidFill>
                  <a:srgbClr val="2E6A73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CSYS</a:t>
            </a:r>
          </a:p>
          <a:p>
            <a:pPr defTabSz="609630">
              <a:lnSpc>
                <a:spcPts val="5449"/>
              </a:lnSpc>
            </a:pPr>
            <a:endParaRPr lang="en-US" sz="4466" spc="223" dirty="0">
              <a:solidFill>
                <a:srgbClr val="2E6A73"/>
              </a:solidFill>
              <a:latin typeface="IBM Plex Mono Bold"/>
              <a:ea typeface="IBM Plex Mono Bold"/>
              <a:cs typeface="IBM Plex Mono Bold"/>
              <a:sym typeface="IBM Plex Mon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56101" y="1147337"/>
            <a:ext cx="8974096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4401" lvl="1" indent="-482201" defTabSz="609630">
              <a:lnSpc>
                <a:spcPts val="5806"/>
              </a:lnSpc>
              <a:buFont typeface="Arial"/>
              <a:buChar char="•"/>
            </a:pPr>
            <a:r>
              <a:rPr lang="en-US" sz="4000" spc="223" dirty="0" smtClean="0">
                <a:solidFill>
                  <a:srgbClr val="2E6A73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National 3/4/5</a:t>
            </a:r>
          </a:p>
          <a:p>
            <a:pPr marL="964401" lvl="1" indent="-482201" defTabSz="609630">
              <a:lnSpc>
                <a:spcPts val="5806"/>
              </a:lnSpc>
              <a:buFont typeface="Arial"/>
              <a:buChar char="•"/>
            </a:pPr>
            <a:r>
              <a:rPr lang="en-US" sz="4000" spc="223" dirty="0" smtClean="0">
                <a:solidFill>
                  <a:srgbClr val="2E6A73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Higher</a:t>
            </a:r>
            <a:endParaRPr lang="en-US" sz="4000" spc="223" dirty="0">
              <a:solidFill>
                <a:srgbClr val="2E6A73"/>
              </a:solidFill>
              <a:latin typeface="IBM Plex Mono Bold"/>
              <a:ea typeface="IBM Plex Mono Bold"/>
              <a:cs typeface="IBM Plex Mono Bold"/>
              <a:sym typeface="IBM Plex Mono Bold"/>
            </a:endParaRPr>
          </a:p>
          <a:p>
            <a:pPr marL="964401" lvl="1" indent="-482201" defTabSz="609630">
              <a:lnSpc>
                <a:spcPts val="5806"/>
              </a:lnSpc>
              <a:buFont typeface="Arial"/>
              <a:buChar char="•"/>
            </a:pPr>
            <a:r>
              <a:rPr lang="en-US" sz="4000" spc="223" dirty="0" smtClean="0">
                <a:solidFill>
                  <a:srgbClr val="2E6A73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Advanced Higher</a:t>
            </a:r>
            <a:endParaRPr lang="en-US" sz="4000" spc="223" dirty="0">
              <a:solidFill>
                <a:srgbClr val="2E6A73"/>
              </a:solidFill>
              <a:latin typeface="IBM Plex Mono Bold"/>
              <a:ea typeface="IBM Plex Mono Bold"/>
              <a:cs typeface="IBM Plex Mono Bold"/>
              <a:sym typeface="IBM Plex Mon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13096" y="3239561"/>
            <a:ext cx="9352249" cy="1816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9330" lvl="1" indent="-424665" defTabSz="609630">
              <a:lnSpc>
                <a:spcPct val="150000"/>
              </a:lnSpc>
              <a:buFont typeface="Arial"/>
              <a:buChar char="•"/>
            </a:pPr>
            <a:r>
              <a:rPr lang="en-US" sz="3934" spc="197" dirty="0" smtClean="0">
                <a:solidFill>
                  <a:srgbClr val="2E6A73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NPA</a:t>
            </a:r>
          </a:p>
          <a:p>
            <a:pPr marL="849330" lvl="1" indent="-424665" defTabSz="609630">
              <a:lnSpc>
                <a:spcPct val="150000"/>
              </a:lnSpc>
              <a:buFont typeface="Arial"/>
              <a:buChar char="•"/>
            </a:pPr>
            <a:r>
              <a:rPr lang="en-US" sz="3934" spc="197" dirty="0" smtClean="0">
                <a:solidFill>
                  <a:srgbClr val="2E6A73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Vocational Qualifications </a:t>
            </a:r>
            <a:endParaRPr lang="en-US" sz="3934" spc="197" dirty="0">
              <a:solidFill>
                <a:srgbClr val="2E6A73"/>
              </a:solidFill>
              <a:latin typeface="IBM Plex Mono Bold"/>
              <a:ea typeface="IBM Plex Mono Bold"/>
              <a:cs typeface="IBM Plex Mono Bold"/>
              <a:sym typeface="IBM Plex Mon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84500" y="390890"/>
            <a:ext cx="6836524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26"/>
              </a:lnSpc>
              <a:spcBef>
                <a:spcPct val="0"/>
              </a:spcBef>
            </a:pPr>
            <a:r>
              <a:rPr lang="en-US" sz="4466" spc="223" dirty="0">
                <a:solidFill>
                  <a:srgbClr val="004AAD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Then...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59147" y="390890"/>
            <a:ext cx="6836524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26"/>
              </a:lnSpc>
              <a:spcBef>
                <a:spcPct val="0"/>
              </a:spcBef>
            </a:pPr>
            <a:r>
              <a:rPr lang="en-US" sz="4466" spc="223" dirty="0">
                <a:solidFill>
                  <a:srgbClr val="004AAD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Now...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50136" y="5910740"/>
            <a:ext cx="5972498" cy="353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693"/>
              </a:lnSpc>
            </a:pPr>
            <a:r>
              <a:rPr lang="en-US" sz="2800" b="1" spc="133" dirty="0">
                <a:solidFill>
                  <a:srgbClr val="004AAD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All have SCQF Credit Points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96535" y="5007871"/>
            <a:ext cx="3534276" cy="822490"/>
            <a:chOff x="6620891" y="5666798"/>
            <a:chExt cx="3534276" cy="822490"/>
          </a:xfrm>
        </p:grpSpPr>
        <p:sp>
          <p:nvSpPr>
            <p:cNvPr id="7" name="Freeform 7"/>
            <p:cNvSpPr/>
            <p:nvPr/>
          </p:nvSpPr>
          <p:spPr>
            <a:xfrm rot="2532659">
              <a:off x="6620891" y="5666798"/>
              <a:ext cx="493494" cy="822490"/>
            </a:xfrm>
            <a:custGeom>
              <a:avLst/>
              <a:gdLst/>
              <a:ahLst/>
              <a:cxnLst/>
              <a:rect l="l" t="t" r="r" b="b"/>
              <a:pathLst>
                <a:path w="740241" h="1233735">
                  <a:moveTo>
                    <a:pt x="0" y="0"/>
                  </a:moveTo>
                  <a:lnTo>
                    <a:pt x="740241" y="0"/>
                  </a:lnTo>
                  <a:lnTo>
                    <a:pt x="740241" y="1233735"/>
                  </a:lnTo>
                  <a:lnTo>
                    <a:pt x="0" y="1233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2700000">
              <a:off x="9661673" y="5666798"/>
              <a:ext cx="493494" cy="822490"/>
            </a:xfrm>
            <a:custGeom>
              <a:avLst/>
              <a:gdLst/>
              <a:ahLst/>
              <a:cxnLst/>
              <a:rect l="l" t="t" r="r" b="b"/>
              <a:pathLst>
                <a:path w="740241" h="1233735">
                  <a:moveTo>
                    <a:pt x="0" y="0"/>
                  </a:moveTo>
                  <a:lnTo>
                    <a:pt x="740241" y="0"/>
                  </a:lnTo>
                  <a:lnTo>
                    <a:pt x="740241" y="1233735"/>
                  </a:lnTo>
                  <a:lnTo>
                    <a:pt x="0" y="1233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-92802">
              <a:off x="8281586" y="5719921"/>
              <a:ext cx="391646" cy="652743"/>
            </a:xfrm>
            <a:custGeom>
              <a:avLst/>
              <a:gdLst/>
              <a:ahLst/>
              <a:cxnLst/>
              <a:rect l="l" t="t" r="r" b="b"/>
              <a:pathLst>
                <a:path w="587469" h="979114">
                  <a:moveTo>
                    <a:pt x="0" y="0"/>
                  </a:moveTo>
                  <a:lnTo>
                    <a:pt x="587468" y="0"/>
                  </a:lnTo>
                  <a:lnTo>
                    <a:pt x="587468" y="979114"/>
                  </a:lnTo>
                  <a:lnTo>
                    <a:pt x="0" y="979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7099" y="4753662"/>
            <a:ext cx="2324901" cy="223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59220" y="142809"/>
            <a:ext cx="2232781" cy="2249201"/>
          </a:xfrm>
          <a:custGeom>
            <a:avLst/>
            <a:gdLst/>
            <a:ahLst/>
            <a:cxnLst/>
            <a:rect l="l" t="t" r="r" b="b"/>
            <a:pathLst>
              <a:path w="3349171" h="3373801">
                <a:moveTo>
                  <a:pt x="0" y="0"/>
                </a:moveTo>
                <a:lnTo>
                  <a:pt x="3349171" y="0"/>
                </a:lnTo>
                <a:lnTo>
                  <a:pt x="3349171" y="3373801"/>
                </a:lnTo>
                <a:lnTo>
                  <a:pt x="0" y="3373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6509" b="-3650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837560"/>
            <a:ext cx="11500549" cy="602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3336" lvl="1" indent="-316668" defTabSz="609630">
              <a:lnSpc>
                <a:spcPts val="4722"/>
              </a:lnSpc>
              <a:buFont typeface="Arial"/>
              <a:buChar char="•"/>
            </a:pPr>
            <a:r>
              <a:rPr lang="en-US" sz="2933" spc="146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National 3/4/5/H/AH qualifications</a:t>
            </a:r>
          </a:p>
          <a:p>
            <a:pPr defTabSz="609630">
              <a:lnSpc>
                <a:spcPts val="4722"/>
              </a:lnSpc>
            </a:pPr>
            <a:r>
              <a:rPr lang="en-US" sz="2933" spc="146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  </a:t>
            </a:r>
            <a:r>
              <a:rPr lang="en-US" sz="2933" spc="146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 </a:t>
            </a:r>
            <a:r>
              <a:rPr lang="en-US" sz="2933" spc="146" dirty="0" smtClean="0">
                <a:solidFill>
                  <a:srgbClr val="294678"/>
                </a:solidFill>
                <a:latin typeface="IBM Plex Mono Bold Italics"/>
                <a:ea typeface="IBM Plex Mono Bold Italics"/>
                <a:cs typeface="IBM Plex Mono Bold Italics"/>
                <a:sym typeface="IBM Plex Mono Bold Italics"/>
              </a:rPr>
              <a:t>all</a:t>
            </a:r>
            <a:r>
              <a:rPr lang="en-US" sz="2933" spc="146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</a:t>
            </a:r>
            <a:r>
              <a:rPr lang="en-US" sz="2933" spc="146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have an SCQF level</a:t>
            </a:r>
          </a:p>
          <a:p>
            <a:pPr marL="633336" lvl="1" indent="-316668" defTabSz="609630">
              <a:lnSpc>
                <a:spcPts val="4722"/>
              </a:lnSpc>
              <a:buFont typeface="Arial"/>
              <a:buChar char="•"/>
            </a:pPr>
            <a:r>
              <a:rPr lang="en-US" sz="2933" spc="146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These qualifications develop learners’ knowledge &amp; understanding but also </a:t>
            </a:r>
            <a:r>
              <a:rPr lang="en-US" sz="2933" spc="146" dirty="0">
                <a:solidFill>
                  <a:srgbClr val="294678"/>
                </a:solidFill>
                <a:latin typeface="IBM Plex Mono Bold Italics"/>
                <a:ea typeface="IBM Plex Mono Bold Italics"/>
                <a:cs typeface="IBM Plex Mono Bold Italics"/>
                <a:sym typeface="IBM Plex Mono Bold Italics"/>
              </a:rPr>
              <a:t>skills</a:t>
            </a:r>
          </a:p>
          <a:p>
            <a:pPr marL="633336" lvl="1" indent="-316668" defTabSz="609630">
              <a:lnSpc>
                <a:spcPts val="4722"/>
              </a:lnSpc>
              <a:buFont typeface="Arial"/>
              <a:buChar char="•"/>
            </a:pPr>
            <a:r>
              <a:rPr lang="en-US" sz="2933" spc="146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SCQF credit points show how </a:t>
            </a:r>
            <a:r>
              <a:rPr lang="en-US" sz="2933" spc="146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much</a:t>
            </a:r>
          </a:p>
          <a:p>
            <a:pPr marL="316668" lvl="1" defTabSz="609630">
              <a:lnSpc>
                <a:spcPts val="4722"/>
              </a:lnSpc>
            </a:pPr>
            <a:r>
              <a:rPr lang="en-US" sz="2933" spc="146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</a:t>
            </a:r>
            <a:r>
              <a:rPr lang="en-US" sz="2933" spc="146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</a:t>
            </a:r>
            <a:r>
              <a:rPr lang="en-US" sz="2933" spc="146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</a:t>
            </a:r>
            <a:r>
              <a:rPr lang="en-US" sz="2933" spc="146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learning is involved in achieving each </a:t>
            </a:r>
            <a:endParaRPr lang="en-US" sz="2933" spc="146" dirty="0" smtClean="0">
              <a:solidFill>
                <a:srgbClr val="294678"/>
              </a:solidFill>
              <a:latin typeface="IBM Plex Mono Bold"/>
              <a:ea typeface="IBM Plex Mono Bold"/>
              <a:cs typeface="IBM Plex Mono Bold"/>
              <a:sym typeface="IBM Plex Mono Bold"/>
            </a:endParaRPr>
          </a:p>
          <a:p>
            <a:pPr marL="316668" lvl="1" defTabSz="609630">
              <a:lnSpc>
                <a:spcPts val="4722"/>
              </a:lnSpc>
            </a:pPr>
            <a:r>
              <a:rPr lang="en-US" sz="2933" spc="146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</a:t>
            </a:r>
            <a:r>
              <a:rPr lang="en-US" sz="2933" spc="146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 </a:t>
            </a:r>
            <a:r>
              <a:rPr lang="en-US" sz="2933" spc="146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qualification </a:t>
            </a:r>
            <a:endParaRPr lang="en-US" sz="2933" spc="146" dirty="0">
              <a:solidFill>
                <a:srgbClr val="294678"/>
              </a:solidFill>
              <a:latin typeface="IBM Plex Mono Bold"/>
              <a:ea typeface="IBM Plex Mono Bold"/>
              <a:cs typeface="IBM Plex Mono Bold"/>
              <a:sym typeface="IBM Plex Mono Bold"/>
            </a:endParaRPr>
          </a:p>
          <a:p>
            <a:pPr marL="633336" lvl="1" indent="-316668" defTabSz="609630">
              <a:lnSpc>
                <a:spcPts val="4722"/>
              </a:lnSpc>
              <a:buFont typeface="Arial"/>
              <a:buChar char="•"/>
            </a:pPr>
            <a:r>
              <a:rPr lang="en-US" sz="2933" spc="146" dirty="0">
                <a:solidFill>
                  <a:srgbClr val="0F5A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BM Plex Mono Bold"/>
                <a:ea typeface="IBM Plex Mono Bold"/>
                <a:cs typeface="IBM Plex Mono Bold"/>
                <a:sym typeface="IBM Plex Mono Bold"/>
              </a:rPr>
              <a:t>One SCQF credit point = 10 hours of learning</a:t>
            </a:r>
          </a:p>
          <a:p>
            <a:pPr marL="633336" lvl="1" indent="-316668" defTabSz="609630">
              <a:lnSpc>
                <a:spcPts val="4722"/>
              </a:lnSpc>
              <a:buFont typeface="Arial"/>
              <a:buChar char="•"/>
            </a:pPr>
            <a:r>
              <a:rPr lang="en-US" sz="2933" spc="146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SCQF levels and credits are included on</a:t>
            </a:r>
          </a:p>
          <a:p>
            <a:pPr defTabSz="609630">
              <a:lnSpc>
                <a:spcPts val="4722"/>
              </a:lnSpc>
            </a:pPr>
            <a:r>
              <a:rPr lang="en-US" sz="2933" spc="146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  </a:t>
            </a:r>
            <a:r>
              <a:rPr lang="en-US" sz="2933" spc="146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 SQA </a:t>
            </a:r>
            <a:r>
              <a:rPr lang="en-US" sz="2933" spc="146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Certificates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4633" y="187896"/>
            <a:ext cx="9965363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547"/>
              </a:lnSpc>
            </a:pPr>
            <a:r>
              <a:rPr lang="en-US" sz="4066" spc="203" dirty="0">
                <a:solidFill>
                  <a:srgbClr val="004AAD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National Qualifications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2530" y="4611433"/>
            <a:ext cx="2511070" cy="2416175"/>
          </a:xfrm>
          <a:prstGeom prst="rect">
            <a:avLst/>
          </a:prstGeom>
        </p:spPr>
      </p:pic>
      <p:pic>
        <p:nvPicPr>
          <p:cNvPr id="3076" name="Picture 4" descr="Scottish Qualifications Certificate (SQC) - SQ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581">
            <a:off x="8991554" y="2702256"/>
            <a:ext cx="2656439" cy="255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59220" y="142809"/>
            <a:ext cx="2232781" cy="2249201"/>
          </a:xfrm>
          <a:custGeom>
            <a:avLst/>
            <a:gdLst/>
            <a:ahLst/>
            <a:cxnLst/>
            <a:rect l="l" t="t" r="r" b="b"/>
            <a:pathLst>
              <a:path w="3349171" h="3373801">
                <a:moveTo>
                  <a:pt x="0" y="0"/>
                </a:moveTo>
                <a:lnTo>
                  <a:pt x="3349171" y="0"/>
                </a:lnTo>
                <a:lnTo>
                  <a:pt x="3349171" y="3373801"/>
                </a:lnTo>
                <a:lnTo>
                  <a:pt x="0" y="3373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6509" b="-3650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1153110"/>
            <a:ext cx="10585342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29" lvl="1" indent="-323865" defTabSz="609630">
              <a:lnSpc>
                <a:spcPts val="4830"/>
              </a:lnSpc>
              <a:buFont typeface="Arial"/>
              <a:buChar char="•"/>
            </a:pPr>
            <a:r>
              <a:rPr lang="en-US" sz="2999" spc="149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Some other learning </a:t>
            </a:r>
            <a:r>
              <a:rPr lang="en-US" sz="2999" spc="149" dirty="0" err="1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programmes</a:t>
            </a:r>
            <a:r>
              <a:rPr lang="en-US" sz="2999" spc="149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 </a:t>
            </a:r>
            <a:r>
              <a:rPr lang="en-US" sz="2999" spc="149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that pupils </a:t>
            </a:r>
            <a:r>
              <a:rPr lang="en-US" sz="2999" spc="149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may undertake at school, college or clubs could have an SCQF level and credit </a:t>
            </a:r>
            <a:r>
              <a:rPr lang="en-US" sz="2999" spc="149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points associated with them.</a:t>
            </a:r>
            <a:endParaRPr lang="en-US" sz="1200" spc="149" dirty="0">
              <a:solidFill>
                <a:srgbClr val="294678"/>
              </a:solidFill>
              <a:latin typeface="IBM Plex Mono Bold"/>
              <a:ea typeface="IBM Plex Mono Bold"/>
              <a:cs typeface="IBM Plex Mono Bold"/>
              <a:sym typeface="IBM Plex Mono Bold"/>
            </a:endParaRPr>
          </a:p>
          <a:p>
            <a:pPr marL="647729" lvl="1" indent="-323865" defTabSz="609630">
              <a:lnSpc>
                <a:spcPts val="4830"/>
              </a:lnSpc>
              <a:buFont typeface="Arial"/>
              <a:buChar char="•"/>
            </a:pPr>
            <a:r>
              <a:rPr lang="en-US" sz="2999" spc="149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In St. Columba's High School we have an increasing number of wider </a:t>
            </a:r>
            <a:r>
              <a:rPr lang="en-US" sz="2999" spc="149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achievement </a:t>
            </a:r>
            <a:r>
              <a:rPr lang="en-US" sz="2999" spc="149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opportunities available that are </a:t>
            </a:r>
            <a:r>
              <a:rPr lang="en-US" sz="2999" spc="149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on </a:t>
            </a:r>
            <a:r>
              <a:rPr lang="en-US" sz="2999" spc="149" dirty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the </a:t>
            </a:r>
            <a:r>
              <a:rPr lang="en-US" sz="2999" spc="149" dirty="0" smtClean="0">
                <a:solidFill>
                  <a:srgbClr val="294678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SCQF.</a:t>
            </a:r>
            <a:endParaRPr lang="en-US" sz="2999" spc="149" dirty="0">
              <a:solidFill>
                <a:srgbClr val="294678"/>
              </a:solidFill>
              <a:latin typeface="IBM Plex Mono Bold"/>
              <a:ea typeface="IBM Plex Mono Bold"/>
              <a:cs typeface="IBM Plex Mono Bold"/>
              <a:sym typeface="IBM Plex Mon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9979" y="190457"/>
            <a:ext cx="9965363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869"/>
              </a:lnSpc>
            </a:pPr>
            <a:r>
              <a:rPr lang="en-US" sz="4266" spc="213" dirty="0">
                <a:solidFill>
                  <a:srgbClr val="004AAD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Other </a:t>
            </a:r>
            <a:r>
              <a:rPr lang="en-US" sz="4266" spc="213" dirty="0" err="1">
                <a:solidFill>
                  <a:srgbClr val="004AAD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programmes</a:t>
            </a:r>
            <a:r>
              <a:rPr lang="en-US" sz="4266" spc="213" dirty="0">
                <a:solidFill>
                  <a:srgbClr val="004AAD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/courses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2530" y="4611433"/>
            <a:ext cx="2511070" cy="2416175"/>
          </a:xfrm>
          <a:prstGeom prst="rect">
            <a:avLst/>
          </a:prstGeom>
        </p:spPr>
      </p:pic>
      <p:pic>
        <p:nvPicPr>
          <p:cNvPr id="2050" name="Picture 2" descr="https://pbs.twimg.com/media/GYgZmWjXcAA-R-Z?format=jpg&amp;name=smal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t="22478"/>
          <a:stretch/>
        </p:blipFill>
        <p:spPr bwMode="auto">
          <a:xfrm>
            <a:off x="5423769" y="4225470"/>
            <a:ext cx="4233798" cy="263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5" y="4924224"/>
            <a:ext cx="1897260" cy="189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8686" y="4881020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7"/>
          <a:stretch/>
        </p:blipFill>
        <p:spPr bwMode="auto">
          <a:xfrm>
            <a:off x="5812076" y="100758"/>
            <a:ext cx="2949243" cy="162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2"/>
          <p:cNvSpPr/>
          <p:nvPr/>
        </p:nvSpPr>
        <p:spPr>
          <a:xfrm>
            <a:off x="9959220" y="142809"/>
            <a:ext cx="2232781" cy="2249201"/>
          </a:xfrm>
          <a:custGeom>
            <a:avLst/>
            <a:gdLst/>
            <a:ahLst/>
            <a:cxnLst/>
            <a:rect l="l" t="t" r="r" b="b"/>
            <a:pathLst>
              <a:path w="3349171" h="3373801">
                <a:moveTo>
                  <a:pt x="0" y="0"/>
                </a:moveTo>
                <a:lnTo>
                  <a:pt x="3349171" y="0"/>
                </a:lnTo>
                <a:lnTo>
                  <a:pt x="3349171" y="3373801"/>
                </a:lnTo>
                <a:lnTo>
                  <a:pt x="0" y="33738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6509" b="-36509"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2530" y="4611433"/>
            <a:ext cx="2511070" cy="2416175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619979" y="190457"/>
            <a:ext cx="9965363" cy="1312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/>
            <a:r>
              <a:rPr lang="en-US" sz="4266" spc="213" dirty="0" smtClean="0">
                <a:solidFill>
                  <a:srgbClr val="004AAD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SCQF Points:</a:t>
            </a:r>
          </a:p>
          <a:p>
            <a:pPr defTabSz="609630"/>
            <a:r>
              <a:rPr lang="en-US" sz="4266" spc="213" dirty="0" smtClean="0">
                <a:solidFill>
                  <a:srgbClr val="004AAD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Exemplars</a:t>
            </a:r>
            <a:endParaRPr lang="en-US" sz="4266" spc="213" dirty="0">
              <a:solidFill>
                <a:srgbClr val="004AAD"/>
              </a:solidFill>
              <a:latin typeface="IBM Plex Mono Bold"/>
              <a:ea typeface="IBM Plex Mono Bold"/>
              <a:cs typeface="IBM Plex Mono Bold"/>
              <a:sym typeface="IBM Plex Mono Bold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16719"/>
              </p:ext>
            </p:extLst>
          </p:nvPr>
        </p:nvGraphicFramePr>
        <p:xfrm>
          <a:off x="242578" y="1726575"/>
          <a:ext cx="10094043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348">
                  <a:extLst>
                    <a:ext uri="{9D8B030D-6E8A-4147-A177-3AD203B41FA5}">
                      <a16:colId xmlns:a16="http://schemas.microsoft.com/office/drawing/2014/main" val="4081705575"/>
                    </a:ext>
                  </a:extLst>
                </a:gridCol>
                <a:gridCol w="3419606">
                  <a:extLst>
                    <a:ext uri="{9D8B030D-6E8A-4147-A177-3AD203B41FA5}">
                      <a16:colId xmlns:a16="http://schemas.microsoft.com/office/drawing/2014/main" val="4121001662"/>
                    </a:ext>
                  </a:extLst>
                </a:gridCol>
                <a:gridCol w="1418089">
                  <a:extLst>
                    <a:ext uri="{9D8B030D-6E8A-4147-A177-3AD203B41FA5}">
                      <a16:colId xmlns:a16="http://schemas.microsoft.com/office/drawing/2014/main" val="303641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Qualification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SCQF</a:t>
                      </a:r>
                      <a:r>
                        <a:rPr lang="en-GB" sz="2400" b="1" baseline="0" dirty="0" smtClean="0">
                          <a:solidFill>
                            <a:schemeClr val="bg1"/>
                          </a:solidFill>
                        </a:rPr>
                        <a:t> credit points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Level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44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National</a:t>
                      </a:r>
                      <a:r>
                        <a:rPr lang="en-GB" sz="2400" b="1" baseline="0" dirty="0" smtClean="0">
                          <a:solidFill>
                            <a:srgbClr val="002060"/>
                          </a:solidFill>
                        </a:rPr>
                        <a:t> 4 Biology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24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852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NPA Bakery 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24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039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National </a:t>
                      </a:r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5 Spanish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24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682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NPA Photography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24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827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Volunteering Skills (Duke of Edinburgh)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49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Higher Drama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24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343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Sports Leadership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28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Creative</a:t>
                      </a:r>
                      <a:r>
                        <a:rPr lang="en-GB" sz="2400" b="1" baseline="0" dirty="0" smtClean="0">
                          <a:solidFill>
                            <a:srgbClr val="002060"/>
                          </a:solidFill>
                        </a:rPr>
                        <a:t> Thinking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24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324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Advanced </a:t>
                      </a:r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Higher Maths</a:t>
                      </a:r>
                      <a:endParaRPr lang="en-GB" sz="2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32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89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Science</a:t>
                      </a:r>
                      <a:r>
                        <a:rPr lang="en-GB" sz="2400" b="1" baseline="0" dirty="0" smtClean="0">
                          <a:solidFill>
                            <a:srgbClr val="002060"/>
                          </a:solidFill>
                        </a:rPr>
                        <a:t> Baccalaureate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104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183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4DF2008F6F494C9B06009DD3048049" ma:contentTypeVersion="9" ma:contentTypeDescription="Create a new document." ma:contentTypeScope="" ma:versionID="2445830dd43f6ab04e4517e7e10fdd49">
  <xsd:schema xmlns:xsd="http://www.w3.org/2001/XMLSchema" xmlns:xs="http://www.w3.org/2001/XMLSchema" xmlns:p="http://schemas.microsoft.com/office/2006/metadata/properties" xmlns:ns2="5452e322-bc0c-45c1-bd76-c5a529e6166c" targetNamespace="http://schemas.microsoft.com/office/2006/metadata/properties" ma:root="true" ma:fieldsID="9ba5e2b3cf59461f215363bc088a23f4" ns2:_="">
    <xsd:import namespace="5452e322-bc0c-45c1-bd76-c5a529e616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2e322-bc0c-45c1-bd76-c5a529e616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191E64-6127-44F4-B918-3ACD2E00E24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452e322-bc0c-45c1-bd76-c5a529e6166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DED396-1911-4C95-818A-FF32D5AE68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C50E3D-96DE-43CC-95B5-592312EEEC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2e322-bc0c-45c1-bd76-c5a529e616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17441</TotalTime>
  <Words>1439</Words>
  <Application>Microsoft Office PowerPoint</Application>
  <PresentationFormat>Widescreen</PresentationFormat>
  <Paragraphs>250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Computer Says No</vt:lpstr>
      <vt:lpstr>Garet Bold Italics</vt:lpstr>
      <vt:lpstr>HK Modular</vt:lpstr>
      <vt:lpstr>IBM Plex Mono Bold</vt:lpstr>
      <vt:lpstr>IBM Plex Mono Bold Italics</vt:lpstr>
      <vt:lpstr>Lucida Sans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McFadden</dc:creator>
  <cp:lastModifiedBy>Mrs McGeehan</cp:lastModifiedBy>
  <cp:revision>58</cp:revision>
  <cp:lastPrinted>2025-03-05T00:24:01Z</cp:lastPrinted>
  <dcterms:created xsi:type="dcterms:W3CDTF">2023-01-08T18:11:20Z</dcterms:created>
  <dcterms:modified xsi:type="dcterms:W3CDTF">2025-03-05T00:24:24Z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0x0101001D4DF2008F6F494C9B06009DD3048049</vt:lpwstr>
  </property>
</Properties>
</file>