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56" r:id="rId2"/>
    <p:sldId id="262" r:id="rId3"/>
    <p:sldId id="257" r:id="rId4"/>
    <p:sldId id="258" r:id="rId5"/>
    <p:sldId id="259" r:id="rId6"/>
    <p:sldId id="266" r:id="rId7"/>
    <p:sldId id="260" r:id="rId8"/>
    <p:sldId id="261" r:id="rId9"/>
    <p:sldId id="265" r:id="rId10"/>
    <p:sldId id="263" r:id="rId11"/>
    <p:sldId id="264" r:id="rId12"/>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6737" y="0"/>
            <a:ext cx="2950475" cy="497046"/>
          </a:xfrm>
          <a:prstGeom prst="rect">
            <a:avLst/>
          </a:prstGeom>
        </p:spPr>
        <p:txBody>
          <a:bodyPr vert="horz" lIns="91440" tIns="45720" rIns="91440" bIns="45720" rtlCol="0"/>
          <a:lstStyle>
            <a:lvl1pPr algn="r">
              <a:defRPr sz="1200"/>
            </a:lvl1pPr>
          </a:lstStyle>
          <a:p>
            <a:fld id="{CB0206C9-0FD1-4FFE-BD92-DD43C2B9C727}" type="datetimeFigureOut">
              <a:rPr lang="en-GB" smtClean="0"/>
              <a:t>12/06/2024</a:t>
            </a:fld>
            <a:endParaRPr lang="en-GB"/>
          </a:p>
        </p:txBody>
      </p:sp>
      <p:sp>
        <p:nvSpPr>
          <p:cNvPr id="4" name="Footer Placeholder 3"/>
          <p:cNvSpPr>
            <a:spLocks noGrp="1"/>
          </p:cNvSpPr>
          <p:nvPr>
            <p:ph type="ftr" sz="quarter" idx="2"/>
          </p:nvPr>
        </p:nvSpPr>
        <p:spPr>
          <a:xfrm>
            <a:off x="0" y="9442154"/>
            <a:ext cx="2950475" cy="49704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6737" y="9442154"/>
            <a:ext cx="2950475" cy="497046"/>
          </a:xfrm>
          <a:prstGeom prst="rect">
            <a:avLst/>
          </a:prstGeom>
        </p:spPr>
        <p:txBody>
          <a:bodyPr vert="horz" lIns="91440" tIns="45720" rIns="91440" bIns="45720" rtlCol="0" anchor="b"/>
          <a:lstStyle>
            <a:lvl1pPr algn="r">
              <a:defRPr sz="1200"/>
            </a:lvl1pPr>
          </a:lstStyle>
          <a:p>
            <a:fld id="{16203F37-AE8C-42F3-A239-048A4863AE0B}" type="slidenum">
              <a:rPr lang="en-GB" smtClean="0"/>
              <a:t>‹#›</a:t>
            </a:fld>
            <a:endParaRPr lang="en-GB"/>
          </a:p>
        </p:txBody>
      </p:sp>
    </p:spTree>
    <p:extLst>
      <p:ext uri="{BB962C8B-B14F-4D97-AF65-F5344CB8AC3E}">
        <p14:creationId xmlns:p14="http://schemas.microsoft.com/office/powerpoint/2010/main" val="25178739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w="63500">
            <a:solidFill>
              <a:schemeClr val="accent1"/>
            </a:solidFill>
          </a:ln>
        </p:spPr>
        <p:txBody>
          <a:bodyPr/>
          <a:lstStyle/>
          <a:p>
            <a:r>
              <a:rPr lang="en-GB" dirty="0" smtClean="0"/>
              <a:t>Democracy Revision</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542543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Representation</a:t>
            </a:r>
            <a:endParaRPr lang="en-GB" dirty="0"/>
          </a:p>
        </p:txBody>
      </p:sp>
      <p:sp>
        <p:nvSpPr>
          <p:cNvPr id="3" name="Content Placeholder 2"/>
          <p:cNvSpPr>
            <a:spLocks noGrp="1"/>
          </p:cNvSpPr>
          <p:nvPr>
            <p:ph idx="1"/>
          </p:nvPr>
        </p:nvSpPr>
        <p:spPr>
          <a:xfrm>
            <a:off x="457200" y="1600200"/>
            <a:ext cx="8229600" cy="5105400"/>
          </a:xfrm>
          <a:ln w="63500">
            <a:solidFill>
              <a:schemeClr val="accent1"/>
            </a:solidFill>
          </a:ln>
        </p:spPr>
        <p:txBody>
          <a:bodyPr>
            <a:normAutofit fontScale="40000" lnSpcReduction="20000"/>
          </a:bodyPr>
          <a:lstStyle/>
          <a:p>
            <a:r>
              <a:rPr lang="en-GB" sz="4000" b="1" dirty="0" smtClean="0"/>
              <a:t>Role of MSPs</a:t>
            </a:r>
          </a:p>
          <a:p>
            <a:pPr marL="0" indent="0">
              <a:buNone/>
            </a:pPr>
            <a:r>
              <a:rPr lang="en-GB" sz="4000" i="1" dirty="0" smtClean="0"/>
              <a:t>Parliament – </a:t>
            </a:r>
            <a:r>
              <a:rPr lang="en-GB" sz="4000" dirty="0" smtClean="0"/>
              <a:t>attend FMQT – can ask questions on constituents behalf – every Thursday at noon</a:t>
            </a:r>
            <a:endParaRPr lang="en-GB" sz="4000" i="1" dirty="0" smtClean="0"/>
          </a:p>
          <a:p>
            <a:pPr marL="0" indent="0">
              <a:buNone/>
            </a:pPr>
            <a:r>
              <a:rPr lang="en-GB" sz="4000" i="1" dirty="0" smtClean="0"/>
              <a:t>Parliament – </a:t>
            </a:r>
            <a:r>
              <a:rPr lang="en-GB" sz="4000" dirty="0" smtClean="0"/>
              <a:t>vote on bills – all bills must be voted on and have more than half of parliament agree before it can become law – voting usually happens at the end of every business day</a:t>
            </a:r>
          </a:p>
          <a:p>
            <a:pPr marL="0" indent="0">
              <a:buNone/>
            </a:pPr>
            <a:r>
              <a:rPr lang="en-GB" sz="4000" i="1" dirty="0" smtClean="0"/>
              <a:t>Constituency – </a:t>
            </a:r>
            <a:r>
              <a:rPr lang="en-GB" sz="4000" dirty="0" smtClean="0"/>
              <a:t>school visits – to engage young people in politics – </a:t>
            </a:r>
            <a:r>
              <a:rPr lang="en-GB" sz="4000" dirty="0" smtClean="0"/>
              <a:t>Stewart McMillan</a:t>
            </a:r>
            <a:r>
              <a:rPr lang="en-GB" sz="4000" dirty="0" smtClean="0"/>
              <a:t> </a:t>
            </a:r>
            <a:r>
              <a:rPr lang="en-GB" sz="4000" dirty="0" smtClean="0"/>
              <a:t>often visits </a:t>
            </a:r>
            <a:r>
              <a:rPr lang="en-GB" sz="4000" dirty="0" smtClean="0"/>
              <a:t>schools in Inverclyde</a:t>
            </a:r>
            <a:endParaRPr lang="en-GB" sz="4000" dirty="0" smtClean="0"/>
          </a:p>
          <a:p>
            <a:pPr marL="0" indent="0">
              <a:buNone/>
            </a:pPr>
            <a:r>
              <a:rPr lang="en-GB" sz="4000" i="1" dirty="0" smtClean="0"/>
              <a:t>Constituency </a:t>
            </a:r>
            <a:r>
              <a:rPr lang="en-GB" sz="4000" dirty="0" smtClean="0"/>
              <a:t>– hold surgeries – people can go to their MSP with questions to then take to parliament – </a:t>
            </a:r>
            <a:r>
              <a:rPr lang="en-GB" sz="4000" dirty="0" smtClean="0"/>
              <a:t>Stewart McMillan holds </a:t>
            </a:r>
            <a:r>
              <a:rPr lang="en-GB" sz="4000" dirty="0" smtClean="0"/>
              <a:t>weekly surgeries in </a:t>
            </a:r>
            <a:r>
              <a:rPr lang="en-GB" sz="4000" dirty="0" smtClean="0"/>
              <a:t>Greenock</a:t>
            </a:r>
            <a:endParaRPr lang="en-GB" sz="4000" dirty="0"/>
          </a:p>
          <a:p>
            <a:r>
              <a:rPr lang="en-GB" sz="4000" b="1" dirty="0" smtClean="0"/>
              <a:t>Function </a:t>
            </a:r>
            <a:r>
              <a:rPr lang="en-GB" sz="4000" b="1" dirty="0" smtClean="0"/>
              <a:t>of committees in the Scottish parliament </a:t>
            </a:r>
          </a:p>
          <a:p>
            <a:pPr marL="0" indent="0">
              <a:buNone/>
            </a:pPr>
            <a:r>
              <a:rPr lang="en-GB" sz="4000" dirty="0" smtClean="0"/>
              <a:t>Pass bills – no bills can be passed unless committees agree to this – </a:t>
            </a:r>
            <a:r>
              <a:rPr lang="en-GB" sz="4000" dirty="0"/>
              <a:t>In 2019 the Health and Sports committee scrutinised the new organ donation law, and decided it should be recommended parliament support </a:t>
            </a:r>
            <a:r>
              <a:rPr lang="en-GB" sz="4000" dirty="0" smtClean="0"/>
              <a:t>it</a:t>
            </a:r>
          </a:p>
          <a:p>
            <a:pPr marL="0" indent="0">
              <a:buNone/>
            </a:pPr>
            <a:r>
              <a:rPr lang="en-GB" sz="4000" dirty="0" smtClean="0"/>
              <a:t>Investigate </a:t>
            </a:r>
            <a:r>
              <a:rPr lang="en-GB" sz="4000" dirty="0" smtClean="0"/>
              <a:t>issues – they can ask people from different fields to come to parliament to speak about an issue as a way to gather information – </a:t>
            </a:r>
            <a:r>
              <a:rPr lang="en-GB" sz="4000" dirty="0" smtClean="0"/>
              <a:t>Alex Salmond was invited to speak at the investigation into the handling of his misconduct when in parliament</a:t>
            </a:r>
          </a:p>
          <a:p>
            <a:pPr marL="0" indent="0">
              <a:buNone/>
            </a:pPr>
            <a:r>
              <a:rPr lang="en-GB" sz="4000" dirty="0" smtClean="0"/>
              <a:t>Hold the government to account - </a:t>
            </a:r>
            <a:r>
              <a:rPr lang="en-GB" sz="4000" dirty="0"/>
              <a:t>This means committees will ensure the government is doing its job effectively, as well as ensuring decisions made are the best ones. If not, they will question the government to investigate them </a:t>
            </a:r>
            <a:r>
              <a:rPr lang="en-GB" sz="4000" dirty="0" smtClean="0"/>
              <a:t>further. For </a:t>
            </a:r>
            <a:r>
              <a:rPr lang="en-GB" sz="4000" dirty="0"/>
              <a:t>example, John </a:t>
            </a:r>
            <a:r>
              <a:rPr lang="en-GB" sz="4000" dirty="0" err="1"/>
              <a:t>Swinney</a:t>
            </a:r>
            <a:r>
              <a:rPr lang="en-GB" sz="4000" dirty="0"/>
              <a:t> had to explain to the education and skills committee reasons for the 2020 exam cancellation. It was decided that this was justified, and that parliament should support the decision.</a:t>
            </a:r>
          </a:p>
          <a:p>
            <a:pPr marL="0" indent="0">
              <a:buNone/>
            </a:pPr>
            <a:endParaRPr lang="en-GB" dirty="0"/>
          </a:p>
        </p:txBody>
      </p:sp>
    </p:spTree>
    <p:extLst>
      <p:ext uri="{BB962C8B-B14F-4D97-AF65-F5344CB8AC3E}">
        <p14:creationId xmlns:p14="http://schemas.microsoft.com/office/powerpoint/2010/main" val="2499978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Voting Systems</a:t>
            </a:r>
            <a:endParaRPr lang="en-GB" dirty="0"/>
          </a:p>
        </p:txBody>
      </p:sp>
      <p:sp>
        <p:nvSpPr>
          <p:cNvPr id="3" name="Content Placeholder 2"/>
          <p:cNvSpPr>
            <a:spLocks noGrp="1"/>
          </p:cNvSpPr>
          <p:nvPr>
            <p:ph idx="1"/>
          </p:nvPr>
        </p:nvSpPr>
        <p:spPr>
          <a:xfrm>
            <a:off x="457200" y="1600200"/>
            <a:ext cx="8229600" cy="5029200"/>
          </a:xfrm>
          <a:ln w="63500">
            <a:solidFill>
              <a:schemeClr val="accent1"/>
            </a:solidFill>
          </a:ln>
        </p:spPr>
        <p:txBody>
          <a:bodyPr>
            <a:noAutofit/>
          </a:bodyPr>
          <a:lstStyle/>
          <a:p>
            <a:r>
              <a:rPr lang="en-GB" sz="2300" b="1" dirty="0" smtClean="0"/>
              <a:t>Additional Member System</a:t>
            </a:r>
          </a:p>
          <a:p>
            <a:pPr marL="0" indent="0">
              <a:buNone/>
            </a:pPr>
            <a:r>
              <a:rPr lang="en-GB" sz="2300" i="1" dirty="0" smtClean="0"/>
              <a:t>Advantage</a:t>
            </a:r>
            <a:r>
              <a:rPr lang="en-GB" sz="2300" dirty="0" smtClean="0"/>
              <a:t> – Fairer to smaller parties – this is because you don’t have to ‘win’ to get a seat – in </a:t>
            </a:r>
            <a:r>
              <a:rPr lang="en-GB" sz="2300" dirty="0" smtClean="0"/>
              <a:t>2021 </a:t>
            </a:r>
            <a:r>
              <a:rPr lang="en-GB" sz="2300" dirty="0" smtClean="0"/>
              <a:t>the Greens got </a:t>
            </a:r>
            <a:r>
              <a:rPr lang="en-GB" sz="2300" dirty="0" smtClean="0"/>
              <a:t>8 </a:t>
            </a:r>
            <a:r>
              <a:rPr lang="en-GB" sz="2300" dirty="0" smtClean="0"/>
              <a:t>seats without actually ‘winning’ anywhere</a:t>
            </a:r>
          </a:p>
          <a:p>
            <a:pPr marL="0" indent="0">
              <a:buNone/>
            </a:pPr>
            <a:r>
              <a:rPr lang="en-GB" sz="2300" i="1" dirty="0" smtClean="0"/>
              <a:t>Advantage – </a:t>
            </a:r>
            <a:r>
              <a:rPr lang="en-GB" sz="2300" dirty="0" smtClean="0"/>
              <a:t>More proportional - % votes = % seats so this represents voters fairly – Conservatives got </a:t>
            </a:r>
            <a:r>
              <a:rPr lang="en-GB" sz="2300" dirty="0" smtClean="0"/>
              <a:t>22% </a:t>
            </a:r>
            <a:r>
              <a:rPr lang="en-GB" sz="2300" dirty="0" smtClean="0"/>
              <a:t>vote and </a:t>
            </a:r>
            <a:r>
              <a:rPr lang="en-GB" sz="2300" dirty="0" smtClean="0"/>
              <a:t>24% </a:t>
            </a:r>
            <a:r>
              <a:rPr lang="en-GB" sz="2300" dirty="0" smtClean="0"/>
              <a:t>seats in </a:t>
            </a:r>
            <a:r>
              <a:rPr lang="en-GB" sz="2300" dirty="0" smtClean="0"/>
              <a:t>2021</a:t>
            </a:r>
            <a:endParaRPr lang="en-GB" sz="2300" dirty="0" smtClean="0"/>
          </a:p>
          <a:p>
            <a:pPr marL="0" indent="0">
              <a:buNone/>
            </a:pPr>
            <a:r>
              <a:rPr lang="en-GB" sz="2300" i="1" dirty="0" smtClean="0"/>
              <a:t>Advantage – </a:t>
            </a:r>
            <a:r>
              <a:rPr lang="en-GB" sz="2300" dirty="0" smtClean="0"/>
              <a:t>Gives voters more choice – this is because you get two votes instead of one – you could vote for the SNP candidate and the Green party</a:t>
            </a:r>
          </a:p>
          <a:p>
            <a:pPr marL="0" indent="0">
              <a:buNone/>
            </a:pPr>
            <a:r>
              <a:rPr lang="en-GB" sz="2300" i="1" dirty="0" smtClean="0"/>
              <a:t>Disadvantage</a:t>
            </a:r>
            <a:r>
              <a:rPr lang="en-GB" sz="2300" dirty="0" smtClean="0"/>
              <a:t> – Some MSPs are not well known – this creates broken links as they are not being used to represent their region – </a:t>
            </a:r>
            <a:r>
              <a:rPr lang="en-GB" sz="2300" dirty="0" smtClean="0"/>
              <a:t>many of </a:t>
            </a:r>
            <a:r>
              <a:rPr lang="en-GB" sz="2300" dirty="0" smtClean="0"/>
              <a:t>the </a:t>
            </a:r>
            <a:r>
              <a:rPr lang="en-GB" sz="2300" dirty="0" smtClean="0"/>
              <a:t>7 list MSPs are not well known in </a:t>
            </a:r>
            <a:r>
              <a:rPr lang="en-GB" sz="2300" dirty="0" smtClean="0"/>
              <a:t>Central Scotland</a:t>
            </a:r>
            <a:endParaRPr lang="en-GB" sz="2300" dirty="0"/>
          </a:p>
        </p:txBody>
      </p:sp>
    </p:spTree>
    <p:extLst>
      <p:ext uri="{BB962C8B-B14F-4D97-AF65-F5344CB8AC3E}">
        <p14:creationId xmlns:p14="http://schemas.microsoft.com/office/powerpoint/2010/main" val="1953468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Course Specification</a:t>
            </a:r>
            <a:endParaRPr lang="en-GB" dirty="0"/>
          </a:p>
        </p:txBody>
      </p:sp>
      <p:sp>
        <p:nvSpPr>
          <p:cNvPr id="3" name="Content Placeholder 2"/>
          <p:cNvSpPr>
            <a:spLocks noGrp="1"/>
          </p:cNvSpPr>
          <p:nvPr>
            <p:ph idx="1"/>
          </p:nvPr>
        </p:nvSpPr>
        <p:spPr>
          <a:ln w="63500">
            <a:solidFill>
              <a:schemeClr val="accent1"/>
            </a:solidFill>
          </a:ln>
        </p:spPr>
        <p:txBody>
          <a:bodyPr>
            <a:normAutofit fontScale="92500" lnSpcReduction="20000"/>
          </a:bodyPr>
          <a:lstStyle/>
          <a:p>
            <a:r>
              <a:rPr lang="en-GB" b="1" dirty="0" smtClean="0"/>
              <a:t>Power and Decision Making</a:t>
            </a:r>
          </a:p>
          <a:p>
            <a:pPr marL="0" indent="0">
              <a:buNone/>
            </a:pPr>
            <a:endParaRPr lang="en-GB" b="1" dirty="0" smtClean="0"/>
          </a:p>
          <a:p>
            <a:r>
              <a:rPr lang="en-GB" b="1" dirty="0" smtClean="0"/>
              <a:t>Participation</a:t>
            </a:r>
          </a:p>
          <a:p>
            <a:pPr marL="0" indent="0">
              <a:buNone/>
            </a:pPr>
            <a:endParaRPr lang="en-GB" b="1" dirty="0" smtClean="0"/>
          </a:p>
          <a:p>
            <a:r>
              <a:rPr lang="en-GB" b="1" dirty="0" smtClean="0"/>
              <a:t>Influence</a:t>
            </a:r>
          </a:p>
          <a:p>
            <a:pPr marL="0" indent="0">
              <a:buNone/>
            </a:pPr>
            <a:endParaRPr lang="en-GB" b="1" dirty="0" smtClean="0"/>
          </a:p>
          <a:p>
            <a:r>
              <a:rPr lang="en-GB" b="1" dirty="0" smtClean="0"/>
              <a:t>Representation</a:t>
            </a:r>
          </a:p>
          <a:p>
            <a:pPr marL="0" indent="0">
              <a:buNone/>
            </a:pPr>
            <a:endParaRPr lang="en-GB" b="1" dirty="0" smtClean="0"/>
          </a:p>
          <a:p>
            <a:r>
              <a:rPr lang="en-GB" b="1" dirty="0" smtClean="0"/>
              <a:t>Voting Systems</a:t>
            </a:r>
            <a:endParaRPr lang="en-GB" b="1" dirty="0"/>
          </a:p>
        </p:txBody>
      </p:sp>
    </p:spTree>
    <p:extLst>
      <p:ext uri="{BB962C8B-B14F-4D97-AF65-F5344CB8AC3E}">
        <p14:creationId xmlns:p14="http://schemas.microsoft.com/office/powerpoint/2010/main" val="1576624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Power and </a:t>
            </a:r>
            <a:r>
              <a:rPr lang="en-GB" dirty="0"/>
              <a:t>D</a:t>
            </a:r>
            <a:r>
              <a:rPr lang="en-GB" dirty="0" smtClean="0"/>
              <a:t>ecision </a:t>
            </a:r>
            <a:r>
              <a:rPr lang="en-GB" dirty="0"/>
              <a:t>M</a:t>
            </a:r>
            <a:r>
              <a:rPr lang="en-GB" dirty="0" smtClean="0"/>
              <a:t>aking</a:t>
            </a:r>
            <a:endParaRPr lang="en-GB" dirty="0"/>
          </a:p>
        </p:txBody>
      </p:sp>
      <p:sp>
        <p:nvSpPr>
          <p:cNvPr id="3" name="Content Placeholder 2"/>
          <p:cNvSpPr>
            <a:spLocks noGrp="1"/>
          </p:cNvSpPr>
          <p:nvPr>
            <p:ph idx="1"/>
          </p:nvPr>
        </p:nvSpPr>
        <p:spPr>
          <a:xfrm>
            <a:off x="457200" y="1600200"/>
            <a:ext cx="8229600" cy="4876800"/>
          </a:xfrm>
          <a:ln w="63500">
            <a:solidFill>
              <a:schemeClr val="accent1"/>
            </a:solidFill>
          </a:ln>
        </p:spPr>
        <p:txBody>
          <a:bodyPr>
            <a:normAutofit fontScale="62500" lnSpcReduction="20000"/>
          </a:bodyPr>
          <a:lstStyle/>
          <a:p>
            <a:r>
              <a:rPr lang="en-GB" b="1" dirty="0" smtClean="0"/>
              <a:t>Features of a democratic society</a:t>
            </a:r>
          </a:p>
          <a:p>
            <a:pPr marL="0" indent="0">
              <a:buNone/>
            </a:pPr>
            <a:r>
              <a:rPr lang="en-GB" dirty="0" smtClean="0"/>
              <a:t>Being able to vote – anyone over 16 can vote in Scottish elections as long as they’re registered – the last election was in 2016</a:t>
            </a:r>
          </a:p>
          <a:p>
            <a:pPr marL="0" indent="0">
              <a:buNone/>
            </a:pPr>
            <a:r>
              <a:rPr lang="en-GB" dirty="0" smtClean="0"/>
              <a:t>Being able to protest – as long as it is peaceful, Scottish citizens can protest against the government on Scottish matters – many people have recently been protesting against climate change all over the country</a:t>
            </a:r>
          </a:p>
          <a:p>
            <a:r>
              <a:rPr lang="en-GB" b="1" dirty="0" smtClean="0"/>
              <a:t>Devolved and reserved matters</a:t>
            </a:r>
          </a:p>
          <a:p>
            <a:pPr marL="0" indent="0">
              <a:buNone/>
            </a:pPr>
            <a:r>
              <a:rPr lang="en-GB" i="1" dirty="0" smtClean="0"/>
              <a:t>Devolved</a:t>
            </a:r>
            <a:r>
              <a:rPr lang="en-GB" dirty="0" smtClean="0"/>
              <a:t> – education – SP funds Scottish education, makes decisions on courses and decides how much to pay </a:t>
            </a:r>
            <a:r>
              <a:rPr lang="en-GB" dirty="0" smtClean="0"/>
              <a:t>teachers</a:t>
            </a:r>
            <a:r>
              <a:rPr lang="en-GB" dirty="0" smtClean="0"/>
              <a:t> – Scottish </a:t>
            </a:r>
            <a:r>
              <a:rPr lang="en-GB" dirty="0" err="1" smtClean="0"/>
              <a:t>Gov</a:t>
            </a:r>
            <a:r>
              <a:rPr lang="en-GB" dirty="0" smtClean="0"/>
              <a:t> recently decided to scrap the SQA</a:t>
            </a:r>
            <a:endParaRPr lang="en-GB" dirty="0" smtClean="0"/>
          </a:p>
          <a:p>
            <a:pPr marL="0" indent="0">
              <a:buNone/>
            </a:pPr>
            <a:r>
              <a:rPr lang="en-GB" i="1" dirty="0" smtClean="0"/>
              <a:t>Devolved</a:t>
            </a:r>
            <a:r>
              <a:rPr lang="en-GB" dirty="0" smtClean="0"/>
              <a:t> – health – SP funds NHS Scotland and makes decisions on staffing, wages and free healthcare – we get free prescriptions but in England they have to pay</a:t>
            </a:r>
          </a:p>
          <a:p>
            <a:pPr marL="0" indent="0">
              <a:buNone/>
            </a:pPr>
            <a:r>
              <a:rPr lang="en-GB" i="1" dirty="0" smtClean="0"/>
              <a:t>Reserved</a:t>
            </a:r>
            <a:r>
              <a:rPr lang="en-GB" dirty="0" smtClean="0"/>
              <a:t> – security – the UK government controls and funds the army and navy</a:t>
            </a:r>
          </a:p>
          <a:p>
            <a:pPr marL="0" indent="0">
              <a:buNone/>
            </a:pPr>
            <a:r>
              <a:rPr lang="en-GB" i="1" dirty="0" smtClean="0"/>
              <a:t>Reserved</a:t>
            </a:r>
            <a:r>
              <a:rPr lang="en-GB" dirty="0" smtClean="0"/>
              <a:t> – social security – UK government decides on benefit payments and who gains access to this</a:t>
            </a:r>
          </a:p>
        </p:txBody>
      </p:sp>
    </p:spTree>
    <p:extLst>
      <p:ext uri="{BB962C8B-B14F-4D97-AF65-F5344CB8AC3E}">
        <p14:creationId xmlns:p14="http://schemas.microsoft.com/office/powerpoint/2010/main" val="720808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Power and Decision Making 2</a:t>
            </a:r>
            <a:endParaRPr lang="en-GB" dirty="0"/>
          </a:p>
        </p:txBody>
      </p:sp>
      <p:sp>
        <p:nvSpPr>
          <p:cNvPr id="3" name="Content Placeholder 2"/>
          <p:cNvSpPr>
            <a:spLocks noGrp="1"/>
          </p:cNvSpPr>
          <p:nvPr>
            <p:ph idx="1"/>
          </p:nvPr>
        </p:nvSpPr>
        <p:spPr>
          <a:xfrm>
            <a:off x="457200" y="1600200"/>
            <a:ext cx="8229600" cy="5257800"/>
          </a:xfrm>
          <a:ln w="63500">
            <a:solidFill>
              <a:schemeClr val="accent1"/>
            </a:solidFill>
          </a:ln>
        </p:spPr>
        <p:txBody>
          <a:bodyPr>
            <a:normAutofit fontScale="70000" lnSpcReduction="20000"/>
          </a:bodyPr>
          <a:lstStyle/>
          <a:p>
            <a:r>
              <a:rPr lang="en-GB" b="1" dirty="0" smtClean="0"/>
              <a:t>Role of the FM</a:t>
            </a:r>
          </a:p>
          <a:p>
            <a:pPr marL="0" indent="0">
              <a:buNone/>
            </a:pPr>
            <a:r>
              <a:rPr lang="en-GB" dirty="0" smtClean="0"/>
              <a:t>Answer questions at FMQs – mostly asked by the leader of the opposition – every Thursday at noon</a:t>
            </a:r>
          </a:p>
          <a:p>
            <a:pPr marL="0" indent="0">
              <a:buNone/>
            </a:pPr>
            <a:r>
              <a:rPr lang="en-GB" dirty="0" smtClean="0"/>
              <a:t>Appoint the cabinet – decides who is going to take on ministerial roles such as minister for education </a:t>
            </a:r>
            <a:r>
              <a:rPr lang="en-GB" dirty="0" smtClean="0"/>
              <a:t>– John </a:t>
            </a:r>
            <a:r>
              <a:rPr lang="en-GB" dirty="0" err="1" smtClean="0"/>
              <a:t>Swinney</a:t>
            </a:r>
            <a:r>
              <a:rPr lang="en-GB" dirty="0" smtClean="0"/>
              <a:t> appointed Kate Forbes as Deputy FM in 2024</a:t>
            </a:r>
            <a:endParaRPr lang="en-GB" dirty="0" smtClean="0"/>
          </a:p>
          <a:p>
            <a:pPr marL="0" indent="0">
              <a:buNone/>
            </a:pPr>
            <a:endParaRPr lang="en-GB" dirty="0"/>
          </a:p>
          <a:p>
            <a:r>
              <a:rPr lang="en-GB" b="1" dirty="0" smtClean="0"/>
              <a:t>Power of the FM</a:t>
            </a:r>
          </a:p>
          <a:p>
            <a:pPr marL="0" indent="0">
              <a:buNone/>
            </a:pPr>
            <a:r>
              <a:rPr lang="en-GB" dirty="0"/>
              <a:t>Appoint the cabinet – decides who is going to take on ministerial roles such as minister for education – </a:t>
            </a:r>
            <a:r>
              <a:rPr lang="en-GB" dirty="0"/>
              <a:t>John </a:t>
            </a:r>
            <a:r>
              <a:rPr lang="en-GB" dirty="0" err="1"/>
              <a:t>Swinney</a:t>
            </a:r>
            <a:r>
              <a:rPr lang="en-GB" dirty="0"/>
              <a:t> appointed Kate Forbes as Deputy FM in 2024</a:t>
            </a:r>
          </a:p>
          <a:p>
            <a:pPr marL="0" indent="0">
              <a:buNone/>
            </a:pPr>
            <a:r>
              <a:rPr lang="en-GB" dirty="0" smtClean="0"/>
              <a:t>Represent </a:t>
            </a:r>
            <a:r>
              <a:rPr lang="en-GB" dirty="0" smtClean="0"/>
              <a:t>Scotland abroad – can challenge other world leaders on current affairs – </a:t>
            </a:r>
            <a:r>
              <a:rPr lang="en-GB" dirty="0" smtClean="0"/>
              <a:t>Sturgeon challenged Johnson a </a:t>
            </a:r>
            <a:r>
              <a:rPr lang="en-GB" dirty="0" smtClean="0"/>
              <a:t>number of times over </a:t>
            </a:r>
            <a:r>
              <a:rPr lang="en-GB" dirty="0" err="1" smtClean="0"/>
              <a:t>Brexit</a:t>
            </a:r>
            <a:r>
              <a:rPr lang="en-GB" dirty="0" smtClean="0"/>
              <a:t> and Covid</a:t>
            </a:r>
            <a:endParaRPr lang="en-GB" dirty="0" smtClean="0"/>
          </a:p>
          <a:p>
            <a:pPr marL="0" indent="0">
              <a:buNone/>
            </a:pPr>
            <a:r>
              <a:rPr lang="en-GB" dirty="0" smtClean="0"/>
              <a:t>Controls the party whip – this ensures everyone in the party votes in line with what </a:t>
            </a:r>
            <a:r>
              <a:rPr lang="en-GB" dirty="0" smtClean="0"/>
              <a:t>he/she </a:t>
            </a:r>
            <a:r>
              <a:rPr lang="en-GB" dirty="0" smtClean="0"/>
              <a:t>wants – current whip is Bill Kidd</a:t>
            </a:r>
          </a:p>
          <a:p>
            <a:pPr marL="0" indent="0">
              <a:buNone/>
            </a:pPr>
            <a:endParaRPr lang="en-GB" dirty="0"/>
          </a:p>
        </p:txBody>
      </p:sp>
    </p:spTree>
    <p:extLst>
      <p:ext uri="{BB962C8B-B14F-4D97-AF65-F5344CB8AC3E}">
        <p14:creationId xmlns:p14="http://schemas.microsoft.com/office/powerpoint/2010/main" val="605669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Participation</a:t>
            </a:r>
            <a:endParaRPr lang="en-GB" dirty="0"/>
          </a:p>
        </p:txBody>
      </p:sp>
      <p:sp>
        <p:nvSpPr>
          <p:cNvPr id="3" name="Content Placeholder 2"/>
          <p:cNvSpPr>
            <a:spLocks noGrp="1"/>
          </p:cNvSpPr>
          <p:nvPr>
            <p:ph idx="1"/>
          </p:nvPr>
        </p:nvSpPr>
        <p:spPr>
          <a:xfrm>
            <a:off x="457200" y="1371600"/>
            <a:ext cx="8229600" cy="5257800"/>
          </a:xfrm>
          <a:ln w="63500">
            <a:solidFill>
              <a:schemeClr val="accent1"/>
            </a:solidFill>
          </a:ln>
        </p:spPr>
        <p:txBody>
          <a:bodyPr>
            <a:normAutofit fontScale="77500" lnSpcReduction="20000"/>
          </a:bodyPr>
          <a:lstStyle/>
          <a:p>
            <a:r>
              <a:rPr lang="en-GB" b="1" dirty="0" smtClean="0"/>
              <a:t>Rights and responsibilities of individuals</a:t>
            </a:r>
          </a:p>
          <a:p>
            <a:pPr marL="0" indent="0">
              <a:buNone/>
            </a:pPr>
            <a:r>
              <a:rPr lang="en-GB" dirty="0" smtClean="0"/>
              <a:t>Right to vote – responsibility to register – last election was in </a:t>
            </a:r>
            <a:r>
              <a:rPr lang="en-GB" dirty="0" smtClean="0"/>
              <a:t>2021</a:t>
            </a:r>
            <a:endParaRPr lang="en-GB" dirty="0" smtClean="0"/>
          </a:p>
          <a:p>
            <a:pPr marL="0" indent="0">
              <a:buNone/>
            </a:pPr>
            <a:r>
              <a:rPr lang="en-GB" dirty="0" smtClean="0"/>
              <a:t>Right to protest – responsibility to keep it peaceful – peaceful climate change protests in 2019</a:t>
            </a:r>
          </a:p>
          <a:p>
            <a:pPr marL="0" indent="0">
              <a:buNone/>
            </a:pPr>
            <a:endParaRPr lang="en-GB" dirty="0" smtClean="0"/>
          </a:p>
          <a:p>
            <a:r>
              <a:rPr lang="en-GB" b="1" dirty="0" smtClean="0"/>
              <a:t>Opportunities for individuals</a:t>
            </a:r>
          </a:p>
          <a:p>
            <a:pPr marL="0" indent="0">
              <a:buNone/>
            </a:pPr>
            <a:r>
              <a:rPr lang="en-GB" dirty="0" smtClean="0"/>
              <a:t>Stand as a candidate – as long as you’re 18 and a British/EU citizen – </a:t>
            </a:r>
            <a:r>
              <a:rPr lang="en-GB" dirty="0" smtClean="0"/>
              <a:t>Stewart McMillan stands </a:t>
            </a:r>
            <a:r>
              <a:rPr lang="en-GB" dirty="0" smtClean="0"/>
              <a:t>in the </a:t>
            </a:r>
            <a:r>
              <a:rPr lang="en-GB" dirty="0" smtClean="0"/>
              <a:t>Greenock and Inverclyde </a:t>
            </a:r>
            <a:r>
              <a:rPr lang="en-GB" dirty="0" smtClean="0"/>
              <a:t>constituency</a:t>
            </a:r>
          </a:p>
          <a:p>
            <a:pPr marL="0" indent="0">
              <a:buNone/>
            </a:pPr>
            <a:r>
              <a:rPr lang="en-GB" dirty="0" smtClean="0"/>
              <a:t>Join a pressure group – if you want to make a change you can join or start a pressure group to pressure the government in order to achieve your goals – people in Scotland are joining climate change pressure groups to try and make Scotland more eco friendly</a:t>
            </a:r>
          </a:p>
          <a:p>
            <a:pPr marL="0" indent="0">
              <a:buNone/>
            </a:pPr>
            <a:endParaRPr lang="en-GB" dirty="0" smtClean="0"/>
          </a:p>
        </p:txBody>
      </p:sp>
    </p:spTree>
    <p:extLst>
      <p:ext uri="{BB962C8B-B14F-4D97-AF65-F5344CB8AC3E}">
        <p14:creationId xmlns:p14="http://schemas.microsoft.com/office/powerpoint/2010/main" val="666928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Participation 2</a:t>
            </a:r>
            <a:endParaRPr lang="en-GB" dirty="0"/>
          </a:p>
        </p:txBody>
      </p:sp>
      <p:sp>
        <p:nvSpPr>
          <p:cNvPr id="3" name="Content Placeholder 2"/>
          <p:cNvSpPr>
            <a:spLocks noGrp="1"/>
          </p:cNvSpPr>
          <p:nvPr>
            <p:ph idx="1"/>
          </p:nvPr>
        </p:nvSpPr>
        <p:spPr>
          <a:xfrm>
            <a:off x="228600" y="1371600"/>
            <a:ext cx="8686800" cy="5334000"/>
          </a:xfrm>
          <a:ln w="63500">
            <a:solidFill>
              <a:schemeClr val="accent1"/>
            </a:solidFill>
          </a:ln>
        </p:spPr>
        <p:txBody>
          <a:bodyPr>
            <a:noAutofit/>
          </a:bodyPr>
          <a:lstStyle/>
          <a:p>
            <a:r>
              <a:rPr lang="en-GB" sz="1600" b="1" dirty="0" smtClean="0"/>
              <a:t>Why people vote</a:t>
            </a:r>
            <a:endParaRPr lang="en-GB" sz="1600" b="1" dirty="0" smtClean="0"/>
          </a:p>
          <a:p>
            <a:pPr marL="0" indent="0">
              <a:buNone/>
            </a:pPr>
            <a:r>
              <a:rPr lang="en-GB" sz="1600" dirty="0" smtClean="0"/>
              <a:t>They do not like the current government. Prior </a:t>
            </a:r>
            <a:r>
              <a:rPr lang="en-GB" sz="1600" dirty="0"/>
              <a:t>to the 2021 election the </a:t>
            </a:r>
            <a:r>
              <a:rPr lang="en-GB" sz="1600" dirty="0" smtClean="0"/>
              <a:t>SNP </a:t>
            </a:r>
            <a:r>
              <a:rPr lang="en-GB" sz="1600" dirty="0"/>
              <a:t>formed the </a:t>
            </a:r>
            <a:r>
              <a:rPr lang="en-GB" sz="1600" dirty="0" smtClean="0"/>
              <a:t>government. Some </a:t>
            </a:r>
            <a:r>
              <a:rPr lang="en-GB" sz="1600" dirty="0"/>
              <a:t>people didn’t want them to continue to be in power because their main objective is </a:t>
            </a:r>
            <a:r>
              <a:rPr lang="en-GB" sz="1600" dirty="0" smtClean="0"/>
              <a:t>independence </a:t>
            </a:r>
            <a:r>
              <a:rPr lang="en-GB" sz="1600" dirty="0"/>
              <a:t>for </a:t>
            </a:r>
            <a:r>
              <a:rPr lang="en-GB" sz="1600" dirty="0" smtClean="0"/>
              <a:t>Scotland. Therefore </a:t>
            </a:r>
            <a:r>
              <a:rPr lang="en-GB" sz="1600" dirty="0"/>
              <a:t>many people voted </a:t>
            </a:r>
            <a:r>
              <a:rPr lang="en-GB" sz="1600" dirty="0" smtClean="0"/>
              <a:t>Conservatives </a:t>
            </a:r>
            <a:r>
              <a:rPr lang="en-GB" sz="1600" dirty="0"/>
              <a:t>in the last election; and they came second</a:t>
            </a:r>
            <a:r>
              <a:rPr lang="en-GB" sz="1600" dirty="0" smtClean="0"/>
              <a:t>.</a:t>
            </a:r>
          </a:p>
          <a:p>
            <a:pPr marL="0" indent="0">
              <a:buNone/>
            </a:pPr>
            <a:r>
              <a:rPr lang="en-GB" sz="1600" dirty="0" smtClean="0"/>
              <a:t>They do like the current government. </a:t>
            </a:r>
            <a:r>
              <a:rPr lang="en-GB" sz="1600" dirty="0"/>
              <a:t>Many people support </a:t>
            </a:r>
            <a:r>
              <a:rPr lang="en-GB" sz="1600" dirty="0" smtClean="0"/>
              <a:t>the SNP </a:t>
            </a:r>
            <a:r>
              <a:rPr lang="en-GB" sz="1600" dirty="0"/>
              <a:t>in </a:t>
            </a:r>
            <a:r>
              <a:rPr lang="en-GB" sz="1600" dirty="0" smtClean="0"/>
              <a:t>Scotland. This </a:t>
            </a:r>
            <a:r>
              <a:rPr lang="en-GB" sz="1600" dirty="0"/>
              <a:t>is because they say they give Scotland a bigger voice.</a:t>
            </a:r>
          </a:p>
          <a:p>
            <a:pPr marL="0" indent="0">
              <a:buNone/>
            </a:pPr>
            <a:r>
              <a:rPr lang="en-GB" sz="1600" dirty="0"/>
              <a:t>Because of this they got the largest share of the vote in 2021 and formed a </a:t>
            </a:r>
            <a:r>
              <a:rPr lang="en-GB" sz="1600" dirty="0" smtClean="0"/>
              <a:t>minority </a:t>
            </a:r>
            <a:r>
              <a:rPr lang="en-GB" sz="1600" dirty="0"/>
              <a:t>government</a:t>
            </a:r>
            <a:r>
              <a:rPr lang="en-GB" sz="1600" dirty="0" smtClean="0"/>
              <a:t>.</a:t>
            </a:r>
          </a:p>
          <a:p>
            <a:pPr marL="0" indent="0">
              <a:buNone/>
            </a:pPr>
            <a:r>
              <a:rPr lang="en-GB" sz="1600" dirty="0" smtClean="0"/>
              <a:t>It is everyone’s right to vote. </a:t>
            </a:r>
            <a:r>
              <a:rPr lang="en-GB" sz="1600" dirty="0"/>
              <a:t>Everyone over the age </a:t>
            </a:r>
            <a:r>
              <a:rPr lang="en-GB" sz="1600" dirty="0" smtClean="0"/>
              <a:t>of 16 can </a:t>
            </a:r>
            <a:r>
              <a:rPr lang="en-GB" sz="1600" dirty="0"/>
              <a:t>vote in Scottish </a:t>
            </a:r>
            <a:r>
              <a:rPr lang="en-GB" sz="1600" dirty="0" smtClean="0"/>
              <a:t>elections. This </a:t>
            </a:r>
            <a:r>
              <a:rPr lang="en-GB" sz="1600" dirty="0"/>
              <a:t>right was given to 16 and 17 year olds after the Scottish </a:t>
            </a:r>
            <a:r>
              <a:rPr lang="en-GB" sz="1600" dirty="0" smtClean="0"/>
              <a:t>referendum. This </a:t>
            </a:r>
            <a:r>
              <a:rPr lang="en-GB" sz="1600" dirty="0"/>
              <a:t>caused an increase in turnout in the 2016 </a:t>
            </a:r>
            <a:r>
              <a:rPr lang="en-GB" sz="1600" dirty="0" smtClean="0"/>
              <a:t>election</a:t>
            </a:r>
            <a:endParaRPr lang="en-GB" sz="1600" dirty="0" smtClean="0"/>
          </a:p>
          <a:p>
            <a:r>
              <a:rPr lang="en-GB" sz="1600" b="1" dirty="0" smtClean="0"/>
              <a:t>Why people do not vote</a:t>
            </a:r>
          </a:p>
          <a:p>
            <a:pPr marL="0" indent="0">
              <a:buNone/>
            </a:pPr>
            <a:r>
              <a:rPr lang="en-GB" sz="1600" dirty="0"/>
              <a:t>Many people think it doesn’t matter what party are in charge as it won’t make a difference – they are all the same. </a:t>
            </a:r>
            <a:r>
              <a:rPr lang="en-GB" sz="1600" dirty="0" smtClean="0"/>
              <a:t>This </a:t>
            </a:r>
            <a:r>
              <a:rPr lang="en-GB" sz="1600" dirty="0"/>
              <a:t>means voting to them is a waste of </a:t>
            </a:r>
            <a:r>
              <a:rPr lang="en-GB" sz="1600" dirty="0" smtClean="0"/>
              <a:t>time. The </a:t>
            </a:r>
            <a:r>
              <a:rPr lang="en-GB" sz="1600" dirty="0"/>
              <a:t>turnout at the last election was </a:t>
            </a:r>
            <a:r>
              <a:rPr lang="en-GB" sz="1600" dirty="0" smtClean="0"/>
              <a:t>63%</a:t>
            </a:r>
            <a:endParaRPr lang="en-GB" sz="1600" dirty="0"/>
          </a:p>
          <a:p>
            <a:pPr marL="0" indent="0">
              <a:buNone/>
            </a:pPr>
            <a:r>
              <a:rPr lang="en-GB" sz="1600" dirty="0" smtClean="0"/>
              <a:t>Politicians don’t represent voters. </a:t>
            </a:r>
            <a:r>
              <a:rPr lang="en-GB" sz="1600" dirty="0"/>
              <a:t>Some people think that most politicians are rich, old white men and don’t represent groups such as </a:t>
            </a:r>
            <a:r>
              <a:rPr lang="en-GB" sz="1600" dirty="0" smtClean="0"/>
              <a:t>ethnic minorities, </a:t>
            </a:r>
            <a:r>
              <a:rPr lang="en-GB" sz="1600" dirty="0"/>
              <a:t>women or poorer </a:t>
            </a:r>
            <a:r>
              <a:rPr lang="en-GB" sz="1600" dirty="0" smtClean="0"/>
              <a:t>people. Ethnic </a:t>
            </a:r>
            <a:r>
              <a:rPr lang="en-GB" sz="1600" dirty="0"/>
              <a:t>minorities only make up </a:t>
            </a:r>
            <a:r>
              <a:rPr lang="en-GB" sz="1600" dirty="0" smtClean="0"/>
              <a:t>4.7% </a:t>
            </a:r>
            <a:r>
              <a:rPr lang="en-GB" sz="1600" dirty="0"/>
              <a:t>of parliament; which may encourage less people who are ethnic minorities to vote</a:t>
            </a:r>
            <a:r>
              <a:rPr lang="en-GB" sz="1600" dirty="0" smtClean="0"/>
              <a:t>.</a:t>
            </a:r>
          </a:p>
          <a:p>
            <a:pPr marL="0" indent="0">
              <a:buNone/>
            </a:pPr>
            <a:r>
              <a:rPr lang="en-GB" sz="1600" dirty="0" smtClean="0"/>
              <a:t>Some people do not trust politicians. </a:t>
            </a:r>
            <a:r>
              <a:rPr lang="en-GB" sz="1600" dirty="0"/>
              <a:t>Some believe that politicians do not keep their promises and are only in it for the </a:t>
            </a:r>
            <a:r>
              <a:rPr lang="en-GB" sz="1600" dirty="0" smtClean="0"/>
              <a:t>money. Labour have </a:t>
            </a:r>
            <a:r>
              <a:rPr lang="en-GB" sz="1600" dirty="0"/>
              <a:t>lost many votes in recent years because of their broken promises after the 2014 independence referendum</a:t>
            </a:r>
            <a:r>
              <a:rPr lang="en-GB" sz="1600" dirty="0" smtClean="0"/>
              <a:t>.</a:t>
            </a:r>
            <a:endParaRPr lang="en-GB" sz="1600" dirty="0"/>
          </a:p>
        </p:txBody>
      </p:sp>
    </p:spTree>
    <p:extLst>
      <p:ext uri="{BB962C8B-B14F-4D97-AF65-F5344CB8AC3E}">
        <p14:creationId xmlns:p14="http://schemas.microsoft.com/office/powerpoint/2010/main" val="2559244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Participation </a:t>
            </a:r>
            <a:r>
              <a:rPr lang="en-GB" dirty="0" smtClean="0"/>
              <a:t>3</a:t>
            </a:r>
            <a:endParaRPr lang="en-GB" dirty="0"/>
          </a:p>
        </p:txBody>
      </p:sp>
      <p:sp>
        <p:nvSpPr>
          <p:cNvPr id="3" name="Content Placeholder 2"/>
          <p:cNvSpPr>
            <a:spLocks noGrp="1"/>
          </p:cNvSpPr>
          <p:nvPr>
            <p:ph idx="1"/>
          </p:nvPr>
        </p:nvSpPr>
        <p:spPr>
          <a:xfrm>
            <a:off x="457200" y="1600200"/>
            <a:ext cx="8229600" cy="5029200"/>
          </a:xfrm>
          <a:ln w="63500">
            <a:solidFill>
              <a:schemeClr val="accent1"/>
            </a:solidFill>
          </a:ln>
        </p:spPr>
        <p:txBody>
          <a:bodyPr>
            <a:normAutofit fontScale="40000" lnSpcReduction="20000"/>
          </a:bodyPr>
          <a:lstStyle/>
          <a:p>
            <a:r>
              <a:rPr lang="en-GB" sz="4000" b="1" dirty="0"/>
              <a:t>Elections and campaigning (role of </a:t>
            </a:r>
            <a:r>
              <a:rPr lang="en-GB" sz="4000" b="1" dirty="0" smtClean="0"/>
              <a:t>individuals)</a:t>
            </a:r>
          </a:p>
          <a:p>
            <a:pPr marL="0" indent="0">
              <a:buNone/>
            </a:pPr>
            <a:r>
              <a:rPr lang="en-GB" sz="4000" dirty="0" smtClean="0"/>
              <a:t>Canvassing – door-to-door to convince people to vote for a candidate – </a:t>
            </a:r>
            <a:r>
              <a:rPr lang="en-GB" sz="4000" dirty="0" smtClean="0"/>
              <a:t>Stewart McMillan goes </a:t>
            </a:r>
            <a:r>
              <a:rPr lang="en-GB" sz="4000" dirty="0" smtClean="0"/>
              <a:t>canvassing in </a:t>
            </a:r>
            <a:r>
              <a:rPr lang="en-GB" sz="4000" dirty="0" smtClean="0"/>
              <a:t>Greenock and Inverclyde </a:t>
            </a:r>
            <a:r>
              <a:rPr lang="en-GB" sz="4000" dirty="0" smtClean="0"/>
              <a:t>at election time</a:t>
            </a:r>
          </a:p>
          <a:p>
            <a:pPr marL="0" indent="0">
              <a:buNone/>
            </a:pPr>
            <a:r>
              <a:rPr lang="en-GB" sz="4000" dirty="0" smtClean="0"/>
              <a:t>Posters and leaflets – can put these up or hand them out with their party’s logo and slogan on them – there are many yellow SNP posters with their logo and </a:t>
            </a:r>
            <a:r>
              <a:rPr lang="en-GB" sz="4000" dirty="0" smtClean="0"/>
              <a:t>Stewart McMillan on </a:t>
            </a:r>
            <a:r>
              <a:rPr lang="en-GB" sz="4000" dirty="0" smtClean="0"/>
              <a:t>them in </a:t>
            </a:r>
            <a:r>
              <a:rPr lang="en-GB" sz="4000" dirty="0" smtClean="0"/>
              <a:t>Greenock and Inverclyde </a:t>
            </a:r>
            <a:r>
              <a:rPr lang="en-GB" sz="4000" dirty="0" smtClean="0"/>
              <a:t>at election time</a:t>
            </a:r>
          </a:p>
          <a:p>
            <a:endParaRPr lang="en-GB" sz="4000" b="1" dirty="0"/>
          </a:p>
          <a:p>
            <a:r>
              <a:rPr lang="en-GB" sz="4000" b="1" dirty="0"/>
              <a:t>Elections and campaigning (role of </a:t>
            </a:r>
            <a:r>
              <a:rPr lang="en-GB" sz="4000" b="1" dirty="0" smtClean="0"/>
              <a:t>political parties)</a:t>
            </a:r>
            <a:endParaRPr lang="en-GB" sz="4000" b="1" dirty="0"/>
          </a:p>
          <a:p>
            <a:pPr marL="0" indent="0">
              <a:buNone/>
            </a:pPr>
            <a:r>
              <a:rPr lang="en-GB" sz="4000" dirty="0" smtClean="0"/>
              <a:t>Fund campaigns – each campaign can be funded to help print posters and pay for people to go canvassing – the limit per constituency is £10,000</a:t>
            </a:r>
          </a:p>
          <a:p>
            <a:pPr marL="0" indent="0">
              <a:buNone/>
            </a:pPr>
            <a:r>
              <a:rPr lang="en-GB" sz="4000" dirty="0" smtClean="0"/>
              <a:t>Set up online campaigns – they can detail their manifesto and promises whilst engaging voters here – the SNP have a tab on their website dedicated to campaigns with videos and information</a:t>
            </a:r>
          </a:p>
          <a:p>
            <a:endParaRPr lang="en-GB" sz="4000" b="1" dirty="0"/>
          </a:p>
          <a:p>
            <a:r>
              <a:rPr lang="en-GB" sz="4000" b="1" dirty="0"/>
              <a:t>Elections and campaigning (role </a:t>
            </a:r>
            <a:r>
              <a:rPr lang="en-GB" sz="4000" b="1" dirty="0" smtClean="0"/>
              <a:t>of the </a:t>
            </a:r>
            <a:r>
              <a:rPr lang="en-GB" sz="4000" b="1" dirty="0"/>
              <a:t>media</a:t>
            </a:r>
            <a:r>
              <a:rPr lang="en-GB" sz="4000" b="1" dirty="0" smtClean="0"/>
              <a:t>)</a:t>
            </a:r>
          </a:p>
          <a:p>
            <a:pPr marL="0" indent="0">
              <a:buNone/>
            </a:pPr>
            <a:r>
              <a:rPr lang="en-GB" sz="4000" dirty="0" smtClean="0"/>
              <a:t>Newspapers can support political parties – this is because they are allowed to be biased – the </a:t>
            </a:r>
            <a:r>
              <a:rPr lang="en-GB" sz="4000" dirty="0" smtClean="0"/>
              <a:t>National supported </a:t>
            </a:r>
            <a:r>
              <a:rPr lang="en-GB" sz="4000" dirty="0" smtClean="0"/>
              <a:t>the SNP in the last Scottish election</a:t>
            </a:r>
          </a:p>
          <a:p>
            <a:pPr marL="0" indent="0">
              <a:buNone/>
            </a:pPr>
            <a:r>
              <a:rPr lang="en-GB" sz="4000" dirty="0" smtClean="0"/>
              <a:t>Television cannot support political parties – this is because they are regulated by Ofcom and must be </a:t>
            </a:r>
            <a:r>
              <a:rPr lang="en-GB" sz="4000" dirty="0" smtClean="0"/>
              <a:t>impartial and this makes them more trustworthy </a:t>
            </a:r>
            <a:r>
              <a:rPr lang="en-GB" sz="4000" dirty="0" smtClean="0"/>
              <a:t>– </a:t>
            </a:r>
            <a:r>
              <a:rPr lang="en-GB" sz="4000" dirty="0" smtClean="0"/>
              <a:t>TV channels host party political debates on the run up to elections. 2021 many thought Sturgeon came out on top, and the SNP were the most popular party at the polls.</a:t>
            </a:r>
            <a:endParaRPr lang="en-GB" sz="4000" dirty="0"/>
          </a:p>
          <a:p>
            <a:endParaRPr lang="en-GB" b="1" dirty="0"/>
          </a:p>
          <a:p>
            <a:endParaRPr lang="en-GB" dirty="0"/>
          </a:p>
        </p:txBody>
      </p:sp>
    </p:spTree>
    <p:extLst>
      <p:ext uri="{BB962C8B-B14F-4D97-AF65-F5344CB8AC3E}">
        <p14:creationId xmlns:p14="http://schemas.microsoft.com/office/powerpoint/2010/main" val="4056339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Influence</a:t>
            </a:r>
            <a:endParaRPr lang="en-GB" dirty="0"/>
          </a:p>
        </p:txBody>
      </p:sp>
      <p:sp>
        <p:nvSpPr>
          <p:cNvPr id="3" name="Content Placeholder 2"/>
          <p:cNvSpPr>
            <a:spLocks noGrp="1"/>
          </p:cNvSpPr>
          <p:nvPr>
            <p:ph idx="1"/>
          </p:nvPr>
        </p:nvSpPr>
        <p:spPr>
          <a:xfrm>
            <a:off x="457200" y="1295400"/>
            <a:ext cx="8229600" cy="5211763"/>
          </a:xfrm>
          <a:ln w="63500">
            <a:solidFill>
              <a:schemeClr val="accent1"/>
            </a:solidFill>
          </a:ln>
        </p:spPr>
        <p:txBody>
          <a:bodyPr>
            <a:normAutofit fontScale="55000" lnSpcReduction="20000"/>
          </a:bodyPr>
          <a:lstStyle/>
          <a:p>
            <a:r>
              <a:rPr lang="en-GB" b="1" dirty="0" smtClean="0"/>
              <a:t>The media</a:t>
            </a:r>
          </a:p>
          <a:p>
            <a:pPr marL="0" indent="0">
              <a:buNone/>
            </a:pPr>
            <a:r>
              <a:rPr lang="en-GB" dirty="0" smtClean="0"/>
              <a:t>The Scottish Sun supported </a:t>
            </a:r>
            <a:r>
              <a:rPr lang="en-GB" dirty="0" smtClean="0"/>
              <a:t>the winning party in Scotland in the last election – newspapers are allowed to be biased and pick a side in elections – The Sun is also the biggest selling newspaper; showing that newspapers can influence elections</a:t>
            </a:r>
          </a:p>
          <a:p>
            <a:pPr marL="0" indent="0">
              <a:buNone/>
            </a:pPr>
            <a:r>
              <a:rPr lang="en-GB" dirty="0" smtClean="0"/>
              <a:t>Newspapers can influence readers as they are very up-to-date – this means people may rely on them for information on upcoming elections – The Sun is printed every day</a:t>
            </a:r>
          </a:p>
          <a:p>
            <a:pPr marL="0" indent="0">
              <a:buNone/>
            </a:pPr>
            <a:r>
              <a:rPr lang="en-GB" dirty="0" smtClean="0"/>
              <a:t>TV can influence elections as they must be impartial – this means viewers can trust what they are watching – over 70% voters get their information from the TV</a:t>
            </a:r>
          </a:p>
          <a:p>
            <a:pPr marL="0" indent="0">
              <a:buNone/>
            </a:pPr>
            <a:r>
              <a:rPr lang="en-GB" dirty="0" smtClean="0"/>
              <a:t>Social media can influence young voters – this is because they can use platforms like Twitter and Instagram to engage with young voters for free – </a:t>
            </a:r>
            <a:r>
              <a:rPr lang="en-GB" dirty="0" smtClean="0"/>
              <a:t>the First Minister account has </a:t>
            </a:r>
            <a:r>
              <a:rPr lang="en-GB" dirty="0" smtClean="0"/>
              <a:t>around </a:t>
            </a:r>
            <a:r>
              <a:rPr lang="en-GB" dirty="0" smtClean="0"/>
              <a:t>250k followers </a:t>
            </a:r>
            <a:r>
              <a:rPr lang="en-GB" dirty="0" smtClean="0"/>
              <a:t>on Twitter</a:t>
            </a:r>
          </a:p>
          <a:p>
            <a:endParaRPr lang="en-GB" dirty="0"/>
          </a:p>
          <a:p>
            <a:r>
              <a:rPr lang="en-GB" b="1" dirty="0" smtClean="0"/>
              <a:t>Pressure Groups</a:t>
            </a:r>
          </a:p>
          <a:p>
            <a:pPr marL="0" indent="0">
              <a:buNone/>
            </a:pPr>
            <a:r>
              <a:rPr lang="en-GB" dirty="0" smtClean="0"/>
              <a:t>Insider pressure groups influence the government because they are seen as experts in their field – government can go to them for advice on bills and laws – in </a:t>
            </a:r>
            <a:r>
              <a:rPr lang="en-GB" dirty="0" smtClean="0"/>
              <a:t>2016 </a:t>
            </a:r>
            <a:r>
              <a:rPr lang="en-GB" dirty="0" smtClean="0"/>
              <a:t>the SNP government passed the </a:t>
            </a:r>
            <a:r>
              <a:rPr lang="en-GB" dirty="0" smtClean="0"/>
              <a:t>smoking ban in cars bill </a:t>
            </a:r>
            <a:r>
              <a:rPr lang="en-GB" dirty="0" smtClean="0"/>
              <a:t>on the advice given to them by the BMA</a:t>
            </a:r>
          </a:p>
          <a:p>
            <a:pPr marL="0" indent="0">
              <a:buNone/>
            </a:pPr>
            <a:r>
              <a:rPr lang="en-GB" dirty="0" smtClean="0"/>
              <a:t>Outsider pressure groups influence the government because they draw a lot of attention to themselves – this can be done through peaceful or violent protests – CND protest against the use of Nuclear Weapons at </a:t>
            </a:r>
            <a:r>
              <a:rPr lang="en-GB" dirty="0" err="1" smtClean="0"/>
              <a:t>Faslane</a:t>
            </a:r>
            <a:r>
              <a:rPr lang="en-GB" dirty="0" smtClean="0"/>
              <a:t> where they are based.</a:t>
            </a:r>
          </a:p>
          <a:p>
            <a:pPr marL="0" indent="0">
              <a:buNone/>
            </a:pPr>
            <a:endParaRPr lang="en-GB" dirty="0" smtClean="0"/>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1402333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Pressure Groups</a:t>
            </a:r>
            <a:endParaRPr lang="en-GB" dirty="0"/>
          </a:p>
        </p:txBody>
      </p:sp>
      <p:sp>
        <p:nvSpPr>
          <p:cNvPr id="3" name="Content Placeholder 2"/>
          <p:cNvSpPr>
            <a:spLocks noGrp="1"/>
          </p:cNvSpPr>
          <p:nvPr>
            <p:ph idx="1"/>
          </p:nvPr>
        </p:nvSpPr>
        <p:spPr>
          <a:ln w="63500">
            <a:solidFill>
              <a:schemeClr val="accent1"/>
            </a:solidFill>
          </a:ln>
        </p:spPr>
        <p:txBody>
          <a:bodyPr>
            <a:normAutofit fontScale="55000" lnSpcReduction="20000"/>
          </a:bodyPr>
          <a:lstStyle/>
          <a:p>
            <a:r>
              <a:rPr lang="en-GB" b="1" dirty="0" smtClean="0"/>
              <a:t>Methods </a:t>
            </a:r>
          </a:p>
          <a:p>
            <a:pPr marL="0" indent="0">
              <a:buNone/>
            </a:pPr>
            <a:r>
              <a:rPr lang="en-GB" dirty="0" smtClean="0"/>
              <a:t>Work with the government – insider pressure groups - </a:t>
            </a:r>
            <a:r>
              <a:rPr lang="en-GB" dirty="0"/>
              <a:t>in </a:t>
            </a:r>
            <a:r>
              <a:rPr lang="en-GB" dirty="0" smtClean="0"/>
              <a:t>2016 </a:t>
            </a:r>
            <a:r>
              <a:rPr lang="en-GB" dirty="0"/>
              <a:t>the SNP government passed the </a:t>
            </a:r>
            <a:r>
              <a:rPr lang="en-GB" dirty="0" smtClean="0"/>
              <a:t>smoking banned in cars bill </a:t>
            </a:r>
            <a:r>
              <a:rPr lang="en-GB" dirty="0"/>
              <a:t>on the advice given to them by the </a:t>
            </a:r>
            <a:r>
              <a:rPr lang="en-GB" dirty="0" smtClean="0"/>
              <a:t>BMA</a:t>
            </a:r>
          </a:p>
          <a:p>
            <a:pPr marL="0" indent="0">
              <a:buNone/>
            </a:pPr>
            <a:r>
              <a:rPr lang="en-GB" dirty="0" smtClean="0"/>
              <a:t>Protest against the government – outsider pressure groups – climate activists have been protesting in </a:t>
            </a:r>
            <a:r>
              <a:rPr lang="en-GB" dirty="0" err="1" smtClean="0"/>
              <a:t>Kelvingrove</a:t>
            </a:r>
            <a:r>
              <a:rPr lang="en-GB" dirty="0" smtClean="0"/>
              <a:t> recently.</a:t>
            </a:r>
          </a:p>
          <a:p>
            <a:r>
              <a:rPr lang="en-GB" b="1" dirty="0" smtClean="0"/>
              <a:t>Why people join</a:t>
            </a:r>
            <a:r>
              <a:rPr lang="en-GB" dirty="0"/>
              <a:t>	</a:t>
            </a:r>
            <a:endParaRPr lang="en-GB" dirty="0" smtClean="0"/>
          </a:p>
          <a:p>
            <a:pPr marL="0" indent="0">
              <a:buNone/>
            </a:pPr>
            <a:r>
              <a:rPr lang="en-GB" dirty="0"/>
              <a:t>Some people join pressure groups to make a </a:t>
            </a:r>
            <a:r>
              <a:rPr lang="en-GB" dirty="0" smtClean="0"/>
              <a:t>change. This </a:t>
            </a:r>
            <a:r>
              <a:rPr lang="en-GB" dirty="0"/>
              <a:t>is because they feel personally affected by an </a:t>
            </a:r>
            <a:r>
              <a:rPr lang="en-GB" dirty="0" smtClean="0"/>
              <a:t>issue. For </a:t>
            </a:r>
            <a:r>
              <a:rPr lang="en-GB" dirty="0"/>
              <a:t>example many people join </a:t>
            </a:r>
            <a:r>
              <a:rPr lang="en-GB" dirty="0" smtClean="0"/>
              <a:t>climate protests to </a:t>
            </a:r>
            <a:r>
              <a:rPr lang="en-GB" dirty="0"/>
              <a:t>protect </a:t>
            </a:r>
            <a:r>
              <a:rPr lang="en-GB" dirty="0" smtClean="0"/>
              <a:t>our planet.</a:t>
            </a:r>
          </a:p>
          <a:p>
            <a:pPr marL="0" indent="0">
              <a:buNone/>
            </a:pPr>
            <a:r>
              <a:rPr lang="en-GB" dirty="0"/>
              <a:t>Some people join pressure groups because in a group their voice is more likely to be </a:t>
            </a:r>
            <a:r>
              <a:rPr lang="en-GB" dirty="0" smtClean="0"/>
              <a:t>heard</a:t>
            </a:r>
            <a:r>
              <a:rPr lang="en-GB" b="1" dirty="0" smtClean="0"/>
              <a:t>. </a:t>
            </a:r>
            <a:r>
              <a:rPr lang="en-GB" dirty="0" smtClean="0"/>
              <a:t>This </a:t>
            </a:r>
            <a:r>
              <a:rPr lang="en-GB" dirty="0"/>
              <a:t>is because individuals don’t have as strong a voice when trying to influence the </a:t>
            </a:r>
            <a:r>
              <a:rPr lang="en-GB" dirty="0" smtClean="0"/>
              <a:t>government. </a:t>
            </a:r>
            <a:r>
              <a:rPr lang="en-GB" dirty="0"/>
              <a:t>For example many people are concerned about nuclear weapons and so join the CND to help get their voices heard.</a:t>
            </a:r>
          </a:p>
          <a:p>
            <a:pPr marL="0" indent="0">
              <a:buNone/>
            </a:pPr>
            <a:r>
              <a:rPr lang="en-GB" dirty="0" smtClean="0"/>
              <a:t>Some </a:t>
            </a:r>
            <a:r>
              <a:rPr lang="en-GB" dirty="0"/>
              <a:t>people join a pressure group because the media pay more attention to groups than to </a:t>
            </a:r>
            <a:r>
              <a:rPr lang="en-GB" dirty="0" smtClean="0"/>
              <a:t>individuals. This </a:t>
            </a:r>
            <a:r>
              <a:rPr lang="en-GB" dirty="0"/>
              <a:t>could lead to change as the more an issue or group is advertised, the more likely it is the government will take them </a:t>
            </a:r>
            <a:r>
              <a:rPr lang="en-GB" dirty="0" smtClean="0"/>
              <a:t>seriously. </a:t>
            </a:r>
            <a:r>
              <a:rPr lang="en-GB" dirty="0"/>
              <a:t>For example Black Lives Matter held marches in 2020 across Scotland and media reported on this, drawing further attention to the issue</a:t>
            </a:r>
          </a:p>
          <a:p>
            <a:pPr marL="0" indent="0">
              <a:buNone/>
            </a:pPr>
            <a:endParaRPr lang="en-GB" dirty="0"/>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30900799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1802</Words>
  <Application>Microsoft Office PowerPoint</Application>
  <PresentationFormat>On-screen Show (4:3)</PresentationFormat>
  <Paragraphs>96</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Democracy Revision</vt:lpstr>
      <vt:lpstr>Course Specification</vt:lpstr>
      <vt:lpstr>Power and Decision Making</vt:lpstr>
      <vt:lpstr>Power and Decision Making 2</vt:lpstr>
      <vt:lpstr>Participation</vt:lpstr>
      <vt:lpstr>Participation 2</vt:lpstr>
      <vt:lpstr>Participation 3</vt:lpstr>
      <vt:lpstr>Influence</vt:lpstr>
      <vt:lpstr>Pressure Groups</vt:lpstr>
      <vt:lpstr>Representation</vt:lpstr>
      <vt:lpstr>Voting Systems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Democracy Revision</dc:title>
  <dc:creator>SPenfold (John Paul Academy)</dc:creator>
  <cp:lastModifiedBy>McArthur, Shona</cp:lastModifiedBy>
  <cp:revision>16</cp:revision>
  <cp:lastPrinted>2020-01-06T11:16:43Z</cp:lastPrinted>
  <dcterms:created xsi:type="dcterms:W3CDTF">2006-08-16T00:00:00Z</dcterms:created>
  <dcterms:modified xsi:type="dcterms:W3CDTF">2024-06-12T11:24:26Z</dcterms:modified>
</cp:coreProperties>
</file>