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7" r:id="rId3"/>
    <p:sldId id="258" r:id="rId4"/>
    <p:sldId id="259" r:id="rId5"/>
    <p:sldId id="260" r:id="rId6"/>
  </p:sldIdLst>
  <p:sldSz cx="12801600" cy="9601200" type="A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11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5A65-57E7-4DEE-93B3-295D214A3078}" type="datetimeFigureOut">
              <a:rPr lang="en-GB" smtClean="0"/>
              <a:t>20/08/2023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089A-FFFD-4CB1-A7F1-57BFC75B0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65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5A65-57E7-4DEE-93B3-295D214A3078}" type="datetimeFigureOut">
              <a:rPr lang="en-GB" smtClean="0"/>
              <a:t>20/08/2023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089A-FFFD-4CB1-A7F1-57BFC75B0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170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5A65-57E7-4DEE-93B3-295D214A3078}" type="datetimeFigureOut">
              <a:rPr lang="en-GB" smtClean="0"/>
              <a:t>20/08/2023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089A-FFFD-4CB1-A7F1-57BFC75B0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095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5A65-57E7-4DEE-93B3-295D214A3078}" type="datetimeFigureOut">
              <a:rPr lang="en-GB" smtClean="0"/>
              <a:t>20/08/2023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089A-FFFD-4CB1-A7F1-57BFC75B0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781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5A65-57E7-4DEE-93B3-295D214A3078}" type="datetimeFigureOut">
              <a:rPr lang="en-GB" smtClean="0"/>
              <a:t>20/08/2023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089A-FFFD-4CB1-A7F1-57BFC75B0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380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5A65-57E7-4DEE-93B3-295D214A3078}" type="datetimeFigureOut">
              <a:rPr lang="en-GB" smtClean="0"/>
              <a:t>20/08/2023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089A-FFFD-4CB1-A7F1-57BFC75B0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211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5A65-57E7-4DEE-93B3-295D214A3078}" type="datetimeFigureOut">
              <a:rPr lang="en-GB" smtClean="0"/>
              <a:t>20/08/2023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089A-FFFD-4CB1-A7F1-57BFC75B0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380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5A65-57E7-4DEE-93B3-295D214A3078}" type="datetimeFigureOut">
              <a:rPr lang="en-GB" smtClean="0"/>
              <a:t>20/08/2023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089A-FFFD-4CB1-A7F1-57BFC75B0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826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5A65-57E7-4DEE-93B3-295D214A3078}" type="datetimeFigureOut">
              <a:rPr lang="en-GB" smtClean="0"/>
              <a:t>20/08/2023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089A-FFFD-4CB1-A7F1-57BFC75B0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216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5A65-57E7-4DEE-93B3-295D214A3078}" type="datetimeFigureOut">
              <a:rPr lang="en-GB" smtClean="0"/>
              <a:t>20/08/2023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089A-FFFD-4CB1-A7F1-57BFC75B0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95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5A65-57E7-4DEE-93B3-295D214A3078}" type="datetimeFigureOut">
              <a:rPr lang="en-GB" smtClean="0"/>
              <a:t>20/08/2023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089A-FFFD-4CB1-A7F1-57BFC75B0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649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E5A65-57E7-4DEE-93B3-295D214A3078}" type="datetimeFigureOut">
              <a:rPr lang="en-GB" smtClean="0"/>
              <a:t>20/08/2023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5089A-FFFD-4CB1-A7F1-57BFC75B02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69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10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6.png"/><Relationship Id="rId7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6.png"/><Relationship Id="rId7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927" y="4844420"/>
            <a:ext cx="6329704" cy="47551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4" y="4845288"/>
            <a:ext cx="6373627" cy="477546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381808" y="0"/>
            <a:ext cx="45719" cy="9557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04" y="-31443"/>
            <a:ext cx="6364390" cy="47938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0227" y="0"/>
            <a:ext cx="6389539" cy="47841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2700" y="-36170"/>
            <a:ext cx="12801600" cy="4887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992" y="4775644"/>
            <a:ext cx="12801600" cy="56835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452062" y="4819464"/>
            <a:ext cx="6216096" cy="50464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702132" y="4857406"/>
            <a:ext cx="57159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chemeClr val="accent5">
                    <a:lumMod val="75000"/>
                  </a:schemeClr>
                </a:solidFill>
                <a:latin typeface="Ink Free" panose="03080402000500000000" pitchFamily="66" charset="0"/>
              </a:rPr>
              <a:t>How we plan to Improve our School </a:t>
            </a:r>
            <a:r>
              <a:rPr lang="en-GB" sz="2200" b="1" dirty="0" smtClean="0">
                <a:solidFill>
                  <a:schemeClr val="accent5">
                    <a:lumMod val="75000"/>
                  </a:schemeClr>
                </a:solidFill>
                <a:latin typeface="Ink Free" panose="03080402000500000000" pitchFamily="66" charset="0"/>
              </a:rPr>
              <a:t>2023-24</a:t>
            </a:r>
            <a:endParaRPr lang="en-GB" sz="2200" dirty="0">
              <a:solidFill>
                <a:schemeClr val="accent5">
                  <a:lumMod val="75000"/>
                </a:schemeClr>
              </a:solidFill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64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odecagon 40"/>
          <p:cNvSpPr/>
          <p:nvPr/>
        </p:nvSpPr>
        <p:spPr>
          <a:xfrm>
            <a:off x="-468332" y="4957049"/>
            <a:ext cx="4754468" cy="2378999"/>
          </a:xfrm>
          <a:prstGeom prst="dodec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Dodecagon 26"/>
          <p:cNvSpPr/>
          <p:nvPr/>
        </p:nvSpPr>
        <p:spPr>
          <a:xfrm>
            <a:off x="-568018" y="3114793"/>
            <a:ext cx="4248571" cy="2378999"/>
          </a:xfrm>
          <a:prstGeom prst="dodec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Dodecagon 23"/>
          <p:cNvSpPr/>
          <p:nvPr/>
        </p:nvSpPr>
        <p:spPr>
          <a:xfrm>
            <a:off x="7082961" y="7013548"/>
            <a:ext cx="4500124" cy="2871477"/>
          </a:xfrm>
          <a:prstGeom prst="dodec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Dodecagon 22"/>
          <p:cNvSpPr/>
          <p:nvPr/>
        </p:nvSpPr>
        <p:spPr>
          <a:xfrm>
            <a:off x="8669531" y="3949205"/>
            <a:ext cx="4463370" cy="3001615"/>
          </a:xfrm>
          <a:prstGeom prst="dodec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Dodecagon 21"/>
          <p:cNvSpPr/>
          <p:nvPr/>
        </p:nvSpPr>
        <p:spPr>
          <a:xfrm>
            <a:off x="4858747" y="583412"/>
            <a:ext cx="6724337" cy="3421707"/>
          </a:xfrm>
          <a:prstGeom prst="dodec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Dodecagon 19"/>
          <p:cNvSpPr/>
          <p:nvPr/>
        </p:nvSpPr>
        <p:spPr>
          <a:xfrm>
            <a:off x="-337934" y="6962690"/>
            <a:ext cx="6007120" cy="3257209"/>
          </a:xfrm>
          <a:prstGeom prst="dodec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Dodecagon 20"/>
          <p:cNvSpPr/>
          <p:nvPr/>
        </p:nvSpPr>
        <p:spPr>
          <a:xfrm>
            <a:off x="-337934" y="866790"/>
            <a:ext cx="5364571" cy="2823907"/>
          </a:xfrm>
          <a:prstGeom prst="dodec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Dodecagon 18"/>
          <p:cNvSpPr/>
          <p:nvPr/>
        </p:nvSpPr>
        <p:spPr>
          <a:xfrm>
            <a:off x="3078921" y="3357756"/>
            <a:ext cx="6422187" cy="3257209"/>
          </a:xfrm>
          <a:prstGeom prst="dodecagon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8399" y="4353861"/>
            <a:ext cx="4983229" cy="1697321"/>
          </a:xfrm>
        </p:spPr>
        <p:txBody>
          <a:bodyPr>
            <a:noAutofit/>
          </a:bodyPr>
          <a:lstStyle/>
          <a:p>
            <a:r>
              <a:rPr lang="en-GB" sz="3800" b="1" dirty="0">
                <a:solidFill>
                  <a:srgbClr val="FFFF00"/>
                </a:solidFill>
                <a:latin typeface="Ink Free" panose="03080402000500000000" pitchFamily="66" charset="0"/>
              </a:rPr>
              <a:t>Improvements in </a:t>
            </a:r>
            <a:r>
              <a:rPr lang="en-GB" sz="3800" b="1" dirty="0" smtClean="0">
                <a:solidFill>
                  <a:srgbClr val="FFFF00"/>
                </a:solidFill>
                <a:latin typeface="Ink Free" panose="03080402000500000000" pitchFamily="66" charset="0"/>
              </a:rPr>
              <a:t>attainment</a:t>
            </a:r>
            <a:r>
              <a:rPr lang="en-GB" sz="3800" b="1" dirty="0">
                <a:solidFill>
                  <a:srgbClr val="FFFF00"/>
                </a:solidFill>
                <a:latin typeface="Ink Free" panose="03080402000500000000" pitchFamily="66" charset="0"/>
              </a:rPr>
              <a:t>, </a:t>
            </a:r>
            <a:br>
              <a:rPr lang="en-GB" sz="3800" b="1" dirty="0">
                <a:solidFill>
                  <a:srgbClr val="FFFF00"/>
                </a:solidFill>
                <a:latin typeface="Ink Free" panose="03080402000500000000" pitchFamily="66" charset="0"/>
              </a:rPr>
            </a:br>
            <a:r>
              <a:rPr lang="en-GB" sz="3800" b="1" dirty="0">
                <a:solidFill>
                  <a:srgbClr val="FFFF00"/>
                </a:solidFill>
                <a:latin typeface="Ink Free" panose="03080402000500000000" pitchFamily="66" charset="0"/>
              </a:rPr>
              <a:t>particularly literacy and numeracy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4538" y="1714961"/>
            <a:ext cx="36211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Focus on</a:t>
            </a:r>
          </a:p>
          <a:p>
            <a:r>
              <a:rPr lang="en-GB" sz="28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Attendance</a:t>
            </a:r>
            <a:endParaRPr lang="en-GB" sz="2800" b="1" dirty="0">
              <a:solidFill>
                <a:srgbClr val="7030A0"/>
              </a:solidFill>
              <a:latin typeface="Ink Free" panose="030804020005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780" y="8247608"/>
            <a:ext cx="50277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Targeted Support </a:t>
            </a:r>
          </a:p>
          <a:p>
            <a:pPr algn="ctr"/>
            <a:r>
              <a:rPr lang="en-GB" sz="28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for those  who need it</a:t>
            </a:r>
            <a:endParaRPr lang="en-GB" sz="2800" b="1" dirty="0">
              <a:solidFill>
                <a:srgbClr val="7030A0"/>
              </a:solidFill>
              <a:latin typeface="Ink Free" panose="030804020005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096" y="3970277"/>
            <a:ext cx="30685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Gathering views on new courses</a:t>
            </a:r>
            <a:endParaRPr lang="en-GB" sz="2800" b="1" dirty="0">
              <a:solidFill>
                <a:srgbClr val="7030A0"/>
              </a:solidFill>
              <a:latin typeface="Ink Free" panose="03080402000500000000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19152" y="7962742"/>
            <a:ext cx="34277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7030A0"/>
                </a:solidFill>
                <a:latin typeface="Ink Free" panose="03080402000500000000" pitchFamily="66" charset="0"/>
              </a:rPr>
              <a:t>Family </a:t>
            </a:r>
            <a:r>
              <a:rPr lang="en-GB" sz="28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Learning</a:t>
            </a:r>
            <a:r>
              <a:rPr lang="en-GB" sz="2800" b="1" dirty="0">
                <a:solidFill>
                  <a:srgbClr val="7030A0"/>
                </a:solidFill>
                <a:latin typeface="Ink Free" panose="03080402000500000000" pitchFamily="66" charset="0"/>
              </a:rPr>
              <a:t> </a:t>
            </a:r>
            <a:r>
              <a:rPr lang="en-GB" sz="28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Workshops</a:t>
            </a:r>
            <a:endParaRPr lang="en-GB" sz="2800" b="1" dirty="0">
              <a:solidFill>
                <a:srgbClr val="7030A0"/>
              </a:solidFill>
              <a:latin typeface="Ink Free" panose="03080402000500000000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65046" y="1422095"/>
            <a:ext cx="37375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Working with staff </a:t>
            </a:r>
          </a:p>
          <a:p>
            <a:pPr algn="ctr"/>
            <a:r>
              <a:rPr lang="en-GB" sz="28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to improve</a:t>
            </a:r>
          </a:p>
          <a:p>
            <a:pPr algn="ctr"/>
            <a:r>
              <a:rPr lang="en-GB" sz="28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Learning </a:t>
            </a:r>
            <a:r>
              <a:rPr lang="en-GB" sz="2800" b="1" dirty="0">
                <a:solidFill>
                  <a:srgbClr val="7030A0"/>
                </a:solidFill>
                <a:latin typeface="Ink Free" panose="03080402000500000000" pitchFamily="66" charset="0"/>
              </a:rPr>
              <a:t>&amp; </a:t>
            </a:r>
            <a:r>
              <a:rPr lang="en-GB" sz="28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Teaching</a:t>
            </a:r>
            <a:endParaRPr lang="en-GB" sz="2800" b="1" dirty="0">
              <a:solidFill>
                <a:srgbClr val="7030A0"/>
              </a:solidFill>
              <a:latin typeface="Ink Free" panose="03080402000500000000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51063" y="5202521"/>
            <a:ext cx="3363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Development of</a:t>
            </a:r>
            <a:endParaRPr lang="en-GB" sz="2800" b="1" dirty="0" smtClean="0">
              <a:solidFill>
                <a:srgbClr val="7030A0"/>
              </a:solidFill>
              <a:latin typeface="Ink Free" panose="03080402000500000000" pitchFamily="66" charset="0"/>
            </a:endParaRPr>
          </a:p>
          <a:p>
            <a:pPr algn="ctr"/>
            <a:r>
              <a:rPr lang="en-GB" sz="28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Meta-skills 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52949" y="3269731"/>
            <a:ext cx="1286054" cy="128605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32166" y="985827"/>
            <a:ext cx="2046908" cy="170656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90868" y="994618"/>
            <a:ext cx="1531195" cy="135675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64084" y="4005120"/>
            <a:ext cx="1552792" cy="136226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0322" y="2949904"/>
            <a:ext cx="1419423" cy="142894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096" y="7375192"/>
            <a:ext cx="1220766" cy="122720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97070" y="6614965"/>
            <a:ext cx="2025563" cy="22195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8384" y="2724386"/>
            <a:ext cx="1587321" cy="145649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4629"/>
            <a:ext cx="12801600" cy="8943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9055" y="6142331"/>
            <a:ext cx="1387932" cy="159652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2949" y="6275180"/>
            <a:ext cx="1294387" cy="124335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874" y="7858867"/>
            <a:ext cx="2041851" cy="204185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95453" y="6136742"/>
            <a:ext cx="1609065" cy="156518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5262" y="5760239"/>
            <a:ext cx="3845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Ready-Respectful-Safe</a:t>
            </a:r>
          </a:p>
          <a:p>
            <a:pPr algn="ctr"/>
            <a:r>
              <a:rPr lang="en-GB" sz="28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Expectations</a:t>
            </a:r>
            <a:endParaRPr lang="en-GB" sz="2800" b="1" dirty="0">
              <a:solidFill>
                <a:srgbClr val="7030A0"/>
              </a:solidFill>
              <a:latin typeface="Ink Free" panose="030804020005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244686">
            <a:off x="3006715" y="6349216"/>
            <a:ext cx="952755" cy="134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1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odecagon 23"/>
          <p:cNvSpPr/>
          <p:nvPr/>
        </p:nvSpPr>
        <p:spPr>
          <a:xfrm>
            <a:off x="7772892" y="6040080"/>
            <a:ext cx="4588388" cy="3889335"/>
          </a:xfrm>
          <a:prstGeom prst="dodec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Dodecagon 21"/>
          <p:cNvSpPr/>
          <p:nvPr/>
        </p:nvSpPr>
        <p:spPr>
          <a:xfrm>
            <a:off x="8420023" y="402631"/>
            <a:ext cx="4547838" cy="5438394"/>
          </a:xfrm>
          <a:prstGeom prst="dodec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Dodecagon 19"/>
          <p:cNvSpPr/>
          <p:nvPr/>
        </p:nvSpPr>
        <p:spPr>
          <a:xfrm>
            <a:off x="-771826" y="5453249"/>
            <a:ext cx="5827021" cy="4493824"/>
          </a:xfrm>
          <a:prstGeom prst="dodec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Dodecagon 20"/>
          <p:cNvSpPr/>
          <p:nvPr/>
        </p:nvSpPr>
        <p:spPr>
          <a:xfrm>
            <a:off x="-617659" y="509634"/>
            <a:ext cx="6789534" cy="3936584"/>
          </a:xfrm>
          <a:prstGeom prst="dodec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Dodecagon 18"/>
          <p:cNvSpPr/>
          <p:nvPr/>
        </p:nvSpPr>
        <p:spPr>
          <a:xfrm>
            <a:off x="3078921" y="3357756"/>
            <a:ext cx="6422187" cy="3257209"/>
          </a:xfrm>
          <a:prstGeom prst="dodecagon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8978" y="4213276"/>
            <a:ext cx="4983229" cy="1697321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rgbClr val="FFFF00"/>
                </a:solidFill>
                <a:latin typeface="Ink Free" panose="03080402000500000000" pitchFamily="66" charset="0"/>
              </a:rPr>
              <a:t>Closing the attainment </a:t>
            </a:r>
            <a:r>
              <a:rPr lang="en-GB" sz="3200" b="1" dirty="0" smtClean="0">
                <a:solidFill>
                  <a:srgbClr val="FFFF00"/>
                </a:solidFill>
                <a:latin typeface="Ink Free" panose="03080402000500000000" pitchFamily="66" charset="0"/>
              </a:rPr>
              <a:t/>
            </a:r>
            <a:br>
              <a:rPr lang="en-GB" sz="3200" b="1" dirty="0" smtClean="0">
                <a:solidFill>
                  <a:srgbClr val="FFFF00"/>
                </a:solidFill>
                <a:latin typeface="Ink Free" panose="03080402000500000000" pitchFamily="66" charset="0"/>
              </a:rPr>
            </a:br>
            <a:r>
              <a:rPr lang="en-GB" sz="3200" b="1" dirty="0" smtClean="0">
                <a:solidFill>
                  <a:srgbClr val="FFFF00"/>
                </a:solidFill>
                <a:latin typeface="Ink Free" panose="03080402000500000000" pitchFamily="66" charset="0"/>
              </a:rPr>
              <a:t>gap </a:t>
            </a:r>
            <a:r>
              <a:rPr lang="en-GB" sz="3200" b="1" dirty="0">
                <a:solidFill>
                  <a:srgbClr val="FFFF00"/>
                </a:solidFill>
                <a:latin typeface="Ink Free" panose="03080402000500000000" pitchFamily="66" charset="0"/>
              </a:rPr>
              <a:t>between the most and least disadvantaged children and young people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190" y="1656323"/>
            <a:ext cx="5164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Targeted support in </a:t>
            </a:r>
          </a:p>
          <a:p>
            <a:pPr algn="ctr"/>
            <a:r>
              <a:rPr lang="en-GB" sz="28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Literacy and Numeracy</a:t>
            </a:r>
            <a:endParaRPr lang="en-GB" sz="2800" dirty="0">
              <a:solidFill>
                <a:srgbClr val="7030A0"/>
              </a:solidFill>
              <a:latin typeface="Ink Free" panose="030804020005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398" y="6519093"/>
            <a:ext cx="28192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7030A0"/>
                </a:solidFill>
                <a:latin typeface="Ink Free" panose="03080402000500000000" pitchFamily="66" charset="0"/>
              </a:rPr>
              <a:t>Tracking </a:t>
            </a:r>
            <a:r>
              <a:rPr lang="en-GB" sz="28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of supports put in place and change if required</a:t>
            </a:r>
            <a:endParaRPr lang="en-GB" sz="2800" b="1" dirty="0">
              <a:solidFill>
                <a:srgbClr val="7030A0"/>
              </a:solidFill>
              <a:latin typeface="Ink Free" panose="03080402000500000000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02333" y="7138514"/>
            <a:ext cx="31295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Improve inclusion in the c</a:t>
            </a:r>
            <a:r>
              <a:rPr lang="en-GB" sz="28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lassroom</a:t>
            </a:r>
            <a:r>
              <a:rPr lang="en-GB" sz="2800" b="1" dirty="0">
                <a:solidFill>
                  <a:srgbClr val="7030A0"/>
                </a:solidFill>
                <a:latin typeface="Ink Free" panose="03080402000500000000" pitchFamily="66" charset="0"/>
              </a:rPr>
              <a:t> </a:t>
            </a:r>
            <a:r>
              <a:rPr lang="en-GB" sz="28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to ensure all pupils are supported</a:t>
            </a:r>
            <a:endParaRPr lang="en-GB" sz="2800" b="1" dirty="0">
              <a:solidFill>
                <a:srgbClr val="7030A0"/>
              </a:solidFill>
              <a:latin typeface="Ink Free" panose="03080402000500000000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65285" y="2156916"/>
            <a:ext cx="37959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Involve </a:t>
            </a:r>
            <a:endParaRPr lang="en-GB" sz="2800" b="1" dirty="0">
              <a:solidFill>
                <a:srgbClr val="7030A0"/>
              </a:solidFill>
              <a:latin typeface="Ink Free" panose="03080402000500000000" pitchFamily="66" charset="0"/>
            </a:endParaRPr>
          </a:p>
          <a:p>
            <a:pPr algn="ctr"/>
            <a:r>
              <a:rPr lang="en-GB" sz="2800" b="1" dirty="0">
                <a:solidFill>
                  <a:srgbClr val="7030A0"/>
                </a:solidFill>
                <a:latin typeface="Ink Free" panose="03080402000500000000" pitchFamily="66" charset="0"/>
              </a:rPr>
              <a:t>p</a:t>
            </a:r>
            <a:r>
              <a:rPr lang="en-GB" sz="28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arents</a:t>
            </a:r>
            <a:r>
              <a:rPr lang="en-GB" sz="2800" b="1" dirty="0">
                <a:solidFill>
                  <a:srgbClr val="7030A0"/>
                </a:solidFill>
                <a:latin typeface="Ink Free" panose="03080402000500000000" pitchFamily="66" charset="0"/>
              </a:rPr>
              <a:t>, pupils </a:t>
            </a:r>
            <a:endParaRPr lang="en-GB" sz="2800" b="1" dirty="0" smtClean="0">
              <a:solidFill>
                <a:srgbClr val="7030A0"/>
              </a:solidFill>
              <a:latin typeface="Ink Free" panose="03080402000500000000" pitchFamily="66" charset="0"/>
            </a:endParaRPr>
          </a:p>
          <a:p>
            <a:pPr algn="ctr"/>
            <a:r>
              <a:rPr lang="en-GB" sz="28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and </a:t>
            </a:r>
            <a:r>
              <a:rPr lang="en-GB" sz="2800" b="1" dirty="0">
                <a:solidFill>
                  <a:srgbClr val="7030A0"/>
                </a:solidFill>
                <a:latin typeface="Ink Free" panose="03080402000500000000" pitchFamily="66" charset="0"/>
              </a:rPr>
              <a:t>staff </a:t>
            </a:r>
            <a:r>
              <a:rPr lang="en-GB" sz="28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in</a:t>
            </a:r>
            <a:endParaRPr lang="en-GB" sz="2800" b="1" dirty="0" smtClean="0">
              <a:solidFill>
                <a:srgbClr val="7030A0"/>
              </a:solidFill>
              <a:latin typeface="Ink Free" panose="03080402000500000000" pitchFamily="66" charset="0"/>
            </a:endParaRPr>
          </a:p>
          <a:p>
            <a:pPr algn="ctr"/>
            <a:r>
              <a:rPr lang="en-GB" sz="28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decision-making </a:t>
            </a:r>
          </a:p>
          <a:p>
            <a:pPr algn="ctr"/>
            <a:r>
              <a:rPr lang="en-GB" sz="28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about Pupil Equity Funding</a:t>
            </a:r>
            <a:endParaRPr lang="en-GB" sz="2800" b="1" dirty="0">
              <a:solidFill>
                <a:srgbClr val="7030A0"/>
              </a:solidFill>
              <a:latin typeface="Ink Free" panose="03080402000500000000" pitchFamily="66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29"/>
            <a:ext cx="12801600" cy="8943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8298" y="3389837"/>
            <a:ext cx="1387932" cy="159652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0567" y="2826981"/>
            <a:ext cx="1294387" cy="124335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874" y="7858867"/>
            <a:ext cx="2041851" cy="20418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65973" y="1160877"/>
            <a:ext cx="1895392" cy="20307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06540" y="991940"/>
            <a:ext cx="1612859" cy="14851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86755" y="5343078"/>
            <a:ext cx="2114845" cy="17718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6602" y="6871273"/>
            <a:ext cx="2079898" cy="139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5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odecagon 28"/>
          <p:cNvSpPr/>
          <p:nvPr/>
        </p:nvSpPr>
        <p:spPr>
          <a:xfrm>
            <a:off x="8018149" y="472304"/>
            <a:ext cx="4558999" cy="3686746"/>
          </a:xfrm>
          <a:prstGeom prst="dodec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Dodecagon 23"/>
          <p:cNvSpPr/>
          <p:nvPr/>
        </p:nvSpPr>
        <p:spPr>
          <a:xfrm>
            <a:off x="7261026" y="5882071"/>
            <a:ext cx="5861235" cy="4217583"/>
          </a:xfrm>
          <a:prstGeom prst="dodec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Dodecagon 22"/>
          <p:cNvSpPr/>
          <p:nvPr/>
        </p:nvSpPr>
        <p:spPr>
          <a:xfrm>
            <a:off x="8497477" y="2929698"/>
            <a:ext cx="4463370" cy="4134929"/>
          </a:xfrm>
          <a:prstGeom prst="dodec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Dodecagon 21"/>
          <p:cNvSpPr/>
          <p:nvPr/>
        </p:nvSpPr>
        <p:spPr>
          <a:xfrm>
            <a:off x="3483074" y="898042"/>
            <a:ext cx="5295648" cy="2831237"/>
          </a:xfrm>
          <a:prstGeom prst="dodec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Dodecagon 19"/>
          <p:cNvSpPr/>
          <p:nvPr/>
        </p:nvSpPr>
        <p:spPr>
          <a:xfrm>
            <a:off x="-168033" y="6411194"/>
            <a:ext cx="5502350" cy="3688460"/>
          </a:xfrm>
          <a:prstGeom prst="dodec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Dodecagon 20"/>
          <p:cNvSpPr/>
          <p:nvPr/>
        </p:nvSpPr>
        <p:spPr>
          <a:xfrm>
            <a:off x="-1092274" y="279182"/>
            <a:ext cx="5364571" cy="4116540"/>
          </a:xfrm>
          <a:prstGeom prst="dodec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Dodecagon 18"/>
          <p:cNvSpPr/>
          <p:nvPr/>
        </p:nvSpPr>
        <p:spPr>
          <a:xfrm>
            <a:off x="3078921" y="3357756"/>
            <a:ext cx="6422187" cy="3257209"/>
          </a:xfrm>
          <a:prstGeom prst="dodecagon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581" y="4109982"/>
            <a:ext cx="4983229" cy="1697321"/>
          </a:xfrm>
        </p:spPr>
        <p:txBody>
          <a:bodyPr>
            <a:noAutofit/>
          </a:bodyPr>
          <a:lstStyle/>
          <a:p>
            <a:r>
              <a:rPr lang="en-GB" sz="3800" b="1" dirty="0">
                <a:solidFill>
                  <a:srgbClr val="FFFF00"/>
                </a:solidFill>
                <a:latin typeface="Ink Free" panose="03080402000500000000" pitchFamily="66" charset="0"/>
              </a:rPr>
              <a:t>Improvement in </a:t>
            </a:r>
            <a:r>
              <a:rPr lang="en-GB" sz="3800" b="1" dirty="0" smtClean="0">
                <a:solidFill>
                  <a:srgbClr val="FFFF00"/>
                </a:solidFill>
                <a:latin typeface="Ink Free" panose="03080402000500000000" pitchFamily="66" charset="0"/>
              </a:rPr>
              <a:t/>
            </a:r>
            <a:br>
              <a:rPr lang="en-GB" sz="3800" b="1" dirty="0" smtClean="0">
                <a:solidFill>
                  <a:srgbClr val="FFFF00"/>
                </a:solidFill>
                <a:latin typeface="Ink Free" panose="03080402000500000000" pitchFamily="66" charset="0"/>
              </a:rPr>
            </a:br>
            <a:r>
              <a:rPr lang="en-GB" sz="3800" b="1" dirty="0" smtClean="0">
                <a:solidFill>
                  <a:srgbClr val="FFFF00"/>
                </a:solidFill>
                <a:latin typeface="Ink Free" panose="03080402000500000000" pitchFamily="66" charset="0"/>
              </a:rPr>
              <a:t>young </a:t>
            </a:r>
            <a:r>
              <a:rPr lang="en-GB" sz="3800" b="1" dirty="0">
                <a:solidFill>
                  <a:srgbClr val="FFFF00"/>
                </a:solidFill>
                <a:latin typeface="Ink Free" panose="03080402000500000000" pitchFamily="66" charset="0"/>
              </a:rPr>
              <a:t>people's health and wellbeing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215270" y="2000492"/>
            <a:ext cx="3941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Tracking of Wider </a:t>
            </a:r>
            <a:r>
              <a:rPr lang="en-GB" sz="2800" b="1" dirty="0">
                <a:solidFill>
                  <a:srgbClr val="7030A0"/>
                </a:solidFill>
                <a:latin typeface="Ink Free" panose="03080402000500000000" pitchFamily="66" charset="0"/>
              </a:rPr>
              <a:t>Achievement </a:t>
            </a:r>
            <a:r>
              <a:rPr lang="en-GB" sz="28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opportunities</a:t>
            </a:r>
            <a:endParaRPr lang="en-GB" sz="2800" b="1" dirty="0">
              <a:solidFill>
                <a:srgbClr val="7030A0"/>
              </a:solidFill>
              <a:latin typeface="Ink Free" panose="030804020005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5512" y="7830284"/>
            <a:ext cx="39410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Ensure our Curriculum</a:t>
            </a:r>
          </a:p>
          <a:p>
            <a:pPr algn="ctr"/>
            <a:r>
              <a:rPr lang="en-GB" sz="28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 is inclusive</a:t>
            </a:r>
            <a:endParaRPr lang="en-GB" sz="2800" b="1" dirty="0">
              <a:solidFill>
                <a:srgbClr val="7030A0"/>
              </a:solidFill>
              <a:latin typeface="Ink Free" panose="03080402000500000000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41636" y="7407024"/>
            <a:ext cx="4732369" cy="148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Focus on Equalities </a:t>
            </a:r>
          </a:p>
          <a:p>
            <a:pPr algn="ctr"/>
            <a:r>
              <a:rPr lang="en-GB" sz="28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and expectations of </a:t>
            </a:r>
          </a:p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28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behaviour towards others</a:t>
            </a:r>
            <a:endParaRPr lang="en-GB" sz="2800" b="1" dirty="0">
              <a:solidFill>
                <a:srgbClr val="7030A0"/>
              </a:solidFill>
              <a:latin typeface="Ink Free" panose="030804020005000000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88224" y="1519042"/>
            <a:ext cx="36805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Further develop Outdoor Learning</a:t>
            </a:r>
            <a:r>
              <a:rPr lang="en-GB" sz="2800" b="1" dirty="0">
                <a:solidFill>
                  <a:srgbClr val="7030A0"/>
                </a:solidFill>
                <a:latin typeface="Ink Free" panose="03080402000500000000" pitchFamily="66" charset="0"/>
              </a:rPr>
              <a:t> o</a:t>
            </a:r>
            <a:r>
              <a:rPr lang="en-GB" sz="28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pportunities</a:t>
            </a:r>
            <a:endParaRPr lang="en-GB" sz="2800" b="1" dirty="0">
              <a:solidFill>
                <a:srgbClr val="7030A0"/>
              </a:solidFill>
              <a:latin typeface="Ink Free" panose="03080402000500000000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84358" y="4413527"/>
            <a:ext cx="3363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Targeted support for</a:t>
            </a:r>
            <a:r>
              <a:rPr lang="en-GB" sz="28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 pupil Wellbeing</a:t>
            </a:r>
            <a:endParaRPr lang="en-GB" sz="2800" b="1" dirty="0">
              <a:solidFill>
                <a:srgbClr val="7030A0"/>
              </a:solidFill>
              <a:latin typeface="Ink Free" panose="03080402000500000000" pitchFamily="66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29"/>
            <a:ext cx="12801600" cy="89436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874" y="7858867"/>
            <a:ext cx="2041851" cy="20418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1897" y="987994"/>
            <a:ext cx="1182081" cy="1226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2533" y="2092036"/>
            <a:ext cx="1515976" cy="14853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2913" y="6238190"/>
            <a:ext cx="1682229" cy="18807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19816" y="5272027"/>
            <a:ext cx="1528246" cy="13639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724" y="6289748"/>
            <a:ext cx="1638529" cy="1724266"/>
          </a:xfrm>
          <a:prstGeom prst="rect">
            <a:avLst/>
          </a:prstGeom>
        </p:spPr>
      </p:pic>
      <p:sp>
        <p:nvSpPr>
          <p:cNvPr id="25" name="Dodecagon 24"/>
          <p:cNvSpPr/>
          <p:nvPr/>
        </p:nvSpPr>
        <p:spPr>
          <a:xfrm>
            <a:off x="-704234" y="3839404"/>
            <a:ext cx="4558999" cy="2954276"/>
          </a:xfrm>
          <a:prstGeom prst="dodec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9209" y="4719969"/>
            <a:ext cx="1943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Living our </a:t>
            </a:r>
          </a:p>
          <a:p>
            <a:pPr algn="ctr"/>
            <a:r>
              <a:rPr lang="en-GB" sz="28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Values</a:t>
            </a:r>
            <a:endParaRPr lang="en-GB" sz="2800" b="1" dirty="0">
              <a:solidFill>
                <a:srgbClr val="7030A0"/>
              </a:solidFill>
              <a:latin typeface="Ink Free" panose="03080402000500000000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0836" y="3899846"/>
            <a:ext cx="960783" cy="153154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428124" y="1439465"/>
            <a:ext cx="36738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Staff training to ensure all pupils </a:t>
            </a:r>
          </a:p>
          <a:p>
            <a:pPr algn="ctr"/>
            <a:r>
              <a:rPr lang="en-GB" sz="28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are supported in most appropriate way</a:t>
            </a:r>
            <a:endParaRPr lang="en-GB" sz="2800" b="1" dirty="0">
              <a:solidFill>
                <a:srgbClr val="7030A0"/>
              </a:solidFill>
              <a:latin typeface="Ink Free" panose="03080402000500000000" pitchFamily="66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74783" y="965950"/>
            <a:ext cx="1380726" cy="141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6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odecagon 26"/>
          <p:cNvSpPr/>
          <p:nvPr/>
        </p:nvSpPr>
        <p:spPr>
          <a:xfrm>
            <a:off x="-617155" y="3827350"/>
            <a:ext cx="4505915" cy="3699465"/>
          </a:xfrm>
          <a:prstGeom prst="dodec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Dodecagon 23"/>
          <p:cNvSpPr/>
          <p:nvPr/>
        </p:nvSpPr>
        <p:spPr>
          <a:xfrm>
            <a:off x="7195731" y="7012904"/>
            <a:ext cx="4610754" cy="3180940"/>
          </a:xfrm>
          <a:prstGeom prst="dodec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Dodecagon 22"/>
          <p:cNvSpPr/>
          <p:nvPr/>
        </p:nvSpPr>
        <p:spPr>
          <a:xfrm>
            <a:off x="8614957" y="2893345"/>
            <a:ext cx="4463370" cy="4894160"/>
          </a:xfrm>
          <a:prstGeom prst="dodec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Dodecagon 21"/>
          <p:cNvSpPr/>
          <p:nvPr/>
        </p:nvSpPr>
        <p:spPr>
          <a:xfrm>
            <a:off x="5514292" y="822641"/>
            <a:ext cx="5940086" cy="3257209"/>
          </a:xfrm>
          <a:prstGeom prst="dodec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Dodecagon 19"/>
          <p:cNvSpPr/>
          <p:nvPr/>
        </p:nvSpPr>
        <p:spPr>
          <a:xfrm>
            <a:off x="333660" y="6892858"/>
            <a:ext cx="4795634" cy="3257209"/>
          </a:xfrm>
          <a:prstGeom prst="dodec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Dodecagon 20"/>
          <p:cNvSpPr/>
          <p:nvPr/>
        </p:nvSpPr>
        <p:spPr>
          <a:xfrm>
            <a:off x="-617154" y="664672"/>
            <a:ext cx="5643792" cy="3604934"/>
          </a:xfrm>
          <a:prstGeom prst="dodec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Dodecagon 18"/>
          <p:cNvSpPr/>
          <p:nvPr/>
        </p:nvSpPr>
        <p:spPr>
          <a:xfrm>
            <a:off x="3078921" y="3357756"/>
            <a:ext cx="6422187" cy="3257209"/>
          </a:xfrm>
          <a:prstGeom prst="dodecagon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3606" y="4495450"/>
            <a:ext cx="5537179" cy="1697321"/>
          </a:xfrm>
        </p:spPr>
        <p:txBody>
          <a:bodyPr>
            <a:noAutofit/>
          </a:bodyPr>
          <a:lstStyle/>
          <a:p>
            <a:r>
              <a:rPr lang="en-GB" sz="3400" b="1" dirty="0">
                <a:solidFill>
                  <a:srgbClr val="FFFF00"/>
                </a:solidFill>
                <a:latin typeface="Ink Free" panose="03080402000500000000" pitchFamily="66" charset="0"/>
              </a:rPr>
              <a:t>Improvement in skills and sustained, positive school-leaver destinations for all young people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706" y="1689098"/>
            <a:ext cx="44999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Local Partnerships</a:t>
            </a:r>
            <a:endParaRPr lang="en-GB" sz="2800" b="1" dirty="0">
              <a:solidFill>
                <a:srgbClr val="7030A0"/>
              </a:solidFill>
              <a:latin typeface="Ink Free" panose="03080402000500000000" pitchFamily="66" charset="0"/>
            </a:endParaRPr>
          </a:p>
          <a:p>
            <a:r>
              <a:rPr lang="en-GB" sz="28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to </a:t>
            </a:r>
            <a:r>
              <a:rPr lang="en-GB" sz="2800" b="1" dirty="0">
                <a:solidFill>
                  <a:srgbClr val="7030A0"/>
                </a:solidFill>
                <a:latin typeface="Ink Free" panose="03080402000500000000" pitchFamily="66" charset="0"/>
              </a:rPr>
              <a:t>secure alternative pathways for </a:t>
            </a:r>
            <a:r>
              <a:rPr lang="en-GB" sz="28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some pupils</a:t>
            </a:r>
            <a:endParaRPr lang="en-GB" sz="28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955" y="7633497"/>
            <a:ext cx="36149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Further </a:t>
            </a:r>
            <a:r>
              <a:rPr lang="en-GB" sz="2800" b="1" dirty="0">
                <a:solidFill>
                  <a:srgbClr val="7030A0"/>
                </a:solidFill>
                <a:latin typeface="Ink Free" panose="03080402000500000000" pitchFamily="66" charset="0"/>
              </a:rPr>
              <a:t>develop </a:t>
            </a:r>
            <a:r>
              <a:rPr lang="en-GB" sz="28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employability and</a:t>
            </a:r>
            <a:r>
              <a:rPr lang="en-GB" sz="28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 career </a:t>
            </a:r>
            <a:r>
              <a:rPr lang="en-GB" sz="2800" b="1" dirty="0">
                <a:solidFill>
                  <a:srgbClr val="7030A0"/>
                </a:solidFill>
                <a:latin typeface="Ink Free" panose="03080402000500000000" pitchFamily="66" charset="0"/>
              </a:rPr>
              <a:t>events in BGE </a:t>
            </a:r>
            <a:r>
              <a:rPr lang="en-GB" sz="2800" b="1" dirty="0">
                <a:solidFill>
                  <a:srgbClr val="7030A0"/>
                </a:solidFill>
                <a:latin typeface="Ink Free" panose="03080402000500000000" pitchFamily="66" charset="0"/>
              </a:rPr>
              <a:t>&amp;</a:t>
            </a:r>
            <a:r>
              <a:rPr lang="en-GB" sz="28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 </a:t>
            </a:r>
            <a:r>
              <a:rPr lang="en-GB" sz="2800" b="1" dirty="0">
                <a:solidFill>
                  <a:srgbClr val="7030A0"/>
                </a:solidFill>
                <a:latin typeface="Ink Free" panose="03080402000500000000" pitchFamily="66" charset="0"/>
              </a:rPr>
              <a:t>Senior Phase</a:t>
            </a:r>
            <a:endParaRPr lang="en-GB" sz="28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35439" y="4460164"/>
            <a:ext cx="34344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b="1" dirty="0">
              <a:solidFill>
                <a:srgbClr val="7030A0"/>
              </a:solidFill>
              <a:latin typeface="Ink Free" panose="03080402000500000000" pitchFamily="66" charset="0"/>
            </a:endParaRPr>
          </a:p>
          <a:p>
            <a:pPr algn="ctr"/>
            <a:r>
              <a:rPr lang="en-GB" sz="28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Support pupils </a:t>
            </a:r>
            <a:r>
              <a:rPr lang="en-GB" sz="28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with their career aspirations</a:t>
            </a:r>
            <a:endParaRPr lang="en-GB" sz="28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41460" y="7861909"/>
            <a:ext cx="36986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Incorporate Skills</a:t>
            </a:r>
          </a:p>
          <a:p>
            <a:r>
              <a:rPr lang="en-GB" sz="28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For the Future </a:t>
            </a:r>
            <a:r>
              <a:rPr lang="en-GB" sz="2800" b="1" dirty="0">
                <a:solidFill>
                  <a:srgbClr val="7030A0"/>
                </a:solidFill>
                <a:latin typeface="Ink Free" panose="03080402000500000000" pitchFamily="66" charset="0"/>
              </a:rPr>
              <a:t>into </a:t>
            </a:r>
            <a:r>
              <a:rPr lang="en-GB" sz="28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learning &amp; teaching</a:t>
            </a:r>
            <a:endParaRPr lang="en-GB" sz="28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8913" y="1844291"/>
            <a:ext cx="49980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Focus on </a:t>
            </a:r>
            <a:r>
              <a:rPr lang="en-GB" sz="28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work placement &amp; employability opportunities</a:t>
            </a:r>
            <a:endParaRPr lang="en-GB" sz="28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52859" y="4475974"/>
            <a:ext cx="33637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Support </a:t>
            </a:r>
            <a:r>
              <a:rPr lang="en-GB" sz="2800" b="1" dirty="0">
                <a:solidFill>
                  <a:srgbClr val="7030A0"/>
                </a:solidFill>
                <a:latin typeface="Ink Free" panose="03080402000500000000" pitchFamily="66" charset="0"/>
              </a:rPr>
              <a:t>all young people into </a:t>
            </a:r>
            <a:r>
              <a:rPr lang="en-GB" sz="2800" b="1" dirty="0" smtClean="0">
                <a:solidFill>
                  <a:srgbClr val="7030A0"/>
                </a:solidFill>
                <a:latin typeface="Ink Free" panose="03080402000500000000" pitchFamily="66" charset="0"/>
              </a:rPr>
              <a:t>positive post-school </a:t>
            </a:r>
            <a:r>
              <a:rPr lang="en-GB" sz="2800" b="1" dirty="0">
                <a:solidFill>
                  <a:srgbClr val="7030A0"/>
                </a:solidFill>
                <a:latin typeface="Ink Free" panose="03080402000500000000" pitchFamily="66" charset="0"/>
              </a:rPr>
              <a:t>destinations</a:t>
            </a:r>
            <a:endParaRPr lang="en-GB" sz="2800" b="1" dirty="0">
              <a:solidFill>
                <a:srgbClr val="7030A0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29"/>
            <a:ext cx="12801600" cy="89436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874" y="7858867"/>
            <a:ext cx="2041851" cy="20418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22625" y="6892858"/>
            <a:ext cx="1428949" cy="12384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57574" y="8410641"/>
            <a:ext cx="1228896" cy="12860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73791" y="7746159"/>
            <a:ext cx="1171739" cy="11336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31651" y="5510073"/>
            <a:ext cx="1510094" cy="17000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73123">
            <a:off x="4097820" y="1159009"/>
            <a:ext cx="1857634" cy="18862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16983" y="1215108"/>
            <a:ext cx="2134591" cy="15707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5886" y="6168344"/>
            <a:ext cx="1946974" cy="16597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7805" y="5288005"/>
            <a:ext cx="1991003" cy="209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0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726</TotalTime>
  <Words>218</Words>
  <Application>Microsoft Office PowerPoint</Application>
  <PresentationFormat>A3 Paper (297x420 mm)</PresentationFormat>
  <Paragraphs>48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Ink Free</vt:lpstr>
      <vt:lpstr>Times New Roman</vt:lpstr>
      <vt:lpstr>Office Theme</vt:lpstr>
      <vt:lpstr>PowerPoint Presentation</vt:lpstr>
      <vt:lpstr>Improvements in attainment,  particularly literacy and numeracy</vt:lpstr>
      <vt:lpstr>Closing the attainment  gap between the most and least disadvantaged children and young people</vt:lpstr>
      <vt:lpstr>Improvement in  young people's health and wellbeing</vt:lpstr>
      <vt:lpstr>Improvement in skills and sustained, positive school-leaver destinations for all young people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Improvements in Attainment,  particularly literacy and numeracy</dc:title>
  <dc:creator>Mrs McGeehan</dc:creator>
  <cp:lastModifiedBy>Mrs McGeehan</cp:lastModifiedBy>
  <cp:revision>47</cp:revision>
  <cp:lastPrinted>2023-08-20T09:38:54Z</cp:lastPrinted>
  <dcterms:created xsi:type="dcterms:W3CDTF">2023-06-18T10:04:06Z</dcterms:created>
  <dcterms:modified xsi:type="dcterms:W3CDTF">2023-08-20T09:43:34Z</dcterms:modified>
</cp:coreProperties>
</file>