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4239" r:id="rId2"/>
    <p:sldId id="4240" r:id="rId3"/>
    <p:sldId id="4241" r:id="rId4"/>
    <p:sldId id="4242" r:id="rId5"/>
    <p:sldId id="4243" r:id="rId6"/>
    <p:sldId id="4244" r:id="rId7"/>
    <p:sldId id="4245" r:id="rId8"/>
    <p:sldId id="4246" r:id="rId9"/>
    <p:sldId id="4247" r:id="rId10"/>
    <p:sldId id="4248" r:id="rId11"/>
    <p:sldId id="4249" r:id="rId12"/>
    <p:sldId id="4250" r:id="rId13"/>
    <p:sldId id="4251" r:id="rId14"/>
    <p:sldId id="4253" r:id="rId15"/>
    <p:sldId id="4254" r:id="rId16"/>
    <p:sldId id="4255" r:id="rId17"/>
    <p:sldId id="4256" r:id="rId18"/>
    <p:sldId id="4257" r:id="rId19"/>
    <p:sldId id="4258" r:id="rId20"/>
    <p:sldId id="4259" r:id="rId21"/>
    <p:sldId id="4261" r:id="rId22"/>
    <p:sldId id="4262" r:id="rId23"/>
    <p:sldId id="4263" r:id="rId24"/>
    <p:sldId id="4264" r:id="rId25"/>
    <p:sldId id="4265" r:id="rId26"/>
    <p:sldId id="4266" r:id="rId27"/>
    <p:sldId id="4267" r:id="rId28"/>
    <p:sldId id="4268" r:id="rId29"/>
    <p:sldId id="4269" r:id="rId30"/>
    <p:sldId id="4270" r:id="rId31"/>
    <p:sldId id="4271" r:id="rId32"/>
    <p:sldId id="4272" r:id="rId33"/>
    <p:sldId id="4273" r:id="rId34"/>
    <p:sldId id="4274" r:id="rId35"/>
    <p:sldId id="4275" r:id="rId36"/>
    <p:sldId id="4276" r:id="rId37"/>
    <p:sldId id="4277" r:id="rId38"/>
    <p:sldId id="4278" r:id="rId39"/>
    <p:sldId id="4279" r:id="rId40"/>
    <p:sldId id="4280" r:id="rId41"/>
    <p:sldId id="4281" r:id="rId42"/>
    <p:sldId id="4282" r:id="rId43"/>
    <p:sldId id="4283" r:id="rId44"/>
    <p:sldId id="4284" r:id="rId45"/>
    <p:sldId id="4285" r:id="rId46"/>
    <p:sldId id="4286" r:id="rId47"/>
    <p:sldId id="4287" r:id="rId48"/>
  </p:sldIdLst>
  <p:sldSz cx="12192000" cy="6858000"/>
  <p:notesSz cx="6858000" cy="9144000"/>
  <p:defaultTextStyle>
    <a:defPPr>
      <a:defRPr lang="en-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 McFadden"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CDC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421"/>
    <p:restoredTop sz="95890"/>
  </p:normalViewPr>
  <p:slideViewPr>
    <p:cSldViewPr snapToGrid="0">
      <p:cViewPr varScale="1">
        <p:scale>
          <a:sx n="69" d="100"/>
          <a:sy n="69" d="100"/>
        </p:scale>
        <p:origin x="392" y="5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A60F95-D8FB-478C-8698-B560AA0D03E9}" type="datetimeFigureOut">
              <a:rPr lang="en-GB" smtClean="0"/>
              <a:t>21/05/2023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360C50-41EB-4B9C-B09A-1BA4E07B4909}" type="slidenum">
              <a:rPr lang="en-GB" smtClean="0"/>
              <a:t>‹#›</a:t>
            </a:fld>
            <a:endParaRPr lang="en-GB"/>
          </a:p>
        </p:txBody>
      </p:sp>
    </p:spTree>
    <p:extLst>
      <p:ext uri="{BB962C8B-B14F-4D97-AF65-F5344CB8AC3E}">
        <p14:creationId xmlns:p14="http://schemas.microsoft.com/office/powerpoint/2010/main" val="338931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C23F3-9408-94CB-7E12-7EE47CDB09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6F2E09-0186-750D-D523-E48DB13C63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35F83A-99B9-593A-A95D-B9F9016B2C2B}"/>
              </a:ext>
            </a:extLst>
          </p:cNvPr>
          <p:cNvSpPr>
            <a:spLocks noGrp="1"/>
          </p:cNvSpPr>
          <p:nvPr>
            <p:ph type="dt" sz="half" idx="10"/>
          </p:nvPr>
        </p:nvSpPr>
        <p:spPr/>
        <p:txBody>
          <a:bodyPr/>
          <a:lstStyle/>
          <a:p>
            <a:fld id="{7A3EECCF-DF65-C644-BDED-7DEF24FB1BF7}" type="datetimeFigureOut">
              <a:rPr lang="en-US" smtClean="0"/>
              <a:t>5/21/2023</a:t>
            </a:fld>
            <a:endParaRPr lang="en-US"/>
          </a:p>
        </p:txBody>
      </p:sp>
      <p:sp>
        <p:nvSpPr>
          <p:cNvPr id="5" name="Footer Placeholder 4">
            <a:extLst>
              <a:ext uri="{FF2B5EF4-FFF2-40B4-BE49-F238E27FC236}">
                <a16:creationId xmlns:a16="http://schemas.microsoft.com/office/drawing/2014/main" id="{1DB3DD39-F2DC-0A99-4FEB-2244DFF4E7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619EA9-0F82-26BA-2090-670BD8BE0511}"/>
              </a:ext>
            </a:extLst>
          </p:cNvPr>
          <p:cNvSpPr>
            <a:spLocks noGrp="1"/>
          </p:cNvSpPr>
          <p:nvPr>
            <p:ph type="sldNum" sz="quarter" idx="12"/>
          </p:nvPr>
        </p:nvSpPr>
        <p:spPr/>
        <p:txBody>
          <a:bodyPr/>
          <a:lstStyle/>
          <a:p>
            <a:fld id="{CD4C9656-3502-D948-B233-EF435911C683}" type="slidenum">
              <a:rPr lang="en-US" smtClean="0"/>
              <a:t>‹#›</a:t>
            </a:fld>
            <a:endParaRPr lang="en-US"/>
          </a:p>
        </p:txBody>
      </p:sp>
    </p:spTree>
    <p:extLst>
      <p:ext uri="{BB962C8B-B14F-4D97-AF65-F5344CB8AC3E}">
        <p14:creationId xmlns:p14="http://schemas.microsoft.com/office/powerpoint/2010/main" val="836753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07D9A-E8E5-79D9-16F9-0721AB3AB1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05BADC-CD8C-257A-382D-FA16CF24E5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7379DE-F408-4720-75EE-0471B3C56641}"/>
              </a:ext>
            </a:extLst>
          </p:cNvPr>
          <p:cNvSpPr>
            <a:spLocks noGrp="1"/>
          </p:cNvSpPr>
          <p:nvPr>
            <p:ph type="dt" sz="half" idx="10"/>
          </p:nvPr>
        </p:nvSpPr>
        <p:spPr/>
        <p:txBody>
          <a:bodyPr/>
          <a:lstStyle/>
          <a:p>
            <a:fld id="{7A3EECCF-DF65-C644-BDED-7DEF24FB1BF7}" type="datetimeFigureOut">
              <a:rPr lang="en-US" smtClean="0"/>
              <a:t>5/21/2023</a:t>
            </a:fld>
            <a:endParaRPr lang="en-US"/>
          </a:p>
        </p:txBody>
      </p:sp>
      <p:sp>
        <p:nvSpPr>
          <p:cNvPr id="5" name="Footer Placeholder 4">
            <a:extLst>
              <a:ext uri="{FF2B5EF4-FFF2-40B4-BE49-F238E27FC236}">
                <a16:creationId xmlns:a16="http://schemas.microsoft.com/office/drawing/2014/main" id="{F8913D29-717E-A846-FC89-AB249F08E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CFAA5A-D5C4-FE03-F52B-FBE5DD4815F3}"/>
              </a:ext>
            </a:extLst>
          </p:cNvPr>
          <p:cNvSpPr>
            <a:spLocks noGrp="1"/>
          </p:cNvSpPr>
          <p:nvPr>
            <p:ph type="sldNum" sz="quarter" idx="12"/>
          </p:nvPr>
        </p:nvSpPr>
        <p:spPr/>
        <p:txBody>
          <a:bodyPr/>
          <a:lstStyle/>
          <a:p>
            <a:fld id="{CD4C9656-3502-D948-B233-EF435911C683}" type="slidenum">
              <a:rPr lang="en-US" smtClean="0"/>
              <a:t>‹#›</a:t>
            </a:fld>
            <a:endParaRPr lang="en-US"/>
          </a:p>
        </p:txBody>
      </p:sp>
    </p:spTree>
    <p:extLst>
      <p:ext uri="{BB962C8B-B14F-4D97-AF65-F5344CB8AC3E}">
        <p14:creationId xmlns:p14="http://schemas.microsoft.com/office/powerpoint/2010/main" val="2992126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87DC31-E5D8-0B9B-475B-597C852094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52A363-A4CC-0A4C-B0D1-22944863BC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F3D15-CA5A-74D6-4C55-07B5F931801A}"/>
              </a:ext>
            </a:extLst>
          </p:cNvPr>
          <p:cNvSpPr>
            <a:spLocks noGrp="1"/>
          </p:cNvSpPr>
          <p:nvPr>
            <p:ph type="dt" sz="half" idx="10"/>
          </p:nvPr>
        </p:nvSpPr>
        <p:spPr/>
        <p:txBody>
          <a:bodyPr/>
          <a:lstStyle/>
          <a:p>
            <a:fld id="{7A3EECCF-DF65-C644-BDED-7DEF24FB1BF7}" type="datetimeFigureOut">
              <a:rPr lang="en-US" smtClean="0"/>
              <a:t>5/21/2023</a:t>
            </a:fld>
            <a:endParaRPr lang="en-US"/>
          </a:p>
        </p:txBody>
      </p:sp>
      <p:sp>
        <p:nvSpPr>
          <p:cNvPr id="5" name="Footer Placeholder 4">
            <a:extLst>
              <a:ext uri="{FF2B5EF4-FFF2-40B4-BE49-F238E27FC236}">
                <a16:creationId xmlns:a16="http://schemas.microsoft.com/office/drawing/2014/main" id="{E944B0D2-244D-76F8-1D1C-7C1C53ED08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9EE27-CFF5-D63C-08E4-37F75D0F29B3}"/>
              </a:ext>
            </a:extLst>
          </p:cNvPr>
          <p:cNvSpPr>
            <a:spLocks noGrp="1"/>
          </p:cNvSpPr>
          <p:nvPr>
            <p:ph type="sldNum" sz="quarter" idx="12"/>
          </p:nvPr>
        </p:nvSpPr>
        <p:spPr/>
        <p:txBody>
          <a:bodyPr/>
          <a:lstStyle/>
          <a:p>
            <a:fld id="{CD4C9656-3502-D948-B233-EF435911C683}" type="slidenum">
              <a:rPr lang="en-US" smtClean="0"/>
              <a:t>‹#›</a:t>
            </a:fld>
            <a:endParaRPr lang="en-US"/>
          </a:p>
        </p:txBody>
      </p:sp>
    </p:spTree>
    <p:extLst>
      <p:ext uri="{BB962C8B-B14F-4D97-AF65-F5344CB8AC3E}">
        <p14:creationId xmlns:p14="http://schemas.microsoft.com/office/powerpoint/2010/main" val="366871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76792-DFDC-CC38-4E46-40D1994169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26630A-7884-540D-EC9F-47D95409F5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4AD06-EBF5-B569-D91A-5A6F170BDCE9}"/>
              </a:ext>
            </a:extLst>
          </p:cNvPr>
          <p:cNvSpPr>
            <a:spLocks noGrp="1"/>
          </p:cNvSpPr>
          <p:nvPr>
            <p:ph type="dt" sz="half" idx="10"/>
          </p:nvPr>
        </p:nvSpPr>
        <p:spPr/>
        <p:txBody>
          <a:bodyPr/>
          <a:lstStyle/>
          <a:p>
            <a:fld id="{7A3EECCF-DF65-C644-BDED-7DEF24FB1BF7}" type="datetimeFigureOut">
              <a:rPr lang="en-US" smtClean="0"/>
              <a:t>5/21/2023</a:t>
            </a:fld>
            <a:endParaRPr lang="en-US"/>
          </a:p>
        </p:txBody>
      </p:sp>
      <p:sp>
        <p:nvSpPr>
          <p:cNvPr id="5" name="Footer Placeholder 4">
            <a:extLst>
              <a:ext uri="{FF2B5EF4-FFF2-40B4-BE49-F238E27FC236}">
                <a16:creationId xmlns:a16="http://schemas.microsoft.com/office/drawing/2014/main" id="{B67014BA-5758-F6E1-D8F9-6673FBD0F0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EEC12D-2596-1CDD-980F-7BE1BD24313B}"/>
              </a:ext>
            </a:extLst>
          </p:cNvPr>
          <p:cNvSpPr>
            <a:spLocks noGrp="1"/>
          </p:cNvSpPr>
          <p:nvPr>
            <p:ph type="sldNum" sz="quarter" idx="12"/>
          </p:nvPr>
        </p:nvSpPr>
        <p:spPr/>
        <p:txBody>
          <a:bodyPr/>
          <a:lstStyle/>
          <a:p>
            <a:fld id="{CD4C9656-3502-D948-B233-EF435911C683}" type="slidenum">
              <a:rPr lang="en-US" smtClean="0"/>
              <a:t>‹#›</a:t>
            </a:fld>
            <a:endParaRPr lang="en-US"/>
          </a:p>
        </p:txBody>
      </p:sp>
    </p:spTree>
    <p:extLst>
      <p:ext uri="{BB962C8B-B14F-4D97-AF65-F5344CB8AC3E}">
        <p14:creationId xmlns:p14="http://schemas.microsoft.com/office/powerpoint/2010/main" val="1099053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E0C48-9FD8-C486-069F-F7D405E834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2A3970-6EBA-BD3E-6461-5DAAE5E580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2589D6-2330-7B88-8E86-2B1BE18551F7}"/>
              </a:ext>
            </a:extLst>
          </p:cNvPr>
          <p:cNvSpPr>
            <a:spLocks noGrp="1"/>
          </p:cNvSpPr>
          <p:nvPr>
            <p:ph type="dt" sz="half" idx="10"/>
          </p:nvPr>
        </p:nvSpPr>
        <p:spPr/>
        <p:txBody>
          <a:bodyPr/>
          <a:lstStyle/>
          <a:p>
            <a:fld id="{7A3EECCF-DF65-C644-BDED-7DEF24FB1BF7}" type="datetimeFigureOut">
              <a:rPr lang="en-US" smtClean="0"/>
              <a:t>5/21/2023</a:t>
            </a:fld>
            <a:endParaRPr lang="en-US"/>
          </a:p>
        </p:txBody>
      </p:sp>
      <p:sp>
        <p:nvSpPr>
          <p:cNvPr id="5" name="Footer Placeholder 4">
            <a:extLst>
              <a:ext uri="{FF2B5EF4-FFF2-40B4-BE49-F238E27FC236}">
                <a16:creationId xmlns:a16="http://schemas.microsoft.com/office/drawing/2014/main" id="{29FCF774-38AA-A382-AF55-B7EB1A0CC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B66C4E-53B2-28BE-CB74-FFC55440A8AA}"/>
              </a:ext>
            </a:extLst>
          </p:cNvPr>
          <p:cNvSpPr>
            <a:spLocks noGrp="1"/>
          </p:cNvSpPr>
          <p:nvPr>
            <p:ph type="sldNum" sz="quarter" idx="12"/>
          </p:nvPr>
        </p:nvSpPr>
        <p:spPr/>
        <p:txBody>
          <a:bodyPr/>
          <a:lstStyle/>
          <a:p>
            <a:fld id="{CD4C9656-3502-D948-B233-EF435911C683}" type="slidenum">
              <a:rPr lang="en-US" smtClean="0"/>
              <a:t>‹#›</a:t>
            </a:fld>
            <a:endParaRPr lang="en-US"/>
          </a:p>
        </p:txBody>
      </p:sp>
    </p:spTree>
    <p:extLst>
      <p:ext uri="{BB962C8B-B14F-4D97-AF65-F5344CB8AC3E}">
        <p14:creationId xmlns:p14="http://schemas.microsoft.com/office/powerpoint/2010/main" val="124027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5242-68D1-C5AE-9FF3-7881F97FC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B925AE-32B7-A379-1DA9-BE78678754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E7480D-83AB-C288-E2A9-98B834A698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7DCB2C-7F9A-1BCC-287E-D000E2E71E5D}"/>
              </a:ext>
            </a:extLst>
          </p:cNvPr>
          <p:cNvSpPr>
            <a:spLocks noGrp="1"/>
          </p:cNvSpPr>
          <p:nvPr>
            <p:ph type="dt" sz="half" idx="10"/>
          </p:nvPr>
        </p:nvSpPr>
        <p:spPr/>
        <p:txBody>
          <a:bodyPr/>
          <a:lstStyle/>
          <a:p>
            <a:fld id="{7A3EECCF-DF65-C644-BDED-7DEF24FB1BF7}" type="datetimeFigureOut">
              <a:rPr lang="en-US" smtClean="0"/>
              <a:t>5/21/2023</a:t>
            </a:fld>
            <a:endParaRPr lang="en-US"/>
          </a:p>
        </p:txBody>
      </p:sp>
      <p:sp>
        <p:nvSpPr>
          <p:cNvPr id="6" name="Footer Placeholder 5">
            <a:extLst>
              <a:ext uri="{FF2B5EF4-FFF2-40B4-BE49-F238E27FC236}">
                <a16:creationId xmlns:a16="http://schemas.microsoft.com/office/drawing/2014/main" id="{488CD808-F962-E6B7-6BB5-0FFD1DAC35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387DA9-F379-D57C-AE99-6D4662AB412B}"/>
              </a:ext>
            </a:extLst>
          </p:cNvPr>
          <p:cNvSpPr>
            <a:spLocks noGrp="1"/>
          </p:cNvSpPr>
          <p:nvPr>
            <p:ph type="sldNum" sz="quarter" idx="12"/>
          </p:nvPr>
        </p:nvSpPr>
        <p:spPr/>
        <p:txBody>
          <a:bodyPr/>
          <a:lstStyle/>
          <a:p>
            <a:fld id="{CD4C9656-3502-D948-B233-EF435911C683}" type="slidenum">
              <a:rPr lang="en-US" smtClean="0"/>
              <a:t>‹#›</a:t>
            </a:fld>
            <a:endParaRPr lang="en-US"/>
          </a:p>
        </p:txBody>
      </p:sp>
    </p:spTree>
    <p:extLst>
      <p:ext uri="{BB962C8B-B14F-4D97-AF65-F5344CB8AC3E}">
        <p14:creationId xmlns:p14="http://schemas.microsoft.com/office/powerpoint/2010/main" val="2336914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D22EB-39E6-DDCB-1961-B287639B3A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34B61C-DE08-9428-8E4A-F17AF569DB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43C38E-15F0-E474-FA5F-0048E3D6A1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67B9E2-9E5C-BA37-C333-5C47C597D5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4466F-4556-56C0-0F74-954A13BA31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CE6CAD-FA71-8E7C-EE23-FE35620E1F76}"/>
              </a:ext>
            </a:extLst>
          </p:cNvPr>
          <p:cNvSpPr>
            <a:spLocks noGrp="1"/>
          </p:cNvSpPr>
          <p:nvPr>
            <p:ph type="dt" sz="half" idx="10"/>
          </p:nvPr>
        </p:nvSpPr>
        <p:spPr/>
        <p:txBody>
          <a:bodyPr/>
          <a:lstStyle/>
          <a:p>
            <a:fld id="{7A3EECCF-DF65-C644-BDED-7DEF24FB1BF7}" type="datetimeFigureOut">
              <a:rPr lang="en-US" smtClean="0"/>
              <a:t>5/21/2023</a:t>
            </a:fld>
            <a:endParaRPr lang="en-US"/>
          </a:p>
        </p:txBody>
      </p:sp>
      <p:sp>
        <p:nvSpPr>
          <p:cNvPr id="8" name="Footer Placeholder 7">
            <a:extLst>
              <a:ext uri="{FF2B5EF4-FFF2-40B4-BE49-F238E27FC236}">
                <a16:creationId xmlns:a16="http://schemas.microsoft.com/office/drawing/2014/main" id="{CC7DFDD6-167F-B08E-86F1-3C39CE7F71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8CD6F7-2783-6B9F-9448-3FB125AEF2E4}"/>
              </a:ext>
            </a:extLst>
          </p:cNvPr>
          <p:cNvSpPr>
            <a:spLocks noGrp="1"/>
          </p:cNvSpPr>
          <p:nvPr>
            <p:ph type="sldNum" sz="quarter" idx="12"/>
          </p:nvPr>
        </p:nvSpPr>
        <p:spPr/>
        <p:txBody>
          <a:bodyPr/>
          <a:lstStyle/>
          <a:p>
            <a:fld id="{CD4C9656-3502-D948-B233-EF435911C683}" type="slidenum">
              <a:rPr lang="en-US" smtClean="0"/>
              <a:t>‹#›</a:t>
            </a:fld>
            <a:endParaRPr lang="en-US"/>
          </a:p>
        </p:txBody>
      </p:sp>
    </p:spTree>
    <p:extLst>
      <p:ext uri="{BB962C8B-B14F-4D97-AF65-F5344CB8AC3E}">
        <p14:creationId xmlns:p14="http://schemas.microsoft.com/office/powerpoint/2010/main" val="1588150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2D295-3C04-9FEE-EB46-AC04FB9A94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40FEE7-8697-78A1-B685-06C754561A64}"/>
              </a:ext>
            </a:extLst>
          </p:cNvPr>
          <p:cNvSpPr>
            <a:spLocks noGrp="1"/>
          </p:cNvSpPr>
          <p:nvPr>
            <p:ph type="dt" sz="half" idx="10"/>
          </p:nvPr>
        </p:nvSpPr>
        <p:spPr/>
        <p:txBody>
          <a:bodyPr/>
          <a:lstStyle/>
          <a:p>
            <a:fld id="{7A3EECCF-DF65-C644-BDED-7DEF24FB1BF7}" type="datetimeFigureOut">
              <a:rPr lang="en-US" smtClean="0"/>
              <a:t>5/21/2023</a:t>
            </a:fld>
            <a:endParaRPr lang="en-US"/>
          </a:p>
        </p:txBody>
      </p:sp>
      <p:sp>
        <p:nvSpPr>
          <p:cNvPr id="4" name="Footer Placeholder 3">
            <a:extLst>
              <a:ext uri="{FF2B5EF4-FFF2-40B4-BE49-F238E27FC236}">
                <a16:creationId xmlns:a16="http://schemas.microsoft.com/office/drawing/2014/main" id="{D5916307-6F04-E4E9-8F68-BECDB8FFF7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045CF5-08FF-CE65-4B64-7B865E815103}"/>
              </a:ext>
            </a:extLst>
          </p:cNvPr>
          <p:cNvSpPr>
            <a:spLocks noGrp="1"/>
          </p:cNvSpPr>
          <p:nvPr>
            <p:ph type="sldNum" sz="quarter" idx="12"/>
          </p:nvPr>
        </p:nvSpPr>
        <p:spPr/>
        <p:txBody>
          <a:bodyPr/>
          <a:lstStyle/>
          <a:p>
            <a:fld id="{CD4C9656-3502-D948-B233-EF435911C683}" type="slidenum">
              <a:rPr lang="en-US" smtClean="0"/>
              <a:t>‹#›</a:t>
            </a:fld>
            <a:endParaRPr lang="en-US"/>
          </a:p>
        </p:txBody>
      </p:sp>
    </p:spTree>
    <p:extLst>
      <p:ext uri="{BB962C8B-B14F-4D97-AF65-F5344CB8AC3E}">
        <p14:creationId xmlns:p14="http://schemas.microsoft.com/office/powerpoint/2010/main" val="172962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5B87C3-9B26-C9E1-6690-47CBED812440}"/>
              </a:ext>
            </a:extLst>
          </p:cNvPr>
          <p:cNvSpPr>
            <a:spLocks noGrp="1"/>
          </p:cNvSpPr>
          <p:nvPr>
            <p:ph type="dt" sz="half" idx="10"/>
          </p:nvPr>
        </p:nvSpPr>
        <p:spPr/>
        <p:txBody>
          <a:bodyPr/>
          <a:lstStyle/>
          <a:p>
            <a:fld id="{7A3EECCF-DF65-C644-BDED-7DEF24FB1BF7}" type="datetimeFigureOut">
              <a:rPr lang="en-US" smtClean="0"/>
              <a:t>5/21/2023</a:t>
            </a:fld>
            <a:endParaRPr lang="en-US"/>
          </a:p>
        </p:txBody>
      </p:sp>
      <p:sp>
        <p:nvSpPr>
          <p:cNvPr id="3" name="Footer Placeholder 2">
            <a:extLst>
              <a:ext uri="{FF2B5EF4-FFF2-40B4-BE49-F238E27FC236}">
                <a16:creationId xmlns:a16="http://schemas.microsoft.com/office/drawing/2014/main" id="{7F043530-D075-A06F-8EC2-A2B1077CB4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C0B07A-B993-66C7-8925-4A08B0ECBACB}"/>
              </a:ext>
            </a:extLst>
          </p:cNvPr>
          <p:cNvSpPr>
            <a:spLocks noGrp="1"/>
          </p:cNvSpPr>
          <p:nvPr>
            <p:ph type="sldNum" sz="quarter" idx="12"/>
          </p:nvPr>
        </p:nvSpPr>
        <p:spPr/>
        <p:txBody>
          <a:bodyPr/>
          <a:lstStyle/>
          <a:p>
            <a:fld id="{CD4C9656-3502-D948-B233-EF435911C683}" type="slidenum">
              <a:rPr lang="en-US" smtClean="0"/>
              <a:t>‹#›</a:t>
            </a:fld>
            <a:endParaRPr lang="en-US"/>
          </a:p>
        </p:txBody>
      </p:sp>
    </p:spTree>
    <p:extLst>
      <p:ext uri="{BB962C8B-B14F-4D97-AF65-F5344CB8AC3E}">
        <p14:creationId xmlns:p14="http://schemas.microsoft.com/office/powerpoint/2010/main" val="96731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49296-51C5-7F7F-84D8-3D35350FA5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D79948-2262-84E3-1F92-6B9F936085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6AAA8D-5598-A3C1-93CC-8028349E27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3E918B-5A84-27FF-447F-B2BAEF0EE56B}"/>
              </a:ext>
            </a:extLst>
          </p:cNvPr>
          <p:cNvSpPr>
            <a:spLocks noGrp="1"/>
          </p:cNvSpPr>
          <p:nvPr>
            <p:ph type="dt" sz="half" idx="10"/>
          </p:nvPr>
        </p:nvSpPr>
        <p:spPr/>
        <p:txBody>
          <a:bodyPr/>
          <a:lstStyle/>
          <a:p>
            <a:fld id="{7A3EECCF-DF65-C644-BDED-7DEF24FB1BF7}" type="datetimeFigureOut">
              <a:rPr lang="en-US" smtClean="0"/>
              <a:t>5/21/2023</a:t>
            </a:fld>
            <a:endParaRPr lang="en-US"/>
          </a:p>
        </p:txBody>
      </p:sp>
      <p:sp>
        <p:nvSpPr>
          <p:cNvPr id="6" name="Footer Placeholder 5">
            <a:extLst>
              <a:ext uri="{FF2B5EF4-FFF2-40B4-BE49-F238E27FC236}">
                <a16:creationId xmlns:a16="http://schemas.microsoft.com/office/drawing/2014/main" id="{00BCF260-9E4E-5F49-6C6B-01EEFF507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0E42C5-8B5F-6744-89C0-F3F4214B1D50}"/>
              </a:ext>
            </a:extLst>
          </p:cNvPr>
          <p:cNvSpPr>
            <a:spLocks noGrp="1"/>
          </p:cNvSpPr>
          <p:nvPr>
            <p:ph type="sldNum" sz="quarter" idx="12"/>
          </p:nvPr>
        </p:nvSpPr>
        <p:spPr/>
        <p:txBody>
          <a:bodyPr/>
          <a:lstStyle/>
          <a:p>
            <a:fld id="{CD4C9656-3502-D948-B233-EF435911C683}" type="slidenum">
              <a:rPr lang="en-US" smtClean="0"/>
              <a:t>‹#›</a:t>
            </a:fld>
            <a:endParaRPr lang="en-US"/>
          </a:p>
        </p:txBody>
      </p:sp>
    </p:spTree>
    <p:extLst>
      <p:ext uri="{BB962C8B-B14F-4D97-AF65-F5344CB8AC3E}">
        <p14:creationId xmlns:p14="http://schemas.microsoft.com/office/powerpoint/2010/main" val="25162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A5BE7-0C6E-37A6-8154-9F3212F472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E50CA9-284E-CE30-5A7C-736ED51A48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B29E74-47B8-2B8B-42AC-A373B47550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63B51B-8D94-734A-AD83-08709161759C}"/>
              </a:ext>
            </a:extLst>
          </p:cNvPr>
          <p:cNvSpPr>
            <a:spLocks noGrp="1"/>
          </p:cNvSpPr>
          <p:nvPr>
            <p:ph type="dt" sz="half" idx="10"/>
          </p:nvPr>
        </p:nvSpPr>
        <p:spPr/>
        <p:txBody>
          <a:bodyPr/>
          <a:lstStyle/>
          <a:p>
            <a:fld id="{7A3EECCF-DF65-C644-BDED-7DEF24FB1BF7}" type="datetimeFigureOut">
              <a:rPr lang="en-US" smtClean="0"/>
              <a:t>5/21/2023</a:t>
            </a:fld>
            <a:endParaRPr lang="en-US"/>
          </a:p>
        </p:txBody>
      </p:sp>
      <p:sp>
        <p:nvSpPr>
          <p:cNvPr id="6" name="Footer Placeholder 5">
            <a:extLst>
              <a:ext uri="{FF2B5EF4-FFF2-40B4-BE49-F238E27FC236}">
                <a16:creationId xmlns:a16="http://schemas.microsoft.com/office/drawing/2014/main" id="{08EA0C6B-9A36-8D9F-2C5A-8414EC029A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DF0FB5-E443-3E16-823D-A57AA9B1B9FC}"/>
              </a:ext>
            </a:extLst>
          </p:cNvPr>
          <p:cNvSpPr>
            <a:spLocks noGrp="1"/>
          </p:cNvSpPr>
          <p:nvPr>
            <p:ph type="sldNum" sz="quarter" idx="12"/>
          </p:nvPr>
        </p:nvSpPr>
        <p:spPr/>
        <p:txBody>
          <a:bodyPr/>
          <a:lstStyle/>
          <a:p>
            <a:fld id="{CD4C9656-3502-D948-B233-EF435911C683}" type="slidenum">
              <a:rPr lang="en-US" smtClean="0"/>
              <a:t>‹#›</a:t>
            </a:fld>
            <a:endParaRPr lang="en-US"/>
          </a:p>
        </p:txBody>
      </p:sp>
    </p:spTree>
    <p:extLst>
      <p:ext uri="{BB962C8B-B14F-4D97-AF65-F5344CB8AC3E}">
        <p14:creationId xmlns:p14="http://schemas.microsoft.com/office/powerpoint/2010/main" val="327883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E5C671-BEAF-053C-CFF4-1494A2FB75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0DF432-CB08-EAA8-D7E9-3CD65776A7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B39528-0B97-A3D7-0882-1317F193F3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3EECCF-DF65-C644-BDED-7DEF24FB1BF7}" type="datetimeFigureOut">
              <a:rPr lang="en-US" smtClean="0"/>
              <a:t>5/21/2023</a:t>
            </a:fld>
            <a:endParaRPr lang="en-US"/>
          </a:p>
        </p:txBody>
      </p:sp>
      <p:sp>
        <p:nvSpPr>
          <p:cNvPr id="5" name="Footer Placeholder 4">
            <a:extLst>
              <a:ext uri="{FF2B5EF4-FFF2-40B4-BE49-F238E27FC236}">
                <a16:creationId xmlns:a16="http://schemas.microsoft.com/office/drawing/2014/main" id="{4954251C-5941-F325-6989-4FA244BD99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600325-D4A9-5235-A341-236A0C38BD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C9656-3502-D948-B233-EF435911C683}" type="slidenum">
              <a:rPr lang="en-US" smtClean="0"/>
              <a:t>‹#›</a:t>
            </a:fld>
            <a:endParaRPr lang="en-US"/>
          </a:p>
        </p:txBody>
      </p:sp>
    </p:spTree>
    <p:extLst>
      <p:ext uri="{BB962C8B-B14F-4D97-AF65-F5344CB8AC3E}">
        <p14:creationId xmlns:p14="http://schemas.microsoft.com/office/powerpoint/2010/main" val="1241799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8.png"/><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16.png"/><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7.png"/><Relationship Id="rId4" Type="http://schemas.openxmlformats.org/officeDocument/2006/relationships/image" Target="../media/image4.png"/><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20.png"/><Relationship Id="rId3" Type="http://schemas.openxmlformats.org/officeDocument/2006/relationships/image" Target="../media/image5.png"/><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19.png"/><Relationship Id="rId4" Type="http://schemas.openxmlformats.org/officeDocument/2006/relationships/image" Target="../media/image6.png"/><Relationship Id="rId9" Type="http://schemas.openxmlformats.org/officeDocument/2006/relationships/image" Target="../media/image13.png"/><Relationship Id="rId14" Type="http://schemas.openxmlformats.org/officeDocument/2006/relationships/image" Target="../media/image21.pn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6.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17.png"/></Relationships>
</file>

<file path=ppt/slides/_rels/slide1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3.png"/><Relationship Id="rId7"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4.png"/><Relationship Id="rId4" Type="http://schemas.openxmlformats.org/officeDocument/2006/relationships/image" Target="../media/image9.png"/><Relationship Id="rId9" Type="http://schemas.openxmlformats.org/officeDocument/2006/relationships/image" Target="../media/image18.png"/></Relationships>
</file>

<file path=ppt/slides/_rels/slide1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8.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15.png"/></Relationships>
</file>

<file path=ppt/slides/_rels/slide1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8.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6.png"/><Relationship Id="rId11" Type="http://schemas.openxmlformats.org/officeDocument/2006/relationships/image" Target="../media/image18.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7.png"/></Relationships>
</file>

<file path=ppt/slides/_rels/slide2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10.png"/><Relationship Id="rId5" Type="http://schemas.openxmlformats.org/officeDocument/2006/relationships/image" Target="../media/image16.png"/><Relationship Id="rId10" Type="http://schemas.openxmlformats.org/officeDocument/2006/relationships/image" Target="../media/image13.png"/><Relationship Id="rId4" Type="http://schemas.openxmlformats.org/officeDocument/2006/relationships/image" Target="../media/image6.png"/><Relationship Id="rId9" Type="http://schemas.openxmlformats.org/officeDocument/2006/relationships/image" Target="../media/image11.png"/></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8.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10.png"/><Relationship Id="rId5" Type="http://schemas.openxmlformats.org/officeDocument/2006/relationships/image" Target="../media/image3.png"/><Relationship Id="rId10" Type="http://schemas.openxmlformats.org/officeDocument/2006/relationships/image" Target="../media/image13.png"/><Relationship Id="rId4" Type="http://schemas.openxmlformats.org/officeDocument/2006/relationships/image" Target="../media/image2.png"/><Relationship Id="rId9" Type="http://schemas.openxmlformats.org/officeDocument/2006/relationships/image" Target="../media/image16.png"/></Relationships>
</file>

<file path=ppt/slides/_rels/slide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6.png"/><Relationship Id="rId7"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8.png"/><Relationship Id="rId10" Type="http://schemas.openxmlformats.org/officeDocument/2006/relationships/image" Target="../media/image5.png"/><Relationship Id="rId4" Type="http://schemas.openxmlformats.org/officeDocument/2006/relationships/image" Target="../media/image11.png"/><Relationship Id="rId9" Type="http://schemas.openxmlformats.org/officeDocument/2006/relationships/image" Target="../media/image14.png"/></Relationships>
</file>

<file path=ppt/slides/_rels/slide2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image" Target="../media/image5.png"/></Relationships>
</file>

<file path=ppt/slides/_rels/slide2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7.png"/><Relationship Id="rId10" Type="http://schemas.openxmlformats.org/officeDocument/2006/relationships/image" Target="../media/image3.png"/><Relationship Id="rId4" Type="http://schemas.openxmlformats.org/officeDocument/2006/relationships/image" Target="../media/image11.png"/><Relationship Id="rId9" Type="http://schemas.openxmlformats.org/officeDocument/2006/relationships/image" Target="../media/image5.png"/></Relationships>
</file>

<file path=ppt/slides/_rels/slide2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2.png"/><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8.png"/><Relationship Id="rId5" Type="http://schemas.openxmlformats.org/officeDocument/2006/relationships/image" Target="../media/image14.png"/><Relationship Id="rId10" Type="http://schemas.openxmlformats.org/officeDocument/2006/relationships/image" Target="../media/image15.png"/><Relationship Id="rId4" Type="http://schemas.openxmlformats.org/officeDocument/2006/relationships/image" Target="../media/image2.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4.png"/><Relationship Id="rId7"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6.png"/><Relationship Id="rId4" Type="http://schemas.openxmlformats.org/officeDocument/2006/relationships/image" Target="../media/image6.png"/><Relationship Id="rId9" Type="http://schemas.openxmlformats.org/officeDocument/2006/relationships/image" Target="../media/image9.png"/></Relationships>
</file>

<file path=ppt/slides/_rels/slide3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16.png"/></Relationships>
</file>

<file path=ppt/slides/_rels/slide3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image" Target="../media/image17.png"/></Relationships>
</file>

<file path=ppt/slides/_rels/slide3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5.png"/><Relationship Id="rId7" Type="http://schemas.openxmlformats.org/officeDocument/2006/relationships/image" Target="../media/image18.png"/><Relationship Id="rId12"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4.png"/><Relationship Id="rId4" Type="http://schemas.openxmlformats.org/officeDocument/2006/relationships/image" Target="../media/image16.png"/><Relationship Id="rId9" Type="http://schemas.openxmlformats.org/officeDocument/2006/relationships/image" Target="../media/image3.png"/></Relationships>
</file>

<file path=ppt/slides/_rels/slide34.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17.png"/><Relationship Id="rId3" Type="http://schemas.openxmlformats.org/officeDocument/2006/relationships/image" Target="../media/image5.png"/><Relationship Id="rId7" Type="http://schemas.openxmlformats.org/officeDocument/2006/relationships/image" Target="../media/image3.png"/><Relationship Id="rId12"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9.png"/><Relationship Id="rId5" Type="http://schemas.openxmlformats.org/officeDocument/2006/relationships/image" Target="../media/image16.png"/><Relationship Id="rId10"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4.png"/></Relationships>
</file>

<file path=ppt/slides/_rels/slide35.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3.png"/><Relationship Id="rId12"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9.png"/><Relationship Id="rId5" Type="http://schemas.openxmlformats.org/officeDocument/2006/relationships/image" Target="../media/image16.png"/><Relationship Id="rId10" Type="http://schemas.openxmlformats.org/officeDocument/2006/relationships/image" Target="../media/image17.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2.png"/></Relationships>
</file>

<file path=ppt/slides/_rels/slide36.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3.png"/><Relationship Id="rId12"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9.png"/><Relationship Id="rId5" Type="http://schemas.openxmlformats.org/officeDocument/2006/relationships/image" Target="../media/image16.png"/><Relationship Id="rId10" Type="http://schemas.openxmlformats.org/officeDocument/2006/relationships/image" Target="../media/image17.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2.png"/></Relationships>
</file>

<file path=ppt/slides/_rels/slide37.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3.png"/><Relationship Id="rId12"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9.png"/><Relationship Id="rId5" Type="http://schemas.openxmlformats.org/officeDocument/2006/relationships/image" Target="../media/image16.png"/><Relationship Id="rId10" Type="http://schemas.openxmlformats.org/officeDocument/2006/relationships/image" Target="../media/image17.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2.png"/></Relationships>
</file>

<file path=ppt/slides/_rels/slide3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png"/><Relationship Id="rId9" Type="http://schemas.openxmlformats.org/officeDocument/2006/relationships/image" Target="../media/image4.png"/></Relationships>
</file>

<file path=ppt/slides/_rels/slide39.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7.png"/><Relationship Id="rId5" Type="http://schemas.openxmlformats.org/officeDocument/2006/relationships/image" Target="../media/image2.png"/><Relationship Id="rId15" Type="http://schemas.openxmlformats.org/officeDocument/2006/relationships/image" Target="../media/image13.pn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4.png"/><Relationship Id="rId14" Type="http://schemas.openxmlformats.org/officeDocument/2006/relationships/image" Target="../media/image17.pn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16.png"/><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8.png"/><Relationship Id="rId15" Type="http://schemas.openxmlformats.org/officeDocument/2006/relationships/image" Target="../media/image12.png"/><Relationship Id="rId10" Type="http://schemas.openxmlformats.org/officeDocument/2006/relationships/image" Target="../media/image13.png"/><Relationship Id="rId4" Type="http://schemas.openxmlformats.org/officeDocument/2006/relationships/image" Target="../media/image3.png"/><Relationship Id="rId9" Type="http://schemas.openxmlformats.org/officeDocument/2006/relationships/image" Target="../media/image18.png"/><Relationship Id="rId14" Type="http://schemas.openxmlformats.org/officeDocument/2006/relationships/image" Target="../media/image10.png"/></Relationships>
</file>

<file path=ppt/slides/_rels/slide4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6.png"/><Relationship Id="rId7"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8.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4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png"/><Relationship Id="rId9" Type="http://schemas.openxmlformats.org/officeDocument/2006/relationships/image" Target="../media/image4.png"/></Relationships>
</file>

<file path=ppt/slides/_rels/slide4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10.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6.png"/></Relationships>
</file>

<file path=ppt/slides/_rels/slide4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7.png"/><Relationship Id="rId5" Type="http://schemas.openxmlformats.org/officeDocument/2006/relationships/image" Target="../media/image3.png"/><Relationship Id="rId10" Type="http://schemas.openxmlformats.org/officeDocument/2006/relationships/image" Target="../media/image15.png"/><Relationship Id="rId4" Type="http://schemas.openxmlformats.org/officeDocument/2006/relationships/image" Target="../media/image2.png"/><Relationship Id="rId9" Type="http://schemas.openxmlformats.org/officeDocument/2006/relationships/image" Target="../media/image12.png"/></Relationships>
</file>

<file path=ppt/slides/_rels/slide4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6.png"/><Relationship Id="rId7" Type="http://schemas.openxmlformats.org/officeDocument/2006/relationships/image" Target="../media/image4.png"/><Relationship Id="rId12"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9.png"/><Relationship Id="rId5" Type="http://schemas.openxmlformats.org/officeDocument/2006/relationships/image" Target="../media/image7.png"/><Relationship Id="rId10" Type="http://schemas.openxmlformats.org/officeDocument/2006/relationships/image" Target="../media/image16.png"/><Relationship Id="rId4" Type="http://schemas.openxmlformats.org/officeDocument/2006/relationships/image" Target="../media/image18.png"/><Relationship Id="rId9" Type="http://schemas.openxmlformats.org/officeDocument/2006/relationships/image" Target="../media/image3.png"/></Relationships>
</file>

<file path=ppt/slides/_rels/slide4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4.png"/></Relationships>
</file>

<file path=ppt/slides/_rels/slide4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9.png"/><Relationship Id="rId4" Type="http://schemas.openxmlformats.org/officeDocument/2006/relationships/image" Target="../media/image2.png"/><Relationship Id="rId9" Type="http://schemas.openxmlformats.org/officeDocument/2006/relationships/image" Target="../media/image13.png"/></Relationships>
</file>

<file path=ppt/slides/_rels/slide4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png"/><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png"/><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20.png"/><Relationship Id="rId3" Type="http://schemas.openxmlformats.org/officeDocument/2006/relationships/image" Target="../media/image5.png"/><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19.png"/><Relationship Id="rId4" Type="http://schemas.openxmlformats.org/officeDocument/2006/relationships/image" Target="../media/image6.png"/><Relationship Id="rId9" Type="http://schemas.openxmlformats.org/officeDocument/2006/relationships/image" Target="../media/image13.png"/><Relationship Id="rId14" Type="http://schemas.openxmlformats.org/officeDocument/2006/relationships/image" Target="../media/image21.png"/></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3.png"/><Relationship Id="rId12"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9.png"/><Relationship Id="rId5" Type="http://schemas.openxmlformats.org/officeDocument/2006/relationships/image" Target="../media/image16.png"/><Relationship Id="rId10" Type="http://schemas.openxmlformats.org/officeDocument/2006/relationships/image" Target="../media/image17.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3.png"/><Relationship Id="rId12"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9.png"/><Relationship Id="rId5" Type="http://schemas.openxmlformats.org/officeDocument/2006/relationships/image" Target="../media/image16.png"/><Relationship Id="rId10" Type="http://schemas.openxmlformats.org/officeDocument/2006/relationships/image" Target="../media/image17.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3.png"/><Relationship Id="rId12"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9.png"/><Relationship Id="rId5" Type="http://schemas.openxmlformats.org/officeDocument/2006/relationships/image" Target="../media/image16.png"/><Relationship Id="rId10" Type="http://schemas.openxmlformats.org/officeDocument/2006/relationships/image" Target="../media/image17.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Our wider Achievement Offer</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2233109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571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806627" cy="769441"/>
          </a:xfrm>
          <a:prstGeom prst="rect">
            <a:avLst/>
          </a:prstGeom>
          <a:noFill/>
        </p:spPr>
        <p:txBody>
          <a:bodyPr wrap="square" lIns="91440" tIns="45720" rIns="91440" bIns="45720">
            <a:spAutoFit/>
          </a:bodyPr>
          <a:lstStyle/>
          <a:p>
            <a:r>
              <a:rPr lang="en-US" sz="4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Modern Languages for Life and Work </a:t>
            </a:r>
            <a:endParaRPr lang="en-US" sz="20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Modern Languages (S3) </a:t>
            </a:r>
          </a:p>
        </p:txBody>
      </p:sp>
      <p:sp>
        <p:nvSpPr>
          <p:cNvPr id="10" name="TextBox 9"/>
          <p:cNvSpPr txBox="1"/>
          <p:nvPr/>
        </p:nvSpPr>
        <p:spPr>
          <a:xfrm>
            <a:off x="480289" y="1699333"/>
            <a:ext cx="11196704" cy="1323439"/>
          </a:xfrm>
          <a:prstGeom prst="rect">
            <a:avLst/>
          </a:prstGeom>
          <a:noFill/>
        </p:spPr>
        <p:txBody>
          <a:bodyPr wrap="square" rtlCol="0">
            <a:spAutoFit/>
          </a:bodyPr>
          <a:lstStyle/>
          <a:p>
            <a:r>
              <a:rPr lang="en-GB" sz="2000" dirty="0" smtClean="0"/>
              <a:t>The Modern Languages for Life and Work Award (completed at SCQF Level 3/4) provides pupils with the opportunity to develop communication skills and adaptable language skills for the world of work. Pupils develop knowledge of areas including culture and employability, an understanding of the value of languages in our society, and skills such as communication, leadership and independent learning. </a:t>
            </a:r>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0" name="Picture 19"/>
          <p:cNvPicPr>
            <a:picLocks noChangeAspect="1"/>
          </p:cNvPicPr>
          <p:nvPr/>
        </p:nvPicPr>
        <p:blipFill>
          <a:blip r:embed="rId3"/>
          <a:stretch>
            <a:fillRect/>
          </a:stretch>
        </p:blipFill>
        <p:spPr>
          <a:xfrm>
            <a:off x="2141653" y="3545273"/>
            <a:ext cx="1551097" cy="1318807"/>
          </a:xfrm>
          <a:prstGeom prst="rect">
            <a:avLst/>
          </a:prstGeom>
        </p:spPr>
      </p:pic>
      <p:pic>
        <p:nvPicPr>
          <p:cNvPr id="21" name="Picture 20"/>
          <p:cNvPicPr>
            <a:picLocks noChangeAspect="1"/>
          </p:cNvPicPr>
          <p:nvPr/>
        </p:nvPicPr>
        <p:blipFill>
          <a:blip r:embed="rId4"/>
          <a:stretch>
            <a:fillRect/>
          </a:stretch>
        </p:blipFill>
        <p:spPr>
          <a:xfrm>
            <a:off x="605796" y="3471076"/>
            <a:ext cx="1304417" cy="1442532"/>
          </a:xfrm>
          <a:prstGeom prst="rect">
            <a:avLst/>
          </a:prstGeom>
        </p:spPr>
      </p:pic>
      <p:pic>
        <p:nvPicPr>
          <p:cNvPr id="28" name="Picture 27"/>
          <p:cNvPicPr>
            <a:picLocks noChangeAspect="1"/>
          </p:cNvPicPr>
          <p:nvPr/>
        </p:nvPicPr>
        <p:blipFill>
          <a:blip r:embed="rId5"/>
          <a:stretch>
            <a:fillRect/>
          </a:stretch>
        </p:blipFill>
        <p:spPr>
          <a:xfrm>
            <a:off x="7729816" y="4908546"/>
            <a:ext cx="2609850" cy="1752600"/>
          </a:xfrm>
          <a:prstGeom prst="rect">
            <a:avLst/>
          </a:prstGeom>
        </p:spPr>
      </p:pic>
      <p:pic>
        <p:nvPicPr>
          <p:cNvPr id="29" name="Picture 28"/>
          <p:cNvPicPr>
            <a:picLocks noChangeAspect="1"/>
          </p:cNvPicPr>
          <p:nvPr/>
        </p:nvPicPr>
        <p:blipFill>
          <a:blip r:embed="rId6"/>
          <a:stretch>
            <a:fillRect/>
          </a:stretch>
        </p:blipFill>
        <p:spPr>
          <a:xfrm>
            <a:off x="465199" y="5577798"/>
            <a:ext cx="1069311" cy="1237764"/>
          </a:xfrm>
          <a:prstGeom prst="rect">
            <a:avLst/>
          </a:prstGeom>
        </p:spPr>
      </p:pic>
      <p:pic>
        <p:nvPicPr>
          <p:cNvPr id="30" name="Picture 29"/>
          <p:cNvPicPr>
            <a:picLocks noChangeAspect="1"/>
          </p:cNvPicPr>
          <p:nvPr/>
        </p:nvPicPr>
        <p:blipFill>
          <a:blip r:embed="rId7"/>
          <a:stretch>
            <a:fillRect/>
          </a:stretch>
        </p:blipFill>
        <p:spPr>
          <a:xfrm>
            <a:off x="1760515" y="5594316"/>
            <a:ext cx="1096918" cy="1160507"/>
          </a:xfrm>
          <a:prstGeom prst="rect">
            <a:avLst/>
          </a:prstGeom>
        </p:spPr>
      </p:pic>
      <p:pic>
        <p:nvPicPr>
          <p:cNvPr id="31" name="Picture 30"/>
          <p:cNvPicPr>
            <a:picLocks noChangeAspect="1"/>
          </p:cNvPicPr>
          <p:nvPr/>
        </p:nvPicPr>
        <p:blipFill>
          <a:blip r:embed="rId8"/>
          <a:stretch>
            <a:fillRect/>
          </a:stretch>
        </p:blipFill>
        <p:spPr>
          <a:xfrm>
            <a:off x="2679815" y="5556690"/>
            <a:ext cx="1507214" cy="1301310"/>
          </a:xfrm>
          <a:prstGeom prst="rect">
            <a:avLst/>
          </a:prstGeom>
        </p:spPr>
      </p:pic>
      <p:pic>
        <p:nvPicPr>
          <p:cNvPr id="32" name="Picture 31"/>
          <p:cNvPicPr>
            <a:picLocks noChangeAspect="1"/>
          </p:cNvPicPr>
          <p:nvPr/>
        </p:nvPicPr>
        <p:blipFill>
          <a:blip r:embed="rId9"/>
          <a:stretch>
            <a:fillRect/>
          </a:stretch>
        </p:blipFill>
        <p:spPr>
          <a:xfrm>
            <a:off x="4064290" y="5628157"/>
            <a:ext cx="1135933" cy="1198605"/>
          </a:xfrm>
          <a:prstGeom prst="rect">
            <a:avLst/>
          </a:prstGeom>
        </p:spPr>
      </p:pic>
      <p:pic>
        <p:nvPicPr>
          <p:cNvPr id="34" name="Picture 33"/>
          <p:cNvPicPr>
            <a:picLocks noChangeAspect="1"/>
          </p:cNvPicPr>
          <p:nvPr/>
        </p:nvPicPr>
        <p:blipFill>
          <a:blip r:embed="rId10"/>
          <a:stretch>
            <a:fillRect/>
          </a:stretch>
        </p:blipFill>
        <p:spPr>
          <a:xfrm>
            <a:off x="5188985" y="5550335"/>
            <a:ext cx="1049261" cy="1292690"/>
          </a:xfrm>
          <a:prstGeom prst="rect">
            <a:avLst/>
          </a:prstGeom>
        </p:spPr>
      </p:pic>
    </p:spTree>
    <p:extLst>
      <p:ext uri="{BB962C8B-B14F-4D97-AF65-F5344CB8AC3E}">
        <p14:creationId xmlns:p14="http://schemas.microsoft.com/office/powerpoint/2010/main" val="29938757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SFF Basic Lab Skills</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Lab Skills (S3) </a:t>
            </a:r>
          </a:p>
        </p:txBody>
      </p:sp>
      <p:sp>
        <p:nvSpPr>
          <p:cNvPr id="10" name="TextBox 9"/>
          <p:cNvSpPr txBox="1"/>
          <p:nvPr/>
        </p:nvSpPr>
        <p:spPr>
          <a:xfrm>
            <a:off x="480289" y="1699333"/>
            <a:ext cx="10187709" cy="1015663"/>
          </a:xfrm>
          <a:prstGeom prst="rect">
            <a:avLst/>
          </a:prstGeom>
          <a:noFill/>
        </p:spPr>
        <p:txBody>
          <a:bodyPr wrap="square" rtlCol="0">
            <a:spAutoFit/>
          </a:bodyPr>
          <a:lstStyle/>
          <a:p>
            <a:r>
              <a:rPr lang="en-GB" sz="2000" dirty="0" smtClean="0"/>
              <a:t>The Basic Lab Skills class will build skills at SCQF Level 5 which will allow pupils to develop the knowledge, understanding and technical skills for practical Chemistry courses. This course would give pupils knowledge and practice of some of the skills needed for N5 Chemistry.</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19" name="Picture 18"/>
          <p:cNvPicPr>
            <a:picLocks noChangeAspect="1"/>
          </p:cNvPicPr>
          <p:nvPr/>
        </p:nvPicPr>
        <p:blipFill>
          <a:blip r:embed="rId3"/>
          <a:stretch>
            <a:fillRect/>
          </a:stretch>
        </p:blipFill>
        <p:spPr>
          <a:xfrm>
            <a:off x="2555954" y="3426847"/>
            <a:ext cx="1263009" cy="1432437"/>
          </a:xfrm>
          <a:prstGeom prst="rect">
            <a:avLst/>
          </a:prstGeom>
        </p:spPr>
      </p:pic>
      <p:pic>
        <p:nvPicPr>
          <p:cNvPr id="20" name="Picture 19"/>
          <p:cNvPicPr>
            <a:picLocks noChangeAspect="1"/>
          </p:cNvPicPr>
          <p:nvPr/>
        </p:nvPicPr>
        <p:blipFill>
          <a:blip r:embed="rId4"/>
          <a:stretch>
            <a:fillRect/>
          </a:stretch>
        </p:blipFill>
        <p:spPr>
          <a:xfrm>
            <a:off x="4464705" y="3491215"/>
            <a:ext cx="1551097" cy="1318807"/>
          </a:xfrm>
          <a:prstGeom prst="rect">
            <a:avLst/>
          </a:prstGeom>
        </p:spPr>
      </p:pic>
      <p:pic>
        <p:nvPicPr>
          <p:cNvPr id="21" name="Picture 20"/>
          <p:cNvPicPr>
            <a:picLocks noChangeAspect="1"/>
          </p:cNvPicPr>
          <p:nvPr/>
        </p:nvPicPr>
        <p:blipFill>
          <a:blip r:embed="rId5"/>
          <a:stretch>
            <a:fillRect/>
          </a:stretch>
        </p:blipFill>
        <p:spPr>
          <a:xfrm>
            <a:off x="605796" y="3471076"/>
            <a:ext cx="1304417" cy="1442532"/>
          </a:xfrm>
          <a:prstGeom prst="rect">
            <a:avLst/>
          </a:prstGeom>
        </p:spPr>
      </p:pic>
      <p:pic>
        <p:nvPicPr>
          <p:cNvPr id="22" name="Picture 21"/>
          <p:cNvPicPr>
            <a:picLocks noChangeAspect="1"/>
          </p:cNvPicPr>
          <p:nvPr/>
        </p:nvPicPr>
        <p:blipFill>
          <a:blip r:embed="rId6"/>
          <a:stretch>
            <a:fillRect/>
          </a:stretch>
        </p:blipFill>
        <p:spPr>
          <a:xfrm>
            <a:off x="309207" y="5410326"/>
            <a:ext cx="1249184" cy="1445973"/>
          </a:xfrm>
          <a:prstGeom prst="rect">
            <a:avLst/>
          </a:prstGeom>
        </p:spPr>
      </p:pic>
      <p:pic>
        <p:nvPicPr>
          <p:cNvPr id="24" name="Picture 23"/>
          <p:cNvPicPr>
            <a:picLocks noChangeAspect="1"/>
          </p:cNvPicPr>
          <p:nvPr/>
        </p:nvPicPr>
        <p:blipFill>
          <a:blip r:embed="rId7"/>
          <a:stretch>
            <a:fillRect/>
          </a:stretch>
        </p:blipFill>
        <p:spPr>
          <a:xfrm>
            <a:off x="1391248" y="5395084"/>
            <a:ext cx="1283397" cy="1357813"/>
          </a:xfrm>
          <a:prstGeom prst="rect">
            <a:avLst/>
          </a:prstGeom>
        </p:spPr>
      </p:pic>
      <p:pic>
        <p:nvPicPr>
          <p:cNvPr id="25" name="Picture 24"/>
          <p:cNvPicPr>
            <a:picLocks noChangeAspect="1"/>
          </p:cNvPicPr>
          <p:nvPr/>
        </p:nvPicPr>
        <p:blipFill>
          <a:blip r:embed="rId8"/>
          <a:stretch>
            <a:fillRect/>
          </a:stretch>
        </p:blipFill>
        <p:spPr>
          <a:xfrm>
            <a:off x="2493003" y="5350869"/>
            <a:ext cx="1657874" cy="1431396"/>
          </a:xfrm>
          <a:prstGeom prst="rect">
            <a:avLst/>
          </a:prstGeom>
        </p:spPr>
      </p:pic>
      <p:pic>
        <p:nvPicPr>
          <p:cNvPr id="26" name="Picture 25"/>
          <p:cNvPicPr>
            <a:picLocks noChangeAspect="1"/>
          </p:cNvPicPr>
          <p:nvPr/>
        </p:nvPicPr>
        <p:blipFill>
          <a:blip r:embed="rId9"/>
          <a:stretch>
            <a:fillRect/>
          </a:stretch>
        </p:blipFill>
        <p:spPr>
          <a:xfrm>
            <a:off x="3935621" y="5350869"/>
            <a:ext cx="1364720" cy="1440000"/>
          </a:xfrm>
          <a:prstGeom prst="rect">
            <a:avLst/>
          </a:prstGeom>
        </p:spPr>
      </p:pic>
      <p:pic>
        <p:nvPicPr>
          <p:cNvPr id="27" name="Picture 26"/>
          <p:cNvPicPr>
            <a:picLocks noChangeAspect="1"/>
          </p:cNvPicPr>
          <p:nvPr/>
        </p:nvPicPr>
        <p:blipFill>
          <a:blip r:embed="rId10"/>
          <a:stretch>
            <a:fillRect/>
          </a:stretch>
        </p:blipFill>
        <p:spPr>
          <a:xfrm>
            <a:off x="5198562" y="5292582"/>
            <a:ext cx="1168840" cy="1440000"/>
          </a:xfrm>
          <a:prstGeom prst="rect">
            <a:avLst/>
          </a:prstGeom>
        </p:spPr>
      </p:pic>
      <p:pic>
        <p:nvPicPr>
          <p:cNvPr id="33" name="Picture 32"/>
          <p:cNvPicPr>
            <a:picLocks noChangeAspect="1"/>
          </p:cNvPicPr>
          <p:nvPr/>
        </p:nvPicPr>
        <p:blipFill>
          <a:blip r:embed="rId11"/>
          <a:stretch>
            <a:fillRect/>
          </a:stretch>
        </p:blipFill>
        <p:spPr>
          <a:xfrm>
            <a:off x="7908104" y="5200933"/>
            <a:ext cx="1220680" cy="1440000"/>
          </a:xfrm>
          <a:prstGeom prst="rect">
            <a:avLst/>
          </a:prstGeom>
        </p:spPr>
      </p:pic>
      <p:pic>
        <p:nvPicPr>
          <p:cNvPr id="35" name="Picture 34"/>
          <p:cNvPicPr>
            <a:picLocks noChangeAspect="1"/>
          </p:cNvPicPr>
          <p:nvPr/>
        </p:nvPicPr>
        <p:blipFill>
          <a:blip r:embed="rId12"/>
          <a:stretch>
            <a:fillRect/>
          </a:stretch>
        </p:blipFill>
        <p:spPr>
          <a:xfrm>
            <a:off x="9069792" y="5289421"/>
            <a:ext cx="1371440" cy="1440000"/>
          </a:xfrm>
          <a:prstGeom prst="rect">
            <a:avLst/>
          </a:prstGeom>
        </p:spPr>
      </p:pic>
      <p:pic>
        <p:nvPicPr>
          <p:cNvPr id="36" name="Picture 35"/>
          <p:cNvPicPr>
            <a:picLocks noChangeAspect="1"/>
          </p:cNvPicPr>
          <p:nvPr/>
        </p:nvPicPr>
        <p:blipFill>
          <a:blip r:embed="rId13"/>
          <a:stretch>
            <a:fillRect/>
          </a:stretch>
        </p:blipFill>
        <p:spPr>
          <a:xfrm>
            <a:off x="6392270" y="5386637"/>
            <a:ext cx="1560078" cy="1404070"/>
          </a:xfrm>
          <a:prstGeom prst="rect">
            <a:avLst/>
          </a:prstGeom>
        </p:spPr>
      </p:pic>
    </p:spTree>
    <p:extLst>
      <p:ext uri="{BB962C8B-B14F-4D97-AF65-F5344CB8AC3E}">
        <p14:creationId xmlns:p14="http://schemas.microsoft.com/office/powerpoint/2010/main" val="2914753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571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SFF British Sign Language</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Modern Languages (S3) </a:t>
            </a:r>
          </a:p>
        </p:txBody>
      </p:sp>
      <p:sp>
        <p:nvSpPr>
          <p:cNvPr id="10" name="TextBox 9"/>
          <p:cNvSpPr txBox="1"/>
          <p:nvPr/>
        </p:nvSpPr>
        <p:spPr>
          <a:xfrm>
            <a:off x="480289" y="1699333"/>
            <a:ext cx="10187709" cy="400110"/>
          </a:xfrm>
          <a:prstGeom prst="rect">
            <a:avLst/>
          </a:prstGeom>
          <a:noFill/>
        </p:spPr>
        <p:txBody>
          <a:bodyPr wrap="square" rtlCol="0">
            <a:spAutoFit/>
          </a:bodyPr>
          <a:lstStyle/>
          <a:p>
            <a:r>
              <a:rPr lang="en-GB" sz="2000" dirty="0" smtClean="0"/>
              <a:t>  </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19" name="Picture 18"/>
          <p:cNvPicPr>
            <a:picLocks noChangeAspect="1"/>
          </p:cNvPicPr>
          <p:nvPr/>
        </p:nvPicPr>
        <p:blipFill>
          <a:blip r:embed="rId3"/>
          <a:stretch>
            <a:fillRect/>
          </a:stretch>
        </p:blipFill>
        <p:spPr>
          <a:xfrm>
            <a:off x="2555954" y="3426847"/>
            <a:ext cx="1263009" cy="1432437"/>
          </a:xfrm>
          <a:prstGeom prst="rect">
            <a:avLst/>
          </a:prstGeom>
        </p:spPr>
      </p:pic>
      <p:pic>
        <p:nvPicPr>
          <p:cNvPr id="20" name="Picture 19"/>
          <p:cNvPicPr>
            <a:picLocks noChangeAspect="1"/>
          </p:cNvPicPr>
          <p:nvPr/>
        </p:nvPicPr>
        <p:blipFill>
          <a:blip r:embed="rId4"/>
          <a:stretch>
            <a:fillRect/>
          </a:stretch>
        </p:blipFill>
        <p:spPr>
          <a:xfrm>
            <a:off x="4464705" y="3491215"/>
            <a:ext cx="1551097" cy="1318807"/>
          </a:xfrm>
          <a:prstGeom prst="rect">
            <a:avLst/>
          </a:prstGeom>
        </p:spPr>
      </p:pic>
      <p:pic>
        <p:nvPicPr>
          <p:cNvPr id="21" name="Picture 20"/>
          <p:cNvPicPr>
            <a:picLocks noChangeAspect="1"/>
          </p:cNvPicPr>
          <p:nvPr/>
        </p:nvPicPr>
        <p:blipFill>
          <a:blip r:embed="rId5"/>
          <a:stretch>
            <a:fillRect/>
          </a:stretch>
        </p:blipFill>
        <p:spPr>
          <a:xfrm>
            <a:off x="605796" y="3471076"/>
            <a:ext cx="1304417" cy="1442532"/>
          </a:xfrm>
          <a:prstGeom prst="rect">
            <a:avLst/>
          </a:prstGeom>
        </p:spPr>
      </p:pic>
      <p:pic>
        <p:nvPicPr>
          <p:cNvPr id="22" name="Picture 21"/>
          <p:cNvPicPr>
            <a:picLocks noChangeAspect="1"/>
          </p:cNvPicPr>
          <p:nvPr/>
        </p:nvPicPr>
        <p:blipFill>
          <a:blip r:embed="rId6"/>
          <a:stretch>
            <a:fillRect/>
          </a:stretch>
        </p:blipFill>
        <p:spPr>
          <a:xfrm>
            <a:off x="309207" y="5410326"/>
            <a:ext cx="1249184" cy="1445973"/>
          </a:xfrm>
          <a:prstGeom prst="rect">
            <a:avLst/>
          </a:prstGeom>
        </p:spPr>
      </p:pic>
      <p:pic>
        <p:nvPicPr>
          <p:cNvPr id="25" name="Picture 24"/>
          <p:cNvPicPr>
            <a:picLocks noChangeAspect="1"/>
          </p:cNvPicPr>
          <p:nvPr/>
        </p:nvPicPr>
        <p:blipFill>
          <a:blip r:embed="rId7"/>
          <a:stretch>
            <a:fillRect/>
          </a:stretch>
        </p:blipFill>
        <p:spPr>
          <a:xfrm>
            <a:off x="1542940" y="5359473"/>
            <a:ext cx="1657874" cy="1431396"/>
          </a:xfrm>
          <a:prstGeom prst="rect">
            <a:avLst/>
          </a:prstGeom>
        </p:spPr>
      </p:pic>
      <p:pic>
        <p:nvPicPr>
          <p:cNvPr id="26" name="Picture 25"/>
          <p:cNvPicPr>
            <a:picLocks noChangeAspect="1"/>
          </p:cNvPicPr>
          <p:nvPr/>
        </p:nvPicPr>
        <p:blipFill>
          <a:blip r:embed="rId8"/>
          <a:stretch>
            <a:fillRect/>
          </a:stretch>
        </p:blipFill>
        <p:spPr>
          <a:xfrm>
            <a:off x="3056017" y="5331551"/>
            <a:ext cx="1364720" cy="1440000"/>
          </a:xfrm>
          <a:prstGeom prst="rect">
            <a:avLst/>
          </a:prstGeom>
        </p:spPr>
      </p:pic>
      <p:pic>
        <p:nvPicPr>
          <p:cNvPr id="33" name="Picture 32"/>
          <p:cNvPicPr>
            <a:picLocks noChangeAspect="1"/>
          </p:cNvPicPr>
          <p:nvPr/>
        </p:nvPicPr>
        <p:blipFill>
          <a:blip r:embed="rId9"/>
          <a:stretch>
            <a:fillRect/>
          </a:stretch>
        </p:blipFill>
        <p:spPr>
          <a:xfrm>
            <a:off x="4473282" y="5258554"/>
            <a:ext cx="1220680" cy="1440000"/>
          </a:xfrm>
          <a:prstGeom prst="rect">
            <a:avLst/>
          </a:prstGeom>
        </p:spPr>
      </p:pic>
      <p:sp>
        <p:nvSpPr>
          <p:cNvPr id="28" name="TextBox 27"/>
          <p:cNvSpPr txBox="1"/>
          <p:nvPr/>
        </p:nvSpPr>
        <p:spPr>
          <a:xfrm>
            <a:off x="480289" y="1699333"/>
            <a:ext cx="10187709" cy="400110"/>
          </a:xfrm>
          <a:prstGeom prst="rect">
            <a:avLst/>
          </a:prstGeom>
          <a:noFill/>
        </p:spPr>
        <p:txBody>
          <a:bodyPr wrap="square" rtlCol="0">
            <a:spAutoFit/>
          </a:bodyPr>
          <a:lstStyle/>
          <a:p>
            <a:endParaRPr lang="en-GB" sz="2000" dirty="0" smtClean="0"/>
          </a:p>
        </p:txBody>
      </p:sp>
      <p:sp>
        <p:nvSpPr>
          <p:cNvPr id="24" name="TextBox 23"/>
          <p:cNvSpPr txBox="1"/>
          <p:nvPr/>
        </p:nvSpPr>
        <p:spPr>
          <a:xfrm>
            <a:off x="480289" y="1699333"/>
            <a:ext cx="10806627" cy="1015663"/>
          </a:xfrm>
          <a:prstGeom prst="rect">
            <a:avLst/>
          </a:prstGeom>
          <a:noFill/>
        </p:spPr>
        <p:txBody>
          <a:bodyPr wrap="square" rtlCol="0">
            <a:spAutoFit/>
          </a:bodyPr>
          <a:lstStyle/>
          <a:p>
            <a:r>
              <a:rPr lang="en-GB" sz="2000" dirty="0" smtClean="0"/>
              <a:t>Our British Sign Language class gives S3 pupils the opportunity to develop their BSL skills through conversation, song and film study.</a:t>
            </a:r>
            <a:r>
              <a:rPr lang="en-GB" sz="2000" dirty="0"/>
              <a:t> </a:t>
            </a:r>
            <a:r>
              <a:rPr lang="en-GB" sz="2000" dirty="0" smtClean="0"/>
              <a:t>Pupils will learn to communicate through fingerspelling and signs, as well as developing their deaf awareness, and what this means for people in their communities. </a:t>
            </a:r>
            <a:endParaRPr lang="en-GB" sz="2000" dirty="0"/>
          </a:p>
        </p:txBody>
      </p:sp>
    </p:spTree>
    <p:extLst>
      <p:ext uri="{BB962C8B-B14F-4D97-AF65-F5344CB8AC3E}">
        <p14:creationId xmlns:p14="http://schemas.microsoft.com/office/powerpoint/2010/main" val="41276281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12356" y="-157137"/>
            <a:ext cx="12179643"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12357" y="98931"/>
            <a:ext cx="10985011" cy="769441"/>
          </a:xfrm>
          <a:prstGeom prst="rect">
            <a:avLst/>
          </a:prstGeom>
          <a:noFill/>
        </p:spPr>
        <p:txBody>
          <a:bodyPr wrap="square" lIns="91440" tIns="45720" rIns="91440" bIns="45720">
            <a:spAutoFit/>
          </a:bodyPr>
          <a:lstStyle/>
          <a:p>
            <a:r>
              <a:rPr lang="en-US" sz="4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SFF Conversational French and Spanish </a:t>
            </a:r>
            <a:endParaRPr lang="en-US" sz="20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Modern Languages (S3) </a:t>
            </a:r>
          </a:p>
        </p:txBody>
      </p:sp>
      <p:sp>
        <p:nvSpPr>
          <p:cNvPr id="10" name="TextBox 9"/>
          <p:cNvSpPr txBox="1"/>
          <p:nvPr/>
        </p:nvSpPr>
        <p:spPr>
          <a:xfrm>
            <a:off x="480289" y="1699333"/>
            <a:ext cx="10806627" cy="1015663"/>
          </a:xfrm>
          <a:prstGeom prst="rect">
            <a:avLst/>
          </a:prstGeom>
          <a:noFill/>
        </p:spPr>
        <p:txBody>
          <a:bodyPr wrap="square" rtlCol="0">
            <a:spAutoFit/>
          </a:bodyPr>
          <a:lstStyle/>
          <a:p>
            <a:r>
              <a:rPr lang="en-GB" sz="2000" dirty="0" smtClean="0"/>
              <a:t>Our Conversational French and Spanish class gives S3 pupils the opportunity to continue to develop their </a:t>
            </a:r>
            <a:r>
              <a:rPr lang="en-GB" sz="2000" b="1" dirty="0" smtClean="0"/>
              <a:t>talking</a:t>
            </a:r>
            <a:r>
              <a:rPr lang="en-GB" sz="2000" dirty="0" smtClean="0"/>
              <a:t> and </a:t>
            </a:r>
            <a:r>
              <a:rPr lang="en-GB" sz="2000" b="1" dirty="0" smtClean="0"/>
              <a:t>listening</a:t>
            </a:r>
            <a:r>
              <a:rPr lang="en-GB" sz="2000" dirty="0" smtClean="0"/>
              <a:t> skills. Pupils will practice real-world applications of the languages and learn by working collaboratively </a:t>
            </a:r>
            <a:r>
              <a:rPr lang="en-GB" sz="2000" smtClean="0"/>
              <a:t>on role-plays </a:t>
            </a:r>
            <a:r>
              <a:rPr lang="en-GB" sz="2000" dirty="0" smtClean="0"/>
              <a:t>and games. </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0" name="Picture 19"/>
          <p:cNvPicPr>
            <a:picLocks noChangeAspect="1"/>
          </p:cNvPicPr>
          <p:nvPr/>
        </p:nvPicPr>
        <p:blipFill>
          <a:blip r:embed="rId3"/>
          <a:stretch>
            <a:fillRect/>
          </a:stretch>
        </p:blipFill>
        <p:spPr>
          <a:xfrm>
            <a:off x="2382785" y="3545273"/>
            <a:ext cx="1551097" cy="1318807"/>
          </a:xfrm>
          <a:prstGeom prst="rect">
            <a:avLst/>
          </a:prstGeom>
        </p:spPr>
      </p:pic>
      <p:pic>
        <p:nvPicPr>
          <p:cNvPr id="21" name="Picture 20"/>
          <p:cNvPicPr>
            <a:picLocks noChangeAspect="1"/>
          </p:cNvPicPr>
          <p:nvPr/>
        </p:nvPicPr>
        <p:blipFill>
          <a:blip r:embed="rId4"/>
          <a:stretch>
            <a:fillRect/>
          </a:stretch>
        </p:blipFill>
        <p:spPr>
          <a:xfrm>
            <a:off x="605796" y="3471076"/>
            <a:ext cx="1304417" cy="1442532"/>
          </a:xfrm>
          <a:prstGeom prst="rect">
            <a:avLst/>
          </a:prstGeom>
        </p:spPr>
      </p:pic>
      <p:pic>
        <p:nvPicPr>
          <p:cNvPr id="22" name="Picture 21"/>
          <p:cNvPicPr>
            <a:picLocks noChangeAspect="1"/>
          </p:cNvPicPr>
          <p:nvPr/>
        </p:nvPicPr>
        <p:blipFill>
          <a:blip r:embed="rId5"/>
          <a:stretch>
            <a:fillRect/>
          </a:stretch>
        </p:blipFill>
        <p:spPr>
          <a:xfrm>
            <a:off x="309207" y="5410326"/>
            <a:ext cx="1249184" cy="1445973"/>
          </a:xfrm>
          <a:prstGeom prst="rect">
            <a:avLst/>
          </a:prstGeom>
        </p:spPr>
      </p:pic>
      <p:pic>
        <p:nvPicPr>
          <p:cNvPr id="24" name="Picture 23"/>
          <p:cNvPicPr>
            <a:picLocks noChangeAspect="1"/>
          </p:cNvPicPr>
          <p:nvPr/>
        </p:nvPicPr>
        <p:blipFill>
          <a:blip r:embed="rId6"/>
          <a:stretch>
            <a:fillRect/>
          </a:stretch>
        </p:blipFill>
        <p:spPr>
          <a:xfrm>
            <a:off x="1391248" y="5395084"/>
            <a:ext cx="1283397" cy="1357813"/>
          </a:xfrm>
          <a:prstGeom prst="rect">
            <a:avLst/>
          </a:prstGeom>
        </p:spPr>
      </p:pic>
      <p:pic>
        <p:nvPicPr>
          <p:cNvPr id="25" name="Picture 24"/>
          <p:cNvPicPr>
            <a:picLocks noChangeAspect="1"/>
          </p:cNvPicPr>
          <p:nvPr/>
        </p:nvPicPr>
        <p:blipFill>
          <a:blip r:embed="rId7"/>
          <a:stretch>
            <a:fillRect/>
          </a:stretch>
        </p:blipFill>
        <p:spPr>
          <a:xfrm>
            <a:off x="2493003" y="5350869"/>
            <a:ext cx="1657874" cy="1431396"/>
          </a:xfrm>
          <a:prstGeom prst="rect">
            <a:avLst/>
          </a:prstGeom>
        </p:spPr>
      </p:pic>
      <p:pic>
        <p:nvPicPr>
          <p:cNvPr id="26" name="Picture 25"/>
          <p:cNvPicPr>
            <a:picLocks noChangeAspect="1"/>
          </p:cNvPicPr>
          <p:nvPr/>
        </p:nvPicPr>
        <p:blipFill>
          <a:blip r:embed="rId8"/>
          <a:stretch>
            <a:fillRect/>
          </a:stretch>
        </p:blipFill>
        <p:spPr>
          <a:xfrm>
            <a:off x="3935621" y="5350869"/>
            <a:ext cx="1364720" cy="1440000"/>
          </a:xfrm>
          <a:prstGeom prst="rect">
            <a:avLst/>
          </a:prstGeom>
        </p:spPr>
      </p:pic>
      <p:pic>
        <p:nvPicPr>
          <p:cNvPr id="35" name="Picture 34"/>
          <p:cNvPicPr>
            <a:picLocks noChangeAspect="1"/>
          </p:cNvPicPr>
          <p:nvPr/>
        </p:nvPicPr>
        <p:blipFill>
          <a:blip r:embed="rId9"/>
          <a:stretch>
            <a:fillRect/>
          </a:stretch>
        </p:blipFill>
        <p:spPr>
          <a:xfrm>
            <a:off x="5085489" y="5312897"/>
            <a:ext cx="1371440" cy="1440000"/>
          </a:xfrm>
          <a:prstGeom prst="rect">
            <a:avLst/>
          </a:prstGeom>
        </p:spPr>
      </p:pic>
    </p:spTree>
    <p:extLst>
      <p:ext uri="{BB962C8B-B14F-4D97-AF65-F5344CB8AC3E}">
        <p14:creationId xmlns:p14="http://schemas.microsoft.com/office/powerpoint/2010/main" val="4617700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SFF Gardening </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Gardening (S3) </a:t>
            </a:r>
          </a:p>
        </p:txBody>
      </p:sp>
      <p:sp>
        <p:nvSpPr>
          <p:cNvPr id="10" name="TextBox 9"/>
          <p:cNvSpPr txBox="1"/>
          <p:nvPr/>
        </p:nvSpPr>
        <p:spPr>
          <a:xfrm>
            <a:off x="37410" y="1699333"/>
            <a:ext cx="11653847" cy="1631216"/>
          </a:xfrm>
          <a:prstGeom prst="rect">
            <a:avLst/>
          </a:prstGeom>
          <a:noFill/>
        </p:spPr>
        <p:txBody>
          <a:bodyPr wrap="square" rtlCol="0">
            <a:spAutoFit/>
          </a:bodyPr>
          <a:lstStyle/>
          <a:p>
            <a:r>
              <a:rPr lang="en-GB" sz="2000" dirty="0"/>
              <a:t>The gardening course is an introduction to gardening for S3 pupils who are interested in learning more about the subject. The pupils will gain practical skills </a:t>
            </a:r>
            <a:r>
              <a:rPr lang="en-GB" sz="2000" dirty="0" smtClean="0"/>
              <a:t>in </a:t>
            </a:r>
            <a:r>
              <a:rPr lang="en-GB" sz="2000" dirty="0"/>
              <a:t>tool care, propagation, soil sampling, plant </a:t>
            </a:r>
            <a:r>
              <a:rPr lang="en-GB" sz="2000" dirty="0" smtClean="0"/>
              <a:t>care, pollination </a:t>
            </a:r>
            <a:r>
              <a:rPr lang="en-GB" sz="2000" dirty="0"/>
              <a:t>and harvesting</a:t>
            </a:r>
            <a:r>
              <a:rPr lang="en-GB" sz="2000" dirty="0" smtClean="0"/>
              <a:t>. This course would lead into the pupils taking an NPA in Horticulture in S4. This course is designed to be run in conjunction with Bee Keeping.</a:t>
            </a:r>
            <a:endParaRPr lang="en-GB" sz="2000" dirty="0"/>
          </a:p>
          <a:p>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5711" y="3431310"/>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37410" y="5387066"/>
            <a:ext cx="1346549" cy="1162594"/>
          </a:xfrm>
          <a:prstGeom prst="rect">
            <a:avLst/>
          </a:prstGeom>
        </p:spPr>
      </p:pic>
      <p:pic>
        <p:nvPicPr>
          <p:cNvPr id="29" name="Picture 28"/>
          <p:cNvPicPr>
            <a:picLocks noChangeAspect="1"/>
          </p:cNvPicPr>
          <p:nvPr/>
        </p:nvPicPr>
        <p:blipFill>
          <a:blip r:embed="rId4"/>
          <a:stretch>
            <a:fillRect/>
          </a:stretch>
        </p:blipFill>
        <p:spPr>
          <a:xfrm>
            <a:off x="1383959" y="5425658"/>
            <a:ext cx="1103829" cy="1164730"/>
          </a:xfrm>
          <a:prstGeom prst="rect">
            <a:avLst/>
          </a:prstGeom>
        </p:spPr>
      </p:pic>
      <p:pic>
        <p:nvPicPr>
          <p:cNvPr id="30" name="Picture 29"/>
          <p:cNvPicPr>
            <a:picLocks noChangeAspect="1"/>
          </p:cNvPicPr>
          <p:nvPr/>
        </p:nvPicPr>
        <p:blipFill>
          <a:blip r:embed="rId5"/>
          <a:stretch>
            <a:fillRect/>
          </a:stretch>
        </p:blipFill>
        <p:spPr>
          <a:xfrm>
            <a:off x="3783600" y="5425658"/>
            <a:ext cx="1047863" cy="1108609"/>
          </a:xfrm>
          <a:prstGeom prst="rect">
            <a:avLst/>
          </a:prstGeom>
        </p:spPr>
      </p:pic>
      <p:pic>
        <p:nvPicPr>
          <p:cNvPr id="31" name="Picture 30"/>
          <p:cNvPicPr>
            <a:picLocks noChangeAspect="1"/>
          </p:cNvPicPr>
          <p:nvPr/>
        </p:nvPicPr>
        <p:blipFill>
          <a:blip r:embed="rId6"/>
          <a:stretch>
            <a:fillRect/>
          </a:stretch>
        </p:blipFill>
        <p:spPr>
          <a:xfrm>
            <a:off x="384160" y="3862782"/>
            <a:ext cx="1091584" cy="1238016"/>
          </a:xfrm>
          <a:prstGeom prst="rect">
            <a:avLst/>
          </a:prstGeom>
        </p:spPr>
      </p:pic>
      <p:pic>
        <p:nvPicPr>
          <p:cNvPr id="32" name="Picture 31"/>
          <p:cNvPicPr>
            <a:picLocks noChangeAspect="1"/>
          </p:cNvPicPr>
          <p:nvPr/>
        </p:nvPicPr>
        <p:blipFill>
          <a:blip r:embed="rId7"/>
          <a:stretch>
            <a:fillRect/>
          </a:stretch>
        </p:blipFill>
        <p:spPr>
          <a:xfrm>
            <a:off x="1828653" y="3944259"/>
            <a:ext cx="1379670" cy="1173053"/>
          </a:xfrm>
          <a:prstGeom prst="rect">
            <a:avLst/>
          </a:prstGeom>
        </p:spPr>
      </p:pic>
      <p:pic>
        <p:nvPicPr>
          <p:cNvPr id="19" name="Picture 18"/>
          <p:cNvPicPr>
            <a:picLocks noChangeAspect="1"/>
          </p:cNvPicPr>
          <p:nvPr/>
        </p:nvPicPr>
        <p:blipFill>
          <a:blip r:embed="rId8"/>
          <a:stretch>
            <a:fillRect/>
          </a:stretch>
        </p:blipFill>
        <p:spPr>
          <a:xfrm>
            <a:off x="3421074" y="3911136"/>
            <a:ext cx="1131082" cy="1250844"/>
          </a:xfrm>
          <a:prstGeom prst="rect">
            <a:avLst/>
          </a:prstGeom>
        </p:spPr>
      </p:pic>
      <p:pic>
        <p:nvPicPr>
          <p:cNvPr id="21" name="Picture 20"/>
          <p:cNvPicPr>
            <a:picLocks noChangeAspect="1"/>
          </p:cNvPicPr>
          <p:nvPr/>
        </p:nvPicPr>
        <p:blipFill>
          <a:blip r:embed="rId9"/>
          <a:stretch>
            <a:fillRect/>
          </a:stretch>
        </p:blipFill>
        <p:spPr>
          <a:xfrm>
            <a:off x="4906080" y="5444271"/>
            <a:ext cx="1077796" cy="1179327"/>
          </a:xfrm>
          <a:prstGeom prst="rect">
            <a:avLst/>
          </a:prstGeom>
        </p:spPr>
      </p:pic>
      <p:pic>
        <p:nvPicPr>
          <p:cNvPr id="3" name="Picture 2"/>
          <p:cNvPicPr>
            <a:picLocks noChangeAspect="1"/>
          </p:cNvPicPr>
          <p:nvPr/>
        </p:nvPicPr>
        <p:blipFill>
          <a:blip r:embed="rId10"/>
          <a:stretch>
            <a:fillRect/>
          </a:stretch>
        </p:blipFill>
        <p:spPr>
          <a:xfrm>
            <a:off x="2674129" y="5473424"/>
            <a:ext cx="820835" cy="1010259"/>
          </a:xfrm>
          <a:prstGeom prst="rect">
            <a:avLst/>
          </a:prstGeom>
        </p:spPr>
      </p:pic>
      <p:pic>
        <p:nvPicPr>
          <p:cNvPr id="24" name="Picture 23"/>
          <p:cNvPicPr>
            <a:picLocks noChangeAspect="1"/>
          </p:cNvPicPr>
          <p:nvPr/>
        </p:nvPicPr>
        <p:blipFill>
          <a:blip r:embed="rId11"/>
          <a:stretch>
            <a:fillRect/>
          </a:stretch>
        </p:blipFill>
        <p:spPr>
          <a:xfrm>
            <a:off x="5972146" y="5325255"/>
            <a:ext cx="1179693" cy="1365535"/>
          </a:xfrm>
          <a:prstGeom prst="rect">
            <a:avLst/>
          </a:prstGeom>
        </p:spPr>
      </p:pic>
      <p:pic>
        <p:nvPicPr>
          <p:cNvPr id="25" name="Picture 24"/>
          <p:cNvPicPr>
            <a:picLocks noChangeAspect="1"/>
          </p:cNvPicPr>
          <p:nvPr/>
        </p:nvPicPr>
        <p:blipFill>
          <a:blip r:embed="rId12"/>
          <a:stretch>
            <a:fillRect/>
          </a:stretch>
        </p:blipFill>
        <p:spPr>
          <a:xfrm>
            <a:off x="7346002" y="5345390"/>
            <a:ext cx="1056166" cy="1245946"/>
          </a:xfrm>
          <a:prstGeom prst="rect">
            <a:avLst/>
          </a:prstGeom>
        </p:spPr>
      </p:pic>
      <p:pic>
        <p:nvPicPr>
          <p:cNvPr id="7" name="Picture 6"/>
          <p:cNvPicPr>
            <a:picLocks noChangeAspect="1"/>
          </p:cNvPicPr>
          <p:nvPr/>
        </p:nvPicPr>
        <p:blipFill>
          <a:blip r:embed="rId13"/>
          <a:stretch>
            <a:fillRect/>
          </a:stretch>
        </p:blipFill>
        <p:spPr>
          <a:xfrm>
            <a:off x="8254131" y="5376497"/>
            <a:ext cx="1235976" cy="1292413"/>
          </a:xfrm>
          <a:prstGeom prst="rect">
            <a:avLst/>
          </a:prstGeom>
        </p:spPr>
      </p:pic>
      <p:pic>
        <p:nvPicPr>
          <p:cNvPr id="11" name="Picture 10"/>
          <p:cNvPicPr>
            <a:picLocks noChangeAspect="1"/>
          </p:cNvPicPr>
          <p:nvPr/>
        </p:nvPicPr>
        <p:blipFill>
          <a:blip r:embed="rId14"/>
          <a:stretch>
            <a:fillRect/>
          </a:stretch>
        </p:blipFill>
        <p:spPr>
          <a:xfrm>
            <a:off x="9322110" y="5435181"/>
            <a:ext cx="1305604" cy="1175044"/>
          </a:xfrm>
          <a:prstGeom prst="rect">
            <a:avLst/>
          </a:prstGeom>
        </p:spPr>
      </p:pic>
    </p:spTree>
    <p:extLst>
      <p:ext uri="{BB962C8B-B14F-4D97-AF65-F5344CB8AC3E}">
        <p14:creationId xmlns:p14="http://schemas.microsoft.com/office/powerpoint/2010/main" val="40762132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Lego &amp; board games clubs</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Maths department  S1 and 2</a:t>
            </a:r>
          </a:p>
        </p:txBody>
      </p:sp>
      <p:sp>
        <p:nvSpPr>
          <p:cNvPr id="10" name="TextBox 9"/>
          <p:cNvSpPr txBox="1"/>
          <p:nvPr/>
        </p:nvSpPr>
        <p:spPr>
          <a:xfrm>
            <a:off x="480289" y="1699333"/>
            <a:ext cx="10187709" cy="1938992"/>
          </a:xfrm>
          <a:prstGeom prst="rect">
            <a:avLst/>
          </a:prstGeom>
          <a:noFill/>
        </p:spPr>
        <p:txBody>
          <a:bodyPr wrap="square" rtlCol="0">
            <a:spAutoFit/>
          </a:bodyPr>
          <a:lstStyle/>
          <a:p>
            <a:r>
              <a:rPr lang="en-GB" sz="2000" dirty="0" smtClean="0"/>
              <a:t>Our lunchtime clubs provide opportunities for pupils to enjoy being creative in a safe space, welcoming space.  Pupils can build a number of motorised models with LEGO and enjoy interacting with peers through a wide variety of board games.</a:t>
            </a:r>
          </a:p>
          <a:p>
            <a:endParaRPr lang="en-GB" sz="2000" dirty="0" smtClean="0"/>
          </a:p>
          <a:p>
            <a:endParaRPr lang="en-GB" sz="2000" dirty="0"/>
          </a:p>
          <a:p>
            <a:endParaRPr lang="en-GB" sz="2000" dirty="0" smtClean="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66652" y="3017610"/>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743075" cy="1504950"/>
          </a:xfrm>
          <a:prstGeom prst="rect">
            <a:avLst/>
          </a:prstGeom>
        </p:spPr>
      </p:pic>
      <p:pic>
        <p:nvPicPr>
          <p:cNvPr id="29" name="Picture 28"/>
          <p:cNvPicPr>
            <a:picLocks noChangeAspect="1"/>
          </p:cNvPicPr>
          <p:nvPr/>
        </p:nvPicPr>
        <p:blipFill>
          <a:blip r:embed="rId4"/>
          <a:stretch>
            <a:fillRect/>
          </a:stretch>
        </p:blipFill>
        <p:spPr>
          <a:xfrm>
            <a:off x="2560948" y="5298849"/>
            <a:ext cx="1381125" cy="1457325"/>
          </a:xfrm>
          <a:prstGeom prst="rect">
            <a:avLst/>
          </a:prstGeom>
        </p:spPr>
      </p:pic>
      <p:pic>
        <p:nvPicPr>
          <p:cNvPr id="30" name="Picture 29"/>
          <p:cNvPicPr>
            <a:picLocks noChangeAspect="1"/>
          </p:cNvPicPr>
          <p:nvPr/>
        </p:nvPicPr>
        <p:blipFill>
          <a:blip r:embed="rId5"/>
          <a:stretch>
            <a:fillRect/>
          </a:stretch>
        </p:blipFill>
        <p:spPr>
          <a:xfrm>
            <a:off x="4403064" y="5211280"/>
            <a:ext cx="1314450" cy="1390650"/>
          </a:xfrm>
          <a:prstGeom prst="rect">
            <a:avLst/>
          </a:prstGeom>
        </p:spPr>
      </p:pic>
      <p:pic>
        <p:nvPicPr>
          <p:cNvPr id="31" name="Picture 30"/>
          <p:cNvPicPr>
            <a:picLocks noChangeAspect="1"/>
          </p:cNvPicPr>
          <p:nvPr/>
        </p:nvPicPr>
        <p:blipFill>
          <a:blip r:embed="rId6"/>
          <a:stretch>
            <a:fillRect/>
          </a:stretch>
        </p:blipFill>
        <p:spPr>
          <a:xfrm>
            <a:off x="710698" y="3476109"/>
            <a:ext cx="1263009" cy="1432437"/>
          </a:xfrm>
          <a:prstGeom prst="rect">
            <a:avLst/>
          </a:prstGeom>
        </p:spPr>
      </p:pic>
      <p:pic>
        <p:nvPicPr>
          <p:cNvPr id="32" name="Picture 31"/>
          <p:cNvPicPr>
            <a:picLocks noChangeAspect="1"/>
          </p:cNvPicPr>
          <p:nvPr/>
        </p:nvPicPr>
        <p:blipFill>
          <a:blip r:embed="rId7"/>
          <a:stretch>
            <a:fillRect/>
          </a:stretch>
        </p:blipFill>
        <p:spPr>
          <a:xfrm>
            <a:off x="2238741" y="3543867"/>
            <a:ext cx="1551097" cy="1318807"/>
          </a:xfrm>
          <a:prstGeom prst="rect">
            <a:avLst/>
          </a:prstGeom>
        </p:spPr>
      </p:pic>
      <p:pic>
        <p:nvPicPr>
          <p:cNvPr id="19" name="Picture 18"/>
          <p:cNvPicPr>
            <a:picLocks noChangeAspect="1"/>
          </p:cNvPicPr>
          <p:nvPr/>
        </p:nvPicPr>
        <p:blipFill>
          <a:blip r:embed="rId8"/>
          <a:stretch>
            <a:fillRect/>
          </a:stretch>
        </p:blipFill>
        <p:spPr>
          <a:xfrm>
            <a:off x="6026471" y="5163655"/>
            <a:ext cx="1219200" cy="1438275"/>
          </a:xfrm>
          <a:prstGeom prst="rect">
            <a:avLst/>
          </a:prstGeom>
        </p:spPr>
      </p:pic>
    </p:spTree>
    <p:extLst>
      <p:ext uri="{BB962C8B-B14F-4D97-AF65-F5344CB8AC3E}">
        <p14:creationId xmlns:p14="http://schemas.microsoft.com/office/powerpoint/2010/main" val="30137065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UKMT </a:t>
            </a:r>
            <a:r>
              <a:rPr lang="en-US" sz="5400" b="1" dirty="0" err="1"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maths</a:t>
            </a:r>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 challenges</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Mathematics (BGE &amp; Senior Phase) </a:t>
            </a:r>
          </a:p>
        </p:txBody>
      </p:sp>
      <p:sp>
        <p:nvSpPr>
          <p:cNvPr id="10" name="TextBox 9"/>
          <p:cNvSpPr txBox="1"/>
          <p:nvPr/>
        </p:nvSpPr>
        <p:spPr>
          <a:xfrm>
            <a:off x="480289" y="1699333"/>
            <a:ext cx="10985011" cy="1631216"/>
          </a:xfrm>
          <a:prstGeom prst="rect">
            <a:avLst/>
          </a:prstGeom>
          <a:noFill/>
        </p:spPr>
        <p:txBody>
          <a:bodyPr wrap="square" rtlCol="0">
            <a:spAutoFit/>
          </a:bodyPr>
          <a:lstStyle/>
          <a:p>
            <a:r>
              <a:rPr lang="en-GB" sz="2000" dirty="0" smtClean="0"/>
              <a:t>The School has entered pupils in this competition for many years and enjoyed many successes.  The competition is open to Junior level (S1 &amp; 2)  Intermediate (S3 &amp; </a:t>
            </a:r>
            <a:r>
              <a:rPr lang="en-GB" sz="2000" dirty="0"/>
              <a:t>4</a:t>
            </a:r>
            <a:r>
              <a:rPr lang="en-GB" sz="2000" dirty="0" smtClean="0"/>
              <a:t>) and Senior (S5 &amp; 6) pupils. The competition encourages pupils to apply maths and numeracy skills to unfamiliar questions and develop problem solving strategies. Pupils can achieve bronze, silver and gold awards and can progress to subsequent competitions at a higher level.</a:t>
            </a:r>
            <a:endParaRPr lang="en-GB" sz="2000" dirty="0"/>
          </a:p>
        </p:txBody>
      </p:sp>
      <p:sp>
        <p:nvSpPr>
          <p:cNvPr id="15" name="TextBox 14"/>
          <p:cNvSpPr txBox="1"/>
          <p:nvPr/>
        </p:nvSpPr>
        <p:spPr>
          <a:xfrm>
            <a:off x="413341" y="5073843"/>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372846" y="34656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31" name="Picture 30"/>
          <p:cNvPicPr>
            <a:picLocks noChangeAspect="1"/>
          </p:cNvPicPr>
          <p:nvPr/>
        </p:nvPicPr>
        <p:blipFill>
          <a:blip r:embed="rId3"/>
          <a:stretch>
            <a:fillRect/>
          </a:stretch>
        </p:blipFill>
        <p:spPr>
          <a:xfrm>
            <a:off x="3556079" y="3443000"/>
            <a:ext cx="1263009" cy="1432437"/>
          </a:xfrm>
          <a:prstGeom prst="rect">
            <a:avLst/>
          </a:prstGeom>
        </p:spPr>
      </p:pic>
      <p:pic>
        <p:nvPicPr>
          <p:cNvPr id="32" name="Picture 31"/>
          <p:cNvPicPr>
            <a:picLocks noChangeAspect="1"/>
          </p:cNvPicPr>
          <p:nvPr/>
        </p:nvPicPr>
        <p:blipFill>
          <a:blip r:embed="rId4"/>
          <a:stretch>
            <a:fillRect/>
          </a:stretch>
        </p:blipFill>
        <p:spPr>
          <a:xfrm>
            <a:off x="5300371" y="3523522"/>
            <a:ext cx="1551097" cy="1318807"/>
          </a:xfrm>
          <a:prstGeom prst="rect">
            <a:avLst/>
          </a:prstGeom>
        </p:spPr>
      </p:pic>
      <p:pic>
        <p:nvPicPr>
          <p:cNvPr id="19" name="Picture 18"/>
          <p:cNvPicPr>
            <a:picLocks noChangeAspect="1"/>
          </p:cNvPicPr>
          <p:nvPr/>
        </p:nvPicPr>
        <p:blipFill>
          <a:blip r:embed="rId5"/>
          <a:stretch>
            <a:fillRect/>
          </a:stretch>
        </p:blipFill>
        <p:spPr>
          <a:xfrm>
            <a:off x="1670124" y="5237719"/>
            <a:ext cx="1333500" cy="1400175"/>
          </a:xfrm>
          <a:prstGeom prst="rect">
            <a:avLst/>
          </a:prstGeom>
        </p:spPr>
      </p:pic>
      <p:pic>
        <p:nvPicPr>
          <p:cNvPr id="21" name="Picture 20"/>
          <p:cNvPicPr>
            <a:picLocks noChangeAspect="1"/>
          </p:cNvPicPr>
          <p:nvPr/>
        </p:nvPicPr>
        <p:blipFill>
          <a:blip r:embed="rId6"/>
          <a:stretch>
            <a:fillRect/>
          </a:stretch>
        </p:blipFill>
        <p:spPr>
          <a:xfrm>
            <a:off x="1770379" y="3500287"/>
            <a:ext cx="1304417" cy="1442532"/>
          </a:xfrm>
          <a:prstGeom prst="rect">
            <a:avLst/>
          </a:prstGeom>
        </p:spPr>
      </p:pic>
      <p:pic>
        <p:nvPicPr>
          <p:cNvPr id="22" name="Picture 21"/>
          <p:cNvPicPr>
            <a:picLocks noChangeAspect="1"/>
          </p:cNvPicPr>
          <p:nvPr/>
        </p:nvPicPr>
        <p:blipFill>
          <a:blip r:embed="rId7"/>
          <a:stretch>
            <a:fillRect/>
          </a:stretch>
        </p:blipFill>
        <p:spPr>
          <a:xfrm>
            <a:off x="3425583" y="5292754"/>
            <a:ext cx="1524000" cy="1371600"/>
          </a:xfrm>
          <a:prstGeom prst="rect">
            <a:avLst/>
          </a:prstGeom>
        </p:spPr>
      </p:pic>
      <p:pic>
        <p:nvPicPr>
          <p:cNvPr id="24" name="Picture 23"/>
          <p:cNvPicPr>
            <a:picLocks noChangeAspect="1"/>
          </p:cNvPicPr>
          <p:nvPr/>
        </p:nvPicPr>
        <p:blipFill>
          <a:blip r:embed="rId8"/>
          <a:stretch>
            <a:fillRect/>
          </a:stretch>
        </p:blipFill>
        <p:spPr>
          <a:xfrm>
            <a:off x="5337731" y="5200934"/>
            <a:ext cx="1476375" cy="1381125"/>
          </a:xfrm>
          <a:prstGeom prst="rect">
            <a:avLst/>
          </a:prstGeom>
        </p:spPr>
      </p:pic>
      <p:pic>
        <p:nvPicPr>
          <p:cNvPr id="25" name="Picture 24"/>
          <p:cNvPicPr>
            <a:picLocks noChangeAspect="1"/>
          </p:cNvPicPr>
          <p:nvPr/>
        </p:nvPicPr>
        <p:blipFill>
          <a:blip r:embed="rId9"/>
          <a:stretch>
            <a:fillRect/>
          </a:stretch>
        </p:blipFill>
        <p:spPr>
          <a:xfrm>
            <a:off x="7093323" y="5028169"/>
            <a:ext cx="1390650" cy="1609725"/>
          </a:xfrm>
          <a:prstGeom prst="rect">
            <a:avLst/>
          </a:prstGeom>
        </p:spPr>
      </p:pic>
    </p:spTree>
    <p:extLst>
      <p:ext uri="{BB962C8B-B14F-4D97-AF65-F5344CB8AC3E}">
        <p14:creationId xmlns:p14="http://schemas.microsoft.com/office/powerpoint/2010/main" val="2658216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82809"/>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Financial Services</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Mathematics (Senior Phase level 6) </a:t>
            </a:r>
          </a:p>
        </p:txBody>
      </p:sp>
      <p:sp>
        <p:nvSpPr>
          <p:cNvPr id="15" name="TextBox 14"/>
          <p:cNvSpPr txBox="1"/>
          <p:nvPr/>
        </p:nvSpPr>
        <p:spPr>
          <a:xfrm>
            <a:off x="413341" y="5073843"/>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372846" y="34656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32" name="Picture 31"/>
          <p:cNvPicPr>
            <a:picLocks noChangeAspect="1"/>
          </p:cNvPicPr>
          <p:nvPr/>
        </p:nvPicPr>
        <p:blipFill>
          <a:blip r:embed="rId3"/>
          <a:stretch>
            <a:fillRect/>
          </a:stretch>
        </p:blipFill>
        <p:spPr>
          <a:xfrm>
            <a:off x="3410936" y="3537216"/>
            <a:ext cx="1551097" cy="1318807"/>
          </a:xfrm>
          <a:prstGeom prst="rect">
            <a:avLst/>
          </a:prstGeom>
        </p:spPr>
      </p:pic>
      <p:pic>
        <p:nvPicPr>
          <p:cNvPr id="19" name="Picture 18"/>
          <p:cNvPicPr>
            <a:picLocks noChangeAspect="1"/>
          </p:cNvPicPr>
          <p:nvPr/>
        </p:nvPicPr>
        <p:blipFill>
          <a:blip r:embed="rId4"/>
          <a:stretch>
            <a:fillRect/>
          </a:stretch>
        </p:blipFill>
        <p:spPr>
          <a:xfrm>
            <a:off x="1670124" y="5237719"/>
            <a:ext cx="1333500" cy="1400175"/>
          </a:xfrm>
          <a:prstGeom prst="rect">
            <a:avLst/>
          </a:prstGeom>
        </p:spPr>
      </p:pic>
      <p:pic>
        <p:nvPicPr>
          <p:cNvPr id="21" name="Picture 20"/>
          <p:cNvPicPr>
            <a:picLocks noChangeAspect="1"/>
          </p:cNvPicPr>
          <p:nvPr/>
        </p:nvPicPr>
        <p:blipFill>
          <a:blip r:embed="rId5"/>
          <a:stretch>
            <a:fillRect/>
          </a:stretch>
        </p:blipFill>
        <p:spPr>
          <a:xfrm>
            <a:off x="1770379" y="3500287"/>
            <a:ext cx="1304417" cy="1442532"/>
          </a:xfrm>
          <a:prstGeom prst="rect">
            <a:avLst/>
          </a:prstGeom>
        </p:spPr>
      </p:pic>
      <p:pic>
        <p:nvPicPr>
          <p:cNvPr id="22" name="Picture 21"/>
          <p:cNvPicPr>
            <a:picLocks noChangeAspect="1"/>
          </p:cNvPicPr>
          <p:nvPr/>
        </p:nvPicPr>
        <p:blipFill>
          <a:blip r:embed="rId6"/>
          <a:stretch>
            <a:fillRect/>
          </a:stretch>
        </p:blipFill>
        <p:spPr>
          <a:xfrm>
            <a:off x="3425583" y="5292754"/>
            <a:ext cx="1524000" cy="1371600"/>
          </a:xfrm>
          <a:prstGeom prst="rect">
            <a:avLst/>
          </a:prstGeom>
        </p:spPr>
      </p:pic>
      <p:pic>
        <p:nvPicPr>
          <p:cNvPr id="24" name="Picture 23"/>
          <p:cNvPicPr>
            <a:picLocks noChangeAspect="1"/>
          </p:cNvPicPr>
          <p:nvPr/>
        </p:nvPicPr>
        <p:blipFill>
          <a:blip r:embed="rId7"/>
          <a:stretch>
            <a:fillRect/>
          </a:stretch>
        </p:blipFill>
        <p:spPr>
          <a:xfrm>
            <a:off x="5337731" y="5200934"/>
            <a:ext cx="1476375" cy="1381125"/>
          </a:xfrm>
          <a:prstGeom prst="rect">
            <a:avLst/>
          </a:prstGeom>
        </p:spPr>
      </p:pic>
      <p:pic>
        <p:nvPicPr>
          <p:cNvPr id="25" name="Picture 24"/>
          <p:cNvPicPr>
            <a:picLocks noChangeAspect="1"/>
          </p:cNvPicPr>
          <p:nvPr/>
        </p:nvPicPr>
        <p:blipFill>
          <a:blip r:embed="rId8"/>
          <a:stretch>
            <a:fillRect/>
          </a:stretch>
        </p:blipFill>
        <p:spPr>
          <a:xfrm>
            <a:off x="7093323" y="5028169"/>
            <a:ext cx="1390650" cy="1609725"/>
          </a:xfrm>
          <a:prstGeom prst="rect">
            <a:avLst/>
          </a:prstGeom>
        </p:spPr>
      </p:pic>
      <p:sp>
        <p:nvSpPr>
          <p:cNvPr id="26" name="TextBox 25"/>
          <p:cNvSpPr txBox="1"/>
          <p:nvPr/>
        </p:nvSpPr>
        <p:spPr>
          <a:xfrm>
            <a:off x="480289" y="1699333"/>
            <a:ext cx="10985011" cy="1015663"/>
          </a:xfrm>
          <a:prstGeom prst="rect">
            <a:avLst/>
          </a:prstGeom>
          <a:noFill/>
        </p:spPr>
        <p:txBody>
          <a:bodyPr wrap="square" rtlCol="0">
            <a:spAutoFit/>
          </a:bodyPr>
          <a:lstStyle/>
          <a:p>
            <a:r>
              <a:rPr lang="en-GB" sz="2000" dirty="0"/>
              <a:t>Pupils can complete the SQA </a:t>
            </a:r>
            <a:r>
              <a:rPr lang="en-GB" sz="2000" dirty="0" smtClean="0"/>
              <a:t>National Progression Award (NPA) </a:t>
            </a:r>
            <a:r>
              <a:rPr lang="en-GB" sz="2000" dirty="0"/>
              <a:t>at SCQF </a:t>
            </a:r>
            <a:r>
              <a:rPr lang="en-GB" sz="2000" dirty="0" smtClean="0"/>
              <a:t>Level 6. </a:t>
            </a:r>
            <a:r>
              <a:rPr lang="en-GB" sz="2000" dirty="0"/>
              <a:t>in addition to other maths qualifications.  Pupils develop their knowledge and understanding of a wide range of financial products and </a:t>
            </a:r>
            <a:r>
              <a:rPr lang="en-GB" sz="2000" dirty="0" smtClean="0"/>
              <a:t>processes by exploring various aspects of the Financial Services Sector.</a:t>
            </a:r>
            <a:endParaRPr lang="en-GB" sz="2000" dirty="0"/>
          </a:p>
        </p:txBody>
      </p:sp>
      <p:pic>
        <p:nvPicPr>
          <p:cNvPr id="27" name="Picture 26"/>
          <p:cNvPicPr>
            <a:picLocks noChangeAspect="1"/>
          </p:cNvPicPr>
          <p:nvPr/>
        </p:nvPicPr>
        <p:blipFill>
          <a:blip r:embed="rId9"/>
          <a:stretch>
            <a:fillRect/>
          </a:stretch>
        </p:blipFill>
        <p:spPr>
          <a:xfrm>
            <a:off x="8276354" y="4361419"/>
            <a:ext cx="2609850" cy="1752600"/>
          </a:xfrm>
          <a:prstGeom prst="rect">
            <a:avLst/>
          </a:prstGeom>
        </p:spPr>
      </p:pic>
    </p:spTree>
    <p:extLst>
      <p:ext uri="{BB962C8B-B14F-4D97-AF65-F5344CB8AC3E}">
        <p14:creationId xmlns:p14="http://schemas.microsoft.com/office/powerpoint/2010/main" val="34013040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42888" y="-63219"/>
            <a:ext cx="12434888" cy="129764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Personal Finance Award</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Mathematics  Senior phase </a:t>
            </a:r>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3968" y="29798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4" name="Picture 23"/>
          <p:cNvPicPr>
            <a:picLocks noChangeAspect="1"/>
          </p:cNvPicPr>
          <p:nvPr/>
        </p:nvPicPr>
        <p:blipFill>
          <a:blip r:embed="rId3"/>
          <a:stretch>
            <a:fillRect/>
          </a:stretch>
        </p:blipFill>
        <p:spPr>
          <a:xfrm>
            <a:off x="8187162" y="4708168"/>
            <a:ext cx="2609850" cy="1752600"/>
          </a:xfrm>
          <a:prstGeom prst="rect">
            <a:avLst/>
          </a:prstGeom>
        </p:spPr>
      </p:pic>
      <p:pic>
        <p:nvPicPr>
          <p:cNvPr id="19" name="Picture 18"/>
          <p:cNvPicPr>
            <a:picLocks noChangeAspect="1"/>
          </p:cNvPicPr>
          <p:nvPr/>
        </p:nvPicPr>
        <p:blipFill>
          <a:blip r:embed="rId4"/>
          <a:stretch>
            <a:fillRect/>
          </a:stretch>
        </p:blipFill>
        <p:spPr>
          <a:xfrm>
            <a:off x="1840232" y="3254975"/>
            <a:ext cx="1619250" cy="1790700"/>
          </a:xfrm>
          <a:prstGeom prst="rect">
            <a:avLst/>
          </a:prstGeom>
        </p:spPr>
      </p:pic>
      <p:pic>
        <p:nvPicPr>
          <p:cNvPr id="20" name="Picture 19"/>
          <p:cNvPicPr>
            <a:picLocks noChangeAspect="1"/>
          </p:cNvPicPr>
          <p:nvPr/>
        </p:nvPicPr>
        <p:blipFill>
          <a:blip r:embed="rId5"/>
          <a:stretch>
            <a:fillRect/>
          </a:stretch>
        </p:blipFill>
        <p:spPr>
          <a:xfrm>
            <a:off x="3809908" y="3369275"/>
            <a:ext cx="1971675" cy="1676400"/>
          </a:xfrm>
          <a:prstGeom prst="rect">
            <a:avLst/>
          </a:prstGeom>
        </p:spPr>
      </p:pic>
      <p:pic>
        <p:nvPicPr>
          <p:cNvPr id="21" name="Picture 20"/>
          <p:cNvPicPr>
            <a:picLocks noChangeAspect="1"/>
          </p:cNvPicPr>
          <p:nvPr/>
        </p:nvPicPr>
        <p:blipFill>
          <a:blip r:embed="rId6"/>
          <a:stretch>
            <a:fillRect/>
          </a:stretch>
        </p:blipFill>
        <p:spPr>
          <a:xfrm>
            <a:off x="1767684" y="5136726"/>
            <a:ext cx="1390650" cy="1609725"/>
          </a:xfrm>
          <a:prstGeom prst="rect">
            <a:avLst/>
          </a:prstGeom>
        </p:spPr>
      </p:pic>
      <p:pic>
        <p:nvPicPr>
          <p:cNvPr id="27" name="Picture 26"/>
          <p:cNvPicPr>
            <a:picLocks noChangeAspect="1"/>
          </p:cNvPicPr>
          <p:nvPr/>
        </p:nvPicPr>
        <p:blipFill>
          <a:blip r:embed="rId7"/>
          <a:stretch>
            <a:fillRect/>
          </a:stretch>
        </p:blipFill>
        <p:spPr>
          <a:xfrm>
            <a:off x="3343782" y="5226079"/>
            <a:ext cx="1743075" cy="1504950"/>
          </a:xfrm>
          <a:prstGeom prst="rect">
            <a:avLst/>
          </a:prstGeom>
        </p:spPr>
      </p:pic>
      <p:pic>
        <p:nvPicPr>
          <p:cNvPr id="28" name="Picture 27"/>
          <p:cNvPicPr>
            <a:picLocks noChangeAspect="1"/>
          </p:cNvPicPr>
          <p:nvPr/>
        </p:nvPicPr>
        <p:blipFill>
          <a:blip r:embed="rId8"/>
          <a:stretch>
            <a:fillRect/>
          </a:stretch>
        </p:blipFill>
        <p:spPr>
          <a:xfrm>
            <a:off x="5086857" y="5374851"/>
            <a:ext cx="1524000" cy="1371600"/>
          </a:xfrm>
          <a:prstGeom prst="rect">
            <a:avLst/>
          </a:prstGeom>
        </p:spPr>
      </p:pic>
      <p:pic>
        <p:nvPicPr>
          <p:cNvPr id="30" name="Picture 29"/>
          <p:cNvPicPr>
            <a:picLocks noChangeAspect="1"/>
          </p:cNvPicPr>
          <p:nvPr/>
        </p:nvPicPr>
        <p:blipFill>
          <a:blip r:embed="rId9"/>
          <a:stretch>
            <a:fillRect/>
          </a:stretch>
        </p:blipFill>
        <p:spPr>
          <a:xfrm>
            <a:off x="6610857" y="5349904"/>
            <a:ext cx="1476375" cy="1381125"/>
          </a:xfrm>
          <a:prstGeom prst="rect">
            <a:avLst/>
          </a:prstGeom>
        </p:spPr>
      </p:pic>
      <p:sp>
        <p:nvSpPr>
          <p:cNvPr id="32" name="TextBox 31"/>
          <p:cNvSpPr txBox="1"/>
          <p:nvPr/>
        </p:nvSpPr>
        <p:spPr>
          <a:xfrm>
            <a:off x="480289" y="1699333"/>
            <a:ext cx="10985011" cy="1015663"/>
          </a:xfrm>
          <a:prstGeom prst="rect">
            <a:avLst/>
          </a:prstGeom>
          <a:noFill/>
        </p:spPr>
        <p:txBody>
          <a:bodyPr wrap="square" rtlCol="0">
            <a:spAutoFit/>
          </a:bodyPr>
          <a:lstStyle/>
          <a:p>
            <a:r>
              <a:rPr lang="en-GB" sz="2000" dirty="0" smtClean="0"/>
              <a:t>Pupils can complete the SQA award at SCQF Levels 4 and 5 in addition to other maths qualifications.  Pupils develop their knowledge and understanding of a wide range of financial products and processes which will support them in later life.   </a:t>
            </a:r>
            <a:endParaRPr lang="en-GB" sz="2000" dirty="0"/>
          </a:p>
        </p:txBody>
      </p:sp>
    </p:spTree>
    <p:extLst>
      <p:ext uri="{BB962C8B-B14F-4D97-AF65-F5344CB8AC3E}">
        <p14:creationId xmlns:p14="http://schemas.microsoft.com/office/powerpoint/2010/main" val="31967027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42888" y="-63219"/>
            <a:ext cx="12434888" cy="129764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Young STEM Leader</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217243" y="1225719"/>
            <a:ext cx="8414329" cy="584775"/>
          </a:xfrm>
          <a:prstGeom prst="rect">
            <a:avLst/>
          </a:prstGeom>
          <a:noFill/>
        </p:spPr>
        <p:txBody>
          <a:bodyPr wrap="square" rtlCol="0">
            <a:spAutoFit/>
          </a:bodyPr>
          <a:lstStyle/>
          <a:p>
            <a:r>
              <a:rPr lang="en-GB" sz="3200" dirty="0" smtClean="0">
                <a:solidFill>
                  <a:srgbClr val="0070C0"/>
                </a:solidFill>
              </a:rPr>
              <a:t> Skills for the Future   (S3) </a:t>
            </a:r>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3968" y="29798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4" name="Picture 23"/>
          <p:cNvPicPr>
            <a:picLocks noChangeAspect="1"/>
          </p:cNvPicPr>
          <p:nvPr/>
        </p:nvPicPr>
        <p:blipFill>
          <a:blip r:embed="rId3"/>
          <a:stretch>
            <a:fillRect/>
          </a:stretch>
        </p:blipFill>
        <p:spPr>
          <a:xfrm>
            <a:off x="8187162" y="4708168"/>
            <a:ext cx="2609850" cy="1752600"/>
          </a:xfrm>
          <a:prstGeom prst="rect">
            <a:avLst/>
          </a:prstGeom>
        </p:spPr>
      </p:pic>
      <p:pic>
        <p:nvPicPr>
          <p:cNvPr id="19" name="Picture 18"/>
          <p:cNvPicPr>
            <a:picLocks noChangeAspect="1"/>
          </p:cNvPicPr>
          <p:nvPr/>
        </p:nvPicPr>
        <p:blipFill>
          <a:blip r:embed="rId4"/>
          <a:stretch>
            <a:fillRect/>
          </a:stretch>
        </p:blipFill>
        <p:spPr>
          <a:xfrm>
            <a:off x="1840232" y="3254975"/>
            <a:ext cx="1619250" cy="1790700"/>
          </a:xfrm>
          <a:prstGeom prst="rect">
            <a:avLst/>
          </a:prstGeom>
        </p:spPr>
      </p:pic>
      <p:pic>
        <p:nvPicPr>
          <p:cNvPr id="20" name="Picture 19"/>
          <p:cNvPicPr>
            <a:picLocks noChangeAspect="1"/>
          </p:cNvPicPr>
          <p:nvPr/>
        </p:nvPicPr>
        <p:blipFill>
          <a:blip r:embed="rId5"/>
          <a:stretch>
            <a:fillRect/>
          </a:stretch>
        </p:blipFill>
        <p:spPr>
          <a:xfrm>
            <a:off x="3732324" y="3312125"/>
            <a:ext cx="1971675" cy="1676400"/>
          </a:xfrm>
          <a:prstGeom prst="rect">
            <a:avLst/>
          </a:prstGeom>
        </p:spPr>
      </p:pic>
      <p:pic>
        <p:nvPicPr>
          <p:cNvPr id="27" name="Picture 26"/>
          <p:cNvPicPr>
            <a:picLocks noChangeAspect="1"/>
          </p:cNvPicPr>
          <p:nvPr/>
        </p:nvPicPr>
        <p:blipFill>
          <a:blip r:embed="rId6"/>
          <a:stretch>
            <a:fillRect/>
          </a:stretch>
        </p:blipFill>
        <p:spPr>
          <a:xfrm>
            <a:off x="3343782" y="5226079"/>
            <a:ext cx="1743075" cy="1504950"/>
          </a:xfrm>
          <a:prstGeom prst="rect">
            <a:avLst/>
          </a:prstGeom>
        </p:spPr>
      </p:pic>
      <p:pic>
        <p:nvPicPr>
          <p:cNvPr id="28" name="Picture 27"/>
          <p:cNvPicPr>
            <a:picLocks noChangeAspect="1"/>
          </p:cNvPicPr>
          <p:nvPr/>
        </p:nvPicPr>
        <p:blipFill>
          <a:blip r:embed="rId7"/>
          <a:stretch>
            <a:fillRect/>
          </a:stretch>
        </p:blipFill>
        <p:spPr>
          <a:xfrm>
            <a:off x="5086857" y="5374851"/>
            <a:ext cx="1524000" cy="1371600"/>
          </a:xfrm>
          <a:prstGeom prst="rect">
            <a:avLst/>
          </a:prstGeom>
        </p:spPr>
      </p:pic>
      <p:pic>
        <p:nvPicPr>
          <p:cNvPr id="30" name="Picture 29"/>
          <p:cNvPicPr>
            <a:picLocks noChangeAspect="1"/>
          </p:cNvPicPr>
          <p:nvPr/>
        </p:nvPicPr>
        <p:blipFill>
          <a:blip r:embed="rId8"/>
          <a:stretch>
            <a:fillRect/>
          </a:stretch>
        </p:blipFill>
        <p:spPr>
          <a:xfrm>
            <a:off x="6610857" y="5349904"/>
            <a:ext cx="1476375" cy="1381125"/>
          </a:xfrm>
          <a:prstGeom prst="rect">
            <a:avLst/>
          </a:prstGeom>
        </p:spPr>
      </p:pic>
      <p:sp>
        <p:nvSpPr>
          <p:cNvPr id="22" name="TextBox 21"/>
          <p:cNvSpPr txBox="1"/>
          <p:nvPr/>
        </p:nvSpPr>
        <p:spPr>
          <a:xfrm>
            <a:off x="480289" y="1773085"/>
            <a:ext cx="10985011" cy="1015663"/>
          </a:xfrm>
          <a:prstGeom prst="rect">
            <a:avLst/>
          </a:prstGeom>
          <a:noFill/>
        </p:spPr>
        <p:txBody>
          <a:bodyPr wrap="square" rtlCol="0">
            <a:spAutoFit/>
          </a:bodyPr>
          <a:lstStyle/>
          <a:p>
            <a:r>
              <a:rPr lang="en-GB" sz="2000" dirty="0" smtClean="0"/>
              <a:t>Pupils can complete the SSERC Young STEM Leader Programme at SCQF Levels 4 in S3. The programme allows pupils to explore a range of STEM subjects and provides a leadership opportunity for BGE pupils. There are opportunities for progression into SCQF levels 5 and 6.</a:t>
            </a:r>
            <a:endParaRPr lang="en-GB" sz="2000" dirty="0"/>
          </a:p>
        </p:txBody>
      </p:sp>
      <p:pic>
        <p:nvPicPr>
          <p:cNvPr id="25" name="Picture 24"/>
          <p:cNvPicPr>
            <a:picLocks noChangeAspect="1"/>
          </p:cNvPicPr>
          <p:nvPr/>
        </p:nvPicPr>
        <p:blipFill>
          <a:blip r:embed="rId9"/>
          <a:stretch>
            <a:fillRect/>
          </a:stretch>
        </p:blipFill>
        <p:spPr>
          <a:xfrm>
            <a:off x="1986470" y="5200933"/>
            <a:ext cx="1190625" cy="1466850"/>
          </a:xfrm>
          <a:prstGeom prst="rect">
            <a:avLst/>
          </a:prstGeom>
        </p:spPr>
      </p:pic>
    </p:spTree>
    <p:extLst>
      <p:ext uri="{BB962C8B-B14F-4D97-AF65-F5344CB8AC3E}">
        <p14:creationId xmlns:p14="http://schemas.microsoft.com/office/powerpoint/2010/main" val="15315737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Columba 1400</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Columba 1400 Leadership Academy (S2-3) </a:t>
            </a:r>
          </a:p>
        </p:txBody>
      </p:sp>
      <p:sp>
        <p:nvSpPr>
          <p:cNvPr id="10" name="TextBox 9"/>
          <p:cNvSpPr txBox="1"/>
          <p:nvPr/>
        </p:nvSpPr>
        <p:spPr>
          <a:xfrm>
            <a:off x="309207" y="1699333"/>
            <a:ext cx="11556805" cy="1323439"/>
          </a:xfrm>
          <a:prstGeom prst="rect">
            <a:avLst/>
          </a:prstGeom>
          <a:noFill/>
        </p:spPr>
        <p:txBody>
          <a:bodyPr wrap="square" rtlCol="0">
            <a:spAutoFit/>
          </a:bodyPr>
          <a:lstStyle/>
          <a:p>
            <a:r>
              <a:rPr lang="en-GB" sz="2000" dirty="0" smtClean="0"/>
              <a:t>The Columba 1400 Leadership program helps young people to discover their values and reach their potential. To be the change and get inspired. The Leadership Academy takes place over six to nine months and includes a five day stay on the Isle of Skye. It allows young people to build confidence, motivation and determination by creating better relationships, developing leadership skills and improving health and wellbeing.</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19" name="Picture 18"/>
          <p:cNvPicPr>
            <a:picLocks noChangeAspect="1"/>
          </p:cNvPicPr>
          <p:nvPr/>
        </p:nvPicPr>
        <p:blipFill>
          <a:blip r:embed="rId3"/>
          <a:stretch>
            <a:fillRect/>
          </a:stretch>
        </p:blipFill>
        <p:spPr>
          <a:xfrm>
            <a:off x="4784504" y="3446965"/>
            <a:ext cx="1263009" cy="1432437"/>
          </a:xfrm>
          <a:prstGeom prst="rect">
            <a:avLst/>
          </a:prstGeom>
        </p:spPr>
      </p:pic>
      <p:pic>
        <p:nvPicPr>
          <p:cNvPr id="20" name="Picture 19"/>
          <p:cNvPicPr>
            <a:picLocks noChangeAspect="1"/>
          </p:cNvPicPr>
          <p:nvPr/>
        </p:nvPicPr>
        <p:blipFill>
          <a:blip r:embed="rId4"/>
          <a:stretch>
            <a:fillRect/>
          </a:stretch>
        </p:blipFill>
        <p:spPr>
          <a:xfrm>
            <a:off x="6675678" y="3496693"/>
            <a:ext cx="1551097" cy="1318807"/>
          </a:xfrm>
          <a:prstGeom prst="rect">
            <a:avLst/>
          </a:prstGeom>
        </p:spPr>
      </p:pic>
      <p:pic>
        <p:nvPicPr>
          <p:cNvPr id="21" name="Picture 20"/>
          <p:cNvPicPr>
            <a:picLocks noChangeAspect="1"/>
          </p:cNvPicPr>
          <p:nvPr/>
        </p:nvPicPr>
        <p:blipFill>
          <a:blip r:embed="rId5"/>
          <a:stretch>
            <a:fillRect/>
          </a:stretch>
        </p:blipFill>
        <p:spPr>
          <a:xfrm>
            <a:off x="2733723" y="3494364"/>
            <a:ext cx="1304417" cy="1442532"/>
          </a:xfrm>
          <a:prstGeom prst="rect">
            <a:avLst/>
          </a:prstGeom>
        </p:spPr>
      </p:pic>
      <p:pic>
        <p:nvPicPr>
          <p:cNvPr id="25" name="Picture 24"/>
          <p:cNvPicPr>
            <a:picLocks noChangeAspect="1"/>
          </p:cNvPicPr>
          <p:nvPr/>
        </p:nvPicPr>
        <p:blipFill>
          <a:blip r:embed="rId6"/>
          <a:stretch>
            <a:fillRect/>
          </a:stretch>
        </p:blipFill>
        <p:spPr>
          <a:xfrm>
            <a:off x="1969899" y="5801208"/>
            <a:ext cx="1209101" cy="1043929"/>
          </a:xfrm>
          <a:prstGeom prst="rect">
            <a:avLst/>
          </a:prstGeom>
        </p:spPr>
      </p:pic>
      <p:pic>
        <p:nvPicPr>
          <p:cNvPr id="26" name="Picture 25"/>
          <p:cNvPicPr>
            <a:picLocks noChangeAspect="1"/>
          </p:cNvPicPr>
          <p:nvPr/>
        </p:nvPicPr>
        <p:blipFill>
          <a:blip r:embed="rId7"/>
          <a:stretch>
            <a:fillRect/>
          </a:stretch>
        </p:blipFill>
        <p:spPr>
          <a:xfrm>
            <a:off x="3043093" y="5834589"/>
            <a:ext cx="957719" cy="1010548"/>
          </a:xfrm>
          <a:prstGeom prst="rect">
            <a:avLst/>
          </a:prstGeom>
        </p:spPr>
      </p:pic>
      <p:pic>
        <p:nvPicPr>
          <p:cNvPr id="27" name="Picture 26"/>
          <p:cNvPicPr>
            <a:picLocks noChangeAspect="1"/>
          </p:cNvPicPr>
          <p:nvPr/>
        </p:nvPicPr>
        <p:blipFill>
          <a:blip r:embed="rId8"/>
          <a:stretch>
            <a:fillRect/>
          </a:stretch>
        </p:blipFill>
        <p:spPr>
          <a:xfrm>
            <a:off x="3936920" y="5713136"/>
            <a:ext cx="934383" cy="1151151"/>
          </a:xfrm>
          <a:prstGeom prst="rect">
            <a:avLst/>
          </a:prstGeom>
        </p:spPr>
      </p:pic>
      <p:pic>
        <p:nvPicPr>
          <p:cNvPr id="33" name="Picture 32"/>
          <p:cNvPicPr>
            <a:picLocks noChangeAspect="1"/>
          </p:cNvPicPr>
          <p:nvPr/>
        </p:nvPicPr>
        <p:blipFill>
          <a:blip r:embed="rId9"/>
          <a:stretch>
            <a:fillRect/>
          </a:stretch>
        </p:blipFill>
        <p:spPr>
          <a:xfrm>
            <a:off x="6777974" y="5697525"/>
            <a:ext cx="972824" cy="1147612"/>
          </a:xfrm>
          <a:prstGeom prst="rect">
            <a:avLst/>
          </a:prstGeom>
        </p:spPr>
      </p:pic>
      <p:pic>
        <p:nvPicPr>
          <p:cNvPr id="35" name="Picture 34"/>
          <p:cNvPicPr>
            <a:picLocks noChangeAspect="1"/>
          </p:cNvPicPr>
          <p:nvPr/>
        </p:nvPicPr>
        <p:blipFill>
          <a:blip r:embed="rId10"/>
          <a:stretch>
            <a:fillRect/>
          </a:stretch>
        </p:blipFill>
        <p:spPr>
          <a:xfrm>
            <a:off x="7670091" y="5813241"/>
            <a:ext cx="982766" cy="1031896"/>
          </a:xfrm>
          <a:prstGeom prst="rect">
            <a:avLst/>
          </a:prstGeom>
        </p:spPr>
      </p:pic>
      <p:pic>
        <p:nvPicPr>
          <p:cNvPr id="36" name="Picture 35"/>
          <p:cNvPicPr>
            <a:picLocks noChangeAspect="1"/>
          </p:cNvPicPr>
          <p:nvPr/>
        </p:nvPicPr>
        <p:blipFill>
          <a:blip r:embed="rId11"/>
          <a:stretch>
            <a:fillRect/>
          </a:stretch>
        </p:blipFill>
        <p:spPr>
          <a:xfrm>
            <a:off x="5718705" y="5781259"/>
            <a:ext cx="1203365" cy="1083028"/>
          </a:xfrm>
          <a:prstGeom prst="rect">
            <a:avLst/>
          </a:prstGeom>
        </p:spPr>
      </p:pic>
      <p:pic>
        <p:nvPicPr>
          <p:cNvPr id="28" name="Picture 27"/>
          <p:cNvPicPr>
            <a:picLocks noChangeAspect="1"/>
          </p:cNvPicPr>
          <p:nvPr/>
        </p:nvPicPr>
        <p:blipFill>
          <a:blip r:embed="rId12"/>
          <a:stretch>
            <a:fillRect/>
          </a:stretch>
        </p:blipFill>
        <p:spPr>
          <a:xfrm>
            <a:off x="1095164" y="3556730"/>
            <a:ext cx="1254094" cy="1351816"/>
          </a:xfrm>
          <a:prstGeom prst="rect">
            <a:avLst/>
          </a:prstGeom>
        </p:spPr>
      </p:pic>
      <p:pic>
        <p:nvPicPr>
          <p:cNvPr id="29" name="Picture 28"/>
          <p:cNvPicPr>
            <a:picLocks noChangeAspect="1"/>
          </p:cNvPicPr>
          <p:nvPr/>
        </p:nvPicPr>
        <p:blipFill>
          <a:blip r:embed="rId13"/>
          <a:stretch>
            <a:fillRect/>
          </a:stretch>
        </p:blipFill>
        <p:spPr>
          <a:xfrm>
            <a:off x="15835" y="5698530"/>
            <a:ext cx="1039288" cy="1158064"/>
          </a:xfrm>
          <a:prstGeom prst="rect">
            <a:avLst/>
          </a:prstGeom>
        </p:spPr>
      </p:pic>
      <p:pic>
        <p:nvPicPr>
          <p:cNvPr id="30" name="Picture 29"/>
          <p:cNvPicPr>
            <a:picLocks noChangeAspect="1"/>
          </p:cNvPicPr>
          <p:nvPr/>
        </p:nvPicPr>
        <p:blipFill>
          <a:blip r:embed="rId14"/>
          <a:stretch>
            <a:fillRect/>
          </a:stretch>
        </p:blipFill>
        <p:spPr>
          <a:xfrm>
            <a:off x="1042802" y="5707679"/>
            <a:ext cx="1051651" cy="1150720"/>
          </a:xfrm>
          <a:prstGeom prst="rect">
            <a:avLst/>
          </a:prstGeom>
        </p:spPr>
      </p:pic>
      <p:pic>
        <p:nvPicPr>
          <p:cNvPr id="31" name="Picture 30"/>
          <p:cNvPicPr>
            <a:picLocks noChangeAspect="1"/>
          </p:cNvPicPr>
          <p:nvPr/>
        </p:nvPicPr>
        <p:blipFill>
          <a:blip r:embed="rId15"/>
          <a:stretch>
            <a:fillRect/>
          </a:stretch>
        </p:blipFill>
        <p:spPr>
          <a:xfrm>
            <a:off x="4848541" y="5776810"/>
            <a:ext cx="865291" cy="1081614"/>
          </a:xfrm>
          <a:prstGeom prst="rect">
            <a:avLst/>
          </a:prstGeom>
        </p:spPr>
      </p:pic>
      <p:pic>
        <p:nvPicPr>
          <p:cNvPr id="32" name="Picture 31"/>
          <p:cNvPicPr>
            <a:picLocks noChangeAspect="1"/>
          </p:cNvPicPr>
          <p:nvPr/>
        </p:nvPicPr>
        <p:blipFill>
          <a:blip r:embed="rId16"/>
          <a:stretch>
            <a:fillRect/>
          </a:stretch>
        </p:blipFill>
        <p:spPr>
          <a:xfrm>
            <a:off x="8568799" y="5834589"/>
            <a:ext cx="1092488" cy="1022005"/>
          </a:xfrm>
          <a:prstGeom prst="rect">
            <a:avLst/>
          </a:prstGeom>
        </p:spPr>
      </p:pic>
    </p:spTree>
    <p:extLst>
      <p:ext uri="{BB962C8B-B14F-4D97-AF65-F5344CB8AC3E}">
        <p14:creationId xmlns:p14="http://schemas.microsoft.com/office/powerpoint/2010/main" val="16318954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571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SQA Language Leaders</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12283" y="1163399"/>
            <a:ext cx="8414329" cy="584775"/>
          </a:xfrm>
          <a:prstGeom prst="rect">
            <a:avLst/>
          </a:prstGeom>
          <a:noFill/>
        </p:spPr>
        <p:txBody>
          <a:bodyPr wrap="square" rtlCol="0">
            <a:spAutoFit/>
          </a:bodyPr>
          <a:lstStyle/>
          <a:p>
            <a:r>
              <a:rPr lang="en-GB" sz="3200" dirty="0" smtClean="0">
                <a:solidFill>
                  <a:srgbClr val="0070C0"/>
                </a:solidFill>
              </a:rPr>
              <a:t>Modern Languages (S6) </a:t>
            </a:r>
          </a:p>
        </p:txBody>
      </p:sp>
      <p:sp>
        <p:nvSpPr>
          <p:cNvPr id="10" name="TextBox 9"/>
          <p:cNvSpPr txBox="1"/>
          <p:nvPr/>
        </p:nvSpPr>
        <p:spPr>
          <a:xfrm>
            <a:off x="372620" y="1650915"/>
            <a:ext cx="10914296" cy="1631216"/>
          </a:xfrm>
          <a:prstGeom prst="rect">
            <a:avLst/>
          </a:prstGeom>
          <a:noFill/>
        </p:spPr>
        <p:txBody>
          <a:bodyPr wrap="square" rtlCol="0">
            <a:spAutoFit/>
          </a:bodyPr>
          <a:lstStyle/>
          <a:p>
            <a:r>
              <a:rPr lang="en-GB" sz="2000" dirty="0" smtClean="0"/>
              <a:t>S6 Language Leaders take on a range of roles in the Modern Languages Department while completing SQA Leadership: An Introduction, Leadership in Practice, and Modern Languages for Life and Work (SCQF Level 6). Language Leaders represent the Modern Languages Department, support BGE classes, and host lunchtime clubs. Pupils develop knowledge of areas including culture and employability, and skills such as communication, leadership and independent learning. </a:t>
            </a:r>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19" name="Picture 18"/>
          <p:cNvPicPr>
            <a:picLocks noChangeAspect="1"/>
          </p:cNvPicPr>
          <p:nvPr/>
        </p:nvPicPr>
        <p:blipFill>
          <a:blip r:embed="rId3"/>
          <a:stretch>
            <a:fillRect/>
          </a:stretch>
        </p:blipFill>
        <p:spPr>
          <a:xfrm>
            <a:off x="1771790" y="3630196"/>
            <a:ext cx="1263009" cy="1432437"/>
          </a:xfrm>
          <a:prstGeom prst="rect">
            <a:avLst/>
          </a:prstGeom>
        </p:spPr>
      </p:pic>
      <p:pic>
        <p:nvPicPr>
          <p:cNvPr id="20" name="Picture 19"/>
          <p:cNvPicPr>
            <a:picLocks noChangeAspect="1"/>
          </p:cNvPicPr>
          <p:nvPr/>
        </p:nvPicPr>
        <p:blipFill>
          <a:blip r:embed="rId4"/>
          <a:stretch>
            <a:fillRect/>
          </a:stretch>
        </p:blipFill>
        <p:spPr>
          <a:xfrm>
            <a:off x="2927925" y="3651232"/>
            <a:ext cx="1551097" cy="1318807"/>
          </a:xfrm>
          <a:prstGeom prst="rect">
            <a:avLst/>
          </a:prstGeom>
        </p:spPr>
      </p:pic>
      <p:pic>
        <p:nvPicPr>
          <p:cNvPr id="21" name="Picture 20"/>
          <p:cNvPicPr>
            <a:picLocks noChangeAspect="1"/>
          </p:cNvPicPr>
          <p:nvPr/>
        </p:nvPicPr>
        <p:blipFill>
          <a:blip r:embed="rId5"/>
          <a:stretch>
            <a:fillRect/>
          </a:stretch>
        </p:blipFill>
        <p:spPr>
          <a:xfrm>
            <a:off x="567600" y="3585750"/>
            <a:ext cx="1304417" cy="1442532"/>
          </a:xfrm>
          <a:prstGeom prst="rect">
            <a:avLst/>
          </a:prstGeom>
        </p:spPr>
      </p:pic>
      <p:pic>
        <p:nvPicPr>
          <p:cNvPr id="24" name="Picture 23"/>
          <p:cNvPicPr>
            <a:picLocks noChangeAspect="1"/>
          </p:cNvPicPr>
          <p:nvPr/>
        </p:nvPicPr>
        <p:blipFill>
          <a:blip r:embed="rId6"/>
          <a:stretch>
            <a:fillRect/>
          </a:stretch>
        </p:blipFill>
        <p:spPr>
          <a:xfrm>
            <a:off x="270871" y="5395084"/>
            <a:ext cx="1283397" cy="1357813"/>
          </a:xfrm>
          <a:prstGeom prst="rect">
            <a:avLst/>
          </a:prstGeom>
        </p:spPr>
      </p:pic>
      <p:pic>
        <p:nvPicPr>
          <p:cNvPr id="25" name="Picture 24"/>
          <p:cNvPicPr>
            <a:picLocks noChangeAspect="1"/>
          </p:cNvPicPr>
          <p:nvPr/>
        </p:nvPicPr>
        <p:blipFill>
          <a:blip r:embed="rId7"/>
          <a:stretch>
            <a:fillRect/>
          </a:stretch>
        </p:blipFill>
        <p:spPr>
          <a:xfrm>
            <a:off x="1625034" y="5426604"/>
            <a:ext cx="1657874" cy="1431396"/>
          </a:xfrm>
          <a:prstGeom prst="rect">
            <a:avLst/>
          </a:prstGeom>
        </p:spPr>
      </p:pic>
      <p:pic>
        <p:nvPicPr>
          <p:cNvPr id="26" name="Picture 25"/>
          <p:cNvPicPr>
            <a:picLocks noChangeAspect="1"/>
          </p:cNvPicPr>
          <p:nvPr/>
        </p:nvPicPr>
        <p:blipFill>
          <a:blip r:embed="rId8"/>
          <a:stretch>
            <a:fillRect/>
          </a:stretch>
        </p:blipFill>
        <p:spPr>
          <a:xfrm>
            <a:off x="3139946" y="5368361"/>
            <a:ext cx="1364720" cy="1440000"/>
          </a:xfrm>
          <a:prstGeom prst="rect">
            <a:avLst/>
          </a:prstGeom>
        </p:spPr>
      </p:pic>
      <p:pic>
        <p:nvPicPr>
          <p:cNvPr id="27" name="Picture 26"/>
          <p:cNvPicPr>
            <a:picLocks noChangeAspect="1"/>
          </p:cNvPicPr>
          <p:nvPr/>
        </p:nvPicPr>
        <p:blipFill>
          <a:blip r:embed="rId9"/>
          <a:stretch>
            <a:fillRect/>
          </a:stretch>
        </p:blipFill>
        <p:spPr>
          <a:xfrm>
            <a:off x="4514319" y="5291420"/>
            <a:ext cx="1168840" cy="1440000"/>
          </a:xfrm>
          <a:prstGeom prst="rect">
            <a:avLst/>
          </a:prstGeom>
        </p:spPr>
      </p:pic>
      <p:pic>
        <p:nvPicPr>
          <p:cNvPr id="35" name="Picture 34"/>
          <p:cNvPicPr>
            <a:picLocks noChangeAspect="1"/>
          </p:cNvPicPr>
          <p:nvPr/>
        </p:nvPicPr>
        <p:blipFill>
          <a:blip r:embed="rId10"/>
          <a:stretch>
            <a:fillRect/>
          </a:stretch>
        </p:blipFill>
        <p:spPr>
          <a:xfrm>
            <a:off x="5658712" y="5312897"/>
            <a:ext cx="1371440" cy="1440000"/>
          </a:xfrm>
          <a:prstGeom prst="rect">
            <a:avLst/>
          </a:prstGeom>
        </p:spPr>
      </p:pic>
      <p:sp>
        <p:nvSpPr>
          <p:cNvPr id="29" name="TextBox 28"/>
          <p:cNvSpPr txBox="1"/>
          <p:nvPr/>
        </p:nvSpPr>
        <p:spPr>
          <a:xfrm>
            <a:off x="480289" y="3173850"/>
            <a:ext cx="4895273" cy="584775"/>
          </a:xfrm>
          <a:prstGeom prst="rect">
            <a:avLst/>
          </a:prstGeom>
          <a:noFill/>
        </p:spPr>
        <p:txBody>
          <a:bodyPr wrap="square" rtlCol="0">
            <a:spAutoFit/>
          </a:bodyPr>
          <a:lstStyle/>
          <a:p>
            <a:r>
              <a:rPr lang="en-GB" sz="3200" dirty="0" smtClean="0"/>
              <a:t>Values</a:t>
            </a:r>
          </a:p>
        </p:txBody>
      </p:sp>
      <p:pic>
        <p:nvPicPr>
          <p:cNvPr id="30" name="Picture 29"/>
          <p:cNvPicPr>
            <a:picLocks noChangeAspect="1"/>
          </p:cNvPicPr>
          <p:nvPr/>
        </p:nvPicPr>
        <p:blipFill>
          <a:blip r:embed="rId11"/>
          <a:stretch>
            <a:fillRect/>
          </a:stretch>
        </p:blipFill>
        <p:spPr>
          <a:xfrm>
            <a:off x="7383922" y="4752659"/>
            <a:ext cx="2933557" cy="1969980"/>
          </a:xfrm>
          <a:prstGeom prst="rect">
            <a:avLst/>
          </a:prstGeom>
        </p:spPr>
      </p:pic>
    </p:spTree>
    <p:extLst>
      <p:ext uri="{BB962C8B-B14F-4D97-AF65-F5344CB8AC3E}">
        <p14:creationId xmlns:p14="http://schemas.microsoft.com/office/powerpoint/2010/main" val="37535224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Barista Skills</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Enterprise &amp; Employability (Senior Phase) </a:t>
            </a:r>
          </a:p>
        </p:txBody>
      </p:sp>
      <p:sp>
        <p:nvSpPr>
          <p:cNvPr id="10" name="TextBox 9"/>
          <p:cNvSpPr txBox="1"/>
          <p:nvPr/>
        </p:nvSpPr>
        <p:spPr>
          <a:xfrm>
            <a:off x="480289" y="1699333"/>
            <a:ext cx="10187709" cy="1477328"/>
          </a:xfrm>
          <a:prstGeom prst="rect">
            <a:avLst/>
          </a:prstGeom>
          <a:noFill/>
        </p:spPr>
        <p:txBody>
          <a:bodyPr wrap="square" rtlCol="0">
            <a:spAutoFit/>
          </a:bodyPr>
          <a:lstStyle/>
          <a:p>
            <a:r>
              <a:rPr lang="en-GB" dirty="0" smtClean="0"/>
              <a:t>Our Barista Class allows students to build skills at SCQF Level 5 where they develop the knowledge, understanding and technical skills required for the role of a barista. This qualification covers areas such as the different types of coffees and other beverages typically served by a barista. Throughout the course, pupils use their new knowledge and skills to organise a number of charity fundraising events for staff, parents and partners.</a:t>
            </a:r>
            <a:endParaRPr lang="en-GB" dirty="0"/>
          </a:p>
        </p:txBody>
      </p:sp>
      <p:sp>
        <p:nvSpPr>
          <p:cNvPr id="15" name="TextBox 14"/>
          <p:cNvSpPr txBox="1"/>
          <p:nvPr/>
        </p:nvSpPr>
        <p:spPr>
          <a:xfrm>
            <a:off x="698793" y="4797015"/>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378689" y="5270258"/>
            <a:ext cx="1743075" cy="1504950"/>
          </a:xfrm>
          <a:prstGeom prst="rect">
            <a:avLst/>
          </a:prstGeom>
        </p:spPr>
      </p:pic>
      <p:pic>
        <p:nvPicPr>
          <p:cNvPr id="29" name="Picture 28"/>
          <p:cNvPicPr>
            <a:picLocks noChangeAspect="1"/>
          </p:cNvPicPr>
          <p:nvPr/>
        </p:nvPicPr>
        <p:blipFill>
          <a:blip r:embed="rId4"/>
          <a:stretch>
            <a:fillRect/>
          </a:stretch>
        </p:blipFill>
        <p:spPr>
          <a:xfrm>
            <a:off x="2447047" y="5294071"/>
            <a:ext cx="1381125" cy="1457325"/>
          </a:xfrm>
          <a:prstGeom prst="rect">
            <a:avLst/>
          </a:prstGeom>
        </p:spPr>
      </p:pic>
      <p:pic>
        <p:nvPicPr>
          <p:cNvPr id="30" name="Picture 29"/>
          <p:cNvPicPr>
            <a:picLocks noChangeAspect="1"/>
          </p:cNvPicPr>
          <p:nvPr/>
        </p:nvPicPr>
        <p:blipFill>
          <a:blip r:embed="rId5"/>
          <a:stretch>
            <a:fillRect/>
          </a:stretch>
        </p:blipFill>
        <p:spPr>
          <a:xfrm>
            <a:off x="4153455" y="5327408"/>
            <a:ext cx="1314450" cy="1390650"/>
          </a:xfrm>
          <a:prstGeom prst="rect">
            <a:avLst/>
          </a:prstGeom>
        </p:spPr>
      </p:pic>
      <p:pic>
        <p:nvPicPr>
          <p:cNvPr id="31" name="Picture 30"/>
          <p:cNvPicPr>
            <a:picLocks noChangeAspect="1"/>
          </p:cNvPicPr>
          <p:nvPr/>
        </p:nvPicPr>
        <p:blipFill>
          <a:blip r:embed="rId6"/>
          <a:stretch>
            <a:fillRect/>
          </a:stretch>
        </p:blipFill>
        <p:spPr>
          <a:xfrm>
            <a:off x="710698" y="3476109"/>
            <a:ext cx="1263009" cy="1432437"/>
          </a:xfrm>
          <a:prstGeom prst="rect">
            <a:avLst/>
          </a:prstGeom>
        </p:spPr>
      </p:pic>
      <p:pic>
        <p:nvPicPr>
          <p:cNvPr id="32" name="Picture 31"/>
          <p:cNvPicPr>
            <a:picLocks noChangeAspect="1"/>
          </p:cNvPicPr>
          <p:nvPr/>
        </p:nvPicPr>
        <p:blipFill>
          <a:blip r:embed="rId7"/>
          <a:stretch>
            <a:fillRect/>
          </a:stretch>
        </p:blipFill>
        <p:spPr>
          <a:xfrm>
            <a:off x="2238741" y="3543867"/>
            <a:ext cx="1551097" cy="1318807"/>
          </a:xfrm>
          <a:prstGeom prst="rect">
            <a:avLst/>
          </a:prstGeom>
        </p:spPr>
      </p:pic>
      <p:pic>
        <p:nvPicPr>
          <p:cNvPr id="34" name="Picture 33"/>
          <p:cNvPicPr>
            <a:picLocks noChangeAspect="1"/>
          </p:cNvPicPr>
          <p:nvPr/>
        </p:nvPicPr>
        <p:blipFill>
          <a:blip r:embed="rId8"/>
          <a:stretch>
            <a:fillRect/>
          </a:stretch>
        </p:blipFill>
        <p:spPr>
          <a:xfrm>
            <a:off x="7171995" y="3363828"/>
            <a:ext cx="2609850" cy="1752600"/>
          </a:xfrm>
          <a:prstGeom prst="rect">
            <a:avLst/>
          </a:prstGeom>
        </p:spPr>
      </p:pic>
      <p:pic>
        <p:nvPicPr>
          <p:cNvPr id="19" name="Picture 18"/>
          <p:cNvPicPr>
            <a:picLocks noChangeAspect="1"/>
          </p:cNvPicPr>
          <p:nvPr/>
        </p:nvPicPr>
        <p:blipFill>
          <a:blip r:embed="rId9"/>
          <a:stretch>
            <a:fillRect/>
          </a:stretch>
        </p:blipFill>
        <p:spPr>
          <a:xfrm>
            <a:off x="4160719" y="3543867"/>
            <a:ext cx="1266028" cy="1364679"/>
          </a:xfrm>
          <a:prstGeom prst="rect">
            <a:avLst/>
          </a:prstGeom>
        </p:spPr>
      </p:pic>
      <p:pic>
        <p:nvPicPr>
          <p:cNvPr id="20" name="Picture 19"/>
          <p:cNvPicPr>
            <a:picLocks noChangeAspect="1"/>
          </p:cNvPicPr>
          <p:nvPr/>
        </p:nvPicPr>
        <p:blipFill>
          <a:blip r:embed="rId10"/>
          <a:stretch>
            <a:fillRect/>
          </a:stretch>
        </p:blipFill>
        <p:spPr>
          <a:xfrm>
            <a:off x="5793188" y="5303596"/>
            <a:ext cx="1314450" cy="1438275"/>
          </a:xfrm>
          <a:prstGeom prst="rect">
            <a:avLst/>
          </a:prstGeom>
        </p:spPr>
      </p:pic>
      <p:pic>
        <p:nvPicPr>
          <p:cNvPr id="21" name="Picture 20"/>
          <p:cNvPicPr>
            <a:picLocks noChangeAspect="1"/>
          </p:cNvPicPr>
          <p:nvPr/>
        </p:nvPicPr>
        <p:blipFill>
          <a:blip r:embed="rId5"/>
          <a:stretch>
            <a:fillRect/>
          </a:stretch>
        </p:blipFill>
        <p:spPr>
          <a:xfrm>
            <a:off x="7432921" y="5327408"/>
            <a:ext cx="1314450" cy="1390650"/>
          </a:xfrm>
          <a:prstGeom prst="rect">
            <a:avLst/>
          </a:prstGeom>
        </p:spPr>
      </p:pic>
      <p:pic>
        <p:nvPicPr>
          <p:cNvPr id="22" name="Picture 21"/>
          <p:cNvPicPr>
            <a:picLocks noChangeAspect="1"/>
          </p:cNvPicPr>
          <p:nvPr/>
        </p:nvPicPr>
        <p:blipFill>
          <a:blip r:embed="rId11"/>
          <a:stretch>
            <a:fillRect/>
          </a:stretch>
        </p:blipFill>
        <p:spPr>
          <a:xfrm>
            <a:off x="9072656" y="5336933"/>
            <a:ext cx="1524000" cy="1371600"/>
          </a:xfrm>
          <a:prstGeom prst="rect">
            <a:avLst/>
          </a:prstGeom>
        </p:spPr>
      </p:pic>
    </p:spTree>
    <p:extLst>
      <p:ext uri="{BB962C8B-B14F-4D97-AF65-F5344CB8AC3E}">
        <p14:creationId xmlns:p14="http://schemas.microsoft.com/office/powerpoint/2010/main" val="16218495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Skills for the Future - Barista</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S3 Elective</a:t>
            </a:r>
          </a:p>
        </p:txBody>
      </p:sp>
      <p:sp>
        <p:nvSpPr>
          <p:cNvPr id="10" name="TextBox 9"/>
          <p:cNvSpPr txBox="1"/>
          <p:nvPr/>
        </p:nvSpPr>
        <p:spPr>
          <a:xfrm>
            <a:off x="480289" y="1699333"/>
            <a:ext cx="10187709" cy="877163"/>
          </a:xfrm>
          <a:prstGeom prst="rect">
            <a:avLst/>
          </a:prstGeom>
          <a:noFill/>
        </p:spPr>
        <p:txBody>
          <a:bodyPr wrap="square" rtlCol="0">
            <a:spAutoFit/>
          </a:bodyPr>
          <a:lstStyle/>
          <a:p>
            <a:r>
              <a:rPr lang="en-GB" sz="1700" dirty="0" smtClean="0"/>
              <a:t>S3 Barista Skills is a 10 week rotation in which pupils will work towards an SQA Level 4 Personal Development Award. They will reflect on their own skills and qualities, develop basic barista skills and work collaboratively to plan and implement their own staff coffee shop. </a:t>
            </a:r>
            <a:endParaRPr lang="en-GB" sz="1700" dirty="0"/>
          </a:p>
        </p:txBody>
      </p:sp>
      <p:sp>
        <p:nvSpPr>
          <p:cNvPr id="15" name="TextBox 14"/>
          <p:cNvSpPr txBox="1"/>
          <p:nvPr/>
        </p:nvSpPr>
        <p:spPr>
          <a:xfrm>
            <a:off x="657305" y="4805355"/>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3968" y="29798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4" name="Picture 23"/>
          <p:cNvPicPr>
            <a:picLocks noChangeAspect="1"/>
          </p:cNvPicPr>
          <p:nvPr/>
        </p:nvPicPr>
        <p:blipFill>
          <a:blip r:embed="rId3"/>
          <a:stretch>
            <a:fillRect/>
          </a:stretch>
        </p:blipFill>
        <p:spPr>
          <a:xfrm>
            <a:off x="8017864" y="3204780"/>
            <a:ext cx="2609850" cy="1752600"/>
          </a:xfrm>
          <a:prstGeom prst="rect">
            <a:avLst/>
          </a:prstGeom>
        </p:spPr>
      </p:pic>
      <p:pic>
        <p:nvPicPr>
          <p:cNvPr id="19" name="Picture 18"/>
          <p:cNvPicPr>
            <a:picLocks noChangeAspect="1"/>
          </p:cNvPicPr>
          <p:nvPr/>
        </p:nvPicPr>
        <p:blipFill>
          <a:blip r:embed="rId4"/>
          <a:stretch>
            <a:fillRect/>
          </a:stretch>
        </p:blipFill>
        <p:spPr>
          <a:xfrm>
            <a:off x="1881335" y="3445653"/>
            <a:ext cx="1332920" cy="1511727"/>
          </a:xfrm>
          <a:prstGeom prst="rect">
            <a:avLst/>
          </a:prstGeom>
        </p:spPr>
      </p:pic>
      <p:pic>
        <p:nvPicPr>
          <p:cNvPr id="27" name="Picture 26"/>
          <p:cNvPicPr>
            <a:picLocks noChangeAspect="1"/>
          </p:cNvPicPr>
          <p:nvPr/>
        </p:nvPicPr>
        <p:blipFill>
          <a:blip r:embed="rId5"/>
          <a:stretch>
            <a:fillRect/>
          </a:stretch>
        </p:blipFill>
        <p:spPr>
          <a:xfrm>
            <a:off x="3475749" y="3550609"/>
            <a:ext cx="1661997" cy="1413099"/>
          </a:xfrm>
          <a:prstGeom prst="rect">
            <a:avLst/>
          </a:prstGeom>
        </p:spPr>
      </p:pic>
      <p:pic>
        <p:nvPicPr>
          <p:cNvPr id="28" name="Picture 27"/>
          <p:cNvPicPr>
            <a:picLocks noChangeAspect="1"/>
          </p:cNvPicPr>
          <p:nvPr/>
        </p:nvPicPr>
        <p:blipFill>
          <a:blip r:embed="rId6"/>
          <a:stretch>
            <a:fillRect/>
          </a:stretch>
        </p:blipFill>
        <p:spPr>
          <a:xfrm>
            <a:off x="480289" y="3472839"/>
            <a:ext cx="1342404" cy="1484541"/>
          </a:xfrm>
          <a:prstGeom prst="rect">
            <a:avLst/>
          </a:prstGeom>
        </p:spPr>
      </p:pic>
      <p:pic>
        <p:nvPicPr>
          <p:cNvPr id="30" name="Picture 29"/>
          <p:cNvPicPr>
            <a:picLocks noChangeAspect="1"/>
          </p:cNvPicPr>
          <p:nvPr/>
        </p:nvPicPr>
        <p:blipFill>
          <a:blip r:embed="rId7"/>
          <a:stretch>
            <a:fillRect/>
          </a:stretch>
        </p:blipFill>
        <p:spPr>
          <a:xfrm>
            <a:off x="378689" y="5270258"/>
            <a:ext cx="1743075" cy="1504950"/>
          </a:xfrm>
          <a:prstGeom prst="rect">
            <a:avLst/>
          </a:prstGeom>
        </p:spPr>
      </p:pic>
      <p:pic>
        <p:nvPicPr>
          <p:cNvPr id="31" name="Picture 30"/>
          <p:cNvPicPr>
            <a:picLocks noChangeAspect="1"/>
          </p:cNvPicPr>
          <p:nvPr/>
        </p:nvPicPr>
        <p:blipFill>
          <a:blip r:embed="rId8"/>
          <a:stretch>
            <a:fillRect/>
          </a:stretch>
        </p:blipFill>
        <p:spPr>
          <a:xfrm>
            <a:off x="2447047" y="5294071"/>
            <a:ext cx="1381125" cy="1457325"/>
          </a:xfrm>
          <a:prstGeom prst="rect">
            <a:avLst/>
          </a:prstGeom>
        </p:spPr>
      </p:pic>
      <p:pic>
        <p:nvPicPr>
          <p:cNvPr id="32" name="Picture 31"/>
          <p:cNvPicPr>
            <a:picLocks noChangeAspect="1"/>
          </p:cNvPicPr>
          <p:nvPr/>
        </p:nvPicPr>
        <p:blipFill>
          <a:blip r:embed="rId9"/>
          <a:stretch>
            <a:fillRect/>
          </a:stretch>
        </p:blipFill>
        <p:spPr>
          <a:xfrm>
            <a:off x="4153455" y="5327408"/>
            <a:ext cx="1314450" cy="1390650"/>
          </a:xfrm>
          <a:prstGeom prst="rect">
            <a:avLst/>
          </a:prstGeom>
        </p:spPr>
      </p:pic>
      <p:pic>
        <p:nvPicPr>
          <p:cNvPr id="33" name="Picture 32"/>
          <p:cNvPicPr>
            <a:picLocks noChangeAspect="1"/>
          </p:cNvPicPr>
          <p:nvPr/>
        </p:nvPicPr>
        <p:blipFill>
          <a:blip r:embed="rId10"/>
          <a:stretch>
            <a:fillRect/>
          </a:stretch>
        </p:blipFill>
        <p:spPr>
          <a:xfrm>
            <a:off x="5793188" y="5303596"/>
            <a:ext cx="1314450" cy="1438275"/>
          </a:xfrm>
          <a:prstGeom prst="rect">
            <a:avLst/>
          </a:prstGeom>
        </p:spPr>
      </p:pic>
      <p:pic>
        <p:nvPicPr>
          <p:cNvPr id="34" name="Picture 33"/>
          <p:cNvPicPr>
            <a:picLocks noChangeAspect="1"/>
          </p:cNvPicPr>
          <p:nvPr/>
        </p:nvPicPr>
        <p:blipFill>
          <a:blip r:embed="rId9"/>
          <a:stretch>
            <a:fillRect/>
          </a:stretch>
        </p:blipFill>
        <p:spPr>
          <a:xfrm>
            <a:off x="7432921" y="5327408"/>
            <a:ext cx="1314450" cy="1390650"/>
          </a:xfrm>
          <a:prstGeom prst="rect">
            <a:avLst/>
          </a:prstGeom>
        </p:spPr>
      </p:pic>
      <p:pic>
        <p:nvPicPr>
          <p:cNvPr id="35" name="Picture 34"/>
          <p:cNvPicPr>
            <a:picLocks noChangeAspect="1"/>
          </p:cNvPicPr>
          <p:nvPr/>
        </p:nvPicPr>
        <p:blipFill>
          <a:blip r:embed="rId11"/>
          <a:stretch>
            <a:fillRect/>
          </a:stretch>
        </p:blipFill>
        <p:spPr>
          <a:xfrm>
            <a:off x="9072656" y="5336933"/>
            <a:ext cx="1524000" cy="1371600"/>
          </a:xfrm>
          <a:prstGeom prst="rect">
            <a:avLst/>
          </a:prstGeom>
        </p:spPr>
      </p:pic>
    </p:spTree>
    <p:extLst>
      <p:ext uri="{BB962C8B-B14F-4D97-AF65-F5344CB8AC3E}">
        <p14:creationId xmlns:p14="http://schemas.microsoft.com/office/powerpoint/2010/main" val="35914024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Caritas Award</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S6 Religious Education</a:t>
            </a:r>
          </a:p>
        </p:txBody>
      </p:sp>
      <p:sp>
        <p:nvSpPr>
          <p:cNvPr id="10" name="TextBox 9"/>
          <p:cNvSpPr txBox="1"/>
          <p:nvPr/>
        </p:nvSpPr>
        <p:spPr>
          <a:xfrm>
            <a:off x="480289" y="1699333"/>
            <a:ext cx="10187709" cy="1400383"/>
          </a:xfrm>
          <a:prstGeom prst="rect">
            <a:avLst/>
          </a:prstGeom>
          <a:noFill/>
        </p:spPr>
        <p:txBody>
          <a:bodyPr wrap="square" rtlCol="0">
            <a:spAutoFit/>
          </a:bodyPr>
          <a:lstStyle/>
          <a:p>
            <a:r>
              <a:rPr lang="en-GB" sz="1700" dirty="0" smtClean="0"/>
              <a:t>This award is based on faith learning, faith witness and faith reflection. Pupils will discover ways in which they can put their faith into action to support others.</a:t>
            </a:r>
            <a:r>
              <a:rPr lang="en-GB" sz="1700" dirty="0"/>
              <a:t> </a:t>
            </a:r>
            <a:r>
              <a:rPr lang="en-GB" sz="1700" dirty="0" smtClean="0"/>
              <a:t>Participants in the Caritas award will be supported in deciding how they can develop and use their own gifts and talents in a way that witnesses to God’s love (“Caritas”) in their communities. Pupils who successfully gain this award will also meet the assessment criteria for Level 5 SQA Award in Religion, Beliefs and Values. Pupils of all beliefs are welcome to complete the Caritas Award.</a:t>
            </a:r>
            <a:endParaRPr lang="en-GB" sz="17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3968" y="29798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9" name="Picture 28"/>
          <p:cNvPicPr>
            <a:picLocks noChangeAspect="1"/>
          </p:cNvPicPr>
          <p:nvPr/>
        </p:nvPicPr>
        <p:blipFill>
          <a:blip r:embed="rId3"/>
          <a:stretch>
            <a:fillRect/>
          </a:stretch>
        </p:blipFill>
        <p:spPr>
          <a:xfrm>
            <a:off x="2764484" y="5315574"/>
            <a:ext cx="1381125" cy="1457325"/>
          </a:xfrm>
          <a:prstGeom prst="rect">
            <a:avLst/>
          </a:prstGeom>
        </p:spPr>
      </p:pic>
      <p:pic>
        <p:nvPicPr>
          <p:cNvPr id="22" name="Picture 21"/>
          <p:cNvPicPr>
            <a:picLocks noChangeAspect="1"/>
          </p:cNvPicPr>
          <p:nvPr/>
        </p:nvPicPr>
        <p:blipFill>
          <a:blip r:embed="rId4"/>
          <a:stretch>
            <a:fillRect/>
          </a:stretch>
        </p:blipFill>
        <p:spPr>
          <a:xfrm>
            <a:off x="463048" y="3521692"/>
            <a:ext cx="1286599" cy="1386854"/>
          </a:xfrm>
          <a:prstGeom prst="rect">
            <a:avLst/>
          </a:prstGeom>
        </p:spPr>
      </p:pic>
      <p:pic>
        <p:nvPicPr>
          <p:cNvPr id="24" name="Picture 23"/>
          <p:cNvPicPr>
            <a:picLocks noChangeAspect="1"/>
          </p:cNvPicPr>
          <p:nvPr/>
        </p:nvPicPr>
        <p:blipFill>
          <a:blip r:embed="rId5"/>
          <a:stretch>
            <a:fillRect/>
          </a:stretch>
        </p:blipFill>
        <p:spPr>
          <a:xfrm>
            <a:off x="8017864" y="3204780"/>
            <a:ext cx="2609850" cy="1752600"/>
          </a:xfrm>
          <a:prstGeom prst="rect">
            <a:avLst/>
          </a:prstGeom>
        </p:spPr>
      </p:pic>
      <p:pic>
        <p:nvPicPr>
          <p:cNvPr id="25" name="Picture 24"/>
          <p:cNvPicPr>
            <a:picLocks noChangeAspect="1"/>
          </p:cNvPicPr>
          <p:nvPr/>
        </p:nvPicPr>
        <p:blipFill>
          <a:blip r:embed="rId6"/>
          <a:stretch>
            <a:fillRect/>
          </a:stretch>
        </p:blipFill>
        <p:spPr>
          <a:xfrm>
            <a:off x="4764097" y="5310811"/>
            <a:ext cx="1190625" cy="1466850"/>
          </a:xfrm>
          <a:prstGeom prst="rect">
            <a:avLst/>
          </a:prstGeom>
        </p:spPr>
      </p:pic>
      <p:pic>
        <p:nvPicPr>
          <p:cNvPr id="26" name="Picture 25"/>
          <p:cNvPicPr>
            <a:picLocks noChangeAspect="1"/>
          </p:cNvPicPr>
          <p:nvPr/>
        </p:nvPicPr>
        <p:blipFill>
          <a:blip r:embed="rId7"/>
          <a:stretch>
            <a:fillRect/>
          </a:stretch>
        </p:blipFill>
        <p:spPr>
          <a:xfrm>
            <a:off x="812496" y="5301286"/>
            <a:ext cx="1333500" cy="1485900"/>
          </a:xfrm>
          <a:prstGeom prst="rect">
            <a:avLst/>
          </a:prstGeom>
        </p:spPr>
      </p:pic>
      <p:pic>
        <p:nvPicPr>
          <p:cNvPr id="19" name="Picture 18"/>
          <p:cNvPicPr>
            <a:picLocks noChangeAspect="1"/>
          </p:cNvPicPr>
          <p:nvPr/>
        </p:nvPicPr>
        <p:blipFill>
          <a:blip r:embed="rId8"/>
          <a:stretch>
            <a:fillRect/>
          </a:stretch>
        </p:blipFill>
        <p:spPr>
          <a:xfrm>
            <a:off x="1881335" y="3445653"/>
            <a:ext cx="1332920" cy="1511727"/>
          </a:xfrm>
          <a:prstGeom prst="rect">
            <a:avLst/>
          </a:prstGeom>
        </p:spPr>
      </p:pic>
      <p:pic>
        <p:nvPicPr>
          <p:cNvPr id="20" name="Picture 19"/>
          <p:cNvPicPr>
            <a:picLocks noChangeAspect="1"/>
          </p:cNvPicPr>
          <p:nvPr/>
        </p:nvPicPr>
        <p:blipFill>
          <a:blip r:embed="rId9"/>
          <a:stretch>
            <a:fillRect/>
          </a:stretch>
        </p:blipFill>
        <p:spPr>
          <a:xfrm>
            <a:off x="6573210" y="5306049"/>
            <a:ext cx="1181100" cy="1476375"/>
          </a:xfrm>
          <a:prstGeom prst="rect">
            <a:avLst/>
          </a:prstGeom>
        </p:spPr>
      </p:pic>
      <p:pic>
        <p:nvPicPr>
          <p:cNvPr id="21" name="Picture 20"/>
          <p:cNvPicPr>
            <a:picLocks noChangeAspect="1"/>
          </p:cNvPicPr>
          <p:nvPr/>
        </p:nvPicPr>
        <p:blipFill>
          <a:blip r:embed="rId10"/>
          <a:stretch>
            <a:fillRect/>
          </a:stretch>
        </p:blipFill>
        <p:spPr>
          <a:xfrm>
            <a:off x="8372798" y="5291761"/>
            <a:ext cx="1743075" cy="1504950"/>
          </a:xfrm>
          <a:prstGeom prst="rect">
            <a:avLst/>
          </a:prstGeom>
        </p:spPr>
      </p:pic>
    </p:spTree>
    <p:extLst>
      <p:ext uri="{BB962C8B-B14F-4D97-AF65-F5344CB8AC3E}">
        <p14:creationId xmlns:p14="http://schemas.microsoft.com/office/powerpoint/2010/main" val="33349707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405915"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Faith and Learning </a:t>
            </a:r>
            <a:r>
              <a:rPr lang="en-US" sz="5400" b="1" dirty="0" err="1"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Programme</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Whole School Core Religious Education</a:t>
            </a:r>
          </a:p>
        </p:txBody>
      </p:sp>
      <p:sp>
        <p:nvSpPr>
          <p:cNvPr id="10" name="TextBox 9"/>
          <p:cNvSpPr txBox="1"/>
          <p:nvPr/>
        </p:nvSpPr>
        <p:spPr>
          <a:xfrm>
            <a:off x="480289" y="1699333"/>
            <a:ext cx="10187709" cy="1400383"/>
          </a:xfrm>
          <a:prstGeom prst="rect">
            <a:avLst/>
          </a:prstGeom>
          <a:noFill/>
        </p:spPr>
        <p:txBody>
          <a:bodyPr wrap="square" rtlCol="0">
            <a:spAutoFit/>
          </a:bodyPr>
          <a:lstStyle/>
          <a:p>
            <a:r>
              <a:rPr lang="en-GB" sz="1700" dirty="0" smtClean="0"/>
              <a:t>Throughout their time in St Columba’s High School, pupils will have a wealth of opportunities to grow in love of God and love of others through our Faith and Learning programme which comprises of elements including class masses, accessing the sacraments and year group retreats. These opportunities are facilitated in conjunction with the Diocese of Paisley, the Scottish Catholic Education Service and external partners such as NET Ministries and Generation Hope.</a:t>
            </a:r>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3968" y="29798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9" name="Picture 28"/>
          <p:cNvPicPr>
            <a:picLocks noChangeAspect="1"/>
          </p:cNvPicPr>
          <p:nvPr/>
        </p:nvPicPr>
        <p:blipFill>
          <a:blip r:embed="rId3"/>
          <a:stretch>
            <a:fillRect/>
          </a:stretch>
        </p:blipFill>
        <p:spPr>
          <a:xfrm>
            <a:off x="2764484" y="5315574"/>
            <a:ext cx="1381125" cy="1457325"/>
          </a:xfrm>
          <a:prstGeom prst="rect">
            <a:avLst/>
          </a:prstGeom>
        </p:spPr>
      </p:pic>
      <p:pic>
        <p:nvPicPr>
          <p:cNvPr id="22" name="Picture 21"/>
          <p:cNvPicPr>
            <a:picLocks noChangeAspect="1"/>
          </p:cNvPicPr>
          <p:nvPr/>
        </p:nvPicPr>
        <p:blipFill>
          <a:blip r:embed="rId4"/>
          <a:stretch>
            <a:fillRect/>
          </a:stretch>
        </p:blipFill>
        <p:spPr>
          <a:xfrm>
            <a:off x="463048" y="3521692"/>
            <a:ext cx="1286599" cy="1386854"/>
          </a:xfrm>
          <a:prstGeom prst="rect">
            <a:avLst/>
          </a:prstGeom>
        </p:spPr>
      </p:pic>
      <p:pic>
        <p:nvPicPr>
          <p:cNvPr id="25" name="Picture 24"/>
          <p:cNvPicPr>
            <a:picLocks noChangeAspect="1"/>
          </p:cNvPicPr>
          <p:nvPr/>
        </p:nvPicPr>
        <p:blipFill>
          <a:blip r:embed="rId5"/>
          <a:stretch>
            <a:fillRect/>
          </a:stretch>
        </p:blipFill>
        <p:spPr>
          <a:xfrm>
            <a:off x="4764097" y="5310811"/>
            <a:ext cx="1190625" cy="1466850"/>
          </a:xfrm>
          <a:prstGeom prst="rect">
            <a:avLst/>
          </a:prstGeom>
        </p:spPr>
      </p:pic>
      <p:pic>
        <p:nvPicPr>
          <p:cNvPr id="26" name="Picture 25"/>
          <p:cNvPicPr>
            <a:picLocks noChangeAspect="1"/>
          </p:cNvPicPr>
          <p:nvPr/>
        </p:nvPicPr>
        <p:blipFill>
          <a:blip r:embed="rId6"/>
          <a:stretch>
            <a:fillRect/>
          </a:stretch>
        </p:blipFill>
        <p:spPr>
          <a:xfrm>
            <a:off x="812496" y="5301286"/>
            <a:ext cx="1333500" cy="1485900"/>
          </a:xfrm>
          <a:prstGeom prst="rect">
            <a:avLst/>
          </a:prstGeom>
        </p:spPr>
      </p:pic>
      <p:pic>
        <p:nvPicPr>
          <p:cNvPr id="19" name="Picture 18"/>
          <p:cNvPicPr>
            <a:picLocks noChangeAspect="1"/>
          </p:cNvPicPr>
          <p:nvPr/>
        </p:nvPicPr>
        <p:blipFill>
          <a:blip r:embed="rId7"/>
          <a:stretch>
            <a:fillRect/>
          </a:stretch>
        </p:blipFill>
        <p:spPr>
          <a:xfrm>
            <a:off x="1881335" y="3445653"/>
            <a:ext cx="1332920" cy="1511727"/>
          </a:xfrm>
          <a:prstGeom prst="rect">
            <a:avLst/>
          </a:prstGeom>
        </p:spPr>
      </p:pic>
      <p:pic>
        <p:nvPicPr>
          <p:cNvPr id="20" name="Picture 19"/>
          <p:cNvPicPr>
            <a:picLocks noChangeAspect="1"/>
          </p:cNvPicPr>
          <p:nvPr/>
        </p:nvPicPr>
        <p:blipFill>
          <a:blip r:embed="rId8"/>
          <a:stretch>
            <a:fillRect/>
          </a:stretch>
        </p:blipFill>
        <p:spPr>
          <a:xfrm>
            <a:off x="6573210" y="5306049"/>
            <a:ext cx="1181100" cy="1476375"/>
          </a:xfrm>
          <a:prstGeom prst="rect">
            <a:avLst/>
          </a:prstGeom>
        </p:spPr>
      </p:pic>
      <p:pic>
        <p:nvPicPr>
          <p:cNvPr id="21" name="Picture 20"/>
          <p:cNvPicPr>
            <a:picLocks noChangeAspect="1"/>
          </p:cNvPicPr>
          <p:nvPr/>
        </p:nvPicPr>
        <p:blipFill>
          <a:blip r:embed="rId9"/>
          <a:stretch>
            <a:fillRect/>
          </a:stretch>
        </p:blipFill>
        <p:spPr>
          <a:xfrm>
            <a:off x="8372798" y="5291761"/>
            <a:ext cx="1743075" cy="1504950"/>
          </a:xfrm>
          <a:prstGeom prst="rect">
            <a:avLst/>
          </a:prstGeom>
        </p:spPr>
      </p:pic>
    </p:spTree>
    <p:extLst>
      <p:ext uri="{BB962C8B-B14F-4D97-AF65-F5344CB8AC3E}">
        <p14:creationId xmlns:p14="http://schemas.microsoft.com/office/powerpoint/2010/main" val="35203718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Romero Equalities Group</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Pupil Voice Forum – All Stages</a:t>
            </a:r>
          </a:p>
        </p:txBody>
      </p:sp>
      <p:sp>
        <p:nvSpPr>
          <p:cNvPr id="10" name="TextBox 9"/>
          <p:cNvSpPr txBox="1"/>
          <p:nvPr/>
        </p:nvSpPr>
        <p:spPr>
          <a:xfrm>
            <a:off x="480289" y="1699333"/>
            <a:ext cx="10187709" cy="1400383"/>
          </a:xfrm>
          <a:prstGeom prst="rect">
            <a:avLst/>
          </a:prstGeom>
          <a:noFill/>
        </p:spPr>
        <p:txBody>
          <a:bodyPr wrap="square" rtlCol="0">
            <a:spAutoFit/>
          </a:bodyPr>
          <a:lstStyle/>
          <a:p>
            <a:r>
              <a:rPr lang="en-GB" sz="1700" dirty="0" smtClean="0"/>
              <a:t>Pupils in the Romero group work towards promoting the dignity and respect of all. They work collaboratively to raise awareness of the nine protected characteristics in our own school and our associated primary schools.</a:t>
            </a:r>
          </a:p>
          <a:p>
            <a:endParaRPr lang="en-GB" sz="1700" dirty="0"/>
          </a:p>
          <a:p>
            <a:r>
              <a:rPr lang="en-GB" sz="1700" dirty="0" smtClean="0"/>
              <a:t>Pupils have organised events such as ‘Show Racism the Red Card’ day and delivered assemblies on hate speech in St Columba’s and all of our associated primaries.</a:t>
            </a:r>
            <a:endParaRPr lang="en-GB" sz="17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3968" y="29798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9" name="Picture 28"/>
          <p:cNvPicPr>
            <a:picLocks noChangeAspect="1"/>
          </p:cNvPicPr>
          <p:nvPr/>
        </p:nvPicPr>
        <p:blipFill>
          <a:blip r:embed="rId3"/>
          <a:stretch>
            <a:fillRect/>
          </a:stretch>
        </p:blipFill>
        <p:spPr>
          <a:xfrm>
            <a:off x="2764484" y="5315574"/>
            <a:ext cx="1381125" cy="1457325"/>
          </a:xfrm>
          <a:prstGeom prst="rect">
            <a:avLst/>
          </a:prstGeom>
        </p:spPr>
      </p:pic>
      <p:pic>
        <p:nvPicPr>
          <p:cNvPr id="22" name="Picture 21"/>
          <p:cNvPicPr>
            <a:picLocks noChangeAspect="1"/>
          </p:cNvPicPr>
          <p:nvPr/>
        </p:nvPicPr>
        <p:blipFill>
          <a:blip r:embed="rId4"/>
          <a:stretch>
            <a:fillRect/>
          </a:stretch>
        </p:blipFill>
        <p:spPr>
          <a:xfrm>
            <a:off x="463048" y="3521692"/>
            <a:ext cx="1286599" cy="1386854"/>
          </a:xfrm>
          <a:prstGeom prst="rect">
            <a:avLst/>
          </a:prstGeom>
        </p:spPr>
      </p:pic>
      <p:pic>
        <p:nvPicPr>
          <p:cNvPr id="25" name="Picture 24"/>
          <p:cNvPicPr>
            <a:picLocks noChangeAspect="1"/>
          </p:cNvPicPr>
          <p:nvPr/>
        </p:nvPicPr>
        <p:blipFill>
          <a:blip r:embed="rId5"/>
          <a:stretch>
            <a:fillRect/>
          </a:stretch>
        </p:blipFill>
        <p:spPr>
          <a:xfrm>
            <a:off x="4764097" y="5310811"/>
            <a:ext cx="1190625" cy="1466850"/>
          </a:xfrm>
          <a:prstGeom prst="rect">
            <a:avLst/>
          </a:prstGeom>
        </p:spPr>
      </p:pic>
      <p:pic>
        <p:nvPicPr>
          <p:cNvPr id="26" name="Picture 25"/>
          <p:cNvPicPr>
            <a:picLocks noChangeAspect="1"/>
          </p:cNvPicPr>
          <p:nvPr/>
        </p:nvPicPr>
        <p:blipFill>
          <a:blip r:embed="rId6"/>
          <a:stretch>
            <a:fillRect/>
          </a:stretch>
        </p:blipFill>
        <p:spPr>
          <a:xfrm>
            <a:off x="812496" y="5301286"/>
            <a:ext cx="1333500" cy="1485900"/>
          </a:xfrm>
          <a:prstGeom prst="rect">
            <a:avLst/>
          </a:prstGeom>
        </p:spPr>
      </p:pic>
      <p:pic>
        <p:nvPicPr>
          <p:cNvPr id="19" name="Picture 18"/>
          <p:cNvPicPr>
            <a:picLocks noChangeAspect="1"/>
          </p:cNvPicPr>
          <p:nvPr/>
        </p:nvPicPr>
        <p:blipFill>
          <a:blip r:embed="rId7"/>
          <a:stretch>
            <a:fillRect/>
          </a:stretch>
        </p:blipFill>
        <p:spPr>
          <a:xfrm>
            <a:off x="1881335" y="3445653"/>
            <a:ext cx="1332920" cy="1511727"/>
          </a:xfrm>
          <a:prstGeom prst="rect">
            <a:avLst/>
          </a:prstGeom>
        </p:spPr>
      </p:pic>
      <p:pic>
        <p:nvPicPr>
          <p:cNvPr id="20" name="Picture 19"/>
          <p:cNvPicPr>
            <a:picLocks noChangeAspect="1"/>
          </p:cNvPicPr>
          <p:nvPr/>
        </p:nvPicPr>
        <p:blipFill>
          <a:blip r:embed="rId8"/>
          <a:stretch>
            <a:fillRect/>
          </a:stretch>
        </p:blipFill>
        <p:spPr>
          <a:xfrm>
            <a:off x="6573210" y="5306049"/>
            <a:ext cx="1181100" cy="1476375"/>
          </a:xfrm>
          <a:prstGeom prst="rect">
            <a:avLst/>
          </a:prstGeom>
        </p:spPr>
      </p:pic>
      <p:pic>
        <p:nvPicPr>
          <p:cNvPr id="21" name="Picture 20"/>
          <p:cNvPicPr>
            <a:picLocks noChangeAspect="1"/>
          </p:cNvPicPr>
          <p:nvPr/>
        </p:nvPicPr>
        <p:blipFill>
          <a:blip r:embed="rId9"/>
          <a:stretch>
            <a:fillRect/>
          </a:stretch>
        </p:blipFill>
        <p:spPr>
          <a:xfrm>
            <a:off x="8372798" y="5291761"/>
            <a:ext cx="1743075" cy="1504950"/>
          </a:xfrm>
          <a:prstGeom prst="rect">
            <a:avLst/>
          </a:prstGeom>
        </p:spPr>
      </p:pic>
    </p:spTree>
    <p:extLst>
      <p:ext uri="{BB962C8B-B14F-4D97-AF65-F5344CB8AC3E}">
        <p14:creationId xmlns:p14="http://schemas.microsoft.com/office/powerpoint/2010/main" val="7284578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Anne Frank Ambassadors</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397162" y="1171014"/>
            <a:ext cx="8414329" cy="584775"/>
          </a:xfrm>
          <a:prstGeom prst="rect">
            <a:avLst/>
          </a:prstGeom>
          <a:noFill/>
        </p:spPr>
        <p:txBody>
          <a:bodyPr wrap="square" rtlCol="0">
            <a:spAutoFit/>
          </a:bodyPr>
          <a:lstStyle/>
          <a:p>
            <a:r>
              <a:rPr lang="en-GB" sz="3200" dirty="0" smtClean="0">
                <a:solidFill>
                  <a:srgbClr val="0070C0"/>
                </a:solidFill>
              </a:rPr>
              <a:t>Peer Education – S1 - S4</a:t>
            </a:r>
          </a:p>
        </p:txBody>
      </p:sp>
      <p:sp>
        <p:nvSpPr>
          <p:cNvPr id="10" name="TextBox 9"/>
          <p:cNvSpPr txBox="1"/>
          <p:nvPr/>
        </p:nvSpPr>
        <p:spPr>
          <a:xfrm>
            <a:off x="480289" y="1699333"/>
            <a:ext cx="10187709" cy="1400383"/>
          </a:xfrm>
          <a:prstGeom prst="rect">
            <a:avLst/>
          </a:prstGeom>
          <a:noFill/>
        </p:spPr>
        <p:txBody>
          <a:bodyPr wrap="square" rtlCol="0">
            <a:spAutoFit/>
          </a:bodyPr>
          <a:lstStyle/>
          <a:p>
            <a:r>
              <a:rPr lang="en-GB" sz="1700" dirty="0" smtClean="0"/>
              <a:t>Empowering young people to educate their peers and develop their own learning to bring anti-prejudice values to our whole school community. Programme sponsored by Anne Frank Trust UK. The programme is in two formats:</a:t>
            </a:r>
            <a:endParaRPr lang="en-GB" sz="1700" dirty="0"/>
          </a:p>
          <a:p>
            <a:pPr marL="285750" indent="-285750">
              <a:buFontTx/>
              <a:buChar char="-"/>
            </a:pPr>
            <a:r>
              <a:rPr lang="en-GB" sz="1700" dirty="0" smtClean="0"/>
              <a:t>A History for Today: an interactive exhibition lead by S4 peer educators based around the story of Anne Frank for pupils, parents and partners. (Will resume session 23-24)</a:t>
            </a:r>
          </a:p>
          <a:p>
            <a:pPr marL="285750" indent="-285750">
              <a:buFontTx/>
              <a:buChar char="-"/>
            </a:pPr>
            <a:r>
              <a:rPr lang="en-GB" sz="1700" dirty="0"/>
              <a:t> </a:t>
            </a:r>
            <a:r>
              <a:rPr lang="en-GB" sz="1700" dirty="0" smtClean="0"/>
              <a:t>Voices for Equality: A three day learning programme for peer educators, based on the Holocaust.</a:t>
            </a:r>
            <a:endParaRPr lang="en-GB" sz="17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3968" y="29798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9" name="Picture 28"/>
          <p:cNvPicPr>
            <a:picLocks noChangeAspect="1"/>
          </p:cNvPicPr>
          <p:nvPr/>
        </p:nvPicPr>
        <p:blipFill>
          <a:blip r:embed="rId3"/>
          <a:stretch>
            <a:fillRect/>
          </a:stretch>
        </p:blipFill>
        <p:spPr>
          <a:xfrm>
            <a:off x="2764484" y="5315574"/>
            <a:ext cx="1381125" cy="1457325"/>
          </a:xfrm>
          <a:prstGeom prst="rect">
            <a:avLst/>
          </a:prstGeom>
        </p:spPr>
      </p:pic>
      <p:pic>
        <p:nvPicPr>
          <p:cNvPr id="22" name="Picture 21"/>
          <p:cNvPicPr>
            <a:picLocks noChangeAspect="1"/>
          </p:cNvPicPr>
          <p:nvPr/>
        </p:nvPicPr>
        <p:blipFill>
          <a:blip r:embed="rId4"/>
          <a:stretch>
            <a:fillRect/>
          </a:stretch>
        </p:blipFill>
        <p:spPr>
          <a:xfrm>
            <a:off x="463048" y="3521692"/>
            <a:ext cx="1286599" cy="1386854"/>
          </a:xfrm>
          <a:prstGeom prst="rect">
            <a:avLst/>
          </a:prstGeom>
        </p:spPr>
      </p:pic>
      <p:pic>
        <p:nvPicPr>
          <p:cNvPr id="25" name="Picture 24"/>
          <p:cNvPicPr>
            <a:picLocks noChangeAspect="1"/>
          </p:cNvPicPr>
          <p:nvPr/>
        </p:nvPicPr>
        <p:blipFill>
          <a:blip r:embed="rId5"/>
          <a:stretch>
            <a:fillRect/>
          </a:stretch>
        </p:blipFill>
        <p:spPr>
          <a:xfrm>
            <a:off x="4764097" y="5310811"/>
            <a:ext cx="1190625" cy="1466850"/>
          </a:xfrm>
          <a:prstGeom prst="rect">
            <a:avLst/>
          </a:prstGeom>
        </p:spPr>
      </p:pic>
      <p:pic>
        <p:nvPicPr>
          <p:cNvPr id="26" name="Picture 25"/>
          <p:cNvPicPr>
            <a:picLocks noChangeAspect="1"/>
          </p:cNvPicPr>
          <p:nvPr/>
        </p:nvPicPr>
        <p:blipFill>
          <a:blip r:embed="rId6"/>
          <a:stretch>
            <a:fillRect/>
          </a:stretch>
        </p:blipFill>
        <p:spPr>
          <a:xfrm>
            <a:off x="812496" y="5301286"/>
            <a:ext cx="1333500" cy="1485900"/>
          </a:xfrm>
          <a:prstGeom prst="rect">
            <a:avLst/>
          </a:prstGeom>
        </p:spPr>
      </p:pic>
      <p:pic>
        <p:nvPicPr>
          <p:cNvPr id="19" name="Picture 18"/>
          <p:cNvPicPr>
            <a:picLocks noChangeAspect="1"/>
          </p:cNvPicPr>
          <p:nvPr/>
        </p:nvPicPr>
        <p:blipFill>
          <a:blip r:embed="rId7"/>
          <a:stretch>
            <a:fillRect/>
          </a:stretch>
        </p:blipFill>
        <p:spPr>
          <a:xfrm>
            <a:off x="1881335" y="3445653"/>
            <a:ext cx="1332920" cy="1511727"/>
          </a:xfrm>
          <a:prstGeom prst="rect">
            <a:avLst/>
          </a:prstGeom>
        </p:spPr>
      </p:pic>
      <p:pic>
        <p:nvPicPr>
          <p:cNvPr id="20" name="Picture 19"/>
          <p:cNvPicPr>
            <a:picLocks noChangeAspect="1"/>
          </p:cNvPicPr>
          <p:nvPr/>
        </p:nvPicPr>
        <p:blipFill>
          <a:blip r:embed="rId8"/>
          <a:stretch>
            <a:fillRect/>
          </a:stretch>
        </p:blipFill>
        <p:spPr>
          <a:xfrm>
            <a:off x="6573210" y="5306049"/>
            <a:ext cx="1181100" cy="1476375"/>
          </a:xfrm>
          <a:prstGeom prst="rect">
            <a:avLst/>
          </a:prstGeom>
        </p:spPr>
      </p:pic>
      <p:pic>
        <p:nvPicPr>
          <p:cNvPr id="21" name="Picture 20"/>
          <p:cNvPicPr>
            <a:picLocks noChangeAspect="1"/>
          </p:cNvPicPr>
          <p:nvPr/>
        </p:nvPicPr>
        <p:blipFill>
          <a:blip r:embed="rId9"/>
          <a:stretch>
            <a:fillRect/>
          </a:stretch>
        </p:blipFill>
        <p:spPr>
          <a:xfrm>
            <a:off x="8372798" y="5291761"/>
            <a:ext cx="1743075" cy="1504950"/>
          </a:xfrm>
          <a:prstGeom prst="rect">
            <a:avLst/>
          </a:prstGeom>
        </p:spPr>
      </p:pic>
    </p:spTree>
    <p:extLst>
      <p:ext uri="{BB962C8B-B14F-4D97-AF65-F5344CB8AC3E}">
        <p14:creationId xmlns:p14="http://schemas.microsoft.com/office/powerpoint/2010/main" val="6258504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St Vincent de Paul Society</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397162" y="1171014"/>
            <a:ext cx="8414329" cy="584775"/>
          </a:xfrm>
          <a:prstGeom prst="rect">
            <a:avLst/>
          </a:prstGeom>
          <a:noFill/>
        </p:spPr>
        <p:txBody>
          <a:bodyPr wrap="square" rtlCol="0">
            <a:spAutoFit/>
          </a:bodyPr>
          <a:lstStyle/>
          <a:p>
            <a:r>
              <a:rPr lang="en-GB" sz="3200" dirty="0" smtClean="0">
                <a:solidFill>
                  <a:srgbClr val="0070C0"/>
                </a:solidFill>
              </a:rPr>
              <a:t>S6 Charity Committee</a:t>
            </a:r>
          </a:p>
        </p:txBody>
      </p:sp>
      <p:sp>
        <p:nvSpPr>
          <p:cNvPr id="10" name="TextBox 9"/>
          <p:cNvSpPr txBox="1"/>
          <p:nvPr/>
        </p:nvSpPr>
        <p:spPr>
          <a:xfrm>
            <a:off x="480289" y="1699333"/>
            <a:ext cx="10187709" cy="1138773"/>
          </a:xfrm>
          <a:prstGeom prst="rect">
            <a:avLst/>
          </a:prstGeom>
          <a:noFill/>
        </p:spPr>
        <p:txBody>
          <a:bodyPr wrap="square" rtlCol="0">
            <a:spAutoFit/>
          </a:bodyPr>
          <a:lstStyle/>
          <a:p>
            <a:r>
              <a:rPr lang="en-GB" sz="1700" dirty="0" smtClean="0"/>
              <a:t>During the season of Advent and Lent, we embrace the opportunity to help, support and raise awareness of those in need in our community. Pupils organise donations of food, gifts and monetary donations through projects such as the ‘Giving Tree’, Soup Kitchen and coffee mornings which are then distributed by local partners including parishes and </a:t>
            </a:r>
            <a:r>
              <a:rPr lang="en-GB" sz="1700" dirty="0" err="1" smtClean="0"/>
              <a:t>Barnardo’s</a:t>
            </a:r>
            <a:r>
              <a:rPr lang="en-GB" sz="1700" dirty="0" smtClean="0"/>
              <a:t>.</a:t>
            </a:r>
            <a:endParaRPr lang="en-GB" sz="1700" dirty="0"/>
          </a:p>
        </p:txBody>
      </p:sp>
      <p:sp>
        <p:nvSpPr>
          <p:cNvPr id="15" name="TextBox 14"/>
          <p:cNvSpPr txBox="1"/>
          <p:nvPr/>
        </p:nvSpPr>
        <p:spPr>
          <a:xfrm>
            <a:off x="720645" y="4835039"/>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3968" y="29798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9" name="Picture 28"/>
          <p:cNvPicPr>
            <a:picLocks noChangeAspect="1"/>
          </p:cNvPicPr>
          <p:nvPr/>
        </p:nvPicPr>
        <p:blipFill>
          <a:blip r:embed="rId3"/>
          <a:stretch>
            <a:fillRect/>
          </a:stretch>
        </p:blipFill>
        <p:spPr>
          <a:xfrm>
            <a:off x="2764484" y="5315574"/>
            <a:ext cx="1381125" cy="1457325"/>
          </a:xfrm>
          <a:prstGeom prst="rect">
            <a:avLst/>
          </a:prstGeom>
        </p:spPr>
      </p:pic>
      <p:pic>
        <p:nvPicPr>
          <p:cNvPr id="22" name="Picture 21"/>
          <p:cNvPicPr>
            <a:picLocks noChangeAspect="1"/>
          </p:cNvPicPr>
          <p:nvPr/>
        </p:nvPicPr>
        <p:blipFill>
          <a:blip r:embed="rId4"/>
          <a:stretch>
            <a:fillRect/>
          </a:stretch>
        </p:blipFill>
        <p:spPr>
          <a:xfrm>
            <a:off x="463048" y="3521692"/>
            <a:ext cx="1286599" cy="1386854"/>
          </a:xfrm>
          <a:prstGeom prst="rect">
            <a:avLst/>
          </a:prstGeom>
        </p:spPr>
      </p:pic>
      <p:pic>
        <p:nvPicPr>
          <p:cNvPr id="25" name="Picture 24"/>
          <p:cNvPicPr>
            <a:picLocks noChangeAspect="1"/>
          </p:cNvPicPr>
          <p:nvPr/>
        </p:nvPicPr>
        <p:blipFill>
          <a:blip r:embed="rId5"/>
          <a:stretch>
            <a:fillRect/>
          </a:stretch>
        </p:blipFill>
        <p:spPr>
          <a:xfrm>
            <a:off x="4764097" y="5310811"/>
            <a:ext cx="1190625" cy="1466850"/>
          </a:xfrm>
          <a:prstGeom prst="rect">
            <a:avLst/>
          </a:prstGeom>
        </p:spPr>
      </p:pic>
      <p:pic>
        <p:nvPicPr>
          <p:cNvPr id="26" name="Picture 25"/>
          <p:cNvPicPr>
            <a:picLocks noChangeAspect="1"/>
          </p:cNvPicPr>
          <p:nvPr/>
        </p:nvPicPr>
        <p:blipFill>
          <a:blip r:embed="rId6"/>
          <a:stretch>
            <a:fillRect/>
          </a:stretch>
        </p:blipFill>
        <p:spPr>
          <a:xfrm>
            <a:off x="812496" y="5301286"/>
            <a:ext cx="1333500" cy="1485900"/>
          </a:xfrm>
          <a:prstGeom prst="rect">
            <a:avLst/>
          </a:prstGeom>
        </p:spPr>
      </p:pic>
      <p:pic>
        <p:nvPicPr>
          <p:cNvPr id="19" name="Picture 18"/>
          <p:cNvPicPr>
            <a:picLocks noChangeAspect="1"/>
          </p:cNvPicPr>
          <p:nvPr/>
        </p:nvPicPr>
        <p:blipFill>
          <a:blip r:embed="rId7"/>
          <a:stretch>
            <a:fillRect/>
          </a:stretch>
        </p:blipFill>
        <p:spPr>
          <a:xfrm>
            <a:off x="1881335" y="3445653"/>
            <a:ext cx="1332920" cy="1511727"/>
          </a:xfrm>
          <a:prstGeom prst="rect">
            <a:avLst/>
          </a:prstGeom>
        </p:spPr>
      </p:pic>
      <p:pic>
        <p:nvPicPr>
          <p:cNvPr id="20" name="Picture 19"/>
          <p:cNvPicPr>
            <a:picLocks noChangeAspect="1"/>
          </p:cNvPicPr>
          <p:nvPr/>
        </p:nvPicPr>
        <p:blipFill>
          <a:blip r:embed="rId8"/>
          <a:stretch>
            <a:fillRect/>
          </a:stretch>
        </p:blipFill>
        <p:spPr>
          <a:xfrm>
            <a:off x="6573210" y="5306049"/>
            <a:ext cx="1181100" cy="1476375"/>
          </a:xfrm>
          <a:prstGeom prst="rect">
            <a:avLst/>
          </a:prstGeom>
        </p:spPr>
      </p:pic>
      <p:pic>
        <p:nvPicPr>
          <p:cNvPr id="21" name="Picture 20"/>
          <p:cNvPicPr>
            <a:picLocks noChangeAspect="1"/>
          </p:cNvPicPr>
          <p:nvPr/>
        </p:nvPicPr>
        <p:blipFill>
          <a:blip r:embed="rId9"/>
          <a:stretch>
            <a:fillRect/>
          </a:stretch>
        </p:blipFill>
        <p:spPr>
          <a:xfrm>
            <a:off x="8372798" y="5291761"/>
            <a:ext cx="1743075" cy="1504950"/>
          </a:xfrm>
          <a:prstGeom prst="rect">
            <a:avLst/>
          </a:prstGeom>
        </p:spPr>
      </p:pic>
    </p:spTree>
    <p:extLst>
      <p:ext uri="{BB962C8B-B14F-4D97-AF65-F5344CB8AC3E}">
        <p14:creationId xmlns:p14="http://schemas.microsoft.com/office/powerpoint/2010/main" val="670153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Vision Schools</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397162" y="1171014"/>
            <a:ext cx="8414329" cy="584775"/>
          </a:xfrm>
          <a:prstGeom prst="rect">
            <a:avLst/>
          </a:prstGeom>
          <a:noFill/>
        </p:spPr>
        <p:txBody>
          <a:bodyPr wrap="square" rtlCol="0">
            <a:spAutoFit/>
          </a:bodyPr>
          <a:lstStyle/>
          <a:p>
            <a:r>
              <a:rPr lang="en-GB" sz="3200" dirty="0" smtClean="0">
                <a:solidFill>
                  <a:srgbClr val="0070C0"/>
                </a:solidFill>
              </a:rPr>
              <a:t>Whole School Project</a:t>
            </a:r>
          </a:p>
        </p:txBody>
      </p:sp>
      <p:sp>
        <p:nvSpPr>
          <p:cNvPr id="10" name="TextBox 9"/>
          <p:cNvSpPr txBox="1"/>
          <p:nvPr/>
        </p:nvSpPr>
        <p:spPr>
          <a:xfrm>
            <a:off x="480289" y="1699333"/>
            <a:ext cx="10187709" cy="1400383"/>
          </a:xfrm>
          <a:prstGeom prst="rect">
            <a:avLst/>
          </a:prstGeom>
          <a:noFill/>
        </p:spPr>
        <p:txBody>
          <a:bodyPr wrap="square" rtlCol="0">
            <a:spAutoFit/>
          </a:bodyPr>
          <a:lstStyle/>
          <a:p>
            <a:r>
              <a:rPr lang="en-GB" sz="1700" dirty="0" smtClean="0"/>
              <a:t>St Columba’s have been successful in gaining the Vision Schools Scotland Level 1 award for the second time. The Vision Schools Programme is part of a partnership between the University of the West of Scotland and the Holocaust Educational Trust which aims to promote anti-racist education, education for citizenship and supports religious equality. Pupils are led in various lessons surrounding the Holocaust across all stages of their learning, this initiative is launched in S1 with the Equalities Interdisciplinary Learning Project.</a:t>
            </a:r>
            <a:endParaRPr lang="en-GB" sz="1700" dirty="0"/>
          </a:p>
        </p:txBody>
      </p:sp>
      <p:sp>
        <p:nvSpPr>
          <p:cNvPr id="15" name="TextBox 14"/>
          <p:cNvSpPr txBox="1"/>
          <p:nvPr/>
        </p:nvSpPr>
        <p:spPr>
          <a:xfrm>
            <a:off x="720645" y="4835039"/>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3968" y="29798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9" name="Picture 28"/>
          <p:cNvPicPr>
            <a:picLocks noChangeAspect="1"/>
          </p:cNvPicPr>
          <p:nvPr/>
        </p:nvPicPr>
        <p:blipFill>
          <a:blip r:embed="rId3"/>
          <a:stretch>
            <a:fillRect/>
          </a:stretch>
        </p:blipFill>
        <p:spPr>
          <a:xfrm>
            <a:off x="2764484" y="5315574"/>
            <a:ext cx="1381125" cy="1457325"/>
          </a:xfrm>
          <a:prstGeom prst="rect">
            <a:avLst/>
          </a:prstGeom>
        </p:spPr>
      </p:pic>
      <p:pic>
        <p:nvPicPr>
          <p:cNvPr id="22" name="Picture 21"/>
          <p:cNvPicPr>
            <a:picLocks noChangeAspect="1"/>
          </p:cNvPicPr>
          <p:nvPr/>
        </p:nvPicPr>
        <p:blipFill>
          <a:blip r:embed="rId4"/>
          <a:stretch>
            <a:fillRect/>
          </a:stretch>
        </p:blipFill>
        <p:spPr>
          <a:xfrm>
            <a:off x="463048" y="3521692"/>
            <a:ext cx="1286599" cy="1386854"/>
          </a:xfrm>
          <a:prstGeom prst="rect">
            <a:avLst/>
          </a:prstGeom>
        </p:spPr>
      </p:pic>
      <p:pic>
        <p:nvPicPr>
          <p:cNvPr id="25" name="Picture 24"/>
          <p:cNvPicPr>
            <a:picLocks noChangeAspect="1"/>
          </p:cNvPicPr>
          <p:nvPr/>
        </p:nvPicPr>
        <p:blipFill>
          <a:blip r:embed="rId5"/>
          <a:stretch>
            <a:fillRect/>
          </a:stretch>
        </p:blipFill>
        <p:spPr>
          <a:xfrm>
            <a:off x="4764097" y="5310811"/>
            <a:ext cx="1190625" cy="1466850"/>
          </a:xfrm>
          <a:prstGeom prst="rect">
            <a:avLst/>
          </a:prstGeom>
        </p:spPr>
      </p:pic>
      <p:pic>
        <p:nvPicPr>
          <p:cNvPr id="26" name="Picture 25"/>
          <p:cNvPicPr>
            <a:picLocks noChangeAspect="1"/>
          </p:cNvPicPr>
          <p:nvPr/>
        </p:nvPicPr>
        <p:blipFill>
          <a:blip r:embed="rId6"/>
          <a:stretch>
            <a:fillRect/>
          </a:stretch>
        </p:blipFill>
        <p:spPr>
          <a:xfrm>
            <a:off x="812496" y="5301286"/>
            <a:ext cx="1333500" cy="1485900"/>
          </a:xfrm>
          <a:prstGeom prst="rect">
            <a:avLst/>
          </a:prstGeom>
        </p:spPr>
      </p:pic>
      <p:pic>
        <p:nvPicPr>
          <p:cNvPr id="19" name="Picture 18"/>
          <p:cNvPicPr>
            <a:picLocks noChangeAspect="1"/>
          </p:cNvPicPr>
          <p:nvPr/>
        </p:nvPicPr>
        <p:blipFill>
          <a:blip r:embed="rId7"/>
          <a:stretch>
            <a:fillRect/>
          </a:stretch>
        </p:blipFill>
        <p:spPr>
          <a:xfrm>
            <a:off x="1881335" y="3445653"/>
            <a:ext cx="1332920" cy="1511727"/>
          </a:xfrm>
          <a:prstGeom prst="rect">
            <a:avLst/>
          </a:prstGeom>
        </p:spPr>
      </p:pic>
      <p:pic>
        <p:nvPicPr>
          <p:cNvPr id="20" name="Picture 19"/>
          <p:cNvPicPr>
            <a:picLocks noChangeAspect="1"/>
          </p:cNvPicPr>
          <p:nvPr/>
        </p:nvPicPr>
        <p:blipFill>
          <a:blip r:embed="rId8"/>
          <a:stretch>
            <a:fillRect/>
          </a:stretch>
        </p:blipFill>
        <p:spPr>
          <a:xfrm>
            <a:off x="6573210" y="5306049"/>
            <a:ext cx="1181100" cy="1476375"/>
          </a:xfrm>
          <a:prstGeom prst="rect">
            <a:avLst/>
          </a:prstGeom>
        </p:spPr>
      </p:pic>
      <p:pic>
        <p:nvPicPr>
          <p:cNvPr id="21" name="Picture 20"/>
          <p:cNvPicPr>
            <a:picLocks noChangeAspect="1"/>
          </p:cNvPicPr>
          <p:nvPr/>
        </p:nvPicPr>
        <p:blipFill>
          <a:blip r:embed="rId9"/>
          <a:stretch>
            <a:fillRect/>
          </a:stretch>
        </p:blipFill>
        <p:spPr>
          <a:xfrm>
            <a:off x="8372798" y="5291761"/>
            <a:ext cx="1743075" cy="1504950"/>
          </a:xfrm>
          <a:prstGeom prst="rect">
            <a:avLst/>
          </a:prstGeom>
        </p:spPr>
      </p:pic>
      <p:pic>
        <p:nvPicPr>
          <p:cNvPr id="27" name="Picture 26"/>
          <p:cNvPicPr>
            <a:picLocks noChangeAspect="1"/>
          </p:cNvPicPr>
          <p:nvPr/>
        </p:nvPicPr>
        <p:blipFill>
          <a:blip r:embed="rId10"/>
          <a:stretch>
            <a:fillRect/>
          </a:stretch>
        </p:blipFill>
        <p:spPr>
          <a:xfrm>
            <a:off x="3398188" y="3491112"/>
            <a:ext cx="1724531" cy="1466268"/>
          </a:xfrm>
          <a:prstGeom prst="rect">
            <a:avLst/>
          </a:prstGeom>
        </p:spPr>
      </p:pic>
    </p:spTree>
    <p:extLst>
      <p:ext uri="{BB962C8B-B14F-4D97-AF65-F5344CB8AC3E}">
        <p14:creationId xmlns:p14="http://schemas.microsoft.com/office/powerpoint/2010/main" val="2256271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Mental Health &amp; Wellbeing</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397162" y="1171014"/>
            <a:ext cx="8414329" cy="584775"/>
          </a:xfrm>
          <a:prstGeom prst="rect">
            <a:avLst/>
          </a:prstGeom>
          <a:noFill/>
        </p:spPr>
        <p:txBody>
          <a:bodyPr wrap="square" rtlCol="0">
            <a:spAutoFit/>
          </a:bodyPr>
          <a:lstStyle/>
          <a:p>
            <a:r>
              <a:rPr lang="en-GB" sz="3200" dirty="0" smtClean="0">
                <a:solidFill>
                  <a:srgbClr val="0070C0"/>
                </a:solidFill>
              </a:rPr>
              <a:t>Senior Phase S5/6</a:t>
            </a:r>
          </a:p>
        </p:txBody>
      </p:sp>
      <p:sp>
        <p:nvSpPr>
          <p:cNvPr id="10" name="TextBox 9"/>
          <p:cNvSpPr txBox="1"/>
          <p:nvPr/>
        </p:nvSpPr>
        <p:spPr>
          <a:xfrm>
            <a:off x="480289" y="1699333"/>
            <a:ext cx="10187709" cy="1138773"/>
          </a:xfrm>
          <a:prstGeom prst="rect">
            <a:avLst/>
          </a:prstGeom>
          <a:noFill/>
        </p:spPr>
        <p:txBody>
          <a:bodyPr wrap="square" rtlCol="0">
            <a:spAutoFit/>
          </a:bodyPr>
          <a:lstStyle/>
          <a:p>
            <a:r>
              <a:rPr lang="en-GB" sz="1700" dirty="0" smtClean="0"/>
              <a:t>In this course, pupils will work towards a Level 4 or 5 SQA Mental Health and Wellbeing award. Learning experiences are shared between the Religious Education department and the Science faculty. Pupils will learn from three units on themes including the brain, society &amp; culture and coping mechanisms. This award is internally assessed through written and oral evidence.</a:t>
            </a:r>
            <a:endParaRPr lang="en-GB" sz="1700" dirty="0"/>
          </a:p>
        </p:txBody>
      </p:sp>
      <p:sp>
        <p:nvSpPr>
          <p:cNvPr id="15" name="TextBox 14"/>
          <p:cNvSpPr txBox="1"/>
          <p:nvPr/>
        </p:nvSpPr>
        <p:spPr>
          <a:xfrm>
            <a:off x="720645" y="4835039"/>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3968" y="29798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6" name="Picture 25"/>
          <p:cNvPicPr>
            <a:picLocks noChangeAspect="1"/>
          </p:cNvPicPr>
          <p:nvPr/>
        </p:nvPicPr>
        <p:blipFill>
          <a:blip r:embed="rId3"/>
          <a:stretch>
            <a:fillRect/>
          </a:stretch>
        </p:blipFill>
        <p:spPr>
          <a:xfrm>
            <a:off x="812496" y="5255872"/>
            <a:ext cx="1333500" cy="1485900"/>
          </a:xfrm>
          <a:prstGeom prst="rect">
            <a:avLst/>
          </a:prstGeom>
        </p:spPr>
      </p:pic>
      <p:pic>
        <p:nvPicPr>
          <p:cNvPr id="19" name="Picture 18"/>
          <p:cNvPicPr>
            <a:picLocks noChangeAspect="1"/>
          </p:cNvPicPr>
          <p:nvPr/>
        </p:nvPicPr>
        <p:blipFill>
          <a:blip r:embed="rId4"/>
          <a:stretch>
            <a:fillRect/>
          </a:stretch>
        </p:blipFill>
        <p:spPr>
          <a:xfrm>
            <a:off x="1881335" y="3445653"/>
            <a:ext cx="1332920" cy="1511727"/>
          </a:xfrm>
          <a:prstGeom prst="rect">
            <a:avLst/>
          </a:prstGeom>
        </p:spPr>
      </p:pic>
      <p:pic>
        <p:nvPicPr>
          <p:cNvPr id="20" name="Picture 19"/>
          <p:cNvPicPr>
            <a:picLocks noChangeAspect="1"/>
          </p:cNvPicPr>
          <p:nvPr/>
        </p:nvPicPr>
        <p:blipFill>
          <a:blip r:embed="rId5"/>
          <a:stretch>
            <a:fillRect/>
          </a:stretch>
        </p:blipFill>
        <p:spPr>
          <a:xfrm>
            <a:off x="6680367" y="5260635"/>
            <a:ext cx="1181100" cy="1476375"/>
          </a:xfrm>
          <a:prstGeom prst="rect">
            <a:avLst/>
          </a:prstGeom>
        </p:spPr>
      </p:pic>
      <p:pic>
        <p:nvPicPr>
          <p:cNvPr id="21" name="Picture 20"/>
          <p:cNvPicPr>
            <a:picLocks noChangeAspect="1"/>
          </p:cNvPicPr>
          <p:nvPr/>
        </p:nvPicPr>
        <p:blipFill>
          <a:blip r:embed="rId6"/>
          <a:stretch>
            <a:fillRect/>
          </a:stretch>
        </p:blipFill>
        <p:spPr>
          <a:xfrm>
            <a:off x="8372798" y="5246347"/>
            <a:ext cx="1743075" cy="1504950"/>
          </a:xfrm>
          <a:prstGeom prst="rect">
            <a:avLst/>
          </a:prstGeom>
        </p:spPr>
      </p:pic>
      <p:pic>
        <p:nvPicPr>
          <p:cNvPr id="27" name="Picture 26"/>
          <p:cNvPicPr>
            <a:picLocks noChangeAspect="1"/>
          </p:cNvPicPr>
          <p:nvPr/>
        </p:nvPicPr>
        <p:blipFill>
          <a:blip r:embed="rId7"/>
          <a:stretch>
            <a:fillRect/>
          </a:stretch>
        </p:blipFill>
        <p:spPr>
          <a:xfrm>
            <a:off x="3398188" y="3491112"/>
            <a:ext cx="1724531" cy="1466268"/>
          </a:xfrm>
          <a:prstGeom prst="rect">
            <a:avLst/>
          </a:prstGeom>
        </p:spPr>
      </p:pic>
      <p:pic>
        <p:nvPicPr>
          <p:cNvPr id="24" name="Picture 23"/>
          <p:cNvPicPr>
            <a:picLocks noChangeAspect="1"/>
          </p:cNvPicPr>
          <p:nvPr/>
        </p:nvPicPr>
        <p:blipFill>
          <a:blip r:embed="rId8"/>
          <a:stretch>
            <a:fillRect/>
          </a:stretch>
        </p:blipFill>
        <p:spPr>
          <a:xfrm>
            <a:off x="480289" y="3472839"/>
            <a:ext cx="1342404" cy="1484541"/>
          </a:xfrm>
          <a:prstGeom prst="rect">
            <a:avLst/>
          </a:prstGeom>
        </p:spPr>
      </p:pic>
      <p:pic>
        <p:nvPicPr>
          <p:cNvPr id="28" name="Picture 27"/>
          <p:cNvPicPr>
            <a:picLocks noChangeAspect="1"/>
          </p:cNvPicPr>
          <p:nvPr/>
        </p:nvPicPr>
        <p:blipFill>
          <a:blip r:embed="rId9"/>
          <a:stretch>
            <a:fillRect/>
          </a:stretch>
        </p:blipFill>
        <p:spPr>
          <a:xfrm>
            <a:off x="4645035" y="5313022"/>
            <a:ext cx="1524000" cy="1371600"/>
          </a:xfrm>
          <a:prstGeom prst="rect">
            <a:avLst/>
          </a:prstGeom>
        </p:spPr>
      </p:pic>
      <p:pic>
        <p:nvPicPr>
          <p:cNvPr id="30" name="Picture 29"/>
          <p:cNvPicPr>
            <a:picLocks noChangeAspect="1"/>
          </p:cNvPicPr>
          <p:nvPr/>
        </p:nvPicPr>
        <p:blipFill>
          <a:blip r:embed="rId10"/>
          <a:stretch>
            <a:fillRect/>
          </a:stretch>
        </p:blipFill>
        <p:spPr>
          <a:xfrm>
            <a:off x="2657328" y="5308260"/>
            <a:ext cx="1476375" cy="1381125"/>
          </a:xfrm>
          <a:prstGeom prst="rect">
            <a:avLst/>
          </a:prstGeom>
        </p:spPr>
      </p:pic>
      <p:pic>
        <p:nvPicPr>
          <p:cNvPr id="31" name="Picture 30"/>
          <p:cNvPicPr>
            <a:picLocks noChangeAspect="1"/>
          </p:cNvPicPr>
          <p:nvPr/>
        </p:nvPicPr>
        <p:blipFill>
          <a:blip r:embed="rId11"/>
          <a:stretch>
            <a:fillRect/>
          </a:stretch>
        </p:blipFill>
        <p:spPr>
          <a:xfrm>
            <a:off x="8017864" y="3204780"/>
            <a:ext cx="2609850" cy="1752600"/>
          </a:xfrm>
          <a:prstGeom prst="rect">
            <a:avLst/>
          </a:prstGeom>
        </p:spPr>
      </p:pic>
    </p:spTree>
    <p:extLst>
      <p:ext uri="{BB962C8B-B14F-4D97-AF65-F5344CB8AC3E}">
        <p14:creationId xmlns:p14="http://schemas.microsoft.com/office/powerpoint/2010/main" val="40901542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Craft Club</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D&amp;T (Open to all year groups)</a:t>
            </a:r>
          </a:p>
        </p:txBody>
      </p:sp>
      <p:sp>
        <p:nvSpPr>
          <p:cNvPr id="10" name="TextBox 9"/>
          <p:cNvSpPr txBox="1"/>
          <p:nvPr/>
        </p:nvSpPr>
        <p:spPr>
          <a:xfrm>
            <a:off x="480289" y="1699333"/>
            <a:ext cx="10187709" cy="1400383"/>
          </a:xfrm>
          <a:prstGeom prst="rect">
            <a:avLst/>
          </a:prstGeom>
          <a:noFill/>
        </p:spPr>
        <p:txBody>
          <a:bodyPr wrap="square" rtlCol="0">
            <a:spAutoFit/>
          </a:bodyPr>
          <a:lstStyle/>
          <a:p>
            <a:r>
              <a:rPr lang="en-GB" sz="1700" dirty="0" smtClean="0"/>
              <a:t>The club offers the opportunity for pupil to further develop their technical skills through the making of personal projects. Pupils can benefit from instruction from volunteer tutors registered with the Association of </a:t>
            </a:r>
            <a:r>
              <a:rPr lang="en-GB" sz="1700" dirty="0" err="1" smtClean="0"/>
              <a:t>Woodturners</a:t>
            </a:r>
            <a:r>
              <a:rPr lang="en-GB" sz="1700" dirty="0" smtClean="0"/>
              <a:t> Great Britain, to learn how to use the woodworking lathes; making items such as pens, bowls, goblets, plates etc. Other pupils utilise the time to make their own choice of projects using scrap wood and working with D&amp;T staff for advice and supervision.</a:t>
            </a:r>
            <a:endParaRPr lang="en-GB" sz="17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3968" y="29798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19" name="Picture 18"/>
          <p:cNvPicPr>
            <a:picLocks noChangeAspect="1"/>
          </p:cNvPicPr>
          <p:nvPr/>
        </p:nvPicPr>
        <p:blipFill>
          <a:blip r:embed="rId3"/>
          <a:stretch>
            <a:fillRect/>
          </a:stretch>
        </p:blipFill>
        <p:spPr>
          <a:xfrm>
            <a:off x="480289" y="3474161"/>
            <a:ext cx="1378847" cy="1524843"/>
          </a:xfrm>
          <a:prstGeom prst="rect">
            <a:avLst/>
          </a:prstGeom>
        </p:spPr>
      </p:pic>
      <p:pic>
        <p:nvPicPr>
          <p:cNvPr id="20" name="Picture 19"/>
          <p:cNvPicPr>
            <a:picLocks noChangeAspect="1"/>
          </p:cNvPicPr>
          <p:nvPr/>
        </p:nvPicPr>
        <p:blipFill>
          <a:blip r:embed="rId4"/>
          <a:stretch>
            <a:fillRect/>
          </a:stretch>
        </p:blipFill>
        <p:spPr>
          <a:xfrm>
            <a:off x="2118954" y="3519389"/>
            <a:ext cx="1687032" cy="1434385"/>
          </a:xfrm>
          <a:prstGeom prst="rect">
            <a:avLst/>
          </a:prstGeom>
        </p:spPr>
      </p:pic>
      <p:pic>
        <p:nvPicPr>
          <p:cNvPr id="21" name="Picture 20"/>
          <p:cNvPicPr>
            <a:picLocks noChangeAspect="1"/>
          </p:cNvPicPr>
          <p:nvPr/>
        </p:nvPicPr>
        <p:blipFill>
          <a:blip r:embed="rId5"/>
          <a:stretch>
            <a:fillRect/>
          </a:stretch>
        </p:blipFill>
        <p:spPr>
          <a:xfrm>
            <a:off x="503968" y="5369559"/>
            <a:ext cx="1219200" cy="1438275"/>
          </a:xfrm>
          <a:prstGeom prst="rect">
            <a:avLst/>
          </a:prstGeom>
        </p:spPr>
      </p:pic>
      <p:pic>
        <p:nvPicPr>
          <p:cNvPr id="27" name="Picture 26"/>
          <p:cNvPicPr>
            <a:picLocks noChangeAspect="1"/>
          </p:cNvPicPr>
          <p:nvPr/>
        </p:nvPicPr>
        <p:blipFill>
          <a:blip r:embed="rId6"/>
          <a:stretch>
            <a:fillRect/>
          </a:stretch>
        </p:blipFill>
        <p:spPr>
          <a:xfrm>
            <a:off x="2002720" y="5437073"/>
            <a:ext cx="1333500" cy="1400175"/>
          </a:xfrm>
          <a:prstGeom prst="rect">
            <a:avLst/>
          </a:prstGeom>
        </p:spPr>
      </p:pic>
      <p:pic>
        <p:nvPicPr>
          <p:cNvPr id="28" name="Picture 27"/>
          <p:cNvPicPr>
            <a:picLocks noChangeAspect="1"/>
          </p:cNvPicPr>
          <p:nvPr/>
        </p:nvPicPr>
        <p:blipFill>
          <a:blip r:embed="rId7"/>
          <a:stretch>
            <a:fillRect/>
          </a:stretch>
        </p:blipFill>
        <p:spPr>
          <a:xfrm>
            <a:off x="3449164" y="5357812"/>
            <a:ext cx="1314450" cy="1390650"/>
          </a:xfrm>
          <a:prstGeom prst="rect">
            <a:avLst/>
          </a:prstGeom>
        </p:spPr>
      </p:pic>
      <p:pic>
        <p:nvPicPr>
          <p:cNvPr id="30" name="Picture 29"/>
          <p:cNvPicPr>
            <a:picLocks noChangeAspect="1"/>
          </p:cNvPicPr>
          <p:nvPr/>
        </p:nvPicPr>
        <p:blipFill>
          <a:blip r:embed="rId8"/>
          <a:stretch>
            <a:fillRect/>
          </a:stretch>
        </p:blipFill>
        <p:spPr>
          <a:xfrm>
            <a:off x="4878818" y="5248275"/>
            <a:ext cx="1390650" cy="1609725"/>
          </a:xfrm>
          <a:prstGeom prst="rect">
            <a:avLst/>
          </a:prstGeom>
        </p:spPr>
      </p:pic>
    </p:spTree>
    <p:extLst>
      <p:ext uri="{BB962C8B-B14F-4D97-AF65-F5344CB8AC3E}">
        <p14:creationId xmlns:p14="http://schemas.microsoft.com/office/powerpoint/2010/main" val="27707415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CADCAM Enterprise</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Design &amp; Technology (S3 Skills for the Future)</a:t>
            </a:r>
          </a:p>
        </p:txBody>
      </p:sp>
      <p:sp>
        <p:nvSpPr>
          <p:cNvPr id="10" name="TextBox 9"/>
          <p:cNvSpPr txBox="1"/>
          <p:nvPr/>
        </p:nvSpPr>
        <p:spPr>
          <a:xfrm>
            <a:off x="480289" y="1699333"/>
            <a:ext cx="10187709" cy="1631216"/>
          </a:xfrm>
          <a:prstGeom prst="rect">
            <a:avLst/>
          </a:prstGeom>
          <a:noFill/>
        </p:spPr>
        <p:txBody>
          <a:bodyPr wrap="square" rtlCol="0">
            <a:spAutoFit/>
          </a:bodyPr>
          <a:lstStyle/>
          <a:p>
            <a:r>
              <a:rPr lang="en-GB" sz="2000" dirty="0" smtClean="0"/>
              <a:t>Our CADCAM Enterprise allows students to build their skills on Computer Aided Design (CAD) software in order to develop interesting products. Pupils will then learn how to export their CAD files into Computer Aided Manufacture (CAM) software in order for their products to become a physical reality. We will then look at how we can market and sell these products across the school community.</a:t>
            </a:r>
            <a:endParaRPr lang="en-GB" sz="2000" dirty="0"/>
          </a:p>
        </p:txBody>
      </p:sp>
      <p:sp>
        <p:nvSpPr>
          <p:cNvPr id="18" name="TextBox 17"/>
          <p:cNvSpPr txBox="1"/>
          <p:nvPr/>
        </p:nvSpPr>
        <p:spPr>
          <a:xfrm>
            <a:off x="480289" y="3335732"/>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378690" y="5787482"/>
            <a:ext cx="1239904" cy="1070518"/>
          </a:xfrm>
          <a:prstGeom prst="rect">
            <a:avLst/>
          </a:prstGeom>
        </p:spPr>
      </p:pic>
      <p:pic>
        <p:nvPicPr>
          <p:cNvPr id="29" name="Picture 28"/>
          <p:cNvPicPr>
            <a:picLocks noChangeAspect="1"/>
          </p:cNvPicPr>
          <p:nvPr/>
        </p:nvPicPr>
        <p:blipFill>
          <a:blip r:embed="rId4"/>
          <a:stretch>
            <a:fillRect/>
          </a:stretch>
        </p:blipFill>
        <p:spPr>
          <a:xfrm>
            <a:off x="2036701" y="5779814"/>
            <a:ext cx="1021810" cy="1078186"/>
          </a:xfrm>
          <a:prstGeom prst="rect">
            <a:avLst/>
          </a:prstGeom>
        </p:spPr>
      </p:pic>
      <p:pic>
        <p:nvPicPr>
          <p:cNvPr id="30" name="Picture 29"/>
          <p:cNvPicPr>
            <a:picLocks noChangeAspect="1"/>
          </p:cNvPicPr>
          <p:nvPr/>
        </p:nvPicPr>
        <p:blipFill>
          <a:blip r:embed="rId5"/>
          <a:stretch>
            <a:fillRect/>
          </a:stretch>
        </p:blipFill>
        <p:spPr>
          <a:xfrm>
            <a:off x="6406898" y="5746970"/>
            <a:ext cx="1050152" cy="1111030"/>
          </a:xfrm>
          <a:prstGeom prst="rect">
            <a:avLst/>
          </a:prstGeom>
        </p:spPr>
      </p:pic>
      <p:pic>
        <p:nvPicPr>
          <p:cNvPr id="31" name="Picture 30"/>
          <p:cNvPicPr>
            <a:picLocks noChangeAspect="1"/>
          </p:cNvPicPr>
          <p:nvPr/>
        </p:nvPicPr>
        <p:blipFill>
          <a:blip r:embed="rId6"/>
          <a:stretch>
            <a:fillRect/>
          </a:stretch>
        </p:blipFill>
        <p:spPr>
          <a:xfrm>
            <a:off x="480289" y="3847833"/>
            <a:ext cx="1263009" cy="1432437"/>
          </a:xfrm>
          <a:prstGeom prst="rect">
            <a:avLst/>
          </a:prstGeom>
        </p:spPr>
      </p:pic>
      <p:pic>
        <p:nvPicPr>
          <p:cNvPr id="32" name="Picture 31"/>
          <p:cNvPicPr>
            <a:picLocks noChangeAspect="1"/>
          </p:cNvPicPr>
          <p:nvPr/>
        </p:nvPicPr>
        <p:blipFill>
          <a:blip r:embed="rId7"/>
          <a:stretch>
            <a:fillRect/>
          </a:stretch>
        </p:blipFill>
        <p:spPr>
          <a:xfrm>
            <a:off x="1743298" y="3901433"/>
            <a:ext cx="1551097" cy="1318807"/>
          </a:xfrm>
          <a:prstGeom prst="rect">
            <a:avLst/>
          </a:prstGeom>
        </p:spPr>
      </p:pic>
      <p:sp>
        <p:nvSpPr>
          <p:cNvPr id="15" name="TextBox 14"/>
          <p:cNvSpPr txBox="1"/>
          <p:nvPr/>
        </p:nvSpPr>
        <p:spPr>
          <a:xfrm>
            <a:off x="480288" y="5220240"/>
            <a:ext cx="4895273" cy="584775"/>
          </a:xfrm>
          <a:prstGeom prst="rect">
            <a:avLst/>
          </a:prstGeom>
          <a:noFill/>
        </p:spPr>
        <p:txBody>
          <a:bodyPr wrap="square" rtlCol="0">
            <a:spAutoFit/>
          </a:bodyPr>
          <a:lstStyle/>
          <a:p>
            <a:r>
              <a:rPr lang="en-GB" sz="3200" dirty="0" smtClean="0"/>
              <a:t>Skills</a:t>
            </a:r>
          </a:p>
        </p:txBody>
      </p:sp>
      <p:pic>
        <p:nvPicPr>
          <p:cNvPr id="19" name="Picture 18"/>
          <p:cNvPicPr>
            <a:picLocks noChangeAspect="1"/>
          </p:cNvPicPr>
          <p:nvPr/>
        </p:nvPicPr>
        <p:blipFill>
          <a:blip r:embed="rId8"/>
          <a:stretch>
            <a:fillRect/>
          </a:stretch>
        </p:blipFill>
        <p:spPr>
          <a:xfrm>
            <a:off x="3649358" y="5773100"/>
            <a:ext cx="880601" cy="1084900"/>
          </a:xfrm>
          <a:prstGeom prst="rect">
            <a:avLst/>
          </a:prstGeom>
        </p:spPr>
      </p:pic>
      <p:pic>
        <p:nvPicPr>
          <p:cNvPr id="20" name="Picture 19"/>
          <p:cNvPicPr>
            <a:picLocks noChangeAspect="1"/>
          </p:cNvPicPr>
          <p:nvPr/>
        </p:nvPicPr>
        <p:blipFill>
          <a:blip r:embed="rId9"/>
          <a:stretch>
            <a:fillRect/>
          </a:stretch>
        </p:blipFill>
        <p:spPr>
          <a:xfrm>
            <a:off x="4960643" y="5801947"/>
            <a:ext cx="1005765" cy="1056053"/>
          </a:xfrm>
          <a:prstGeom prst="rect">
            <a:avLst/>
          </a:prstGeom>
        </p:spPr>
      </p:pic>
    </p:spTree>
    <p:extLst>
      <p:ext uri="{BB962C8B-B14F-4D97-AF65-F5344CB8AC3E}">
        <p14:creationId xmlns:p14="http://schemas.microsoft.com/office/powerpoint/2010/main" val="26551001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Craft Club</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Design &amp; Technology (BGE &amp; Senior Phase) </a:t>
            </a:r>
          </a:p>
        </p:txBody>
      </p:sp>
      <p:sp>
        <p:nvSpPr>
          <p:cNvPr id="10" name="TextBox 9"/>
          <p:cNvSpPr txBox="1"/>
          <p:nvPr/>
        </p:nvSpPr>
        <p:spPr>
          <a:xfrm>
            <a:off x="480289" y="1699333"/>
            <a:ext cx="10187709" cy="1323439"/>
          </a:xfrm>
          <a:prstGeom prst="rect">
            <a:avLst/>
          </a:prstGeom>
          <a:noFill/>
        </p:spPr>
        <p:txBody>
          <a:bodyPr wrap="square" rtlCol="0">
            <a:spAutoFit/>
          </a:bodyPr>
          <a:lstStyle/>
          <a:p>
            <a:r>
              <a:rPr lang="en-GB" sz="2000" dirty="0" smtClean="0"/>
              <a:t>Craft Club allows pupils from across the school to join us in the workshop on a weekday after school to work on personal craft projects. We are also joined by experienced wood-turners from the AWGB (Association of </a:t>
            </a:r>
            <a:r>
              <a:rPr lang="en-GB" sz="2000" dirty="0" err="1" smtClean="0"/>
              <a:t>Woodturners</a:t>
            </a:r>
            <a:r>
              <a:rPr lang="en-GB" sz="2000" dirty="0" smtClean="0"/>
              <a:t> of Great Britain) who assist our pupils to create bespoke products on the woodworking lathes.</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743075" cy="1504950"/>
          </a:xfrm>
          <a:prstGeom prst="rect">
            <a:avLst/>
          </a:prstGeom>
        </p:spPr>
      </p:pic>
      <p:pic>
        <p:nvPicPr>
          <p:cNvPr id="31" name="Picture 30"/>
          <p:cNvPicPr>
            <a:picLocks noChangeAspect="1"/>
          </p:cNvPicPr>
          <p:nvPr/>
        </p:nvPicPr>
        <p:blipFill>
          <a:blip r:embed="rId4"/>
          <a:stretch>
            <a:fillRect/>
          </a:stretch>
        </p:blipFill>
        <p:spPr>
          <a:xfrm>
            <a:off x="2555954" y="3426847"/>
            <a:ext cx="1263009" cy="1432437"/>
          </a:xfrm>
          <a:prstGeom prst="rect">
            <a:avLst/>
          </a:prstGeom>
        </p:spPr>
      </p:pic>
      <p:pic>
        <p:nvPicPr>
          <p:cNvPr id="32" name="Picture 31"/>
          <p:cNvPicPr>
            <a:picLocks noChangeAspect="1"/>
          </p:cNvPicPr>
          <p:nvPr/>
        </p:nvPicPr>
        <p:blipFill>
          <a:blip r:embed="rId5"/>
          <a:stretch>
            <a:fillRect/>
          </a:stretch>
        </p:blipFill>
        <p:spPr>
          <a:xfrm>
            <a:off x="4464705" y="3491215"/>
            <a:ext cx="1551097" cy="1318807"/>
          </a:xfrm>
          <a:prstGeom prst="rect">
            <a:avLst/>
          </a:prstGeom>
        </p:spPr>
      </p:pic>
      <p:pic>
        <p:nvPicPr>
          <p:cNvPr id="19" name="Picture 18"/>
          <p:cNvPicPr>
            <a:picLocks noChangeAspect="1"/>
          </p:cNvPicPr>
          <p:nvPr/>
        </p:nvPicPr>
        <p:blipFill>
          <a:blip r:embed="rId6"/>
          <a:stretch>
            <a:fillRect/>
          </a:stretch>
        </p:blipFill>
        <p:spPr>
          <a:xfrm>
            <a:off x="3522193" y="5424487"/>
            <a:ext cx="1333500" cy="1400175"/>
          </a:xfrm>
          <a:prstGeom prst="rect">
            <a:avLst/>
          </a:prstGeom>
        </p:spPr>
      </p:pic>
      <p:pic>
        <p:nvPicPr>
          <p:cNvPr id="21" name="Picture 20"/>
          <p:cNvPicPr>
            <a:picLocks noChangeAspect="1"/>
          </p:cNvPicPr>
          <p:nvPr/>
        </p:nvPicPr>
        <p:blipFill>
          <a:blip r:embed="rId7"/>
          <a:stretch>
            <a:fillRect/>
          </a:stretch>
        </p:blipFill>
        <p:spPr>
          <a:xfrm>
            <a:off x="605796" y="3471076"/>
            <a:ext cx="1304417" cy="1442532"/>
          </a:xfrm>
          <a:prstGeom prst="rect">
            <a:avLst/>
          </a:prstGeom>
        </p:spPr>
      </p:pic>
      <p:pic>
        <p:nvPicPr>
          <p:cNvPr id="22" name="Picture 21"/>
          <p:cNvPicPr>
            <a:picLocks noChangeAspect="1"/>
          </p:cNvPicPr>
          <p:nvPr/>
        </p:nvPicPr>
        <p:blipFill>
          <a:blip r:embed="rId8"/>
          <a:stretch>
            <a:fillRect/>
          </a:stretch>
        </p:blipFill>
        <p:spPr>
          <a:xfrm>
            <a:off x="2226666" y="5391150"/>
            <a:ext cx="1190625" cy="1466850"/>
          </a:xfrm>
          <a:prstGeom prst="rect">
            <a:avLst/>
          </a:prstGeom>
        </p:spPr>
      </p:pic>
      <p:pic>
        <p:nvPicPr>
          <p:cNvPr id="24" name="Picture 23"/>
          <p:cNvPicPr>
            <a:picLocks noChangeAspect="1"/>
          </p:cNvPicPr>
          <p:nvPr/>
        </p:nvPicPr>
        <p:blipFill>
          <a:blip r:embed="rId9"/>
          <a:stretch>
            <a:fillRect/>
          </a:stretch>
        </p:blipFill>
        <p:spPr>
          <a:xfrm>
            <a:off x="6187286" y="5400543"/>
            <a:ext cx="1314450" cy="1390650"/>
          </a:xfrm>
          <a:prstGeom prst="rect">
            <a:avLst/>
          </a:prstGeom>
        </p:spPr>
      </p:pic>
      <p:pic>
        <p:nvPicPr>
          <p:cNvPr id="25" name="Picture 24"/>
          <p:cNvPicPr>
            <a:picLocks noChangeAspect="1"/>
          </p:cNvPicPr>
          <p:nvPr/>
        </p:nvPicPr>
        <p:blipFill>
          <a:blip r:embed="rId10"/>
          <a:stretch>
            <a:fillRect/>
          </a:stretch>
        </p:blipFill>
        <p:spPr>
          <a:xfrm>
            <a:off x="4910652" y="5317899"/>
            <a:ext cx="1219200" cy="1438275"/>
          </a:xfrm>
          <a:prstGeom prst="rect">
            <a:avLst/>
          </a:prstGeom>
        </p:spPr>
      </p:pic>
    </p:spTree>
    <p:extLst>
      <p:ext uri="{BB962C8B-B14F-4D97-AF65-F5344CB8AC3E}">
        <p14:creationId xmlns:p14="http://schemas.microsoft.com/office/powerpoint/2010/main" val="19003727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err="1"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TeenTech</a:t>
            </a:r>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 Awards</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Design &amp; Technology (S3) </a:t>
            </a:r>
          </a:p>
        </p:txBody>
      </p:sp>
      <p:sp>
        <p:nvSpPr>
          <p:cNvPr id="10" name="TextBox 9"/>
          <p:cNvSpPr txBox="1"/>
          <p:nvPr/>
        </p:nvSpPr>
        <p:spPr>
          <a:xfrm>
            <a:off x="480289" y="1699333"/>
            <a:ext cx="10187709" cy="1323439"/>
          </a:xfrm>
          <a:prstGeom prst="rect">
            <a:avLst/>
          </a:prstGeom>
          <a:noFill/>
        </p:spPr>
        <p:txBody>
          <a:bodyPr wrap="square" rtlCol="0">
            <a:spAutoFit/>
          </a:bodyPr>
          <a:lstStyle/>
          <a:p>
            <a:r>
              <a:rPr lang="en-GB" sz="2000" dirty="0" smtClean="0"/>
              <a:t>This competition challenges young people to respond to n everyday problem of their choosing by designing a solution for that problem. Pupils complete a small design folio and present their concept to their teachers and STEM experts. If successful, pupils will be invited to the national final to pitch their idea against competition from schools across the UK.</a:t>
            </a:r>
            <a:endParaRPr lang="en-GB" sz="2000" dirty="0"/>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sp>
        <p:nvSpPr>
          <p:cNvPr id="19" name="TextBox 18"/>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20" name="TextBox 19"/>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1" name="Picture 20"/>
          <p:cNvPicPr>
            <a:picLocks noChangeAspect="1"/>
          </p:cNvPicPr>
          <p:nvPr/>
        </p:nvPicPr>
        <p:blipFill>
          <a:blip r:embed="rId3"/>
          <a:stretch>
            <a:fillRect/>
          </a:stretch>
        </p:blipFill>
        <p:spPr>
          <a:xfrm>
            <a:off x="378689" y="5353050"/>
            <a:ext cx="1743075" cy="1504950"/>
          </a:xfrm>
          <a:prstGeom prst="rect">
            <a:avLst/>
          </a:prstGeom>
        </p:spPr>
      </p:pic>
      <p:pic>
        <p:nvPicPr>
          <p:cNvPr id="28" name="Picture 27"/>
          <p:cNvPicPr>
            <a:picLocks noChangeAspect="1"/>
          </p:cNvPicPr>
          <p:nvPr/>
        </p:nvPicPr>
        <p:blipFill>
          <a:blip r:embed="rId4"/>
          <a:stretch>
            <a:fillRect/>
          </a:stretch>
        </p:blipFill>
        <p:spPr>
          <a:xfrm>
            <a:off x="2046429" y="3511742"/>
            <a:ext cx="1551097" cy="1318807"/>
          </a:xfrm>
          <a:prstGeom prst="rect">
            <a:avLst/>
          </a:prstGeom>
        </p:spPr>
      </p:pic>
      <p:pic>
        <p:nvPicPr>
          <p:cNvPr id="30" name="Picture 29"/>
          <p:cNvPicPr>
            <a:picLocks noChangeAspect="1"/>
          </p:cNvPicPr>
          <p:nvPr/>
        </p:nvPicPr>
        <p:blipFill>
          <a:blip r:embed="rId5"/>
          <a:stretch>
            <a:fillRect/>
          </a:stretch>
        </p:blipFill>
        <p:spPr>
          <a:xfrm>
            <a:off x="5899373" y="5398540"/>
            <a:ext cx="1333500" cy="1400175"/>
          </a:xfrm>
          <a:prstGeom prst="rect">
            <a:avLst/>
          </a:prstGeom>
        </p:spPr>
      </p:pic>
      <p:pic>
        <p:nvPicPr>
          <p:cNvPr id="31" name="Picture 30"/>
          <p:cNvPicPr>
            <a:picLocks noChangeAspect="1"/>
          </p:cNvPicPr>
          <p:nvPr/>
        </p:nvPicPr>
        <p:blipFill>
          <a:blip r:embed="rId6"/>
          <a:stretch>
            <a:fillRect/>
          </a:stretch>
        </p:blipFill>
        <p:spPr>
          <a:xfrm>
            <a:off x="605796" y="3471076"/>
            <a:ext cx="1304417" cy="1442532"/>
          </a:xfrm>
          <a:prstGeom prst="rect">
            <a:avLst/>
          </a:prstGeom>
        </p:spPr>
      </p:pic>
      <p:pic>
        <p:nvPicPr>
          <p:cNvPr id="33" name="Picture 32"/>
          <p:cNvPicPr>
            <a:picLocks noChangeAspect="1"/>
          </p:cNvPicPr>
          <p:nvPr/>
        </p:nvPicPr>
        <p:blipFill>
          <a:blip r:embed="rId7"/>
          <a:stretch>
            <a:fillRect/>
          </a:stretch>
        </p:blipFill>
        <p:spPr>
          <a:xfrm>
            <a:off x="4714220" y="5353050"/>
            <a:ext cx="1314450" cy="1390650"/>
          </a:xfrm>
          <a:prstGeom prst="rect">
            <a:avLst/>
          </a:prstGeom>
        </p:spPr>
      </p:pic>
      <p:pic>
        <p:nvPicPr>
          <p:cNvPr id="34" name="Picture 33"/>
          <p:cNvPicPr>
            <a:picLocks noChangeAspect="1"/>
          </p:cNvPicPr>
          <p:nvPr/>
        </p:nvPicPr>
        <p:blipFill>
          <a:blip r:embed="rId8"/>
          <a:stretch>
            <a:fillRect/>
          </a:stretch>
        </p:blipFill>
        <p:spPr>
          <a:xfrm>
            <a:off x="7287832" y="5291952"/>
            <a:ext cx="1219200" cy="1438275"/>
          </a:xfrm>
          <a:prstGeom prst="rect">
            <a:avLst/>
          </a:prstGeom>
        </p:spPr>
      </p:pic>
      <p:pic>
        <p:nvPicPr>
          <p:cNvPr id="35" name="Picture 34"/>
          <p:cNvPicPr>
            <a:picLocks noChangeAspect="1"/>
          </p:cNvPicPr>
          <p:nvPr/>
        </p:nvPicPr>
        <p:blipFill>
          <a:blip r:embed="rId9"/>
          <a:stretch>
            <a:fillRect/>
          </a:stretch>
        </p:blipFill>
        <p:spPr>
          <a:xfrm>
            <a:off x="3348161" y="5241987"/>
            <a:ext cx="1390650" cy="1609725"/>
          </a:xfrm>
          <a:prstGeom prst="rect">
            <a:avLst/>
          </a:prstGeom>
        </p:spPr>
      </p:pic>
      <p:pic>
        <p:nvPicPr>
          <p:cNvPr id="36" name="Picture 35"/>
          <p:cNvPicPr>
            <a:picLocks noChangeAspect="1"/>
          </p:cNvPicPr>
          <p:nvPr/>
        </p:nvPicPr>
        <p:blipFill>
          <a:blip r:embed="rId10"/>
          <a:stretch>
            <a:fillRect/>
          </a:stretch>
        </p:blipFill>
        <p:spPr>
          <a:xfrm>
            <a:off x="1937095" y="5391150"/>
            <a:ext cx="1381125" cy="1457325"/>
          </a:xfrm>
          <a:prstGeom prst="rect">
            <a:avLst/>
          </a:prstGeom>
        </p:spPr>
      </p:pic>
      <p:pic>
        <p:nvPicPr>
          <p:cNvPr id="37" name="Picture 36"/>
          <p:cNvPicPr>
            <a:picLocks noChangeAspect="1"/>
          </p:cNvPicPr>
          <p:nvPr/>
        </p:nvPicPr>
        <p:blipFill>
          <a:blip r:embed="rId11"/>
          <a:stretch>
            <a:fillRect/>
          </a:stretch>
        </p:blipFill>
        <p:spPr>
          <a:xfrm>
            <a:off x="8591555" y="5442963"/>
            <a:ext cx="1524000" cy="1371600"/>
          </a:xfrm>
          <a:prstGeom prst="rect">
            <a:avLst/>
          </a:prstGeom>
        </p:spPr>
      </p:pic>
    </p:spTree>
    <p:extLst>
      <p:ext uri="{BB962C8B-B14F-4D97-AF65-F5344CB8AC3E}">
        <p14:creationId xmlns:p14="http://schemas.microsoft.com/office/powerpoint/2010/main" val="3643877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830997"/>
          </a:xfrm>
          <a:prstGeom prst="rect">
            <a:avLst/>
          </a:prstGeom>
          <a:noFill/>
        </p:spPr>
        <p:txBody>
          <a:bodyPr wrap="square" lIns="91440" tIns="45720" rIns="91440" bIns="45720">
            <a:spAutoFit/>
          </a:bodyPr>
          <a:lstStyle/>
          <a:p>
            <a:r>
              <a:rPr lang="en-US" sz="48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Young STEM Leader Programme</a:t>
            </a:r>
            <a:endParaRPr lang="en-US" sz="24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Design &amp; Technology (S5/6) </a:t>
            </a:r>
          </a:p>
        </p:txBody>
      </p:sp>
      <p:sp>
        <p:nvSpPr>
          <p:cNvPr id="10" name="TextBox 9"/>
          <p:cNvSpPr txBox="1"/>
          <p:nvPr/>
        </p:nvSpPr>
        <p:spPr>
          <a:xfrm>
            <a:off x="480289" y="1699333"/>
            <a:ext cx="10187709" cy="1631216"/>
          </a:xfrm>
          <a:prstGeom prst="rect">
            <a:avLst/>
          </a:prstGeom>
          <a:noFill/>
        </p:spPr>
        <p:txBody>
          <a:bodyPr wrap="square" rtlCol="0">
            <a:spAutoFit/>
          </a:bodyPr>
          <a:lstStyle/>
          <a:p>
            <a:pPr fontAlgn="base"/>
            <a:r>
              <a:rPr lang="en-GB" sz="2000" dirty="0" smtClean="0"/>
              <a:t>Young </a:t>
            </a:r>
            <a:r>
              <a:rPr lang="en-GB" sz="2000" dirty="0"/>
              <a:t>people </a:t>
            </a:r>
            <a:r>
              <a:rPr lang="en-GB" sz="2000" dirty="0" smtClean="0"/>
              <a:t>have </a:t>
            </a:r>
            <a:r>
              <a:rPr lang="en-GB" sz="2000" dirty="0"/>
              <a:t>the chance to inspire, lead and mentor their peers through the creation and delivery of STEM activities, events and interactions within </a:t>
            </a:r>
            <a:r>
              <a:rPr lang="en-GB" sz="2000" dirty="0" smtClean="0"/>
              <a:t>the school community.</a:t>
            </a:r>
            <a:r>
              <a:rPr lang="en-GB" sz="2000" dirty="0"/>
              <a:t> </a:t>
            </a:r>
            <a:r>
              <a:rPr lang="en-GB" sz="2000" dirty="0" smtClean="0"/>
              <a:t>The YSLP allows young people </a:t>
            </a:r>
            <a:r>
              <a:rPr lang="en-GB" sz="2000" dirty="0"/>
              <a:t>to develop important leadership, communication and employability skills, </a:t>
            </a:r>
            <a:r>
              <a:rPr lang="en-GB" sz="2000" dirty="0" smtClean="0"/>
              <a:t>and can motivate </a:t>
            </a:r>
            <a:r>
              <a:rPr lang="en-GB" sz="2000" dirty="0"/>
              <a:t>young people to progress their STEM studies and perhaps eventually embark on a career in STEM</a:t>
            </a:r>
            <a:r>
              <a:rPr lang="en-GB" sz="2000" dirty="0" smtClean="0"/>
              <a:t>.</a:t>
            </a:r>
            <a:endParaRPr lang="en-GB" sz="2000" dirty="0"/>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sp>
        <p:nvSpPr>
          <p:cNvPr id="19" name="TextBox 18"/>
          <p:cNvSpPr txBox="1"/>
          <p:nvPr/>
        </p:nvSpPr>
        <p:spPr>
          <a:xfrm>
            <a:off x="678870" y="5044889"/>
            <a:ext cx="4895273" cy="584775"/>
          </a:xfrm>
          <a:prstGeom prst="rect">
            <a:avLst/>
          </a:prstGeom>
          <a:noFill/>
        </p:spPr>
        <p:txBody>
          <a:bodyPr wrap="square" rtlCol="0">
            <a:spAutoFit/>
          </a:bodyPr>
          <a:lstStyle/>
          <a:p>
            <a:r>
              <a:rPr lang="en-GB" sz="3200" dirty="0" smtClean="0"/>
              <a:t>Skills</a:t>
            </a:r>
          </a:p>
        </p:txBody>
      </p:sp>
      <p:sp>
        <p:nvSpPr>
          <p:cNvPr id="20" name="TextBox 19"/>
          <p:cNvSpPr txBox="1"/>
          <p:nvPr/>
        </p:nvSpPr>
        <p:spPr>
          <a:xfrm>
            <a:off x="480289" y="3126841"/>
            <a:ext cx="4895273" cy="584775"/>
          </a:xfrm>
          <a:prstGeom prst="rect">
            <a:avLst/>
          </a:prstGeom>
          <a:noFill/>
        </p:spPr>
        <p:txBody>
          <a:bodyPr wrap="square" rtlCol="0">
            <a:spAutoFit/>
          </a:bodyPr>
          <a:lstStyle/>
          <a:p>
            <a:r>
              <a:rPr lang="en-GB" sz="3200" dirty="0" smtClean="0"/>
              <a:t>Values</a:t>
            </a:r>
          </a:p>
        </p:txBody>
      </p:sp>
      <p:pic>
        <p:nvPicPr>
          <p:cNvPr id="21" name="Picture 20"/>
          <p:cNvPicPr>
            <a:picLocks noChangeAspect="1"/>
          </p:cNvPicPr>
          <p:nvPr/>
        </p:nvPicPr>
        <p:blipFill>
          <a:blip r:embed="rId3"/>
          <a:stretch>
            <a:fillRect/>
          </a:stretch>
        </p:blipFill>
        <p:spPr>
          <a:xfrm>
            <a:off x="592741" y="5591845"/>
            <a:ext cx="1466496" cy="1266155"/>
          </a:xfrm>
          <a:prstGeom prst="rect">
            <a:avLst/>
          </a:prstGeom>
        </p:spPr>
      </p:pic>
      <p:pic>
        <p:nvPicPr>
          <p:cNvPr id="33" name="Picture 32"/>
          <p:cNvPicPr>
            <a:picLocks noChangeAspect="1"/>
          </p:cNvPicPr>
          <p:nvPr/>
        </p:nvPicPr>
        <p:blipFill>
          <a:blip r:embed="rId4"/>
          <a:stretch>
            <a:fillRect/>
          </a:stretch>
        </p:blipFill>
        <p:spPr>
          <a:xfrm>
            <a:off x="4859265" y="5688009"/>
            <a:ext cx="1105882" cy="1169991"/>
          </a:xfrm>
          <a:prstGeom prst="rect">
            <a:avLst/>
          </a:prstGeom>
        </p:spPr>
      </p:pic>
      <p:pic>
        <p:nvPicPr>
          <p:cNvPr id="36" name="Picture 35"/>
          <p:cNvPicPr>
            <a:picLocks noChangeAspect="1"/>
          </p:cNvPicPr>
          <p:nvPr/>
        </p:nvPicPr>
        <p:blipFill>
          <a:blip r:embed="rId5"/>
          <a:stretch>
            <a:fillRect/>
          </a:stretch>
        </p:blipFill>
        <p:spPr>
          <a:xfrm>
            <a:off x="2271352" y="5631913"/>
            <a:ext cx="1161978" cy="1226087"/>
          </a:xfrm>
          <a:prstGeom prst="rect">
            <a:avLst/>
          </a:prstGeom>
        </p:spPr>
      </p:pic>
      <p:pic>
        <p:nvPicPr>
          <p:cNvPr id="37" name="Picture 36"/>
          <p:cNvPicPr>
            <a:picLocks noChangeAspect="1"/>
          </p:cNvPicPr>
          <p:nvPr/>
        </p:nvPicPr>
        <p:blipFill>
          <a:blip r:embed="rId6"/>
          <a:stretch>
            <a:fillRect/>
          </a:stretch>
        </p:blipFill>
        <p:spPr>
          <a:xfrm>
            <a:off x="7495259" y="5704036"/>
            <a:ext cx="1282182" cy="1153964"/>
          </a:xfrm>
          <a:prstGeom prst="rect">
            <a:avLst/>
          </a:prstGeom>
        </p:spPr>
      </p:pic>
      <p:pic>
        <p:nvPicPr>
          <p:cNvPr id="22" name="Picture 21"/>
          <p:cNvPicPr>
            <a:picLocks noChangeAspect="1"/>
          </p:cNvPicPr>
          <p:nvPr/>
        </p:nvPicPr>
        <p:blipFill>
          <a:blip r:embed="rId7"/>
          <a:stretch>
            <a:fillRect/>
          </a:stretch>
        </p:blipFill>
        <p:spPr>
          <a:xfrm>
            <a:off x="7816878" y="3231342"/>
            <a:ext cx="2609850" cy="1752600"/>
          </a:xfrm>
          <a:prstGeom prst="rect">
            <a:avLst/>
          </a:prstGeom>
        </p:spPr>
      </p:pic>
      <p:pic>
        <p:nvPicPr>
          <p:cNvPr id="24" name="Picture 23"/>
          <p:cNvPicPr>
            <a:picLocks noChangeAspect="1"/>
          </p:cNvPicPr>
          <p:nvPr/>
        </p:nvPicPr>
        <p:blipFill>
          <a:blip r:embed="rId8"/>
          <a:stretch>
            <a:fillRect/>
          </a:stretch>
        </p:blipFill>
        <p:spPr>
          <a:xfrm>
            <a:off x="2545615" y="3600767"/>
            <a:ext cx="1263009" cy="1432437"/>
          </a:xfrm>
          <a:prstGeom prst="rect">
            <a:avLst/>
          </a:prstGeom>
        </p:spPr>
      </p:pic>
      <p:pic>
        <p:nvPicPr>
          <p:cNvPr id="25" name="Picture 24"/>
          <p:cNvPicPr>
            <a:picLocks noChangeAspect="1"/>
          </p:cNvPicPr>
          <p:nvPr/>
        </p:nvPicPr>
        <p:blipFill>
          <a:blip r:embed="rId9"/>
          <a:stretch>
            <a:fillRect/>
          </a:stretch>
        </p:blipFill>
        <p:spPr>
          <a:xfrm>
            <a:off x="4454366" y="3665135"/>
            <a:ext cx="1551097" cy="1318807"/>
          </a:xfrm>
          <a:prstGeom prst="rect">
            <a:avLst/>
          </a:prstGeom>
        </p:spPr>
      </p:pic>
      <p:pic>
        <p:nvPicPr>
          <p:cNvPr id="26" name="Picture 25"/>
          <p:cNvPicPr>
            <a:picLocks noChangeAspect="1"/>
          </p:cNvPicPr>
          <p:nvPr/>
        </p:nvPicPr>
        <p:blipFill>
          <a:blip r:embed="rId10"/>
          <a:stretch>
            <a:fillRect/>
          </a:stretch>
        </p:blipFill>
        <p:spPr>
          <a:xfrm>
            <a:off x="595457" y="3644996"/>
            <a:ext cx="1304417" cy="1442532"/>
          </a:xfrm>
          <a:prstGeom prst="rect">
            <a:avLst/>
          </a:prstGeom>
        </p:spPr>
      </p:pic>
      <p:pic>
        <p:nvPicPr>
          <p:cNvPr id="27" name="Picture 26"/>
          <p:cNvPicPr>
            <a:picLocks noChangeAspect="1"/>
          </p:cNvPicPr>
          <p:nvPr/>
        </p:nvPicPr>
        <p:blipFill>
          <a:blip r:embed="rId11"/>
          <a:stretch>
            <a:fillRect/>
          </a:stretch>
        </p:blipFill>
        <p:spPr>
          <a:xfrm>
            <a:off x="3645445" y="5623900"/>
            <a:ext cx="1001705" cy="1234100"/>
          </a:xfrm>
          <a:prstGeom prst="rect">
            <a:avLst/>
          </a:prstGeom>
        </p:spPr>
      </p:pic>
      <p:pic>
        <p:nvPicPr>
          <p:cNvPr id="29" name="Picture 28"/>
          <p:cNvPicPr>
            <a:picLocks noChangeAspect="1"/>
          </p:cNvPicPr>
          <p:nvPr/>
        </p:nvPicPr>
        <p:blipFill>
          <a:blip r:embed="rId12"/>
          <a:stretch>
            <a:fillRect/>
          </a:stretch>
        </p:blipFill>
        <p:spPr>
          <a:xfrm>
            <a:off x="6177262" y="5647940"/>
            <a:ext cx="1105883" cy="1210060"/>
          </a:xfrm>
          <a:prstGeom prst="rect">
            <a:avLst/>
          </a:prstGeom>
        </p:spPr>
      </p:pic>
    </p:spTree>
    <p:extLst>
      <p:ext uri="{BB962C8B-B14F-4D97-AF65-F5344CB8AC3E}">
        <p14:creationId xmlns:p14="http://schemas.microsoft.com/office/powerpoint/2010/main" val="1687989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Sports Leader</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Leadership (Senior Phase) </a:t>
            </a:r>
          </a:p>
        </p:txBody>
      </p:sp>
      <p:sp>
        <p:nvSpPr>
          <p:cNvPr id="10" name="TextBox 9"/>
          <p:cNvSpPr txBox="1"/>
          <p:nvPr/>
        </p:nvSpPr>
        <p:spPr>
          <a:xfrm>
            <a:off x="480289" y="1699333"/>
            <a:ext cx="10187709" cy="1631216"/>
          </a:xfrm>
          <a:prstGeom prst="rect">
            <a:avLst/>
          </a:prstGeom>
          <a:noFill/>
        </p:spPr>
        <p:txBody>
          <a:bodyPr wrap="square" rtlCol="0">
            <a:spAutoFit/>
          </a:bodyPr>
          <a:lstStyle/>
          <a:p>
            <a:r>
              <a:rPr lang="en-GB" sz="2000" dirty="0" smtClean="0"/>
              <a:t>The Sports Leader course offers our senior phase pupils, (S5 &amp; S6), the opportunity to gain leadership skills delivering sports opportunities for young people. The course provides 2  qualifications: </a:t>
            </a:r>
          </a:p>
          <a:p>
            <a:r>
              <a:rPr lang="en-GB" sz="2000" dirty="0" smtClean="0"/>
              <a:t>Sports Leader UK: Level 5 / 6</a:t>
            </a:r>
          </a:p>
          <a:p>
            <a:r>
              <a:rPr lang="en-GB" sz="2000" dirty="0" smtClean="0"/>
              <a:t>Introduction to Leadership &amp; Leadership in Practice: SCQF Level 5 /6</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53919" y="3391306"/>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1448887" y="5499640"/>
            <a:ext cx="1743075" cy="1504950"/>
          </a:xfrm>
          <a:prstGeom prst="rect">
            <a:avLst/>
          </a:prstGeom>
        </p:spPr>
      </p:pic>
      <p:pic>
        <p:nvPicPr>
          <p:cNvPr id="29" name="Picture 28"/>
          <p:cNvPicPr>
            <a:picLocks noChangeAspect="1"/>
          </p:cNvPicPr>
          <p:nvPr/>
        </p:nvPicPr>
        <p:blipFill>
          <a:blip r:embed="rId4"/>
          <a:stretch>
            <a:fillRect/>
          </a:stretch>
        </p:blipFill>
        <p:spPr>
          <a:xfrm>
            <a:off x="3158334" y="5493321"/>
            <a:ext cx="1381125" cy="1457325"/>
          </a:xfrm>
          <a:prstGeom prst="rect">
            <a:avLst/>
          </a:prstGeom>
        </p:spPr>
      </p:pic>
      <p:pic>
        <p:nvPicPr>
          <p:cNvPr id="30" name="Picture 29"/>
          <p:cNvPicPr>
            <a:picLocks noChangeAspect="1"/>
          </p:cNvPicPr>
          <p:nvPr/>
        </p:nvPicPr>
        <p:blipFill>
          <a:blip r:embed="rId5"/>
          <a:stretch>
            <a:fillRect/>
          </a:stretch>
        </p:blipFill>
        <p:spPr>
          <a:xfrm>
            <a:off x="7528025" y="5365524"/>
            <a:ext cx="1314450" cy="1390650"/>
          </a:xfrm>
          <a:prstGeom prst="rect">
            <a:avLst/>
          </a:prstGeom>
        </p:spPr>
      </p:pic>
      <p:pic>
        <p:nvPicPr>
          <p:cNvPr id="31" name="Picture 30"/>
          <p:cNvPicPr>
            <a:picLocks noChangeAspect="1"/>
          </p:cNvPicPr>
          <p:nvPr/>
        </p:nvPicPr>
        <p:blipFill>
          <a:blip r:embed="rId6"/>
          <a:stretch>
            <a:fillRect/>
          </a:stretch>
        </p:blipFill>
        <p:spPr>
          <a:xfrm>
            <a:off x="1738547" y="3775053"/>
            <a:ext cx="1263009" cy="1432437"/>
          </a:xfrm>
          <a:prstGeom prst="rect">
            <a:avLst/>
          </a:prstGeom>
        </p:spPr>
      </p:pic>
      <p:pic>
        <p:nvPicPr>
          <p:cNvPr id="32" name="Picture 31"/>
          <p:cNvPicPr>
            <a:picLocks noChangeAspect="1"/>
          </p:cNvPicPr>
          <p:nvPr/>
        </p:nvPicPr>
        <p:blipFill>
          <a:blip r:embed="rId7"/>
          <a:stretch>
            <a:fillRect/>
          </a:stretch>
        </p:blipFill>
        <p:spPr>
          <a:xfrm>
            <a:off x="5226209" y="3863921"/>
            <a:ext cx="1551097" cy="1318807"/>
          </a:xfrm>
          <a:prstGeom prst="rect">
            <a:avLst/>
          </a:prstGeom>
        </p:spPr>
      </p:pic>
      <p:pic>
        <p:nvPicPr>
          <p:cNvPr id="34" name="Picture 33"/>
          <p:cNvPicPr>
            <a:picLocks noChangeAspect="1"/>
          </p:cNvPicPr>
          <p:nvPr/>
        </p:nvPicPr>
        <p:blipFill>
          <a:blip r:embed="rId8"/>
          <a:stretch>
            <a:fillRect/>
          </a:stretch>
        </p:blipFill>
        <p:spPr>
          <a:xfrm>
            <a:off x="8780080" y="2506671"/>
            <a:ext cx="2609850" cy="1203876"/>
          </a:xfrm>
          <a:prstGeom prst="rect">
            <a:avLst/>
          </a:prstGeom>
        </p:spPr>
      </p:pic>
      <p:pic>
        <p:nvPicPr>
          <p:cNvPr id="19" name="Picture 18"/>
          <p:cNvPicPr>
            <a:picLocks noChangeAspect="1"/>
          </p:cNvPicPr>
          <p:nvPr/>
        </p:nvPicPr>
        <p:blipFill>
          <a:blip r:embed="rId9"/>
          <a:stretch>
            <a:fillRect/>
          </a:stretch>
        </p:blipFill>
        <p:spPr>
          <a:xfrm>
            <a:off x="3383696" y="3838468"/>
            <a:ext cx="1619250" cy="1362466"/>
          </a:xfrm>
          <a:prstGeom prst="rect">
            <a:avLst/>
          </a:prstGeom>
        </p:spPr>
      </p:pic>
      <p:pic>
        <p:nvPicPr>
          <p:cNvPr id="20" name="Picture 19"/>
          <p:cNvPicPr>
            <a:picLocks noChangeAspect="1"/>
          </p:cNvPicPr>
          <p:nvPr/>
        </p:nvPicPr>
        <p:blipFill>
          <a:blip r:embed="rId10"/>
          <a:stretch>
            <a:fillRect/>
          </a:stretch>
        </p:blipFill>
        <p:spPr>
          <a:xfrm>
            <a:off x="171438" y="5401546"/>
            <a:ext cx="1190625" cy="1466850"/>
          </a:xfrm>
          <a:prstGeom prst="rect">
            <a:avLst/>
          </a:prstGeom>
        </p:spPr>
      </p:pic>
      <p:pic>
        <p:nvPicPr>
          <p:cNvPr id="21" name="Picture 20"/>
          <p:cNvPicPr>
            <a:picLocks noChangeAspect="1"/>
          </p:cNvPicPr>
          <p:nvPr/>
        </p:nvPicPr>
        <p:blipFill>
          <a:blip r:embed="rId11"/>
          <a:stretch>
            <a:fillRect/>
          </a:stretch>
        </p:blipFill>
        <p:spPr>
          <a:xfrm>
            <a:off x="4616377" y="5493321"/>
            <a:ext cx="1333500" cy="1400175"/>
          </a:xfrm>
          <a:prstGeom prst="rect">
            <a:avLst/>
          </a:prstGeom>
        </p:spPr>
      </p:pic>
      <p:pic>
        <p:nvPicPr>
          <p:cNvPr id="22" name="Picture 21"/>
          <p:cNvPicPr>
            <a:picLocks noChangeAspect="1"/>
          </p:cNvPicPr>
          <p:nvPr/>
        </p:nvPicPr>
        <p:blipFill>
          <a:blip r:embed="rId12"/>
          <a:stretch>
            <a:fillRect/>
          </a:stretch>
        </p:blipFill>
        <p:spPr>
          <a:xfrm>
            <a:off x="8894618" y="5317899"/>
            <a:ext cx="1314450" cy="1438275"/>
          </a:xfrm>
          <a:prstGeom prst="rect">
            <a:avLst/>
          </a:prstGeom>
        </p:spPr>
      </p:pic>
      <p:pic>
        <p:nvPicPr>
          <p:cNvPr id="24" name="Picture 23"/>
          <p:cNvPicPr>
            <a:picLocks noChangeAspect="1"/>
          </p:cNvPicPr>
          <p:nvPr/>
        </p:nvPicPr>
        <p:blipFill>
          <a:blip r:embed="rId13"/>
          <a:stretch>
            <a:fillRect/>
          </a:stretch>
        </p:blipFill>
        <p:spPr>
          <a:xfrm>
            <a:off x="5928052" y="5317899"/>
            <a:ext cx="1390650" cy="1609725"/>
          </a:xfrm>
          <a:prstGeom prst="rect">
            <a:avLst/>
          </a:prstGeom>
        </p:spPr>
      </p:pic>
    </p:spTree>
    <p:extLst>
      <p:ext uri="{BB962C8B-B14F-4D97-AF65-F5344CB8AC3E}">
        <p14:creationId xmlns:p14="http://schemas.microsoft.com/office/powerpoint/2010/main" val="26631239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1096175" cy="861774"/>
          </a:xfrm>
          <a:prstGeom prst="rect">
            <a:avLst/>
          </a:prstGeom>
          <a:noFill/>
        </p:spPr>
        <p:txBody>
          <a:bodyPr wrap="square" lIns="91440" tIns="45720" rIns="91440" bIns="45720">
            <a:spAutoFit/>
          </a:bodyPr>
          <a:lstStyle/>
          <a:p>
            <a:r>
              <a:rPr lang="en-US" sz="50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PE Track </a:t>
            </a:r>
            <a:r>
              <a:rPr lang="en-US" sz="50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&amp; Field Competitions</a:t>
            </a:r>
            <a:endParaRPr lang="en-US" sz="50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Physical Education</a:t>
            </a:r>
          </a:p>
        </p:txBody>
      </p:sp>
      <p:sp>
        <p:nvSpPr>
          <p:cNvPr id="10" name="TextBox 9"/>
          <p:cNvSpPr txBox="1"/>
          <p:nvPr/>
        </p:nvSpPr>
        <p:spPr>
          <a:xfrm>
            <a:off x="480289" y="1699333"/>
            <a:ext cx="10187709" cy="1323439"/>
          </a:xfrm>
          <a:prstGeom prst="rect">
            <a:avLst/>
          </a:prstGeom>
          <a:noFill/>
        </p:spPr>
        <p:txBody>
          <a:bodyPr wrap="square" rtlCol="0">
            <a:spAutoFit/>
          </a:bodyPr>
          <a:lstStyle/>
          <a:p>
            <a:r>
              <a:rPr lang="en-GB" sz="2000" dirty="0" smtClean="0"/>
              <a:t>Our Track and field has competitions throughout the year through Scottish Schools Athletics Association. This gives pupils the opportunity to compete for their school at National level and allows them to work on their own individual PB’s. This also links to clubs in the community for them to explore their event and God given talents at a higher level.</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783166" y="1583432"/>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743075" cy="1504950"/>
          </a:xfrm>
          <a:prstGeom prst="rect">
            <a:avLst/>
          </a:prstGeom>
        </p:spPr>
      </p:pic>
      <p:pic>
        <p:nvPicPr>
          <p:cNvPr id="29" name="Picture 28"/>
          <p:cNvPicPr>
            <a:picLocks noChangeAspect="1"/>
          </p:cNvPicPr>
          <p:nvPr/>
        </p:nvPicPr>
        <p:blipFill>
          <a:blip r:embed="rId4"/>
          <a:stretch>
            <a:fillRect/>
          </a:stretch>
        </p:blipFill>
        <p:spPr>
          <a:xfrm>
            <a:off x="1979264" y="5346932"/>
            <a:ext cx="1381125" cy="1457325"/>
          </a:xfrm>
          <a:prstGeom prst="rect">
            <a:avLst/>
          </a:prstGeom>
        </p:spPr>
      </p:pic>
      <p:pic>
        <p:nvPicPr>
          <p:cNvPr id="30" name="Picture 29"/>
          <p:cNvPicPr>
            <a:picLocks noChangeAspect="1"/>
          </p:cNvPicPr>
          <p:nvPr/>
        </p:nvPicPr>
        <p:blipFill>
          <a:blip r:embed="rId5"/>
          <a:stretch>
            <a:fillRect/>
          </a:stretch>
        </p:blipFill>
        <p:spPr>
          <a:xfrm>
            <a:off x="4411418" y="5365524"/>
            <a:ext cx="1314450" cy="1390650"/>
          </a:xfrm>
          <a:prstGeom prst="rect">
            <a:avLst/>
          </a:prstGeom>
        </p:spPr>
      </p:pic>
      <p:pic>
        <p:nvPicPr>
          <p:cNvPr id="31" name="Picture 30"/>
          <p:cNvPicPr>
            <a:picLocks noChangeAspect="1"/>
          </p:cNvPicPr>
          <p:nvPr/>
        </p:nvPicPr>
        <p:blipFill>
          <a:blip r:embed="rId6"/>
          <a:stretch>
            <a:fillRect/>
          </a:stretch>
        </p:blipFill>
        <p:spPr>
          <a:xfrm>
            <a:off x="5730128" y="3361310"/>
            <a:ext cx="1263009" cy="1432437"/>
          </a:xfrm>
          <a:prstGeom prst="rect">
            <a:avLst/>
          </a:prstGeom>
        </p:spPr>
      </p:pic>
      <p:pic>
        <p:nvPicPr>
          <p:cNvPr id="32" name="Picture 31"/>
          <p:cNvPicPr>
            <a:picLocks noChangeAspect="1"/>
          </p:cNvPicPr>
          <p:nvPr/>
        </p:nvPicPr>
        <p:blipFill>
          <a:blip r:embed="rId7"/>
          <a:stretch>
            <a:fillRect/>
          </a:stretch>
        </p:blipFill>
        <p:spPr>
          <a:xfrm>
            <a:off x="2238741" y="3543867"/>
            <a:ext cx="1551097" cy="1318807"/>
          </a:xfrm>
          <a:prstGeom prst="rect">
            <a:avLst/>
          </a:prstGeom>
        </p:spPr>
      </p:pic>
      <p:pic>
        <p:nvPicPr>
          <p:cNvPr id="20" name="Picture 19"/>
          <p:cNvPicPr>
            <a:picLocks noChangeAspect="1"/>
          </p:cNvPicPr>
          <p:nvPr/>
        </p:nvPicPr>
        <p:blipFill>
          <a:blip r:embed="rId8"/>
          <a:stretch>
            <a:fillRect/>
          </a:stretch>
        </p:blipFill>
        <p:spPr>
          <a:xfrm>
            <a:off x="3993368" y="3269213"/>
            <a:ext cx="1619250" cy="1790700"/>
          </a:xfrm>
          <a:prstGeom prst="rect">
            <a:avLst/>
          </a:prstGeom>
        </p:spPr>
      </p:pic>
      <p:pic>
        <p:nvPicPr>
          <p:cNvPr id="21" name="Picture 20"/>
          <p:cNvPicPr>
            <a:picLocks noChangeAspect="1"/>
          </p:cNvPicPr>
          <p:nvPr/>
        </p:nvPicPr>
        <p:blipFill>
          <a:blip r:embed="rId9"/>
          <a:stretch>
            <a:fillRect/>
          </a:stretch>
        </p:blipFill>
        <p:spPr>
          <a:xfrm>
            <a:off x="683674" y="3461158"/>
            <a:ext cx="1466850" cy="1581150"/>
          </a:xfrm>
          <a:prstGeom prst="rect">
            <a:avLst/>
          </a:prstGeom>
        </p:spPr>
      </p:pic>
      <p:pic>
        <p:nvPicPr>
          <p:cNvPr id="22" name="Picture 21"/>
          <p:cNvPicPr>
            <a:picLocks noChangeAspect="1"/>
          </p:cNvPicPr>
          <p:nvPr/>
        </p:nvPicPr>
        <p:blipFill>
          <a:blip r:embed="rId10"/>
          <a:stretch>
            <a:fillRect/>
          </a:stretch>
        </p:blipFill>
        <p:spPr>
          <a:xfrm>
            <a:off x="5602487" y="5306354"/>
            <a:ext cx="1390650" cy="1609725"/>
          </a:xfrm>
          <a:prstGeom prst="rect">
            <a:avLst/>
          </a:prstGeom>
        </p:spPr>
      </p:pic>
      <p:pic>
        <p:nvPicPr>
          <p:cNvPr id="24" name="Picture 23"/>
          <p:cNvPicPr>
            <a:picLocks noChangeAspect="1"/>
          </p:cNvPicPr>
          <p:nvPr/>
        </p:nvPicPr>
        <p:blipFill>
          <a:blip r:embed="rId11"/>
          <a:stretch>
            <a:fillRect/>
          </a:stretch>
        </p:blipFill>
        <p:spPr>
          <a:xfrm>
            <a:off x="3248806" y="5396238"/>
            <a:ext cx="1333500" cy="1400175"/>
          </a:xfrm>
          <a:prstGeom prst="rect">
            <a:avLst/>
          </a:prstGeom>
        </p:spPr>
      </p:pic>
      <p:pic>
        <p:nvPicPr>
          <p:cNvPr id="25" name="Picture 24"/>
          <p:cNvPicPr>
            <a:picLocks noChangeAspect="1"/>
          </p:cNvPicPr>
          <p:nvPr/>
        </p:nvPicPr>
        <p:blipFill>
          <a:blip r:embed="rId12"/>
          <a:stretch>
            <a:fillRect/>
          </a:stretch>
        </p:blipFill>
        <p:spPr>
          <a:xfrm>
            <a:off x="6916937" y="5316103"/>
            <a:ext cx="1181100" cy="1476375"/>
          </a:xfrm>
          <a:prstGeom prst="rect">
            <a:avLst/>
          </a:prstGeom>
        </p:spPr>
      </p:pic>
      <p:pic>
        <p:nvPicPr>
          <p:cNvPr id="26" name="Picture 25"/>
          <p:cNvPicPr>
            <a:picLocks noChangeAspect="1"/>
          </p:cNvPicPr>
          <p:nvPr/>
        </p:nvPicPr>
        <p:blipFill>
          <a:blip r:embed="rId13"/>
          <a:stretch>
            <a:fillRect/>
          </a:stretch>
        </p:blipFill>
        <p:spPr>
          <a:xfrm>
            <a:off x="7926361" y="5306354"/>
            <a:ext cx="1190625" cy="1466850"/>
          </a:xfrm>
          <a:prstGeom prst="rect">
            <a:avLst/>
          </a:prstGeom>
        </p:spPr>
      </p:pic>
      <p:pic>
        <p:nvPicPr>
          <p:cNvPr id="27" name="Picture 26"/>
          <p:cNvPicPr>
            <a:picLocks noChangeAspect="1"/>
          </p:cNvPicPr>
          <p:nvPr/>
        </p:nvPicPr>
        <p:blipFill>
          <a:blip r:embed="rId14"/>
          <a:stretch>
            <a:fillRect/>
          </a:stretch>
        </p:blipFill>
        <p:spPr>
          <a:xfrm>
            <a:off x="10242964" y="5353050"/>
            <a:ext cx="1333500" cy="1485900"/>
          </a:xfrm>
          <a:prstGeom prst="rect">
            <a:avLst/>
          </a:prstGeom>
        </p:spPr>
      </p:pic>
      <p:pic>
        <p:nvPicPr>
          <p:cNvPr id="33" name="Picture 32"/>
          <p:cNvPicPr>
            <a:picLocks noChangeAspect="1"/>
          </p:cNvPicPr>
          <p:nvPr/>
        </p:nvPicPr>
        <p:blipFill>
          <a:blip r:embed="rId5"/>
          <a:stretch>
            <a:fillRect/>
          </a:stretch>
        </p:blipFill>
        <p:spPr>
          <a:xfrm>
            <a:off x="9086694" y="5344454"/>
            <a:ext cx="1314450" cy="1390650"/>
          </a:xfrm>
          <a:prstGeom prst="rect">
            <a:avLst/>
          </a:prstGeom>
        </p:spPr>
      </p:pic>
    </p:spTree>
    <p:extLst>
      <p:ext uri="{BB962C8B-B14F-4D97-AF65-F5344CB8AC3E}">
        <p14:creationId xmlns:p14="http://schemas.microsoft.com/office/powerpoint/2010/main" val="17237724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1096175" cy="861774"/>
          </a:xfrm>
          <a:prstGeom prst="rect">
            <a:avLst/>
          </a:prstGeom>
          <a:noFill/>
        </p:spPr>
        <p:txBody>
          <a:bodyPr wrap="square" lIns="91440" tIns="45720" rIns="91440" bIns="45720">
            <a:spAutoFit/>
          </a:bodyPr>
          <a:lstStyle/>
          <a:p>
            <a:r>
              <a:rPr lang="en-US" sz="50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PE Extra </a:t>
            </a:r>
            <a:r>
              <a:rPr lang="en-US" sz="50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Curricular</a:t>
            </a:r>
            <a:endParaRPr lang="en-US" sz="50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 name="TextBox 1"/>
          <p:cNvSpPr txBox="1"/>
          <p:nvPr/>
        </p:nvSpPr>
        <p:spPr>
          <a:xfrm>
            <a:off x="480289" y="1029281"/>
            <a:ext cx="8414329" cy="584775"/>
          </a:xfrm>
          <a:prstGeom prst="rect">
            <a:avLst/>
          </a:prstGeom>
          <a:noFill/>
        </p:spPr>
        <p:txBody>
          <a:bodyPr wrap="square" rtlCol="0">
            <a:spAutoFit/>
          </a:bodyPr>
          <a:lstStyle/>
          <a:p>
            <a:r>
              <a:rPr lang="en-GB" sz="3200" dirty="0" smtClean="0">
                <a:solidFill>
                  <a:srgbClr val="0070C0"/>
                </a:solidFill>
              </a:rPr>
              <a:t>Physical Education</a:t>
            </a:r>
          </a:p>
        </p:txBody>
      </p:sp>
      <p:sp>
        <p:nvSpPr>
          <p:cNvPr id="10" name="TextBox 9"/>
          <p:cNvSpPr txBox="1"/>
          <p:nvPr/>
        </p:nvSpPr>
        <p:spPr>
          <a:xfrm>
            <a:off x="354849" y="1504783"/>
            <a:ext cx="10187709" cy="1631216"/>
          </a:xfrm>
          <a:prstGeom prst="rect">
            <a:avLst/>
          </a:prstGeom>
          <a:noFill/>
        </p:spPr>
        <p:txBody>
          <a:bodyPr wrap="square" rtlCol="0">
            <a:spAutoFit/>
          </a:bodyPr>
          <a:lstStyle/>
          <a:p>
            <a:r>
              <a:rPr lang="en-GB" sz="2000" dirty="0" smtClean="0"/>
              <a:t>Our Lunch time and after school clubs lead by our sports leaders, gives pupils the opportunity to socialise, be active and explore new interests. This allows them to further develop their God given talents. There is also an opportunity to represent the school in local competitions and tournaments.</a:t>
            </a:r>
          </a:p>
          <a:p>
            <a:r>
              <a:rPr lang="en-GB" sz="2000" dirty="0" smtClean="0"/>
              <a:t>- Netball – Basketball – Badminton – Fitness – Volleyball – Multi sports</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378689" y="2976825"/>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783166" y="1583432"/>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743075" cy="1504950"/>
          </a:xfrm>
          <a:prstGeom prst="rect">
            <a:avLst/>
          </a:prstGeom>
        </p:spPr>
      </p:pic>
      <p:pic>
        <p:nvPicPr>
          <p:cNvPr id="29" name="Picture 28"/>
          <p:cNvPicPr>
            <a:picLocks noChangeAspect="1"/>
          </p:cNvPicPr>
          <p:nvPr/>
        </p:nvPicPr>
        <p:blipFill>
          <a:blip r:embed="rId4"/>
          <a:stretch>
            <a:fillRect/>
          </a:stretch>
        </p:blipFill>
        <p:spPr>
          <a:xfrm>
            <a:off x="1979264" y="5346932"/>
            <a:ext cx="1381125" cy="1457325"/>
          </a:xfrm>
          <a:prstGeom prst="rect">
            <a:avLst/>
          </a:prstGeom>
        </p:spPr>
      </p:pic>
      <p:pic>
        <p:nvPicPr>
          <p:cNvPr id="30" name="Picture 29"/>
          <p:cNvPicPr>
            <a:picLocks noChangeAspect="1"/>
          </p:cNvPicPr>
          <p:nvPr/>
        </p:nvPicPr>
        <p:blipFill>
          <a:blip r:embed="rId5"/>
          <a:stretch>
            <a:fillRect/>
          </a:stretch>
        </p:blipFill>
        <p:spPr>
          <a:xfrm>
            <a:off x="4411418" y="5365524"/>
            <a:ext cx="1314450" cy="1390650"/>
          </a:xfrm>
          <a:prstGeom prst="rect">
            <a:avLst/>
          </a:prstGeom>
        </p:spPr>
      </p:pic>
      <p:pic>
        <p:nvPicPr>
          <p:cNvPr id="31" name="Picture 30"/>
          <p:cNvPicPr>
            <a:picLocks noChangeAspect="1"/>
          </p:cNvPicPr>
          <p:nvPr/>
        </p:nvPicPr>
        <p:blipFill>
          <a:blip r:embed="rId6"/>
          <a:stretch>
            <a:fillRect/>
          </a:stretch>
        </p:blipFill>
        <p:spPr>
          <a:xfrm>
            <a:off x="5730128" y="3361310"/>
            <a:ext cx="1263009" cy="1432437"/>
          </a:xfrm>
          <a:prstGeom prst="rect">
            <a:avLst/>
          </a:prstGeom>
        </p:spPr>
      </p:pic>
      <p:pic>
        <p:nvPicPr>
          <p:cNvPr id="32" name="Picture 31"/>
          <p:cNvPicPr>
            <a:picLocks noChangeAspect="1"/>
          </p:cNvPicPr>
          <p:nvPr/>
        </p:nvPicPr>
        <p:blipFill>
          <a:blip r:embed="rId7"/>
          <a:stretch>
            <a:fillRect/>
          </a:stretch>
        </p:blipFill>
        <p:spPr>
          <a:xfrm>
            <a:off x="2238741" y="3543867"/>
            <a:ext cx="1551097" cy="1318807"/>
          </a:xfrm>
          <a:prstGeom prst="rect">
            <a:avLst/>
          </a:prstGeom>
        </p:spPr>
      </p:pic>
      <p:pic>
        <p:nvPicPr>
          <p:cNvPr id="20" name="Picture 19"/>
          <p:cNvPicPr>
            <a:picLocks noChangeAspect="1"/>
          </p:cNvPicPr>
          <p:nvPr/>
        </p:nvPicPr>
        <p:blipFill>
          <a:blip r:embed="rId8"/>
          <a:stretch>
            <a:fillRect/>
          </a:stretch>
        </p:blipFill>
        <p:spPr>
          <a:xfrm>
            <a:off x="3993368" y="3269213"/>
            <a:ext cx="1619250" cy="1790700"/>
          </a:xfrm>
          <a:prstGeom prst="rect">
            <a:avLst/>
          </a:prstGeom>
        </p:spPr>
      </p:pic>
      <p:pic>
        <p:nvPicPr>
          <p:cNvPr id="21" name="Picture 20"/>
          <p:cNvPicPr>
            <a:picLocks noChangeAspect="1"/>
          </p:cNvPicPr>
          <p:nvPr/>
        </p:nvPicPr>
        <p:blipFill>
          <a:blip r:embed="rId9"/>
          <a:stretch>
            <a:fillRect/>
          </a:stretch>
        </p:blipFill>
        <p:spPr>
          <a:xfrm>
            <a:off x="684901" y="3430601"/>
            <a:ext cx="1466850" cy="1581150"/>
          </a:xfrm>
          <a:prstGeom prst="rect">
            <a:avLst/>
          </a:prstGeom>
        </p:spPr>
      </p:pic>
      <p:pic>
        <p:nvPicPr>
          <p:cNvPr id="22" name="Picture 21"/>
          <p:cNvPicPr>
            <a:picLocks noChangeAspect="1"/>
          </p:cNvPicPr>
          <p:nvPr/>
        </p:nvPicPr>
        <p:blipFill>
          <a:blip r:embed="rId10"/>
          <a:stretch>
            <a:fillRect/>
          </a:stretch>
        </p:blipFill>
        <p:spPr>
          <a:xfrm>
            <a:off x="5602487" y="5306354"/>
            <a:ext cx="1390650" cy="1609725"/>
          </a:xfrm>
          <a:prstGeom prst="rect">
            <a:avLst/>
          </a:prstGeom>
        </p:spPr>
      </p:pic>
      <p:pic>
        <p:nvPicPr>
          <p:cNvPr id="24" name="Picture 23"/>
          <p:cNvPicPr>
            <a:picLocks noChangeAspect="1"/>
          </p:cNvPicPr>
          <p:nvPr/>
        </p:nvPicPr>
        <p:blipFill>
          <a:blip r:embed="rId11"/>
          <a:stretch>
            <a:fillRect/>
          </a:stretch>
        </p:blipFill>
        <p:spPr>
          <a:xfrm>
            <a:off x="3248806" y="5396238"/>
            <a:ext cx="1333500" cy="1400175"/>
          </a:xfrm>
          <a:prstGeom prst="rect">
            <a:avLst/>
          </a:prstGeom>
        </p:spPr>
      </p:pic>
      <p:pic>
        <p:nvPicPr>
          <p:cNvPr id="25" name="Picture 24"/>
          <p:cNvPicPr>
            <a:picLocks noChangeAspect="1"/>
          </p:cNvPicPr>
          <p:nvPr/>
        </p:nvPicPr>
        <p:blipFill>
          <a:blip r:embed="rId12"/>
          <a:stretch>
            <a:fillRect/>
          </a:stretch>
        </p:blipFill>
        <p:spPr>
          <a:xfrm>
            <a:off x="6916937" y="5316103"/>
            <a:ext cx="1181100" cy="1476375"/>
          </a:xfrm>
          <a:prstGeom prst="rect">
            <a:avLst/>
          </a:prstGeom>
        </p:spPr>
      </p:pic>
      <p:pic>
        <p:nvPicPr>
          <p:cNvPr id="26" name="Picture 25"/>
          <p:cNvPicPr>
            <a:picLocks noChangeAspect="1"/>
          </p:cNvPicPr>
          <p:nvPr/>
        </p:nvPicPr>
        <p:blipFill>
          <a:blip r:embed="rId13"/>
          <a:stretch>
            <a:fillRect/>
          </a:stretch>
        </p:blipFill>
        <p:spPr>
          <a:xfrm>
            <a:off x="7926361" y="5306354"/>
            <a:ext cx="1190625" cy="1466850"/>
          </a:xfrm>
          <a:prstGeom prst="rect">
            <a:avLst/>
          </a:prstGeom>
        </p:spPr>
      </p:pic>
      <p:pic>
        <p:nvPicPr>
          <p:cNvPr id="27" name="Picture 26"/>
          <p:cNvPicPr>
            <a:picLocks noChangeAspect="1"/>
          </p:cNvPicPr>
          <p:nvPr/>
        </p:nvPicPr>
        <p:blipFill>
          <a:blip r:embed="rId14"/>
          <a:stretch>
            <a:fillRect/>
          </a:stretch>
        </p:blipFill>
        <p:spPr>
          <a:xfrm>
            <a:off x="10242964" y="5353050"/>
            <a:ext cx="1333500" cy="1485900"/>
          </a:xfrm>
          <a:prstGeom prst="rect">
            <a:avLst/>
          </a:prstGeom>
        </p:spPr>
      </p:pic>
      <p:pic>
        <p:nvPicPr>
          <p:cNvPr id="33" name="Picture 32"/>
          <p:cNvPicPr>
            <a:picLocks noChangeAspect="1"/>
          </p:cNvPicPr>
          <p:nvPr/>
        </p:nvPicPr>
        <p:blipFill>
          <a:blip r:embed="rId5"/>
          <a:stretch>
            <a:fillRect/>
          </a:stretch>
        </p:blipFill>
        <p:spPr>
          <a:xfrm>
            <a:off x="9086694" y="5344454"/>
            <a:ext cx="1314450" cy="1390650"/>
          </a:xfrm>
          <a:prstGeom prst="rect">
            <a:avLst/>
          </a:prstGeom>
        </p:spPr>
      </p:pic>
    </p:spTree>
    <p:extLst>
      <p:ext uri="{BB962C8B-B14F-4D97-AF65-F5344CB8AC3E}">
        <p14:creationId xmlns:p14="http://schemas.microsoft.com/office/powerpoint/2010/main" val="21116600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1096175" cy="861774"/>
          </a:xfrm>
          <a:prstGeom prst="rect">
            <a:avLst/>
          </a:prstGeom>
          <a:noFill/>
        </p:spPr>
        <p:txBody>
          <a:bodyPr wrap="square" lIns="91440" tIns="45720" rIns="91440" bIns="45720">
            <a:spAutoFit/>
          </a:bodyPr>
          <a:lstStyle/>
          <a:p>
            <a:r>
              <a:rPr lang="en-US" sz="50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PE Competitive </a:t>
            </a:r>
            <a:r>
              <a:rPr lang="en-US" sz="50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Teams</a:t>
            </a:r>
            <a:endParaRPr lang="en-US" sz="50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 name="TextBox 1"/>
          <p:cNvSpPr txBox="1"/>
          <p:nvPr/>
        </p:nvSpPr>
        <p:spPr>
          <a:xfrm>
            <a:off x="375141" y="1104695"/>
            <a:ext cx="8414329" cy="584775"/>
          </a:xfrm>
          <a:prstGeom prst="rect">
            <a:avLst/>
          </a:prstGeom>
          <a:noFill/>
        </p:spPr>
        <p:txBody>
          <a:bodyPr wrap="square" rtlCol="0">
            <a:spAutoFit/>
          </a:bodyPr>
          <a:lstStyle/>
          <a:p>
            <a:r>
              <a:rPr lang="en-GB" sz="3200" dirty="0" smtClean="0">
                <a:solidFill>
                  <a:srgbClr val="0070C0"/>
                </a:solidFill>
              </a:rPr>
              <a:t>Physical Education</a:t>
            </a:r>
          </a:p>
        </p:txBody>
      </p:sp>
      <p:sp>
        <p:nvSpPr>
          <p:cNvPr id="10" name="TextBox 9"/>
          <p:cNvSpPr txBox="1"/>
          <p:nvPr/>
        </p:nvSpPr>
        <p:spPr>
          <a:xfrm>
            <a:off x="378689" y="1653386"/>
            <a:ext cx="10187709" cy="1015663"/>
          </a:xfrm>
          <a:prstGeom prst="rect">
            <a:avLst/>
          </a:prstGeom>
          <a:noFill/>
        </p:spPr>
        <p:txBody>
          <a:bodyPr wrap="square" rtlCol="0">
            <a:spAutoFit/>
          </a:bodyPr>
          <a:lstStyle/>
          <a:p>
            <a:r>
              <a:rPr lang="en-GB" sz="2000" dirty="0" smtClean="0"/>
              <a:t>We offer competitive teams for under 18, 16 &amp; 14 Football - Paisley &amp; District, League and </a:t>
            </a:r>
            <a:r>
              <a:rPr lang="en-GB" sz="2000" dirty="0"/>
              <a:t>C</a:t>
            </a:r>
            <a:r>
              <a:rPr lang="en-GB" sz="2000" dirty="0" smtClean="0"/>
              <a:t>up. Netball – Netball Scotland – Scottish cup.  This allows our pupils to represent their school as well as working with their own club to develop their God given talents. </a:t>
            </a:r>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378689" y="2976825"/>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783166" y="1583432"/>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743075" cy="1504950"/>
          </a:xfrm>
          <a:prstGeom prst="rect">
            <a:avLst/>
          </a:prstGeom>
        </p:spPr>
      </p:pic>
      <p:pic>
        <p:nvPicPr>
          <p:cNvPr id="29" name="Picture 28"/>
          <p:cNvPicPr>
            <a:picLocks noChangeAspect="1"/>
          </p:cNvPicPr>
          <p:nvPr/>
        </p:nvPicPr>
        <p:blipFill>
          <a:blip r:embed="rId4"/>
          <a:stretch>
            <a:fillRect/>
          </a:stretch>
        </p:blipFill>
        <p:spPr>
          <a:xfrm>
            <a:off x="1979264" y="5346932"/>
            <a:ext cx="1381125" cy="1457325"/>
          </a:xfrm>
          <a:prstGeom prst="rect">
            <a:avLst/>
          </a:prstGeom>
        </p:spPr>
      </p:pic>
      <p:pic>
        <p:nvPicPr>
          <p:cNvPr id="30" name="Picture 29"/>
          <p:cNvPicPr>
            <a:picLocks noChangeAspect="1"/>
          </p:cNvPicPr>
          <p:nvPr/>
        </p:nvPicPr>
        <p:blipFill>
          <a:blip r:embed="rId5"/>
          <a:stretch>
            <a:fillRect/>
          </a:stretch>
        </p:blipFill>
        <p:spPr>
          <a:xfrm>
            <a:off x="4411418" y="5365524"/>
            <a:ext cx="1314450" cy="1390650"/>
          </a:xfrm>
          <a:prstGeom prst="rect">
            <a:avLst/>
          </a:prstGeom>
        </p:spPr>
      </p:pic>
      <p:pic>
        <p:nvPicPr>
          <p:cNvPr id="31" name="Picture 30"/>
          <p:cNvPicPr>
            <a:picLocks noChangeAspect="1"/>
          </p:cNvPicPr>
          <p:nvPr/>
        </p:nvPicPr>
        <p:blipFill>
          <a:blip r:embed="rId6"/>
          <a:stretch>
            <a:fillRect/>
          </a:stretch>
        </p:blipFill>
        <p:spPr>
          <a:xfrm>
            <a:off x="5730128" y="3361310"/>
            <a:ext cx="1263009" cy="1432437"/>
          </a:xfrm>
          <a:prstGeom prst="rect">
            <a:avLst/>
          </a:prstGeom>
        </p:spPr>
      </p:pic>
      <p:pic>
        <p:nvPicPr>
          <p:cNvPr id="32" name="Picture 31"/>
          <p:cNvPicPr>
            <a:picLocks noChangeAspect="1"/>
          </p:cNvPicPr>
          <p:nvPr/>
        </p:nvPicPr>
        <p:blipFill>
          <a:blip r:embed="rId7"/>
          <a:stretch>
            <a:fillRect/>
          </a:stretch>
        </p:blipFill>
        <p:spPr>
          <a:xfrm>
            <a:off x="2238741" y="3543867"/>
            <a:ext cx="1551097" cy="1318807"/>
          </a:xfrm>
          <a:prstGeom prst="rect">
            <a:avLst/>
          </a:prstGeom>
        </p:spPr>
      </p:pic>
      <p:pic>
        <p:nvPicPr>
          <p:cNvPr id="20" name="Picture 19"/>
          <p:cNvPicPr>
            <a:picLocks noChangeAspect="1"/>
          </p:cNvPicPr>
          <p:nvPr/>
        </p:nvPicPr>
        <p:blipFill>
          <a:blip r:embed="rId8"/>
          <a:stretch>
            <a:fillRect/>
          </a:stretch>
        </p:blipFill>
        <p:spPr>
          <a:xfrm>
            <a:off x="3993368" y="3269213"/>
            <a:ext cx="1619250" cy="1790700"/>
          </a:xfrm>
          <a:prstGeom prst="rect">
            <a:avLst/>
          </a:prstGeom>
        </p:spPr>
      </p:pic>
      <p:pic>
        <p:nvPicPr>
          <p:cNvPr id="21" name="Picture 20"/>
          <p:cNvPicPr>
            <a:picLocks noChangeAspect="1"/>
          </p:cNvPicPr>
          <p:nvPr/>
        </p:nvPicPr>
        <p:blipFill>
          <a:blip r:embed="rId9"/>
          <a:stretch>
            <a:fillRect/>
          </a:stretch>
        </p:blipFill>
        <p:spPr>
          <a:xfrm>
            <a:off x="684901" y="3430601"/>
            <a:ext cx="1466850" cy="1581150"/>
          </a:xfrm>
          <a:prstGeom prst="rect">
            <a:avLst/>
          </a:prstGeom>
        </p:spPr>
      </p:pic>
      <p:pic>
        <p:nvPicPr>
          <p:cNvPr id="22" name="Picture 21"/>
          <p:cNvPicPr>
            <a:picLocks noChangeAspect="1"/>
          </p:cNvPicPr>
          <p:nvPr/>
        </p:nvPicPr>
        <p:blipFill>
          <a:blip r:embed="rId10"/>
          <a:stretch>
            <a:fillRect/>
          </a:stretch>
        </p:blipFill>
        <p:spPr>
          <a:xfrm>
            <a:off x="5602487" y="5306354"/>
            <a:ext cx="1390650" cy="1609725"/>
          </a:xfrm>
          <a:prstGeom prst="rect">
            <a:avLst/>
          </a:prstGeom>
        </p:spPr>
      </p:pic>
      <p:pic>
        <p:nvPicPr>
          <p:cNvPr id="24" name="Picture 23"/>
          <p:cNvPicPr>
            <a:picLocks noChangeAspect="1"/>
          </p:cNvPicPr>
          <p:nvPr/>
        </p:nvPicPr>
        <p:blipFill>
          <a:blip r:embed="rId11"/>
          <a:stretch>
            <a:fillRect/>
          </a:stretch>
        </p:blipFill>
        <p:spPr>
          <a:xfrm>
            <a:off x="3248806" y="5396238"/>
            <a:ext cx="1333500" cy="1400175"/>
          </a:xfrm>
          <a:prstGeom prst="rect">
            <a:avLst/>
          </a:prstGeom>
        </p:spPr>
      </p:pic>
      <p:pic>
        <p:nvPicPr>
          <p:cNvPr id="25" name="Picture 24"/>
          <p:cNvPicPr>
            <a:picLocks noChangeAspect="1"/>
          </p:cNvPicPr>
          <p:nvPr/>
        </p:nvPicPr>
        <p:blipFill>
          <a:blip r:embed="rId12"/>
          <a:stretch>
            <a:fillRect/>
          </a:stretch>
        </p:blipFill>
        <p:spPr>
          <a:xfrm>
            <a:off x="6916937" y="5316103"/>
            <a:ext cx="1181100" cy="1476375"/>
          </a:xfrm>
          <a:prstGeom prst="rect">
            <a:avLst/>
          </a:prstGeom>
        </p:spPr>
      </p:pic>
      <p:pic>
        <p:nvPicPr>
          <p:cNvPr id="26" name="Picture 25"/>
          <p:cNvPicPr>
            <a:picLocks noChangeAspect="1"/>
          </p:cNvPicPr>
          <p:nvPr/>
        </p:nvPicPr>
        <p:blipFill>
          <a:blip r:embed="rId13"/>
          <a:stretch>
            <a:fillRect/>
          </a:stretch>
        </p:blipFill>
        <p:spPr>
          <a:xfrm>
            <a:off x="7926361" y="5306354"/>
            <a:ext cx="1190625" cy="1466850"/>
          </a:xfrm>
          <a:prstGeom prst="rect">
            <a:avLst/>
          </a:prstGeom>
        </p:spPr>
      </p:pic>
      <p:pic>
        <p:nvPicPr>
          <p:cNvPr id="27" name="Picture 26"/>
          <p:cNvPicPr>
            <a:picLocks noChangeAspect="1"/>
          </p:cNvPicPr>
          <p:nvPr/>
        </p:nvPicPr>
        <p:blipFill>
          <a:blip r:embed="rId14"/>
          <a:stretch>
            <a:fillRect/>
          </a:stretch>
        </p:blipFill>
        <p:spPr>
          <a:xfrm>
            <a:off x="10242964" y="5353050"/>
            <a:ext cx="1333500" cy="1485900"/>
          </a:xfrm>
          <a:prstGeom prst="rect">
            <a:avLst/>
          </a:prstGeom>
        </p:spPr>
      </p:pic>
      <p:pic>
        <p:nvPicPr>
          <p:cNvPr id="33" name="Picture 32"/>
          <p:cNvPicPr>
            <a:picLocks noChangeAspect="1"/>
          </p:cNvPicPr>
          <p:nvPr/>
        </p:nvPicPr>
        <p:blipFill>
          <a:blip r:embed="rId5"/>
          <a:stretch>
            <a:fillRect/>
          </a:stretch>
        </p:blipFill>
        <p:spPr>
          <a:xfrm>
            <a:off x="9086694" y="5344454"/>
            <a:ext cx="1314450" cy="1390650"/>
          </a:xfrm>
          <a:prstGeom prst="rect">
            <a:avLst/>
          </a:prstGeom>
        </p:spPr>
      </p:pic>
    </p:spTree>
    <p:extLst>
      <p:ext uri="{BB962C8B-B14F-4D97-AF65-F5344CB8AC3E}">
        <p14:creationId xmlns:p14="http://schemas.microsoft.com/office/powerpoint/2010/main" val="27664717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School Show</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Drama &amp; Music (BGE &amp; Senior Phase) </a:t>
            </a:r>
          </a:p>
        </p:txBody>
      </p:sp>
      <p:sp>
        <p:nvSpPr>
          <p:cNvPr id="10" name="TextBox 9"/>
          <p:cNvSpPr txBox="1"/>
          <p:nvPr/>
        </p:nvSpPr>
        <p:spPr>
          <a:xfrm>
            <a:off x="480289" y="1699333"/>
            <a:ext cx="10187709" cy="1323439"/>
          </a:xfrm>
          <a:prstGeom prst="rect">
            <a:avLst/>
          </a:prstGeom>
          <a:noFill/>
        </p:spPr>
        <p:txBody>
          <a:bodyPr wrap="square" rtlCol="0">
            <a:spAutoFit/>
          </a:bodyPr>
          <a:lstStyle/>
          <a:p>
            <a:r>
              <a:rPr lang="en-GB" sz="2000" dirty="0" smtClean="0"/>
              <a:t>We have a long tradition of successful school shows and pantomimes at St. Columba’s High School, most recently including Aladdin and The Addams Family. Pupils rehearse on a Friday after school, working towards four performances in June. We also have pupils involved in set design, costumes, hair &amp; make-up, lighting, sound and stage management.</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743075" cy="1504950"/>
          </a:xfrm>
          <a:prstGeom prst="rect">
            <a:avLst/>
          </a:prstGeom>
        </p:spPr>
      </p:pic>
      <p:pic>
        <p:nvPicPr>
          <p:cNvPr id="29" name="Picture 28"/>
          <p:cNvPicPr>
            <a:picLocks noChangeAspect="1"/>
          </p:cNvPicPr>
          <p:nvPr/>
        </p:nvPicPr>
        <p:blipFill>
          <a:blip r:embed="rId4"/>
          <a:stretch>
            <a:fillRect/>
          </a:stretch>
        </p:blipFill>
        <p:spPr>
          <a:xfrm>
            <a:off x="2560948" y="5298849"/>
            <a:ext cx="1381125" cy="1457325"/>
          </a:xfrm>
          <a:prstGeom prst="rect">
            <a:avLst/>
          </a:prstGeom>
        </p:spPr>
      </p:pic>
      <p:pic>
        <p:nvPicPr>
          <p:cNvPr id="31" name="Picture 30"/>
          <p:cNvPicPr>
            <a:picLocks noChangeAspect="1"/>
          </p:cNvPicPr>
          <p:nvPr/>
        </p:nvPicPr>
        <p:blipFill>
          <a:blip r:embed="rId5"/>
          <a:stretch>
            <a:fillRect/>
          </a:stretch>
        </p:blipFill>
        <p:spPr>
          <a:xfrm>
            <a:off x="2555954" y="3426847"/>
            <a:ext cx="1263009" cy="1432437"/>
          </a:xfrm>
          <a:prstGeom prst="rect">
            <a:avLst/>
          </a:prstGeom>
        </p:spPr>
      </p:pic>
      <p:pic>
        <p:nvPicPr>
          <p:cNvPr id="32" name="Picture 31"/>
          <p:cNvPicPr>
            <a:picLocks noChangeAspect="1"/>
          </p:cNvPicPr>
          <p:nvPr/>
        </p:nvPicPr>
        <p:blipFill>
          <a:blip r:embed="rId6"/>
          <a:stretch>
            <a:fillRect/>
          </a:stretch>
        </p:blipFill>
        <p:spPr>
          <a:xfrm>
            <a:off x="4464705" y="3491215"/>
            <a:ext cx="1551097" cy="1318807"/>
          </a:xfrm>
          <a:prstGeom prst="rect">
            <a:avLst/>
          </a:prstGeom>
        </p:spPr>
      </p:pic>
      <p:pic>
        <p:nvPicPr>
          <p:cNvPr id="19" name="Picture 18"/>
          <p:cNvPicPr>
            <a:picLocks noChangeAspect="1"/>
          </p:cNvPicPr>
          <p:nvPr/>
        </p:nvPicPr>
        <p:blipFill>
          <a:blip r:embed="rId7"/>
          <a:stretch>
            <a:fillRect/>
          </a:stretch>
        </p:blipFill>
        <p:spPr>
          <a:xfrm>
            <a:off x="5853621" y="5278466"/>
            <a:ext cx="1333500" cy="1400175"/>
          </a:xfrm>
          <a:prstGeom prst="rect">
            <a:avLst/>
          </a:prstGeom>
        </p:spPr>
      </p:pic>
      <p:pic>
        <p:nvPicPr>
          <p:cNvPr id="20" name="Picture 19"/>
          <p:cNvPicPr>
            <a:picLocks noChangeAspect="1"/>
          </p:cNvPicPr>
          <p:nvPr/>
        </p:nvPicPr>
        <p:blipFill>
          <a:blip r:embed="rId8"/>
          <a:stretch>
            <a:fillRect/>
          </a:stretch>
        </p:blipFill>
        <p:spPr>
          <a:xfrm>
            <a:off x="4381257" y="5251223"/>
            <a:ext cx="1181100" cy="1476375"/>
          </a:xfrm>
          <a:prstGeom prst="rect">
            <a:avLst/>
          </a:prstGeom>
        </p:spPr>
      </p:pic>
      <p:pic>
        <p:nvPicPr>
          <p:cNvPr id="21" name="Picture 20"/>
          <p:cNvPicPr>
            <a:picLocks noChangeAspect="1"/>
          </p:cNvPicPr>
          <p:nvPr/>
        </p:nvPicPr>
        <p:blipFill>
          <a:blip r:embed="rId9"/>
          <a:stretch>
            <a:fillRect/>
          </a:stretch>
        </p:blipFill>
        <p:spPr>
          <a:xfrm>
            <a:off x="605796" y="3471076"/>
            <a:ext cx="1304417" cy="1442532"/>
          </a:xfrm>
          <a:prstGeom prst="rect">
            <a:avLst/>
          </a:prstGeom>
        </p:spPr>
      </p:pic>
    </p:spTree>
    <p:extLst>
      <p:ext uri="{BB962C8B-B14F-4D97-AF65-F5344CB8AC3E}">
        <p14:creationId xmlns:p14="http://schemas.microsoft.com/office/powerpoint/2010/main" val="3971675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26321" y="-88389"/>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4"/>
            <a:ext cx="9654311" cy="769441"/>
          </a:xfrm>
          <a:prstGeom prst="rect">
            <a:avLst/>
          </a:prstGeom>
          <a:noFill/>
        </p:spPr>
        <p:txBody>
          <a:bodyPr wrap="square" lIns="91440" tIns="45720" rIns="91440" bIns="45720">
            <a:spAutoFit/>
          </a:bodyPr>
          <a:lstStyle/>
          <a:p>
            <a:r>
              <a:rPr lang="en-US" sz="4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Instrumental/Vocal groups </a:t>
            </a:r>
            <a:endParaRPr lang="en-US" sz="44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Music (BGE &amp; Senior Phase) </a:t>
            </a:r>
          </a:p>
        </p:txBody>
      </p:sp>
      <p:sp>
        <p:nvSpPr>
          <p:cNvPr id="10" name="TextBox 9"/>
          <p:cNvSpPr txBox="1"/>
          <p:nvPr/>
        </p:nvSpPr>
        <p:spPr>
          <a:xfrm>
            <a:off x="480289" y="1699333"/>
            <a:ext cx="10187709" cy="1077218"/>
          </a:xfrm>
          <a:prstGeom prst="rect">
            <a:avLst/>
          </a:prstGeom>
          <a:noFill/>
        </p:spPr>
        <p:txBody>
          <a:bodyPr wrap="square" rtlCol="0">
            <a:spAutoFit/>
          </a:bodyPr>
          <a:lstStyle/>
          <a:p>
            <a:r>
              <a:rPr lang="en-GB" sz="1600" dirty="0" smtClean="0"/>
              <a:t>Different groups run at times through the year, although the department is open at lunchtimes and intervals for any pupil to come up and practice. Some examples are a singing group that has participated in Authority events run by Polly beck, Ceilidh group of mixed Scottish instruments, Guitar group, and we are hoping as instrumental numbers are slowly built up after coved, that more ensembles will be able to run this year. </a:t>
            </a:r>
            <a:endParaRPr lang="en-GB" sz="16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480289" y="2857163"/>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251991" cy="1080954"/>
          </a:xfrm>
          <a:prstGeom prst="rect">
            <a:avLst/>
          </a:prstGeom>
        </p:spPr>
      </p:pic>
      <p:pic>
        <p:nvPicPr>
          <p:cNvPr id="29" name="Picture 28"/>
          <p:cNvPicPr>
            <a:picLocks noChangeAspect="1"/>
          </p:cNvPicPr>
          <p:nvPr/>
        </p:nvPicPr>
        <p:blipFill>
          <a:blip r:embed="rId4"/>
          <a:stretch>
            <a:fillRect/>
          </a:stretch>
        </p:blipFill>
        <p:spPr>
          <a:xfrm>
            <a:off x="1470178" y="5278466"/>
            <a:ext cx="1075800" cy="1135155"/>
          </a:xfrm>
          <a:prstGeom prst="rect">
            <a:avLst/>
          </a:prstGeom>
        </p:spPr>
      </p:pic>
      <p:pic>
        <p:nvPicPr>
          <p:cNvPr id="31" name="Picture 30"/>
          <p:cNvPicPr>
            <a:picLocks noChangeAspect="1"/>
          </p:cNvPicPr>
          <p:nvPr/>
        </p:nvPicPr>
        <p:blipFill>
          <a:blip r:embed="rId5"/>
          <a:stretch>
            <a:fillRect/>
          </a:stretch>
        </p:blipFill>
        <p:spPr>
          <a:xfrm>
            <a:off x="2555954" y="3426847"/>
            <a:ext cx="1263009" cy="1432437"/>
          </a:xfrm>
          <a:prstGeom prst="rect">
            <a:avLst/>
          </a:prstGeom>
        </p:spPr>
      </p:pic>
      <p:pic>
        <p:nvPicPr>
          <p:cNvPr id="32" name="Picture 31"/>
          <p:cNvPicPr>
            <a:picLocks noChangeAspect="1"/>
          </p:cNvPicPr>
          <p:nvPr/>
        </p:nvPicPr>
        <p:blipFill>
          <a:blip r:embed="rId6"/>
          <a:stretch>
            <a:fillRect/>
          </a:stretch>
        </p:blipFill>
        <p:spPr>
          <a:xfrm>
            <a:off x="4464705" y="3491215"/>
            <a:ext cx="1551097" cy="1318807"/>
          </a:xfrm>
          <a:prstGeom prst="rect">
            <a:avLst/>
          </a:prstGeom>
        </p:spPr>
      </p:pic>
      <p:pic>
        <p:nvPicPr>
          <p:cNvPr id="19" name="Picture 18"/>
          <p:cNvPicPr>
            <a:picLocks noChangeAspect="1"/>
          </p:cNvPicPr>
          <p:nvPr/>
        </p:nvPicPr>
        <p:blipFill>
          <a:blip r:embed="rId7"/>
          <a:stretch>
            <a:fillRect/>
          </a:stretch>
        </p:blipFill>
        <p:spPr>
          <a:xfrm>
            <a:off x="5412506" y="5192656"/>
            <a:ext cx="1150149" cy="1207656"/>
          </a:xfrm>
          <a:prstGeom prst="rect">
            <a:avLst/>
          </a:prstGeom>
        </p:spPr>
      </p:pic>
      <p:pic>
        <p:nvPicPr>
          <p:cNvPr id="20" name="Picture 19"/>
          <p:cNvPicPr>
            <a:picLocks noChangeAspect="1"/>
          </p:cNvPicPr>
          <p:nvPr/>
        </p:nvPicPr>
        <p:blipFill>
          <a:blip r:embed="rId8"/>
          <a:stretch>
            <a:fillRect/>
          </a:stretch>
        </p:blipFill>
        <p:spPr>
          <a:xfrm>
            <a:off x="2555954" y="5347908"/>
            <a:ext cx="797015" cy="996269"/>
          </a:xfrm>
          <a:prstGeom prst="rect">
            <a:avLst/>
          </a:prstGeom>
        </p:spPr>
      </p:pic>
      <p:pic>
        <p:nvPicPr>
          <p:cNvPr id="21" name="Picture 20"/>
          <p:cNvPicPr>
            <a:picLocks noChangeAspect="1"/>
          </p:cNvPicPr>
          <p:nvPr/>
        </p:nvPicPr>
        <p:blipFill>
          <a:blip r:embed="rId9"/>
          <a:stretch>
            <a:fillRect/>
          </a:stretch>
        </p:blipFill>
        <p:spPr>
          <a:xfrm>
            <a:off x="605796" y="3471076"/>
            <a:ext cx="1304417" cy="1442532"/>
          </a:xfrm>
          <a:prstGeom prst="rect">
            <a:avLst/>
          </a:prstGeom>
        </p:spPr>
      </p:pic>
      <p:pic>
        <p:nvPicPr>
          <p:cNvPr id="22" name="Picture 21"/>
          <p:cNvPicPr>
            <a:picLocks noChangeAspect="1"/>
          </p:cNvPicPr>
          <p:nvPr/>
        </p:nvPicPr>
        <p:blipFill>
          <a:blip r:embed="rId10"/>
          <a:stretch>
            <a:fillRect/>
          </a:stretch>
        </p:blipFill>
        <p:spPr>
          <a:xfrm>
            <a:off x="6661544" y="3586202"/>
            <a:ext cx="1033216" cy="1113726"/>
          </a:xfrm>
          <a:prstGeom prst="rect">
            <a:avLst/>
          </a:prstGeom>
        </p:spPr>
      </p:pic>
      <p:pic>
        <p:nvPicPr>
          <p:cNvPr id="24" name="Picture 23"/>
          <p:cNvPicPr>
            <a:picLocks noChangeAspect="1"/>
          </p:cNvPicPr>
          <p:nvPr/>
        </p:nvPicPr>
        <p:blipFill>
          <a:blip r:embed="rId11"/>
          <a:stretch>
            <a:fillRect/>
          </a:stretch>
        </p:blipFill>
        <p:spPr>
          <a:xfrm>
            <a:off x="3338388" y="5278466"/>
            <a:ext cx="961150" cy="1184137"/>
          </a:xfrm>
          <a:prstGeom prst="rect">
            <a:avLst/>
          </a:prstGeom>
        </p:spPr>
      </p:pic>
      <p:pic>
        <p:nvPicPr>
          <p:cNvPr id="25" name="Picture 24"/>
          <p:cNvPicPr>
            <a:picLocks noChangeAspect="1"/>
          </p:cNvPicPr>
          <p:nvPr/>
        </p:nvPicPr>
        <p:blipFill>
          <a:blip r:embed="rId12"/>
          <a:stretch>
            <a:fillRect/>
          </a:stretch>
        </p:blipFill>
        <p:spPr>
          <a:xfrm>
            <a:off x="4335811" y="5276628"/>
            <a:ext cx="1201178" cy="1123683"/>
          </a:xfrm>
          <a:prstGeom prst="rect">
            <a:avLst/>
          </a:prstGeom>
        </p:spPr>
      </p:pic>
      <p:pic>
        <p:nvPicPr>
          <p:cNvPr id="26" name="Picture 25"/>
          <p:cNvPicPr>
            <a:picLocks noChangeAspect="1"/>
          </p:cNvPicPr>
          <p:nvPr/>
        </p:nvPicPr>
        <p:blipFill>
          <a:blip r:embed="rId13"/>
          <a:stretch>
            <a:fillRect/>
          </a:stretch>
        </p:blipFill>
        <p:spPr>
          <a:xfrm>
            <a:off x="6544836" y="5295407"/>
            <a:ext cx="1242460" cy="1118214"/>
          </a:xfrm>
          <a:prstGeom prst="rect">
            <a:avLst/>
          </a:prstGeom>
        </p:spPr>
      </p:pic>
      <p:pic>
        <p:nvPicPr>
          <p:cNvPr id="27" name="Picture 26"/>
          <p:cNvPicPr>
            <a:picLocks noChangeAspect="1"/>
          </p:cNvPicPr>
          <p:nvPr/>
        </p:nvPicPr>
        <p:blipFill>
          <a:blip r:embed="rId14"/>
          <a:stretch>
            <a:fillRect/>
          </a:stretch>
        </p:blipFill>
        <p:spPr>
          <a:xfrm>
            <a:off x="7661956" y="5230246"/>
            <a:ext cx="1030366" cy="1192684"/>
          </a:xfrm>
          <a:prstGeom prst="rect">
            <a:avLst/>
          </a:prstGeom>
        </p:spPr>
      </p:pic>
      <p:pic>
        <p:nvPicPr>
          <p:cNvPr id="30" name="Picture 29"/>
          <p:cNvPicPr>
            <a:picLocks noChangeAspect="1"/>
          </p:cNvPicPr>
          <p:nvPr/>
        </p:nvPicPr>
        <p:blipFill>
          <a:blip r:embed="rId15"/>
          <a:stretch>
            <a:fillRect/>
          </a:stretch>
        </p:blipFill>
        <p:spPr>
          <a:xfrm>
            <a:off x="8701987" y="5230246"/>
            <a:ext cx="1011659" cy="1106960"/>
          </a:xfrm>
          <a:prstGeom prst="rect">
            <a:avLst/>
          </a:prstGeom>
        </p:spPr>
      </p:pic>
    </p:spTree>
    <p:extLst>
      <p:ext uri="{BB962C8B-B14F-4D97-AF65-F5344CB8AC3E}">
        <p14:creationId xmlns:p14="http://schemas.microsoft.com/office/powerpoint/2010/main" val="4164932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err="1"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DofE</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52986"/>
            <a:ext cx="8414329" cy="584775"/>
          </a:xfrm>
          <a:prstGeom prst="rect">
            <a:avLst/>
          </a:prstGeom>
          <a:noFill/>
        </p:spPr>
        <p:txBody>
          <a:bodyPr wrap="square" rtlCol="0">
            <a:spAutoFit/>
          </a:bodyPr>
          <a:lstStyle/>
          <a:p>
            <a:r>
              <a:rPr lang="en-GB" sz="3200" dirty="0" smtClean="0">
                <a:solidFill>
                  <a:srgbClr val="0070C0"/>
                </a:solidFill>
              </a:rPr>
              <a:t>Health and Wellbeing (S3+)</a:t>
            </a:r>
          </a:p>
        </p:txBody>
      </p:sp>
      <p:sp>
        <p:nvSpPr>
          <p:cNvPr id="10" name="TextBox 9"/>
          <p:cNvSpPr txBox="1"/>
          <p:nvPr/>
        </p:nvSpPr>
        <p:spPr>
          <a:xfrm>
            <a:off x="480289" y="1699333"/>
            <a:ext cx="11289345" cy="1400383"/>
          </a:xfrm>
          <a:prstGeom prst="rect">
            <a:avLst/>
          </a:prstGeom>
          <a:noFill/>
        </p:spPr>
        <p:txBody>
          <a:bodyPr wrap="square" rtlCol="0">
            <a:spAutoFit/>
          </a:bodyPr>
          <a:lstStyle/>
          <a:p>
            <a:r>
              <a:rPr lang="en-GB" sz="1700" dirty="0" smtClean="0"/>
              <a:t>Pupils are given the opportunity to opt in to the Duke of Edinburgh’s award scheme. At Bronze level they commit to a skill, sport, volunteering and expedition. The award is run locally through Community Learning and Development, led by coordinator Brian Collins and assistant coordinator Patrick Devlin. </a:t>
            </a:r>
            <a:r>
              <a:rPr lang="en-GB" sz="1700" dirty="0" err="1" smtClean="0"/>
              <a:t>DofE</a:t>
            </a:r>
            <a:r>
              <a:rPr lang="en-GB" sz="1700" dirty="0" smtClean="0"/>
              <a:t> staff deliver sign up and training during PSE time for S3, and provide drop in lunchtime sessions to arrange expeditions and activities. On successful completion of the Bronze award, pupils can continue on to Silver and Gold levels which involve extended activities as previous, and a residential at Gold.</a:t>
            </a:r>
            <a:endParaRPr lang="en-GB" sz="17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3968" y="29798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19" name="Picture 18"/>
          <p:cNvPicPr>
            <a:picLocks noChangeAspect="1"/>
          </p:cNvPicPr>
          <p:nvPr/>
        </p:nvPicPr>
        <p:blipFill>
          <a:blip r:embed="rId3"/>
          <a:stretch>
            <a:fillRect/>
          </a:stretch>
        </p:blipFill>
        <p:spPr>
          <a:xfrm>
            <a:off x="480289" y="3474161"/>
            <a:ext cx="1378847" cy="1524843"/>
          </a:xfrm>
          <a:prstGeom prst="rect">
            <a:avLst/>
          </a:prstGeom>
        </p:spPr>
      </p:pic>
      <p:pic>
        <p:nvPicPr>
          <p:cNvPr id="20" name="Picture 19"/>
          <p:cNvPicPr>
            <a:picLocks noChangeAspect="1"/>
          </p:cNvPicPr>
          <p:nvPr/>
        </p:nvPicPr>
        <p:blipFill>
          <a:blip r:embed="rId4"/>
          <a:stretch>
            <a:fillRect/>
          </a:stretch>
        </p:blipFill>
        <p:spPr>
          <a:xfrm>
            <a:off x="2118954" y="3519389"/>
            <a:ext cx="1687032" cy="1434385"/>
          </a:xfrm>
          <a:prstGeom prst="rect">
            <a:avLst/>
          </a:prstGeom>
        </p:spPr>
      </p:pic>
      <p:pic>
        <p:nvPicPr>
          <p:cNvPr id="21" name="Picture 20"/>
          <p:cNvPicPr>
            <a:picLocks noChangeAspect="1"/>
          </p:cNvPicPr>
          <p:nvPr/>
        </p:nvPicPr>
        <p:blipFill>
          <a:blip r:embed="rId5"/>
          <a:stretch>
            <a:fillRect/>
          </a:stretch>
        </p:blipFill>
        <p:spPr>
          <a:xfrm>
            <a:off x="503968" y="5369559"/>
            <a:ext cx="1219200" cy="1438275"/>
          </a:xfrm>
          <a:prstGeom prst="rect">
            <a:avLst/>
          </a:prstGeom>
        </p:spPr>
      </p:pic>
      <p:pic>
        <p:nvPicPr>
          <p:cNvPr id="27" name="Picture 26"/>
          <p:cNvPicPr>
            <a:picLocks noChangeAspect="1"/>
          </p:cNvPicPr>
          <p:nvPr/>
        </p:nvPicPr>
        <p:blipFill>
          <a:blip r:embed="rId6"/>
          <a:stretch>
            <a:fillRect/>
          </a:stretch>
        </p:blipFill>
        <p:spPr>
          <a:xfrm>
            <a:off x="1540898" y="5437073"/>
            <a:ext cx="1333500" cy="1400175"/>
          </a:xfrm>
          <a:prstGeom prst="rect">
            <a:avLst/>
          </a:prstGeom>
        </p:spPr>
      </p:pic>
      <p:pic>
        <p:nvPicPr>
          <p:cNvPr id="28" name="Picture 27"/>
          <p:cNvPicPr>
            <a:picLocks noChangeAspect="1"/>
          </p:cNvPicPr>
          <p:nvPr/>
        </p:nvPicPr>
        <p:blipFill>
          <a:blip r:embed="rId7"/>
          <a:stretch>
            <a:fillRect/>
          </a:stretch>
        </p:blipFill>
        <p:spPr>
          <a:xfrm>
            <a:off x="3983003" y="5355098"/>
            <a:ext cx="1314450" cy="1390650"/>
          </a:xfrm>
          <a:prstGeom prst="rect">
            <a:avLst/>
          </a:prstGeom>
        </p:spPr>
      </p:pic>
      <p:pic>
        <p:nvPicPr>
          <p:cNvPr id="30" name="Picture 29"/>
          <p:cNvPicPr>
            <a:picLocks noChangeAspect="1"/>
          </p:cNvPicPr>
          <p:nvPr/>
        </p:nvPicPr>
        <p:blipFill>
          <a:blip r:embed="rId8"/>
          <a:stretch>
            <a:fillRect/>
          </a:stretch>
        </p:blipFill>
        <p:spPr>
          <a:xfrm>
            <a:off x="5152938" y="5315666"/>
            <a:ext cx="1285872" cy="1488441"/>
          </a:xfrm>
          <a:prstGeom prst="rect">
            <a:avLst/>
          </a:prstGeom>
        </p:spPr>
      </p:pic>
      <p:pic>
        <p:nvPicPr>
          <p:cNvPr id="22" name="Picture 21"/>
          <p:cNvPicPr>
            <a:picLocks noChangeAspect="1"/>
          </p:cNvPicPr>
          <p:nvPr/>
        </p:nvPicPr>
        <p:blipFill>
          <a:blip r:embed="rId9"/>
          <a:stretch>
            <a:fillRect/>
          </a:stretch>
        </p:blipFill>
        <p:spPr>
          <a:xfrm>
            <a:off x="4409886" y="3261902"/>
            <a:ext cx="2609850" cy="1752600"/>
          </a:xfrm>
          <a:prstGeom prst="rect">
            <a:avLst/>
          </a:prstGeom>
        </p:spPr>
      </p:pic>
      <p:pic>
        <p:nvPicPr>
          <p:cNvPr id="24" name="Picture 23"/>
          <p:cNvPicPr>
            <a:picLocks noChangeAspect="1"/>
          </p:cNvPicPr>
          <p:nvPr/>
        </p:nvPicPr>
        <p:blipFill>
          <a:blip r:embed="rId10"/>
          <a:stretch>
            <a:fillRect/>
          </a:stretch>
        </p:blipFill>
        <p:spPr>
          <a:xfrm>
            <a:off x="7303571" y="5369559"/>
            <a:ext cx="1185140" cy="1296784"/>
          </a:xfrm>
          <a:prstGeom prst="rect">
            <a:avLst/>
          </a:prstGeom>
        </p:spPr>
      </p:pic>
      <p:pic>
        <p:nvPicPr>
          <p:cNvPr id="25" name="Picture 24"/>
          <p:cNvPicPr>
            <a:picLocks noChangeAspect="1"/>
          </p:cNvPicPr>
          <p:nvPr/>
        </p:nvPicPr>
        <p:blipFill>
          <a:blip r:embed="rId11"/>
          <a:stretch>
            <a:fillRect/>
          </a:stretch>
        </p:blipFill>
        <p:spPr>
          <a:xfrm>
            <a:off x="8369157" y="5324179"/>
            <a:ext cx="1564517" cy="1350785"/>
          </a:xfrm>
          <a:prstGeom prst="rect">
            <a:avLst/>
          </a:prstGeom>
        </p:spPr>
      </p:pic>
      <p:pic>
        <p:nvPicPr>
          <p:cNvPr id="26" name="Picture 25"/>
          <p:cNvPicPr>
            <a:picLocks noChangeAspect="1"/>
          </p:cNvPicPr>
          <p:nvPr/>
        </p:nvPicPr>
        <p:blipFill>
          <a:blip r:embed="rId12"/>
          <a:stretch>
            <a:fillRect/>
          </a:stretch>
        </p:blipFill>
        <p:spPr>
          <a:xfrm>
            <a:off x="8508935" y="4071437"/>
            <a:ext cx="1207060" cy="1273656"/>
          </a:xfrm>
          <a:prstGeom prst="rect">
            <a:avLst/>
          </a:prstGeom>
        </p:spPr>
      </p:pic>
      <p:pic>
        <p:nvPicPr>
          <p:cNvPr id="29" name="Picture 28"/>
          <p:cNvPicPr>
            <a:picLocks noChangeAspect="1"/>
          </p:cNvPicPr>
          <p:nvPr/>
        </p:nvPicPr>
        <p:blipFill>
          <a:blip r:embed="rId13"/>
          <a:stretch>
            <a:fillRect/>
          </a:stretch>
        </p:blipFill>
        <p:spPr>
          <a:xfrm>
            <a:off x="7266664" y="4007604"/>
            <a:ext cx="1151761" cy="1418970"/>
          </a:xfrm>
          <a:prstGeom prst="rect">
            <a:avLst/>
          </a:prstGeom>
        </p:spPr>
      </p:pic>
      <p:pic>
        <p:nvPicPr>
          <p:cNvPr id="31" name="Picture 30"/>
          <p:cNvPicPr>
            <a:picLocks noChangeAspect="1"/>
          </p:cNvPicPr>
          <p:nvPr/>
        </p:nvPicPr>
        <p:blipFill>
          <a:blip r:embed="rId14"/>
          <a:stretch>
            <a:fillRect/>
          </a:stretch>
        </p:blipFill>
        <p:spPr>
          <a:xfrm>
            <a:off x="2687164" y="5465648"/>
            <a:ext cx="1524000" cy="1371600"/>
          </a:xfrm>
          <a:prstGeom prst="rect">
            <a:avLst/>
          </a:prstGeom>
        </p:spPr>
      </p:pic>
      <p:pic>
        <p:nvPicPr>
          <p:cNvPr id="32" name="Picture 31"/>
          <p:cNvPicPr>
            <a:picLocks noChangeAspect="1"/>
          </p:cNvPicPr>
          <p:nvPr/>
        </p:nvPicPr>
        <p:blipFill>
          <a:blip r:embed="rId15"/>
          <a:stretch>
            <a:fillRect/>
          </a:stretch>
        </p:blipFill>
        <p:spPr>
          <a:xfrm>
            <a:off x="6267642" y="5355099"/>
            <a:ext cx="1154729" cy="1286698"/>
          </a:xfrm>
          <a:prstGeom prst="rect">
            <a:avLst/>
          </a:prstGeom>
        </p:spPr>
      </p:pic>
    </p:spTree>
    <p:extLst>
      <p:ext uri="{BB962C8B-B14F-4D97-AF65-F5344CB8AC3E}">
        <p14:creationId xmlns:p14="http://schemas.microsoft.com/office/powerpoint/2010/main" val="23114336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ABRSM/Trinity Music Exams</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Music (S1-S6) </a:t>
            </a:r>
          </a:p>
        </p:txBody>
      </p:sp>
      <p:sp>
        <p:nvSpPr>
          <p:cNvPr id="10" name="TextBox 9"/>
          <p:cNvSpPr txBox="1"/>
          <p:nvPr/>
        </p:nvSpPr>
        <p:spPr>
          <a:xfrm>
            <a:off x="480289" y="1699333"/>
            <a:ext cx="10187709" cy="1323439"/>
          </a:xfrm>
          <a:prstGeom prst="rect">
            <a:avLst/>
          </a:prstGeom>
          <a:noFill/>
        </p:spPr>
        <p:txBody>
          <a:bodyPr wrap="square" rtlCol="0">
            <a:spAutoFit/>
          </a:bodyPr>
          <a:lstStyle/>
          <a:p>
            <a:r>
              <a:rPr lang="en-GB" sz="2000" dirty="0" smtClean="0"/>
              <a:t>Pupils are encouraged and supported to work for and complete ABRSM/Trinity Music exams. They can be presented by their instrumental teacher and will be supported to performance. All though severely curtailed by </a:t>
            </a:r>
            <a:r>
              <a:rPr lang="en-GB" sz="2000" dirty="0" err="1" smtClean="0"/>
              <a:t>Covid</a:t>
            </a:r>
            <a:r>
              <a:rPr lang="en-GB" sz="2000" dirty="0" smtClean="0"/>
              <a:t>, we are trying to encourage pupils to use these as a means of demonstrating </a:t>
            </a:r>
            <a:r>
              <a:rPr lang="en-GB" sz="2000" dirty="0" err="1" smtClean="0"/>
              <a:t>progressin</a:t>
            </a:r>
            <a:r>
              <a:rPr lang="en-GB" sz="2000" dirty="0" smtClean="0"/>
              <a:t>, and at higher levels for additional qualification points. </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30" name="Picture 29"/>
          <p:cNvPicPr>
            <a:picLocks noChangeAspect="1"/>
          </p:cNvPicPr>
          <p:nvPr/>
        </p:nvPicPr>
        <p:blipFill>
          <a:blip r:embed="rId3"/>
          <a:stretch>
            <a:fillRect/>
          </a:stretch>
        </p:blipFill>
        <p:spPr>
          <a:xfrm>
            <a:off x="480289" y="5440675"/>
            <a:ext cx="1165631" cy="1233204"/>
          </a:xfrm>
          <a:prstGeom prst="rect">
            <a:avLst/>
          </a:prstGeom>
        </p:spPr>
      </p:pic>
      <p:pic>
        <p:nvPicPr>
          <p:cNvPr id="32" name="Picture 31"/>
          <p:cNvPicPr>
            <a:picLocks noChangeAspect="1"/>
          </p:cNvPicPr>
          <p:nvPr/>
        </p:nvPicPr>
        <p:blipFill>
          <a:blip r:embed="rId4"/>
          <a:stretch>
            <a:fillRect/>
          </a:stretch>
        </p:blipFill>
        <p:spPr>
          <a:xfrm>
            <a:off x="2238741" y="3543867"/>
            <a:ext cx="1327419" cy="1128627"/>
          </a:xfrm>
          <a:prstGeom prst="rect">
            <a:avLst/>
          </a:prstGeom>
        </p:spPr>
      </p:pic>
      <p:pic>
        <p:nvPicPr>
          <p:cNvPr id="34" name="Picture 33"/>
          <p:cNvPicPr>
            <a:picLocks noChangeAspect="1"/>
          </p:cNvPicPr>
          <p:nvPr/>
        </p:nvPicPr>
        <p:blipFill>
          <a:blip r:embed="rId5"/>
          <a:stretch>
            <a:fillRect/>
          </a:stretch>
        </p:blipFill>
        <p:spPr>
          <a:xfrm>
            <a:off x="7950366" y="3410324"/>
            <a:ext cx="2609850" cy="1752600"/>
          </a:xfrm>
          <a:prstGeom prst="rect">
            <a:avLst/>
          </a:prstGeom>
        </p:spPr>
      </p:pic>
      <p:pic>
        <p:nvPicPr>
          <p:cNvPr id="19" name="Picture 18"/>
          <p:cNvPicPr>
            <a:picLocks noChangeAspect="1"/>
          </p:cNvPicPr>
          <p:nvPr/>
        </p:nvPicPr>
        <p:blipFill>
          <a:blip r:embed="rId6"/>
          <a:stretch>
            <a:fillRect/>
          </a:stretch>
        </p:blipFill>
        <p:spPr>
          <a:xfrm>
            <a:off x="866181" y="3539881"/>
            <a:ext cx="1101836" cy="1218501"/>
          </a:xfrm>
          <a:prstGeom prst="rect">
            <a:avLst/>
          </a:prstGeom>
        </p:spPr>
      </p:pic>
      <p:pic>
        <p:nvPicPr>
          <p:cNvPr id="20" name="Picture 19"/>
          <p:cNvPicPr>
            <a:picLocks noChangeAspect="1"/>
          </p:cNvPicPr>
          <p:nvPr/>
        </p:nvPicPr>
        <p:blipFill>
          <a:blip r:embed="rId7"/>
          <a:stretch>
            <a:fillRect/>
          </a:stretch>
        </p:blipFill>
        <p:spPr>
          <a:xfrm>
            <a:off x="1920510" y="5374720"/>
            <a:ext cx="1234170" cy="1428594"/>
          </a:xfrm>
          <a:prstGeom prst="rect">
            <a:avLst/>
          </a:prstGeom>
        </p:spPr>
      </p:pic>
      <p:pic>
        <p:nvPicPr>
          <p:cNvPr id="21" name="Picture 20"/>
          <p:cNvPicPr>
            <a:picLocks noChangeAspect="1"/>
          </p:cNvPicPr>
          <p:nvPr/>
        </p:nvPicPr>
        <p:blipFill>
          <a:blip r:embed="rId8"/>
          <a:stretch>
            <a:fillRect/>
          </a:stretch>
        </p:blipFill>
        <p:spPr>
          <a:xfrm>
            <a:off x="3323565" y="5488934"/>
            <a:ext cx="1040927" cy="1159890"/>
          </a:xfrm>
          <a:prstGeom prst="rect">
            <a:avLst/>
          </a:prstGeom>
        </p:spPr>
      </p:pic>
      <p:pic>
        <p:nvPicPr>
          <p:cNvPr id="22" name="Picture 21"/>
          <p:cNvPicPr>
            <a:picLocks noChangeAspect="1"/>
          </p:cNvPicPr>
          <p:nvPr/>
        </p:nvPicPr>
        <p:blipFill>
          <a:blip r:embed="rId9"/>
          <a:stretch>
            <a:fillRect/>
          </a:stretch>
        </p:blipFill>
        <p:spPr>
          <a:xfrm>
            <a:off x="4533377" y="5488933"/>
            <a:ext cx="1157544" cy="1215421"/>
          </a:xfrm>
          <a:prstGeom prst="rect">
            <a:avLst/>
          </a:prstGeom>
        </p:spPr>
      </p:pic>
      <p:pic>
        <p:nvPicPr>
          <p:cNvPr id="24" name="Picture 23"/>
          <p:cNvPicPr>
            <a:picLocks noChangeAspect="1"/>
          </p:cNvPicPr>
          <p:nvPr/>
        </p:nvPicPr>
        <p:blipFill>
          <a:blip r:embed="rId10"/>
          <a:stretch>
            <a:fillRect/>
          </a:stretch>
        </p:blipFill>
        <p:spPr>
          <a:xfrm>
            <a:off x="6049585" y="5536284"/>
            <a:ext cx="1236156" cy="1112540"/>
          </a:xfrm>
          <a:prstGeom prst="rect">
            <a:avLst/>
          </a:prstGeom>
        </p:spPr>
      </p:pic>
    </p:spTree>
    <p:extLst>
      <p:ext uri="{BB962C8B-B14F-4D97-AF65-F5344CB8AC3E}">
        <p14:creationId xmlns:p14="http://schemas.microsoft.com/office/powerpoint/2010/main" val="26060455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707886"/>
          </a:xfrm>
          <a:prstGeom prst="rect">
            <a:avLst/>
          </a:prstGeom>
          <a:noFill/>
        </p:spPr>
        <p:txBody>
          <a:bodyPr wrap="square" lIns="91440" tIns="45720" rIns="91440" bIns="45720">
            <a:spAutoFit/>
          </a:bodyPr>
          <a:lstStyle/>
          <a:p>
            <a:r>
              <a:rPr lang="en-US" sz="40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School Show - (Band/Performers)</a:t>
            </a:r>
            <a:endParaRPr lang="en-US" sz="40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Drama &amp; Music (BGE &amp; Senior Phase) </a:t>
            </a:r>
          </a:p>
        </p:txBody>
      </p:sp>
      <p:sp>
        <p:nvSpPr>
          <p:cNvPr id="10" name="TextBox 9"/>
          <p:cNvSpPr txBox="1"/>
          <p:nvPr/>
        </p:nvSpPr>
        <p:spPr>
          <a:xfrm>
            <a:off x="480289" y="1699333"/>
            <a:ext cx="10187709" cy="1323439"/>
          </a:xfrm>
          <a:prstGeom prst="rect">
            <a:avLst/>
          </a:prstGeom>
          <a:noFill/>
        </p:spPr>
        <p:txBody>
          <a:bodyPr wrap="square" rtlCol="0">
            <a:spAutoFit/>
          </a:bodyPr>
          <a:lstStyle/>
          <a:p>
            <a:r>
              <a:rPr lang="en-GB" sz="2000" dirty="0" smtClean="0"/>
              <a:t>We have a long tradition of successful school shows and pantomimes at St. Columba’s High School, most recently including Aladdin and The Addams Family. Pupils rehearse on a Friday after school, working towards four performances in June. We also have pupils involved in set design, costumes, hair &amp; make-up, lighting, sound and stage management.</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743075" cy="1504950"/>
          </a:xfrm>
          <a:prstGeom prst="rect">
            <a:avLst/>
          </a:prstGeom>
        </p:spPr>
      </p:pic>
      <p:pic>
        <p:nvPicPr>
          <p:cNvPr id="29" name="Picture 28"/>
          <p:cNvPicPr>
            <a:picLocks noChangeAspect="1"/>
          </p:cNvPicPr>
          <p:nvPr/>
        </p:nvPicPr>
        <p:blipFill>
          <a:blip r:embed="rId4"/>
          <a:stretch>
            <a:fillRect/>
          </a:stretch>
        </p:blipFill>
        <p:spPr>
          <a:xfrm>
            <a:off x="2560948" y="5298849"/>
            <a:ext cx="1381125" cy="1457325"/>
          </a:xfrm>
          <a:prstGeom prst="rect">
            <a:avLst/>
          </a:prstGeom>
        </p:spPr>
      </p:pic>
      <p:pic>
        <p:nvPicPr>
          <p:cNvPr id="31" name="Picture 30"/>
          <p:cNvPicPr>
            <a:picLocks noChangeAspect="1"/>
          </p:cNvPicPr>
          <p:nvPr/>
        </p:nvPicPr>
        <p:blipFill>
          <a:blip r:embed="rId5"/>
          <a:stretch>
            <a:fillRect/>
          </a:stretch>
        </p:blipFill>
        <p:spPr>
          <a:xfrm>
            <a:off x="2555954" y="3426847"/>
            <a:ext cx="1263009" cy="1432437"/>
          </a:xfrm>
          <a:prstGeom prst="rect">
            <a:avLst/>
          </a:prstGeom>
        </p:spPr>
      </p:pic>
      <p:pic>
        <p:nvPicPr>
          <p:cNvPr id="32" name="Picture 31"/>
          <p:cNvPicPr>
            <a:picLocks noChangeAspect="1"/>
          </p:cNvPicPr>
          <p:nvPr/>
        </p:nvPicPr>
        <p:blipFill>
          <a:blip r:embed="rId6"/>
          <a:stretch>
            <a:fillRect/>
          </a:stretch>
        </p:blipFill>
        <p:spPr>
          <a:xfrm>
            <a:off x="4464705" y="3491215"/>
            <a:ext cx="1551097" cy="1318807"/>
          </a:xfrm>
          <a:prstGeom prst="rect">
            <a:avLst/>
          </a:prstGeom>
        </p:spPr>
      </p:pic>
      <p:pic>
        <p:nvPicPr>
          <p:cNvPr id="19" name="Picture 18"/>
          <p:cNvPicPr>
            <a:picLocks noChangeAspect="1"/>
          </p:cNvPicPr>
          <p:nvPr/>
        </p:nvPicPr>
        <p:blipFill>
          <a:blip r:embed="rId7"/>
          <a:stretch>
            <a:fillRect/>
          </a:stretch>
        </p:blipFill>
        <p:spPr>
          <a:xfrm>
            <a:off x="5853621" y="5278466"/>
            <a:ext cx="1333500" cy="1400175"/>
          </a:xfrm>
          <a:prstGeom prst="rect">
            <a:avLst/>
          </a:prstGeom>
        </p:spPr>
      </p:pic>
      <p:pic>
        <p:nvPicPr>
          <p:cNvPr id="20" name="Picture 19"/>
          <p:cNvPicPr>
            <a:picLocks noChangeAspect="1"/>
          </p:cNvPicPr>
          <p:nvPr/>
        </p:nvPicPr>
        <p:blipFill>
          <a:blip r:embed="rId8"/>
          <a:stretch>
            <a:fillRect/>
          </a:stretch>
        </p:blipFill>
        <p:spPr>
          <a:xfrm>
            <a:off x="4381257" y="5251223"/>
            <a:ext cx="1181100" cy="1476375"/>
          </a:xfrm>
          <a:prstGeom prst="rect">
            <a:avLst/>
          </a:prstGeom>
        </p:spPr>
      </p:pic>
      <p:pic>
        <p:nvPicPr>
          <p:cNvPr id="21" name="Picture 20"/>
          <p:cNvPicPr>
            <a:picLocks noChangeAspect="1"/>
          </p:cNvPicPr>
          <p:nvPr/>
        </p:nvPicPr>
        <p:blipFill>
          <a:blip r:embed="rId9"/>
          <a:stretch>
            <a:fillRect/>
          </a:stretch>
        </p:blipFill>
        <p:spPr>
          <a:xfrm>
            <a:off x="605796" y="3471076"/>
            <a:ext cx="1304417" cy="1442532"/>
          </a:xfrm>
          <a:prstGeom prst="rect">
            <a:avLst/>
          </a:prstGeom>
        </p:spPr>
      </p:pic>
    </p:spTree>
    <p:extLst>
      <p:ext uri="{BB962C8B-B14F-4D97-AF65-F5344CB8AC3E}">
        <p14:creationId xmlns:p14="http://schemas.microsoft.com/office/powerpoint/2010/main" val="5676428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S3 Sound Production (SFF)</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Music (BGE) </a:t>
            </a:r>
          </a:p>
        </p:txBody>
      </p:sp>
      <p:sp>
        <p:nvSpPr>
          <p:cNvPr id="10" name="TextBox 9"/>
          <p:cNvSpPr txBox="1"/>
          <p:nvPr/>
        </p:nvSpPr>
        <p:spPr>
          <a:xfrm>
            <a:off x="480289" y="1699333"/>
            <a:ext cx="10187709" cy="1323439"/>
          </a:xfrm>
          <a:prstGeom prst="rect">
            <a:avLst/>
          </a:prstGeom>
          <a:noFill/>
        </p:spPr>
        <p:txBody>
          <a:bodyPr wrap="square" rtlCol="0">
            <a:spAutoFit/>
          </a:bodyPr>
          <a:lstStyle/>
          <a:p>
            <a:r>
              <a:rPr lang="en-GB" sz="2000" dirty="0" smtClean="0"/>
              <a:t>Pupils will learn Sound Production skills in a largely practical class. Learning how to use equipment safely, developing successful work routines, maintain accurate records and plans of recordings. Pupils will have freedom to complete a range of short projects to prepare for potential development in S4.</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389151" cy="1199376"/>
          </a:xfrm>
          <a:prstGeom prst="rect">
            <a:avLst/>
          </a:prstGeom>
        </p:spPr>
      </p:pic>
      <p:pic>
        <p:nvPicPr>
          <p:cNvPr id="29" name="Picture 28"/>
          <p:cNvPicPr>
            <a:picLocks noChangeAspect="1"/>
          </p:cNvPicPr>
          <p:nvPr/>
        </p:nvPicPr>
        <p:blipFill>
          <a:blip r:embed="rId4"/>
          <a:stretch>
            <a:fillRect/>
          </a:stretch>
        </p:blipFill>
        <p:spPr>
          <a:xfrm>
            <a:off x="1883926" y="5427578"/>
            <a:ext cx="1044333" cy="1101951"/>
          </a:xfrm>
          <a:prstGeom prst="rect">
            <a:avLst/>
          </a:prstGeom>
        </p:spPr>
      </p:pic>
      <p:pic>
        <p:nvPicPr>
          <p:cNvPr id="31" name="Picture 30"/>
          <p:cNvPicPr>
            <a:picLocks noChangeAspect="1"/>
          </p:cNvPicPr>
          <p:nvPr/>
        </p:nvPicPr>
        <p:blipFill>
          <a:blip r:embed="rId5"/>
          <a:stretch>
            <a:fillRect/>
          </a:stretch>
        </p:blipFill>
        <p:spPr>
          <a:xfrm>
            <a:off x="2555954" y="3426847"/>
            <a:ext cx="1263009" cy="1432437"/>
          </a:xfrm>
          <a:prstGeom prst="rect">
            <a:avLst/>
          </a:prstGeom>
        </p:spPr>
      </p:pic>
      <p:pic>
        <p:nvPicPr>
          <p:cNvPr id="32" name="Picture 31"/>
          <p:cNvPicPr>
            <a:picLocks noChangeAspect="1"/>
          </p:cNvPicPr>
          <p:nvPr/>
        </p:nvPicPr>
        <p:blipFill>
          <a:blip r:embed="rId6"/>
          <a:stretch>
            <a:fillRect/>
          </a:stretch>
        </p:blipFill>
        <p:spPr>
          <a:xfrm>
            <a:off x="4464705" y="3491215"/>
            <a:ext cx="1551097" cy="1318807"/>
          </a:xfrm>
          <a:prstGeom prst="rect">
            <a:avLst/>
          </a:prstGeom>
        </p:spPr>
      </p:pic>
      <p:pic>
        <p:nvPicPr>
          <p:cNvPr id="19" name="Picture 18"/>
          <p:cNvPicPr>
            <a:picLocks noChangeAspect="1"/>
          </p:cNvPicPr>
          <p:nvPr/>
        </p:nvPicPr>
        <p:blipFill>
          <a:blip r:embed="rId7"/>
          <a:stretch>
            <a:fillRect/>
          </a:stretch>
        </p:blipFill>
        <p:spPr>
          <a:xfrm>
            <a:off x="3405292" y="5353050"/>
            <a:ext cx="1183060" cy="1242213"/>
          </a:xfrm>
          <a:prstGeom prst="rect">
            <a:avLst/>
          </a:prstGeom>
        </p:spPr>
      </p:pic>
      <p:pic>
        <p:nvPicPr>
          <p:cNvPr id="21" name="Picture 20"/>
          <p:cNvPicPr>
            <a:picLocks noChangeAspect="1"/>
          </p:cNvPicPr>
          <p:nvPr/>
        </p:nvPicPr>
        <p:blipFill>
          <a:blip r:embed="rId8"/>
          <a:stretch>
            <a:fillRect/>
          </a:stretch>
        </p:blipFill>
        <p:spPr>
          <a:xfrm>
            <a:off x="605796" y="3471076"/>
            <a:ext cx="1304417" cy="1442532"/>
          </a:xfrm>
          <a:prstGeom prst="rect">
            <a:avLst/>
          </a:prstGeom>
        </p:spPr>
      </p:pic>
      <p:pic>
        <p:nvPicPr>
          <p:cNvPr id="22" name="Picture 21"/>
          <p:cNvPicPr>
            <a:picLocks noChangeAspect="1"/>
          </p:cNvPicPr>
          <p:nvPr/>
        </p:nvPicPr>
        <p:blipFill>
          <a:blip r:embed="rId9"/>
          <a:stretch>
            <a:fillRect/>
          </a:stretch>
        </p:blipFill>
        <p:spPr>
          <a:xfrm>
            <a:off x="4685167" y="5228991"/>
            <a:ext cx="1314450" cy="1390650"/>
          </a:xfrm>
          <a:prstGeom prst="rect">
            <a:avLst/>
          </a:prstGeom>
        </p:spPr>
      </p:pic>
      <p:pic>
        <p:nvPicPr>
          <p:cNvPr id="24" name="Picture 23"/>
          <p:cNvPicPr>
            <a:picLocks noChangeAspect="1"/>
          </p:cNvPicPr>
          <p:nvPr/>
        </p:nvPicPr>
        <p:blipFill>
          <a:blip r:embed="rId10"/>
          <a:stretch>
            <a:fillRect/>
          </a:stretch>
        </p:blipFill>
        <p:spPr>
          <a:xfrm>
            <a:off x="7573606" y="5185844"/>
            <a:ext cx="1190625" cy="1466850"/>
          </a:xfrm>
          <a:prstGeom prst="rect">
            <a:avLst/>
          </a:prstGeom>
        </p:spPr>
      </p:pic>
      <p:pic>
        <p:nvPicPr>
          <p:cNvPr id="25" name="Picture 24"/>
          <p:cNvPicPr>
            <a:picLocks noChangeAspect="1"/>
          </p:cNvPicPr>
          <p:nvPr/>
        </p:nvPicPr>
        <p:blipFill>
          <a:blip r:embed="rId11"/>
          <a:stretch>
            <a:fillRect/>
          </a:stretch>
        </p:blipFill>
        <p:spPr>
          <a:xfrm>
            <a:off x="5999617" y="5312447"/>
            <a:ext cx="1524000" cy="1371600"/>
          </a:xfrm>
          <a:prstGeom prst="rect">
            <a:avLst/>
          </a:prstGeom>
        </p:spPr>
      </p:pic>
    </p:spTree>
    <p:extLst>
      <p:ext uri="{BB962C8B-B14F-4D97-AF65-F5344CB8AC3E}">
        <p14:creationId xmlns:p14="http://schemas.microsoft.com/office/powerpoint/2010/main" val="2928348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1077218"/>
          </a:xfrm>
          <a:prstGeom prst="rect">
            <a:avLst/>
          </a:prstGeom>
          <a:noFill/>
        </p:spPr>
        <p:txBody>
          <a:bodyPr wrap="square" lIns="91440" tIns="45720" rIns="91440" bIns="45720">
            <a:spAutoFit/>
          </a:bodyPr>
          <a:lstStyle/>
          <a:p>
            <a:r>
              <a:rPr lang="en-US" sz="32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a:t>
            </a:r>
            <a:r>
              <a:rPr lang="en-US" sz="3200" b="1" dirty="0" err="1"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Gourock</a:t>
            </a:r>
            <a:r>
              <a:rPr lang="en-US" sz="32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 Schools and Churches Together’ - Concerts</a:t>
            </a:r>
            <a:endParaRPr lang="en-US" sz="32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Music (BGE &amp; Senior Phase) </a:t>
            </a:r>
          </a:p>
        </p:txBody>
      </p:sp>
      <p:sp>
        <p:nvSpPr>
          <p:cNvPr id="10" name="TextBox 9"/>
          <p:cNvSpPr txBox="1"/>
          <p:nvPr/>
        </p:nvSpPr>
        <p:spPr>
          <a:xfrm>
            <a:off x="480289" y="1699333"/>
            <a:ext cx="10187709" cy="707886"/>
          </a:xfrm>
          <a:prstGeom prst="rect">
            <a:avLst/>
          </a:prstGeom>
          <a:noFill/>
        </p:spPr>
        <p:txBody>
          <a:bodyPr wrap="square" rtlCol="0">
            <a:spAutoFit/>
          </a:bodyPr>
          <a:lstStyle/>
          <a:p>
            <a:r>
              <a:rPr lang="en-GB" sz="2000" dirty="0" smtClean="0"/>
              <a:t>Pupils perform in instrumental and Vocal performances supporting the work of GSCT, demonstrating </a:t>
            </a:r>
            <a:r>
              <a:rPr lang="en-GB" sz="2000" dirty="0" err="1" smtClean="0"/>
              <a:t>god-given</a:t>
            </a:r>
            <a:r>
              <a:rPr lang="en-GB" sz="2000" dirty="0" smtClean="0"/>
              <a:t> abilities and participating in, and supporting events in the community.</a:t>
            </a:r>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624979" y="2881809"/>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9" name="Picture 28"/>
          <p:cNvPicPr>
            <a:picLocks noChangeAspect="1"/>
          </p:cNvPicPr>
          <p:nvPr/>
        </p:nvPicPr>
        <p:blipFill>
          <a:blip r:embed="rId3"/>
          <a:stretch>
            <a:fillRect/>
          </a:stretch>
        </p:blipFill>
        <p:spPr>
          <a:xfrm>
            <a:off x="2560948" y="5298849"/>
            <a:ext cx="1381125" cy="1457325"/>
          </a:xfrm>
          <a:prstGeom prst="rect">
            <a:avLst/>
          </a:prstGeom>
        </p:spPr>
      </p:pic>
      <p:pic>
        <p:nvPicPr>
          <p:cNvPr id="31" name="Picture 30"/>
          <p:cNvPicPr>
            <a:picLocks noChangeAspect="1"/>
          </p:cNvPicPr>
          <p:nvPr/>
        </p:nvPicPr>
        <p:blipFill>
          <a:blip r:embed="rId4"/>
          <a:stretch>
            <a:fillRect/>
          </a:stretch>
        </p:blipFill>
        <p:spPr>
          <a:xfrm>
            <a:off x="2555954" y="3426847"/>
            <a:ext cx="1263009" cy="1432437"/>
          </a:xfrm>
          <a:prstGeom prst="rect">
            <a:avLst/>
          </a:prstGeom>
        </p:spPr>
      </p:pic>
      <p:pic>
        <p:nvPicPr>
          <p:cNvPr id="32" name="Picture 31"/>
          <p:cNvPicPr>
            <a:picLocks noChangeAspect="1"/>
          </p:cNvPicPr>
          <p:nvPr/>
        </p:nvPicPr>
        <p:blipFill>
          <a:blip r:embed="rId5"/>
          <a:stretch>
            <a:fillRect/>
          </a:stretch>
        </p:blipFill>
        <p:spPr>
          <a:xfrm>
            <a:off x="4464705" y="3491215"/>
            <a:ext cx="1551097" cy="1318807"/>
          </a:xfrm>
          <a:prstGeom prst="rect">
            <a:avLst/>
          </a:prstGeom>
        </p:spPr>
      </p:pic>
      <p:pic>
        <p:nvPicPr>
          <p:cNvPr id="19" name="Picture 18"/>
          <p:cNvPicPr>
            <a:picLocks noChangeAspect="1"/>
          </p:cNvPicPr>
          <p:nvPr/>
        </p:nvPicPr>
        <p:blipFill>
          <a:blip r:embed="rId6"/>
          <a:stretch>
            <a:fillRect/>
          </a:stretch>
        </p:blipFill>
        <p:spPr>
          <a:xfrm>
            <a:off x="5853621" y="5278466"/>
            <a:ext cx="1333500" cy="1400175"/>
          </a:xfrm>
          <a:prstGeom prst="rect">
            <a:avLst/>
          </a:prstGeom>
        </p:spPr>
      </p:pic>
      <p:pic>
        <p:nvPicPr>
          <p:cNvPr id="21" name="Picture 20"/>
          <p:cNvPicPr>
            <a:picLocks noChangeAspect="1"/>
          </p:cNvPicPr>
          <p:nvPr/>
        </p:nvPicPr>
        <p:blipFill>
          <a:blip r:embed="rId7"/>
          <a:stretch>
            <a:fillRect/>
          </a:stretch>
        </p:blipFill>
        <p:spPr>
          <a:xfrm>
            <a:off x="605796" y="3471076"/>
            <a:ext cx="1304417" cy="1442532"/>
          </a:xfrm>
          <a:prstGeom prst="rect">
            <a:avLst/>
          </a:prstGeom>
        </p:spPr>
      </p:pic>
      <p:pic>
        <p:nvPicPr>
          <p:cNvPr id="22" name="Picture 21"/>
          <p:cNvPicPr>
            <a:picLocks noChangeAspect="1"/>
          </p:cNvPicPr>
          <p:nvPr/>
        </p:nvPicPr>
        <p:blipFill>
          <a:blip r:embed="rId8"/>
          <a:stretch>
            <a:fillRect/>
          </a:stretch>
        </p:blipFill>
        <p:spPr>
          <a:xfrm>
            <a:off x="6661544" y="3514000"/>
            <a:ext cx="1293736" cy="1394546"/>
          </a:xfrm>
          <a:prstGeom prst="rect">
            <a:avLst/>
          </a:prstGeom>
        </p:spPr>
      </p:pic>
      <p:pic>
        <p:nvPicPr>
          <p:cNvPr id="24" name="Picture 23"/>
          <p:cNvPicPr>
            <a:picLocks noChangeAspect="1"/>
          </p:cNvPicPr>
          <p:nvPr/>
        </p:nvPicPr>
        <p:blipFill>
          <a:blip r:embed="rId9"/>
          <a:stretch>
            <a:fillRect/>
          </a:stretch>
        </p:blipFill>
        <p:spPr>
          <a:xfrm>
            <a:off x="542938" y="5424186"/>
            <a:ext cx="1333500" cy="1485900"/>
          </a:xfrm>
          <a:prstGeom prst="rect">
            <a:avLst/>
          </a:prstGeom>
        </p:spPr>
      </p:pic>
      <p:pic>
        <p:nvPicPr>
          <p:cNvPr id="25" name="Picture 24"/>
          <p:cNvPicPr>
            <a:picLocks noChangeAspect="1"/>
          </p:cNvPicPr>
          <p:nvPr/>
        </p:nvPicPr>
        <p:blipFill>
          <a:blip r:embed="rId10"/>
          <a:stretch>
            <a:fillRect/>
          </a:stretch>
        </p:blipFill>
        <p:spPr>
          <a:xfrm>
            <a:off x="4223357" y="5278466"/>
            <a:ext cx="1476375" cy="1381125"/>
          </a:xfrm>
          <a:prstGeom prst="rect">
            <a:avLst/>
          </a:prstGeom>
        </p:spPr>
      </p:pic>
      <p:pic>
        <p:nvPicPr>
          <p:cNvPr id="26" name="Picture 25"/>
          <p:cNvPicPr>
            <a:picLocks noChangeAspect="1"/>
          </p:cNvPicPr>
          <p:nvPr/>
        </p:nvPicPr>
        <p:blipFill>
          <a:blip r:embed="rId11"/>
          <a:stretch>
            <a:fillRect/>
          </a:stretch>
        </p:blipFill>
        <p:spPr>
          <a:xfrm>
            <a:off x="7366931" y="5138327"/>
            <a:ext cx="1390650" cy="1609725"/>
          </a:xfrm>
          <a:prstGeom prst="rect">
            <a:avLst/>
          </a:prstGeom>
        </p:spPr>
      </p:pic>
    </p:spTree>
    <p:extLst>
      <p:ext uri="{BB962C8B-B14F-4D97-AF65-F5344CB8AC3E}">
        <p14:creationId xmlns:p14="http://schemas.microsoft.com/office/powerpoint/2010/main" val="21085610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Music Leaders – S6</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Music (S6) </a:t>
            </a:r>
          </a:p>
        </p:txBody>
      </p:sp>
      <p:sp>
        <p:nvSpPr>
          <p:cNvPr id="10" name="TextBox 9"/>
          <p:cNvSpPr txBox="1"/>
          <p:nvPr/>
        </p:nvSpPr>
        <p:spPr>
          <a:xfrm>
            <a:off x="480289" y="1699333"/>
            <a:ext cx="10187709" cy="1138773"/>
          </a:xfrm>
          <a:prstGeom prst="rect">
            <a:avLst/>
          </a:prstGeom>
          <a:noFill/>
        </p:spPr>
        <p:txBody>
          <a:bodyPr wrap="square" rtlCol="0">
            <a:spAutoFit/>
          </a:bodyPr>
          <a:lstStyle/>
          <a:p>
            <a:r>
              <a:rPr lang="en-GB" sz="1700" dirty="0" smtClean="0"/>
              <a:t>Senior pupils studying Music can work on the Music Leaders, run in conjunction with RSC in Glasgow. Pupils engage in activities which allow them to lead groups, take rehearsals and performances and track the time they spend. This is led by Polly beck the singing instructor each year, and is an accredited by the Royal Conservatoire of Music.</a:t>
            </a:r>
            <a:endParaRPr lang="en-GB" sz="17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3968" y="2979844"/>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9" name="Picture 28"/>
          <p:cNvPicPr>
            <a:picLocks noChangeAspect="1"/>
          </p:cNvPicPr>
          <p:nvPr/>
        </p:nvPicPr>
        <p:blipFill>
          <a:blip r:embed="rId3"/>
          <a:stretch>
            <a:fillRect/>
          </a:stretch>
        </p:blipFill>
        <p:spPr>
          <a:xfrm>
            <a:off x="2467771" y="5351348"/>
            <a:ext cx="1381125" cy="1457325"/>
          </a:xfrm>
          <a:prstGeom prst="rect">
            <a:avLst/>
          </a:prstGeom>
        </p:spPr>
      </p:pic>
      <p:pic>
        <p:nvPicPr>
          <p:cNvPr id="24" name="Picture 23"/>
          <p:cNvPicPr>
            <a:picLocks noChangeAspect="1"/>
          </p:cNvPicPr>
          <p:nvPr/>
        </p:nvPicPr>
        <p:blipFill>
          <a:blip r:embed="rId4"/>
          <a:stretch>
            <a:fillRect/>
          </a:stretch>
        </p:blipFill>
        <p:spPr>
          <a:xfrm>
            <a:off x="8058872" y="3074946"/>
            <a:ext cx="2609850" cy="1752600"/>
          </a:xfrm>
          <a:prstGeom prst="rect">
            <a:avLst/>
          </a:prstGeom>
        </p:spPr>
      </p:pic>
      <p:pic>
        <p:nvPicPr>
          <p:cNvPr id="25" name="Picture 24"/>
          <p:cNvPicPr>
            <a:picLocks noChangeAspect="1"/>
          </p:cNvPicPr>
          <p:nvPr/>
        </p:nvPicPr>
        <p:blipFill>
          <a:blip r:embed="rId5"/>
          <a:stretch>
            <a:fillRect/>
          </a:stretch>
        </p:blipFill>
        <p:spPr>
          <a:xfrm>
            <a:off x="4170671" y="5306095"/>
            <a:ext cx="1190625" cy="1466850"/>
          </a:xfrm>
          <a:prstGeom prst="rect">
            <a:avLst/>
          </a:prstGeom>
        </p:spPr>
      </p:pic>
      <p:pic>
        <p:nvPicPr>
          <p:cNvPr id="26" name="Picture 25"/>
          <p:cNvPicPr>
            <a:picLocks noChangeAspect="1"/>
          </p:cNvPicPr>
          <p:nvPr/>
        </p:nvPicPr>
        <p:blipFill>
          <a:blip r:embed="rId6"/>
          <a:stretch>
            <a:fillRect/>
          </a:stretch>
        </p:blipFill>
        <p:spPr>
          <a:xfrm>
            <a:off x="812496" y="5351348"/>
            <a:ext cx="1333500" cy="1485900"/>
          </a:xfrm>
          <a:prstGeom prst="rect">
            <a:avLst/>
          </a:prstGeom>
        </p:spPr>
      </p:pic>
      <p:pic>
        <p:nvPicPr>
          <p:cNvPr id="19" name="Picture 18"/>
          <p:cNvPicPr>
            <a:picLocks noChangeAspect="1"/>
          </p:cNvPicPr>
          <p:nvPr/>
        </p:nvPicPr>
        <p:blipFill>
          <a:blip r:embed="rId7"/>
          <a:stretch>
            <a:fillRect/>
          </a:stretch>
        </p:blipFill>
        <p:spPr>
          <a:xfrm>
            <a:off x="710699" y="3628923"/>
            <a:ext cx="1059496" cy="1171678"/>
          </a:xfrm>
          <a:prstGeom prst="rect">
            <a:avLst/>
          </a:prstGeom>
        </p:spPr>
      </p:pic>
      <p:pic>
        <p:nvPicPr>
          <p:cNvPr id="20" name="Picture 19"/>
          <p:cNvPicPr>
            <a:picLocks noChangeAspect="1"/>
          </p:cNvPicPr>
          <p:nvPr/>
        </p:nvPicPr>
        <p:blipFill>
          <a:blip r:embed="rId8"/>
          <a:stretch>
            <a:fillRect/>
          </a:stretch>
        </p:blipFill>
        <p:spPr>
          <a:xfrm>
            <a:off x="2375335" y="3583010"/>
            <a:ext cx="1152537" cy="1307145"/>
          </a:xfrm>
          <a:prstGeom prst="rect">
            <a:avLst/>
          </a:prstGeom>
        </p:spPr>
      </p:pic>
      <p:pic>
        <p:nvPicPr>
          <p:cNvPr id="21" name="Picture 20"/>
          <p:cNvPicPr>
            <a:picLocks noChangeAspect="1"/>
          </p:cNvPicPr>
          <p:nvPr/>
        </p:nvPicPr>
        <p:blipFill>
          <a:blip r:embed="rId9"/>
          <a:stretch>
            <a:fillRect/>
          </a:stretch>
        </p:blipFill>
        <p:spPr>
          <a:xfrm>
            <a:off x="4025002" y="3639325"/>
            <a:ext cx="1481962" cy="1260026"/>
          </a:xfrm>
          <a:prstGeom prst="rect">
            <a:avLst/>
          </a:prstGeom>
        </p:spPr>
      </p:pic>
      <p:pic>
        <p:nvPicPr>
          <p:cNvPr id="27" name="Picture 26"/>
          <p:cNvPicPr>
            <a:picLocks noChangeAspect="1"/>
          </p:cNvPicPr>
          <p:nvPr/>
        </p:nvPicPr>
        <p:blipFill>
          <a:blip r:embed="rId10"/>
          <a:stretch>
            <a:fillRect/>
          </a:stretch>
        </p:blipFill>
        <p:spPr>
          <a:xfrm>
            <a:off x="5683071" y="5283229"/>
            <a:ext cx="1314450" cy="1390650"/>
          </a:xfrm>
          <a:prstGeom prst="rect">
            <a:avLst/>
          </a:prstGeom>
        </p:spPr>
      </p:pic>
      <p:pic>
        <p:nvPicPr>
          <p:cNvPr id="28" name="Picture 27"/>
          <p:cNvPicPr>
            <a:picLocks noChangeAspect="1"/>
          </p:cNvPicPr>
          <p:nvPr/>
        </p:nvPicPr>
        <p:blipFill>
          <a:blip r:embed="rId11"/>
          <a:stretch>
            <a:fillRect/>
          </a:stretch>
        </p:blipFill>
        <p:spPr>
          <a:xfrm>
            <a:off x="7252107" y="5273704"/>
            <a:ext cx="1333500" cy="1400175"/>
          </a:xfrm>
          <a:prstGeom prst="rect">
            <a:avLst/>
          </a:prstGeom>
        </p:spPr>
      </p:pic>
      <p:pic>
        <p:nvPicPr>
          <p:cNvPr id="30" name="Picture 29"/>
          <p:cNvPicPr>
            <a:picLocks noChangeAspect="1"/>
          </p:cNvPicPr>
          <p:nvPr/>
        </p:nvPicPr>
        <p:blipFill>
          <a:blip r:embed="rId12"/>
          <a:stretch>
            <a:fillRect/>
          </a:stretch>
        </p:blipFill>
        <p:spPr>
          <a:xfrm>
            <a:off x="8646038" y="5233975"/>
            <a:ext cx="1743075" cy="1504950"/>
          </a:xfrm>
          <a:prstGeom prst="rect">
            <a:avLst/>
          </a:prstGeom>
        </p:spPr>
      </p:pic>
    </p:spTree>
    <p:extLst>
      <p:ext uri="{BB962C8B-B14F-4D97-AF65-F5344CB8AC3E}">
        <p14:creationId xmlns:p14="http://schemas.microsoft.com/office/powerpoint/2010/main" val="711471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Music Competitions/Festival</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Music (BGE &amp; Senior Phase) </a:t>
            </a:r>
          </a:p>
        </p:txBody>
      </p:sp>
      <p:sp>
        <p:nvSpPr>
          <p:cNvPr id="10" name="TextBox 9"/>
          <p:cNvSpPr txBox="1"/>
          <p:nvPr/>
        </p:nvSpPr>
        <p:spPr>
          <a:xfrm>
            <a:off x="480289" y="1699333"/>
            <a:ext cx="10187709" cy="1323439"/>
          </a:xfrm>
          <a:prstGeom prst="rect">
            <a:avLst/>
          </a:prstGeom>
          <a:noFill/>
        </p:spPr>
        <p:txBody>
          <a:bodyPr wrap="square" rtlCol="0">
            <a:spAutoFit/>
          </a:bodyPr>
          <a:lstStyle/>
          <a:p>
            <a:r>
              <a:rPr lang="en-GB" sz="2000" dirty="0" smtClean="0"/>
              <a:t>Pupils are invited to enter Music Competitions throughout the year, and can volunteer to be involved in performances in School at Masses or events. Pupils may also enter the Music festival in February to perform in different classes. There is a good record of success in recent competitions, resulting pupils representing the Authority in events at the Conservatoire.</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743075" cy="1504950"/>
          </a:xfrm>
          <a:prstGeom prst="rect">
            <a:avLst/>
          </a:prstGeom>
        </p:spPr>
      </p:pic>
      <p:pic>
        <p:nvPicPr>
          <p:cNvPr id="29" name="Picture 28"/>
          <p:cNvPicPr>
            <a:picLocks noChangeAspect="1"/>
          </p:cNvPicPr>
          <p:nvPr/>
        </p:nvPicPr>
        <p:blipFill>
          <a:blip r:embed="rId4"/>
          <a:stretch>
            <a:fillRect/>
          </a:stretch>
        </p:blipFill>
        <p:spPr>
          <a:xfrm>
            <a:off x="2560948" y="5298849"/>
            <a:ext cx="1381125" cy="1457325"/>
          </a:xfrm>
          <a:prstGeom prst="rect">
            <a:avLst/>
          </a:prstGeom>
        </p:spPr>
      </p:pic>
      <p:pic>
        <p:nvPicPr>
          <p:cNvPr id="31" name="Picture 30"/>
          <p:cNvPicPr>
            <a:picLocks noChangeAspect="1"/>
          </p:cNvPicPr>
          <p:nvPr/>
        </p:nvPicPr>
        <p:blipFill>
          <a:blip r:embed="rId5"/>
          <a:stretch>
            <a:fillRect/>
          </a:stretch>
        </p:blipFill>
        <p:spPr>
          <a:xfrm>
            <a:off x="2555954" y="3426847"/>
            <a:ext cx="1263009" cy="1432437"/>
          </a:xfrm>
          <a:prstGeom prst="rect">
            <a:avLst/>
          </a:prstGeom>
        </p:spPr>
      </p:pic>
      <p:pic>
        <p:nvPicPr>
          <p:cNvPr id="32" name="Picture 31"/>
          <p:cNvPicPr>
            <a:picLocks noChangeAspect="1"/>
          </p:cNvPicPr>
          <p:nvPr/>
        </p:nvPicPr>
        <p:blipFill>
          <a:blip r:embed="rId6"/>
          <a:stretch>
            <a:fillRect/>
          </a:stretch>
        </p:blipFill>
        <p:spPr>
          <a:xfrm>
            <a:off x="4464705" y="3491215"/>
            <a:ext cx="1551097" cy="1318807"/>
          </a:xfrm>
          <a:prstGeom prst="rect">
            <a:avLst/>
          </a:prstGeom>
        </p:spPr>
      </p:pic>
      <p:pic>
        <p:nvPicPr>
          <p:cNvPr id="19" name="Picture 18"/>
          <p:cNvPicPr>
            <a:picLocks noChangeAspect="1"/>
          </p:cNvPicPr>
          <p:nvPr/>
        </p:nvPicPr>
        <p:blipFill>
          <a:blip r:embed="rId7"/>
          <a:stretch>
            <a:fillRect/>
          </a:stretch>
        </p:blipFill>
        <p:spPr>
          <a:xfrm>
            <a:off x="5853621" y="5278466"/>
            <a:ext cx="1333500" cy="1400175"/>
          </a:xfrm>
          <a:prstGeom prst="rect">
            <a:avLst/>
          </a:prstGeom>
        </p:spPr>
      </p:pic>
      <p:pic>
        <p:nvPicPr>
          <p:cNvPr id="20" name="Picture 19"/>
          <p:cNvPicPr>
            <a:picLocks noChangeAspect="1"/>
          </p:cNvPicPr>
          <p:nvPr/>
        </p:nvPicPr>
        <p:blipFill>
          <a:blip r:embed="rId8"/>
          <a:stretch>
            <a:fillRect/>
          </a:stretch>
        </p:blipFill>
        <p:spPr>
          <a:xfrm>
            <a:off x="4381257" y="5251223"/>
            <a:ext cx="1181100" cy="1476375"/>
          </a:xfrm>
          <a:prstGeom prst="rect">
            <a:avLst/>
          </a:prstGeom>
        </p:spPr>
      </p:pic>
      <p:pic>
        <p:nvPicPr>
          <p:cNvPr id="21" name="Picture 20"/>
          <p:cNvPicPr>
            <a:picLocks noChangeAspect="1"/>
          </p:cNvPicPr>
          <p:nvPr/>
        </p:nvPicPr>
        <p:blipFill>
          <a:blip r:embed="rId9"/>
          <a:stretch>
            <a:fillRect/>
          </a:stretch>
        </p:blipFill>
        <p:spPr>
          <a:xfrm>
            <a:off x="605796" y="3471076"/>
            <a:ext cx="1304417" cy="1442532"/>
          </a:xfrm>
          <a:prstGeom prst="rect">
            <a:avLst/>
          </a:prstGeom>
        </p:spPr>
      </p:pic>
      <p:pic>
        <p:nvPicPr>
          <p:cNvPr id="22" name="Picture 21"/>
          <p:cNvPicPr>
            <a:picLocks noChangeAspect="1"/>
          </p:cNvPicPr>
          <p:nvPr/>
        </p:nvPicPr>
        <p:blipFill>
          <a:blip r:embed="rId10"/>
          <a:stretch>
            <a:fillRect/>
          </a:stretch>
        </p:blipFill>
        <p:spPr>
          <a:xfrm>
            <a:off x="6693744" y="3530691"/>
            <a:ext cx="1289729" cy="1390227"/>
          </a:xfrm>
          <a:prstGeom prst="rect">
            <a:avLst/>
          </a:prstGeom>
        </p:spPr>
      </p:pic>
    </p:spTree>
    <p:extLst>
      <p:ext uri="{BB962C8B-B14F-4D97-AF65-F5344CB8AC3E}">
        <p14:creationId xmlns:p14="http://schemas.microsoft.com/office/powerpoint/2010/main" val="15187153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Performance/Talent shows</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Music (BGE &amp; Senior Phase) </a:t>
            </a:r>
          </a:p>
        </p:txBody>
      </p:sp>
      <p:sp>
        <p:nvSpPr>
          <p:cNvPr id="10" name="TextBox 9"/>
          <p:cNvSpPr txBox="1"/>
          <p:nvPr/>
        </p:nvSpPr>
        <p:spPr>
          <a:xfrm>
            <a:off x="480289" y="1699333"/>
            <a:ext cx="10187709" cy="1323439"/>
          </a:xfrm>
          <a:prstGeom prst="rect">
            <a:avLst/>
          </a:prstGeom>
          <a:noFill/>
        </p:spPr>
        <p:txBody>
          <a:bodyPr wrap="square" rtlCol="0">
            <a:spAutoFit/>
          </a:bodyPr>
          <a:lstStyle/>
          <a:p>
            <a:r>
              <a:rPr lang="en-GB" sz="2000" dirty="0" smtClean="0"/>
              <a:t>End of term shows are usually held, which give opportunities for any pupil to perform in any context and to be appreciated for there skill and confidence. Pupils are supported and encouraged to perform and often pupils who would not be prepared to be involved in more formal contexts are involved in this</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9" name="Picture 28"/>
          <p:cNvPicPr>
            <a:picLocks noChangeAspect="1"/>
          </p:cNvPicPr>
          <p:nvPr/>
        </p:nvPicPr>
        <p:blipFill>
          <a:blip r:embed="rId3"/>
          <a:stretch>
            <a:fillRect/>
          </a:stretch>
        </p:blipFill>
        <p:spPr>
          <a:xfrm>
            <a:off x="2560948" y="5298849"/>
            <a:ext cx="1381125" cy="1457325"/>
          </a:xfrm>
          <a:prstGeom prst="rect">
            <a:avLst/>
          </a:prstGeom>
        </p:spPr>
      </p:pic>
      <p:pic>
        <p:nvPicPr>
          <p:cNvPr id="31" name="Picture 30"/>
          <p:cNvPicPr>
            <a:picLocks noChangeAspect="1"/>
          </p:cNvPicPr>
          <p:nvPr/>
        </p:nvPicPr>
        <p:blipFill>
          <a:blip r:embed="rId4"/>
          <a:stretch>
            <a:fillRect/>
          </a:stretch>
        </p:blipFill>
        <p:spPr>
          <a:xfrm>
            <a:off x="2555954" y="3426847"/>
            <a:ext cx="1263009" cy="1432437"/>
          </a:xfrm>
          <a:prstGeom prst="rect">
            <a:avLst/>
          </a:prstGeom>
        </p:spPr>
      </p:pic>
      <p:pic>
        <p:nvPicPr>
          <p:cNvPr id="19" name="Picture 18"/>
          <p:cNvPicPr>
            <a:picLocks noChangeAspect="1"/>
          </p:cNvPicPr>
          <p:nvPr/>
        </p:nvPicPr>
        <p:blipFill>
          <a:blip r:embed="rId5"/>
          <a:stretch>
            <a:fillRect/>
          </a:stretch>
        </p:blipFill>
        <p:spPr>
          <a:xfrm>
            <a:off x="5853621" y="5278466"/>
            <a:ext cx="1333500" cy="1400175"/>
          </a:xfrm>
          <a:prstGeom prst="rect">
            <a:avLst/>
          </a:prstGeom>
        </p:spPr>
      </p:pic>
      <p:pic>
        <p:nvPicPr>
          <p:cNvPr id="20" name="Picture 19"/>
          <p:cNvPicPr>
            <a:picLocks noChangeAspect="1"/>
          </p:cNvPicPr>
          <p:nvPr/>
        </p:nvPicPr>
        <p:blipFill>
          <a:blip r:embed="rId6"/>
          <a:stretch>
            <a:fillRect/>
          </a:stretch>
        </p:blipFill>
        <p:spPr>
          <a:xfrm>
            <a:off x="4381257" y="5251223"/>
            <a:ext cx="1181100" cy="1476375"/>
          </a:xfrm>
          <a:prstGeom prst="rect">
            <a:avLst/>
          </a:prstGeom>
        </p:spPr>
      </p:pic>
      <p:pic>
        <p:nvPicPr>
          <p:cNvPr id="21" name="Picture 20"/>
          <p:cNvPicPr>
            <a:picLocks noChangeAspect="1"/>
          </p:cNvPicPr>
          <p:nvPr/>
        </p:nvPicPr>
        <p:blipFill>
          <a:blip r:embed="rId7"/>
          <a:stretch>
            <a:fillRect/>
          </a:stretch>
        </p:blipFill>
        <p:spPr>
          <a:xfrm>
            <a:off x="605796" y="3471076"/>
            <a:ext cx="1304417" cy="1442532"/>
          </a:xfrm>
          <a:prstGeom prst="rect">
            <a:avLst/>
          </a:prstGeom>
        </p:spPr>
      </p:pic>
      <p:pic>
        <p:nvPicPr>
          <p:cNvPr id="22" name="Picture 21"/>
          <p:cNvPicPr>
            <a:picLocks noChangeAspect="1"/>
          </p:cNvPicPr>
          <p:nvPr/>
        </p:nvPicPr>
        <p:blipFill>
          <a:blip r:embed="rId8"/>
          <a:stretch>
            <a:fillRect/>
          </a:stretch>
        </p:blipFill>
        <p:spPr>
          <a:xfrm>
            <a:off x="807314" y="5336948"/>
            <a:ext cx="1314450" cy="1390650"/>
          </a:xfrm>
          <a:prstGeom prst="rect">
            <a:avLst/>
          </a:prstGeom>
        </p:spPr>
      </p:pic>
      <p:pic>
        <p:nvPicPr>
          <p:cNvPr id="24" name="Picture 23"/>
          <p:cNvPicPr>
            <a:picLocks noChangeAspect="1"/>
          </p:cNvPicPr>
          <p:nvPr/>
        </p:nvPicPr>
        <p:blipFill>
          <a:blip r:embed="rId9"/>
          <a:stretch>
            <a:fillRect/>
          </a:stretch>
        </p:blipFill>
        <p:spPr>
          <a:xfrm>
            <a:off x="7478385" y="5200933"/>
            <a:ext cx="1314450" cy="1438275"/>
          </a:xfrm>
          <a:prstGeom prst="rect">
            <a:avLst/>
          </a:prstGeom>
        </p:spPr>
      </p:pic>
    </p:spTree>
    <p:extLst>
      <p:ext uri="{BB962C8B-B14F-4D97-AF65-F5344CB8AC3E}">
        <p14:creationId xmlns:p14="http://schemas.microsoft.com/office/powerpoint/2010/main" val="37334965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Pantomime – (Band)</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Music (BGE &amp; Senior Phase) </a:t>
            </a:r>
          </a:p>
        </p:txBody>
      </p:sp>
      <p:sp>
        <p:nvSpPr>
          <p:cNvPr id="10" name="TextBox 9"/>
          <p:cNvSpPr txBox="1"/>
          <p:nvPr/>
        </p:nvSpPr>
        <p:spPr>
          <a:xfrm>
            <a:off x="480289" y="1699333"/>
            <a:ext cx="10187709" cy="1323439"/>
          </a:xfrm>
          <a:prstGeom prst="rect">
            <a:avLst/>
          </a:prstGeom>
          <a:noFill/>
        </p:spPr>
        <p:txBody>
          <a:bodyPr wrap="square" rtlCol="0">
            <a:spAutoFit/>
          </a:bodyPr>
          <a:lstStyle/>
          <a:p>
            <a:r>
              <a:rPr lang="en-GB" sz="2000" dirty="0" smtClean="0"/>
              <a:t>Pupils volunteer to be involved in playing instruments in the band for Pantomime. Pupils are given parts to their level of expertise and rehearse in the run up to the show. Pupils are required to perform to high standard and several have gone to perform in amateur and professional productions.</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743075" cy="1504950"/>
          </a:xfrm>
          <a:prstGeom prst="rect">
            <a:avLst/>
          </a:prstGeom>
        </p:spPr>
      </p:pic>
      <p:pic>
        <p:nvPicPr>
          <p:cNvPr id="29" name="Picture 28"/>
          <p:cNvPicPr>
            <a:picLocks noChangeAspect="1"/>
          </p:cNvPicPr>
          <p:nvPr/>
        </p:nvPicPr>
        <p:blipFill>
          <a:blip r:embed="rId4"/>
          <a:stretch>
            <a:fillRect/>
          </a:stretch>
        </p:blipFill>
        <p:spPr>
          <a:xfrm>
            <a:off x="2560948" y="5298849"/>
            <a:ext cx="1381125" cy="1457325"/>
          </a:xfrm>
          <a:prstGeom prst="rect">
            <a:avLst/>
          </a:prstGeom>
        </p:spPr>
      </p:pic>
      <p:pic>
        <p:nvPicPr>
          <p:cNvPr id="31" name="Picture 30"/>
          <p:cNvPicPr>
            <a:picLocks noChangeAspect="1"/>
          </p:cNvPicPr>
          <p:nvPr/>
        </p:nvPicPr>
        <p:blipFill>
          <a:blip r:embed="rId5"/>
          <a:stretch>
            <a:fillRect/>
          </a:stretch>
        </p:blipFill>
        <p:spPr>
          <a:xfrm>
            <a:off x="2555954" y="3426847"/>
            <a:ext cx="1263009" cy="1432437"/>
          </a:xfrm>
          <a:prstGeom prst="rect">
            <a:avLst/>
          </a:prstGeom>
        </p:spPr>
      </p:pic>
      <p:pic>
        <p:nvPicPr>
          <p:cNvPr id="32" name="Picture 31"/>
          <p:cNvPicPr>
            <a:picLocks noChangeAspect="1"/>
          </p:cNvPicPr>
          <p:nvPr/>
        </p:nvPicPr>
        <p:blipFill>
          <a:blip r:embed="rId6"/>
          <a:stretch>
            <a:fillRect/>
          </a:stretch>
        </p:blipFill>
        <p:spPr>
          <a:xfrm>
            <a:off x="4464705" y="3491215"/>
            <a:ext cx="1551097" cy="1318807"/>
          </a:xfrm>
          <a:prstGeom prst="rect">
            <a:avLst/>
          </a:prstGeom>
        </p:spPr>
      </p:pic>
      <p:pic>
        <p:nvPicPr>
          <p:cNvPr id="19" name="Picture 18"/>
          <p:cNvPicPr>
            <a:picLocks noChangeAspect="1"/>
          </p:cNvPicPr>
          <p:nvPr/>
        </p:nvPicPr>
        <p:blipFill>
          <a:blip r:embed="rId7"/>
          <a:stretch>
            <a:fillRect/>
          </a:stretch>
        </p:blipFill>
        <p:spPr>
          <a:xfrm>
            <a:off x="5853621" y="5278466"/>
            <a:ext cx="1333500" cy="1400175"/>
          </a:xfrm>
          <a:prstGeom prst="rect">
            <a:avLst/>
          </a:prstGeom>
        </p:spPr>
      </p:pic>
      <p:pic>
        <p:nvPicPr>
          <p:cNvPr id="20" name="Picture 19"/>
          <p:cNvPicPr>
            <a:picLocks noChangeAspect="1"/>
          </p:cNvPicPr>
          <p:nvPr/>
        </p:nvPicPr>
        <p:blipFill>
          <a:blip r:embed="rId8"/>
          <a:stretch>
            <a:fillRect/>
          </a:stretch>
        </p:blipFill>
        <p:spPr>
          <a:xfrm>
            <a:off x="4381257" y="5251223"/>
            <a:ext cx="1181100" cy="1476375"/>
          </a:xfrm>
          <a:prstGeom prst="rect">
            <a:avLst/>
          </a:prstGeom>
        </p:spPr>
      </p:pic>
      <p:pic>
        <p:nvPicPr>
          <p:cNvPr id="21" name="Picture 20"/>
          <p:cNvPicPr>
            <a:picLocks noChangeAspect="1"/>
          </p:cNvPicPr>
          <p:nvPr/>
        </p:nvPicPr>
        <p:blipFill>
          <a:blip r:embed="rId9"/>
          <a:stretch>
            <a:fillRect/>
          </a:stretch>
        </p:blipFill>
        <p:spPr>
          <a:xfrm>
            <a:off x="605796" y="3471076"/>
            <a:ext cx="1304417" cy="1442532"/>
          </a:xfrm>
          <a:prstGeom prst="rect">
            <a:avLst/>
          </a:prstGeom>
        </p:spPr>
      </p:pic>
    </p:spTree>
    <p:extLst>
      <p:ext uri="{BB962C8B-B14F-4D97-AF65-F5344CB8AC3E}">
        <p14:creationId xmlns:p14="http://schemas.microsoft.com/office/powerpoint/2010/main" val="35452724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Creative Writing Club</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English (BGE &amp; Senior Phase) </a:t>
            </a:r>
          </a:p>
        </p:txBody>
      </p:sp>
      <p:sp>
        <p:nvSpPr>
          <p:cNvPr id="10" name="TextBox 9"/>
          <p:cNvSpPr txBox="1"/>
          <p:nvPr/>
        </p:nvSpPr>
        <p:spPr>
          <a:xfrm>
            <a:off x="480289" y="1699333"/>
            <a:ext cx="10187709" cy="1323439"/>
          </a:xfrm>
          <a:prstGeom prst="rect">
            <a:avLst/>
          </a:prstGeom>
          <a:noFill/>
        </p:spPr>
        <p:txBody>
          <a:bodyPr wrap="square" rtlCol="0">
            <a:spAutoFit/>
          </a:bodyPr>
          <a:lstStyle/>
          <a:p>
            <a:r>
              <a:rPr lang="en-GB" sz="2000" dirty="0" smtClean="0"/>
              <a:t>The Creative Writing Club is a chance for pupils to improve on their creative writing skills, discuss new and interesting ways to find inspiration, and seek feedback on their work. We work together to workshop new ideas, offer each other support on creative projects and prepare for creative writing competitions on a local and national level. </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743075" cy="1504950"/>
          </a:xfrm>
          <a:prstGeom prst="rect">
            <a:avLst/>
          </a:prstGeom>
        </p:spPr>
      </p:pic>
      <p:pic>
        <p:nvPicPr>
          <p:cNvPr id="29" name="Picture 28"/>
          <p:cNvPicPr>
            <a:picLocks noChangeAspect="1"/>
          </p:cNvPicPr>
          <p:nvPr/>
        </p:nvPicPr>
        <p:blipFill>
          <a:blip r:embed="rId4"/>
          <a:stretch>
            <a:fillRect/>
          </a:stretch>
        </p:blipFill>
        <p:spPr>
          <a:xfrm>
            <a:off x="2560948" y="5298849"/>
            <a:ext cx="1381125" cy="1457325"/>
          </a:xfrm>
          <a:prstGeom prst="rect">
            <a:avLst/>
          </a:prstGeom>
        </p:spPr>
      </p:pic>
      <p:pic>
        <p:nvPicPr>
          <p:cNvPr id="31" name="Picture 30"/>
          <p:cNvPicPr>
            <a:picLocks noChangeAspect="1"/>
          </p:cNvPicPr>
          <p:nvPr/>
        </p:nvPicPr>
        <p:blipFill>
          <a:blip r:embed="rId5"/>
          <a:stretch>
            <a:fillRect/>
          </a:stretch>
        </p:blipFill>
        <p:spPr>
          <a:xfrm>
            <a:off x="2555954" y="3426847"/>
            <a:ext cx="1263009" cy="1432437"/>
          </a:xfrm>
          <a:prstGeom prst="rect">
            <a:avLst/>
          </a:prstGeom>
        </p:spPr>
      </p:pic>
      <p:pic>
        <p:nvPicPr>
          <p:cNvPr id="32" name="Picture 31"/>
          <p:cNvPicPr>
            <a:picLocks noChangeAspect="1"/>
          </p:cNvPicPr>
          <p:nvPr/>
        </p:nvPicPr>
        <p:blipFill>
          <a:blip r:embed="rId6"/>
          <a:stretch>
            <a:fillRect/>
          </a:stretch>
        </p:blipFill>
        <p:spPr>
          <a:xfrm>
            <a:off x="4464705" y="3491215"/>
            <a:ext cx="1551097" cy="1318807"/>
          </a:xfrm>
          <a:prstGeom prst="rect">
            <a:avLst/>
          </a:prstGeom>
        </p:spPr>
      </p:pic>
      <p:pic>
        <p:nvPicPr>
          <p:cNvPr id="19" name="Picture 18"/>
          <p:cNvPicPr>
            <a:picLocks noChangeAspect="1"/>
          </p:cNvPicPr>
          <p:nvPr/>
        </p:nvPicPr>
        <p:blipFill>
          <a:blip r:embed="rId7"/>
          <a:stretch>
            <a:fillRect/>
          </a:stretch>
        </p:blipFill>
        <p:spPr>
          <a:xfrm>
            <a:off x="5853621" y="5278466"/>
            <a:ext cx="1333500" cy="1400175"/>
          </a:xfrm>
          <a:prstGeom prst="rect">
            <a:avLst/>
          </a:prstGeom>
        </p:spPr>
      </p:pic>
      <p:pic>
        <p:nvPicPr>
          <p:cNvPr id="20" name="Picture 19"/>
          <p:cNvPicPr>
            <a:picLocks noChangeAspect="1"/>
          </p:cNvPicPr>
          <p:nvPr/>
        </p:nvPicPr>
        <p:blipFill>
          <a:blip r:embed="rId8"/>
          <a:stretch>
            <a:fillRect/>
          </a:stretch>
        </p:blipFill>
        <p:spPr>
          <a:xfrm>
            <a:off x="4381257" y="5251223"/>
            <a:ext cx="1181100" cy="1476375"/>
          </a:xfrm>
          <a:prstGeom prst="rect">
            <a:avLst/>
          </a:prstGeom>
        </p:spPr>
      </p:pic>
      <p:pic>
        <p:nvPicPr>
          <p:cNvPr id="21" name="Picture 20"/>
          <p:cNvPicPr>
            <a:picLocks noChangeAspect="1"/>
          </p:cNvPicPr>
          <p:nvPr/>
        </p:nvPicPr>
        <p:blipFill>
          <a:blip r:embed="rId9"/>
          <a:stretch>
            <a:fillRect/>
          </a:stretch>
        </p:blipFill>
        <p:spPr>
          <a:xfrm>
            <a:off x="605796" y="3471076"/>
            <a:ext cx="1304417" cy="1442532"/>
          </a:xfrm>
          <a:prstGeom prst="rect">
            <a:avLst/>
          </a:prstGeom>
        </p:spPr>
      </p:pic>
    </p:spTree>
    <p:extLst>
      <p:ext uri="{BB962C8B-B14F-4D97-AF65-F5344CB8AC3E}">
        <p14:creationId xmlns:p14="http://schemas.microsoft.com/office/powerpoint/2010/main" val="17503547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0079927" cy="923330"/>
          </a:xfrm>
          <a:prstGeom prst="rect">
            <a:avLst/>
          </a:prstGeom>
          <a:noFill/>
        </p:spPr>
        <p:txBody>
          <a:bodyPr wrap="square" lIns="91440" tIns="45720" rIns="91440" bIns="45720">
            <a:spAutoFit/>
          </a:bodyPr>
          <a:lstStyle/>
          <a:p>
            <a:r>
              <a:rPr lang="en-US" sz="54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Garden Club </a:t>
            </a:r>
            <a:endParaRPr lang="en-US" sz="28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Garden Club (All year groups) </a:t>
            </a:r>
          </a:p>
        </p:txBody>
      </p:sp>
      <p:sp>
        <p:nvSpPr>
          <p:cNvPr id="10" name="TextBox 9"/>
          <p:cNvSpPr txBox="1"/>
          <p:nvPr/>
        </p:nvSpPr>
        <p:spPr>
          <a:xfrm>
            <a:off x="37410" y="1699333"/>
            <a:ext cx="11653847" cy="1938992"/>
          </a:xfrm>
          <a:prstGeom prst="rect">
            <a:avLst/>
          </a:prstGeom>
          <a:noFill/>
        </p:spPr>
        <p:txBody>
          <a:bodyPr wrap="square" rtlCol="0">
            <a:spAutoFit/>
          </a:bodyPr>
          <a:lstStyle/>
          <a:p>
            <a:r>
              <a:rPr lang="en-GB" sz="2000" dirty="0" smtClean="0"/>
              <a:t>The garden club allows students across the school to connect with nature and learn how to grow their own food. The club runs every Tuesday lunchtime in the school garden weather permitting, if not in the Science department. Saturday workshops also run throughout the summer term. The club allows the pupils to learn skills in an informal setting. The pupils plant seeds, nurture seedlings into plants, harvest fruit and vegetables, sell fruit and vegetables, learn about tool care and learn about our place in the natural world. This year members of the gardening club are taking part in the Historic and Royal palaces Super bloom project.</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05711" y="3431310"/>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627714" y="5200934"/>
            <a:ext cx="1347537" cy="1555240"/>
          </a:xfrm>
          <a:prstGeom prst="rect">
            <a:avLst/>
          </a:prstGeom>
        </p:spPr>
      </p:pic>
      <p:pic>
        <p:nvPicPr>
          <p:cNvPr id="28" name="Picture 27"/>
          <p:cNvPicPr>
            <a:picLocks noChangeAspect="1"/>
          </p:cNvPicPr>
          <p:nvPr/>
        </p:nvPicPr>
        <p:blipFill>
          <a:blip r:embed="rId3"/>
          <a:stretch>
            <a:fillRect/>
          </a:stretch>
        </p:blipFill>
        <p:spPr>
          <a:xfrm>
            <a:off x="37410" y="5387066"/>
            <a:ext cx="1346549" cy="1162594"/>
          </a:xfrm>
          <a:prstGeom prst="rect">
            <a:avLst/>
          </a:prstGeom>
        </p:spPr>
      </p:pic>
      <p:pic>
        <p:nvPicPr>
          <p:cNvPr id="29" name="Picture 28"/>
          <p:cNvPicPr>
            <a:picLocks noChangeAspect="1"/>
          </p:cNvPicPr>
          <p:nvPr/>
        </p:nvPicPr>
        <p:blipFill>
          <a:blip r:embed="rId4"/>
          <a:stretch>
            <a:fillRect/>
          </a:stretch>
        </p:blipFill>
        <p:spPr>
          <a:xfrm>
            <a:off x="1383959" y="5425658"/>
            <a:ext cx="1103829" cy="1164730"/>
          </a:xfrm>
          <a:prstGeom prst="rect">
            <a:avLst/>
          </a:prstGeom>
        </p:spPr>
      </p:pic>
      <p:pic>
        <p:nvPicPr>
          <p:cNvPr id="30" name="Picture 29"/>
          <p:cNvPicPr>
            <a:picLocks noChangeAspect="1"/>
          </p:cNvPicPr>
          <p:nvPr/>
        </p:nvPicPr>
        <p:blipFill>
          <a:blip r:embed="rId5"/>
          <a:stretch>
            <a:fillRect/>
          </a:stretch>
        </p:blipFill>
        <p:spPr>
          <a:xfrm>
            <a:off x="3783600" y="5425658"/>
            <a:ext cx="1047863" cy="1108609"/>
          </a:xfrm>
          <a:prstGeom prst="rect">
            <a:avLst/>
          </a:prstGeom>
        </p:spPr>
      </p:pic>
      <p:pic>
        <p:nvPicPr>
          <p:cNvPr id="31" name="Picture 30"/>
          <p:cNvPicPr>
            <a:picLocks noChangeAspect="1"/>
          </p:cNvPicPr>
          <p:nvPr/>
        </p:nvPicPr>
        <p:blipFill>
          <a:blip r:embed="rId6"/>
          <a:stretch>
            <a:fillRect/>
          </a:stretch>
        </p:blipFill>
        <p:spPr>
          <a:xfrm>
            <a:off x="384160" y="3862782"/>
            <a:ext cx="1091584" cy="1238016"/>
          </a:xfrm>
          <a:prstGeom prst="rect">
            <a:avLst/>
          </a:prstGeom>
        </p:spPr>
      </p:pic>
      <p:pic>
        <p:nvPicPr>
          <p:cNvPr id="32" name="Picture 31"/>
          <p:cNvPicPr>
            <a:picLocks noChangeAspect="1"/>
          </p:cNvPicPr>
          <p:nvPr/>
        </p:nvPicPr>
        <p:blipFill>
          <a:blip r:embed="rId7"/>
          <a:stretch>
            <a:fillRect/>
          </a:stretch>
        </p:blipFill>
        <p:spPr>
          <a:xfrm>
            <a:off x="1828653" y="3944259"/>
            <a:ext cx="1379670" cy="1173053"/>
          </a:xfrm>
          <a:prstGeom prst="rect">
            <a:avLst/>
          </a:prstGeom>
        </p:spPr>
      </p:pic>
      <p:pic>
        <p:nvPicPr>
          <p:cNvPr id="19" name="Picture 18"/>
          <p:cNvPicPr>
            <a:picLocks noChangeAspect="1"/>
          </p:cNvPicPr>
          <p:nvPr/>
        </p:nvPicPr>
        <p:blipFill>
          <a:blip r:embed="rId8"/>
          <a:stretch>
            <a:fillRect/>
          </a:stretch>
        </p:blipFill>
        <p:spPr>
          <a:xfrm>
            <a:off x="3421074" y="3911136"/>
            <a:ext cx="1131082" cy="1250844"/>
          </a:xfrm>
          <a:prstGeom prst="rect">
            <a:avLst/>
          </a:prstGeom>
        </p:spPr>
      </p:pic>
      <p:pic>
        <p:nvPicPr>
          <p:cNvPr id="21" name="Picture 20"/>
          <p:cNvPicPr>
            <a:picLocks noChangeAspect="1"/>
          </p:cNvPicPr>
          <p:nvPr/>
        </p:nvPicPr>
        <p:blipFill>
          <a:blip r:embed="rId9"/>
          <a:stretch>
            <a:fillRect/>
          </a:stretch>
        </p:blipFill>
        <p:spPr>
          <a:xfrm>
            <a:off x="4906080" y="5444271"/>
            <a:ext cx="1077796" cy="1179327"/>
          </a:xfrm>
          <a:prstGeom prst="rect">
            <a:avLst/>
          </a:prstGeom>
        </p:spPr>
      </p:pic>
      <p:pic>
        <p:nvPicPr>
          <p:cNvPr id="3" name="Picture 2"/>
          <p:cNvPicPr>
            <a:picLocks noChangeAspect="1"/>
          </p:cNvPicPr>
          <p:nvPr/>
        </p:nvPicPr>
        <p:blipFill>
          <a:blip r:embed="rId10"/>
          <a:stretch>
            <a:fillRect/>
          </a:stretch>
        </p:blipFill>
        <p:spPr>
          <a:xfrm>
            <a:off x="2674129" y="5473424"/>
            <a:ext cx="820835" cy="1010259"/>
          </a:xfrm>
          <a:prstGeom prst="rect">
            <a:avLst/>
          </a:prstGeom>
        </p:spPr>
      </p:pic>
      <p:pic>
        <p:nvPicPr>
          <p:cNvPr id="24" name="Picture 23"/>
          <p:cNvPicPr>
            <a:picLocks noChangeAspect="1"/>
          </p:cNvPicPr>
          <p:nvPr/>
        </p:nvPicPr>
        <p:blipFill>
          <a:blip r:embed="rId11"/>
          <a:stretch>
            <a:fillRect/>
          </a:stretch>
        </p:blipFill>
        <p:spPr>
          <a:xfrm>
            <a:off x="5972146" y="5325255"/>
            <a:ext cx="1179693" cy="1365535"/>
          </a:xfrm>
          <a:prstGeom prst="rect">
            <a:avLst/>
          </a:prstGeom>
        </p:spPr>
      </p:pic>
      <p:pic>
        <p:nvPicPr>
          <p:cNvPr id="25" name="Picture 24"/>
          <p:cNvPicPr>
            <a:picLocks noChangeAspect="1"/>
          </p:cNvPicPr>
          <p:nvPr/>
        </p:nvPicPr>
        <p:blipFill>
          <a:blip r:embed="rId12"/>
          <a:stretch>
            <a:fillRect/>
          </a:stretch>
        </p:blipFill>
        <p:spPr>
          <a:xfrm>
            <a:off x="7346002" y="5345390"/>
            <a:ext cx="1056166" cy="1245946"/>
          </a:xfrm>
          <a:prstGeom prst="rect">
            <a:avLst/>
          </a:prstGeom>
        </p:spPr>
      </p:pic>
      <p:pic>
        <p:nvPicPr>
          <p:cNvPr id="7" name="Picture 6"/>
          <p:cNvPicPr>
            <a:picLocks noChangeAspect="1"/>
          </p:cNvPicPr>
          <p:nvPr/>
        </p:nvPicPr>
        <p:blipFill>
          <a:blip r:embed="rId13"/>
          <a:stretch>
            <a:fillRect/>
          </a:stretch>
        </p:blipFill>
        <p:spPr>
          <a:xfrm>
            <a:off x="8254131" y="5376497"/>
            <a:ext cx="1235976" cy="1292413"/>
          </a:xfrm>
          <a:prstGeom prst="rect">
            <a:avLst/>
          </a:prstGeom>
        </p:spPr>
      </p:pic>
      <p:pic>
        <p:nvPicPr>
          <p:cNvPr id="11" name="Picture 10"/>
          <p:cNvPicPr>
            <a:picLocks noChangeAspect="1"/>
          </p:cNvPicPr>
          <p:nvPr/>
        </p:nvPicPr>
        <p:blipFill>
          <a:blip r:embed="rId14"/>
          <a:stretch>
            <a:fillRect/>
          </a:stretch>
        </p:blipFill>
        <p:spPr>
          <a:xfrm>
            <a:off x="9322110" y="5435181"/>
            <a:ext cx="1305604" cy="1175044"/>
          </a:xfrm>
          <a:prstGeom prst="rect">
            <a:avLst/>
          </a:prstGeom>
        </p:spPr>
      </p:pic>
    </p:spTree>
    <p:extLst>
      <p:ext uri="{BB962C8B-B14F-4D97-AF65-F5344CB8AC3E}">
        <p14:creationId xmlns:p14="http://schemas.microsoft.com/office/powerpoint/2010/main" val="13796318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1096175" cy="861774"/>
          </a:xfrm>
          <a:prstGeom prst="rect">
            <a:avLst/>
          </a:prstGeom>
          <a:noFill/>
        </p:spPr>
        <p:txBody>
          <a:bodyPr wrap="square" lIns="91440" tIns="45720" rIns="91440" bIns="45720">
            <a:spAutoFit/>
          </a:bodyPr>
          <a:lstStyle/>
          <a:p>
            <a:r>
              <a:rPr lang="en-US" sz="50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Track &amp; Field Competitions</a:t>
            </a:r>
            <a:endParaRPr lang="en-US" sz="50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 name="TextBox 1"/>
          <p:cNvSpPr txBox="1"/>
          <p:nvPr/>
        </p:nvSpPr>
        <p:spPr>
          <a:xfrm>
            <a:off x="480289" y="1162614"/>
            <a:ext cx="8414329" cy="584775"/>
          </a:xfrm>
          <a:prstGeom prst="rect">
            <a:avLst/>
          </a:prstGeom>
          <a:noFill/>
        </p:spPr>
        <p:txBody>
          <a:bodyPr wrap="square" rtlCol="0">
            <a:spAutoFit/>
          </a:bodyPr>
          <a:lstStyle/>
          <a:p>
            <a:r>
              <a:rPr lang="en-GB" sz="3200" dirty="0" smtClean="0">
                <a:solidFill>
                  <a:srgbClr val="0070C0"/>
                </a:solidFill>
              </a:rPr>
              <a:t>Physical Education</a:t>
            </a:r>
          </a:p>
        </p:txBody>
      </p:sp>
      <p:sp>
        <p:nvSpPr>
          <p:cNvPr id="10" name="TextBox 9"/>
          <p:cNvSpPr txBox="1"/>
          <p:nvPr/>
        </p:nvSpPr>
        <p:spPr>
          <a:xfrm>
            <a:off x="480289" y="1699333"/>
            <a:ext cx="10187709" cy="1323439"/>
          </a:xfrm>
          <a:prstGeom prst="rect">
            <a:avLst/>
          </a:prstGeom>
          <a:noFill/>
        </p:spPr>
        <p:txBody>
          <a:bodyPr wrap="square" rtlCol="0">
            <a:spAutoFit/>
          </a:bodyPr>
          <a:lstStyle/>
          <a:p>
            <a:r>
              <a:rPr lang="en-GB" sz="2000" dirty="0" smtClean="0"/>
              <a:t>Our Track and field has competitions throughout the year through Scottish Schools Athletics Association. This gives pupils the opportunity to compete for their school at National level and allows them to work on their own individual PB’s. This also links to clubs in the community for them to explore their event and God given talents at a higher level.</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595457" y="2960498"/>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783166" y="1583432"/>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743075" cy="1504950"/>
          </a:xfrm>
          <a:prstGeom prst="rect">
            <a:avLst/>
          </a:prstGeom>
        </p:spPr>
      </p:pic>
      <p:pic>
        <p:nvPicPr>
          <p:cNvPr id="29" name="Picture 28"/>
          <p:cNvPicPr>
            <a:picLocks noChangeAspect="1"/>
          </p:cNvPicPr>
          <p:nvPr/>
        </p:nvPicPr>
        <p:blipFill>
          <a:blip r:embed="rId4"/>
          <a:stretch>
            <a:fillRect/>
          </a:stretch>
        </p:blipFill>
        <p:spPr>
          <a:xfrm>
            <a:off x="1979264" y="5346932"/>
            <a:ext cx="1381125" cy="1457325"/>
          </a:xfrm>
          <a:prstGeom prst="rect">
            <a:avLst/>
          </a:prstGeom>
        </p:spPr>
      </p:pic>
      <p:pic>
        <p:nvPicPr>
          <p:cNvPr id="30" name="Picture 29"/>
          <p:cNvPicPr>
            <a:picLocks noChangeAspect="1"/>
          </p:cNvPicPr>
          <p:nvPr/>
        </p:nvPicPr>
        <p:blipFill>
          <a:blip r:embed="rId5"/>
          <a:stretch>
            <a:fillRect/>
          </a:stretch>
        </p:blipFill>
        <p:spPr>
          <a:xfrm>
            <a:off x="4411418" y="5365524"/>
            <a:ext cx="1314450" cy="1390650"/>
          </a:xfrm>
          <a:prstGeom prst="rect">
            <a:avLst/>
          </a:prstGeom>
        </p:spPr>
      </p:pic>
      <p:pic>
        <p:nvPicPr>
          <p:cNvPr id="31" name="Picture 30"/>
          <p:cNvPicPr>
            <a:picLocks noChangeAspect="1"/>
          </p:cNvPicPr>
          <p:nvPr/>
        </p:nvPicPr>
        <p:blipFill>
          <a:blip r:embed="rId6"/>
          <a:stretch>
            <a:fillRect/>
          </a:stretch>
        </p:blipFill>
        <p:spPr>
          <a:xfrm>
            <a:off x="5730128" y="3361310"/>
            <a:ext cx="1263009" cy="1432437"/>
          </a:xfrm>
          <a:prstGeom prst="rect">
            <a:avLst/>
          </a:prstGeom>
        </p:spPr>
      </p:pic>
      <p:pic>
        <p:nvPicPr>
          <p:cNvPr id="32" name="Picture 31"/>
          <p:cNvPicPr>
            <a:picLocks noChangeAspect="1"/>
          </p:cNvPicPr>
          <p:nvPr/>
        </p:nvPicPr>
        <p:blipFill>
          <a:blip r:embed="rId7"/>
          <a:stretch>
            <a:fillRect/>
          </a:stretch>
        </p:blipFill>
        <p:spPr>
          <a:xfrm>
            <a:off x="2238741" y="3543867"/>
            <a:ext cx="1551097" cy="1318807"/>
          </a:xfrm>
          <a:prstGeom prst="rect">
            <a:avLst/>
          </a:prstGeom>
        </p:spPr>
      </p:pic>
      <p:pic>
        <p:nvPicPr>
          <p:cNvPr id="20" name="Picture 19"/>
          <p:cNvPicPr>
            <a:picLocks noChangeAspect="1"/>
          </p:cNvPicPr>
          <p:nvPr/>
        </p:nvPicPr>
        <p:blipFill>
          <a:blip r:embed="rId8"/>
          <a:stretch>
            <a:fillRect/>
          </a:stretch>
        </p:blipFill>
        <p:spPr>
          <a:xfrm>
            <a:off x="3993368" y="3269213"/>
            <a:ext cx="1619250" cy="1790700"/>
          </a:xfrm>
          <a:prstGeom prst="rect">
            <a:avLst/>
          </a:prstGeom>
        </p:spPr>
      </p:pic>
      <p:pic>
        <p:nvPicPr>
          <p:cNvPr id="21" name="Picture 20"/>
          <p:cNvPicPr>
            <a:picLocks noChangeAspect="1"/>
          </p:cNvPicPr>
          <p:nvPr/>
        </p:nvPicPr>
        <p:blipFill>
          <a:blip r:embed="rId9"/>
          <a:stretch>
            <a:fillRect/>
          </a:stretch>
        </p:blipFill>
        <p:spPr>
          <a:xfrm>
            <a:off x="683674" y="3461158"/>
            <a:ext cx="1466850" cy="1581150"/>
          </a:xfrm>
          <a:prstGeom prst="rect">
            <a:avLst/>
          </a:prstGeom>
        </p:spPr>
      </p:pic>
      <p:pic>
        <p:nvPicPr>
          <p:cNvPr id="22" name="Picture 21"/>
          <p:cNvPicPr>
            <a:picLocks noChangeAspect="1"/>
          </p:cNvPicPr>
          <p:nvPr/>
        </p:nvPicPr>
        <p:blipFill>
          <a:blip r:embed="rId10"/>
          <a:stretch>
            <a:fillRect/>
          </a:stretch>
        </p:blipFill>
        <p:spPr>
          <a:xfrm>
            <a:off x="5602487" y="5306354"/>
            <a:ext cx="1390650" cy="1609725"/>
          </a:xfrm>
          <a:prstGeom prst="rect">
            <a:avLst/>
          </a:prstGeom>
        </p:spPr>
      </p:pic>
      <p:pic>
        <p:nvPicPr>
          <p:cNvPr id="24" name="Picture 23"/>
          <p:cNvPicPr>
            <a:picLocks noChangeAspect="1"/>
          </p:cNvPicPr>
          <p:nvPr/>
        </p:nvPicPr>
        <p:blipFill>
          <a:blip r:embed="rId11"/>
          <a:stretch>
            <a:fillRect/>
          </a:stretch>
        </p:blipFill>
        <p:spPr>
          <a:xfrm>
            <a:off x="3248806" y="5396238"/>
            <a:ext cx="1333500" cy="1400175"/>
          </a:xfrm>
          <a:prstGeom prst="rect">
            <a:avLst/>
          </a:prstGeom>
        </p:spPr>
      </p:pic>
      <p:pic>
        <p:nvPicPr>
          <p:cNvPr id="25" name="Picture 24"/>
          <p:cNvPicPr>
            <a:picLocks noChangeAspect="1"/>
          </p:cNvPicPr>
          <p:nvPr/>
        </p:nvPicPr>
        <p:blipFill>
          <a:blip r:embed="rId12"/>
          <a:stretch>
            <a:fillRect/>
          </a:stretch>
        </p:blipFill>
        <p:spPr>
          <a:xfrm>
            <a:off x="6916937" y="5316103"/>
            <a:ext cx="1181100" cy="1476375"/>
          </a:xfrm>
          <a:prstGeom prst="rect">
            <a:avLst/>
          </a:prstGeom>
        </p:spPr>
      </p:pic>
      <p:pic>
        <p:nvPicPr>
          <p:cNvPr id="26" name="Picture 25"/>
          <p:cNvPicPr>
            <a:picLocks noChangeAspect="1"/>
          </p:cNvPicPr>
          <p:nvPr/>
        </p:nvPicPr>
        <p:blipFill>
          <a:blip r:embed="rId13"/>
          <a:stretch>
            <a:fillRect/>
          </a:stretch>
        </p:blipFill>
        <p:spPr>
          <a:xfrm>
            <a:off x="7926361" y="5306354"/>
            <a:ext cx="1190625" cy="1466850"/>
          </a:xfrm>
          <a:prstGeom prst="rect">
            <a:avLst/>
          </a:prstGeom>
        </p:spPr>
      </p:pic>
      <p:pic>
        <p:nvPicPr>
          <p:cNvPr id="27" name="Picture 26"/>
          <p:cNvPicPr>
            <a:picLocks noChangeAspect="1"/>
          </p:cNvPicPr>
          <p:nvPr/>
        </p:nvPicPr>
        <p:blipFill>
          <a:blip r:embed="rId14"/>
          <a:stretch>
            <a:fillRect/>
          </a:stretch>
        </p:blipFill>
        <p:spPr>
          <a:xfrm>
            <a:off x="10242964" y="5353050"/>
            <a:ext cx="1333500" cy="1485900"/>
          </a:xfrm>
          <a:prstGeom prst="rect">
            <a:avLst/>
          </a:prstGeom>
        </p:spPr>
      </p:pic>
      <p:pic>
        <p:nvPicPr>
          <p:cNvPr id="33" name="Picture 32"/>
          <p:cNvPicPr>
            <a:picLocks noChangeAspect="1"/>
          </p:cNvPicPr>
          <p:nvPr/>
        </p:nvPicPr>
        <p:blipFill>
          <a:blip r:embed="rId5"/>
          <a:stretch>
            <a:fillRect/>
          </a:stretch>
        </p:blipFill>
        <p:spPr>
          <a:xfrm>
            <a:off x="9086694" y="5344454"/>
            <a:ext cx="1314450" cy="1390650"/>
          </a:xfrm>
          <a:prstGeom prst="rect">
            <a:avLst/>
          </a:prstGeom>
        </p:spPr>
      </p:pic>
    </p:spTree>
    <p:extLst>
      <p:ext uri="{BB962C8B-B14F-4D97-AF65-F5344CB8AC3E}">
        <p14:creationId xmlns:p14="http://schemas.microsoft.com/office/powerpoint/2010/main" val="8962669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1096175" cy="861774"/>
          </a:xfrm>
          <a:prstGeom prst="rect">
            <a:avLst/>
          </a:prstGeom>
          <a:noFill/>
        </p:spPr>
        <p:txBody>
          <a:bodyPr wrap="square" lIns="91440" tIns="45720" rIns="91440" bIns="45720">
            <a:spAutoFit/>
          </a:bodyPr>
          <a:lstStyle/>
          <a:p>
            <a:r>
              <a:rPr lang="en-US" sz="50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PE Extra </a:t>
            </a:r>
            <a:r>
              <a:rPr lang="en-US" sz="50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Curricular</a:t>
            </a:r>
            <a:endParaRPr lang="en-US" sz="50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 name="TextBox 1"/>
          <p:cNvSpPr txBox="1"/>
          <p:nvPr/>
        </p:nvSpPr>
        <p:spPr>
          <a:xfrm>
            <a:off x="480289" y="1029281"/>
            <a:ext cx="8414329" cy="584775"/>
          </a:xfrm>
          <a:prstGeom prst="rect">
            <a:avLst/>
          </a:prstGeom>
          <a:noFill/>
        </p:spPr>
        <p:txBody>
          <a:bodyPr wrap="square" rtlCol="0">
            <a:spAutoFit/>
          </a:bodyPr>
          <a:lstStyle/>
          <a:p>
            <a:r>
              <a:rPr lang="en-GB" sz="3200" dirty="0" smtClean="0">
                <a:solidFill>
                  <a:srgbClr val="0070C0"/>
                </a:solidFill>
              </a:rPr>
              <a:t>Physical Education</a:t>
            </a:r>
          </a:p>
        </p:txBody>
      </p:sp>
      <p:sp>
        <p:nvSpPr>
          <p:cNvPr id="10" name="TextBox 9"/>
          <p:cNvSpPr txBox="1"/>
          <p:nvPr/>
        </p:nvSpPr>
        <p:spPr>
          <a:xfrm>
            <a:off x="354849" y="1504783"/>
            <a:ext cx="10187709" cy="1631216"/>
          </a:xfrm>
          <a:prstGeom prst="rect">
            <a:avLst/>
          </a:prstGeom>
          <a:noFill/>
        </p:spPr>
        <p:txBody>
          <a:bodyPr wrap="square" rtlCol="0">
            <a:spAutoFit/>
          </a:bodyPr>
          <a:lstStyle/>
          <a:p>
            <a:r>
              <a:rPr lang="en-GB" sz="2000" dirty="0" smtClean="0"/>
              <a:t>Our Lunch time and after school clubs lead by our sports leaders, gives pupils the opportunity to socialise, be active and explore new interests. This allows them to further develop their God given talents. There is also an opportunity to represent the school in local competitions and tournaments.</a:t>
            </a:r>
          </a:p>
          <a:p>
            <a:r>
              <a:rPr lang="en-GB" sz="2000" dirty="0" smtClean="0"/>
              <a:t>- Netball – Basketball – Badminton – Fitness – Volleyball – Multi sports</a:t>
            </a:r>
            <a:endParaRPr lang="en-GB" sz="2000" dirty="0"/>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378689" y="2976825"/>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783166" y="1583432"/>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743075" cy="1504950"/>
          </a:xfrm>
          <a:prstGeom prst="rect">
            <a:avLst/>
          </a:prstGeom>
        </p:spPr>
      </p:pic>
      <p:pic>
        <p:nvPicPr>
          <p:cNvPr id="29" name="Picture 28"/>
          <p:cNvPicPr>
            <a:picLocks noChangeAspect="1"/>
          </p:cNvPicPr>
          <p:nvPr/>
        </p:nvPicPr>
        <p:blipFill>
          <a:blip r:embed="rId4"/>
          <a:stretch>
            <a:fillRect/>
          </a:stretch>
        </p:blipFill>
        <p:spPr>
          <a:xfrm>
            <a:off x="1979264" y="5346932"/>
            <a:ext cx="1381125" cy="1457325"/>
          </a:xfrm>
          <a:prstGeom prst="rect">
            <a:avLst/>
          </a:prstGeom>
        </p:spPr>
      </p:pic>
      <p:pic>
        <p:nvPicPr>
          <p:cNvPr id="30" name="Picture 29"/>
          <p:cNvPicPr>
            <a:picLocks noChangeAspect="1"/>
          </p:cNvPicPr>
          <p:nvPr/>
        </p:nvPicPr>
        <p:blipFill>
          <a:blip r:embed="rId5"/>
          <a:stretch>
            <a:fillRect/>
          </a:stretch>
        </p:blipFill>
        <p:spPr>
          <a:xfrm>
            <a:off x="4411418" y="5365524"/>
            <a:ext cx="1314450" cy="1390650"/>
          </a:xfrm>
          <a:prstGeom prst="rect">
            <a:avLst/>
          </a:prstGeom>
        </p:spPr>
      </p:pic>
      <p:pic>
        <p:nvPicPr>
          <p:cNvPr id="31" name="Picture 30"/>
          <p:cNvPicPr>
            <a:picLocks noChangeAspect="1"/>
          </p:cNvPicPr>
          <p:nvPr/>
        </p:nvPicPr>
        <p:blipFill>
          <a:blip r:embed="rId6"/>
          <a:stretch>
            <a:fillRect/>
          </a:stretch>
        </p:blipFill>
        <p:spPr>
          <a:xfrm>
            <a:off x="5730128" y="3361310"/>
            <a:ext cx="1263009" cy="1432437"/>
          </a:xfrm>
          <a:prstGeom prst="rect">
            <a:avLst/>
          </a:prstGeom>
        </p:spPr>
      </p:pic>
      <p:pic>
        <p:nvPicPr>
          <p:cNvPr id="32" name="Picture 31"/>
          <p:cNvPicPr>
            <a:picLocks noChangeAspect="1"/>
          </p:cNvPicPr>
          <p:nvPr/>
        </p:nvPicPr>
        <p:blipFill>
          <a:blip r:embed="rId7"/>
          <a:stretch>
            <a:fillRect/>
          </a:stretch>
        </p:blipFill>
        <p:spPr>
          <a:xfrm>
            <a:off x="2238741" y="3543867"/>
            <a:ext cx="1551097" cy="1318807"/>
          </a:xfrm>
          <a:prstGeom prst="rect">
            <a:avLst/>
          </a:prstGeom>
        </p:spPr>
      </p:pic>
      <p:pic>
        <p:nvPicPr>
          <p:cNvPr id="20" name="Picture 19"/>
          <p:cNvPicPr>
            <a:picLocks noChangeAspect="1"/>
          </p:cNvPicPr>
          <p:nvPr/>
        </p:nvPicPr>
        <p:blipFill>
          <a:blip r:embed="rId8"/>
          <a:stretch>
            <a:fillRect/>
          </a:stretch>
        </p:blipFill>
        <p:spPr>
          <a:xfrm>
            <a:off x="3993368" y="3269213"/>
            <a:ext cx="1619250" cy="1790700"/>
          </a:xfrm>
          <a:prstGeom prst="rect">
            <a:avLst/>
          </a:prstGeom>
        </p:spPr>
      </p:pic>
      <p:pic>
        <p:nvPicPr>
          <p:cNvPr id="21" name="Picture 20"/>
          <p:cNvPicPr>
            <a:picLocks noChangeAspect="1"/>
          </p:cNvPicPr>
          <p:nvPr/>
        </p:nvPicPr>
        <p:blipFill>
          <a:blip r:embed="rId9"/>
          <a:stretch>
            <a:fillRect/>
          </a:stretch>
        </p:blipFill>
        <p:spPr>
          <a:xfrm>
            <a:off x="684901" y="3430601"/>
            <a:ext cx="1466850" cy="1581150"/>
          </a:xfrm>
          <a:prstGeom prst="rect">
            <a:avLst/>
          </a:prstGeom>
        </p:spPr>
      </p:pic>
      <p:pic>
        <p:nvPicPr>
          <p:cNvPr id="22" name="Picture 21"/>
          <p:cNvPicPr>
            <a:picLocks noChangeAspect="1"/>
          </p:cNvPicPr>
          <p:nvPr/>
        </p:nvPicPr>
        <p:blipFill>
          <a:blip r:embed="rId10"/>
          <a:stretch>
            <a:fillRect/>
          </a:stretch>
        </p:blipFill>
        <p:spPr>
          <a:xfrm>
            <a:off x="5602487" y="5306354"/>
            <a:ext cx="1390650" cy="1609725"/>
          </a:xfrm>
          <a:prstGeom prst="rect">
            <a:avLst/>
          </a:prstGeom>
        </p:spPr>
      </p:pic>
      <p:pic>
        <p:nvPicPr>
          <p:cNvPr id="24" name="Picture 23"/>
          <p:cNvPicPr>
            <a:picLocks noChangeAspect="1"/>
          </p:cNvPicPr>
          <p:nvPr/>
        </p:nvPicPr>
        <p:blipFill>
          <a:blip r:embed="rId11"/>
          <a:stretch>
            <a:fillRect/>
          </a:stretch>
        </p:blipFill>
        <p:spPr>
          <a:xfrm>
            <a:off x="3248806" y="5396238"/>
            <a:ext cx="1333500" cy="1400175"/>
          </a:xfrm>
          <a:prstGeom prst="rect">
            <a:avLst/>
          </a:prstGeom>
        </p:spPr>
      </p:pic>
      <p:pic>
        <p:nvPicPr>
          <p:cNvPr id="25" name="Picture 24"/>
          <p:cNvPicPr>
            <a:picLocks noChangeAspect="1"/>
          </p:cNvPicPr>
          <p:nvPr/>
        </p:nvPicPr>
        <p:blipFill>
          <a:blip r:embed="rId12"/>
          <a:stretch>
            <a:fillRect/>
          </a:stretch>
        </p:blipFill>
        <p:spPr>
          <a:xfrm>
            <a:off x="6916937" y="5316103"/>
            <a:ext cx="1181100" cy="1476375"/>
          </a:xfrm>
          <a:prstGeom prst="rect">
            <a:avLst/>
          </a:prstGeom>
        </p:spPr>
      </p:pic>
      <p:pic>
        <p:nvPicPr>
          <p:cNvPr id="26" name="Picture 25"/>
          <p:cNvPicPr>
            <a:picLocks noChangeAspect="1"/>
          </p:cNvPicPr>
          <p:nvPr/>
        </p:nvPicPr>
        <p:blipFill>
          <a:blip r:embed="rId13"/>
          <a:stretch>
            <a:fillRect/>
          </a:stretch>
        </p:blipFill>
        <p:spPr>
          <a:xfrm>
            <a:off x="7926361" y="5306354"/>
            <a:ext cx="1190625" cy="1466850"/>
          </a:xfrm>
          <a:prstGeom prst="rect">
            <a:avLst/>
          </a:prstGeom>
        </p:spPr>
      </p:pic>
      <p:pic>
        <p:nvPicPr>
          <p:cNvPr id="27" name="Picture 26"/>
          <p:cNvPicPr>
            <a:picLocks noChangeAspect="1"/>
          </p:cNvPicPr>
          <p:nvPr/>
        </p:nvPicPr>
        <p:blipFill>
          <a:blip r:embed="rId14"/>
          <a:stretch>
            <a:fillRect/>
          </a:stretch>
        </p:blipFill>
        <p:spPr>
          <a:xfrm>
            <a:off x="10242964" y="5353050"/>
            <a:ext cx="1333500" cy="1485900"/>
          </a:xfrm>
          <a:prstGeom prst="rect">
            <a:avLst/>
          </a:prstGeom>
        </p:spPr>
      </p:pic>
      <p:pic>
        <p:nvPicPr>
          <p:cNvPr id="33" name="Picture 32"/>
          <p:cNvPicPr>
            <a:picLocks noChangeAspect="1"/>
          </p:cNvPicPr>
          <p:nvPr/>
        </p:nvPicPr>
        <p:blipFill>
          <a:blip r:embed="rId5"/>
          <a:stretch>
            <a:fillRect/>
          </a:stretch>
        </p:blipFill>
        <p:spPr>
          <a:xfrm>
            <a:off x="9086694" y="5344454"/>
            <a:ext cx="1314450" cy="1390650"/>
          </a:xfrm>
          <a:prstGeom prst="rect">
            <a:avLst/>
          </a:prstGeom>
        </p:spPr>
      </p:pic>
    </p:spTree>
    <p:extLst>
      <p:ext uri="{BB962C8B-B14F-4D97-AF65-F5344CB8AC3E}">
        <p14:creationId xmlns:p14="http://schemas.microsoft.com/office/powerpoint/2010/main" val="18367388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BC4C53-9C1F-1157-8F82-6CDA0A6FAB4C}"/>
              </a:ext>
            </a:extLst>
          </p:cNvPr>
          <p:cNvSpPr/>
          <p:nvPr/>
        </p:nvSpPr>
        <p:spPr>
          <a:xfrm>
            <a:off x="-292246" y="-128337"/>
            <a:ext cx="12484246" cy="13197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B65341E6-A308-E9F0-595D-B14262C1D6E0}"/>
              </a:ext>
            </a:extLst>
          </p:cNvPr>
          <p:cNvSpPr/>
          <p:nvPr/>
        </p:nvSpPr>
        <p:spPr>
          <a:xfrm>
            <a:off x="480289" y="28725"/>
            <a:ext cx="11096175" cy="861774"/>
          </a:xfrm>
          <a:prstGeom prst="rect">
            <a:avLst/>
          </a:prstGeom>
          <a:noFill/>
        </p:spPr>
        <p:txBody>
          <a:bodyPr wrap="square" lIns="91440" tIns="45720" rIns="91440" bIns="45720">
            <a:spAutoFit/>
          </a:bodyPr>
          <a:lstStyle/>
          <a:p>
            <a:r>
              <a:rPr lang="en-US" sz="50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PE Competitive </a:t>
            </a:r>
            <a:r>
              <a:rPr lang="en-US" sz="5000" b="1"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Teams</a:t>
            </a:r>
            <a:endParaRPr lang="en-US" sz="5000" b="1" cap="none" spc="0" dirty="0">
              <a:ln w="0"/>
              <a:solidFill>
                <a:srgbClr val="5B9BD5"/>
              </a:solidFill>
              <a:effectLst>
                <a:outerShdw blurRad="38100" dist="25400" dir="5400000" algn="ctr" rotWithShape="0">
                  <a:srgbClr val="6E747A">
                    <a:alpha val="43000"/>
                  </a:srgbClr>
                </a:outerShdw>
              </a:effectLst>
              <a:latin typeface="Century Gothic" panose="020B0502020202020204" pitchFamily="34" charset="0"/>
            </a:endParaRPr>
          </a:p>
        </p:txBody>
      </p:sp>
      <p:sp>
        <p:nvSpPr>
          <p:cNvPr id="6" name="Arrow: Chevron 5">
            <a:extLst>
              <a:ext uri="{FF2B5EF4-FFF2-40B4-BE49-F238E27FC236}">
                <a16:creationId xmlns:a16="http://schemas.microsoft.com/office/drawing/2014/main" id="{DA8A0283-FFE2-9005-D7E2-56F65D0436B6}"/>
              </a:ext>
            </a:extLst>
          </p:cNvPr>
          <p:cNvSpPr/>
          <p:nvPr/>
        </p:nvSpPr>
        <p:spPr>
          <a:xfrm>
            <a:off x="10596656"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Arrow: Chevron 7">
            <a:extLst>
              <a:ext uri="{FF2B5EF4-FFF2-40B4-BE49-F238E27FC236}">
                <a16:creationId xmlns:a16="http://schemas.microsoft.com/office/drawing/2014/main" id="{AC7F4EC8-9874-7E1A-9667-9435AFCDF5A8}"/>
              </a:ext>
            </a:extLst>
          </p:cNvPr>
          <p:cNvSpPr/>
          <p:nvPr/>
        </p:nvSpPr>
        <p:spPr>
          <a:xfrm>
            <a:off x="10886204" y="922927"/>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9" name="Arrow: Chevron 8">
            <a:extLst>
              <a:ext uri="{FF2B5EF4-FFF2-40B4-BE49-F238E27FC236}">
                <a16:creationId xmlns:a16="http://schemas.microsoft.com/office/drawing/2014/main" id="{78CE0AD5-E406-392D-1FDD-166031B3E97A}"/>
              </a:ext>
            </a:extLst>
          </p:cNvPr>
          <p:cNvSpPr/>
          <p:nvPr/>
        </p:nvSpPr>
        <p:spPr>
          <a:xfrm>
            <a:off x="11175752" y="917634"/>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7" name="Arrow: Chevron 16">
            <a:extLst>
              <a:ext uri="{FF2B5EF4-FFF2-40B4-BE49-F238E27FC236}">
                <a16:creationId xmlns:a16="http://schemas.microsoft.com/office/drawing/2014/main" id="{AF0CD358-D1FF-BE1F-A58A-764E7436E154}"/>
              </a:ext>
            </a:extLst>
          </p:cNvPr>
          <p:cNvSpPr/>
          <p:nvPr/>
        </p:nvSpPr>
        <p:spPr>
          <a:xfrm>
            <a:off x="11465300" y="912341"/>
            <a:ext cx="400712" cy="53248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 name="TextBox 1"/>
          <p:cNvSpPr txBox="1"/>
          <p:nvPr/>
        </p:nvSpPr>
        <p:spPr>
          <a:xfrm>
            <a:off x="375141" y="1104695"/>
            <a:ext cx="8414329" cy="584775"/>
          </a:xfrm>
          <a:prstGeom prst="rect">
            <a:avLst/>
          </a:prstGeom>
          <a:noFill/>
        </p:spPr>
        <p:txBody>
          <a:bodyPr wrap="square" rtlCol="0">
            <a:spAutoFit/>
          </a:bodyPr>
          <a:lstStyle/>
          <a:p>
            <a:r>
              <a:rPr lang="en-GB" sz="3200" dirty="0" smtClean="0">
                <a:solidFill>
                  <a:srgbClr val="0070C0"/>
                </a:solidFill>
              </a:rPr>
              <a:t>Physical Education</a:t>
            </a:r>
          </a:p>
        </p:txBody>
      </p:sp>
      <p:sp>
        <p:nvSpPr>
          <p:cNvPr id="10" name="TextBox 9"/>
          <p:cNvSpPr txBox="1"/>
          <p:nvPr/>
        </p:nvSpPr>
        <p:spPr>
          <a:xfrm>
            <a:off x="378689" y="1653386"/>
            <a:ext cx="10187709" cy="1015663"/>
          </a:xfrm>
          <a:prstGeom prst="rect">
            <a:avLst/>
          </a:prstGeom>
          <a:noFill/>
        </p:spPr>
        <p:txBody>
          <a:bodyPr wrap="square" rtlCol="0">
            <a:spAutoFit/>
          </a:bodyPr>
          <a:lstStyle/>
          <a:p>
            <a:r>
              <a:rPr lang="en-GB" sz="2000" dirty="0" smtClean="0"/>
              <a:t>We offer competitive teams for under 18, 16 &amp; 14 Football - Paisley &amp; District, League and </a:t>
            </a:r>
            <a:r>
              <a:rPr lang="en-GB" sz="2000" dirty="0"/>
              <a:t>C</a:t>
            </a:r>
            <a:r>
              <a:rPr lang="en-GB" sz="2000" dirty="0" smtClean="0"/>
              <a:t>up. Netball – Netball Scotland – Scottish cup.  This allows our pupils to represent their school as well as working with their own club to develop their God given talents. </a:t>
            </a:r>
          </a:p>
        </p:txBody>
      </p:sp>
      <p:sp>
        <p:nvSpPr>
          <p:cNvPr id="15" name="TextBox 14"/>
          <p:cNvSpPr txBox="1"/>
          <p:nvPr/>
        </p:nvSpPr>
        <p:spPr>
          <a:xfrm>
            <a:off x="710698" y="4908546"/>
            <a:ext cx="4895273" cy="584775"/>
          </a:xfrm>
          <a:prstGeom prst="rect">
            <a:avLst/>
          </a:prstGeom>
          <a:noFill/>
        </p:spPr>
        <p:txBody>
          <a:bodyPr wrap="square" rtlCol="0">
            <a:spAutoFit/>
          </a:bodyPr>
          <a:lstStyle/>
          <a:p>
            <a:r>
              <a:rPr lang="en-GB" sz="3200" dirty="0" smtClean="0"/>
              <a:t>Skills</a:t>
            </a:r>
          </a:p>
        </p:txBody>
      </p:sp>
      <p:sp>
        <p:nvSpPr>
          <p:cNvPr id="18" name="TextBox 17"/>
          <p:cNvSpPr txBox="1"/>
          <p:nvPr/>
        </p:nvSpPr>
        <p:spPr>
          <a:xfrm>
            <a:off x="378689" y="2976825"/>
            <a:ext cx="4895273" cy="584775"/>
          </a:xfrm>
          <a:prstGeom prst="rect">
            <a:avLst/>
          </a:prstGeom>
          <a:noFill/>
        </p:spPr>
        <p:txBody>
          <a:bodyPr wrap="square" rtlCol="0">
            <a:spAutoFit/>
          </a:bodyPr>
          <a:lstStyle/>
          <a:p>
            <a:r>
              <a:rPr lang="en-GB" sz="3200" dirty="0" smtClean="0"/>
              <a:t>Values</a:t>
            </a: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l="21623" t="18952" r="21623" b="15546"/>
          <a:stretch/>
        </p:blipFill>
        <p:spPr>
          <a:xfrm>
            <a:off x="10783166" y="1583432"/>
            <a:ext cx="1347537" cy="1555240"/>
          </a:xfrm>
          <a:prstGeom prst="rect">
            <a:avLst/>
          </a:prstGeom>
        </p:spPr>
      </p:pic>
      <p:pic>
        <p:nvPicPr>
          <p:cNvPr id="28" name="Picture 27"/>
          <p:cNvPicPr>
            <a:picLocks noChangeAspect="1"/>
          </p:cNvPicPr>
          <p:nvPr/>
        </p:nvPicPr>
        <p:blipFill>
          <a:blip r:embed="rId3"/>
          <a:stretch>
            <a:fillRect/>
          </a:stretch>
        </p:blipFill>
        <p:spPr>
          <a:xfrm>
            <a:off x="378689" y="5353050"/>
            <a:ext cx="1743075" cy="1504950"/>
          </a:xfrm>
          <a:prstGeom prst="rect">
            <a:avLst/>
          </a:prstGeom>
        </p:spPr>
      </p:pic>
      <p:pic>
        <p:nvPicPr>
          <p:cNvPr id="29" name="Picture 28"/>
          <p:cNvPicPr>
            <a:picLocks noChangeAspect="1"/>
          </p:cNvPicPr>
          <p:nvPr/>
        </p:nvPicPr>
        <p:blipFill>
          <a:blip r:embed="rId4"/>
          <a:stretch>
            <a:fillRect/>
          </a:stretch>
        </p:blipFill>
        <p:spPr>
          <a:xfrm>
            <a:off x="1979264" y="5346932"/>
            <a:ext cx="1381125" cy="1457325"/>
          </a:xfrm>
          <a:prstGeom prst="rect">
            <a:avLst/>
          </a:prstGeom>
        </p:spPr>
      </p:pic>
      <p:pic>
        <p:nvPicPr>
          <p:cNvPr id="30" name="Picture 29"/>
          <p:cNvPicPr>
            <a:picLocks noChangeAspect="1"/>
          </p:cNvPicPr>
          <p:nvPr/>
        </p:nvPicPr>
        <p:blipFill>
          <a:blip r:embed="rId5"/>
          <a:stretch>
            <a:fillRect/>
          </a:stretch>
        </p:blipFill>
        <p:spPr>
          <a:xfrm>
            <a:off x="4411418" y="5365524"/>
            <a:ext cx="1314450" cy="1390650"/>
          </a:xfrm>
          <a:prstGeom prst="rect">
            <a:avLst/>
          </a:prstGeom>
        </p:spPr>
      </p:pic>
      <p:pic>
        <p:nvPicPr>
          <p:cNvPr id="31" name="Picture 30"/>
          <p:cNvPicPr>
            <a:picLocks noChangeAspect="1"/>
          </p:cNvPicPr>
          <p:nvPr/>
        </p:nvPicPr>
        <p:blipFill>
          <a:blip r:embed="rId6"/>
          <a:stretch>
            <a:fillRect/>
          </a:stretch>
        </p:blipFill>
        <p:spPr>
          <a:xfrm>
            <a:off x="5730128" y="3361310"/>
            <a:ext cx="1263009" cy="1432437"/>
          </a:xfrm>
          <a:prstGeom prst="rect">
            <a:avLst/>
          </a:prstGeom>
        </p:spPr>
      </p:pic>
      <p:pic>
        <p:nvPicPr>
          <p:cNvPr id="32" name="Picture 31"/>
          <p:cNvPicPr>
            <a:picLocks noChangeAspect="1"/>
          </p:cNvPicPr>
          <p:nvPr/>
        </p:nvPicPr>
        <p:blipFill>
          <a:blip r:embed="rId7"/>
          <a:stretch>
            <a:fillRect/>
          </a:stretch>
        </p:blipFill>
        <p:spPr>
          <a:xfrm>
            <a:off x="2238741" y="3543867"/>
            <a:ext cx="1551097" cy="1318807"/>
          </a:xfrm>
          <a:prstGeom prst="rect">
            <a:avLst/>
          </a:prstGeom>
        </p:spPr>
      </p:pic>
      <p:pic>
        <p:nvPicPr>
          <p:cNvPr id="20" name="Picture 19"/>
          <p:cNvPicPr>
            <a:picLocks noChangeAspect="1"/>
          </p:cNvPicPr>
          <p:nvPr/>
        </p:nvPicPr>
        <p:blipFill>
          <a:blip r:embed="rId8"/>
          <a:stretch>
            <a:fillRect/>
          </a:stretch>
        </p:blipFill>
        <p:spPr>
          <a:xfrm>
            <a:off x="3993368" y="3269213"/>
            <a:ext cx="1619250" cy="1790700"/>
          </a:xfrm>
          <a:prstGeom prst="rect">
            <a:avLst/>
          </a:prstGeom>
        </p:spPr>
      </p:pic>
      <p:pic>
        <p:nvPicPr>
          <p:cNvPr id="21" name="Picture 20"/>
          <p:cNvPicPr>
            <a:picLocks noChangeAspect="1"/>
          </p:cNvPicPr>
          <p:nvPr/>
        </p:nvPicPr>
        <p:blipFill>
          <a:blip r:embed="rId9"/>
          <a:stretch>
            <a:fillRect/>
          </a:stretch>
        </p:blipFill>
        <p:spPr>
          <a:xfrm>
            <a:off x="684901" y="3430601"/>
            <a:ext cx="1466850" cy="1581150"/>
          </a:xfrm>
          <a:prstGeom prst="rect">
            <a:avLst/>
          </a:prstGeom>
        </p:spPr>
      </p:pic>
      <p:pic>
        <p:nvPicPr>
          <p:cNvPr id="22" name="Picture 21"/>
          <p:cNvPicPr>
            <a:picLocks noChangeAspect="1"/>
          </p:cNvPicPr>
          <p:nvPr/>
        </p:nvPicPr>
        <p:blipFill>
          <a:blip r:embed="rId10"/>
          <a:stretch>
            <a:fillRect/>
          </a:stretch>
        </p:blipFill>
        <p:spPr>
          <a:xfrm>
            <a:off x="5602487" y="5306354"/>
            <a:ext cx="1390650" cy="1609725"/>
          </a:xfrm>
          <a:prstGeom prst="rect">
            <a:avLst/>
          </a:prstGeom>
        </p:spPr>
      </p:pic>
      <p:pic>
        <p:nvPicPr>
          <p:cNvPr id="24" name="Picture 23"/>
          <p:cNvPicPr>
            <a:picLocks noChangeAspect="1"/>
          </p:cNvPicPr>
          <p:nvPr/>
        </p:nvPicPr>
        <p:blipFill>
          <a:blip r:embed="rId11"/>
          <a:stretch>
            <a:fillRect/>
          </a:stretch>
        </p:blipFill>
        <p:spPr>
          <a:xfrm>
            <a:off x="3248806" y="5396238"/>
            <a:ext cx="1333500" cy="1400175"/>
          </a:xfrm>
          <a:prstGeom prst="rect">
            <a:avLst/>
          </a:prstGeom>
        </p:spPr>
      </p:pic>
      <p:pic>
        <p:nvPicPr>
          <p:cNvPr id="25" name="Picture 24"/>
          <p:cNvPicPr>
            <a:picLocks noChangeAspect="1"/>
          </p:cNvPicPr>
          <p:nvPr/>
        </p:nvPicPr>
        <p:blipFill>
          <a:blip r:embed="rId12"/>
          <a:stretch>
            <a:fillRect/>
          </a:stretch>
        </p:blipFill>
        <p:spPr>
          <a:xfrm>
            <a:off x="6916937" y="5316103"/>
            <a:ext cx="1181100" cy="1476375"/>
          </a:xfrm>
          <a:prstGeom prst="rect">
            <a:avLst/>
          </a:prstGeom>
        </p:spPr>
      </p:pic>
      <p:pic>
        <p:nvPicPr>
          <p:cNvPr id="26" name="Picture 25"/>
          <p:cNvPicPr>
            <a:picLocks noChangeAspect="1"/>
          </p:cNvPicPr>
          <p:nvPr/>
        </p:nvPicPr>
        <p:blipFill>
          <a:blip r:embed="rId13"/>
          <a:stretch>
            <a:fillRect/>
          </a:stretch>
        </p:blipFill>
        <p:spPr>
          <a:xfrm>
            <a:off x="7926361" y="5306354"/>
            <a:ext cx="1190625" cy="1466850"/>
          </a:xfrm>
          <a:prstGeom prst="rect">
            <a:avLst/>
          </a:prstGeom>
        </p:spPr>
      </p:pic>
      <p:pic>
        <p:nvPicPr>
          <p:cNvPr id="27" name="Picture 26"/>
          <p:cNvPicPr>
            <a:picLocks noChangeAspect="1"/>
          </p:cNvPicPr>
          <p:nvPr/>
        </p:nvPicPr>
        <p:blipFill>
          <a:blip r:embed="rId14"/>
          <a:stretch>
            <a:fillRect/>
          </a:stretch>
        </p:blipFill>
        <p:spPr>
          <a:xfrm>
            <a:off x="10242964" y="5353050"/>
            <a:ext cx="1333500" cy="1485900"/>
          </a:xfrm>
          <a:prstGeom prst="rect">
            <a:avLst/>
          </a:prstGeom>
        </p:spPr>
      </p:pic>
      <p:pic>
        <p:nvPicPr>
          <p:cNvPr id="33" name="Picture 32"/>
          <p:cNvPicPr>
            <a:picLocks noChangeAspect="1"/>
          </p:cNvPicPr>
          <p:nvPr/>
        </p:nvPicPr>
        <p:blipFill>
          <a:blip r:embed="rId5"/>
          <a:stretch>
            <a:fillRect/>
          </a:stretch>
        </p:blipFill>
        <p:spPr>
          <a:xfrm>
            <a:off x="9086694" y="5344454"/>
            <a:ext cx="1314450" cy="1390650"/>
          </a:xfrm>
          <a:prstGeom prst="rect">
            <a:avLst/>
          </a:prstGeom>
        </p:spPr>
      </p:pic>
    </p:spTree>
    <p:extLst>
      <p:ext uri="{BB962C8B-B14F-4D97-AF65-F5344CB8AC3E}">
        <p14:creationId xmlns:p14="http://schemas.microsoft.com/office/powerpoint/2010/main" val="3815367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6881</TotalTime>
  <Words>3475</Words>
  <Application>Microsoft Office PowerPoint</Application>
  <PresentationFormat>Widescreen</PresentationFormat>
  <Paragraphs>241</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Mauricio Revelo</dc:creator>
  <cp:lastModifiedBy>Iain McLean</cp:lastModifiedBy>
  <cp:revision>82</cp:revision>
  <dcterms:created xsi:type="dcterms:W3CDTF">2023-02-01T02:12:11Z</dcterms:created>
  <dcterms:modified xsi:type="dcterms:W3CDTF">2023-05-21T12:33:34Z</dcterms:modified>
</cp:coreProperties>
</file>