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173" r:id="rId3"/>
    <p:sldId id="1174" r:id="rId4"/>
    <p:sldId id="1175" r:id="rId5"/>
    <p:sldId id="1176" r:id="rId6"/>
    <p:sldId id="1177" r:id="rId7"/>
    <p:sldId id="1178" r:id="rId8"/>
    <p:sldId id="1179" r:id="rId9"/>
    <p:sldId id="1183" r:id="rId10"/>
    <p:sldId id="1182" r:id="rId11"/>
    <p:sldId id="1180" r:id="rId12"/>
    <p:sldId id="11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769"/>
    <a:srgbClr val="C9E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>
        <p:scale>
          <a:sx n="33" d="100"/>
          <a:sy n="33" d="100"/>
        </p:scale>
        <p:origin x="198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83CD-A219-41DB-8C80-CBD931D90AAC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E8E69-01BC-43CC-AB0D-E6CBA80E5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9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A61F-C8CC-252F-2A4E-45748C62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E36AA-EF85-B620-A88A-F771876BB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A00D-1F2A-6934-62F2-B341C675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650DF-0402-4306-758D-B0224418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3BB38-BB5B-8762-5608-7E42B9AD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CB68-1F04-9711-79D3-8A2AA159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8996D-8AF8-8EB1-6B24-8602B296A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A0B7-CB02-DA0C-DB20-F53AA8F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73CF-465E-501E-0F69-5C98E8B9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A5F-1DB3-0EDF-920E-78188CD8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8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2E634-C459-721D-0826-A632A44D5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90B7C-4AAF-C8B7-BCFB-8498CA6B5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2E9B7-D591-06C5-8911-020A7823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85DF7-6BF9-5A0B-C813-E1D42FD3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5845B-C685-45BC-DDC2-C2A9A1E3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1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83F7-AF85-02B7-87F5-F8B5CAE1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B091-0270-A0ED-DB44-9436C47F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92BB3-6552-5CDB-AF20-4B97E420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B27EB-124D-FF95-88D6-B3D3A356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F3FB-3461-8B37-5D98-38F878A1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8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7444-9EDD-31E8-3A60-0C6680AD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DD2FC-FA91-4E07-3049-0F8C27B4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2114-D730-F266-3E48-6BEFF2F3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A0E46-F926-947C-875A-2668C2D7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ACAE-9E5A-A118-9B48-247CDA8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3B28-4911-4E2D-E00C-9814477B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9F1A-0D33-99EF-39BC-0BFD4D6B9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1097C-C398-DC08-8726-982A87C42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41616-2E63-45D6-90F0-6CC18C2D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A260-417C-0E75-D79D-8D07D4BA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83A9C-2E9B-9974-DB53-D5D7CE92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3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437F-946E-E8ED-F762-6B320778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FB23-9355-1EC9-C01B-D921F05D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D387-289B-97B9-A201-C73078F44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B1145-F031-C55D-FD2E-ECA653340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E6CD-6B12-DE35-DAC0-11C1E6E0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0604E-4A13-E49D-3340-436ED7BA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349DA-CA13-1B94-9A7F-756938F2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C1B48-BE45-7DD3-BDE4-199FF401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D611-1B87-B685-D4EA-6485C279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A7F44-571C-1FF6-EB3D-E4138403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3CF30-B08D-D10E-FC54-F398A8FA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A005A-B8DE-551C-4DA0-78402505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2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95F4E-9FA6-D9EF-3CEA-1DBD4BF0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A49E5-D6DA-B6BB-DCFD-42B356AC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C8242-D21E-B0D1-3363-1C4055F6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D620-5E56-1577-7580-AEB734C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70C7-B8DE-C44B-9D9A-90A939E0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0194A-7D9E-C7C0-DCA8-F00E9BE2A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EC9E-DDBA-2D07-0040-BDD53D7A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D8CF1-9572-621E-9A17-5A2B42A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2EC0A-21D4-3978-6278-62EBC12B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2A37-4787-E176-CE87-811C2D06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22A1-6B48-5E9F-4F56-F38686B43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BC54A-9E68-FDC8-D746-B4A30650D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FD803-61FE-A1BE-710C-C7319A33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2B79-C0B1-C923-8131-CAC563F2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668FE-8A5F-4C08-BF1E-462A6E0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9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BEB9F-250F-010C-670A-2541D14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4A843-6040-176C-27B1-CE9A4001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4199D-3908-5B1E-0D2D-E3EDC9B68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AB28-2C89-4583-B70E-59D2AC458F3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A506-3769-DCE7-D304-2A8DEBEF9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27EF-A56F-FEA4-2A23-DF13A3ACF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480" y="-833683"/>
            <a:ext cx="12348002" cy="6746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E091E1-A1A2-A1C5-A6F9-BD9F90A9D545}"/>
              </a:ext>
            </a:extLst>
          </p:cNvPr>
          <p:cNvSpPr/>
          <p:nvPr/>
        </p:nvSpPr>
        <p:spPr>
          <a:xfrm>
            <a:off x="-30480" y="4399278"/>
            <a:ext cx="12252960" cy="33886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5E269C6-CE51-A5CD-5DF2-BBB48FD548BE}"/>
              </a:ext>
            </a:extLst>
          </p:cNvPr>
          <p:cNvSpPr/>
          <p:nvPr/>
        </p:nvSpPr>
        <p:spPr>
          <a:xfrm>
            <a:off x="7416800" y="3519517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277A621-DB81-77E4-1952-9EF607C02668}"/>
              </a:ext>
            </a:extLst>
          </p:cNvPr>
          <p:cNvSpPr/>
          <p:nvPr/>
        </p:nvSpPr>
        <p:spPr>
          <a:xfrm>
            <a:off x="8511309" y="3519516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2355D97-80CA-BA13-4715-FAA829C2BF35}"/>
              </a:ext>
            </a:extLst>
          </p:cNvPr>
          <p:cNvSpPr/>
          <p:nvPr/>
        </p:nvSpPr>
        <p:spPr>
          <a:xfrm>
            <a:off x="9605818" y="3519516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D1B4DDC-7AF2-2459-3AF7-BB4831CF34A9}"/>
              </a:ext>
            </a:extLst>
          </p:cNvPr>
          <p:cNvSpPr/>
          <p:nvPr/>
        </p:nvSpPr>
        <p:spPr>
          <a:xfrm>
            <a:off x="10622207" y="3519515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E64B5-4124-1A64-C78C-ADCC048499B0}"/>
              </a:ext>
            </a:extLst>
          </p:cNvPr>
          <p:cNvSpPr/>
          <p:nvPr/>
        </p:nvSpPr>
        <p:spPr>
          <a:xfrm>
            <a:off x="164179" y="4801988"/>
            <a:ext cx="81724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S4 OPTIONS 2023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A GUIDE FOR PUPILS AND PARENTS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EF6CD-8EF4-12A0-820F-B0BDD1E1D54D}"/>
              </a:ext>
            </a:extLst>
          </p:cNvPr>
          <p:cNvSpPr/>
          <p:nvPr/>
        </p:nvSpPr>
        <p:spPr>
          <a:xfrm>
            <a:off x="9364542" y="138195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71AD06-BCD6-7C59-C70A-4E26194CCAE4}"/>
              </a:ext>
            </a:extLst>
          </p:cNvPr>
          <p:cNvCxnSpPr>
            <a:cxnSpLocks/>
          </p:cNvCxnSpPr>
          <p:nvPr/>
        </p:nvCxnSpPr>
        <p:spPr>
          <a:xfrm>
            <a:off x="9334062" y="104401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1B11AA6A-0355-5049-0092-6E982C0E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309" y="85916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8AA81-47F3-A5F0-0FA8-46E7DB1CC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" y="977666"/>
            <a:ext cx="4458485" cy="342636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21505F-9E6E-1606-AC6C-C48748F5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521" y="5517224"/>
            <a:ext cx="1334336" cy="13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9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1F6A-209C-FF45-A38D-416BB1B5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8619-E181-A0EC-26F2-54CCDA90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68E06-2CC6-5121-BED4-380DA6DA6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3" y="-67980"/>
            <a:ext cx="11781753" cy="69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290C0-BBF3-7DD1-5F61-4D2748D3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45282"/>
            <a:ext cx="11811000" cy="5181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WHICH WAY NOW</a:t>
              </a:r>
              <a:r>
                <a:rPr lang="en-US" sz="4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?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Choose Success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77049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rgbClr val="0070C0"/>
                </a:solidFill>
              </a:rPr>
              <a:t>Choices should be based on…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Skills and Strengths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Enjoyment and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If a subject is needed for a career/college/university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Keeping options open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 recommendation of a particular level in that subject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/>
          </a:p>
          <a:p>
            <a:endParaRPr lang="en-GB" sz="4000" b="1" u="sng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F4176-B3CE-7033-310F-08C55607D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4" t="4445" r="11818"/>
          <a:stretch/>
        </p:blipFill>
        <p:spPr>
          <a:xfrm>
            <a:off x="8042901" y="1340403"/>
            <a:ext cx="3792249" cy="46990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07974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FROM BGE TO SENIOR PHASE</a:t>
              </a:r>
              <a:endParaRPr lang="en-US" sz="28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931171" y="1339192"/>
            <a:ext cx="8645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Broad General Education (BGE)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B6347-D83B-A2DC-4B0C-DCEFD9F9DB8C}"/>
              </a:ext>
            </a:extLst>
          </p:cNvPr>
          <p:cNvSpPr txBox="1"/>
          <p:nvPr/>
        </p:nvSpPr>
        <p:spPr>
          <a:xfrm>
            <a:off x="3922352" y="5288742"/>
            <a:ext cx="8645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Senior Phase (S4/5/6)</a:t>
            </a:r>
            <a:endParaRPr lang="en-GB" sz="2400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EFC99B8-728E-58C7-E46B-C91189EF23AD}"/>
              </a:ext>
            </a:extLst>
          </p:cNvPr>
          <p:cNvSpPr/>
          <p:nvPr/>
        </p:nvSpPr>
        <p:spPr>
          <a:xfrm rot="10800000">
            <a:off x="5344512" y="2025395"/>
            <a:ext cx="1210729" cy="322347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7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TRANSITION AND PROGRESSION</a:t>
              </a:r>
              <a:endParaRPr lang="en-US" sz="28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FB3DEB-7F9C-C9F6-95A1-174C691DE3F2}"/>
              </a:ext>
            </a:extLst>
          </p:cNvPr>
          <p:cNvSpPr/>
          <p:nvPr/>
        </p:nvSpPr>
        <p:spPr>
          <a:xfrm>
            <a:off x="2193094" y="5551075"/>
            <a:ext cx="6364261" cy="983672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74B000-8438-C333-FCF9-C9E9C1BE00B6}"/>
              </a:ext>
            </a:extLst>
          </p:cNvPr>
          <p:cNvSpPr/>
          <p:nvPr/>
        </p:nvSpPr>
        <p:spPr>
          <a:xfrm>
            <a:off x="2516022" y="4525834"/>
            <a:ext cx="5769798" cy="983672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E89E6-3C81-6796-CE38-0934F88357E9}"/>
              </a:ext>
            </a:extLst>
          </p:cNvPr>
          <p:cNvSpPr/>
          <p:nvPr/>
        </p:nvSpPr>
        <p:spPr>
          <a:xfrm>
            <a:off x="2791353" y="3500595"/>
            <a:ext cx="5267654" cy="983672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5AC97E-E609-31D3-746F-CBF43A942773}"/>
              </a:ext>
            </a:extLst>
          </p:cNvPr>
          <p:cNvSpPr/>
          <p:nvPr/>
        </p:nvSpPr>
        <p:spPr>
          <a:xfrm>
            <a:off x="2985318" y="2475356"/>
            <a:ext cx="4844501" cy="983672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4E18F3-8045-AC21-DC07-34602D70512B}"/>
              </a:ext>
            </a:extLst>
          </p:cNvPr>
          <p:cNvSpPr/>
          <p:nvPr/>
        </p:nvSpPr>
        <p:spPr>
          <a:xfrm>
            <a:off x="3276258" y="1450114"/>
            <a:ext cx="4207190" cy="983672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03395C-DAA8-4AE7-8F75-26BD0F11C2D2}"/>
              </a:ext>
            </a:extLst>
          </p:cNvPr>
          <p:cNvSpPr txBox="1"/>
          <p:nvPr/>
        </p:nvSpPr>
        <p:spPr>
          <a:xfrm>
            <a:off x="3800750" y="6026131"/>
            <a:ext cx="5831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13 Subjects across 8 Curricular Areas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207276-C76D-E33C-41E5-320BFC46B2F1}"/>
              </a:ext>
            </a:extLst>
          </p:cNvPr>
          <p:cNvSpPr txBox="1"/>
          <p:nvPr/>
        </p:nvSpPr>
        <p:spPr>
          <a:xfrm>
            <a:off x="3795880" y="4659754"/>
            <a:ext cx="4382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personalisation across 8 Curricular Areas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4005D1-EEF1-BD9A-A9D4-924AAA7F0F7F}"/>
              </a:ext>
            </a:extLst>
          </p:cNvPr>
          <p:cNvSpPr txBox="1"/>
          <p:nvPr/>
        </p:nvSpPr>
        <p:spPr>
          <a:xfrm>
            <a:off x="3831740" y="3543760"/>
            <a:ext cx="4382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6 Subjects Including RE and Core 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CFA21D-CDFB-CA8B-338C-56976ECD0F2B}"/>
              </a:ext>
            </a:extLst>
          </p:cNvPr>
          <p:cNvSpPr txBox="1"/>
          <p:nvPr/>
        </p:nvSpPr>
        <p:spPr>
          <a:xfrm>
            <a:off x="3904773" y="2669943"/>
            <a:ext cx="3688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5 Subjects plus 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E484C3-5ECC-8F6D-8DC1-BD250A2C74D1}"/>
              </a:ext>
            </a:extLst>
          </p:cNvPr>
          <p:cNvSpPr txBox="1"/>
          <p:nvPr/>
        </p:nvSpPr>
        <p:spPr>
          <a:xfrm>
            <a:off x="3933443" y="1702258"/>
            <a:ext cx="3688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4/5 Subjects plus 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40BF11-9517-3FE8-BE35-AAA0804F44A5}"/>
              </a:ext>
            </a:extLst>
          </p:cNvPr>
          <p:cNvSpPr/>
          <p:nvPr/>
        </p:nvSpPr>
        <p:spPr>
          <a:xfrm>
            <a:off x="2333788" y="5709764"/>
            <a:ext cx="16805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S1 &amp; S2</a:t>
            </a:r>
            <a:endParaRPr 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5FAF3B-6311-EAA9-FAAE-AD47F1F4E1A1}"/>
              </a:ext>
            </a:extLst>
          </p:cNvPr>
          <p:cNvSpPr/>
          <p:nvPr/>
        </p:nvSpPr>
        <p:spPr>
          <a:xfrm>
            <a:off x="2755128" y="4768474"/>
            <a:ext cx="6860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S3</a:t>
            </a:r>
            <a:endParaRPr 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4176E4-3D9C-A72E-8CA7-ACA530E110D2}"/>
              </a:ext>
            </a:extLst>
          </p:cNvPr>
          <p:cNvSpPr/>
          <p:nvPr/>
        </p:nvSpPr>
        <p:spPr>
          <a:xfrm>
            <a:off x="3033034" y="3683751"/>
            <a:ext cx="6860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S4</a:t>
            </a:r>
            <a:endParaRPr 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D2CC99-1830-D094-1E29-DB01FAF27BCF}"/>
              </a:ext>
            </a:extLst>
          </p:cNvPr>
          <p:cNvSpPr/>
          <p:nvPr/>
        </p:nvSpPr>
        <p:spPr>
          <a:xfrm>
            <a:off x="3233249" y="2616942"/>
            <a:ext cx="6860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S5</a:t>
            </a:r>
            <a:endParaRPr 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57F79E-6A2C-D4CC-B6DE-C4E5AC42FD61}"/>
              </a:ext>
            </a:extLst>
          </p:cNvPr>
          <p:cNvSpPr/>
          <p:nvPr/>
        </p:nvSpPr>
        <p:spPr>
          <a:xfrm>
            <a:off x="3385649" y="1621864"/>
            <a:ext cx="6860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S6</a:t>
            </a:r>
            <a:endParaRPr 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Graphic 33" descr="Aspiration with solid fill">
            <a:extLst>
              <a:ext uri="{FF2B5EF4-FFF2-40B4-BE49-F238E27FC236}">
                <a16:creationId xmlns:a16="http://schemas.microsoft.com/office/drawing/2014/main" id="{58573921-4D29-A3DD-0FC4-05CFD586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8197" y="3185299"/>
            <a:ext cx="1303333" cy="1303333"/>
          </a:xfrm>
          <a:prstGeom prst="rect">
            <a:avLst/>
          </a:prstGeom>
        </p:spPr>
      </p:pic>
      <p:sp>
        <p:nvSpPr>
          <p:cNvPr id="35" name="Right Bracket 34">
            <a:extLst>
              <a:ext uri="{FF2B5EF4-FFF2-40B4-BE49-F238E27FC236}">
                <a16:creationId xmlns:a16="http://schemas.microsoft.com/office/drawing/2014/main" id="{67ED94D6-2586-F1AA-0885-DAF70FE14BCD}"/>
              </a:ext>
            </a:extLst>
          </p:cNvPr>
          <p:cNvSpPr/>
          <p:nvPr/>
        </p:nvSpPr>
        <p:spPr>
          <a:xfrm>
            <a:off x="8134744" y="1644017"/>
            <a:ext cx="385362" cy="2580718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975DC640-222E-206A-6669-127043850303}"/>
              </a:ext>
            </a:extLst>
          </p:cNvPr>
          <p:cNvSpPr/>
          <p:nvPr/>
        </p:nvSpPr>
        <p:spPr>
          <a:xfrm>
            <a:off x="8548868" y="4768474"/>
            <a:ext cx="425356" cy="1550368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FC1167C-8760-DA98-0739-E201CFF2318D}"/>
              </a:ext>
            </a:extLst>
          </p:cNvPr>
          <p:cNvSpPr txBox="1"/>
          <p:nvPr/>
        </p:nvSpPr>
        <p:spPr>
          <a:xfrm>
            <a:off x="8572094" y="2143305"/>
            <a:ext cx="8645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/>
              <a:t>Senior Phase</a:t>
            </a:r>
          </a:p>
          <a:p>
            <a:r>
              <a:rPr lang="en-GB" sz="2800" dirty="0"/>
              <a:t>National Qualifications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9B329-D639-CEF7-BC20-216AD685D593}"/>
              </a:ext>
            </a:extLst>
          </p:cNvPr>
          <p:cNvSpPr txBox="1"/>
          <p:nvPr/>
        </p:nvSpPr>
        <p:spPr>
          <a:xfrm>
            <a:off x="9082403" y="4842966"/>
            <a:ext cx="8645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/>
              <a:t>BGE</a:t>
            </a:r>
          </a:p>
          <a:p>
            <a:r>
              <a:rPr lang="en-GB" sz="2800" dirty="0" err="1"/>
              <a:t>CfE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8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26976E-69FF-2A29-C046-3CEB854F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685">
            <a:off x="5506006" y="3805806"/>
            <a:ext cx="4670036" cy="24458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NATIONAL QUALIFICATIONS</a:t>
              </a:r>
              <a:endParaRPr lang="en-US" sz="36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325989" y="1344448"/>
            <a:ext cx="11612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National 3, National 4, National 5, Higher and Advanced Higher.</a:t>
            </a:r>
          </a:p>
          <a:p>
            <a:endParaRPr lang="en-GB" sz="3600" dirty="0"/>
          </a:p>
          <a:p>
            <a:r>
              <a:rPr lang="en-GB" sz="3600" dirty="0"/>
              <a:t>In S4, most pupils will work at National 4 or National 5 Level.</a:t>
            </a:r>
            <a:endParaRPr lang="en-GB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1502DD-C381-87C9-C6EE-F8E9006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507">
            <a:off x="1933934" y="3769550"/>
            <a:ext cx="3441007" cy="25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5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9880D-7C13-26E3-2B7B-E76C0CE7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548">
            <a:off x="7310702" y="1839074"/>
            <a:ext cx="3683703" cy="4610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NATIONAL 4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325988" y="2249379"/>
            <a:ext cx="65987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Internally assessed.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No final examination.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Graded as Pass/Fail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Can lead on to further study at National 5.</a:t>
            </a:r>
          </a:p>
        </p:txBody>
      </p:sp>
    </p:spTree>
    <p:extLst>
      <p:ext uri="{BB962C8B-B14F-4D97-AF65-F5344CB8AC3E}">
        <p14:creationId xmlns:p14="http://schemas.microsoft.com/office/powerpoint/2010/main" val="19446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5ABC7CA-3BD6-9BB7-7881-43E0E51B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0" y="1189167"/>
            <a:ext cx="4287869" cy="569064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OPTION CHOICES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65987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6 subjects in S4 for qualifications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Maths and English are compulsory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Pupils must choose 4 additional options from 24 choices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This is a free choice at this stage</a:t>
            </a:r>
          </a:p>
        </p:txBody>
      </p:sp>
    </p:spTree>
    <p:extLst>
      <p:ext uri="{BB962C8B-B14F-4D97-AF65-F5344CB8AC3E}">
        <p14:creationId xmlns:p14="http://schemas.microsoft.com/office/powerpoint/2010/main" val="42561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WHAT SHOULD YOU CONSIDER?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65987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rgbClr val="0070C0"/>
                </a:solidFill>
              </a:rPr>
              <a:t>Where do you want to go?</a:t>
            </a:r>
          </a:p>
          <a:p>
            <a:endParaRPr lang="en-GB" sz="4000" b="1" u="sng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University?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College?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Apprenticeship?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Training?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Employment?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Somewhere Else?</a:t>
            </a:r>
          </a:p>
          <a:p>
            <a:endParaRPr lang="en-GB" sz="4000" b="1" u="sng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189B4-C24A-F843-5A0F-C2FA0587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81" y="2179982"/>
            <a:ext cx="6049219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6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HOW WILL YOU GET THERE?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979B182-DB0A-D1FC-5691-BACC32FD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89" y="1292907"/>
            <a:ext cx="10054975" cy="50274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9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2E8F-0865-2CEB-3CB5-CB6316A6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EE9B-9621-BEF4-99EF-ED2403C2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39070-5CB2-5C76-6245-FB3FC888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9" y="0"/>
            <a:ext cx="11073322" cy="68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13694</TotalTime>
  <Words>256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McFadden</dc:creator>
  <cp:lastModifiedBy>Mr McFadden</cp:lastModifiedBy>
  <cp:revision>25</cp:revision>
  <dcterms:created xsi:type="dcterms:W3CDTF">2023-01-08T18:11:20Z</dcterms:created>
  <dcterms:modified xsi:type="dcterms:W3CDTF">2023-02-15T22:59:47Z</dcterms:modified>
</cp:coreProperties>
</file>