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 varScale="1">
        <p:scale>
          <a:sx n="62" d="100"/>
          <a:sy n="62" d="100"/>
        </p:scale>
        <p:origin x="3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7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30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3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6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33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0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3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3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6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0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D3C2B-C644-4422-8EA6-5B0A720CA1F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B167-1D9F-4400-B1A0-2523F790F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3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557" y="829925"/>
            <a:ext cx="79389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S2 into S3 Options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59" y="2531745"/>
            <a:ext cx="65913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97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35" y="197332"/>
            <a:ext cx="907426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What Science options do you have?</a:t>
            </a:r>
          </a:p>
          <a:p>
            <a:endParaRPr lang="en-GB" sz="2800" b="1" u="sng" dirty="0"/>
          </a:p>
          <a:p>
            <a:r>
              <a:rPr lang="en-GB" sz="2800" dirty="0" smtClean="0">
                <a:solidFill>
                  <a:srgbClr val="FF0000"/>
                </a:solidFill>
              </a:rPr>
              <a:t>You can pick 0, 1, 2 or all 3 Sciences in S3.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 smtClean="0"/>
              <a:t>Your choices are:	</a:t>
            </a:r>
          </a:p>
          <a:p>
            <a:r>
              <a:rPr lang="en-GB" sz="2800" b="1" dirty="0">
                <a:solidFill>
                  <a:srgbClr val="00B050"/>
                </a:solidFill>
              </a:rPr>
              <a:t>	</a:t>
            </a:r>
            <a:r>
              <a:rPr lang="en-GB" sz="2800" b="1" dirty="0" smtClean="0">
                <a:solidFill>
                  <a:srgbClr val="00B050"/>
                </a:solidFill>
              </a:rPr>
              <a:t>	Biology (you did Cells in S1, and Life on Earth in S2)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b="1" dirty="0" smtClean="0">
                <a:solidFill>
                  <a:srgbClr val="0000FF"/>
                </a:solidFill>
              </a:rPr>
              <a:t>Chemistry (Periodic Table (S1), Acids &amp; Alkalis (S2)) 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b="1" dirty="0" smtClean="0">
                <a:solidFill>
                  <a:srgbClr val="7030A0"/>
                </a:solidFill>
              </a:rPr>
              <a:t>Physics (Energy in S1 and Forces in S2)</a:t>
            </a:r>
          </a:p>
          <a:p>
            <a:endParaRPr lang="en-GB" sz="2800" b="1" dirty="0" smtClean="0">
              <a:solidFill>
                <a:srgbClr val="0000FF"/>
              </a:solidFill>
            </a:endParaRPr>
          </a:p>
          <a:p>
            <a:r>
              <a:rPr lang="en-GB" sz="3600" b="1" dirty="0" smtClean="0">
                <a:solidFill>
                  <a:srgbClr val="FFC000"/>
                </a:solidFill>
              </a:rPr>
              <a:t>Don’t Panic!!! </a:t>
            </a:r>
          </a:p>
          <a:p>
            <a:r>
              <a:rPr lang="en-GB" sz="2800" dirty="0" smtClean="0">
                <a:solidFill>
                  <a:srgbClr val="FFC000"/>
                </a:solidFill>
              </a:rPr>
              <a:t>You can still change your mind </a:t>
            </a:r>
          </a:p>
          <a:p>
            <a:r>
              <a:rPr lang="en-GB" sz="2800" dirty="0" smtClean="0">
                <a:solidFill>
                  <a:srgbClr val="FFC000"/>
                </a:solidFill>
              </a:rPr>
              <a:t>and pick other Sciences in S4, </a:t>
            </a:r>
          </a:p>
          <a:p>
            <a:r>
              <a:rPr lang="en-GB" sz="2800" dirty="0" smtClean="0">
                <a:solidFill>
                  <a:srgbClr val="FFC000"/>
                </a:solidFill>
              </a:rPr>
              <a:t>but you’ll need to work a </a:t>
            </a:r>
          </a:p>
          <a:p>
            <a:r>
              <a:rPr lang="en-GB" sz="2800" dirty="0" smtClean="0">
                <a:solidFill>
                  <a:srgbClr val="FFC000"/>
                </a:solidFill>
              </a:rPr>
              <a:t>little harder to catch up!! </a:t>
            </a:r>
            <a:endParaRPr lang="en-GB" sz="2800" dirty="0">
              <a:solidFill>
                <a:srgbClr val="FFC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19" y="4721647"/>
            <a:ext cx="3341369" cy="15934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474" y="4146929"/>
            <a:ext cx="4861098" cy="242137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86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4535" y="179249"/>
            <a:ext cx="791972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What happens in S3?</a:t>
            </a:r>
          </a:p>
          <a:p>
            <a:endParaRPr lang="en-GB" sz="2800" b="1" u="sng" dirty="0"/>
          </a:p>
          <a:p>
            <a:r>
              <a:rPr lang="en-GB" sz="2800" dirty="0" smtClean="0">
                <a:solidFill>
                  <a:srgbClr val="FF0000"/>
                </a:solidFill>
              </a:rPr>
              <a:t>You will get 3 periods per week of </a:t>
            </a:r>
            <a:r>
              <a:rPr lang="en-GB" sz="2800" b="1" dirty="0" smtClean="0">
                <a:solidFill>
                  <a:srgbClr val="FF0000"/>
                </a:solidFill>
              </a:rPr>
              <a:t>EACH SCIENCE </a:t>
            </a:r>
            <a:r>
              <a:rPr lang="en-GB" sz="2800" dirty="0" smtClean="0">
                <a:solidFill>
                  <a:srgbClr val="FF0000"/>
                </a:solidFill>
              </a:rPr>
              <a:t>you choose!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 smtClean="0"/>
              <a:t>These courses will be at Level 4 (similar difficulty to National 4 in the Senior Phase).</a:t>
            </a:r>
          </a:p>
          <a:p>
            <a:endParaRPr lang="en-GB" sz="2800" dirty="0"/>
          </a:p>
          <a:p>
            <a:r>
              <a:rPr lang="en-GB" sz="2800" dirty="0" smtClean="0">
                <a:solidFill>
                  <a:srgbClr val="0000FF"/>
                </a:solidFill>
              </a:rPr>
              <a:t>You will work in class, complete homework and be tested during the year.</a:t>
            </a:r>
          </a:p>
          <a:p>
            <a:endParaRPr lang="en-GB" sz="2800" dirty="0" smtClean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</a:rPr>
              <a:t>This will give your teacher a good 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understanding of whether you will 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cope with National 5, in S4.</a:t>
            </a:r>
            <a:endParaRPr lang="en-GB" sz="2800" dirty="0">
              <a:solidFill>
                <a:srgbClr val="0000FF"/>
              </a:solidFill>
            </a:endParaRPr>
          </a:p>
          <a:p>
            <a:endParaRPr lang="en-GB" sz="28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19" y="4721647"/>
            <a:ext cx="3341369" cy="15934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32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725" y="471885"/>
            <a:ext cx="6683765" cy="61121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Learner Journey in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SCIENCE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8" y="245041"/>
            <a:ext cx="1064897" cy="1064897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TextBox 9"/>
          <p:cNvSpPr txBox="1"/>
          <p:nvPr/>
        </p:nvSpPr>
        <p:spPr>
          <a:xfrm>
            <a:off x="-24120" y="4984626"/>
            <a:ext cx="2087880" cy="11079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16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Faith</a:t>
            </a:r>
          </a:p>
          <a:p>
            <a:r>
              <a:rPr lang="en-GB" sz="16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Ambition</a:t>
            </a:r>
          </a:p>
          <a:p>
            <a:r>
              <a:rPr lang="en-GB" sz="16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Inclusion </a:t>
            </a:r>
          </a:p>
          <a:p>
            <a:r>
              <a:rPr lang="en-GB" sz="16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Perseverance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91725" y="2210215"/>
            <a:ext cx="1149344" cy="34331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50" b="1" dirty="0">
                <a:solidFill>
                  <a:schemeClr val="accent2">
                    <a:lumMod val="50000"/>
                  </a:schemeClr>
                </a:solidFill>
              </a:rPr>
              <a:t>S1-3</a:t>
            </a:r>
          </a:p>
          <a:p>
            <a:pPr algn="ctr"/>
            <a:r>
              <a:rPr lang="en-GB" sz="1275" b="1" dirty="0">
                <a:solidFill>
                  <a:schemeClr val="accent2">
                    <a:lumMod val="50000"/>
                  </a:schemeClr>
                </a:solidFill>
              </a:rPr>
              <a:t>Broad General Education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026985" y="5327289"/>
            <a:ext cx="1310886" cy="6322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Health Sector</a:t>
            </a:r>
          </a:p>
          <a:p>
            <a:pPr algn="ctr"/>
            <a:r>
              <a:rPr lang="en-GB" sz="1125" b="1" dirty="0">
                <a:solidFill>
                  <a:schemeClr val="accent2">
                    <a:lumMod val="50000"/>
                  </a:schemeClr>
                </a:solidFill>
              </a:rPr>
              <a:t>(Skills for Work)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12374" y="2959022"/>
            <a:ext cx="1310886" cy="6322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N5 CHEMISTRY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701625" y="2590855"/>
            <a:ext cx="1310886" cy="7363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HUMAN BIOLOGY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12374" y="2210216"/>
            <a:ext cx="1310886" cy="6322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N5 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BIOLOGY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276976" y="2394885"/>
            <a:ext cx="1310886" cy="73633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AH 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BIOLOGY</a:t>
            </a:r>
          </a:p>
        </p:txBody>
      </p:sp>
      <p:sp>
        <p:nvSpPr>
          <p:cNvPr id="18" name="Flowchart: Manual Input 17"/>
          <p:cNvSpPr/>
          <p:nvPr/>
        </p:nvSpPr>
        <p:spPr>
          <a:xfrm>
            <a:off x="2341557" y="1705565"/>
            <a:ext cx="1499692" cy="443034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Level 4</a:t>
            </a:r>
          </a:p>
        </p:txBody>
      </p:sp>
      <p:sp>
        <p:nvSpPr>
          <p:cNvPr id="19" name="Flowchart: Manual Input 18"/>
          <p:cNvSpPr/>
          <p:nvPr/>
        </p:nvSpPr>
        <p:spPr>
          <a:xfrm>
            <a:off x="3841248" y="1571084"/>
            <a:ext cx="1653139" cy="576072"/>
          </a:xfrm>
          <a:prstGeom prst="flowChartManualIn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Level 5</a:t>
            </a:r>
          </a:p>
        </p:txBody>
      </p:sp>
      <p:sp>
        <p:nvSpPr>
          <p:cNvPr id="20" name="Flowchart: Manual Input 19"/>
          <p:cNvSpPr/>
          <p:nvPr/>
        </p:nvSpPr>
        <p:spPr>
          <a:xfrm>
            <a:off x="5494387" y="1390610"/>
            <a:ext cx="1732547" cy="760484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Level 6</a:t>
            </a:r>
          </a:p>
        </p:txBody>
      </p:sp>
      <p:sp>
        <p:nvSpPr>
          <p:cNvPr id="21" name="Flowchart: Manual Input 20"/>
          <p:cNvSpPr/>
          <p:nvPr/>
        </p:nvSpPr>
        <p:spPr>
          <a:xfrm>
            <a:off x="7226934" y="1166823"/>
            <a:ext cx="1410971" cy="984271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Level 7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01625" y="4590956"/>
            <a:ext cx="1310886" cy="7363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 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PHYSICS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278040" y="4126118"/>
            <a:ext cx="1310886" cy="73633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AH 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PHYSICS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278040" y="3260502"/>
            <a:ext cx="1310886" cy="73633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AH 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CHEMISTRY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673386" y="3568729"/>
            <a:ext cx="1310886" cy="7363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 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CHEMISTRY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276976" y="4991734"/>
            <a:ext cx="1310886" cy="73633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5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Scottish Baccalaureate in Science</a:t>
            </a:r>
          </a:p>
        </p:txBody>
      </p:sp>
      <p:sp>
        <p:nvSpPr>
          <p:cNvPr id="29" name="Flowchart: Manual Input 28"/>
          <p:cNvSpPr/>
          <p:nvPr/>
        </p:nvSpPr>
        <p:spPr>
          <a:xfrm>
            <a:off x="1200752" y="1839028"/>
            <a:ext cx="1143211" cy="308129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Level 3</a:t>
            </a:r>
          </a:p>
          <a:p>
            <a:pPr algn="ctr"/>
            <a:endParaRPr lang="en-GB" sz="1350" dirty="0"/>
          </a:p>
        </p:txBody>
      </p:sp>
      <p:sp>
        <p:nvSpPr>
          <p:cNvPr id="33" name="Rounded Rectangle 32"/>
          <p:cNvSpPr/>
          <p:nvPr/>
        </p:nvSpPr>
        <p:spPr>
          <a:xfrm>
            <a:off x="2671532" y="3434392"/>
            <a:ext cx="1079969" cy="632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2">
                    <a:lumMod val="50000"/>
                  </a:schemeClr>
                </a:solidFill>
              </a:rPr>
              <a:t>N4 CHEMISTRY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666876" y="4359489"/>
            <a:ext cx="1079969" cy="632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2">
                    <a:lumMod val="50000"/>
                  </a:schemeClr>
                </a:solidFill>
              </a:rPr>
              <a:t>N4 </a:t>
            </a:r>
          </a:p>
          <a:p>
            <a:pPr algn="ctr"/>
            <a:r>
              <a:rPr lang="en-GB" sz="1200" b="1" dirty="0">
                <a:solidFill>
                  <a:schemeClr val="accent2">
                    <a:lumMod val="50000"/>
                  </a:schemeClr>
                </a:solidFill>
              </a:rPr>
              <a:t>PHYSICS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666876" y="2552562"/>
            <a:ext cx="1079969" cy="632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accent2">
                    <a:lumMod val="50000"/>
                  </a:schemeClr>
                </a:solidFill>
              </a:rPr>
              <a:t>N4 BIOLOGY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027163" y="4524756"/>
            <a:ext cx="1310886" cy="6322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Mental Health &amp; Wellbeing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012374" y="3741889"/>
            <a:ext cx="1310886" cy="6322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N5 </a:t>
            </a:r>
          </a:p>
          <a:p>
            <a:pPr algn="ctr"/>
            <a:r>
              <a:rPr lang="en-GB" sz="1350" b="1" dirty="0">
                <a:solidFill>
                  <a:schemeClr val="accent2">
                    <a:lumMod val="50000"/>
                  </a:schemeClr>
                </a:solidFill>
              </a:rPr>
              <a:t>PHYSICS</a:t>
            </a:r>
          </a:p>
        </p:txBody>
      </p:sp>
      <p:cxnSp>
        <p:nvCxnSpPr>
          <p:cNvPr id="45" name="Straight Arrow Connector 44"/>
          <p:cNvCxnSpPr>
            <a:endCxn id="8" idx="1"/>
          </p:cNvCxnSpPr>
          <p:nvPr/>
        </p:nvCxnSpPr>
        <p:spPr>
          <a:xfrm>
            <a:off x="2541069" y="5220061"/>
            <a:ext cx="1485916" cy="42335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533675" y="2427072"/>
            <a:ext cx="1493488" cy="1418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548374" y="4219476"/>
            <a:ext cx="1463556" cy="1191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1"/>
          </p:cNvCxnSpPr>
          <p:nvPr/>
        </p:nvCxnSpPr>
        <p:spPr>
          <a:xfrm>
            <a:off x="2541069" y="3275144"/>
            <a:ext cx="1471305" cy="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541069" y="2441253"/>
            <a:ext cx="256843" cy="41388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548374" y="3299070"/>
            <a:ext cx="264237" cy="442819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533675" y="4219476"/>
            <a:ext cx="264237" cy="456136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759129" y="4268841"/>
            <a:ext cx="351292" cy="33506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770055" y="3348548"/>
            <a:ext cx="351292" cy="33506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741504" y="2607091"/>
            <a:ext cx="351292" cy="33506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5" idx="3"/>
          </p:cNvCxnSpPr>
          <p:nvPr/>
        </p:nvCxnSpPr>
        <p:spPr>
          <a:xfrm>
            <a:off x="5323260" y="2526339"/>
            <a:ext cx="478608" cy="292136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5323260" y="3397607"/>
            <a:ext cx="478608" cy="292136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5299350" y="4202148"/>
            <a:ext cx="502519" cy="529873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6986781" y="2818475"/>
            <a:ext cx="404095" cy="7116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008750" y="4707563"/>
            <a:ext cx="404095" cy="7116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6984273" y="3798599"/>
            <a:ext cx="404095" cy="71160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08" y="1770851"/>
            <a:ext cx="1304873" cy="1279617"/>
          </a:xfrm>
          <a:prstGeom prst="rect">
            <a:avLst/>
          </a:prstGeom>
        </p:spPr>
      </p:pic>
      <p:cxnSp>
        <p:nvCxnSpPr>
          <p:cNvPr id="44" name="Straight Arrow Connector 43"/>
          <p:cNvCxnSpPr>
            <a:stCxn id="8" idx="0"/>
          </p:cNvCxnSpPr>
          <p:nvPr/>
        </p:nvCxnSpPr>
        <p:spPr>
          <a:xfrm flipV="1">
            <a:off x="4682428" y="5098961"/>
            <a:ext cx="0" cy="228327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9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.9|1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9|2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236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Kristen ITC</vt:lpstr>
      <vt:lpstr>Office Theme</vt:lpstr>
      <vt:lpstr>PowerPoint Presentation</vt:lpstr>
      <vt:lpstr>PowerPoint Presentation</vt:lpstr>
      <vt:lpstr>PowerPoint Presentation</vt:lpstr>
      <vt:lpstr>Learner Journey in SCIENCE</vt:lpstr>
    </vt:vector>
  </TitlesOfParts>
  <Company>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Parker</dc:creator>
  <cp:lastModifiedBy>Iain McLean</cp:lastModifiedBy>
  <cp:revision>12</cp:revision>
  <dcterms:created xsi:type="dcterms:W3CDTF">2019-01-15T10:12:27Z</dcterms:created>
  <dcterms:modified xsi:type="dcterms:W3CDTF">2023-02-17T08:14:40Z</dcterms:modified>
</cp:coreProperties>
</file>