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82" r:id="rId4"/>
    <p:sldId id="268" r:id="rId5"/>
    <p:sldId id="281" r:id="rId6"/>
    <p:sldId id="283" r:id="rId7"/>
    <p:sldId id="269" r:id="rId8"/>
    <p:sldId id="270" r:id="rId9"/>
    <p:sldId id="265" r:id="rId10"/>
    <p:sldId id="284" r:id="rId11"/>
    <p:sldId id="266" r:id="rId12"/>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CC00"/>
    <a:srgbClr val="66FFFF"/>
    <a:srgbClr val="CCFFFF"/>
    <a:srgbClr val="FF3399"/>
    <a:srgbClr val="9999FF"/>
    <a:srgbClr val="99FF66"/>
    <a:srgbClr val="FFFF66"/>
    <a:srgbClr val="FF66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3" autoAdjust="0"/>
    <p:restoredTop sz="94660"/>
  </p:normalViewPr>
  <p:slideViewPr>
    <p:cSldViewPr snapToGrid="0">
      <p:cViewPr varScale="1">
        <p:scale>
          <a:sx n="48" d="100"/>
          <a:sy n="48" d="100"/>
        </p:scale>
        <p:origin x="202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E5E7DA-2274-405E-8890-5061CB49E5C7}" type="datetimeFigureOut">
              <a:rPr lang="en-GB" smtClean="0"/>
              <a:t>23/01/2023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B45BBD-F26C-4616-9407-4AE40D60128E}" type="slidenum">
              <a:rPr lang="en-GB" smtClean="0"/>
              <a:t>‹#›</a:t>
            </a:fld>
            <a:endParaRPr lang="en-GB"/>
          </a:p>
        </p:txBody>
      </p:sp>
    </p:spTree>
    <p:extLst>
      <p:ext uri="{BB962C8B-B14F-4D97-AF65-F5344CB8AC3E}">
        <p14:creationId xmlns:p14="http://schemas.microsoft.com/office/powerpoint/2010/main" val="75926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5E7DA-2274-405E-8890-5061CB49E5C7}" type="datetimeFigureOut">
              <a:rPr lang="en-GB" smtClean="0"/>
              <a:t>23/01/2023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B45BBD-F26C-4616-9407-4AE40D60128E}" type="slidenum">
              <a:rPr lang="en-GB" smtClean="0"/>
              <a:t>‹#›</a:t>
            </a:fld>
            <a:endParaRPr lang="en-GB"/>
          </a:p>
        </p:txBody>
      </p:sp>
    </p:spTree>
    <p:extLst>
      <p:ext uri="{BB962C8B-B14F-4D97-AF65-F5344CB8AC3E}">
        <p14:creationId xmlns:p14="http://schemas.microsoft.com/office/powerpoint/2010/main" val="401568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5E7DA-2274-405E-8890-5061CB49E5C7}" type="datetimeFigureOut">
              <a:rPr lang="en-GB" smtClean="0"/>
              <a:t>23/01/2023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B45BBD-F26C-4616-9407-4AE40D60128E}" type="slidenum">
              <a:rPr lang="en-GB" smtClean="0"/>
              <a:t>‹#›</a:t>
            </a:fld>
            <a:endParaRPr lang="en-GB"/>
          </a:p>
        </p:txBody>
      </p:sp>
    </p:spTree>
    <p:extLst>
      <p:ext uri="{BB962C8B-B14F-4D97-AF65-F5344CB8AC3E}">
        <p14:creationId xmlns:p14="http://schemas.microsoft.com/office/powerpoint/2010/main" val="281790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5E7DA-2274-405E-8890-5061CB49E5C7}" type="datetimeFigureOut">
              <a:rPr lang="en-GB" smtClean="0"/>
              <a:t>23/01/2023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B45BBD-F26C-4616-9407-4AE40D60128E}" type="slidenum">
              <a:rPr lang="en-GB" smtClean="0"/>
              <a:t>‹#›</a:t>
            </a:fld>
            <a:endParaRPr lang="en-GB"/>
          </a:p>
        </p:txBody>
      </p:sp>
    </p:spTree>
    <p:extLst>
      <p:ext uri="{BB962C8B-B14F-4D97-AF65-F5344CB8AC3E}">
        <p14:creationId xmlns:p14="http://schemas.microsoft.com/office/powerpoint/2010/main" val="359412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E5E7DA-2274-405E-8890-5061CB49E5C7}" type="datetimeFigureOut">
              <a:rPr lang="en-GB" smtClean="0"/>
              <a:t>23/01/2023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B45BBD-F26C-4616-9407-4AE40D60128E}" type="slidenum">
              <a:rPr lang="en-GB" smtClean="0"/>
              <a:t>‹#›</a:t>
            </a:fld>
            <a:endParaRPr lang="en-GB"/>
          </a:p>
        </p:txBody>
      </p:sp>
    </p:spTree>
    <p:extLst>
      <p:ext uri="{BB962C8B-B14F-4D97-AF65-F5344CB8AC3E}">
        <p14:creationId xmlns:p14="http://schemas.microsoft.com/office/powerpoint/2010/main" val="427835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E5E7DA-2274-405E-8890-5061CB49E5C7}" type="datetimeFigureOut">
              <a:rPr lang="en-GB" smtClean="0"/>
              <a:t>23/01/2023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B45BBD-F26C-4616-9407-4AE40D60128E}" type="slidenum">
              <a:rPr lang="en-GB" smtClean="0"/>
              <a:t>‹#›</a:t>
            </a:fld>
            <a:endParaRPr lang="en-GB"/>
          </a:p>
        </p:txBody>
      </p:sp>
    </p:spTree>
    <p:extLst>
      <p:ext uri="{BB962C8B-B14F-4D97-AF65-F5344CB8AC3E}">
        <p14:creationId xmlns:p14="http://schemas.microsoft.com/office/powerpoint/2010/main" val="301984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E5E7DA-2274-405E-8890-5061CB49E5C7}" type="datetimeFigureOut">
              <a:rPr lang="en-GB" smtClean="0"/>
              <a:t>23/01/2023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B45BBD-F26C-4616-9407-4AE40D60128E}" type="slidenum">
              <a:rPr lang="en-GB" smtClean="0"/>
              <a:t>‹#›</a:t>
            </a:fld>
            <a:endParaRPr lang="en-GB"/>
          </a:p>
        </p:txBody>
      </p:sp>
    </p:spTree>
    <p:extLst>
      <p:ext uri="{BB962C8B-B14F-4D97-AF65-F5344CB8AC3E}">
        <p14:creationId xmlns:p14="http://schemas.microsoft.com/office/powerpoint/2010/main" val="420963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E5E7DA-2274-405E-8890-5061CB49E5C7}" type="datetimeFigureOut">
              <a:rPr lang="en-GB" smtClean="0"/>
              <a:t>23/01/2023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B45BBD-F26C-4616-9407-4AE40D60128E}" type="slidenum">
              <a:rPr lang="en-GB" smtClean="0"/>
              <a:t>‹#›</a:t>
            </a:fld>
            <a:endParaRPr lang="en-GB"/>
          </a:p>
        </p:txBody>
      </p:sp>
    </p:spTree>
    <p:extLst>
      <p:ext uri="{BB962C8B-B14F-4D97-AF65-F5344CB8AC3E}">
        <p14:creationId xmlns:p14="http://schemas.microsoft.com/office/powerpoint/2010/main" val="145348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5E7DA-2274-405E-8890-5061CB49E5C7}" type="datetimeFigureOut">
              <a:rPr lang="en-GB" smtClean="0"/>
              <a:t>23/01/2023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B45BBD-F26C-4616-9407-4AE40D60128E}" type="slidenum">
              <a:rPr lang="en-GB" smtClean="0"/>
              <a:t>‹#›</a:t>
            </a:fld>
            <a:endParaRPr lang="en-GB"/>
          </a:p>
        </p:txBody>
      </p:sp>
    </p:spTree>
    <p:extLst>
      <p:ext uri="{BB962C8B-B14F-4D97-AF65-F5344CB8AC3E}">
        <p14:creationId xmlns:p14="http://schemas.microsoft.com/office/powerpoint/2010/main" val="425199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2E5E7DA-2274-405E-8890-5061CB49E5C7}" type="datetimeFigureOut">
              <a:rPr lang="en-GB" smtClean="0"/>
              <a:t>23/01/2023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B45BBD-F26C-4616-9407-4AE40D60128E}" type="slidenum">
              <a:rPr lang="en-GB" smtClean="0"/>
              <a:t>‹#›</a:t>
            </a:fld>
            <a:endParaRPr lang="en-GB"/>
          </a:p>
        </p:txBody>
      </p:sp>
    </p:spTree>
    <p:extLst>
      <p:ext uri="{BB962C8B-B14F-4D97-AF65-F5344CB8AC3E}">
        <p14:creationId xmlns:p14="http://schemas.microsoft.com/office/powerpoint/2010/main" val="3904092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2E5E7DA-2274-405E-8890-5061CB49E5C7}" type="datetimeFigureOut">
              <a:rPr lang="en-GB" smtClean="0"/>
              <a:t>23/01/2023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B45BBD-F26C-4616-9407-4AE40D60128E}" type="slidenum">
              <a:rPr lang="en-GB" smtClean="0"/>
              <a:t>‹#›</a:t>
            </a:fld>
            <a:endParaRPr lang="en-GB"/>
          </a:p>
        </p:txBody>
      </p:sp>
    </p:spTree>
    <p:extLst>
      <p:ext uri="{BB962C8B-B14F-4D97-AF65-F5344CB8AC3E}">
        <p14:creationId xmlns:p14="http://schemas.microsoft.com/office/powerpoint/2010/main" val="413498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2E5E7DA-2274-405E-8890-5061CB49E5C7}" type="datetimeFigureOut">
              <a:rPr lang="en-GB" smtClean="0"/>
              <a:t>23/01/2023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9B45BBD-F26C-4616-9407-4AE40D60128E}" type="slidenum">
              <a:rPr lang="en-GB" smtClean="0"/>
              <a:t>‹#›</a:t>
            </a:fld>
            <a:endParaRPr lang="en-GB"/>
          </a:p>
        </p:txBody>
      </p:sp>
    </p:spTree>
    <p:extLst>
      <p:ext uri="{BB962C8B-B14F-4D97-AF65-F5344CB8AC3E}">
        <p14:creationId xmlns:p14="http://schemas.microsoft.com/office/powerpoint/2010/main" val="21300806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yworldofwork.co.uk/tools/option-choice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orms.office.com/e/KUfYqCrViZ"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p:nvPr/>
        </p:nvSpPr>
        <p:spPr>
          <a:xfrm>
            <a:off x="208548" y="256674"/>
            <a:ext cx="6416842" cy="9416715"/>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stretch>
            <a:fillRect/>
          </a:stretch>
        </p:blipFill>
        <p:spPr>
          <a:xfrm>
            <a:off x="267116" y="3639404"/>
            <a:ext cx="6071563" cy="4585355"/>
          </a:xfrm>
          <a:prstGeom prst="rect">
            <a:avLst/>
          </a:prstGeom>
        </p:spPr>
      </p:pic>
      <p:sp>
        <p:nvSpPr>
          <p:cNvPr id="21" name="Google Shape;105;p2">
            <a:extLst>
              <a:ext uri="{FF2B5EF4-FFF2-40B4-BE49-F238E27FC236}">
                <a16:creationId xmlns:a16="http://schemas.microsoft.com/office/drawing/2014/main" id="{4E07BC13-8112-44F2-A506-9B8FB4D0648D}"/>
              </a:ext>
            </a:extLst>
          </p:cNvPr>
          <p:cNvSpPr txBox="1"/>
          <p:nvPr/>
        </p:nvSpPr>
        <p:spPr>
          <a:xfrm>
            <a:off x="-346757" y="349766"/>
            <a:ext cx="6409765"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3600" b="0" i="0" u="none" strike="noStrike" cap="none" dirty="0">
                <a:solidFill>
                  <a:srgbClr val="002060"/>
                </a:solidFill>
                <a:latin typeface="Calibri"/>
                <a:ea typeface="Calibri"/>
                <a:cs typeface="Calibri"/>
                <a:sym typeface="Calibri"/>
              </a:rPr>
              <a:t>ST. COLUMBA’S HIGH SCHOOL</a:t>
            </a:r>
            <a:endParaRPr sz="1100" dirty="0">
              <a:solidFill>
                <a:srgbClr val="002060"/>
              </a:solidFill>
            </a:endParaRPr>
          </a:p>
        </p:txBody>
      </p:sp>
      <p:sp>
        <p:nvSpPr>
          <p:cNvPr id="23" name="Google Shape;110;p2">
            <a:extLst>
              <a:ext uri="{FF2B5EF4-FFF2-40B4-BE49-F238E27FC236}">
                <a16:creationId xmlns:a16="http://schemas.microsoft.com/office/drawing/2014/main" id="{42985D8D-A403-4DBE-8D48-F0B60DFB641F}"/>
              </a:ext>
            </a:extLst>
          </p:cNvPr>
          <p:cNvSpPr/>
          <p:nvPr/>
        </p:nvSpPr>
        <p:spPr>
          <a:xfrm>
            <a:off x="67514" y="907736"/>
            <a:ext cx="4832879" cy="36929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a:solidFill>
                  <a:srgbClr val="D8D8D8"/>
                </a:solidFill>
                <a:latin typeface="Calibri"/>
                <a:ea typeface="Calibri"/>
                <a:cs typeface="Calibri"/>
                <a:sym typeface="Calibri"/>
              </a:rPr>
              <a:t>FAITH. AMBITION. INCLUSION. PERSEVERANCE.</a:t>
            </a:r>
            <a:endParaRPr dirty="0"/>
          </a:p>
        </p:txBody>
      </p:sp>
      <p:cxnSp>
        <p:nvCxnSpPr>
          <p:cNvPr id="24" name="Google Shape;111;p2">
            <a:extLst>
              <a:ext uri="{FF2B5EF4-FFF2-40B4-BE49-F238E27FC236}">
                <a16:creationId xmlns:a16="http://schemas.microsoft.com/office/drawing/2014/main" id="{AA6345FF-E347-4BE1-832B-88447A71059B}"/>
              </a:ext>
            </a:extLst>
          </p:cNvPr>
          <p:cNvCxnSpPr/>
          <p:nvPr/>
        </p:nvCxnSpPr>
        <p:spPr>
          <a:xfrm rot="10800000">
            <a:off x="213730" y="1343330"/>
            <a:ext cx="6427694" cy="0"/>
          </a:xfrm>
          <a:prstGeom prst="straightConnector1">
            <a:avLst/>
          </a:prstGeom>
          <a:noFill/>
          <a:ln w="57150" cap="flat" cmpd="sng">
            <a:solidFill>
              <a:srgbClr val="002060"/>
            </a:solidFill>
            <a:prstDash val="solid"/>
            <a:miter lim="800000"/>
            <a:headEnd type="none" w="sm" len="sm"/>
            <a:tailEnd type="none" w="sm" len="sm"/>
          </a:ln>
        </p:spPr>
      </p:cxnSp>
      <p:sp>
        <p:nvSpPr>
          <p:cNvPr id="26" name="Google Shape;91;p1">
            <a:extLst>
              <a:ext uri="{FF2B5EF4-FFF2-40B4-BE49-F238E27FC236}">
                <a16:creationId xmlns:a16="http://schemas.microsoft.com/office/drawing/2014/main" id="{978E9C76-9757-4EA7-A605-7E21F043DE5F}"/>
              </a:ext>
            </a:extLst>
          </p:cNvPr>
          <p:cNvSpPr txBox="1"/>
          <p:nvPr/>
        </p:nvSpPr>
        <p:spPr>
          <a:xfrm>
            <a:off x="907263" y="8224759"/>
            <a:ext cx="6858000" cy="5693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100" dirty="0">
                <a:solidFill>
                  <a:srgbClr val="0070C0"/>
                </a:solidFill>
                <a:latin typeface="Calibri"/>
                <a:sym typeface="Calibri"/>
              </a:rPr>
              <a:t>S2 INTO S3 OPTIONS </a:t>
            </a:r>
            <a:r>
              <a:rPr lang="en-GB" sz="3100" dirty="0" smtClean="0">
                <a:solidFill>
                  <a:schemeClr val="tx2">
                    <a:lumMod val="75000"/>
                  </a:schemeClr>
                </a:solidFill>
                <a:latin typeface="Calibri"/>
                <a:sym typeface="Calibri"/>
              </a:rPr>
              <a:t>2023</a:t>
            </a:r>
            <a:endParaRPr dirty="0">
              <a:solidFill>
                <a:schemeClr val="tx2">
                  <a:lumMod val="75000"/>
                </a:schemeClr>
              </a:solidFill>
            </a:endParaRPr>
          </a:p>
        </p:txBody>
      </p:sp>
      <p:sp>
        <p:nvSpPr>
          <p:cNvPr id="27" name="Google Shape;92;p1">
            <a:extLst>
              <a:ext uri="{FF2B5EF4-FFF2-40B4-BE49-F238E27FC236}">
                <a16:creationId xmlns:a16="http://schemas.microsoft.com/office/drawing/2014/main" id="{4BE2E723-7B1F-4838-A6C7-9CBFDEA16124}"/>
              </a:ext>
            </a:extLst>
          </p:cNvPr>
          <p:cNvSpPr/>
          <p:nvPr/>
        </p:nvSpPr>
        <p:spPr>
          <a:xfrm>
            <a:off x="10926" y="8718708"/>
            <a:ext cx="6542689" cy="4154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100" b="0" i="0" u="none" strike="noStrike" cap="none" dirty="0">
                <a:solidFill>
                  <a:schemeClr val="bg1">
                    <a:lumMod val="75000"/>
                  </a:schemeClr>
                </a:solidFill>
                <a:latin typeface="Calibri"/>
                <a:ea typeface="Calibri"/>
                <a:cs typeface="Calibri"/>
                <a:sym typeface="Calibri"/>
              </a:rPr>
              <a:t>KEY  INFORMATION FOR PUPILS AND PARENTS</a:t>
            </a:r>
            <a:endParaRPr dirty="0">
              <a:solidFill>
                <a:schemeClr val="bg1">
                  <a:lumMod val="75000"/>
                </a:schemeClr>
              </a:solidFill>
            </a:endParaRPr>
          </a:p>
        </p:txBody>
      </p:sp>
      <p:cxnSp>
        <p:nvCxnSpPr>
          <p:cNvPr id="28" name="Google Shape;93;p1">
            <a:extLst>
              <a:ext uri="{FF2B5EF4-FFF2-40B4-BE49-F238E27FC236}">
                <a16:creationId xmlns:a16="http://schemas.microsoft.com/office/drawing/2014/main" id="{1DF0E37F-FF1B-4CF8-B733-1FB4FF546264}"/>
              </a:ext>
            </a:extLst>
          </p:cNvPr>
          <p:cNvCxnSpPr>
            <a:cxnSpLocks/>
          </p:cNvCxnSpPr>
          <p:nvPr/>
        </p:nvCxnSpPr>
        <p:spPr>
          <a:xfrm flipH="1">
            <a:off x="208548" y="8224759"/>
            <a:ext cx="6440906" cy="0"/>
          </a:xfrm>
          <a:prstGeom prst="straightConnector1">
            <a:avLst/>
          </a:prstGeom>
          <a:noFill/>
          <a:ln w="57150" cap="flat" cmpd="sng">
            <a:solidFill>
              <a:srgbClr val="002060"/>
            </a:solidFill>
            <a:prstDash val="solid"/>
            <a:miter lim="800000"/>
            <a:headEnd type="none" w="sm" len="sm"/>
            <a:tailEnd type="none" w="sm" len="sm"/>
          </a:ln>
        </p:spPr>
      </p:cxnSp>
      <p:pic>
        <p:nvPicPr>
          <p:cNvPr id="31" name="Picture 30">
            <a:extLst>
              <a:ext uri="{FF2B5EF4-FFF2-40B4-BE49-F238E27FC236}">
                <a16:creationId xmlns:a16="http://schemas.microsoft.com/office/drawing/2014/main" id="{DEFBDE0F-8976-45FA-A064-A5DBC234C4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3168" y="1554026"/>
            <a:ext cx="1927602" cy="2419139"/>
          </a:xfrm>
          <a:prstGeom prst="rect">
            <a:avLst/>
          </a:prstGeom>
        </p:spPr>
      </p:pic>
    </p:spTree>
    <p:extLst>
      <p:ext uri="{BB962C8B-B14F-4D97-AF65-F5344CB8AC3E}">
        <p14:creationId xmlns:p14="http://schemas.microsoft.com/office/powerpoint/2010/main" val="2553039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p:nvPr/>
        </p:nvSpPr>
        <p:spPr>
          <a:xfrm>
            <a:off x="208548" y="256674"/>
            <a:ext cx="6416842" cy="9416715"/>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Google Shape;105;p2">
            <a:extLst>
              <a:ext uri="{FF2B5EF4-FFF2-40B4-BE49-F238E27FC236}">
                <a16:creationId xmlns:a16="http://schemas.microsoft.com/office/drawing/2014/main" id="{4E07BC13-8112-44F2-A506-9B8FB4D0648D}"/>
              </a:ext>
            </a:extLst>
          </p:cNvPr>
          <p:cNvSpPr txBox="1"/>
          <p:nvPr/>
        </p:nvSpPr>
        <p:spPr>
          <a:xfrm>
            <a:off x="324846" y="349766"/>
            <a:ext cx="6228769"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800" dirty="0">
                <a:solidFill>
                  <a:srgbClr val="002060"/>
                </a:solidFill>
                <a:latin typeface="Calibri"/>
                <a:sym typeface="Calibri"/>
              </a:rPr>
              <a:t>HOW CAN YOU SUPPORT YOUR CHILD?</a:t>
            </a:r>
            <a:endParaRPr sz="1000" dirty="0">
              <a:solidFill>
                <a:srgbClr val="002060"/>
              </a:solidFill>
            </a:endParaRPr>
          </a:p>
        </p:txBody>
      </p:sp>
      <p:cxnSp>
        <p:nvCxnSpPr>
          <p:cNvPr id="24" name="Google Shape;111;p2">
            <a:extLst>
              <a:ext uri="{FF2B5EF4-FFF2-40B4-BE49-F238E27FC236}">
                <a16:creationId xmlns:a16="http://schemas.microsoft.com/office/drawing/2014/main" id="{AA6345FF-E347-4BE1-832B-88447A71059B}"/>
              </a:ext>
            </a:extLst>
          </p:cNvPr>
          <p:cNvCxnSpPr/>
          <p:nvPr/>
        </p:nvCxnSpPr>
        <p:spPr>
          <a:xfrm rot="10800000">
            <a:off x="213730" y="969255"/>
            <a:ext cx="6427694" cy="0"/>
          </a:xfrm>
          <a:prstGeom prst="straightConnector1">
            <a:avLst/>
          </a:prstGeom>
          <a:noFill/>
          <a:ln w="57150" cap="flat" cmpd="sng">
            <a:solidFill>
              <a:srgbClr val="002060"/>
            </a:solidFill>
            <a:prstDash val="solid"/>
            <a:miter lim="800000"/>
            <a:headEnd type="none" w="sm" len="sm"/>
            <a:tailEnd type="none" w="sm" len="sm"/>
          </a:ln>
        </p:spPr>
      </p:cxnSp>
      <p:sp>
        <p:nvSpPr>
          <p:cNvPr id="27" name="Google Shape;92;p1">
            <a:extLst>
              <a:ext uri="{FF2B5EF4-FFF2-40B4-BE49-F238E27FC236}">
                <a16:creationId xmlns:a16="http://schemas.microsoft.com/office/drawing/2014/main" id="{4BE2E723-7B1F-4838-A6C7-9CBFDEA16124}"/>
              </a:ext>
            </a:extLst>
          </p:cNvPr>
          <p:cNvSpPr/>
          <p:nvPr/>
        </p:nvSpPr>
        <p:spPr>
          <a:xfrm>
            <a:off x="10926" y="9163882"/>
            <a:ext cx="6542689" cy="400069"/>
          </a:xfrm>
          <a:prstGeom prst="rect">
            <a:avLst/>
          </a:prstGeom>
          <a:noFill/>
          <a:ln>
            <a:noFill/>
          </a:ln>
        </p:spPr>
        <p:txBody>
          <a:bodyPr spcFirstLastPara="1" wrap="square" lIns="91425" tIns="45700" rIns="91425" bIns="45700" anchor="t" anchorCtr="0">
            <a:spAutoFit/>
          </a:bodyPr>
          <a:lstStyle/>
          <a:p>
            <a:pPr lvl="0" algn="r"/>
            <a:r>
              <a:rPr lang="en-GB" sz="2000" dirty="0">
                <a:solidFill>
                  <a:srgbClr val="D8D8D8"/>
                </a:solidFill>
                <a:ea typeface="Calibri"/>
                <a:cs typeface="Calibri"/>
                <a:sym typeface="Calibri"/>
              </a:rPr>
              <a:t>FAITH. AMBITION. INCLUSION. PERSEVERANCE.</a:t>
            </a:r>
            <a:endParaRPr lang="en-GB" sz="2000" dirty="0"/>
          </a:p>
        </p:txBody>
      </p:sp>
      <p:cxnSp>
        <p:nvCxnSpPr>
          <p:cNvPr id="28" name="Google Shape;93;p1">
            <a:extLst>
              <a:ext uri="{FF2B5EF4-FFF2-40B4-BE49-F238E27FC236}">
                <a16:creationId xmlns:a16="http://schemas.microsoft.com/office/drawing/2014/main" id="{1DF0E37F-FF1B-4CF8-B733-1FB4FF546264}"/>
              </a:ext>
            </a:extLst>
          </p:cNvPr>
          <p:cNvCxnSpPr>
            <a:cxnSpLocks/>
          </p:cNvCxnSpPr>
          <p:nvPr/>
        </p:nvCxnSpPr>
        <p:spPr>
          <a:xfrm flipH="1">
            <a:off x="208548" y="9091036"/>
            <a:ext cx="6440906" cy="0"/>
          </a:xfrm>
          <a:prstGeom prst="straightConnector1">
            <a:avLst/>
          </a:prstGeom>
          <a:noFill/>
          <a:ln w="57150" cap="flat" cmpd="sng">
            <a:solidFill>
              <a:srgbClr val="002060"/>
            </a:solidFill>
            <a:prstDash val="solid"/>
            <a:miter lim="800000"/>
            <a:headEnd type="none" w="sm" len="sm"/>
            <a:tailEnd type="none" w="sm" len="sm"/>
          </a:ln>
        </p:spPr>
      </p:cxnSp>
      <p:sp>
        <p:nvSpPr>
          <p:cNvPr id="13" name="TextBox 12">
            <a:extLst>
              <a:ext uri="{FF2B5EF4-FFF2-40B4-BE49-F238E27FC236}">
                <a16:creationId xmlns:a16="http://schemas.microsoft.com/office/drawing/2014/main" id="{BB41BAE6-E2EB-49F7-8C4E-D34782CF3325}"/>
              </a:ext>
            </a:extLst>
          </p:cNvPr>
          <p:cNvSpPr txBox="1"/>
          <p:nvPr/>
        </p:nvSpPr>
        <p:spPr>
          <a:xfrm>
            <a:off x="565536" y="1093416"/>
            <a:ext cx="5896003" cy="4278094"/>
          </a:xfrm>
          <a:prstGeom prst="rect">
            <a:avLst/>
          </a:prstGeom>
          <a:solidFill>
            <a:srgbClr val="FFFFFF"/>
          </a:solidFill>
        </p:spPr>
        <p:txBody>
          <a:bodyPr wrap="square" rtlCol="0">
            <a:spAutoFit/>
          </a:bodyPr>
          <a:lstStyle/>
          <a:p>
            <a:r>
              <a:rPr lang="en-GB" sz="1600" b="1" u="sng" dirty="0"/>
              <a:t>Supporting your child in their options choices:</a:t>
            </a:r>
            <a:endParaRPr lang="en-GB" sz="1600" dirty="0">
              <a:solidFill>
                <a:schemeClr val="bg1">
                  <a:lumMod val="75000"/>
                </a:schemeClr>
              </a:solidFill>
            </a:endParaRPr>
          </a:p>
          <a:p>
            <a:r>
              <a:rPr lang="en-GB" sz="1600" dirty="0"/>
              <a:t>There are a number of things that parents can do to support their child as they make their options choices. Always remember that school staff will be available to discuss your child’s options and offer advice and support throughout the process.</a:t>
            </a:r>
          </a:p>
          <a:p>
            <a:pPr marL="285750" indent="-285750">
              <a:buFont typeface="Arial" panose="020B0604020202020204" pitchFamily="34" charset="0"/>
              <a:buChar char="•"/>
            </a:pPr>
            <a:endParaRPr lang="en-GB" sz="1600" b="1" i="1" dirty="0"/>
          </a:p>
          <a:p>
            <a:pPr marL="285750" indent="-285750">
              <a:buFont typeface="Arial" panose="020B0604020202020204" pitchFamily="34" charset="0"/>
              <a:buChar char="•"/>
            </a:pPr>
            <a:r>
              <a:rPr lang="en-GB" sz="1600" dirty="0"/>
              <a:t>Discuss tracking reports and feedback</a:t>
            </a:r>
          </a:p>
          <a:p>
            <a:pPr marL="285750" indent="-285750">
              <a:buFont typeface="Arial" panose="020B0604020202020204" pitchFamily="34" charset="0"/>
              <a:buChar char="•"/>
            </a:pPr>
            <a:r>
              <a:rPr lang="en-GB" sz="1600" dirty="0"/>
              <a:t>Consider what your child enjoys </a:t>
            </a:r>
          </a:p>
          <a:p>
            <a:pPr marL="285750" indent="-285750">
              <a:buFont typeface="Arial" panose="020B0604020202020204" pitchFamily="34" charset="0"/>
              <a:buChar char="•"/>
            </a:pPr>
            <a:r>
              <a:rPr lang="en-GB" sz="1600" dirty="0"/>
              <a:t>Think about what they are doing well in </a:t>
            </a:r>
          </a:p>
          <a:p>
            <a:pPr marL="285750" indent="-285750">
              <a:buFont typeface="Arial" panose="020B0604020202020204" pitchFamily="34" charset="0"/>
              <a:buChar char="•"/>
            </a:pPr>
            <a:r>
              <a:rPr lang="en-GB" sz="1600" dirty="0"/>
              <a:t>Enquire as to which career path they would like to follow</a:t>
            </a:r>
          </a:p>
          <a:p>
            <a:pPr marL="285750" indent="-285750">
              <a:buFont typeface="Arial" panose="020B0604020202020204" pitchFamily="34" charset="0"/>
              <a:buChar char="•"/>
            </a:pPr>
            <a:r>
              <a:rPr lang="en-GB" sz="1600" dirty="0"/>
              <a:t>Ask your Son /Daughter why they are picking subjects? Discourage them from selecting subjects based on friendships and perceptions of teachers.</a:t>
            </a:r>
          </a:p>
          <a:p>
            <a:pPr marL="285750" indent="-285750">
              <a:buFont typeface="Arial" panose="020B0604020202020204" pitchFamily="34" charset="0"/>
              <a:buChar char="•"/>
            </a:pPr>
            <a:r>
              <a:rPr lang="en-GB" sz="1600" dirty="0"/>
              <a:t>Discuss alternative choices. </a:t>
            </a:r>
          </a:p>
          <a:p>
            <a:pPr marL="285750" indent="-285750">
              <a:buFont typeface="Arial" panose="020B0604020202020204" pitchFamily="34" charset="0"/>
              <a:buChar char="•"/>
            </a:pPr>
            <a:r>
              <a:rPr lang="en-GB" sz="1600" dirty="0"/>
              <a:t>Ask advice from staff. </a:t>
            </a:r>
          </a:p>
          <a:p>
            <a:endParaRPr lang="en-GB" sz="1600" b="1" i="1" dirty="0"/>
          </a:p>
          <a:p>
            <a:endParaRPr lang="en-GB" sz="1600" b="1" i="1" dirty="0"/>
          </a:p>
        </p:txBody>
      </p:sp>
      <p:sp>
        <p:nvSpPr>
          <p:cNvPr id="10" name="Google Shape;105;p2">
            <a:extLst>
              <a:ext uri="{FF2B5EF4-FFF2-40B4-BE49-F238E27FC236}">
                <a16:creationId xmlns:a16="http://schemas.microsoft.com/office/drawing/2014/main" id="{6D70DC12-6D35-4027-B320-6D55AC962754}"/>
              </a:ext>
            </a:extLst>
          </p:cNvPr>
          <p:cNvSpPr txBox="1"/>
          <p:nvPr/>
        </p:nvSpPr>
        <p:spPr>
          <a:xfrm>
            <a:off x="420683" y="4931733"/>
            <a:ext cx="6228769"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800" dirty="0">
                <a:solidFill>
                  <a:srgbClr val="002060"/>
                </a:solidFill>
                <a:latin typeface="Calibri"/>
                <a:sym typeface="Calibri"/>
              </a:rPr>
              <a:t>WHAT SUPPORT IS AVAILABLE?</a:t>
            </a:r>
            <a:endParaRPr sz="1000" dirty="0">
              <a:solidFill>
                <a:srgbClr val="002060"/>
              </a:solidFill>
            </a:endParaRPr>
          </a:p>
        </p:txBody>
      </p:sp>
      <p:cxnSp>
        <p:nvCxnSpPr>
          <p:cNvPr id="11" name="Google Shape;111;p2">
            <a:extLst>
              <a:ext uri="{FF2B5EF4-FFF2-40B4-BE49-F238E27FC236}">
                <a16:creationId xmlns:a16="http://schemas.microsoft.com/office/drawing/2014/main" id="{DAD98DCA-A3BA-4904-9811-0788ACC8D21D}"/>
              </a:ext>
            </a:extLst>
          </p:cNvPr>
          <p:cNvCxnSpPr/>
          <p:nvPr/>
        </p:nvCxnSpPr>
        <p:spPr>
          <a:xfrm rot="10800000">
            <a:off x="255571" y="5555103"/>
            <a:ext cx="6427694" cy="0"/>
          </a:xfrm>
          <a:prstGeom prst="straightConnector1">
            <a:avLst/>
          </a:prstGeom>
          <a:noFill/>
          <a:ln w="57150" cap="flat" cmpd="sng">
            <a:solidFill>
              <a:srgbClr val="002060"/>
            </a:solidFill>
            <a:prstDash val="solid"/>
            <a:miter lim="800000"/>
            <a:headEnd type="none" w="sm" len="sm"/>
            <a:tailEnd type="none" w="sm" len="sm"/>
          </a:ln>
        </p:spPr>
      </p:cxnSp>
      <p:sp>
        <p:nvSpPr>
          <p:cNvPr id="12" name="TextBox 11">
            <a:extLst>
              <a:ext uri="{FF2B5EF4-FFF2-40B4-BE49-F238E27FC236}">
                <a16:creationId xmlns:a16="http://schemas.microsoft.com/office/drawing/2014/main" id="{407DF35B-9768-4280-8B8C-844B6F187C33}"/>
              </a:ext>
            </a:extLst>
          </p:cNvPr>
          <p:cNvSpPr txBox="1"/>
          <p:nvPr/>
        </p:nvSpPr>
        <p:spPr>
          <a:xfrm>
            <a:off x="537825" y="5609994"/>
            <a:ext cx="5896003" cy="3046988"/>
          </a:xfrm>
          <a:prstGeom prst="rect">
            <a:avLst/>
          </a:prstGeom>
          <a:solidFill>
            <a:srgbClr val="FFFFFF"/>
          </a:solidFill>
        </p:spPr>
        <p:txBody>
          <a:bodyPr wrap="square" rtlCol="0">
            <a:spAutoFit/>
          </a:bodyPr>
          <a:lstStyle/>
          <a:p>
            <a:endParaRPr lang="en-GB" sz="1600" dirty="0">
              <a:solidFill>
                <a:schemeClr val="bg1">
                  <a:lumMod val="75000"/>
                </a:schemeClr>
              </a:solidFill>
            </a:endParaRPr>
          </a:p>
          <a:p>
            <a:pPr marL="285750" indent="-285750">
              <a:buFont typeface="Arial" panose="020B0604020202020204" pitchFamily="34" charset="0"/>
              <a:buChar char="•"/>
            </a:pPr>
            <a:r>
              <a:rPr lang="en-GB" sz="1600" dirty="0"/>
              <a:t>Information on courses for S3 can be accessed on the Transitions section of the school website.</a:t>
            </a:r>
          </a:p>
          <a:p>
            <a:pPr marL="285750" indent="-285750">
              <a:buFont typeface="Arial" panose="020B0604020202020204" pitchFamily="34" charset="0"/>
              <a:buChar char="•"/>
            </a:pPr>
            <a:r>
              <a:rPr lang="en-GB" sz="1600" dirty="0"/>
              <a:t>Staff will share with their classes information regarding subjects in their faculty during class time. </a:t>
            </a:r>
          </a:p>
          <a:p>
            <a:pPr marL="285750" indent="-285750">
              <a:buFont typeface="Arial" panose="020B0604020202020204" pitchFamily="34" charset="0"/>
              <a:buChar char="•"/>
            </a:pPr>
            <a:r>
              <a:rPr lang="en-GB" sz="1600" dirty="0"/>
              <a:t>Option forms and information will be available online and through year group Teams. </a:t>
            </a:r>
          </a:p>
          <a:p>
            <a:pPr marL="285750" indent="-285750">
              <a:buFont typeface="Arial" panose="020B0604020202020204" pitchFamily="34" charset="0"/>
              <a:buChar char="•"/>
            </a:pPr>
            <a:r>
              <a:rPr lang="en-GB" sz="1600" dirty="0"/>
              <a:t>Feedback from the recent S2 Report.</a:t>
            </a:r>
          </a:p>
          <a:p>
            <a:pPr marL="285750" indent="-285750">
              <a:buFont typeface="Arial" panose="020B0604020202020204" pitchFamily="34" charset="0"/>
              <a:buChar char="•"/>
            </a:pPr>
            <a:r>
              <a:rPr lang="en-GB" sz="1600" dirty="0"/>
              <a:t>My World of Work – Options Choices Tool </a:t>
            </a:r>
            <a:r>
              <a:rPr lang="en-GB" sz="1600" dirty="0">
                <a:hlinkClick r:id="rId2"/>
              </a:rPr>
              <a:t>https://</a:t>
            </a:r>
            <a:r>
              <a:rPr lang="en-GB" sz="1600" dirty="0" smtClean="0">
                <a:hlinkClick r:id="rId2"/>
              </a:rPr>
              <a:t>www.myworldofwork.co.uk/tools/option-choices</a:t>
            </a:r>
            <a:endParaRPr lang="en-GB" sz="1600" dirty="0" smtClean="0"/>
          </a:p>
          <a:p>
            <a:pPr marL="285750" indent="-285750">
              <a:buFont typeface="Arial" panose="020B0604020202020204" pitchFamily="34" charset="0"/>
              <a:buChar char="•"/>
            </a:pPr>
            <a:endParaRPr lang="en-GB" sz="1600" b="1" i="1" dirty="0"/>
          </a:p>
          <a:p>
            <a:endParaRPr lang="en-GB" sz="1600" b="1" i="1" dirty="0"/>
          </a:p>
        </p:txBody>
      </p:sp>
    </p:spTree>
    <p:extLst>
      <p:ext uri="{BB962C8B-B14F-4D97-AF65-F5344CB8AC3E}">
        <p14:creationId xmlns:p14="http://schemas.microsoft.com/office/powerpoint/2010/main" val="28177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p:nvPr/>
        </p:nvSpPr>
        <p:spPr>
          <a:xfrm>
            <a:off x="208548" y="256674"/>
            <a:ext cx="6416842" cy="9416715"/>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550AC288-180D-4C7C-838D-A6CFAE46A4D9}"/>
              </a:ext>
            </a:extLst>
          </p:cNvPr>
          <p:cNvPicPr>
            <a:picLocks noChangeAspect="1"/>
          </p:cNvPicPr>
          <p:nvPr/>
        </p:nvPicPr>
        <p:blipFill>
          <a:blip r:embed="rId2"/>
          <a:stretch>
            <a:fillRect/>
          </a:stretch>
        </p:blipFill>
        <p:spPr>
          <a:xfrm>
            <a:off x="4226899" y="2088381"/>
            <a:ext cx="2368775" cy="2796544"/>
          </a:xfrm>
          <a:prstGeom prst="rect">
            <a:avLst/>
          </a:prstGeom>
        </p:spPr>
      </p:pic>
      <p:sp>
        <p:nvSpPr>
          <p:cNvPr id="21" name="Google Shape;105;p2">
            <a:extLst>
              <a:ext uri="{FF2B5EF4-FFF2-40B4-BE49-F238E27FC236}">
                <a16:creationId xmlns:a16="http://schemas.microsoft.com/office/drawing/2014/main" id="{4E07BC13-8112-44F2-A506-9B8FB4D0648D}"/>
              </a:ext>
            </a:extLst>
          </p:cNvPr>
          <p:cNvSpPr txBox="1"/>
          <p:nvPr/>
        </p:nvSpPr>
        <p:spPr>
          <a:xfrm>
            <a:off x="324846" y="349766"/>
            <a:ext cx="6228769"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3600" dirty="0">
                <a:solidFill>
                  <a:srgbClr val="002060"/>
                </a:solidFill>
                <a:latin typeface="Calibri"/>
                <a:cs typeface="Calibri"/>
                <a:sym typeface="Calibri"/>
              </a:rPr>
              <a:t>KEEPING IN TOUCH</a:t>
            </a:r>
            <a:endParaRPr sz="1100" dirty="0">
              <a:solidFill>
                <a:srgbClr val="002060"/>
              </a:solidFill>
            </a:endParaRPr>
          </a:p>
        </p:txBody>
      </p:sp>
      <p:cxnSp>
        <p:nvCxnSpPr>
          <p:cNvPr id="24" name="Google Shape;111;p2">
            <a:extLst>
              <a:ext uri="{FF2B5EF4-FFF2-40B4-BE49-F238E27FC236}">
                <a16:creationId xmlns:a16="http://schemas.microsoft.com/office/drawing/2014/main" id="{AA6345FF-E347-4BE1-832B-88447A71059B}"/>
              </a:ext>
            </a:extLst>
          </p:cNvPr>
          <p:cNvCxnSpPr/>
          <p:nvPr/>
        </p:nvCxnSpPr>
        <p:spPr>
          <a:xfrm rot="10800000">
            <a:off x="213730" y="1343330"/>
            <a:ext cx="6427694" cy="0"/>
          </a:xfrm>
          <a:prstGeom prst="straightConnector1">
            <a:avLst/>
          </a:prstGeom>
          <a:noFill/>
          <a:ln w="57150" cap="flat" cmpd="sng">
            <a:solidFill>
              <a:srgbClr val="002060"/>
            </a:solidFill>
            <a:prstDash val="solid"/>
            <a:miter lim="800000"/>
            <a:headEnd type="none" w="sm" len="sm"/>
            <a:tailEnd type="none" w="sm" len="sm"/>
          </a:ln>
        </p:spPr>
      </p:cxnSp>
      <p:sp>
        <p:nvSpPr>
          <p:cNvPr id="27" name="Google Shape;92;p1">
            <a:extLst>
              <a:ext uri="{FF2B5EF4-FFF2-40B4-BE49-F238E27FC236}">
                <a16:creationId xmlns:a16="http://schemas.microsoft.com/office/drawing/2014/main" id="{4BE2E723-7B1F-4838-A6C7-9CBFDEA16124}"/>
              </a:ext>
            </a:extLst>
          </p:cNvPr>
          <p:cNvSpPr/>
          <p:nvPr/>
        </p:nvSpPr>
        <p:spPr>
          <a:xfrm>
            <a:off x="10926" y="9163882"/>
            <a:ext cx="6542689" cy="400069"/>
          </a:xfrm>
          <a:prstGeom prst="rect">
            <a:avLst/>
          </a:prstGeom>
          <a:noFill/>
          <a:ln>
            <a:noFill/>
          </a:ln>
        </p:spPr>
        <p:txBody>
          <a:bodyPr spcFirstLastPara="1" wrap="square" lIns="91425" tIns="45700" rIns="91425" bIns="45700" anchor="t" anchorCtr="0">
            <a:spAutoFit/>
          </a:bodyPr>
          <a:lstStyle/>
          <a:p>
            <a:pPr lvl="0" algn="r"/>
            <a:r>
              <a:rPr lang="en-GB" sz="2000" dirty="0">
                <a:solidFill>
                  <a:srgbClr val="D8D8D8"/>
                </a:solidFill>
                <a:ea typeface="Calibri"/>
                <a:cs typeface="Calibri"/>
                <a:sym typeface="Calibri"/>
              </a:rPr>
              <a:t>FAITH. AMBITION. INCLUSION. PERSEVERANCE.</a:t>
            </a:r>
            <a:endParaRPr lang="en-GB" sz="2000" dirty="0"/>
          </a:p>
        </p:txBody>
      </p:sp>
      <p:cxnSp>
        <p:nvCxnSpPr>
          <p:cNvPr id="28" name="Google Shape;93;p1">
            <a:extLst>
              <a:ext uri="{FF2B5EF4-FFF2-40B4-BE49-F238E27FC236}">
                <a16:creationId xmlns:a16="http://schemas.microsoft.com/office/drawing/2014/main" id="{1DF0E37F-FF1B-4CF8-B733-1FB4FF546264}"/>
              </a:ext>
            </a:extLst>
          </p:cNvPr>
          <p:cNvCxnSpPr>
            <a:cxnSpLocks/>
          </p:cNvCxnSpPr>
          <p:nvPr/>
        </p:nvCxnSpPr>
        <p:spPr>
          <a:xfrm flipH="1">
            <a:off x="208548" y="9091036"/>
            <a:ext cx="6440906" cy="0"/>
          </a:xfrm>
          <a:prstGeom prst="straightConnector1">
            <a:avLst/>
          </a:prstGeom>
          <a:noFill/>
          <a:ln w="57150" cap="flat" cmpd="sng">
            <a:solidFill>
              <a:srgbClr val="002060"/>
            </a:solidFill>
            <a:prstDash val="solid"/>
            <a:miter lim="800000"/>
            <a:headEnd type="none" w="sm" len="sm"/>
            <a:tailEnd type="none" w="sm" len="sm"/>
          </a:ln>
        </p:spPr>
      </p:cxnSp>
      <p:sp>
        <p:nvSpPr>
          <p:cNvPr id="9" name="TextBox 8">
            <a:extLst>
              <a:ext uri="{FF2B5EF4-FFF2-40B4-BE49-F238E27FC236}">
                <a16:creationId xmlns:a16="http://schemas.microsoft.com/office/drawing/2014/main" id="{F53DD1F2-A32E-4857-9F71-72B514A1E0D9}"/>
              </a:ext>
            </a:extLst>
          </p:cNvPr>
          <p:cNvSpPr txBox="1"/>
          <p:nvPr/>
        </p:nvSpPr>
        <p:spPr>
          <a:xfrm>
            <a:off x="649705" y="1554026"/>
            <a:ext cx="5644460" cy="338554"/>
          </a:xfrm>
          <a:prstGeom prst="rect">
            <a:avLst/>
          </a:prstGeom>
          <a:solidFill>
            <a:srgbClr val="FFFFFF"/>
          </a:solidFill>
        </p:spPr>
        <p:txBody>
          <a:bodyPr wrap="square" rtlCol="0">
            <a:spAutoFit/>
          </a:bodyPr>
          <a:lstStyle/>
          <a:p>
            <a:endParaRPr lang="en-GB" sz="1600" dirty="0"/>
          </a:p>
        </p:txBody>
      </p:sp>
      <p:pic>
        <p:nvPicPr>
          <p:cNvPr id="32" name="Picture 31">
            <a:extLst>
              <a:ext uri="{FF2B5EF4-FFF2-40B4-BE49-F238E27FC236}">
                <a16:creationId xmlns:a16="http://schemas.microsoft.com/office/drawing/2014/main" id="{136A9F2C-E571-48C2-8327-72C0988F5B92}"/>
              </a:ext>
            </a:extLst>
          </p:cNvPr>
          <p:cNvPicPr>
            <a:picLocks noChangeAspect="1"/>
          </p:cNvPicPr>
          <p:nvPr/>
        </p:nvPicPr>
        <p:blipFill>
          <a:blip r:embed="rId3"/>
          <a:stretch>
            <a:fillRect/>
          </a:stretch>
        </p:blipFill>
        <p:spPr>
          <a:xfrm>
            <a:off x="241290" y="5740774"/>
            <a:ext cx="2339970" cy="2901114"/>
          </a:xfrm>
          <a:prstGeom prst="rect">
            <a:avLst/>
          </a:prstGeom>
        </p:spPr>
      </p:pic>
      <p:sp>
        <p:nvSpPr>
          <p:cNvPr id="37" name="TextBox 36">
            <a:extLst>
              <a:ext uri="{FF2B5EF4-FFF2-40B4-BE49-F238E27FC236}">
                <a16:creationId xmlns:a16="http://schemas.microsoft.com/office/drawing/2014/main" id="{594917B9-D1A0-420F-AC5B-2F835EE5683E}"/>
              </a:ext>
            </a:extLst>
          </p:cNvPr>
          <p:cNvSpPr txBox="1"/>
          <p:nvPr/>
        </p:nvSpPr>
        <p:spPr>
          <a:xfrm>
            <a:off x="2165687" y="1554026"/>
            <a:ext cx="5644460" cy="461665"/>
          </a:xfrm>
          <a:prstGeom prst="rect">
            <a:avLst/>
          </a:prstGeom>
          <a:noFill/>
        </p:spPr>
        <p:txBody>
          <a:bodyPr wrap="square" rtlCol="0">
            <a:spAutoFit/>
          </a:bodyPr>
          <a:lstStyle/>
          <a:p>
            <a:r>
              <a:rPr lang="en-GB" sz="2400" b="1" dirty="0">
                <a:solidFill>
                  <a:srgbClr val="002060"/>
                </a:solidFill>
              </a:rPr>
              <a:t>HERE TO HELP</a:t>
            </a:r>
          </a:p>
        </p:txBody>
      </p:sp>
      <p:cxnSp>
        <p:nvCxnSpPr>
          <p:cNvPr id="38" name="Google Shape;111;p2">
            <a:extLst>
              <a:ext uri="{FF2B5EF4-FFF2-40B4-BE49-F238E27FC236}">
                <a16:creationId xmlns:a16="http://schemas.microsoft.com/office/drawing/2014/main" id="{1B74B5E0-93C4-4265-81EC-08AEB892F5D6}"/>
              </a:ext>
            </a:extLst>
          </p:cNvPr>
          <p:cNvCxnSpPr>
            <a:cxnSpLocks/>
          </p:cNvCxnSpPr>
          <p:nvPr/>
        </p:nvCxnSpPr>
        <p:spPr>
          <a:xfrm flipH="1">
            <a:off x="245811" y="2015691"/>
            <a:ext cx="3838346" cy="21459"/>
          </a:xfrm>
          <a:prstGeom prst="straightConnector1">
            <a:avLst/>
          </a:prstGeom>
          <a:noFill/>
          <a:ln w="57150" cap="flat" cmpd="sng">
            <a:solidFill>
              <a:schemeClr val="bg2">
                <a:lumMod val="90000"/>
              </a:schemeClr>
            </a:solidFill>
            <a:prstDash val="solid"/>
            <a:miter lim="800000"/>
            <a:headEnd type="none" w="sm" len="sm"/>
            <a:tailEnd type="none" w="sm" len="sm"/>
          </a:ln>
        </p:spPr>
      </p:cxnSp>
      <p:sp>
        <p:nvSpPr>
          <p:cNvPr id="39" name="TextBox 38">
            <a:extLst>
              <a:ext uri="{FF2B5EF4-FFF2-40B4-BE49-F238E27FC236}">
                <a16:creationId xmlns:a16="http://schemas.microsoft.com/office/drawing/2014/main" id="{C0AB0AB2-BD90-41C3-8391-B521334105E3}"/>
              </a:ext>
            </a:extLst>
          </p:cNvPr>
          <p:cNvSpPr txBox="1"/>
          <p:nvPr/>
        </p:nvSpPr>
        <p:spPr>
          <a:xfrm>
            <a:off x="455332" y="2160261"/>
            <a:ext cx="3838346" cy="3539430"/>
          </a:xfrm>
          <a:prstGeom prst="rect">
            <a:avLst/>
          </a:prstGeom>
          <a:noFill/>
        </p:spPr>
        <p:txBody>
          <a:bodyPr wrap="square" rtlCol="0">
            <a:spAutoFit/>
          </a:bodyPr>
          <a:lstStyle/>
          <a:p>
            <a:r>
              <a:rPr lang="en-GB" sz="1600" dirty="0"/>
              <a:t>We look forward to supporting pupils in the options process.</a:t>
            </a:r>
          </a:p>
          <a:p>
            <a:endParaRPr lang="en-GB" sz="1600" dirty="0"/>
          </a:p>
          <a:p>
            <a:r>
              <a:rPr lang="en-GB" sz="1600" dirty="0"/>
              <a:t>We will keep in touch with parents throughout the process and will be available to answer any questions that you may have.</a:t>
            </a:r>
          </a:p>
          <a:p>
            <a:endParaRPr lang="en-GB" sz="1600" dirty="0"/>
          </a:p>
          <a:p>
            <a:r>
              <a:rPr lang="en-GB" sz="1600" dirty="0"/>
              <a:t>Please do not hesitate to contact us should you require additional information.</a:t>
            </a:r>
          </a:p>
          <a:p>
            <a:endParaRPr lang="en-GB" sz="1600" dirty="0"/>
          </a:p>
          <a:p>
            <a:endParaRPr lang="en-GB" sz="1600" dirty="0"/>
          </a:p>
          <a:p>
            <a:endParaRPr lang="en-GB" sz="1600" dirty="0"/>
          </a:p>
          <a:p>
            <a:endParaRPr lang="en-GB" sz="1600" dirty="0"/>
          </a:p>
          <a:p>
            <a:endParaRPr lang="en-GB" sz="1600" dirty="0"/>
          </a:p>
        </p:txBody>
      </p:sp>
      <p:sp>
        <p:nvSpPr>
          <p:cNvPr id="40" name="TextBox 39">
            <a:extLst>
              <a:ext uri="{FF2B5EF4-FFF2-40B4-BE49-F238E27FC236}">
                <a16:creationId xmlns:a16="http://schemas.microsoft.com/office/drawing/2014/main" id="{768F969B-085A-440B-884C-5DC0D672005F}"/>
              </a:ext>
            </a:extLst>
          </p:cNvPr>
          <p:cNvSpPr txBox="1"/>
          <p:nvPr/>
        </p:nvSpPr>
        <p:spPr>
          <a:xfrm>
            <a:off x="2679958" y="5543284"/>
            <a:ext cx="5644460" cy="461665"/>
          </a:xfrm>
          <a:prstGeom prst="rect">
            <a:avLst/>
          </a:prstGeom>
          <a:noFill/>
        </p:spPr>
        <p:txBody>
          <a:bodyPr wrap="square" rtlCol="0">
            <a:spAutoFit/>
          </a:bodyPr>
          <a:lstStyle/>
          <a:p>
            <a:r>
              <a:rPr lang="en-GB" sz="2400" b="1" dirty="0">
                <a:solidFill>
                  <a:srgbClr val="002060"/>
                </a:solidFill>
              </a:rPr>
              <a:t>COMMUNICATING WITH YOU</a:t>
            </a:r>
          </a:p>
        </p:txBody>
      </p:sp>
      <p:cxnSp>
        <p:nvCxnSpPr>
          <p:cNvPr id="41" name="Google Shape;111;p2">
            <a:extLst>
              <a:ext uri="{FF2B5EF4-FFF2-40B4-BE49-F238E27FC236}">
                <a16:creationId xmlns:a16="http://schemas.microsoft.com/office/drawing/2014/main" id="{4F993950-54DC-45C7-A12C-7BD4236CBDED}"/>
              </a:ext>
            </a:extLst>
          </p:cNvPr>
          <p:cNvCxnSpPr>
            <a:cxnSpLocks/>
          </p:cNvCxnSpPr>
          <p:nvPr/>
        </p:nvCxnSpPr>
        <p:spPr>
          <a:xfrm flipH="1">
            <a:off x="2745296" y="6004949"/>
            <a:ext cx="3838346" cy="21459"/>
          </a:xfrm>
          <a:prstGeom prst="straightConnector1">
            <a:avLst/>
          </a:prstGeom>
          <a:noFill/>
          <a:ln w="57150" cap="flat" cmpd="sng">
            <a:solidFill>
              <a:schemeClr val="bg2">
                <a:lumMod val="90000"/>
              </a:schemeClr>
            </a:solidFill>
            <a:prstDash val="solid"/>
            <a:miter lim="800000"/>
            <a:headEnd type="none" w="sm" len="sm"/>
            <a:tailEnd type="none" w="sm" len="sm"/>
          </a:ln>
        </p:spPr>
      </p:cxnSp>
      <p:sp>
        <p:nvSpPr>
          <p:cNvPr id="42" name="TextBox 41">
            <a:extLst>
              <a:ext uri="{FF2B5EF4-FFF2-40B4-BE49-F238E27FC236}">
                <a16:creationId xmlns:a16="http://schemas.microsoft.com/office/drawing/2014/main" id="{F3C02D0A-B914-4AC6-AE61-151518477718}"/>
              </a:ext>
            </a:extLst>
          </p:cNvPr>
          <p:cNvSpPr txBox="1"/>
          <p:nvPr/>
        </p:nvSpPr>
        <p:spPr>
          <a:xfrm>
            <a:off x="2621289" y="5262260"/>
            <a:ext cx="3838346" cy="1323439"/>
          </a:xfrm>
          <a:prstGeom prst="rect">
            <a:avLst/>
          </a:prstGeom>
          <a:noFill/>
        </p:spPr>
        <p:txBody>
          <a:bodyPr wrap="square" rtlCol="0">
            <a:spAutoFit/>
          </a:bodyPr>
          <a:lstStyle/>
          <a:p>
            <a:endParaRPr lang="en-GB" sz="1600" dirty="0"/>
          </a:p>
          <a:p>
            <a:endParaRPr lang="en-GB" sz="1600" dirty="0"/>
          </a:p>
          <a:p>
            <a:endParaRPr lang="en-GB" sz="1600" dirty="0"/>
          </a:p>
          <a:p>
            <a:endParaRPr lang="en-GB" sz="1600" dirty="0"/>
          </a:p>
          <a:p>
            <a:endParaRPr lang="en-GB" sz="1600" dirty="0"/>
          </a:p>
        </p:txBody>
      </p:sp>
      <p:sp>
        <p:nvSpPr>
          <p:cNvPr id="43" name="TextBox 42">
            <a:extLst>
              <a:ext uri="{FF2B5EF4-FFF2-40B4-BE49-F238E27FC236}">
                <a16:creationId xmlns:a16="http://schemas.microsoft.com/office/drawing/2014/main" id="{ADF3597B-9E1C-456E-B16D-7F0AE5A93565}"/>
              </a:ext>
            </a:extLst>
          </p:cNvPr>
          <p:cNvSpPr txBox="1"/>
          <p:nvPr/>
        </p:nvSpPr>
        <p:spPr>
          <a:xfrm>
            <a:off x="2715269" y="6102152"/>
            <a:ext cx="3838346" cy="3293209"/>
          </a:xfrm>
          <a:prstGeom prst="rect">
            <a:avLst/>
          </a:prstGeom>
          <a:noFill/>
        </p:spPr>
        <p:txBody>
          <a:bodyPr wrap="square" rtlCol="0">
            <a:spAutoFit/>
          </a:bodyPr>
          <a:lstStyle/>
          <a:p>
            <a:r>
              <a:rPr lang="en-GB" sz="1600" b="1" u="sng" dirty="0">
                <a:solidFill>
                  <a:srgbClr val="002060"/>
                </a:solidFill>
              </a:rPr>
              <a:t>SCHOOL WEBSITE</a:t>
            </a:r>
          </a:p>
          <a:p>
            <a:r>
              <a:rPr lang="en-GB" sz="1600" b="1" u="sng" dirty="0">
                <a:solidFill>
                  <a:srgbClr val="002060"/>
                </a:solidFill>
              </a:rPr>
              <a:t>https://blogs.glowscotland.org.uk/in/schswebsite/</a:t>
            </a:r>
          </a:p>
          <a:p>
            <a:endParaRPr lang="en-GB" sz="1600" b="1" u="sng" dirty="0">
              <a:solidFill>
                <a:srgbClr val="002060"/>
              </a:solidFill>
            </a:endParaRPr>
          </a:p>
          <a:p>
            <a:r>
              <a:rPr lang="en-GB" sz="1600" b="1" u="sng" dirty="0">
                <a:solidFill>
                  <a:srgbClr val="002060"/>
                </a:solidFill>
              </a:rPr>
              <a:t>SCHOOL TWITTER</a:t>
            </a:r>
          </a:p>
          <a:p>
            <a:r>
              <a:rPr lang="en-GB" sz="1600" b="1" u="sng" dirty="0">
                <a:solidFill>
                  <a:srgbClr val="002060"/>
                </a:solidFill>
              </a:rPr>
              <a:t>@_</a:t>
            </a:r>
            <a:r>
              <a:rPr lang="en-GB" sz="1600" b="1" u="sng" dirty="0" err="1">
                <a:solidFill>
                  <a:srgbClr val="002060"/>
                </a:solidFill>
              </a:rPr>
              <a:t>stcolumba</a:t>
            </a:r>
            <a:endParaRPr lang="en-GB" sz="1600" b="1" u="sng" dirty="0">
              <a:solidFill>
                <a:srgbClr val="002060"/>
              </a:solidFill>
            </a:endParaRPr>
          </a:p>
          <a:p>
            <a:endParaRPr lang="en-GB" sz="1600" b="1" u="sng" dirty="0">
              <a:solidFill>
                <a:srgbClr val="002060"/>
              </a:solidFill>
            </a:endParaRPr>
          </a:p>
          <a:p>
            <a:endParaRPr lang="en-GB" sz="1600" b="1" u="sng" dirty="0">
              <a:solidFill>
                <a:srgbClr val="002060"/>
              </a:solidFill>
            </a:endParaRPr>
          </a:p>
          <a:p>
            <a:endParaRPr lang="en-GB" sz="1600" dirty="0"/>
          </a:p>
          <a:p>
            <a:endParaRPr lang="en-GB" sz="1600" dirty="0"/>
          </a:p>
          <a:p>
            <a:endParaRPr lang="en-GB" sz="1600" dirty="0"/>
          </a:p>
          <a:p>
            <a:endParaRPr lang="en-GB" sz="1600" dirty="0"/>
          </a:p>
          <a:p>
            <a:endParaRPr lang="en-GB" sz="1600" dirty="0"/>
          </a:p>
        </p:txBody>
      </p:sp>
    </p:spTree>
    <p:extLst>
      <p:ext uri="{BB962C8B-B14F-4D97-AF65-F5344CB8AC3E}">
        <p14:creationId xmlns:p14="http://schemas.microsoft.com/office/powerpoint/2010/main" val="687593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p:nvPr/>
        </p:nvSpPr>
        <p:spPr>
          <a:xfrm>
            <a:off x="208548" y="256674"/>
            <a:ext cx="6416842" cy="9416715"/>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Google Shape;105;p2">
            <a:extLst>
              <a:ext uri="{FF2B5EF4-FFF2-40B4-BE49-F238E27FC236}">
                <a16:creationId xmlns:a16="http://schemas.microsoft.com/office/drawing/2014/main" id="{4E07BC13-8112-44F2-A506-9B8FB4D0648D}"/>
              </a:ext>
            </a:extLst>
          </p:cNvPr>
          <p:cNvSpPr txBox="1"/>
          <p:nvPr/>
        </p:nvSpPr>
        <p:spPr>
          <a:xfrm>
            <a:off x="324846" y="349766"/>
            <a:ext cx="6228769"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3600" dirty="0">
                <a:solidFill>
                  <a:srgbClr val="002060"/>
                </a:solidFill>
                <a:latin typeface="Calibri"/>
                <a:cs typeface="Calibri"/>
                <a:sym typeface="Calibri"/>
              </a:rPr>
              <a:t>S2 OPTIONS </a:t>
            </a:r>
            <a:r>
              <a:rPr lang="en-GB" sz="3600" dirty="0" smtClean="0">
                <a:solidFill>
                  <a:srgbClr val="002060"/>
                </a:solidFill>
                <a:latin typeface="Calibri"/>
                <a:cs typeface="Calibri"/>
                <a:sym typeface="Calibri"/>
              </a:rPr>
              <a:t>2023</a:t>
            </a:r>
            <a:endParaRPr sz="1100" dirty="0">
              <a:solidFill>
                <a:srgbClr val="002060"/>
              </a:solidFill>
            </a:endParaRPr>
          </a:p>
        </p:txBody>
      </p:sp>
      <p:cxnSp>
        <p:nvCxnSpPr>
          <p:cNvPr id="24" name="Google Shape;111;p2">
            <a:extLst>
              <a:ext uri="{FF2B5EF4-FFF2-40B4-BE49-F238E27FC236}">
                <a16:creationId xmlns:a16="http://schemas.microsoft.com/office/drawing/2014/main" id="{AA6345FF-E347-4BE1-832B-88447A71059B}"/>
              </a:ext>
            </a:extLst>
          </p:cNvPr>
          <p:cNvCxnSpPr/>
          <p:nvPr/>
        </p:nvCxnSpPr>
        <p:spPr>
          <a:xfrm rot="10800000">
            <a:off x="213730" y="1343330"/>
            <a:ext cx="6427694" cy="0"/>
          </a:xfrm>
          <a:prstGeom prst="straightConnector1">
            <a:avLst/>
          </a:prstGeom>
          <a:noFill/>
          <a:ln w="57150" cap="flat" cmpd="sng">
            <a:solidFill>
              <a:srgbClr val="002060"/>
            </a:solidFill>
            <a:prstDash val="solid"/>
            <a:miter lim="800000"/>
            <a:headEnd type="none" w="sm" len="sm"/>
            <a:tailEnd type="none" w="sm" len="sm"/>
          </a:ln>
        </p:spPr>
      </p:cxnSp>
      <p:sp>
        <p:nvSpPr>
          <p:cNvPr id="27" name="Google Shape;92;p1">
            <a:extLst>
              <a:ext uri="{FF2B5EF4-FFF2-40B4-BE49-F238E27FC236}">
                <a16:creationId xmlns:a16="http://schemas.microsoft.com/office/drawing/2014/main" id="{4BE2E723-7B1F-4838-A6C7-9CBFDEA16124}"/>
              </a:ext>
            </a:extLst>
          </p:cNvPr>
          <p:cNvSpPr/>
          <p:nvPr/>
        </p:nvSpPr>
        <p:spPr>
          <a:xfrm>
            <a:off x="10926" y="9163882"/>
            <a:ext cx="6542689" cy="400069"/>
          </a:xfrm>
          <a:prstGeom prst="rect">
            <a:avLst/>
          </a:prstGeom>
          <a:noFill/>
          <a:ln>
            <a:noFill/>
          </a:ln>
        </p:spPr>
        <p:txBody>
          <a:bodyPr spcFirstLastPara="1" wrap="square" lIns="91425" tIns="45700" rIns="91425" bIns="45700" anchor="t" anchorCtr="0">
            <a:spAutoFit/>
          </a:bodyPr>
          <a:lstStyle/>
          <a:p>
            <a:pPr lvl="0" algn="r"/>
            <a:r>
              <a:rPr lang="en-GB" sz="2000" dirty="0">
                <a:solidFill>
                  <a:srgbClr val="D8D8D8"/>
                </a:solidFill>
                <a:ea typeface="Calibri"/>
                <a:cs typeface="Calibri"/>
                <a:sym typeface="Calibri"/>
              </a:rPr>
              <a:t>FAITH. AMBITION. INCLUSION. PERSEVERANCE.</a:t>
            </a:r>
            <a:endParaRPr lang="en-GB" sz="2000" dirty="0"/>
          </a:p>
        </p:txBody>
      </p:sp>
      <p:cxnSp>
        <p:nvCxnSpPr>
          <p:cNvPr id="28" name="Google Shape;93;p1">
            <a:extLst>
              <a:ext uri="{FF2B5EF4-FFF2-40B4-BE49-F238E27FC236}">
                <a16:creationId xmlns:a16="http://schemas.microsoft.com/office/drawing/2014/main" id="{1DF0E37F-FF1B-4CF8-B733-1FB4FF546264}"/>
              </a:ext>
            </a:extLst>
          </p:cNvPr>
          <p:cNvCxnSpPr>
            <a:cxnSpLocks/>
          </p:cNvCxnSpPr>
          <p:nvPr/>
        </p:nvCxnSpPr>
        <p:spPr>
          <a:xfrm flipH="1">
            <a:off x="208548" y="9091036"/>
            <a:ext cx="6440906" cy="0"/>
          </a:xfrm>
          <a:prstGeom prst="straightConnector1">
            <a:avLst/>
          </a:prstGeom>
          <a:noFill/>
          <a:ln w="57150" cap="flat" cmpd="sng">
            <a:solidFill>
              <a:srgbClr val="002060"/>
            </a:solidFill>
            <a:prstDash val="solid"/>
            <a:miter lim="800000"/>
            <a:headEnd type="none" w="sm" len="sm"/>
            <a:tailEnd type="none" w="sm" len="sm"/>
          </a:ln>
        </p:spPr>
      </p:cxnSp>
      <p:sp>
        <p:nvSpPr>
          <p:cNvPr id="9" name="TextBox 8">
            <a:extLst>
              <a:ext uri="{FF2B5EF4-FFF2-40B4-BE49-F238E27FC236}">
                <a16:creationId xmlns:a16="http://schemas.microsoft.com/office/drawing/2014/main" id="{F53DD1F2-A32E-4857-9F71-72B514A1E0D9}"/>
              </a:ext>
            </a:extLst>
          </p:cNvPr>
          <p:cNvSpPr txBox="1"/>
          <p:nvPr/>
        </p:nvSpPr>
        <p:spPr>
          <a:xfrm>
            <a:off x="636191" y="1554026"/>
            <a:ext cx="5657974" cy="6001643"/>
          </a:xfrm>
          <a:prstGeom prst="rect">
            <a:avLst/>
          </a:prstGeom>
          <a:solidFill>
            <a:srgbClr val="FFFFFF"/>
          </a:solidFill>
        </p:spPr>
        <p:txBody>
          <a:bodyPr wrap="square" rtlCol="0">
            <a:spAutoFit/>
          </a:bodyPr>
          <a:lstStyle/>
          <a:p>
            <a:r>
              <a:rPr lang="en-GB" sz="1600" dirty="0"/>
              <a:t>Dear Parent,</a:t>
            </a:r>
          </a:p>
          <a:p>
            <a:endParaRPr lang="en-GB" sz="1600" dirty="0"/>
          </a:p>
          <a:p>
            <a:r>
              <a:rPr lang="en-GB" sz="1600" dirty="0"/>
              <a:t>S2 pupils will soon be making their options choices for S3.</a:t>
            </a:r>
          </a:p>
          <a:p>
            <a:endParaRPr lang="en-GB" sz="1600" dirty="0"/>
          </a:p>
          <a:p>
            <a:r>
              <a:rPr lang="en-GB" sz="1600" dirty="0"/>
              <a:t>This can be a challenging time for young people and we think it is important that they are given as much information as possible to help them to make sensible and informed decisions.</a:t>
            </a:r>
          </a:p>
          <a:p>
            <a:endParaRPr lang="en-GB" sz="1600" dirty="0"/>
          </a:p>
          <a:p>
            <a:r>
              <a:rPr lang="en-GB" sz="1600" dirty="0"/>
              <a:t>This booklet is designed to outline the rationale behind our curriculum offering in S3 and to provide pupils and parents with some guidance around how to pick subjects most effectively.</a:t>
            </a:r>
          </a:p>
          <a:p>
            <a:endParaRPr lang="en-GB" sz="1600" dirty="0"/>
          </a:p>
          <a:p>
            <a:r>
              <a:rPr lang="en-GB" sz="1600" dirty="0"/>
              <a:t>This booklet will also outline where you can access useful information to support your child as they make these choices.</a:t>
            </a:r>
          </a:p>
          <a:p>
            <a:endParaRPr lang="en-GB" sz="1600" dirty="0"/>
          </a:p>
          <a:p>
            <a:r>
              <a:rPr lang="en-GB" sz="1600" dirty="0"/>
              <a:t>School staff will be on hand to provide support and guidance to pupils throughout the options process. Please do not hesitate to contact us at the school should you have any questions or require any additional information.</a:t>
            </a:r>
          </a:p>
          <a:p>
            <a:endParaRPr lang="en-GB" sz="1600" dirty="0"/>
          </a:p>
          <a:p>
            <a:r>
              <a:rPr lang="en-GB" sz="1600" dirty="0"/>
              <a:t>Thank you, as always, for your continued support.</a:t>
            </a:r>
          </a:p>
          <a:p>
            <a:endParaRPr lang="en-GB" sz="1600" dirty="0"/>
          </a:p>
          <a:p>
            <a:r>
              <a:rPr lang="en-GB" sz="1600" dirty="0" smtClean="0">
                <a:latin typeface="Lucida Calligraphy" panose="03010101010101010101" pitchFamily="66" charset="0"/>
              </a:rPr>
              <a:t>Mr I McLean</a:t>
            </a:r>
            <a:endParaRPr lang="en-GB" sz="1600" dirty="0">
              <a:latin typeface="Lucida Calligraphy" panose="03010101010101010101" pitchFamily="66" charset="0"/>
            </a:endParaRPr>
          </a:p>
          <a:p>
            <a:r>
              <a:rPr lang="en-GB" sz="1600" dirty="0" smtClean="0"/>
              <a:t>Depute </a:t>
            </a:r>
            <a:r>
              <a:rPr lang="en-GB" sz="1600" dirty="0"/>
              <a:t>Head Teacher</a:t>
            </a:r>
          </a:p>
        </p:txBody>
      </p:sp>
      <p:pic>
        <p:nvPicPr>
          <p:cNvPr id="31" name="Picture 30">
            <a:extLst>
              <a:ext uri="{FF2B5EF4-FFF2-40B4-BE49-F238E27FC236}">
                <a16:creationId xmlns:a16="http://schemas.microsoft.com/office/drawing/2014/main" id="{DEFBDE0F-8976-45FA-A064-A5DBC234C4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2916" y="7094978"/>
            <a:ext cx="1469266" cy="1843928"/>
          </a:xfrm>
          <a:prstGeom prst="rect">
            <a:avLst/>
          </a:prstGeom>
        </p:spPr>
      </p:pic>
    </p:spTree>
    <p:extLst>
      <p:ext uri="{BB962C8B-B14F-4D97-AF65-F5344CB8AC3E}">
        <p14:creationId xmlns:p14="http://schemas.microsoft.com/office/powerpoint/2010/main" val="39998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p:nvPr/>
        </p:nvSpPr>
        <p:spPr>
          <a:xfrm>
            <a:off x="208548" y="256674"/>
            <a:ext cx="6416842" cy="9416715"/>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Google Shape;105;p2">
            <a:extLst>
              <a:ext uri="{FF2B5EF4-FFF2-40B4-BE49-F238E27FC236}">
                <a16:creationId xmlns:a16="http://schemas.microsoft.com/office/drawing/2014/main" id="{4E07BC13-8112-44F2-A506-9B8FB4D0648D}"/>
              </a:ext>
            </a:extLst>
          </p:cNvPr>
          <p:cNvSpPr txBox="1"/>
          <p:nvPr/>
        </p:nvSpPr>
        <p:spPr>
          <a:xfrm>
            <a:off x="324846" y="349766"/>
            <a:ext cx="6228769"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3600" dirty="0">
                <a:solidFill>
                  <a:srgbClr val="002060"/>
                </a:solidFill>
                <a:latin typeface="Calibri"/>
                <a:sym typeface="Calibri"/>
              </a:rPr>
              <a:t>WHERE ARE WE NOW?</a:t>
            </a:r>
            <a:endParaRPr sz="1100" dirty="0">
              <a:solidFill>
                <a:srgbClr val="002060"/>
              </a:solidFill>
            </a:endParaRPr>
          </a:p>
        </p:txBody>
      </p:sp>
      <p:cxnSp>
        <p:nvCxnSpPr>
          <p:cNvPr id="24" name="Google Shape;111;p2">
            <a:extLst>
              <a:ext uri="{FF2B5EF4-FFF2-40B4-BE49-F238E27FC236}">
                <a16:creationId xmlns:a16="http://schemas.microsoft.com/office/drawing/2014/main" id="{AA6345FF-E347-4BE1-832B-88447A71059B}"/>
              </a:ext>
            </a:extLst>
          </p:cNvPr>
          <p:cNvCxnSpPr/>
          <p:nvPr/>
        </p:nvCxnSpPr>
        <p:spPr>
          <a:xfrm rot="10800000">
            <a:off x="213730" y="1343330"/>
            <a:ext cx="6427694" cy="0"/>
          </a:xfrm>
          <a:prstGeom prst="straightConnector1">
            <a:avLst/>
          </a:prstGeom>
          <a:noFill/>
          <a:ln w="57150" cap="flat" cmpd="sng">
            <a:solidFill>
              <a:srgbClr val="002060"/>
            </a:solidFill>
            <a:prstDash val="solid"/>
            <a:miter lim="800000"/>
            <a:headEnd type="none" w="sm" len="sm"/>
            <a:tailEnd type="none" w="sm" len="sm"/>
          </a:ln>
        </p:spPr>
      </p:cxnSp>
      <p:sp>
        <p:nvSpPr>
          <p:cNvPr id="27" name="Google Shape;92;p1">
            <a:extLst>
              <a:ext uri="{FF2B5EF4-FFF2-40B4-BE49-F238E27FC236}">
                <a16:creationId xmlns:a16="http://schemas.microsoft.com/office/drawing/2014/main" id="{4BE2E723-7B1F-4838-A6C7-9CBFDEA16124}"/>
              </a:ext>
            </a:extLst>
          </p:cNvPr>
          <p:cNvSpPr/>
          <p:nvPr/>
        </p:nvSpPr>
        <p:spPr>
          <a:xfrm>
            <a:off x="10926" y="9163882"/>
            <a:ext cx="6542689" cy="400069"/>
          </a:xfrm>
          <a:prstGeom prst="rect">
            <a:avLst/>
          </a:prstGeom>
          <a:noFill/>
          <a:ln>
            <a:noFill/>
          </a:ln>
        </p:spPr>
        <p:txBody>
          <a:bodyPr spcFirstLastPara="1" wrap="square" lIns="91425" tIns="45700" rIns="91425" bIns="45700" anchor="t" anchorCtr="0">
            <a:spAutoFit/>
          </a:bodyPr>
          <a:lstStyle/>
          <a:p>
            <a:pPr lvl="0" algn="r"/>
            <a:r>
              <a:rPr lang="en-GB" sz="2000" dirty="0">
                <a:solidFill>
                  <a:srgbClr val="D8D8D8"/>
                </a:solidFill>
                <a:ea typeface="Calibri"/>
                <a:cs typeface="Calibri"/>
                <a:sym typeface="Calibri"/>
              </a:rPr>
              <a:t>FAITH. AMBITION. INCLUSION. PERSEVERANCE.</a:t>
            </a:r>
            <a:endParaRPr lang="en-GB" sz="2000" dirty="0"/>
          </a:p>
        </p:txBody>
      </p:sp>
      <p:cxnSp>
        <p:nvCxnSpPr>
          <p:cNvPr id="28" name="Google Shape;93;p1">
            <a:extLst>
              <a:ext uri="{FF2B5EF4-FFF2-40B4-BE49-F238E27FC236}">
                <a16:creationId xmlns:a16="http://schemas.microsoft.com/office/drawing/2014/main" id="{1DF0E37F-FF1B-4CF8-B733-1FB4FF546264}"/>
              </a:ext>
            </a:extLst>
          </p:cNvPr>
          <p:cNvCxnSpPr>
            <a:cxnSpLocks/>
          </p:cNvCxnSpPr>
          <p:nvPr/>
        </p:nvCxnSpPr>
        <p:spPr>
          <a:xfrm flipH="1">
            <a:off x="208548" y="9091036"/>
            <a:ext cx="6440906" cy="0"/>
          </a:xfrm>
          <a:prstGeom prst="straightConnector1">
            <a:avLst/>
          </a:prstGeom>
          <a:noFill/>
          <a:ln w="57150" cap="flat" cmpd="sng">
            <a:solidFill>
              <a:srgbClr val="002060"/>
            </a:solidFill>
            <a:prstDash val="solid"/>
            <a:miter lim="800000"/>
            <a:headEnd type="none" w="sm" len="sm"/>
            <a:tailEnd type="none" w="sm" len="sm"/>
          </a:ln>
        </p:spPr>
      </p:cxnSp>
      <p:sp>
        <p:nvSpPr>
          <p:cNvPr id="13" name="TextBox 12">
            <a:extLst>
              <a:ext uri="{FF2B5EF4-FFF2-40B4-BE49-F238E27FC236}">
                <a16:creationId xmlns:a16="http://schemas.microsoft.com/office/drawing/2014/main" id="{BB41BAE6-E2EB-49F7-8C4E-D34782CF3325}"/>
              </a:ext>
            </a:extLst>
          </p:cNvPr>
          <p:cNvSpPr txBox="1"/>
          <p:nvPr/>
        </p:nvSpPr>
        <p:spPr>
          <a:xfrm>
            <a:off x="417726" y="2540453"/>
            <a:ext cx="3930669" cy="1446550"/>
          </a:xfrm>
          <a:prstGeom prst="rect">
            <a:avLst/>
          </a:prstGeom>
          <a:solidFill>
            <a:srgbClr val="FFFFFF"/>
          </a:solidFill>
        </p:spPr>
        <p:txBody>
          <a:bodyPr wrap="square" rtlCol="0">
            <a:spAutoFit/>
          </a:bodyPr>
          <a:lstStyle/>
          <a:p>
            <a:r>
              <a:rPr lang="en-GB" dirty="0" smtClean="0">
                <a:solidFill>
                  <a:schemeClr val="tx1">
                    <a:lumMod val="95000"/>
                    <a:lumOff val="5000"/>
                  </a:schemeClr>
                </a:solidFill>
              </a:rPr>
              <a:t>We have created an </a:t>
            </a:r>
            <a:r>
              <a:rPr lang="en-GB" dirty="0">
                <a:solidFill>
                  <a:schemeClr val="tx1">
                    <a:lumMod val="95000"/>
                    <a:lumOff val="5000"/>
                  </a:schemeClr>
                </a:solidFill>
              </a:rPr>
              <a:t>options form which provides pupils with a range of choices and pathways in their S3 studies and beyond.</a:t>
            </a:r>
          </a:p>
          <a:p>
            <a:endParaRPr lang="en-GB" sz="1600" dirty="0"/>
          </a:p>
        </p:txBody>
      </p:sp>
      <p:sp>
        <p:nvSpPr>
          <p:cNvPr id="15" name="TextBox 14">
            <a:extLst>
              <a:ext uri="{FF2B5EF4-FFF2-40B4-BE49-F238E27FC236}">
                <a16:creationId xmlns:a16="http://schemas.microsoft.com/office/drawing/2014/main" id="{3B4D102C-2AE0-45A8-ABFF-6D64D53A4117}"/>
              </a:ext>
            </a:extLst>
          </p:cNvPr>
          <p:cNvSpPr txBox="1"/>
          <p:nvPr/>
        </p:nvSpPr>
        <p:spPr>
          <a:xfrm>
            <a:off x="2509605" y="5255584"/>
            <a:ext cx="3930669" cy="3139321"/>
          </a:xfrm>
          <a:prstGeom prst="rect">
            <a:avLst/>
          </a:prstGeom>
          <a:solidFill>
            <a:srgbClr val="FFFFFF"/>
          </a:solidFill>
        </p:spPr>
        <p:txBody>
          <a:bodyPr wrap="square" rtlCol="0">
            <a:spAutoFit/>
          </a:bodyPr>
          <a:lstStyle/>
          <a:p>
            <a:r>
              <a:rPr lang="en-GB" b="1" u="sng" dirty="0"/>
              <a:t>S2 Report</a:t>
            </a:r>
          </a:p>
          <a:p>
            <a:endParaRPr lang="en-GB" dirty="0">
              <a:solidFill>
                <a:schemeClr val="bg1">
                  <a:lumMod val="75000"/>
                </a:schemeClr>
              </a:solidFill>
            </a:endParaRPr>
          </a:p>
          <a:p>
            <a:r>
              <a:rPr lang="en-GB" dirty="0">
                <a:solidFill>
                  <a:schemeClr val="tx1">
                    <a:lumMod val="95000"/>
                    <a:lumOff val="5000"/>
                  </a:schemeClr>
                </a:solidFill>
              </a:rPr>
              <a:t>In March, pupils will be issued with their S2 Report. This will provide comments from teachers about progress and effort in class.</a:t>
            </a:r>
          </a:p>
          <a:p>
            <a:endParaRPr lang="en-GB" dirty="0">
              <a:solidFill>
                <a:schemeClr val="tx1">
                  <a:lumMod val="95000"/>
                  <a:lumOff val="5000"/>
                </a:schemeClr>
              </a:solidFill>
            </a:endParaRPr>
          </a:p>
          <a:p>
            <a:r>
              <a:rPr lang="en-GB" dirty="0">
                <a:solidFill>
                  <a:schemeClr val="tx1">
                    <a:lumMod val="95000"/>
                    <a:lumOff val="5000"/>
                  </a:schemeClr>
                </a:solidFill>
              </a:rPr>
              <a:t>Pupils should use the information in this report, and the feedback from teachers, to support them as they select their options for S3.</a:t>
            </a:r>
            <a:endParaRPr lang="en-GB" dirty="0"/>
          </a:p>
        </p:txBody>
      </p:sp>
      <p:pic>
        <p:nvPicPr>
          <p:cNvPr id="9" name="Picture 8">
            <a:extLst>
              <a:ext uri="{FF2B5EF4-FFF2-40B4-BE49-F238E27FC236}">
                <a16:creationId xmlns:a16="http://schemas.microsoft.com/office/drawing/2014/main" id="{EB748A1A-BDB9-4D35-8A0A-222B4FE3ED6A}"/>
              </a:ext>
            </a:extLst>
          </p:cNvPr>
          <p:cNvPicPr>
            <a:picLocks noChangeAspect="1"/>
          </p:cNvPicPr>
          <p:nvPr/>
        </p:nvPicPr>
        <p:blipFill rotWithShape="1">
          <a:blip r:embed="rId2"/>
          <a:srcRect l="10524" t="4445" r="11818"/>
          <a:stretch/>
        </p:blipFill>
        <p:spPr>
          <a:xfrm>
            <a:off x="4253363" y="1829467"/>
            <a:ext cx="2358172" cy="2922081"/>
          </a:xfrm>
          <a:prstGeom prst="rect">
            <a:avLst/>
          </a:prstGeom>
          <a:effectLst>
            <a:softEdge rad="139700"/>
          </a:effectLst>
        </p:spPr>
      </p:pic>
      <p:pic>
        <p:nvPicPr>
          <p:cNvPr id="10" name="Picture 2" descr="Report Card Comments | by Brian Foutty | Automating iPad | Medium">
            <a:extLst>
              <a:ext uri="{FF2B5EF4-FFF2-40B4-BE49-F238E27FC236}">
                <a16:creationId xmlns:a16="http://schemas.microsoft.com/office/drawing/2014/main" id="{83ABB9A5-3673-4972-9AC8-98732E2372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726" y="5328428"/>
            <a:ext cx="2091879" cy="313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026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p:nvPr/>
        </p:nvSpPr>
        <p:spPr>
          <a:xfrm>
            <a:off x="208546" y="244642"/>
            <a:ext cx="6416842" cy="9416715"/>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Google Shape;105;p2">
            <a:extLst>
              <a:ext uri="{FF2B5EF4-FFF2-40B4-BE49-F238E27FC236}">
                <a16:creationId xmlns:a16="http://schemas.microsoft.com/office/drawing/2014/main" id="{4E07BC13-8112-44F2-A506-9B8FB4D0648D}"/>
              </a:ext>
            </a:extLst>
          </p:cNvPr>
          <p:cNvSpPr txBox="1"/>
          <p:nvPr/>
        </p:nvSpPr>
        <p:spPr>
          <a:xfrm>
            <a:off x="324846" y="349766"/>
            <a:ext cx="6228769"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3600" dirty="0">
                <a:solidFill>
                  <a:srgbClr val="002060"/>
                </a:solidFill>
                <a:latin typeface="Calibri"/>
                <a:sym typeface="Calibri"/>
              </a:rPr>
              <a:t>PROGRESSION</a:t>
            </a:r>
            <a:endParaRPr sz="1100" dirty="0">
              <a:solidFill>
                <a:srgbClr val="002060"/>
              </a:solidFill>
            </a:endParaRPr>
          </a:p>
        </p:txBody>
      </p:sp>
      <p:cxnSp>
        <p:nvCxnSpPr>
          <p:cNvPr id="24" name="Google Shape;111;p2">
            <a:extLst>
              <a:ext uri="{FF2B5EF4-FFF2-40B4-BE49-F238E27FC236}">
                <a16:creationId xmlns:a16="http://schemas.microsoft.com/office/drawing/2014/main" id="{AA6345FF-E347-4BE1-832B-88447A71059B}"/>
              </a:ext>
            </a:extLst>
          </p:cNvPr>
          <p:cNvCxnSpPr/>
          <p:nvPr/>
        </p:nvCxnSpPr>
        <p:spPr>
          <a:xfrm rot="10800000">
            <a:off x="213730" y="1343330"/>
            <a:ext cx="6427694" cy="0"/>
          </a:xfrm>
          <a:prstGeom prst="straightConnector1">
            <a:avLst/>
          </a:prstGeom>
          <a:noFill/>
          <a:ln w="57150" cap="flat" cmpd="sng">
            <a:solidFill>
              <a:srgbClr val="002060"/>
            </a:solidFill>
            <a:prstDash val="solid"/>
            <a:miter lim="800000"/>
            <a:headEnd type="none" w="sm" len="sm"/>
            <a:tailEnd type="none" w="sm" len="sm"/>
          </a:ln>
        </p:spPr>
      </p:cxnSp>
      <p:sp>
        <p:nvSpPr>
          <p:cNvPr id="27" name="Google Shape;92;p1">
            <a:extLst>
              <a:ext uri="{FF2B5EF4-FFF2-40B4-BE49-F238E27FC236}">
                <a16:creationId xmlns:a16="http://schemas.microsoft.com/office/drawing/2014/main" id="{4BE2E723-7B1F-4838-A6C7-9CBFDEA16124}"/>
              </a:ext>
            </a:extLst>
          </p:cNvPr>
          <p:cNvSpPr/>
          <p:nvPr/>
        </p:nvSpPr>
        <p:spPr>
          <a:xfrm>
            <a:off x="10926" y="9163882"/>
            <a:ext cx="6542689" cy="400069"/>
          </a:xfrm>
          <a:prstGeom prst="rect">
            <a:avLst/>
          </a:prstGeom>
          <a:noFill/>
          <a:ln>
            <a:noFill/>
          </a:ln>
        </p:spPr>
        <p:txBody>
          <a:bodyPr spcFirstLastPara="1" wrap="square" lIns="91425" tIns="45700" rIns="91425" bIns="45700" anchor="t" anchorCtr="0">
            <a:spAutoFit/>
          </a:bodyPr>
          <a:lstStyle/>
          <a:p>
            <a:pPr lvl="0" algn="r"/>
            <a:r>
              <a:rPr lang="en-GB" sz="2000" dirty="0">
                <a:solidFill>
                  <a:srgbClr val="D8D8D8"/>
                </a:solidFill>
                <a:ea typeface="Calibri"/>
                <a:cs typeface="Calibri"/>
                <a:sym typeface="Calibri"/>
              </a:rPr>
              <a:t>FAITH. AMBITION. INCLUSION. PERSEVERANCE.</a:t>
            </a:r>
            <a:endParaRPr lang="en-GB" sz="2000" dirty="0"/>
          </a:p>
        </p:txBody>
      </p:sp>
      <p:cxnSp>
        <p:nvCxnSpPr>
          <p:cNvPr id="28" name="Google Shape;93;p1">
            <a:extLst>
              <a:ext uri="{FF2B5EF4-FFF2-40B4-BE49-F238E27FC236}">
                <a16:creationId xmlns:a16="http://schemas.microsoft.com/office/drawing/2014/main" id="{1DF0E37F-FF1B-4CF8-B733-1FB4FF546264}"/>
              </a:ext>
            </a:extLst>
          </p:cNvPr>
          <p:cNvCxnSpPr>
            <a:cxnSpLocks/>
          </p:cNvCxnSpPr>
          <p:nvPr/>
        </p:nvCxnSpPr>
        <p:spPr>
          <a:xfrm flipH="1">
            <a:off x="208548" y="9091036"/>
            <a:ext cx="6440906" cy="0"/>
          </a:xfrm>
          <a:prstGeom prst="straightConnector1">
            <a:avLst/>
          </a:prstGeom>
          <a:noFill/>
          <a:ln w="57150" cap="flat" cmpd="sng">
            <a:solidFill>
              <a:srgbClr val="002060"/>
            </a:solidFill>
            <a:prstDash val="solid"/>
            <a:miter lim="800000"/>
            <a:headEnd type="none" w="sm" len="sm"/>
            <a:tailEnd type="none" w="sm" len="sm"/>
          </a:ln>
        </p:spPr>
      </p:cxnSp>
      <p:sp>
        <p:nvSpPr>
          <p:cNvPr id="15" name="TextBox 14">
            <a:extLst>
              <a:ext uri="{FF2B5EF4-FFF2-40B4-BE49-F238E27FC236}">
                <a16:creationId xmlns:a16="http://schemas.microsoft.com/office/drawing/2014/main" id="{3B4D102C-2AE0-45A8-ABFF-6D64D53A4117}"/>
              </a:ext>
            </a:extLst>
          </p:cNvPr>
          <p:cNvSpPr txBox="1"/>
          <p:nvPr/>
        </p:nvSpPr>
        <p:spPr>
          <a:xfrm>
            <a:off x="426428" y="4969740"/>
            <a:ext cx="6025604" cy="3970318"/>
          </a:xfrm>
          <a:prstGeom prst="rect">
            <a:avLst/>
          </a:prstGeom>
          <a:solidFill>
            <a:srgbClr val="FFFFFF"/>
          </a:solidFill>
        </p:spPr>
        <p:txBody>
          <a:bodyPr wrap="square" rtlCol="0">
            <a:spAutoFit/>
          </a:bodyPr>
          <a:lstStyle/>
          <a:p>
            <a:r>
              <a:rPr lang="en-GB" b="1" u="sng" dirty="0"/>
              <a:t>Progression</a:t>
            </a:r>
          </a:p>
          <a:p>
            <a:r>
              <a:rPr lang="en-GB" dirty="0">
                <a:solidFill>
                  <a:schemeClr val="tx1">
                    <a:lumMod val="95000"/>
                    <a:lumOff val="5000"/>
                  </a:schemeClr>
                </a:solidFill>
              </a:rPr>
              <a:t>S2 into S3 Options choices are the first in a range of subject choices that pupils will make.</a:t>
            </a:r>
          </a:p>
          <a:p>
            <a:endParaRPr lang="en-GB" dirty="0">
              <a:solidFill>
                <a:schemeClr val="tx1">
                  <a:lumMod val="95000"/>
                  <a:lumOff val="5000"/>
                </a:schemeClr>
              </a:solidFill>
            </a:endParaRPr>
          </a:p>
          <a:p>
            <a:r>
              <a:rPr lang="en-GB" dirty="0">
                <a:solidFill>
                  <a:schemeClr val="tx1">
                    <a:lumMod val="95000"/>
                    <a:lumOff val="5000"/>
                  </a:schemeClr>
                </a:solidFill>
              </a:rPr>
              <a:t>As they move into S4, pupils will be asked to confirm the six subjects that they will study as part of their National Qualifications.</a:t>
            </a:r>
          </a:p>
          <a:p>
            <a:endParaRPr lang="en-GB" dirty="0">
              <a:solidFill>
                <a:schemeClr val="tx1">
                  <a:lumMod val="95000"/>
                  <a:lumOff val="5000"/>
                </a:schemeClr>
              </a:solidFill>
            </a:endParaRPr>
          </a:p>
          <a:p>
            <a:r>
              <a:rPr lang="en-GB" dirty="0">
                <a:solidFill>
                  <a:schemeClr val="tx1">
                    <a:lumMod val="95000"/>
                    <a:lumOff val="5000"/>
                  </a:schemeClr>
                </a:solidFill>
              </a:rPr>
              <a:t>Pupils will then have the opportunity in S5 and S6 to specialise in certain subjects, as well as return to subjects that they had studied earlier in their school career.</a:t>
            </a:r>
          </a:p>
          <a:p>
            <a:endParaRPr lang="en-GB" dirty="0">
              <a:solidFill>
                <a:schemeClr val="tx1">
                  <a:lumMod val="95000"/>
                  <a:lumOff val="5000"/>
                </a:schemeClr>
              </a:solidFill>
            </a:endParaRPr>
          </a:p>
          <a:p>
            <a:r>
              <a:rPr lang="en-GB" dirty="0">
                <a:solidFill>
                  <a:schemeClr val="tx1">
                    <a:lumMod val="95000"/>
                    <a:lumOff val="5000"/>
                  </a:schemeClr>
                </a:solidFill>
              </a:rPr>
              <a:t>Even at this early stage, pupils should consider where their chosen subjects could take them.</a:t>
            </a:r>
            <a:endParaRPr lang="en-GB" dirty="0"/>
          </a:p>
        </p:txBody>
      </p:sp>
      <p:pic>
        <p:nvPicPr>
          <p:cNvPr id="3" name="Picture 2">
            <a:extLst>
              <a:ext uri="{FF2B5EF4-FFF2-40B4-BE49-F238E27FC236}">
                <a16:creationId xmlns:a16="http://schemas.microsoft.com/office/drawing/2014/main" id="{DC29C004-A8DC-4141-BDBC-E0B45CA1B747}"/>
              </a:ext>
            </a:extLst>
          </p:cNvPr>
          <p:cNvPicPr>
            <a:picLocks noChangeAspect="1"/>
          </p:cNvPicPr>
          <p:nvPr/>
        </p:nvPicPr>
        <p:blipFill>
          <a:blip r:embed="rId2"/>
          <a:stretch>
            <a:fillRect/>
          </a:stretch>
        </p:blipFill>
        <p:spPr>
          <a:xfrm>
            <a:off x="334610" y="1495111"/>
            <a:ext cx="6219005" cy="3370070"/>
          </a:xfrm>
          <a:prstGeom prst="rect">
            <a:avLst/>
          </a:prstGeom>
        </p:spPr>
      </p:pic>
    </p:spTree>
    <p:extLst>
      <p:ext uri="{BB962C8B-B14F-4D97-AF65-F5344CB8AC3E}">
        <p14:creationId xmlns:p14="http://schemas.microsoft.com/office/powerpoint/2010/main" val="3648386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p:nvPr/>
        </p:nvSpPr>
        <p:spPr>
          <a:xfrm>
            <a:off x="208548" y="256674"/>
            <a:ext cx="6416842" cy="9416715"/>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Google Shape;105;p2">
            <a:extLst>
              <a:ext uri="{FF2B5EF4-FFF2-40B4-BE49-F238E27FC236}">
                <a16:creationId xmlns:a16="http://schemas.microsoft.com/office/drawing/2014/main" id="{4E07BC13-8112-44F2-A506-9B8FB4D0648D}"/>
              </a:ext>
            </a:extLst>
          </p:cNvPr>
          <p:cNvSpPr txBox="1"/>
          <p:nvPr/>
        </p:nvSpPr>
        <p:spPr>
          <a:xfrm>
            <a:off x="324846" y="349766"/>
            <a:ext cx="6228769"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3600" dirty="0">
                <a:solidFill>
                  <a:srgbClr val="002060"/>
                </a:solidFill>
                <a:latin typeface="Calibri"/>
                <a:sym typeface="Calibri"/>
              </a:rPr>
              <a:t>CURRICULUM DESIGN</a:t>
            </a:r>
            <a:endParaRPr sz="1100" dirty="0">
              <a:solidFill>
                <a:srgbClr val="002060"/>
              </a:solidFill>
            </a:endParaRPr>
          </a:p>
        </p:txBody>
      </p:sp>
      <p:cxnSp>
        <p:nvCxnSpPr>
          <p:cNvPr id="24" name="Google Shape;111;p2">
            <a:extLst>
              <a:ext uri="{FF2B5EF4-FFF2-40B4-BE49-F238E27FC236}">
                <a16:creationId xmlns:a16="http://schemas.microsoft.com/office/drawing/2014/main" id="{AA6345FF-E347-4BE1-832B-88447A71059B}"/>
              </a:ext>
            </a:extLst>
          </p:cNvPr>
          <p:cNvCxnSpPr/>
          <p:nvPr/>
        </p:nvCxnSpPr>
        <p:spPr>
          <a:xfrm rot="10800000">
            <a:off x="213730" y="1343330"/>
            <a:ext cx="6427694" cy="0"/>
          </a:xfrm>
          <a:prstGeom prst="straightConnector1">
            <a:avLst/>
          </a:prstGeom>
          <a:noFill/>
          <a:ln w="57150" cap="flat" cmpd="sng">
            <a:solidFill>
              <a:srgbClr val="002060"/>
            </a:solidFill>
            <a:prstDash val="solid"/>
            <a:miter lim="800000"/>
            <a:headEnd type="none" w="sm" len="sm"/>
            <a:tailEnd type="none" w="sm" len="sm"/>
          </a:ln>
        </p:spPr>
      </p:cxnSp>
      <p:sp>
        <p:nvSpPr>
          <p:cNvPr id="27" name="Google Shape;92;p1">
            <a:extLst>
              <a:ext uri="{FF2B5EF4-FFF2-40B4-BE49-F238E27FC236}">
                <a16:creationId xmlns:a16="http://schemas.microsoft.com/office/drawing/2014/main" id="{4BE2E723-7B1F-4838-A6C7-9CBFDEA16124}"/>
              </a:ext>
            </a:extLst>
          </p:cNvPr>
          <p:cNvSpPr/>
          <p:nvPr/>
        </p:nvSpPr>
        <p:spPr>
          <a:xfrm>
            <a:off x="10926" y="9163882"/>
            <a:ext cx="6542689" cy="400069"/>
          </a:xfrm>
          <a:prstGeom prst="rect">
            <a:avLst/>
          </a:prstGeom>
          <a:noFill/>
          <a:ln>
            <a:noFill/>
          </a:ln>
        </p:spPr>
        <p:txBody>
          <a:bodyPr spcFirstLastPara="1" wrap="square" lIns="91425" tIns="45700" rIns="91425" bIns="45700" anchor="t" anchorCtr="0">
            <a:spAutoFit/>
          </a:bodyPr>
          <a:lstStyle/>
          <a:p>
            <a:pPr lvl="0" algn="r"/>
            <a:r>
              <a:rPr lang="en-GB" sz="2000" dirty="0">
                <a:solidFill>
                  <a:srgbClr val="D8D8D8"/>
                </a:solidFill>
                <a:ea typeface="Calibri"/>
                <a:cs typeface="Calibri"/>
                <a:sym typeface="Calibri"/>
              </a:rPr>
              <a:t>FAITH. AMBITION. INCLUSION. PERSEVERANCE.</a:t>
            </a:r>
            <a:endParaRPr lang="en-GB" sz="2000" dirty="0"/>
          </a:p>
        </p:txBody>
      </p:sp>
      <p:cxnSp>
        <p:nvCxnSpPr>
          <p:cNvPr id="28" name="Google Shape;93;p1">
            <a:extLst>
              <a:ext uri="{FF2B5EF4-FFF2-40B4-BE49-F238E27FC236}">
                <a16:creationId xmlns:a16="http://schemas.microsoft.com/office/drawing/2014/main" id="{1DF0E37F-FF1B-4CF8-B733-1FB4FF546264}"/>
              </a:ext>
            </a:extLst>
          </p:cNvPr>
          <p:cNvCxnSpPr>
            <a:cxnSpLocks/>
          </p:cNvCxnSpPr>
          <p:nvPr/>
        </p:nvCxnSpPr>
        <p:spPr>
          <a:xfrm flipH="1">
            <a:off x="208548" y="9091036"/>
            <a:ext cx="6440906" cy="0"/>
          </a:xfrm>
          <a:prstGeom prst="straightConnector1">
            <a:avLst/>
          </a:prstGeom>
          <a:noFill/>
          <a:ln w="57150" cap="flat" cmpd="sng">
            <a:solidFill>
              <a:srgbClr val="002060"/>
            </a:solidFill>
            <a:prstDash val="solid"/>
            <a:miter lim="800000"/>
            <a:headEnd type="none" w="sm" len="sm"/>
            <a:tailEnd type="none" w="sm" len="sm"/>
          </a:ln>
        </p:spPr>
      </p:cxnSp>
      <p:sp>
        <p:nvSpPr>
          <p:cNvPr id="13" name="TextBox 12">
            <a:extLst>
              <a:ext uri="{FF2B5EF4-FFF2-40B4-BE49-F238E27FC236}">
                <a16:creationId xmlns:a16="http://schemas.microsoft.com/office/drawing/2014/main" id="{BB41BAE6-E2EB-49F7-8C4E-D34782CF3325}"/>
              </a:ext>
            </a:extLst>
          </p:cNvPr>
          <p:cNvSpPr txBox="1"/>
          <p:nvPr/>
        </p:nvSpPr>
        <p:spPr>
          <a:xfrm>
            <a:off x="565536" y="1509057"/>
            <a:ext cx="5896003" cy="7232749"/>
          </a:xfrm>
          <a:prstGeom prst="rect">
            <a:avLst/>
          </a:prstGeom>
          <a:solidFill>
            <a:srgbClr val="FFFFFF"/>
          </a:solidFill>
        </p:spPr>
        <p:txBody>
          <a:bodyPr wrap="square" rtlCol="0">
            <a:spAutoFit/>
          </a:bodyPr>
          <a:lstStyle/>
          <a:p>
            <a:r>
              <a:rPr lang="en-GB" sz="1600" b="1" u="sng" dirty="0"/>
              <a:t>Curriculum for Excellence</a:t>
            </a:r>
            <a:endParaRPr lang="en-GB" sz="1600" dirty="0">
              <a:solidFill>
                <a:schemeClr val="bg1">
                  <a:lumMod val="75000"/>
                </a:schemeClr>
              </a:solidFill>
            </a:endParaRPr>
          </a:p>
          <a:p>
            <a:r>
              <a:rPr lang="en-GB" sz="1600" dirty="0"/>
              <a:t>‘The Curriculum for Excellence has been introduced to raise standards of learning and teaching for all 3 to 18 year olds. It aims to help prepare children and young people with the knowledge and skills they need in a fast changing world’. </a:t>
            </a:r>
            <a:r>
              <a:rPr lang="en-GB" sz="1600" b="1" i="1" dirty="0"/>
              <a:t>Scottish Government</a:t>
            </a:r>
          </a:p>
          <a:p>
            <a:endParaRPr lang="en-GB" sz="1600" b="1" i="1" dirty="0"/>
          </a:p>
          <a:p>
            <a:r>
              <a:rPr lang="en-GB" sz="1600" b="1" i="1" dirty="0"/>
              <a:t>In line with the framework of Curriculum for Excellence, the Broad General Education (S1-S3) provides a focus on skills development for pupils across eight curricular areas.</a:t>
            </a:r>
          </a:p>
          <a:p>
            <a:endParaRPr lang="en-GB" sz="1600" b="1" i="1" dirty="0"/>
          </a:p>
          <a:p>
            <a:endParaRPr lang="en-GB" sz="1600" b="1" i="1" dirty="0"/>
          </a:p>
          <a:p>
            <a:endParaRPr lang="en-GB" sz="1600" b="1" i="1" dirty="0"/>
          </a:p>
          <a:p>
            <a:endParaRPr lang="en-GB" sz="1600" b="1" i="1" dirty="0"/>
          </a:p>
          <a:p>
            <a:endParaRPr lang="en-GB" sz="1600" b="1" i="1" dirty="0"/>
          </a:p>
          <a:p>
            <a:endParaRPr lang="en-GB" sz="1600" b="1" i="1" dirty="0"/>
          </a:p>
          <a:p>
            <a:endParaRPr lang="en-GB" sz="1600" b="1" i="1" dirty="0"/>
          </a:p>
          <a:p>
            <a:endParaRPr lang="en-GB" sz="1600" b="1" i="1" dirty="0"/>
          </a:p>
          <a:p>
            <a:endParaRPr lang="en-GB" sz="1600" b="1" i="1" dirty="0"/>
          </a:p>
          <a:p>
            <a:endParaRPr lang="en-GB" sz="1600" b="1" i="1" dirty="0"/>
          </a:p>
          <a:p>
            <a:endParaRPr lang="en-GB" sz="1600" b="1" i="1" dirty="0"/>
          </a:p>
          <a:p>
            <a:endParaRPr lang="en-GB" sz="1600" b="1" i="1" dirty="0"/>
          </a:p>
          <a:p>
            <a:endParaRPr lang="en-GB" sz="1600" b="1" i="1" dirty="0"/>
          </a:p>
          <a:p>
            <a:endParaRPr lang="en-GB" sz="1600" b="1" i="1" dirty="0"/>
          </a:p>
          <a:p>
            <a:endParaRPr lang="en-GB" sz="1600" b="1" i="1" dirty="0"/>
          </a:p>
          <a:p>
            <a:r>
              <a:rPr lang="en-GB" sz="1600" b="1" i="1" dirty="0"/>
              <a:t>In S3, pupils have the opportunity to add an element of Personalisation and Choice to their curriculum. We encourage pupils to pick a range of subjects across curricular areas.</a:t>
            </a:r>
          </a:p>
          <a:p>
            <a:endParaRPr lang="en-GB" sz="1600" b="1" i="1" dirty="0"/>
          </a:p>
        </p:txBody>
      </p:sp>
      <p:pic>
        <p:nvPicPr>
          <p:cNvPr id="1026" name="Picture 2" descr="Larbert High School - Curriculum for Excellence">
            <a:extLst>
              <a:ext uri="{FF2B5EF4-FFF2-40B4-BE49-F238E27FC236}">
                <a16:creationId xmlns:a16="http://schemas.microsoft.com/office/drawing/2014/main" id="{5500E9FC-3252-4D3A-986F-4FF1037D84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074" y="8181739"/>
            <a:ext cx="3088758" cy="8622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3EBCD63B-B0FF-4697-B425-CB4A93358A29}"/>
              </a:ext>
            </a:extLst>
          </p:cNvPr>
          <p:cNvGraphicFramePr>
            <a:graphicFrameLocks noGrp="1"/>
          </p:cNvGraphicFramePr>
          <p:nvPr>
            <p:extLst>
              <p:ext uri="{D42A27DB-BD31-4B8C-83A1-F6EECF244321}">
                <p14:modId xmlns:p14="http://schemas.microsoft.com/office/powerpoint/2010/main" val="50151894"/>
              </p:ext>
            </p:extLst>
          </p:nvPr>
        </p:nvGraphicFramePr>
        <p:xfrm>
          <a:off x="661231" y="4084946"/>
          <a:ext cx="3088758" cy="2966720"/>
        </p:xfrm>
        <a:graphic>
          <a:graphicData uri="http://schemas.openxmlformats.org/drawingml/2006/table">
            <a:tbl>
              <a:tblPr firstRow="1" bandRow="1">
                <a:tableStyleId>{5C22544A-7EE6-4342-B048-85BDC9FD1C3A}</a:tableStyleId>
              </a:tblPr>
              <a:tblGrid>
                <a:gridCol w="3088758">
                  <a:extLst>
                    <a:ext uri="{9D8B030D-6E8A-4147-A177-3AD203B41FA5}">
                      <a16:colId xmlns:a16="http://schemas.microsoft.com/office/drawing/2014/main" val="3551057444"/>
                    </a:ext>
                  </a:extLst>
                </a:gridCol>
              </a:tblGrid>
              <a:tr h="370840">
                <a:tc>
                  <a:txBody>
                    <a:bodyPr/>
                    <a:lstStyle/>
                    <a:p>
                      <a:r>
                        <a:rPr lang="en-GB" sz="1600" b="1" dirty="0">
                          <a:solidFill>
                            <a:schemeClr val="tx1"/>
                          </a:solidFill>
                        </a:rPr>
                        <a:t>Languages and Literacy </a:t>
                      </a:r>
                    </a:p>
                  </a:txBody>
                  <a:tcPr>
                    <a:solidFill>
                      <a:srgbClr val="FFFF66"/>
                    </a:solidFill>
                  </a:tcPr>
                </a:tc>
                <a:extLst>
                  <a:ext uri="{0D108BD9-81ED-4DB2-BD59-A6C34878D82A}">
                    <a16:rowId xmlns:a16="http://schemas.microsoft.com/office/drawing/2014/main" val="403895016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Mathematics and Numeracy </a:t>
                      </a:r>
                    </a:p>
                  </a:txBody>
                  <a:tcPr>
                    <a:solidFill>
                      <a:srgbClr val="CCFFFF"/>
                    </a:solidFill>
                  </a:tcPr>
                </a:tc>
                <a:extLst>
                  <a:ext uri="{0D108BD9-81ED-4DB2-BD59-A6C34878D82A}">
                    <a16:rowId xmlns:a16="http://schemas.microsoft.com/office/drawing/2014/main" val="93854519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Sciences </a:t>
                      </a:r>
                    </a:p>
                  </a:txBody>
                  <a:tcPr>
                    <a:solidFill>
                      <a:srgbClr val="99FF66"/>
                    </a:solidFill>
                  </a:tcPr>
                </a:tc>
                <a:extLst>
                  <a:ext uri="{0D108BD9-81ED-4DB2-BD59-A6C34878D82A}">
                    <a16:rowId xmlns:a16="http://schemas.microsoft.com/office/drawing/2014/main" val="126496425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Social Studies </a:t>
                      </a:r>
                    </a:p>
                  </a:txBody>
                  <a:tcPr>
                    <a:solidFill>
                      <a:srgbClr val="FFC000"/>
                    </a:solidFill>
                  </a:tcPr>
                </a:tc>
                <a:extLst>
                  <a:ext uri="{0D108BD9-81ED-4DB2-BD59-A6C34878D82A}">
                    <a16:rowId xmlns:a16="http://schemas.microsoft.com/office/drawing/2014/main" val="225755840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Expressive Arts </a:t>
                      </a:r>
                    </a:p>
                  </a:txBody>
                  <a:tcPr>
                    <a:solidFill>
                      <a:srgbClr val="9999FF"/>
                    </a:solidFill>
                  </a:tcPr>
                </a:tc>
                <a:extLst>
                  <a:ext uri="{0D108BD9-81ED-4DB2-BD59-A6C34878D82A}">
                    <a16:rowId xmlns:a16="http://schemas.microsoft.com/office/drawing/2014/main" val="190442818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Technologies </a:t>
                      </a:r>
                    </a:p>
                  </a:txBody>
                  <a:tcPr>
                    <a:solidFill>
                      <a:srgbClr val="FF3399"/>
                    </a:solidFill>
                  </a:tcPr>
                </a:tc>
                <a:extLst>
                  <a:ext uri="{0D108BD9-81ED-4DB2-BD59-A6C34878D82A}">
                    <a16:rowId xmlns:a16="http://schemas.microsoft.com/office/drawing/2014/main" val="416240276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Religious and Moral Education </a:t>
                      </a:r>
                    </a:p>
                  </a:txBody>
                  <a:tcPr>
                    <a:solidFill>
                      <a:srgbClr val="66FFFF"/>
                    </a:solidFill>
                  </a:tcPr>
                </a:tc>
                <a:extLst>
                  <a:ext uri="{0D108BD9-81ED-4DB2-BD59-A6C34878D82A}">
                    <a16:rowId xmlns:a16="http://schemas.microsoft.com/office/drawing/2014/main" val="376389924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Health and Wellbeing</a:t>
                      </a:r>
                    </a:p>
                  </a:txBody>
                  <a:tcPr>
                    <a:solidFill>
                      <a:srgbClr val="66FF33"/>
                    </a:solidFill>
                  </a:tcPr>
                </a:tc>
                <a:extLst>
                  <a:ext uri="{0D108BD9-81ED-4DB2-BD59-A6C34878D82A}">
                    <a16:rowId xmlns:a16="http://schemas.microsoft.com/office/drawing/2014/main" val="2762692627"/>
                  </a:ext>
                </a:extLst>
              </a:tr>
            </a:tbl>
          </a:graphicData>
        </a:graphic>
      </p:graphicFrame>
    </p:spTree>
    <p:extLst>
      <p:ext uri="{BB962C8B-B14F-4D97-AF65-F5344CB8AC3E}">
        <p14:creationId xmlns:p14="http://schemas.microsoft.com/office/powerpoint/2010/main" val="231356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p:nvPr/>
        </p:nvSpPr>
        <p:spPr>
          <a:xfrm>
            <a:off x="208548" y="256674"/>
            <a:ext cx="6416842" cy="9416715"/>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Google Shape;105;p2">
            <a:extLst>
              <a:ext uri="{FF2B5EF4-FFF2-40B4-BE49-F238E27FC236}">
                <a16:creationId xmlns:a16="http://schemas.microsoft.com/office/drawing/2014/main" id="{4E07BC13-8112-44F2-A506-9B8FB4D0648D}"/>
              </a:ext>
            </a:extLst>
          </p:cNvPr>
          <p:cNvSpPr txBox="1"/>
          <p:nvPr/>
        </p:nvSpPr>
        <p:spPr>
          <a:xfrm>
            <a:off x="324846" y="349766"/>
            <a:ext cx="6228769"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3600" dirty="0">
                <a:solidFill>
                  <a:srgbClr val="002060"/>
                </a:solidFill>
                <a:latin typeface="Calibri"/>
                <a:sym typeface="Calibri"/>
              </a:rPr>
              <a:t>CURRICULUM DESIGN</a:t>
            </a:r>
            <a:endParaRPr sz="1100" dirty="0">
              <a:solidFill>
                <a:srgbClr val="002060"/>
              </a:solidFill>
            </a:endParaRPr>
          </a:p>
        </p:txBody>
      </p:sp>
      <p:cxnSp>
        <p:nvCxnSpPr>
          <p:cNvPr id="24" name="Google Shape;111;p2">
            <a:extLst>
              <a:ext uri="{FF2B5EF4-FFF2-40B4-BE49-F238E27FC236}">
                <a16:creationId xmlns:a16="http://schemas.microsoft.com/office/drawing/2014/main" id="{AA6345FF-E347-4BE1-832B-88447A71059B}"/>
              </a:ext>
            </a:extLst>
          </p:cNvPr>
          <p:cNvCxnSpPr/>
          <p:nvPr/>
        </p:nvCxnSpPr>
        <p:spPr>
          <a:xfrm rot="10800000">
            <a:off x="213730" y="1343330"/>
            <a:ext cx="6427694" cy="0"/>
          </a:xfrm>
          <a:prstGeom prst="straightConnector1">
            <a:avLst/>
          </a:prstGeom>
          <a:noFill/>
          <a:ln w="57150" cap="flat" cmpd="sng">
            <a:solidFill>
              <a:srgbClr val="002060"/>
            </a:solidFill>
            <a:prstDash val="solid"/>
            <a:miter lim="800000"/>
            <a:headEnd type="none" w="sm" len="sm"/>
            <a:tailEnd type="none" w="sm" len="sm"/>
          </a:ln>
        </p:spPr>
      </p:cxnSp>
      <p:sp>
        <p:nvSpPr>
          <p:cNvPr id="27" name="Google Shape;92;p1">
            <a:extLst>
              <a:ext uri="{FF2B5EF4-FFF2-40B4-BE49-F238E27FC236}">
                <a16:creationId xmlns:a16="http://schemas.microsoft.com/office/drawing/2014/main" id="{4BE2E723-7B1F-4838-A6C7-9CBFDEA16124}"/>
              </a:ext>
            </a:extLst>
          </p:cNvPr>
          <p:cNvSpPr/>
          <p:nvPr/>
        </p:nvSpPr>
        <p:spPr>
          <a:xfrm>
            <a:off x="10926" y="9163882"/>
            <a:ext cx="6542689" cy="400069"/>
          </a:xfrm>
          <a:prstGeom prst="rect">
            <a:avLst/>
          </a:prstGeom>
          <a:noFill/>
          <a:ln>
            <a:noFill/>
          </a:ln>
        </p:spPr>
        <p:txBody>
          <a:bodyPr spcFirstLastPara="1" wrap="square" lIns="91425" tIns="45700" rIns="91425" bIns="45700" anchor="t" anchorCtr="0">
            <a:spAutoFit/>
          </a:bodyPr>
          <a:lstStyle/>
          <a:p>
            <a:pPr lvl="0" algn="r"/>
            <a:r>
              <a:rPr lang="en-GB" sz="2000" dirty="0">
                <a:solidFill>
                  <a:srgbClr val="D8D8D8"/>
                </a:solidFill>
                <a:ea typeface="Calibri"/>
                <a:cs typeface="Calibri"/>
                <a:sym typeface="Calibri"/>
              </a:rPr>
              <a:t>FAITH. AMBITION. INCLUSION. PERSEVERANCE.</a:t>
            </a:r>
            <a:endParaRPr lang="en-GB" sz="2000" dirty="0"/>
          </a:p>
        </p:txBody>
      </p:sp>
      <p:cxnSp>
        <p:nvCxnSpPr>
          <p:cNvPr id="28" name="Google Shape;93;p1">
            <a:extLst>
              <a:ext uri="{FF2B5EF4-FFF2-40B4-BE49-F238E27FC236}">
                <a16:creationId xmlns:a16="http://schemas.microsoft.com/office/drawing/2014/main" id="{1DF0E37F-FF1B-4CF8-B733-1FB4FF546264}"/>
              </a:ext>
            </a:extLst>
          </p:cNvPr>
          <p:cNvCxnSpPr>
            <a:cxnSpLocks/>
          </p:cNvCxnSpPr>
          <p:nvPr/>
        </p:nvCxnSpPr>
        <p:spPr>
          <a:xfrm flipH="1">
            <a:off x="208548" y="9091036"/>
            <a:ext cx="6440906" cy="0"/>
          </a:xfrm>
          <a:prstGeom prst="straightConnector1">
            <a:avLst/>
          </a:prstGeom>
          <a:noFill/>
          <a:ln w="57150" cap="flat" cmpd="sng">
            <a:solidFill>
              <a:srgbClr val="002060"/>
            </a:solidFill>
            <a:prstDash val="solid"/>
            <a:miter lim="800000"/>
            <a:headEnd type="none" w="sm" len="sm"/>
            <a:tailEnd type="none" w="sm" len="sm"/>
          </a:ln>
        </p:spPr>
      </p:cxnSp>
      <p:sp>
        <p:nvSpPr>
          <p:cNvPr id="13" name="TextBox 12">
            <a:extLst>
              <a:ext uri="{FF2B5EF4-FFF2-40B4-BE49-F238E27FC236}">
                <a16:creationId xmlns:a16="http://schemas.microsoft.com/office/drawing/2014/main" id="{BB41BAE6-E2EB-49F7-8C4E-D34782CF3325}"/>
              </a:ext>
            </a:extLst>
          </p:cNvPr>
          <p:cNvSpPr txBox="1"/>
          <p:nvPr/>
        </p:nvSpPr>
        <p:spPr>
          <a:xfrm>
            <a:off x="565536" y="1509057"/>
            <a:ext cx="5896003" cy="6986528"/>
          </a:xfrm>
          <a:prstGeom prst="rect">
            <a:avLst/>
          </a:prstGeom>
          <a:solidFill>
            <a:srgbClr val="FFFFFF"/>
          </a:solidFill>
        </p:spPr>
        <p:txBody>
          <a:bodyPr wrap="square" rtlCol="0">
            <a:spAutoFit/>
          </a:bodyPr>
          <a:lstStyle/>
          <a:p>
            <a:r>
              <a:rPr lang="en-GB" sz="1600" b="1" u="sng" dirty="0"/>
              <a:t>Compulsory Subjects</a:t>
            </a:r>
          </a:p>
          <a:p>
            <a:r>
              <a:rPr lang="en-GB" sz="1600" dirty="0"/>
              <a:t>All pupils will study certain core subjects in S3.</a:t>
            </a:r>
          </a:p>
          <a:p>
            <a:endParaRPr lang="en-GB" sz="1600" b="1" i="1" u="sng" dirty="0"/>
          </a:p>
          <a:p>
            <a:r>
              <a:rPr lang="en-GB" sz="1600" b="1" i="1" u="sng" dirty="0"/>
              <a:t>All pupils will study:</a:t>
            </a:r>
          </a:p>
          <a:p>
            <a:endParaRPr lang="en-GB" sz="1600" b="1" i="1" u="sng" dirty="0"/>
          </a:p>
          <a:p>
            <a:pPr marL="285750" indent="-285750">
              <a:buFont typeface="Arial" panose="020B0604020202020204" pitchFamily="34" charset="0"/>
              <a:buChar char="•"/>
            </a:pPr>
            <a:r>
              <a:rPr lang="en-GB" sz="1600" b="1" i="1" dirty="0"/>
              <a:t>English</a:t>
            </a:r>
          </a:p>
          <a:p>
            <a:pPr marL="285750" indent="-285750">
              <a:buFont typeface="Arial" panose="020B0604020202020204" pitchFamily="34" charset="0"/>
              <a:buChar char="•"/>
            </a:pPr>
            <a:r>
              <a:rPr lang="en-GB" sz="1600" b="1" i="1" dirty="0"/>
              <a:t>Mathematics</a:t>
            </a:r>
          </a:p>
          <a:p>
            <a:pPr marL="285750" indent="-285750">
              <a:buFont typeface="Arial" panose="020B0604020202020204" pitchFamily="34" charset="0"/>
              <a:buChar char="•"/>
            </a:pPr>
            <a:r>
              <a:rPr lang="en-GB" sz="1600" b="1" i="1" dirty="0"/>
              <a:t>Physical Education</a:t>
            </a:r>
          </a:p>
          <a:p>
            <a:pPr marL="285750" indent="-285750">
              <a:buFont typeface="Arial" panose="020B0604020202020204" pitchFamily="34" charset="0"/>
              <a:buChar char="•"/>
            </a:pPr>
            <a:r>
              <a:rPr lang="en-GB" sz="1600" b="1" i="1" dirty="0"/>
              <a:t>Religious Education</a:t>
            </a:r>
          </a:p>
          <a:p>
            <a:pPr marL="285750" indent="-285750">
              <a:buFont typeface="Arial" panose="020B0604020202020204" pitchFamily="34" charset="0"/>
              <a:buChar char="•"/>
            </a:pPr>
            <a:r>
              <a:rPr lang="en-GB" sz="1600" b="1" i="1" dirty="0"/>
              <a:t>Citizenship/PSHE</a:t>
            </a:r>
          </a:p>
          <a:p>
            <a:pPr marL="285750" indent="-285750">
              <a:buFont typeface="Arial" panose="020B0604020202020204" pitchFamily="34" charset="0"/>
              <a:buChar char="•"/>
            </a:pPr>
            <a:endParaRPr lang="en-GB" sz="1600" b="1" i="1" dirty="0"/>
          </a:p>
          <a:p>
            <a:r>
              <a:rPr lang="en-GB" sz="1600" b="1" i="1" dirty="0"/>
              <a:t>Pupils will then be offered a choice of subjects across five curricular areas:</a:t>
            </a:r>
          </a:p>
          <a:p>
            <a:endParaRPr lang="en-GB" sz="1600" b="1" i="1" dirty="0"/>
          </a:p>
          <a:p>
            <a:endParaRPr lang="en-GB" sz="1600" b="1" i="1" dirty="0"/>
          </a:p>
          <a:p>
            <a:endParaRPr lang="en-GB" sz="1600" b="1" i="1" dirty="0"/>
          </a:p>
          <a:p>
            <a:endParaRPr lang="en-GB" sz="1600" b="1" i="1" dirty="0"/>
          </a:p>
          <a:p>
            <a:endParaRPr lang="en-GB" sz="1600" b="1" i="1" dirty="0"/>
          </a:p>
          <a:p>
            <a:endParaRPr lang="en-GB" sz="1600" b="1" i="1" dirty="0"/>
          </a:p>
          <a:p>
            <a:endParaRPr lang="en-GB" sz="1600" b="1" i="1" dirty="0"/>
          </a:p>
          <a:p>
            <a:endParaRPr lang="en-GB" sz="1600" b="1" i="1" dirty="0"/>
          </a:p>
          <a:p>
            <a:endParaRPr lang="en-GB" sz="1600" b="1" i="1" dirty="0"/>
          </a:p>
          <a:p>
            <a:endParaRPr lang="en-GB" sz="1600" b="1" i="1" dirty="0"/>
          </a:p>
          <a:p>
            <a:endParaRPr lang="en-GB" sz="1600" b="1" i="1" dirty="0"/>
          </a:p>
          <a:p>
            <a:endParaRPr lang="en-GB" sz="1600" b="1" i="1" dirty="0"/>
          </a:p>
          <a:p>
            <a:r>
              <a:rPr lang="en-GB" sz="1600" b="1" i="1" dirty="0"/>
              <a:t>Pupils should ensure that the subjects they choose cover as many of the curricular areas as possible.</a:t>
            </a:r>
          </a:p>
          <a:p>
            <a:endParaRPr lang="en-GB" sz="1600" b="1" i="1" dirty="0"/>
          </a:p>
        </p:txBody>
      </p:sp>
      <p:pic>
        <p:nvPicPr>
          <p:cNvPr id="1026" name="Picture 2" descr="Larbert High School - Curriculum for Excellence">
            <a:extLst>
              <a:ext uri="{FF2B5EF4-FFF2-40B4-BE49-F238E27FC236}">
                <a16:creationId xmlns:a16="http://schemas.microsoft.com/office/drawing/2014/main" id="{5500E9FC-3252-4D3A-986F-4FF1037D84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0798" y="8192166"/>
            <a:ext cx="3088758" cy="8622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3EBCD63B-B0FF-4697-B425-CB4A93358A29}"/>
              </a:ext>
            </a:extLst>
          </p:cNvPr>
          <p:cNvGraphicFramePr>
            <a:graphicFrameLocks noGrp="1"/>
          </p:cNvGraphicFramePr>
          <p:nvPr>
            <p:extLst>
              <p:ext uri="{D42A27DB-BD31-4B8C-83A1-F6EECF244321}">
                <p14:modId xmlns:p14="http://schemas.microsoft.com/office/powerpoint/2010/main" val="317735299"/>
              </p:ext>
            </p:extLst>
          </p:nvPr>
        </p:nvGraphicFramePr>
        <p:xfrm>
          <a:off x="565536" y="4790719"/>
          <a:ext cx="5726928" cy="2794000"/>
        </p:xfrm>
        <a:graphic>
          <a:graphicData uri="http://schemas.openxmlformats.org/drawingml/2006/table">
            <a:tbl>
              <a:tblPr firstRow="1" bandRow="1">
                <a:tableStyleId>{5C22544A-7EE6-4342-B048-85BDC9FD1C3A}</a:tableStyleId>
              </a:tblPr>
              <a:tblGrid>
                <a:gridCol w="2230827">
                  <a:extLst>
                    <a:ext uri="{9D8B030D-6E8A-4147-A177-3AD203B41FA5}">
                      <a16:colId xmlns:a16="http://schemas.microsoft.com/office/drawing/2014/main" val="3551057444"/>
                    </a:ext>
                  </a:extLst>
                </a:gridCol>
                <a:gridCol w="3496101">
                  <a:extLst>
                    <a:ext uri="{9D8B030D-6E8A-4147-A177-3AD203B41FA5}">
                      <a16:colId xmlns:a16="http://schemas.microsoft.com/office/drawing/2014/main" val="3646574563"/>
                    </a:ext>
                  </a:extLst>
                </a:gridCol>
              </a:tblGrid>
              <a:tr h="370840">
                <a:tc>
                  <a:txBody>
                    <a:bodyPr/>
                    <a:lstStyle/>
                    <a:p>
                      <a:r>
                        <a:rPr lang="en-GB" sz="1600" b="1" dirty="0">
                          <a:solidFill>
                            <a:schemeClr val="tx1"/>
                          </a:solidFill>
                        </a:rPr>
                        <a:t>Languages and Literacy </a:t>
                      </a:r>
                    </a:p>
                  </a:txBody>
                  <a:tcPr>
                    <a:solidFill>
                      <a:srgbClr val="FFFF66"/>
                    </a:solidFill>
                  </a:tcPr>
                </a:tc>
                <a:tc>
                  <a:txBody>
                    <a:bodyPr/>
                    <a:lstStyle/>
                    <a:p>
                      <a:r>
                        <a:rPr lang="en-GB" sz="1600" b="1" dirty="0">
                          <a:solidFill>
                            <a:schemeClr val="tx1"/>
                          </a:solidFill>
                        </a:rPr>
                        <a:t>French, Spanish</a:t>
                      </a:r>
                    </a:p>
                  </a:txBody>
                  <a:tcPr>
                    <a:solidFill>
                      <a:srgbClr val="FFFF66"/>
                    </a:solidFill>
                  </a:tcPr>
                </a:tc>
                <a:extLst>
                  <a:ext uri="{0D108BD9-81ED-4DB2-BD59-A6C34878D82A}">
                    <a16:rowId xmlns:a16="http://schemas.microsoft.com/office/drawing/2014/main" val="403895016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Sciences </a:t>
                      </a:r>
                    </a:p>
                  </a:txBody>
                  <a:tcPr>
                    <a:solidFill>
                      <a:srgbClr val="99FF6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Biology, Chemistry, Physics</a:t>
                      </a:r>
                    </a:p>
                  </a:txBody>
                  <a:tcPr>
                    <a:solidFill>
                      <a:srgbClr val="99FF66"/>
                    </a:solidFill>
                  </a:tcPr>
                </a:tc>
                <a:extLst>
                  <a:ext uri="{0D108BD9-81ED-4DB2-BD59-A6C34878D82A}">
                    <a16:rowId xmlns:a16="http://schemas.microsoft.com/office/drawing/2014/main" val="126496425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Social Studies </a:t>
                      </a:r>
                    </a:p>
                  </a:txBody>
                  <a:tcPr>
                    <a:solidFill>
                      <a:srgbClr val="FFC0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Geography, History, Modern Studies</a:t>
                      </a:r>
                    </a:p>
                  </a:txBody>
                  <a:tcPr>
                    <a:solidFill>
                      <a:srgbClr val="FFC000"/>
                    </a:solidFill>
                  </a:tcPr>
                </a:tc>
                <a:extLst>
                  <a:ext uri="{0D108BD9-81ED-4DB2-BD59-A6C34878D82A}">
                    <a16:rowId xmlns:a16="http://schemas.microsoft.com/office/drawing/2014/main" val="225755840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Expressive Arts </a:t>
                      </a:r>
                    </a:p>
                  </a:txBody>
                  <a:tcPr>
                    <a:solidFill>
                      <a:srgbClr val="9999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Art and Design, Drama, Music</a:t>
                      </a:r>
                    </a:p>
                  </a:txBody>
                  <a:tcPr>
                    <a:solidFill>
                      <a:srgbClr val="9999FF"/>
                    </a:solidFill>
                  </a:tcPr>
                </a:tc>
                <a:extLst>
                  <a:ext uri="{0D108BD9-81ED-4DB2-BD59-A6C34878D82A}">
                    <a16:rowId xmlns:a16="http://schemas.microsoft.com/office/drawing/2014/main" val="190442818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Technologies </a:t>
                      </a:r>
                    </a:p>
                  </a:txBody>
                  <a:tcPr>
                    <a:solidFill>
                      <a:srgbClr val="FF339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Business and Admin, Computing, Fashion and Textiles, Graphic Communication, Design and Manufacture, Practical Cookery, Practical Woodworking, </a:t>
                      </a:r>
                    </a:p>
                  </a:txBody>
                  <a:tcPr>
                    <a:solidFill>
                      <a:srgbClr val="FF3399"/>
                    </a:solidFill>
                  </a:tcPr>
                </a:tc>
                <a:extLst>
                  <a:ext uri="{0D108BD9-81ED-4DB2-BD59-A6C34878D82A}">
                    <a16:rowId xmlns:a16="http://schemas.microsoft.com/office/drawing/2014/main" val="4162402766"/>
                  </a:ext>
                </a:extLst>
              </a:tr>
            </a:tbl>
          </a:graphicData>
        </a:graphic>
      </p:graphicFrame>
      <p:pic>
        <p:nvPicPr>
          <p:cNvPr id="10" name="Picture 9">
            <a:extLst>
              <a:ext uri="{FF2B5EF4-FFF2-40B4-BE49-F238E27FC236}">
                <a16:creationId xmlns:a16="http://schemas.microsoft.com/office/drawing/2014/main" id="{EB7858D3-9710-4BC1-9D90-B1BF55241BCE}"/>
              </a:ext>
            </a:extLst>
          </p:cNvPr>
          <p:cNvPicPr>
            <a:picLocks noChangeAspect="1"/>
          </p:cNvPicPr>
          <p:nvPr/>
        </p:nvPicPr>
        <p:blipFill>
          <a:blip r:embed="rId3"/>
          <a:stretch>
            <a:fillRect/>
          </a:stretch>
        </p:blipFill>
        <p:spPr>
          <a:xfrm>
            <a:off x="2796189" y="2438837"/>
            <a:ext cx="2128988" cy="1607850"/>
          </a:xfrm>
          <a:prstGeom prst="rect">
            <a:avLst/>
          </a:prstGeom>
        </p:spPr>
      </p:pic>
    </p:spTree>
    <p:extLst>
      <p:ext uri="{BB962C8B-B14F-4D97-AF65-F5344CB8AC3E}">
        <p14:creationId xmlns:p14="http://schemas.microsoft.com/office/powerpoint/2010/main" val="2011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p:nvPr/>
        </p:nvSpPr>
        <p:spPr>
          <a:xfrm>
            <a:off x="208546" y="244642"/>
            <a:ext cx="6416842" cy="9416715"/>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Google Shape;105;p2">
            <a:extLst>
              <a:ext uri="{FF2B5EF4-FFF2-40B4-BE49-F238E27FC236}">
                <a16:creationId xmlns:a16="http://schemas.microsoft.com/office/drawing/2014/main" id="{4E07BC13-8112-44F2-A506-9B8FB4D0648D}"/>
              </a:ext>
            </a:extLst>
          </p:cNvPr>
          <p:cNvSpPr txBox="1"/>
          <p:nvPr/>
        </p:nvSpPr>
        <p:spPr>
          <a:xfrm>
            <a:off x="324846" y="349766"/>
            <a:ext cx="6228769"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3600" dirty="0">
                <a:solidFill>
                  <a:srgbClr val="002060"/>
                </a:solidFill>
                <a:latin typeface="Calibri"/>
                <a:cs typeface="Calibri"/>
                <a:sym typeface="Calibri"/>
              </a:rPr>
              <a:t>OUR ADVICE TO PUPILS</a:t>
            </a:r>
            <a:endParaRPr sz="1100" dirty="0">
              <a:solidFill>
                <a:srgbClr val="002060"/>
              </a:solidFill>
            </a:endParaRPr>
          </a:p>
        </p:txBody>
      </p:sp>
      <p:cxnSp>
        <p:nvCxnSpPr>
          <p:cNvPr id="24" name="Google Shape;111;p2">
            <a:extLst>
              <a:ext uri="{FF2B5EF4-FFF2-40B4-BE49-F238E27FC236}">
                <a16:creationId xmlns:a16="http://schemas.microsoft.com/office/drawing/2014/main" id="{AA6345FF-E347-4BE1-832B-88447A71059B}"/>
              </a:ext>
            </a:extLst>
          </p:cNvPr>
          <p:cNvCxnSpPr/>
          <p:nvPr/>
        </p:nvCxnSpPr>
        <p:spPr>
          <a:xfrm rot="10800000">
            <a:off x="213730" y="1343330"/>
            <a:ext cx="6427694" cy="0"/>
          </a:xfrm>
          <a:prstGeom prst="straightConnector1">
            <a:avLst/>
          </a:prstGeom>
          <a:noFill/>
          <a:ln w="57150" cap="flat" cmpd="sng">
            <a:solidFill>
              <a:srgbClr val="002060"/>
            </a:solidFill>
            <a:prstDash val="solid"/>
            <a:miter lim="800000"/>
            <a:headEnd type="none" w="sm" len="sm"/>
            <a:tailEnd type="none" w="sm" len="sm"/>
          </a:ln>
        </p:spPr>
      </p:cxnSp>
      <p:sp>
        <p:nvSpPr>
          <p:cNvPr id="27" name="Google Shape;92;p1">
            <a:extLst>
              <a:ext uri="{FF2B5EF4-FFF2-40B4-BE49-F238E27FC236}">
                <a16:creationId xmlns:a16="http://schemas.microsoft.com/office/drawing/2014/main" id="{4BE2E723-7B1F-4838-A6C7-9CBFDEA16124}"/>
              </a:ext>
            </a:extLst>
          </p:cNvPr>
          <p:cNvSpPr/>
          <p:nvPr/>
        </p:nvSpPr>
        <p:spPr>
          <a:xfrm>
            <a:off x="10926" y="9163882"/>
            <a:ext cx="6542689" cy="400069"/>
          </a:xfrm>
          <a:prstGeom prst="rect">
            <a:avLst/>
          </a:prstGeom>
          <a:noFill/>
          <a:ln>
            <a:noFill/>
          </a:ln>
        </p:spPr>
        <p:txBody>
          <a:bodyPr spcFirstLastPara="1" wrap="square" lIns="91425" tIns="45700" rIns="91425" bIns="45700" anchor="t" anchorCtr="0">
            <a:spAutoFit/>
          </a:bodyPr>
          <a:lstStyle/>
          <a:p>
            <a:pPr lvl="0" algn="r"/>
            <a:r>
              <a:rPr lang="en-GB" sz="2000" dirty="0">
                <a:solidFill>
                  <a:srgbClr val="D8D8D8"/>
                </a:solidFill>
                <a:ea typeface="Calibri"/>
                <a:cs typeface="Calibri"/>
                <a:sym typeface="Calibri"/>
              </a:rPr>
              <a:t>FAITH. AMBITION. INCLUSION. PERSEVERANCE.</a:t>
            </a:r>
            <a:endParaRPr lang="en-GB" sz="2000" dirty="0"/>
          </a:p>
        </p:txBody>
      </p:sp>
      <p:cxnSp>
        <p:nvCxnSpPr>
          <p:cNvPr id="28" name="Google Shape;93;p1">
            <a:extLst>
              <a:ext uri="{FF2B5EF4-FFF2-40B4-BE49-F238E27FC236}">
                <a16:creationId xmlns:a16="http://schemas.microsoft.com/office/drawing/2014/main" id="{1DF0E37F-FF1B-4CF8-B733-1FB4FF546264}"/>
              </a:ext>
            </a:extLst>
          </p:cNvPr>
          <p:cNvCxnSpPr>
            <a:cxnSpLocks/>
          </p:cNvCxnSpPr>
          <p:nvPr/>
        </p:nvCxnSpPr>
        <p:spPr>
          <a:xfrm flipH="1">
            <a:off x="208548" y="9091036"/>
            <a:ext cx="6440906" cy="0"/>
          </a:xfrm>
          <a:prstGeom prst="straightConnector1">
            <a:avLst/>
          </a:prstGeom>
          <a:noFill/>
          <a:ln w="57150" cap="flat" cmpd="sng">
            <a:solidFill>
              <a:srgbClr val="002060"/>
            </a:solidFill>
            <a:prstDash val="solid"/>
            <a:miter lim="800000"/>
            <a:headEnd type="none" w="sm" len="sm"/>
            <a:tailEnd type="none" w="sm" len="sm"/>
          </a:ln>
        </p:spPr>
      </p:cxnSp>
      <p:sp>
        <p:nvSpPr>
          <p:cNvPr id="13" name="TextBox 12">
            <a:extLst>
              <a:ext uri="{FF2B5EF4-FFF2-40B4-BE49-F238E27FC236}">
                <a16:creationId xmlns:a16="http://schemas.microsoft.com/office/drawing/2014/main" id="{BB41BAE6-E2EB-49F7-8C4E-D34782CF3325}"/>
              </a:ext>
            </a:extLst>
          </p:cNvPr>
          <p:cNvSpPr txBox="1"/>
          <p:nvPr/>
        </p:nvSpPr>
        <p:spPr>
          <a:xfrm>
            <a:off x="456328" y="1331161"/>
            <a:ext cx="6097287" cy="8371523"/>
          </a:xfrm>
          <a:prstGeom prst="rect">
            <a:avLst/>
          </a:prstGeom>
          <a:noFill/>
        </p:spPr>
        <p:txBody>
          <a:bodyPr wrap="square" rtlCol="0">
            <a:spAutoFit/>
          </a:bodyPr>
          <a:lstStyle/>
          <a:p>
            <a:r>
              <a:rPr lang="en-GB" dirty="0">
                <a:solidFill>
                  <a:schemeClr val="tx1">
                    <a:lumMod val="95000"/>
                    <a:lumOff val="5000"/>
                  </a:schemeClr>
                </a:solidFill>
              </a:rPr>
              <a:t>There are many things for pupils to consider when selecting their option choices. </a:t>
            </a:r>
          </a:p>
          <a:p>
            <a:endParaRPr lang="en-GB" dirty="0">
              <a:solidFill>
                <a:schemeClr val="tx1">
                  <a:lumMod val="95000"/>
                  <a:lumOff val="5000"/>
                </a:schemeClr>
              </a:solidFill>
            </a:endParaRPr>
          </a:p>
          <a:p>
            <a:r>
              <a:rPr lang="en-GB" b="1" u="sng" dirty="0">
                <a:solidFill>
                  <a:schemeClr val="tx1">
                    <a:lumMod val="95000"/>
                    <a:lumOff val="5000"/>
                  </a:schemeClr>
                </a:solidFill>
              </a:rPr>
              <a:t>Enjoyment</a:t>
            </a:r>
          </a:p>
          <a:p>
            <a:r>
              <a:rPr lang="en-GB" dirty="0">
                <a:solidFill>
                  <a:schemeClr val="tx1">
                    <a:lumMod val="95000"/>
                    <a:lumOff val="5000"/>
                  </a:schemeClr>
                </a:solidFill>
              </a:rPr>
              <a:t>Pupils should think carefully about the subjects that they enjoy most. Pupils should reflect on their experience in S1 and S2 and consider those subjects that they enjoyed most.</a:t>
            </a:r>
          </a:p>
          <a:p>
            <a:endParaRPr lang="en-GB" b="1" u="sng" dirty="0">
              <a:solidFill>
                <a:schemeClr val="tx1">
                  <a:lumMod val="95000"/>
                  <a:lumOff val="5000"/>
                </a:schemeClr>
              </a:solidFill>
            </a:endParaRPr>
          </a:p>
          <a:p>
            <a:r>
              <a:rPr lang="en-GB" b="1" u="sng" dirty="0">
                <a:solidFill>
                  <a:schemeClr val="tx1">
                    <a:lumMod val="95000"/>
                    <a:lumOff val="5000"/>
                  </a:schemeClr>
                </a:solidFill>
              </a:rPr>
              <a:t>Skills and Strengths</a:t>
            </a:r>
          </a:p>
          <a:p>
            <a:r>
              <a:rPr lang="en-GB" dirty="0">
                <a:solidFill>
                  <a:schemeClr val="tx1">
                    <a:lumMod val="95000"/>
                    <a:lumOff val="5000"/>
                  </a:schemeClr>
                </a:solidFill>
              </a:rPr>
              <a:t>Pupils should take time to consider the subjects that they perform well in. Pupils should be encouraged to play to their strengths and pick subjects where they have the potential to enjoy success.</a:t>
            </a:r>
          </a:p>
          <a:p>
            <a:endParaRPr lang="en-GB" dirty="0">
              <a:solidFill>
                <a:schemeClr val="tx1">
                  <a:lumMod val="95000"/>
                  <a:lumOff val="5000"/>
                </a:schemeClr>
              </a:solidFill>
            </a:endParaRPr>
          </a:p>
          <a:p>
            <a:r>
              <a:rPr lang="en-GB" b="1" u="sng" dirty="0">
                <a:solidFill>
                  <a:schemeClr val="tx1">
                    <a:lumMod val="95000"/>
                    <a:lumOff val="5000"/>
                  </a:schemeClr>
                </a:solidFill>
              </a:rPr>
              <a:t>Future Careers</a:t>
            </a:r>
          </a:p>
          <a:p>
            <a:r>
              <a:rPr lang="en-GB" dirty="0">
                <a:solidFill>
                  <a:schemeClr val="tx1">
                    <a:lumMod val="95000"/>
                    <a:lumOff val="5000"/>
                  </a:schemeClr>
                </a:solidFill>
              </a:rPr>
              <a:t>Although pupils may not be sure which career path they hope to follow in the future, they should keep in mind that certain career paths may require qualifications in certain subject areas. School staff, careers staff and the extensive range of online resources available to pupils and parents will help support in this.</a:t>
            </a:r>
          </a:p>
          <a:p>
            <a:endParaRPr lang="en-GB" dirty="0">
              <a:solidFill>
                <a:schemeClr val="tx1">
                  <a:lumMod val="95000"/>
                  <a:lumOff val="5000"/>
                </a:schemeClr>
              </a:solidFill>
            </a:endParaRPr>
          </a:p>
          <a:p>
            <a:r>
              <a:rPr lang="en-GB" b="1" u="sng" dirty="0">
                <a:solidFill>
                  <a:schemeClr val="tx1">
                    <a:lumMod val="95000"/>
                    <a:lumOff val="5000"/>
                  </a:schemeClr>
                </a:solidFill>
              </a:rPr>
              <a:t>Keeping your options open</a:t>
            </a:r>
          </a:p>
          <a:p>
            <a:r>
              <a:rPr lang="en-GB" dirty="0">
                <a:solidFill>
                  <a:schemeClr val="tx1">
                    <a:lumMod val="95000"/>
                    <a:lumOff val="5000"/>
                  </a:schemeClr>
                </a:solidFill>
              </a:rPr>
              <a:t>At this early stage, we would advise all pupils to ensure that they select a wide range of subjects across curricular areas. This will help to keep their options open and ensure that all career pathways remain open to them as they move into the Senior Phase.</a:t>
            </a:r>
          </a:p>
          <a:p>
            <a:endParaRPr lang="en-GB" dirty="0">
              <a:solidFill>
                <a:schemeClr val="tx1">
                  <a:lumMod val="95000"/>
                  <a:lumOff val="5000"/>
                </a:schemeClr>
              </a:solidFill>
            </a:endParaRPr>
          </a:p>
          <a:p>
            <a:endParaRPr lang="en-GB" sz="1600" dirty="0"/>
          </a:p>
        </p:txBody>
      </p:sp>
    </p:spTree>
    <p:extLst>
      <p:ext uri="{BB962C8B-B14F-4D97-AF65-F5344CB8AC3E}">
        <p14:creationId xmlns:p14="http://schemas.microsoft.com/office/powerpoint/2010/main" val="498341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p:nvPr/>
        </p:nvSpPr>
        <p:spPr>
          <a:xfrm>
            <a:off x="208548" y="256674"/>
            <a:ext cx="6416842" cy="9416715"/>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Google Shape;105;p2">
            <a:extLst>
              <a:ext uri="{FF2B5EF4-FFF2-40B4-BE49-F238E27FC236}">
                <a16:creationId xmlns:a16="http://schemas.microsoft.com/office/drawing/2014/main" id="{4E07BC13-8112-44F2-A506-9B8FB4D0648D}"/>
              </a:ext>
            </a:extLst>
          </p:cNvPr>
          <p:cNvSpPr txBox="1"/>
          <p:nvPr/>
        </p:nvSpPr>
        <p:spPr>
          <a:xfrm>
            <a:off x="324846" y="349766"/>
            <a:ext cx="6228769"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3600" dirty="0">
                <a:solidFill>
                  <a:srgbClr val="002060"/>
                </a:solidFill>
                <a:latin typeface="Calibri"/>
                <a:cs typeface="Calibri"/>
                <a:sym typeface="Calibri"/>
              </a:rPr>
              <a:t>CURRICULUM RATIONALE</a:t>
            </a:r>
            <a:endParaRPr sz="1100" dirty="0">
              <a:solidFill>
                <a:srgbClr val="002060"/>
              </a:solidFill>
            </a:endParaRPr>
          </a:p>
        </p:txBody>
      </p:sp>
      <p:cxnSp>
        <p:nvCxnSpPr>
          <p:cNvPr id="24" name="Google Shape;111;p2">
            <a:extLst>
              <a:ext uri="{FF2B5EF4-FFF2-40B4-BE49-F238E27FC236}">
                <a16:creationId xmlns:a16="http://schemas.microsoft.com/office/drawing/2014/main" id="{AA6345FF-E347-4BE1-832B-88447A71059B}"/>
              </a:ext>
            </a:extLst>
          </p:cNvPr>
          <p:cNvCxnSpPr/>
          <p:nvPr/>
        </p:nvCxnSpPr>
        <p:spPr>
          <a:xfrm rot="10800000">
            <a:off x="213730" y="1343330"/>
            <a:ext cx="6427694" cy="0"/>
          </a:xfrm>
          <a:prstGeom prst="straightConnector1">
            <a:avLst/>
          </a:prstGeom>
          <a:noFill/>
          <a:ln w="57150" cap="flat" cmpd="sng">
            <a:solidFill>
              <a:srgbClr val="002060"/>
            </a:solidFill>
            <a:prstDash val="solid"/>
            <a:miter lim="800000"/>
            <a:headEnd type="none" w="sm" len="sm"/>
            <a:tailEnd type="none" w="sm" len="sm"/>
          </a:ln>
        </p:spPr>
      </p:cxnSp>
      <p:sp>
        <p:nvSpPr>
          <p:cNvPr id="27" name="Google Shape;92;p1">
            <a:extLst>
              <a:ext uri="{FF2B5EF4-FFF2-40B4-BE49-F238E27FC236}">
                <a16:creationId xmlns:a16="http://schemas.microsoft.com/office/drawing/2014/main" id="{4BE2E723-7B1F-4838-A6C7-9CBFDEA16124}"/>
              </a:ext>
            </a:extLst>
          </p:cNvPr>
          <p:cNvSpPr/>
          <p:nvPr/>
        </p:nvSpPr>
        <p:spPr>
          <a:xfrm>
            <a:off x="10926" y="9163882"/>
            <a:ext cx="6542689" cy="400069"/>
          </a:xfrm>
          <a:prstGeom prst="rect">
            <a:avLst/>
          </a:prstGeom>
          <a:noFill/>
          <a:ln>
            <a:noFill/>
          </a:ln>
        </p:spPr>
        <p:txBody>
          <a:bodyPr spcFirstLastPara="1" wrap="square" lIns="91425" tIns="45700" rIns="91425" bIns="45700" anchor="t" anchorCtr="0">
            <a:spAutoFit/>
          </a:bodyPr>
          <a:lstStyle/>
          <a:p>
            <a:pPr lvl="0" algn="r"/>
            <a:r>
              <a:rPr lang="en-GB" sz="2000" dirty="0">
                <a:solidFill>
                  <a:srgbClr val="D8D8D8"/>
                </a:solidFill>
                <a:ea typeface="Calibri"/>
                <a:cs typeface="Calibri"/>
                <a:sym typeface="Calibri"/>
              </a:rPr>
              <a:t>FAITH. AMBITION. INCLUSION. PERSEVERANCE.</a:t>
            </a:r>
            <a:endParaRPr lang="en-GB" sz="2000" dirty="0"/>
          </a:p>
        </p:txBody>
      </p:sp>
      <p:cxnSp>
        <p:nvCxnSpPr>
          <p:cNvPr id="28" name="Google Shape;93;p1">
            <a:extLst>
              <a:ext uri="{FF2B5EF4-FFF2-40B4-BE49-F238E27FC236}">
                <a16:creationId xmlns:a16="http://schemas.microsoft.com/office/drawing/2014/main" id="{1DF0E37F-FF1B-4CF8-B733-1FB4FF546264}"/>
              </a:ext>
            </a:extLst>
          </p:cNvPr>
          <p:cNvCxnSpPr>
            <a:cxnSpLocks/>
          </p:cNvCxnSpPr>
          <p:nvPr/>
        </p:nvCxnSpPr>
        <p:spPr>
          <a:xfrm flipH="1">
            <a:off x="208548" y="9091036"/>
            <a:ext cx="6440906" cy="0"/>
          </a:xfrm>
          <a:prstGeom prst="straightConnector1">
            <a:avLst/>
          </a:prstGeom>
          <a:noFill/>
          <a:ln w="57150" cap="flat" cmpd="sng">
            <a:solidFill>
              <a:srgbClr val="002060"/>
            </a:solidFill>
            <a:prstDash val="solid"/>
            <a:miter lim="800000"/>
            <a:headEnd type="none" w="sm" len="sm"/>
            <a:tailEnd type="none" w="sm" len="sm"/>
          </a:ln>
        </p:spPr>
      </p:cxnSp>
      <p:sp>
        <p:nvSpPr>
          <p:cNvPr id="13" name="TextBox 12">
            <a:extLst>
              <a:ext uri="{FF2B5EF4-FFF2-40B4-BE49-F238E27FC236}">
                <a16:creationId xmlns:a16="http://schemas.microsoft.com/office/drawing/2014/main" id="{BB41BAE6-E2EB-49F7-8C4E-D34782CF3325}"/>
              </a:ext>
            </a:extLst>
          </p:cNvPr>
          <p:cNvSpPr txBox="1"/>
          <p:nvPr/>
        </p:nvSpPr>
        <p:spPr>
          <a:xfrm>
            <a:off x="443347" y="1441219"/>
            <a:ext cx="5971307" cy="5878532"/>
          </a:xfrm>
          <a:prstGeom prst="rect">
            <a:avLst/>
          </a:prstGeom>
          <a:solidFill>
            <a:srgbClr val="FFFFFF"/>
          </a:solidFill>
        </p:spPr>
        <p:txBody>
          <a:bodyPr wrap="square" rtlCol="0">
            <a:spAutoFit/>
          </a:bodyPr>
          <a:lstStyle/>
          <a:p>
            <a:endParaRPr lang="en-GB" dirty="0">
              <a:solidFill>
                <a:schemeClr val="bg1">
                  <a:lumMod val="75000"/>
                </a:schemeClr>
              </a:solidFill>
            </a:endParaRPr>
          </a:p>
          <a:p>
            <a:r>
              <a:rPr lang="en-GB" dirty="0">
                <a:solidFill>
                  <a:schemeClr val="tx1">
                    <a:lumMod val="95000"/>
                    <a:lumOff val="5000"/>
                  </a:schemeClr>
                </a:solidFill>
              </a:rPr>
              <a:t>Here at St Columba’s we are determined to provide pupils with learning experiences that lead to </a:t>
            </a:r>
            <a:r>
              <a:rPr lang="en-GB" b="1" dirty="0">
                <a:solidFill>
                  <a:schemeClr val="tx1">
                    <a:lumMod val="95000"/>
                    <a:lumOff val="5000"/>
                  </a:schemeClr>
                </a:solidFill>
              </a:rPr>
              <a:t>engagement, enjoyment and success</a:t>
            </a:r>
            <a:r>
              <a:rPr lang="en-GB" dirty="0">
                <a:solidFill>
                  <a:schemeClr val="tx1">
                    <a:lumMod val="95000"/>
                    <a:lumOff val="5000"/>
                  </a:schemeClr>
                </a:solidFill>
              </a:rPr>
              <a:t> for all learners.</a:t>
            </a:r>
          </a:p>
          <a:p>
            <a:endParaRPr lang="en-GB" dirty="0">
              <a:solidFill>
                <a:schemeClr val="tx1">
                  <a:lumMod val="95000"/>
                  <a:lumOff val="5000"/>
                </a:schemeClr>
              </a:solidFill>
            </a:endParaRPr>
          </a:p>
          <a:p>
            <a:r>
              <a:rPr lang="en-GB" dirty="0">
                <a:solidFill>
                  <a:schemeClr val="tx1">
                    <a:lumMod val="95000"/>
                    <a:lumOff val="5000"/>
                  </a:schemeClr>
                </a:solidFill>
              </a:rPr>
              <a:t>In order to achieve this aim, we are keen to offer pupils the ability to choose subjects which best fit with their own interests and aspirations.</a:t>
            </a:r>
          </a:p>
          <a:p>
            <a:endParaRPr lang="en-GB" dirty="0">
              <a:solidFill>
                <a:schemeClr val="tx1">
                  <a:lumMod val="95000"/>
                  <a:lumOff val="5000"/>
                </a:schemeClr>
              </a:solidFill>
            </a:endParaRPr>
          </a:p>
          <a:p>
            <a:r>
              <a:rPr lang="en-GB" dirty="0">
                <a:solidFill>
                  <a:schemeClr val="tx1">
                    <a:lumMod val="95000"/>
                    <a:lumOff val="5000"/>
                  </a:schemeClr>
                </a:solidFill>
              </a:rPr>
              <a:t>That being said, we would encourage all pupils to pick a </a:t>
            </a:r>
            <a:r>
              <a:rPr lang="en-GB" b="1" dirty="0">
                <a:solidFill>
                  <a:schemeClr val="tx1">
                    <a:lumMod val="95000"/>
                    <a:lumOff val="5000"/>
                  </a:schemeClr>
                </a:solidFill>
              </a:rPr>
              <a:t>varied range of subjects</a:t>
            </a:r>
            <a:r>
              <a:rPr lang="en-GB" dirty="0">
                <a:solidFill>
                  <a:schemeClr val="tx1">
                    <a:lumMod val="95000"/>
                    <a:lumOff val="5000"/>
                  </a:schemeClr>
                </a:solidFill>
              </a:rPr>
              <a:t> across </a:t>
            </a:r>
            <a:r>
              <a:rPr lang="en-GB" b="1" dirty="0">
                <a:solidFill>
                  <a:schemeClr val="tx1">
                    <a:lumMod val="95000"/>
                    <a:lumOff val="5000"/>
                  </a:schemeClr>
                </a:solidFill>
              </a:rPr>
              <a:t>as many curricular areas as possible</a:t>
            </a:r>
            <a:r>
              <a:rPr lang="en-GB" dirty="0">
                <a:solidFill>
                  <a:schemeClr val="tx1">
                    <a:lumMod val="95000"/>
                    <a:lumOff val="5000"/>
                  </a:schemeClr>
                </a:solidFill>
              </a:rPr>
              <a:t>.</a:t>
            </a:r>
          </a:p>
          <a:p>
            <a:endParaRPr lang="en-GB" dirty="0">
              <a:solidFill>
                <a:schemeClr val="tx1">
                  <a:lumMod val="95000"/>
                  <a:lumOff val="5000"/>
                </a:schemeClr>
              </a:solidFill>
            </a:endParaRPr>
          </a:p>
          <a:p>
            <a:r>
              <a:rPr lang="en-GB" dirty="0">
                <a:solidFill>
                  <a:schemeClr val="tx1">
                    <a:lumMod val="95000"/>
                    <a:lumOff val="5000"/>
                  </a:schemeClr>
                </a:solidFill>
              </a:rPr>
              <a:t>It is important that pupils do not narrow their curriculum too much in S3 as this could have an impact on their choices in later years.</a:t>
            </a:r>
          </a:p>
          <a:p>
            <a:endParaRPr lang="en-GB" dirty="0">
              <a:solidFill>
                <a:schemeClr val="tx1">
                  <a:lumMod val="95000"/>
                  <a:lumOff val="5000"/>
                </a:schemeClr>
              </a:solidFill>
            </a:endParaRPr>
          </a:p>
          <a:p>
            <a:r>
              <a:rPr lang="en-GB" dirty="0">
                <a:solidFill>
                  <a:schemeClr val="tx1">
                    <a:lumMod val="95000"/>
                    <a:lumOff val="5000"/>
                  </a:schemeClr>
                </a:solidFill>
              </a:rPr>
              <a:t>The options form for S2 into S3 is outlined on the next page. Pupils should take time to review these options and select one subject in each column.</a:t>
            </a:r>
          </a:p>
          <a:p>
            <a:endParaRPr lang="en-GB" sz="1600" dirty="0"/>
          </a:p>
        </p:txBody>
      </p:sp>
      <p:pic>
        <p:nvPicPr>
          <p:cNvPr id="14" name="Picture 13">
            <a:extLst>
              <a:ext uri="{FF2B5EF4-FFF2-40B4-BE49-F238E27FC236}">
                <a16:creationId xmlns:a16="http://schemas.microsoft.com/office/drawing/2014/main" id="{09FBE3CE-7CFC-48C7-886B-7DEC82A8702F}"/>
              </a:ext>
            </a:extLst>
          </p:cNvPr>
          <p:cNvPicPr>
            <a:picLocks noChangeAspect="1"/>
          </p:cNvPicPr>
          <p:nvPr/>
        </p:nvPicPr>
        <p:blipFill>
          <a:blip r:embed="rId2"/>
          <a:stretch>
            <a:fillRect/>
          </a:stretch>
        </p:blipFill>
        <p:spPr>
          <a:xfrm>
            <a:off x="3621433" y="7268682"/>
            <a:ext cx="1340761" cy="1817085"/>
          </a:xfrm>
          <a:prstGeom prst="rect">
            <a:avLst/>
          </a:prstGeom>
        </p:spPr>
      </p:pic>
      <p:pic>
        <p:nvPicPr>
          <p:cNvPr id="15" name="Picture 14">
            <a:extLst>
              <a:ext uri="{FF2B5EF4-FFF2-40B4-BE49-F238E27FC236}">
                <a16:creationId xmlns:a16="http://schemas.microsoft.com/office/drawing/2014/main" id="{26812BD3-1CD0-4595-A05D-BFEFF34BCFB4}"/>
              </a:ext>
            </a:extLst>
          </p:cNvPr>
          <p:cNvPicPr>
            <a:picLocks noChangeAspect="1"/>
          </p:cNvPicPr>
          <p:nvPr/>
        </p:nvPicPr>
        <p:blipFill>
          <a:blip r:embed="rId3"/>
          <a:stretch>
            <a:fillRect/>
          </a:stretch>
        </p:blipFill>
        <p:spPr>
          <a:xfrm>
            <a:off x="5096316" y="7068405"/>
            <a:ext cx="1455340" cy="2010470"/>
          </a:xfrm>
          <a:prstGeom prst="rect">
            <a:avLst/>
          </a:prstGeom>
        </p:spPr>
      </p:pic>
      <p:pic>
        <p:nvPicPr>
          <p:cNvPr id="17" name="Picture 16">
            <a:extLst>
              <a:ext uri="{FF2B5EF4-FFF2-40B4-BE49-F238E27FC236}">
                <a16:creationId xmlns:a16="http://schemas.microsoft.com/office/drawing/2014/main" id="{B92217B6-532A-4DC3-8F56-4094CB8D735D}"/>
              </a:ext>
            </a:extLst>
          </p:cNvPr>
          <p:cNvPicPr>
            <a:picLocks noChangeAspect="1"/>
          </p:cNvPicPr>
          <p:nvPr/>
        </p:nvPicPr>
        <p:blipFill>
          <a:blip r:embed="rId4"/>
          <a:stretch>
            <a:fillRect/>
          </a:stretch>
        </p:blipFill>
        <p:spPr>
          <a:xfrm>
            <a:off x="483303" y="7108166"/>
            <a:ext cx="1481857" cy="1966171"/>
          </a:xfrm>
          <a:prstGeom prst="rect">
            <a:avLst/>
          </a:prstGeom>
        </p:spPr>
      </p:pic>
      <p:pic>
        <p:nvPicPr>
          <p:cNvPr id="18" name="Picture 17">
            <a:extLst>
              <a:ext uri="{FF2B5EF4-FFF2-40B4-BE49-F238E27FC236}">
                <a16:creationId xmlns:a16="http://schemas.microsoft.com/office/drawing/2014/main" id="{68AB7251-EFFE-4B45-9A9D-5F9C03CA4B81}"/>
              </a:ext>
            </a:extLst>
          </p:cNvPr>
          <p:cNvPicPr>
            <a:picLocks noChangeAspect="1"/>
          </p:cNvPicPr>
          <p:nvPr/>
        </p:nvPicPr>
        <p:blipFill>
          <a:blip r:embed="rId5"/>
          <a:stretch>
            <a:fillRect/>
          </a:stretch>
        </p:blipFill>
        <p:spPr>
          <a:xfrm>
            <a:off x="2122837" y="7102742"/>
            <a:ext cx="1440418" cy="1966170"/>
          </a:xfrm>
          <a:prstGeom prst="rect">
            <a:avLst/>
          </a:prstGeom>
        </p:spPr>
      </p:pic>
    </p:spTree>
    <p:extLst>
      <p:ext uri="{BB962C8B-B14F-4D97-AF65-F5344CB8AC3E}">
        <p14:creationId xmlns:p14="http://schemas.microsoft.com/office/powerpoint/2010/main" val="2454041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p:nvPr/>
        </p:nvSpPr>
        <p:spPr>
          <a:xfrm>
            <a:off x="208548" y="256674"/>
            <a:ext cx="6416842" cy="9416715"/>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Google Shape;105;p2">
            <a:extLst>
              <a:ext uri="{FF2B5EF4-FFF2-40B4-BE49-F238E27FC236}">
                <a16:creationId xmlns:a16="http://schemas.microsoft.com/office/drawing/2014/main" id="{4E07BC13-8112-44F2-A506-9B8FB4D0648D}"/>
              </a:ext>
            </a:extLst>
          </p:cNvPr>
          <p:cNvSpPr txBox="1"/>
          <p:nvPr/>
        </p:nvSpPr>
        <p:spPr>
          <a:xfrm rot="16200000">
            <a:off x="-2477693" y="7543936"/>
            <a:ext cx="6228769"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800" dirty="0">
                <a:solidFill>
                  <a:srgbClr val="002060"/>
                </a:solidFill>
                <a:latin typeface="Calibri"/>
                <a:cs typeface="Calibri"/>
                <a:sym typeface="Calibri"/>
              </a:rPr>
              <a:t>S2 INTO S3 OPTIONS FORM</a:t>
            </a:r>
            <a:endParaRPr sz="1000" dirty="0">
              <a:solidFill>
                <a:srgbClr val="002060"/>
              </a:solidFill>
            </a:endParaRPr>
          </a:p>
        </p:txBody>
      </p:sp>
      <p:cxnSp>
        <p:nvCxnSpPr>
          <p:cNvPr id="28" name="Google Shape;93;p1">
            <a:extLst>
              <a:ext uri="{FF2B5EF4-FFF2-40B4-BE49-F238E27FC236}">
                <a16:creationId xmlns:a16="http://schemas.microsoft.com/office/drawing/2014/main" id="{1DF0E37F-FF1B-4CF8-B733-1FB4FF546264}"/>
              </a:ext>
            </a:extLst>
          </p:cNvPr>
          <p:cNvCxnSpPr>
            <a:cxnSpLocks/>
          </p:cNvCxnSpPr>
          <p:nvPr/>
        </p:nvCxnSpPr>
        <p:spPr>
          <a:xfrm flipH="1" flipV="1">
            <a:off x="898282" y="256674"/>
            <a:ext cx="15397" cy="9374693"/>
          </a:xfrm>
          <a:prstGeom prst="straightConnector1">
            <a:avLst/>
          </a:prstGeom>
          <a:noFill/>
          <a:ln w="57150" cap="flat" cmpd="sng">
            <a:solidFill>
              <a:srgbClr val="002060"/>
            </a:solidFill>
            <a:prstDash val="solid"/>
            <a:miter lim="800000"/>
            <a:headEnd type="none" w="sm" len="sm"/>
            <a:tailEnd type="none" w="sm" len="sm"/>
          </a:ln>
        </p:spPr>
      </p:cxnSp>
      <p:sp>
        <p:nvSpPr>
          <p:cNvPr id="25" name="TextBox 24">
            <a:extLst>
              <a:ext uri="{FF2B5EF4-FFF2-40B4-BE49-F238E27FC236}">
                <a16:creationId xmlns:a16="http://schemas.microsoft.com/office/drawing/2014/main" id="{4E7C5A76-D06F-415A-AC60-A0B81265CEE7}"/>
              </a:ext>
            </a:extLst>
          </p:cNvPr>
          <p:cNvSpPr txBox="1"/>
          <p:nvPr/>
        </p:nvSpPr>
        <p:spPr>
          <a:xfrm rot="16200000">
            <a:off x="-3147457" y="4650581"/>
            <a:ext cx="9140927" cy="615553"/>
          </a:xfrm>
          <a:prstGeom prst="rect">
            <a:avLst/>
          </a:prstGeom>
          <a:solidFill>
            <a:srgbClr val="FFFFFF"/>
          </a:solidFill>
          <a:ln w="38100">
            <a:solidFill>
              <a:srgbClr val="002060"/>
            </a:solidFill>
          </a:ln>
        </p:spPr>
        <p:txBody>
          <a:bodyPr wrap="square" rtlCol="0">
            <a:spAutoFit/>
          </a:bodyPr>
          <a:lstStyle/>
          <a:p>
            <a:r>
              <a:rPr lang="en-GB" sz="1600" dirty="0"/>
              <a:t>This options form will be given to pupils alongside their S2 report. It should be completed online using the following Form: </a:t>
            </a:r>
            <a:r>
              <a:rPr lang="en-GB" u="sng" dirty="0">
                <a:hlinkClick r:id="rId2"/>
              </a:rPr>
              <a:t>https://forms.office.com/e/KUfYqCrViZ</a:t>
            </a:r>
            <a:endParaRPr lang="en-GB" sz="1600" dirty="0"/>
          </a:p>
        </p:txBody>
      </p:sp>
      <p:pic>
        <p:nvPicPr>
          <p:cNvPr id="5" name="Picture 4"/>
          <p:cNvPicPr>
            <a:picLocks noChangeAspect="1"/>
          </p:cNvPicPr>
          <p:nvPr/>
        </p:nvPicPr>
        <p:blipFill>
          <a:blip r:embed="rId3"/>
          <a:stretch>
            <a:fillRect/>
          </a:stretch>
        </p:blipFill>
        <p:spPr>
          <a:xfrm rot="16200000">
            <a:off x="-511813" y="3024075"/>
            <a:ext cx="9056944" cy="3784582"/>
          </a:xfrm>
          <a:prstGeom prst="rect">
            <a:avLst/>
          </a:prstGeom>
        </p:spPr>
      </p:pic>
    </p:spTree>
    <p:extLst>
      <p:ext uri="{BB962C8B-B14F-4D97-AF65-F5344CB8AC3E}">
        <p14:creationId xmlns:p14="http://schemas.microsoft.com/office/powerpoint/2010/main" val="38349406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5934</TotalTime>
  <Words>1301</Words>
  <Application>Microsoft Office PowerPoint</Application>
  <PresentationFormat>A4 Paper (210x297 mm)</PresentationFormat>
  <Paragraphs>180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Lucida Calligraphy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Mary's Catholic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Peachey</dc:creator>
  <cp:lastModifiedBy>Iain McLean</cp:lastModifiedBy>
  <cp:revision>72</cp:revision>
  <cp:lastPrinted>2022-03-10T17:27:04Z</cp:lastPrinted>
  <dcterms:created xsi:type="dcterms:W3CDTF">2018-05-10T14:58:52Z</dcterms:created>
  <dcterms:modified xsi:type="dcterms:W3CDTF">2023-01-23T13:51:52Z</dcterms:modified>
</cp:coreProperties>
</file>