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4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5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6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4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9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0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8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4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1FC2EFE-1797-42D8-9760-91C438808AC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69EA20F-94B6-4B68-9DF9-CE7227FC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92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14.png"/><Relationship Id="rId10" Type="http://schemas.openxmlformats.org/officeDocument/2006/relationships/image" Target="../media/image29.jpeg"/><Relationship Id="rId4" Type="http://schemas.openxmlformats.org/officeDocument/2006/relationships/image" Target="../media/image18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18EAD4-D54B-4AF9-9325-770CD169CFDD}"/>
              </a:ext>
            </a:extLst>
          </p:cNvPr>
          <p:cNvSpPr/>
          <p:nvPr/>
        </p:nvSpPr>
        <p:spPr>
          <a:xfrm>
            <a:off x="0" y="4830576"/>
            <a:ext cx="9156368" cy="14732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E1B9D9-3A48-42FE-8FBF-3111EEAACF89}"/>
              </a:ext>
            </a:extLst>
          </p:cNvPr>
          <p:cNvSpPr/>
          <p:nvPr/>
        </p:nvSpPr>
        <p:spPr>
          <a:xfrm>
            <a:off x="4814305" y="240265"/>
            <a:ext cx="7377695" cy="1368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11A01803-8801-4326-8772-054DDCE85AF8}"/>
              </a:ext>
            </a:extLst>
          </p:cNvPr>
          <p:cNvSpPr txBox="1"/>
          <p:nvPr/>
        </p:nvSpPr>
        <p:spPr>
          <a:xfrm>
            <a:off x="4272868" y="330716"/>
            <a:ext cx="64097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ST. COLUMBA’S HIGH SCHOOL</a:t>
            </a:r>
            <a:endParaRPr sz="1100" dirty="0">
              <a:solidFill>
                <a:srgbClr val="002060"/>
              </a:solidFill>
            </a:endParaRPr>
          </a:p>
        </p:txBody>
      </p:sp>
      <p:sp>
        <p:nvSpPr>
          <p:cNvPr id="5" name="Google Shape;110;p2">
            <a:extLst>
              <a:ext uri="{FF2B5EF4-FFF2-40B4-BE49-F238E27FC236}">
                <a16:creationId xmlns:a16="http://schemas.microsoft.com/office/drawing/2014/main" id="{E16B5B46-5D6E-4555-A789-05E0C823436B}"/>
              </a:ext>
            </a:extLst>
          </p:cNvPr>
          <p:cNvSpPr/>
          <p:nvPr/>
        </p:nvSpPr>
        <p:spPr>
          <a:xfrm>
            <a:off x="4687139" y="907736"/>
            <a:ext cx="48328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FAITH. AMBITION. INCLUSION. PERSEVERANCE.</a:t>
            </a:r>
            <a:endParaRPr dirty="0"/>
          </a:p>
        </p:txBody>
      </p:sp>
      <p:cxnSp>
        <p:nvCxnSpPr>
          <p:cNvPr id="6" name="Google Shape;111;p2">
            <a:extLst>
              <a:ext uri="{FF2B5EF4-FFF2-40B4-BE49-F238E27FC236}">
                <a16:creationId xmlns:a16="http://schemas.microsoft.com/office/drawing/2014/main" id="{033619D1-86E5-44D3-B550-BDA3A7E38356}"/>
              </a:ext>
            </a:extLst>
          </p:cNvPr>
          <p:cNvCxnSpPr>
            <a:cxnSpLocks/>
          </p:cNvCxnSpPr>
          <p:nvPr/>
        </p:nvCxnSpPr>
        <p:spPr>
          <a:xfrm flipH="1">
            <a:off x="4814305" y="1381802"/>
            <a:ext cx="7377695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B58D952-D154-4B2A-937F-8690FC257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5" r="-1" b="8055"/>
          <a:stretch/>
        </p:blipFill>
        <p:spPr>
          <a:xfrm>
            <a:off x="4323489" y="2085900"/>
            <a:ext cx="1472624" cy="1805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4A081-110B-47DF-BB5F-1EE9820A2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0221"/>
          <a:stretch/>
        </p:blipFill>
        <p:spPr>
          <a:xfrm>
            <a:off x="6020236" y="2099428"/>
            <a:ext cx="1472624" cy="1791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F9B8C-51A2-4DF2-85DB-D8452060A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8" r="-3" b="7444"/>
          <a:stretch/>
        </p:blipFill>
        <p:spPr>
          <a:xfrm>
            <a:off x="7716982" y="2099430"/>
            <a:ext cx="1472623" cy="179174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5495A6D-A18D-42FC-9F12-5CE9C178B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7611"/>
          <a:stretch/>
        </p:blipFill>
        <p:spPr>
          <a:xfrm>
            <a:off x="2489782" y="2085901"/>
            <a:ext cx="1472624" cy="1805273"/>
          </a:xfrm>
          <a:prstGeom prst="rect">
            <a:avLst/>
          </a:prstGeom>
        </p:spPr>
      </p:pic>
      <p:sp>
        <p:nvSpPr>
          <p:cNvPr id="11" name="Google Shape;105;p2">
            <a:extLst>
              <a:ext uri="{FF2B5EF4-FFF2-40B4-BE49-F238E27FC236}">
                <a16:creationId xmlns:a16="http://schemas.microsoft.com/office/drawing/2014/main" id="{C2264E70-5A26-40DA-9043-678CCCD05827}"/>
              </a:ext>
            </a:extLst>
          </p:cNvPr>
          <p:cNvSpPr txBox="1"/>
          <p:nvPr/>
        </p:nvSpPr>
        <p:spPr>
          <a:xfrm>
            <a:off x="363000" y="5182289"/>
            <a:ext cx="87504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UNIFORM AT ST COLUMBA’S</a:t>
            </a:r>
            <a:endParaRPr sz="1100" dirty="0">
              <a:solidFill>
                <a:srgbClr val="002060"/>
              </a:solidFill>
            </a:endParaRPr>
          </a:p>
        </p:txBody>
      </p:sp>
      <p:cxnSp>
        <p:nvCxnSpPr>
          <p:cNvPr id="13" name="Google Shape;111;p2">
            <a:extLst>
              <a:ext uri="{FF2B5EF4-FFF2-40B4-BE49-F238E27FC236}">
                <a16:creationId xmlns:a16="http://schemas.microsoft.com/office/drawing/2014/main" id="{60D90158-4244-4FD6-A7A5-E4F6069BF1A7}"/>
              </a:ext>
            </a:extLst>
          </p:cNvPr>
          <p:cNvCxnSpPr>
            <a:cxnSpLocks/>
          </p:cNvCxnSpPr>
          <p:nvPr/>
        </p:nvCxnSpPr>
        <p:spPr>
          <a:xfrm flipH="1">
            <a:off x="1" y="6123148"/>
            <a:ext cx="9189604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21BB544-A349-49C6-A12C-9FE953F38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2" y="2196739"/>
            <a:ext cx="1296509" cy="16271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DE11B5-49D4-4871-93E3-6D799A97B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727" y="2196739"/>
            <a:ext cx="1296509" cy="16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7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20B492-7CA9-4DCC-9A5B-5C68068B2871}"/>
              </a:ext>
            </a:extLst>
          </p:cNvPr>
          <p:cNvSpPr/>
          <p:nvPr/>
        </p:nvSpPr>
        <p:spPr>
          <a:xfrm>
            <a:off x="4814305" y="240265"/>
            <a:ext cx="7377695" cy="1368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F3FE7A-FE7A-424B-9389-5443D6AEA155}"/>
              </a:ext>
            </a:extLst>
          </p:cNvPr>
          <p:cNvSpPr/>
          <p:nvPr/>
        </p:nvSpPr>
        <p:spPr>
          <a:xfrm>
            <a:off x="9563100" y="4162425"/>
            <a:ext cx="3039468" cy="316466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92507F5-779F-4FFC-8FD2-005AC83EA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7611"/>
          <a:stretch/>
        </p:blipFill>
        <p:spPr>
          <a:xfrm>
            <a:off x="10184930" y="4609065"/>
            <a:ext cx="1837110" cy="2252092"/>
          </a:xfrm>
          <a:prstGeom prst="rect">
            <a:avLst/>
          </a:prstGeom>
        </p:spPr>
      </p:pic>
      <p:sp>
        <p:nvSpPr>
          <p:cNvPr id="14" name="Google Shape;105;p2">
            <a:extLst>
              <a:ext uri="{FF2B5EF4-FFF2-40B4-BE49-F238E27FC236}">
                <a16:creationId xmlns:a16="http://schemas.microsoft.com/office/drawing/2014/main" id="{6B45C5CD-1692-44EA-9BAC-D9EC1AED2798}"/>
              </a:ext>
            </a:extLst>
          </p:cNvPr>
          <p:cNvSpPr txBox="1"/>
          <p:nvPr/>
        </p:nvSpPr>
        <p:spPr>
          <a:xfrm>
            <a:off x="596265" y="394466"/>
            <a:ext cx="64097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UNIFORM</a:t>
            </a:r>
            <a:endParaRPr sz="1100" dirty="0">
              <a:solidFill>
                <a:srgbClr val="002060"/>
              </a:solidFill>
            </a:endParaRPr>
          </a:p>
        </p:txBody>
      </p:sp>
      <p:cxnSp>
        <p:nvCxnSpPr>
          <p:cNvPr id="16" name="Google Shape;111;p2">
            <a:extLst>
              <a:ext uri="{FF2B5EF4-FFF2-40B4-BE49-F238E27FC236}">
                <a16:creationId xmlns:a16="http://schemas.microsoft.com/office/drawing/2014/main" id="{889CFD0E-F0A2-4133-B77C-5251AD1B0167}"/>
              </a:ext>
            </a:extLst>
          </p:cNvPr>
          <p:cNvCxnSpPr>
            <a:cxnSpLocks/>
          </p:cNvCxnSpPr>
          <p:nvPr/>
        </p:nvCxnSpPr>
        <p:spPr>
          <a:xfrm flipH="1">
            <a:off x="4814305" y="1343330"/>
            <a:ext cx="7377695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C0102BC-77B3-4109-8C82-6BB613D2290A}"/>
              </a:ext>
            </a:extLst>
          </p:cNvPr>
          <p:cNvSpPr/>
          <p:nvPr/>
        </p:nvSpPr>
        <p:spPr>
          <a:xfrm>
            <a:off x="5038725" y="1684060"/>
            <a:ext cx="5234306" cy="3282175"/>
          </a:xfrm>
          <a:prstGeom prst="wedgeRoundRectCallout">
            <a:avLst>
              <a:gd name="adj1" fmla="val 52713"/>
              <a:gd name="adj2" fmla="val 76684"/>
              <a:gd name="adj3" fmla="val 16667"/>
            </a:avLst>
          </a:prstGeom>
          <a:solidFill>
            <a:srgbClr val="FFFFE5"/>
          </a:solidFill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D2E7F-2455-4F47-8D9F-41096AD902FD}"/>
              </a:ext>
            </a:extLst>
          </p:cNvPr>
          <p:cNvSpPr txBox="1"/>
          <p:nvPr/>
        </p:nvSpPr>
        <p:spPr>
          <a:xfrm>
            <a:off x="5239438" y="1796136"/>
            <a:ext cx="4832879" cy="317009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As we prepare for the new school year in August 2021, we are hopeful that we will be able to return to our traditional standard of uniform across all year groups.</a:t>
            </a:r>
          </a:p>
          <a:p>
            <a:endParaRPr lang="en-GB" sz="2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This short presentation is designed to provide everyone with a reminder of the expectations that we have for uniform in our school.</a:t>
            </a:r>
          </a:p>
          <a:p>
            <a:endParaRPr lang="en-GB" sz="2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ABF01-E585-4F6B-A04A-E7CF31955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74" y="0"/>
            <a:ext cx="4832879" cy="69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01A1B-952C-42C3-B99B-CFE7B46E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" y="0"/>
            <a:ext cx="12178532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3F3FE7A-FE7A-424B-9389-5443D6AEA155}"/>
              </a:ext>
            </a:extLst>
          </p:cNvPr>
          <p:cNvSpPr/>
          <p:nvPr/>
        </p:nvSpPr>
        <p:spPr>
          <a:xfrm>
            <a:off x="9563100" y="4162425"/>
            <a:ext cx="3039468" cy="316466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oogle Shape;105;p2">
            <a:extLst>
              <a:ext uri="{FF2B5EF4-FFF2-40B4-BE49-F238E27FC236}">
                <a16:creationId xmlns:a16="http://schemas.microsoft.com/office/drawing/2014/main" id="{6B45C5CD-1692-44EA-9BAC-D9EC1AED2798}"/>
              </a:ext>
            </a:extLst>
          </p:cNvPr>
          <p:cNvSpPr txBox="1"/>
          <p:nvPr/>
        </p:nvSpPr>
        <p:spPr>
          <a:xfrm>
            <a:off x="976873" y="835750"/>
            <a:ext cx="64097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OUR UNIFORM</a:t>
            </a:r>
            <a:endParaRPr sz="1100" dirty="0">
              <a:solidFill>
                <a:srgbClr val="002060"/>
              </a:solidFill>
            </a:endParaRPr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F257B11A-94B6-493E-A3E9-71362BF7A324}"/>
              </a:ext>
            </a:extLst>
          </p:cNvPr>
          <p:cNvSpPr/>
          <p:nvPr/>
        </p:nvSpPr>
        <p:spPr>
          <a:xfrm>
            <a:off x="1151109" y="1359269"/>
            <a:ext cx="48328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8D8D8"/>
                </a:solidFill>
                <a:latin typeface="Calibri"/>
                <a:cs typeface="Calibri"/>
                <a:sym typeface="Calibri"/>
              </a:rPr>
              <a:t>EXPECTATIONS</a:t>
            </a:r>
            <a:endParaRPr dirty="0"/>
          </a:p>
        </p:txBody>
      </p:sp>
      <p:cxnSp>
        <p:nvCxnSpPr>
          <p:cNvPr id="16" name="Google Shape;111;p2">
            <a:extLst>
              <a:ext uri="{FF2B5EF4-FFF2-40B4-BE49-F238E27FC236}">
                <a16:creationId xmlns:a16="http://schemas.microsoft.com/office/drawing/2014/main" id="{889CFD0E-F0A2-4133-B77C-5251AD1B0167}"/>
              </a:ext>
            </a:extLst>
          </p:cNvPr>
          <p:cNvCxnSpPr>
            <a:cxnSpLocks/>
          </p:cNvCxnSpPr>
          <p:nvPr/>
        </p:nvCxnSpPr>
        <p:spPr>
          <a:xfrm flipH="1">
            <a:off x="4192005" y="1759890"/>
            <a:ext cx="7377695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F4645-EE9B-4DF1-BCB2-40E82B1BE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0221"/>
          <a:stretch/>
        </p:blipFill>
        <p:spPr>
          <a:xfrm>
            <a:off x="10115549" y="4579449"/>
            <a:ext cx="1872725" cy="2278551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144ED2-ADE4-4313-8FC2-9EFDE6E6E603}"/>
              </a:ext>
            </a:extLst>
          </p:cNvPr>
          <p:cNvSpPr/>
          <p:nvPr/>
        </p:nvSpPr>
        <p:spPr>
          <a:xfrm>
            <a:off x="5038726" y="4236719"/>
            <a:ext cx="5234306" cy="994869"/>
          </a:xfrm>
          <a:prstGeom prst="wedgeRoundRectCallout">
            <a:avLst>
              <a:gd name="adj1" fmla="val 45021"/>
              <a:gd name="adj2" fmla="val 114175"/>
              <a:gd name="adj3" fmla="val 16667"/>
            </a:avLst>
          </a:prstGeom>
          <a:solidFill>
            <a:srgbClr val="FFFFE5"/>
          </a:solidFill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2569A-94C2-4E04-A5D8-4F70A2347E31}"/>
              </a:ext>
            </a:extLst>
          </p:cNvPr>
          <p:cNvSpPr txBox="1"/>
          <p:nvPr/>
        </p:nvSpPr>
        <p:spPr>
          <a:xfrm>
            <a:off x="5257800" y="4496637"/>
            <a:ext cx="485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Here is the required uniform for pupils at St Columba’s.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99F8B-2351-499C-80D3-EF81FCC10288}"/>
              </a:ext>
            </a:extLst>
          </p:cNvPr>
          <p:cNvSpPr txBox="1"/>
          <p:nvPr/>
        </p:nvSpPr>
        <p:spPr>
          <a:xfrm>
            <a:off x="848361" y="2193018"/>
            <a:ext cx="3773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The uniform for S1 pupils is as follows: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Blazer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White Shirt/Blouse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Black Trousers/Appropriate Black School Skirt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School Tie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Black Jumper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Black school shoes/trainers featuring no obvious or coloured logos/branding.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 PE Kit when required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56E17E-C862-4A8E-9E18-E126DF939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67" y="2243099"/>
            <a:ext cx="2085975" cy="1815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007EEA-0791-4E73-B8A8-26A904B88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633" y="1904425"/>
            <a:ext cx="1658467" cy="20494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A77623-BB2D-44A7-8FC9-0E367422C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093" y="1902222"/>
            <a:ext cx="958741" cy="21144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82F60F-1C7D-490F-8CE4-856BF7381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782" y="2365401"/>
            <a:ext cx="843947" cy="15221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E01420-E2A5-4393-BD4E-37E32DD64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7554" y="2457857"/>
            <a:ext cx="1159476" cy="133720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D84AED6-A206-4F89-9A84-03CF7659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48" y="702833"/>
            <a:ext cx="925415" cy="9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01A1B-952C-42C3-B99B-CFE7B46E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" y="0"/>
            <a:ext cx="12178532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3F3FE7A-FE7A-424B-9389-5443D6AEA155}"/>
              </a:ext>
            </a:extLst>
          </p:cNvPr>
          <p:cNvSpPr/>
          <p:nvPr/>
        </p:nvSpPr>
        <p:spPr>
          <a:xfrm>
            <a:off x="9563100" y="4162425"/>
            <a:ext cx="3039468" cy="316466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oogle Shape;105;p2">
            <a:extLst>
              <a:ext uri="{FF2B5EF4-FFF2-40B4-BE49-F238E27FC236}">
                <a16:creationId xmlns:a16="http://schemas.microsoft.com/office/drawing/2014/main" id="{6B45C5CD-1692-44EA-9BAC-D9EC1AED2798}"/>
              </a:ext>
            </a:extLst>
          </p:cNvPr>
          <p:cNvSpPr txBox="1"/>
          <p:nvPr/>
        </p:nvSpPr>
        <p:spPr>
          <a:xfrm>
            <a:off x="976873" y="835750"/>
            <a:ext cx="64097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OUR UNIFORM</a:t>
            </a:r>
            <a:endParaRPr sz="1100" dirty="0">
              <a:solidFill>
                <a:srgbClr val="002060"/>
              </a:solidFill>
            </a:endParaRPr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F257B11A-94B6-493E-A3E9-71362BF7A324}"/>
              </a:ext>
            </a:extLst>
          </p:cNvPr>
          <p:cNvSpPr/>
          <p:nvPr/>
        </p:nvSpPr>
        <p:spPr>
          <a:xfrm>
            <a:off x="1151109" y="1359269"/>
            <a:ext cx="48328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8D8D8"/>
                </a:solidFill>
                <a:latin typeface="Calibri"/>
                <a:cs typeface="Calibri"/>
                <a:sym typeface="Calibri"/>
              </a:rPr>
              <a:t>EXPECTATIONS</a:t>
            </a:r>
            <a:endParaRPr dirty="0"/>
          </a:p>
        </p:txBody>
      </p:sp>
      <p:cxnSp>
        <p:nvCxnSpPr>
          <p:cNvPr id="16" name="Google Shape;111;p2">
            <a:extLst>
              <a:ext uri="{FF2B5EF4-FFF2-40B4-BE49-F238E27FC236}">
                <a16:creationId xmlns:a16="http://schemas.microsoft.com/office/drawing/2014/main" id="{889CFD0E-F0A2-4133-B77C-5251AD1B0167}"/>
              </a:ext>
            </a:extLst>
          </p:cNvPr>
          <p:cNvCxnSpPr>
            <a:cxnSpLocks/>
          </p:cNvCxnSpPr>
          <p:nvPr/>
        </p:nvCxnSpPr>
        <p:spPr>
          <a:xfrm flipH="1">
            <a:off x="4192005" y="1759890"/>
            <a:ext cx="7377695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F4645-EE9B-4DF1-BCB2-40E82B1BE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0221"/>
          <a:stretch/>
        </p:blipFill>
        <p:spPr>
          <a:xfrm>
            <a:off x="10115549" y="4579449"/>
            <a:ext cx="1872725" cy="22785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F99F8B-2351-499C-80D3-EF81FCC10288}"/>
              </a:ext>
            </a:extLst>
          </p:cNvPr>
          <p:cNvSpPr txBox="1"/>
          <p:nvPr/>
        </p:nvSpPr>
        <p:spPr>
          <a:xfrm>
            <a:off x="841694" y="744227"/>
            <a:ext cx="3773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These items should not be worn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Trainers with any obvious colour or branding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Tracksuit tops or hoodies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Polo Shirts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Tracksuit trousers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</a:rPr>
              <a:t>Grey knitwear/trousers/skirts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E0AC5-105C-4C8D-BD60-C8EF4D068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10" y="2867075"/>
            <a:ext cx="2536876" cy="3090062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62603911-C0A8-4853-90C4-2C8C5B63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06" y="1934792"/>
            <a:ext cx="1967203" cy="20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2E78765E-BD81-42F7-B158-5F891F29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958" y="1914481"/>
            <a:ext cx="1800658" cy="188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29AEEFF3-9302-4B50-80B5-A3F4FC76CC4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88" y="922222"/>
            <a:ext cx="1004527" cy="683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5B792-786C-4E8B-B4D6-BBB25051F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1510" y="1848316"/>
            <a:ext cx="2777792" cy="2494921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144ED2-ADE4-4313-8FC2-9EFDE6E6E603}"/>
              </a:ext>
            </a:extLst>
          </p:cNvPr>
          <p:cNvSpPr/>
          <p:nvPr/>
        </p:nvSpPr>
        <p:spPr>
          <a:xfrm>
            <a:off x="5038726" y="4236719"/>
            <a:ext cx="5234306" cy="994869"/>
          </a:xfrm>
          <a:prstGeom prst="wedgeRoundRectCallout">
            <a:avLst>
              <a:gd name="adj1" fmla="val 45021"/>
              <a:gd name="adj2" fmla="val 114175"/>
              <a:gd name="adj3" fmla="val 16667"/>
            </a:avLst>
          </a:prstGeom>
          <a:solidFill>
            <a:srgbClr val="FFFFE5"/>
          </a:solidFill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2569A-94C2-4E04-A5D8-4F70A2347E31}"/>
              </a:ext>
            </a:extLst>
          </p:cNvPr>
          <p:cNvSpPr txBox="1"/>
          <p:nvPr/>
        </p:nvSpPr>
        <p:spPr>
          <a:xfrm>
            <a:off x="5257800" y="4496637"/>
            <a:ext cx="485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These are items that should not be worn to school.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3055A-C8B3-4DDA-9A8B-9953AD99A8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230" y="4487367"/>
            <a:ext cx="1222959" cy="1420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9FEC8-AE29-40B0-A6D2-37C73A7F8A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2105" y="2033607"/>
            <a:ext cx="1528598" cy="17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5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01A1B-952C-42C3-B99B-CFE7B46E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" y="0"/>
            <a:ext cx="12178532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3F3FE7A-FE7A-424B-9389-5443D6AEA155}"/>
              </a:ext>
            </a:extLst>
          </p:cNvPr>
          <p:cNvSpPr/>
          <p:nvPr/>
        </p:nvSpPr>
        <p:spPr>
          <a:xfrm>
            <a:off x="9563100" y="4162425"/>
            <a:ext cx="3039468" cy="316466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oogle Shape;105;p2">
            <a:extLst>
              <a:ext uri="{FF2B5EF4-FFF2-40B4-BE49-F238E27FC236}">
                <a16:creationId xmlns:a16="http://schemas.microsoft.com/office/drawing/2014/main" id="{6B45C5CD-1692-44EA-9BAC-D9EC1AED2798}"/>
              </a:ext>
            </a:extLst>
          </p:cNvPr>
          <p:cNvSpPr txBox="1"/>
          <p:nvPr/>
        </p:nvSpPr>
        <p:spPr>
          <a:xfrm>
            <a:off x="976873" y="835750"/>
            <a:ext cx="64097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OUR UNIFORM</a:t>
            </a:r>
            <a:endParaRPr sz="1100" dirty="0">
              <a:solidFill>
                <a:srgbClr val="002060"/>
              </a:solidFill>
            </a:endParaRPr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F257B11A-94B6-493E-A3E9-71362BF7A324}"/>
              </a:ext>
            </a:extLst>
          </p:cNvPr>
          <p:cNvSpPr/>
          <p:nvPr/>
        </p:nvSpPr>
        <p:spPr>
          <a:xfrm>
            <a:off x="1151109" y="1359269"/>
            <a:ext cx="48328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8D8D8"/>
                </a:solidFill>
                <a:latin typeface="Calibri"/>
                <a:cs typeface="Calibri"/>
                <a:sym typeface="Calibri"/>
              </a:rPr>
              <a:t>EXPECTATIONS</a:t>
            </a:r>
            <a:endParaRPr dirty="0"/>
          </a:p>
        </p:txBody>
      </p:sp>
      <p:cxnSp>
        <p:nvCxnSpPr>
          <p:cNvPr id="16" name="Google Shape;111;p2">
            <a:extLst>
              <a:ext uri="{FF2B5EF4-FFF2-40B4-BE49-F238E27FC236}">
                <a16:creationId xmlns:a16="http://schemas.microsoft.com/office/drawing/2014/main" id="{889CFD0E-F0A2-4133-B77C-5251AD1B0167}"/>
              </a:ext>
            </a:extLst>
          </p:cNvPr>
          <p:cNvCxnSpPr>
            <a:cxnSpLocks/>
          </p:cNvCxnSpPr>
          <p:nvPr/>
        </p:nvCxnSpPr>
        <p:spPr>
          <a:xfrm flipH="1">
            <a:off x="4192005" y="1759890"/>
            <a:ext cx="7377695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F4645-EE9B-4DF1-BCB2-40E82B1BE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0221"/>
          <a:stretch/>
        </p:blipFill>
        <p:spPr>
          <a:xfrm>
            <a:off x="10115549" y="4579449"/>
            <a:ext cx="1872725" cy="2278551"/>
          </a:xfrm>
          <a:prstGeom prst="rect">
            <a:avLst/>
          </a:prstGeom>
        </p:spPr>
      </p:pic>
      <p:pic>
        <p:nvPicPr>
          <p:cNvPr id="2050" name="Picture 2" descr="Nike Air Max 270 Men's Shoe">
            <a:extLst>
              <a:ext uri="{FF2B5EF4-FFF2-40B4-BE49-F238E27FC236}">
                <a16:creationId xmlns:a16="http://schemas.microsoft.com/office/drawing/2014/main" id="{643AE5DA-03ED-4DB1-962C-64DE381C7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03" y="2115917"/>
            <a:ext cx="2736548" cy="34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ke Air Max 270 Men's Shoe">
            <a:extLst>
              <a:ext uri="{FF2B5EF4-FFF2-40B4-BE49-F238E27FC236}">
                <a16:creationId xmlns:a16="http://schemas.microsoft.com/office/drawing/2014/main" id="{FD649DE8-A2CE-4AD8-B358-90E1BC945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84" y="2021786"/>
            <a:ext cx="2811853" cy="35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144ED2-ADE4-4313-8FC2-9EFDE6E6E603}"/>
              </a:ext>
            </a:extLst>
          </p:cNvPr>
          <p:cNvSpPr/>
          <p:nvPr/>
        </p:nvSpPr>
        <p:spPr>
          <a:xfrm>
            <a:off x="5120640" y="1883875"/>
            <a:ext cx="6264563" cy="1214923"/>
          </a:xfrm>
          <a:prstGeom prst="wedgeRoundRectCallout">
            <a:avLst>
              <a:gd name="adj1" fmla="val 35392"/>
              <a:gd name="adj2" fmla="val 162140"/>
              <a:gd name="adj3" fmla="val 16667"/>
            </a:avLst>
          </a:prstGeom>
          <a:solidFill>
            <a:srgbClr val="FFFFE5"/>
          </a:solidFill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2569A-94C2-4E04-A5D8-4F70A2347E31}"/>
              </a:ext>
            </a:extLst>
          </p:cNvPr>
          <p:cNvSpPr txBox="1"/>
          <p:nvPr/>
        </p:nvSpPr>
        <p:spPr>
          <a:xfrm>
            <a:off x="5293360" y="2021786"/>
            <a:ext cx="6135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Although these trainers are all of a similar style, only one is suitable to wear to school. The third pair are ‘triple black’ and have no obvious colours or markings on them.</a:t>
            </a:r>
          </a:p>
        </p:txBody>
      </p:sp>
      <p:pic>
        <p:nvPicPr>
          <p:cNvPr id="2054" name="Picture 6" descr="Nike Air Max 270 Men's Shoe. Nike IN">
            <a:extLst>
              <a:ext uri="{FF2B5EF4-FFF2-40B4-BE49-F238E27FC236}">
                <a16:creationId xmlns:a16="http://schemas.microsoft.com/office/drawing/2014/main" id="{8B5D4EA4-6560-44FE-863C-29045720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6" y="2019075"/>
            <a:ext cx="2736548" cy="35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29AEEFF3-9302-4B50-80B5-A3F4FC76CC4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47" y="4743819"/>
            <a:ext cx="1004527" cy="68307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8A223EB-D85C-486B-87F0-82D4D8C24C6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96" y="4638808"/>
            <a:ext cx="1004527" cy="683078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6487D45-805C-425F-8B0B-8F005A03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81" y="4587924"/>
            <a:ext cx="925415" cy="9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4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01A1B-952C-42C3-B99B-CFE7B46E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" y="0"/>
            <a:ext cx="12178532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3F3FE7A-FE7A-424B-9389-5443D6AEA155}"/>
              </a:ext>
            </a:extLst>
          </p:cNvPr>
          <p:cNvSpPr/>
          <p:nvPr/>
        </p:nvSpPr>
        <p:spPr>
          <a:xfrm>
            <a:off x="9563100" y="4162425"/>
            <a:ext cx="3039468" cy="316466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oogle Shape;105;p2">
            <a:extLst>
              <a:ext uri="{FF2B5EF4-FFF2-40B4-BE49-F238E27FC236}">
                <a16:creationId xmlns:a16="http://schemas.microsoft.com/office/drawing/2014/main" id="{6B45C5CD-1692-44EA-9BAC-D9EC1AED2798}"/>
              </a:ext>
            </a:extLst>
          </p:cNvPr>
          <p:cNvSpPr txBox="1"/>
          <p:nvPr/>
        </p:nvSpPr>
        <p:spPr>
          <a:xfrm>
            <a:off x="976873" y="835750"/>
            <a:ext cx="64097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OUR UNIFORM</a:t>
            </a:r>
            <a:endParaRPr sz="1100" dirty="0">
              <a:solidFill>
                <a:srgbClr val="002060"/>
              </a:solidFill>
            </a:endParaRPr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F257B11A-94B6-493E-A3E9-71362BF7A324}"/>
              </a:ext>
            </a:extLst>
          </p:cNvPr>
          <p:cNvSpPr/>
          <p:nvPr/>
        </p:nvSpPr>
        <p:spPr>
          <a:xfrm>
            <a:off x="1151109" y="1359269"/>
            <a:ext cx="48328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8D8D8"/>
                </a:solidFill>
                <a:latin typeface="Calibri"/>
                <a:cs typeface="Calibri"/>
                <a:sym typeface="Calibri"/>
              </a:rPr>
              <a:t>EXPECTATIONS</a:t>
            </a:r>
            <a:endParaRPr dirty="0"/>
          </a:p>
        </p:txBody>
      </p:sp>
      <p:cxnSp>
        <p:nvCxnSpPr>
          <p:cNvPr id="16" name="Google Shape;111;p2">
            <a:extLst>
              <a:ext uri="{FF2B5EF4-FFF2-40B4-BE49-F238E27FC236}">
                <a16:creationId xmlns:a16="http://schemas.microsoft.com/office/drawing/2014/main" id="{889CFD0E-F0A2-4133-B77C-5251AD1B0167}"/>
              </a:ext>
            </a:extLst>
          </p:cNvPr>
          <p:cNvCxnSpPr>
            <a:cxnSpLocks/>
          </p:cNvCxnSpPr>
          <p:nvPr/>
        </p:nvCxnSpPr>
        <p:spPr>
          <a:xfrm flipH="1">
            <a:off x="4192005" y="1759890"/>
            <a:ext cx="7377695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F4645-EE9B-4DF1-BCB2-40E82B1BE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0221"/>
          <a:stretch/>
        </p:blipFill>
        <p:spPr>
          <a:xfrm>
            <a:off x="10115549" y="4579449"/>
            <a:ext cx="1872725" cy="2278551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144ED2-ADE4-4313-8FC2-9EFDE6E6E603}"/>
              </a:ext>
            </a:extLst>
          </p:cNvPr>
          <p:cNvSpPr/>
          <p:nvPr/>
        </p:nvSpPr>
        <p:spPr>
          <a:xfrm>
            <a:off x="5120640" y="1883875"/>
            <a:ext cx="6264563" cy="1214923"/>
          </a:xfrm>
          <a:prstGeom prst="wedgeRoundRectCallout">
            <a:avLst>
              <a:gd name="adj1" fmla="val 35392"/>
              <a:gd name="adj2" fmla="val 162140"/>
              <a:gd name="adj3" fmla="val 16667"/>
            </a:avLst>
          </a:prstGeom>
          <a:solidFill>
            <a:srgbClr val="FFFFE5"/>
          </a:solidFill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2569A-94C2-4E04-A5D8-4F70A2347E31}"/>
              </a:ext>
            </a:extLst>
          </p:cNvPr>
          <p:cNvSpPr txBox="1"/>
          <p:nvPr/>
        </p:nvSpPr>
        <p:spPr>
          <a:xfrm>
            <a:off x="5293360" y="2021786"/>
            <a:ext cx="6135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Although these trainers are all of a similar style, only one is suitable to wear to school. The correct pairs are ‘triple black’ and have no obvious colours or markings on them.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8A223EB-D85C-486B-87F0-82D4D8C24C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59" y="5339172"/>
            <a:ext cx="1004527" cy="683078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6487D45-805C-425F-8B0B-8F005A03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45" y="5146673"/>
            <a:ext cx="925415" cy="9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7A86791-B787-4E75-B98A-EDC8AA41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" y="3801853"/>
            <a:ext cx="208966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omens black converse all star oxford trainers | schuh">
            <a:extLst>
              <a:ext uri="{FF2B5EF4-FFF2-40B4-BE49-F238E27FC236}">
                <a16:creationId xmlns:a16="http://schemas.microsoft.com/office/drawing/2014/main" id="{499E965E-9CB9-4BDD-850D-68B5A4E0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0" y="21294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07DDDC9-B771-4943-A83F-DAD6C451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" y="997848"/>
            <a:ext cx="211909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B72DA33-83AF-4797-AF98-B7CE5BCA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79" y="321510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72BAD55D-A5A0-4378-98E4-CFD8D572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54" y="3230878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F6C1B83D-7371-40AE-94A9-9FA91785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20" y="3492773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5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01A1B-952C-42C3-B99B-CFE7B46E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" y="0"/>
            <a:ext cx="12178532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3F3FE7A-FE7A-424B-9389-5443D6AEA155}"/>
              </a:ext>
            </a:extLst>
          </p:cNvPr>
          <p:cNvSpPr/>
          <p:nvPr/>
        </p:nvSpPr>
        <p:spPr>
          <a:xfrm>
            <a:off x="9563100" y="4162425"/>
            <a:ext cx="3039468" cy="316466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oogle Shape;105;p2">
            <a:extLst>
              <a:ext uri="{FF2B5EF4-FFF2-40B4-BE49-F238E27FC236}">
                <a16:creationId xmlns:a16="http://schemas.microsoft.com/office/drawing/2014/main" id="{6B45C5CD-1692-44EA-9BAC-D9EC1AED2798}"/>
              </a:ext>
            </a:extLst>
          </p:cNvPr>
          <p:cNvSpPr txBox="1"/>
          <p:nvPr/>
        </p:nvSpPr>
        <p:spPr>
          <a:xfrm>
            <a:off x="976873" y="835750"/>
            <a:ext cx="64097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OUR UNIFORM</a:t>
            </a:r>
            <a:endParaRPr sz="1100" dirty="0">
              <a:solidFill>
                <a:srgbClr val="002060"/>
              </a:solidFill>
            </a:endParaRPr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F257B11A-94B6-493E-A3E9-71362BF7A324}"/>
              </a:ext>
            </a:extLst>
          </p:cNvPr>
          <p:cNvSpPr/>
          <p:nvPr/>
        </p:nvSpPr>
        <p:spPr>
          <a:xfrm>
            <a:off x="1151109" y="1359269"/>
            <a:ext cx="48328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8D8D8"/>
                </a:solidFill>
                <a:latin typeface="Calibri"/>
                <a:cs typeface="Calibri"/>
                <a:sym typeface="Calibri"/>
              </a:rPr>
              <a:t>EXPECTATIONS</a:t>
            </a:r>
            <a:endParaRPr dirty="0"/>
          </a:p>
        </p:txBody>
      </p:sp>
      <p:cxnSp>
        <p:nvCxnSpPr>
          <p:cNvPr id="16" name="Google Shape;111;p2">
            <a:extLst>
              <a:ext uri="{FF2B5EF4-FFF2-40B4-BE49-F238E27FC236}">
                <a16:creationId xmlns:a16="http://schemas.microsoft.com/office/drawing/2014/main" id="{889CFD0E-F0A2-4133-B77C-5251AD1B0167}"/>
              </a:ext>
            </a:extLst>
          </p:cNvPr>
          <p:cNvCxnSpPr>
            <a:cxnSpLocks/>
          </p:cNvCxnSpPr>
          <p:nvPr/>
        </p:nvCxnSpPr>
        <p:spPr>
          <a:xfrm flipH="1">
            <a:off x="4192005" y="1759890"/>
            <a:ext cx="7377695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F4645-EE9B-4DF1-BCB2-40E82B1BE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0221"/>
          <a:stretch/>
        </p:blipFill>
        <p:spPr>
          <a:xfrm>
            <a:off x="10115549" y="4579449"/>
            <a:ext cx="1872725" cy="2278551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6487D45-805C-425F-8B0B-8F005A03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85" y="4975896"/>
            <a:ext cx="925415" cy="9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Image preview">
            <a:extLst>
              <a:ext uri="{FF2B5EF4-FFF2-40B4-BE49-F238E27FC236}">
                <a16:creationId xmlns:a16="http://schemas.microsoft.com/office/drawing/2014/main" id="{8B14DD7D-0AA2-40F1-8493-C75456A3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3" y="2021786"/>
            <a:ext cx="5273040" cy="39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D0D7D-1195-4AF6-99BC-F8774F195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988" y="2836174"/>
            <a:ext cx="1707750" cy="3140392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144ED2-ADE4-4313-8FC2-9EFDE6E6E603}"/>
              </a:ext>
            </a:extLst>
          </p:cNvPr>
          <p:cNvSpPr/>
          <p:nvPr/>
        </p:nvSpPr>
        <p:spPr>
          <a:xfrm>
            <a:off x="4643120" y="1883875"/>
            <a:ext cx="6742083" cy="1214923"/>
          </a:xfrm>
          <a:prstGeom prst="wedgeRoundRectCallout">
            <a:avLst>
              <a:gd name="adj1" fmla="val 35392"/>
              <a:gd name="adj2" fmla="val 162140"/>
              <a:gd name="adj3" fmla="val 16667"/>
            </a:avLst>
          </a:prstGeom>
          <a:solidFill>
            <a:srgbClr val="FFFFE5"/>
          </a:solidFill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2569A-94C2-4E04-A5D8-4F70A2347E31}"/>
              </a:ext>
            </a:extLst>
          </p:cNvPr>
          <p:cNvSpPr txBox="1"/>
          <p:nvPr/>
        </p:nvSpPr>
        <p:spPr>
          <a:xfrm>
            <a:off x="4825668" y="2021786"/>
            <a:ext cx="6603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also have a specific polo shirt that should be worn to P.E.</a:t>
            </a:r>
          </a:p>
          <a:p>
            <a:r>
              <a:rPr lang="en-GB" dirty="0">
                <a:solidFill>
                  <a:schemeClr val="bg1"/>
                </a:solidFill>
              </a:rPr>
              <a:t>Here are some of our fantastic pupils wearing their P.E. Kit with pride!</a:t>
            </a:r>
          </a:p>
        </p:txBody>
      </p:sp>
    </p:spTree>
    <p:extLst>
      <p:ext uri="{BB962C8B-B14F-4D97-AF65-F5344CB8AC3E}">
        <p14:creationId xmlns:p14="http://schemas.microsoft.com/office/powerpoint/2010/main" val="2550013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1398</TotalTime>
  <Words>273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stephenmcfad85@outlook.com</dc:creator>
  <cp:lastModifiedBy>Nicola Devine</cp:lastModifiedBy>
  <cp:revision>17</cp:revision>
  <dcterms:created xsi:type="dcterms:W3CDTF">2020-05-17T22:52:05Z</dcterms:created>
  <dcterms:modified xsi:type="dcterms:W3CDTF">2021-06-21T07:07:59Z</dcterms:modified>
</cp:coreProperties>
</file>