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Lst>
  <p:notesMasterIdLst>
    <p:notesMasterId r:id="rId11"/>
  </p:notesMasterIdLst>
  <p:sldIdLst>
    <p:sldId id="343" r:id="rId2"/>
    <p:sldId id="357" r:id="rId3"/>
    <p:sldId id="369" r:id="rId4"/>
    <p:sldId id="370" r:id="rId5"/>
    <p:sldId id="344" r:id="rId6"/>
    <p:sldId id="379" r:id="rId7"/>
    <p:sldId id="356" r:id="rId8"/>
    <p:sldId id="393" r:id="rId9"/>
    <p:sldId id="39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132" autoAdjust="0"/>
    <p:restoredTop sz="94343" autoAdjust="0"/>
  </p:normalViewPr>
  <p:slideViewPr>
    <p:cSldViewPr snapToGrid="0" snapToObjects="1">
      <p:cViewPr varScale="1">
        <p:scale>
          <a:sx n="73" d="100"/>
          <a:sy n="73" d="100"/>
        </p:scale>
        <p:origin x="942"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22D7F-2440-A949-97A3-63D261660E67}" type="datetimeFigureOut">
              <a:rPr lang="en-US" smtClean="0"/>
              <a:t>1/31/2021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5B3112-94B5-5141-AF64-D64E5C9B6FAA}" type="slidenum">
              <a:rPr lang="en-US" smtClean="0"/>
              <a:t>‹#›</a:t>
            </a:fld>
            <a:endParaRPr lang="en-US"/>
          </a:p>
        </p:txBody>
      </p:sp>
    </p:spTree>
    <p:extLst>
      <p:ext uri="{BB962C8B-B14F-4D97-AF65-F5344CB8AC3E}">
        <p14:creationId xmlns:p14="http://schemas.microsoft.com/office/powerpoint/2010/main" val="200560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45B3112-94B5-5141-AF64-D64E5C9B6FAA}" type="slidenum">
              <a:rPr lang="en-US" smtClean="0"/>
              <a:t>1</a:t>
            </a:fld>
            <a:endParaRPr lang="en-US"/>
          </a:p>
        </p:txBody>
      </p:sp>
    </p:spTree>
    <p:extLst>
      <p:ext uri="{BB962C8B-B14F-4D97-AF65-F5344CB8AC3E}">
        <p14:creationId xmlns:p14="http://schemas.microsoft.com/office/powerpoint/2010/main" val="1327987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t>When</a:t>
            </a:r>
            <a:r>
              <a:rPr lang="en-GB" altLang="en-US" baseline="0" dirty="0" smtClean="0"/>
              <a:t> you begin S3 in May, you will be entering the last year of your Broad General Education. Today we begin the process of personalising your timetable a little.</a:t>
            </a:r>
            <a:endParaRPr lang="en-GB" altLang="en-US" dirty="0" smtClean="0"/>
          </a:p>
          <a:p>
            <a:endParaRPr lang="en-GB" dirty="0"/>
          </a:p>
        </p:txBody>
      </p:sp>
      <p:sp>
        <p:nvSpPr>
          <p:cNvPr id="4" name="Slide Number Placeholder 3"/>
          <p:cNvSpPr>
            <a:spLocks noGrp="1"/>
          </p:cNvSpPr>
          <p:nvPr>
            <p:ph type="sldNum" sz="quarter" idx="10"/>
          </p:nvPr>
        </p:nvSpPr>
        <p:spPr/>
        <p:txBody>
          <a:bodyPr/>
          <a:lstStyle/>
          <a:p>
            <a:fld id="{E45B3112-94B5-5141-AF64-D64E5C9B6FAA}" type="slidenum">
              <a:rPr lang="en-US" smtClean="0"/>
              <a:t>2</a:t>
            </a:fld>
            <a:endParaRPr lang="en-US"/>
          </a:p>
        </p:txBody>
      </p:sp>
    </p:spTree>
    <p:extLst>
      <p:ext uri="{BB962C8B-B14F-4D97-AF65-F5344CB8AC3E}">
        <p14:creationId xmlns:p14="http://schemas.microsoft.com/office/powerpoint/2010/main" val="301844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In</a:t>
            </a:r>
            <a:r>
              <a:rPr lang="en-GB" altLang="en-US" baseline="0" dirty="0" smtClean="0"/>
              <a:t> S1 and S2 you all followed the same curriculum which comprised of 13 subjects in 8 curricular areas. At the end of S2 you are now being offered a few choices. </a:t>
            </a:r>
          </a:p>
          <a:p>
            <a:pPr eaLnBrk="1" hangingPunct="1">
              <a:spcBef>
                <a:spcPct val="0"/>
              </a:spcBef>
            </a:pPr>
            <a:r>
              <a:rPr lang="en-GB" altLang="en-US" baseline="0" dirty="0" smtClean="0"/>
              <a:t>You are now at your first choice point.</a:t>
            </a:r>
          </a:p>
          <a:p>
            <a:pPr eaLnBrk="1" hangingPunct="1">
              <a:spcBef>
                <a:spcPct val="0"/>
              </a:spcBef>
            </a:pPr>
            <a:r>
              <a:rPr lang="en-GB" altLang="en-US" baseline="0" dirty="0" smtClean="0"/>
              <a:t>Before you make your choices it is important to know what lies ahead. As you can see, in S4 pupils will study just 6 subjects in addition to RE and PE which are core subjects.</a:t>
            </a:r>
          </a:p>
          <a:p>
            <a:pPr eaLnBrk="1" hangingPunct="1">
              <a:spcBef>
                <a:spcPct val="0"/>
              </a:spcBef>
            </a:pPr>
            <a:r>
              <a:rPr lang="en-GB" altLang="en-US" baseline="0" dirty="0" smtClean="0"/>
              <a:t>In S5 this narrows to 5 subjects so it’s important to take the time now to consider what courses are best to follow in S3. </a:t>
            </a:r>
          </a:p>
          <a:p>
            <a:pPr eaLnBrk="1" hangingPunct="1">
              <a:spcBef>
                <a:spcPct val="0"/>
              </a:spcBef>
            </a:pPr>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38F95A-786E-4AD0-94A6-2DFD19EB207A}" type="slidenum">
              <a:rPr lang="en-GB" altLang="en-US"/>
              <a:pPr>
                <a:spcBef>
                  <a:spcPct val="0"/>
                </a:spcBef>
              </a:pPr>
              <a:t>3</a:t>
            </a:fld>
            <a:endParaRPr lang="en-GB" altLang="en-US"/>
          </a:p>
        </p:txBody>
      </p:sp>
    </p:spTree>
    <p:extLst>
      <p:ext uri="{BB962C8B-B14F-4D97-AF65-F5344CB8AC3E}">
        <p14:creationId xmlns:p14="http://schemas.microsoft.com/office/powerpoint/2010/main" val="1504045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So this</a:t>
            </a:r>
            <a:r>
              <a:rPr lang="en-GB" baseline="0" dirty="0" smtClean="0"/>
              <a:t> time next year, you will be asked to choose just 4 subjects in addition to English and Maths. It is important that you know this and take this into consideration when choosing your subjects for S3.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Don’t worry, however, if you change your mind during S3, you can still pick up another subject in S4 e.g. say you choose Music but not Drama in S3 but you then decide you’d like to do Drama in S4, that’s ok. Ideally you will continue on from S3 into S4 and build on the work in S3 but it is not the end of the world if you change your mind. Your S3 choices do not limit your choices in S4.</a:t>
            </a:r>
            <a:endParaRPr lang="en-GB" dirty="0" smtClean="0"/>
          </a:p>
        </p:txBody>
      </p:sp>
      <p:sp>
        <p:nvSpPr>
          <p:cNvPr id="4" name="Slide Number Placeholder 3"/>
          <p:cNvSpPr>
            <a:spLocks noGrp="1"/>
          </p:cNvSpPr>
          <p:nvPr>
            <p:ph type="sldNum" sz="quarter" idx="10"/>
          </p:nvPr>
        </p:nvSpPr>
        <p:spPr/>
        <p:txBody>
          <a:bodyPr/>
          <a:lstStyle/>
          <a:p>
            <a:fld id="{E45B3112-94B5-5141-AF64-D64E5C9B6FAA}" type="slidenum">
              <a:rPr lang="en-US" smtClean="0"/>
              <a:t>4</a:t>
            </a:fld>
            <a:endParaRPr lang="en-US"/>
          </a:p>
        </p:txBody>
      </p:sp>
    </p:spTree>
    <p:extLst>
      <p:ext uri="{BB962C8B-B14F-4D97-AF65-F5344CB8AC3E}">
        <p14:creationId xmlns:p14="http://schemas.microsoft.com/office/powerpoint/2010/main" val="694978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for some of you </a:t>
            </a:r>
            <a:r>
              <a:rPr lang="en-GB" baseline="0" dirty="0" smtClean="0"/>
              <a:t>it’s an easy decision at this point – you know exactly what you want to do and what you need but for others it may not be so clear cut and there may be some twists and turns along the way - and that’s OK! But what must you consider?</a:t>
            </a:r>
            <a:endParaRPr lang="en-GB" dirty="0"/>
          </a:p>
        </p:txBody>
      </p:sp>
      <p:sp>
        <p:nvSpPr>
          <p:cNvPr id="4" name="Slide Number Placeholder 3"/>
          <p:cNvSpPr>
            <a:spLocks noGrp="1"/>
          </p:cNvSpPr>
          <p:nvPr>
            <p:ph type="sldNum" sz="quarter" idx="10"/>
          </p:nvPr>
        </p:nvSpPr>
        <p:spPr/>
        <p:txBody>
          <a:bodyPr/>
          <a:lstStyle/>
          <a:p>
            <a:fld id="{E45B3112-94B5-5141-AF64-D64E5C9B6FAA}" type="slidenum">
              <a:rPr lang="en-US" smtClean="0"/>
              <a:t>5</a:t>
            </a:fld>
            <a:endParaRPr lang="en-US"/>
          </a:p>
        </p:txBody>
      </p:sp>
    </p:spTree>
    <p:extLst>
      <p:ext uri="{BB962C8B-B14F-4D97-AF65-F5344CB8AC3E}">
        <p14:creationId xmlns:p14="http://schemas.microsoft.com/office/powerpoint/2010/main" val="2196154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Think</a:t>
            </a:r>
            <a:r>
              <a:rPr lang="en-GB" baseline="0" dirty="0" smtClean="0"/>
              <a:t> about what you’re good at.</a:t>
            </a:r>
          </a:p>
          <a:p>
            <a:r>
              <a:rPr lang="en-GB" baseline="0" dirty="0" smtClean="0"/>
              <a:t>Think about what you enjoy.</a:t>
            </a:r>
          </a:p>
          <a:p>
            <a:r>
              <a:rPr lang="en-GB" baseline="0" dirty="0" smtClean="0"/>
              <a:t>Don’t just take a subject just because your friends are choosing it!</a:t>
            </a:r>
            <a:endParaRPr lang="en-GB" dirty="0"/>
          </a:p>
        </p:txBody>
      </p:sp>
      <p:sp>
        <p:nvSpPr>
          <p:cNvPr id="4" name="Slide Number Placeholder 3"/>
          <p:cNvSpPr>
            <a:spLocks noGrp="1"/>
          </p:cNvSpPr>
          <p:nvPr>
            <p:ph type="sldNum" sz="quarter" idx="10"/>
          </p:nvPr>
        </p:nvSpPr>
        <p:spPr/>
        <p:txBody>
          <a:bodyPr/>
          <a:lstStyle/>
          <a:p>
            <a:fld id="{E45B3112-94B5-5141-AF64-D64E5C9B6FAA}" type="slidenum">
              <a:rPr lang="en-US" smtClean="0"/>
              <a:t>6</a:t>
            </a:fld>
            <a:endParaRPr lang="en-US"/>
          </a:p>
        </p:txBody>
      </p:sp>
    </p:spTree>
    <p:extLst>
      <p:ext uri="{BB962C8B-B14F-4D97-AF65-F5344CB8AC3E}">
        <p14:creationId xmlns:p14="http://schemas.microsoft.com/office/powerpoint/2010/main" val="2286281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Please ask for</a:t>
            </a:r>
            <a:r>
              <a:rPr lang="en-GB" baseline="0" dirty="0" smtClean="0"/>
              <a:t> help in deciding. Speak to your parents, grandparents, brothers, sisters, cousins etc.</a:t>
            </a:r>
          </a:p>
          <a:p>
            <a:r>
              <a:rPr lang="en-GB" baseline="0" dirty="0" smtClean="0"/>
              <a:t>Speak to your teachers and ask their advice.</a:t>
            </a:r>
          </a:p>
          <a:p>
            <a:r>
              <a:rPr lang="en-GB" baseline="0" dirty="0" smtClean="0"/>
              <a:t>Look online. I know some of you have been looking at My World of work. There is another similar website called </a:t>
            </a:r>
            <a:r>
              <a:rPr lang="en-GB" baseline="0" dirty="0" err="1" smtClean="0"/>
              <a:t>planitplus</a:t>
            </a:r>
            <a:r>
              <a:rPr lang="en-GB" baseline="0" dirty="0" smtClean="0"/>
              <a:t> that is good too.</a:t>
            </a:r>
            <a:endParaRPr lang="en-GB" dirty="0"/>
          </a:p>
        </p:txBody>
      </p:sp>
      <p:sp>
        <p:nvSpPr>
          <p:cNvPr id="4" name="Slide Number Placeholder 3"/>
          <p:cNvSpPr>
            <a:spLocks noGrp="1"/>
          </p:cNvSpPr>
          <p:nvPr>
            <p:ph type="sldNum" sz="quarter" idx="10"/>
          </p:nvPr>
        </p:nvSpPr>
        <p:spPr/>
        <p:txBody>
          <a:bodyPr/>
          <a:lstStyle/>
          <a:p>
            <a:fld id="{E45B3112-94B5-5141-AF64-D64E5C9B6FAA}" type="slidenum">
              <a:rPr lang="en-US" smtClean="0"/>
              <a:t>7</a:t>
            </a:fld>
            <a:endParaRPr lang="en-US"/>
          </a:p>
        </p:txBody>
      </p:sp>
    </p:spTree>
    <p:extLst>
      <p:ext uri="{BB962C8B-B14F-4D97-AF65-F5344CB8AC3E}">
        <p14:creationId xmlns:p14="http://schemas.microsoft.com/office/powerpoint/2010/main" val="1816302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45B3112-94B5-5141-AF64-D64E5C9B6FAA}" type="slidenum">
              <a:rPr lang="en-US" smtClean="0"/>
              <a:t>8</a:t>
            </a:fld>
            <a:endParaRPr lang="en-US"/>
          </a:p>
        </p:txBody>
      </p:sp>
    </p:spTree>
    <p:extLst>
      <p:ext uri="{BB962C8B-B14F-4D97-AF65-F5344CB8AC3E}">
        <p14:creationId xmlns:p14="http://schemas.microsoft.com/office/powerpoint/2010/main" val="421728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Over the next week or so I will come back to you with your final options form where you confirm your choice.</a:t>
            </a:r>
          </a:p>
          <a:p>
            <a:r>
              <a:rPr lang="en-GB" baseline="0" dirty="0" smtClean="0"/>
              <a:t>It may be the case that you will asked to choose a second choice in some cases, if your first choice is unavailable. You will then take this form home to get signed and then you’ll hand it back in. Once all the forms are in we’ll be able to start making up the new timetable and the new classes for S3.</a:t>
            </a:r>
          </a:p>
        </p:txBody>
      </p:sp>
      <p:sp>
        <p:nvSpPr>
          <p:cNvPr id="4" name="Slide Number Placeholder 3"/>
          <p:cNvSpPr>
            <a:spLocks noGrp="1"/>
          </p:cNvSpPr>
          <p:nvPr>
            <p:ph type="sldNum" sz="quarter" idx="10"/>
          </p:nvPr>
        </p:nvSpPr>
        <p:spPr/>
        <p:txBody>
          <a:bodyPr/>
          <a:lstStyle/>
          <a:p>
            <a:fld id="{E45B3112-94B5-5141-AF64-D64E5C9B6FAA}" type="slidenum">
              <a:rPr lang="en-US" smtClean="0"/>
              <a:t>9</a:t>
            </a:fld>
            <a:endParaRPr lang="en-US"/>
          </a:p>
        </p:txBody>
      </p:sp>
    </p:spTree>
    <p:extLst>
      <p:ext uri="{BB962C8B-B14F-4D97-AF65-F5344CB8AC3E}">
        <p14:creationId xmlns:p14="http://schemas.microsoft.com/office/powerpoint/2010/main" val="3346198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1/31/2021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044413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tif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tiff"/><Relationship Id="rId5" Type="http://schemas.openxmlformats.org/officeDocument/2006/relationships/image" Target="../media/image1.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4.tif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png"/><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png"/><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5.tiff"/><Relationship Id="rId5" Type="http://schemas.openxmlformats.org/officeDocument/2006/relationships/image" Target="../media/image1.png"/><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7.tif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png"/><Relationship Id="rId5" Type="http://schemas.openxmlformats.org/officeDocument/2006/relationships/oleObject" Target="../embeddings/oleObject6.bin"/><Relationship Id="rId4" Type="http://schemas.openxmlformats.org/officeDocument/2006/relationships/image" Target="../media/image6.tif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8.tiff"/><Relationship Id="rId5" Type="http://schemas.openxmlformats.org/officeDocument/2006/relationships/image" Target="../media/image1.png"/><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9.tif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1.png"/><Relationship Id="rId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8.xml"/><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10.jpeg"/><Relationship Id="rId5" Type="http://schemas.openxmlformats.org/officeDocument/2006/relationships/hyperlink" Target="http://www.myworldofwork.co.uk/" TargetMode="External"/><Relationship Id="rId4" Type="http://schemas.openxmlformats.org/officeDocument/2006/relationships/hyperlink" Target="http://www.planitplus.ne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
            <a:ext cx="49712890" cy="45719"/>
          </a:xfrm>
          <a:prstGeom prst="rect">
            <a:avLst/>
          </a:prstGeom>
          <a:noFill/>
          <a:ln>
            <a:noFill/>
          </a:ln>
          <a:effectLst>
            <a:outerShdw blurRad="63500" dist="38099" dir="2700000" algn="ctr" rotWithShape="0">
              <a:schemeClr val="bg2">
                <a:alpha val="74998"/>
              </a:schemeClr>
            </a:outerShdw>
            <a:softEdge rad="12573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nvPr>
        </p:nvGraphicFramePr>
        <p:xfrm>
          <a:off x="9602787" y="-1"/>
          <a:ext cx="2589213" cy="3728467"/>
        </p:xfrm>
        <a:graphic>
          <a:graphicData uri="http://schemas.openxmlformats.org/presentationml/2006/ole">
            <mc:AlternateContent xmlns:mc="http://schemas.openxmlformats.org/markup-compatibility/2006">
              <mc:Choice xmlns:v="urn:schemas-microsoft-com:vml" Requires="v">
                <p:oleObj spid="_x0000_s161898" r:id="rId4" imgW="1781424" imgH="2534004" progId="MSPhotoEd.3">
                  <p:embed/>
                </p:oleObj>
              </mc:Choice>
              <mc:Fallback>
                <p:oleObj r:id="rId4" imgW="1781424" imgH="2534004" progId="MSPhotoEd.3">
                  <p:embed/>
                  <p:pic>
                    <p:nvPicPr>
                      <p:cNvPr id="0" name=""/>
                      <p:cNvPicPr>
                        <a:picLocks noChangeAspect="1" noChangeArrowheads="1"/>
                      </p:cNvPicPr>
                      <p:nvPr/>
                    </p:nvPicPr>
                    <p:blipFill>
                      <a:blip r:embed="rId5">
                        <a:alphaModFix amt="38000"/>
                        <a:extLst>
                          <a:ext uri="{28A0092B-C50C-407E-A947-70E740481C1C}">
                            <a14:useLocalDpi xmlns:a14="http://schemas.microsoft.com/office/drawing/2010/main" val="0"/>
                          </a:ext>
                        </a:extLst>
                      </a:blip>
                      <a:srcRect/>
                      <a:stretch>
                        <a:fillRect/>
                      </a:stretch>
                    </p:blipFill>
                    <p:spPr bwMode="auto">
                      <a:xfrm>
                        <a:off x="9602787" y="-1"/>
                        <a:ext cx="2589213" cy="3728467"/>
                      </a:xfrm>
                      <a:prstGeom prst="rect">
                        <a:avLst/>
                      </a:prstGeom>
                      <a:noFill/>
                    </p:spPr>
                  </p:pic>
                </p:oleObj>
              </mc:Fallback>
            </mc:AlternateContent>
          </a:graphicData>
        </a:graphic>
      </p:graphicFrame>
      <p:sp>
        <p:nvSpPr>
          <p:cNvPr id="2" name="Title 1"/>
          <p:cNvSpPr>
            <a:spLocks noGrp="1"/>
          </p:cNvSpPr>
          <p:nvPr>
            <p:ph type="ctrTitle"/>
          </p:nvPr>
        </p:nvSpPr>
        <p:spPr>
          <a:xfrm>
            <a:off x="645513" y="310342"/>
            <a:ext cx="10251880" cy="2262781"/>
          </a:xfrm>
        </p:spPr>
        <p:txBody>
          <a:bodyPr>
            <a:normAutofit fontScale="90000"/>
          </a:bodyPr>
          <a:lstStyle/>
          <a:p>
            <a:r>
              <a:rPr lang="en-US" sz="6600" dirty="0" smtClean="0"/>
              <a:t>S2 into S3 </a:t>
            </a:r>
            <a:r>
              <a:rPr lang="en-US" sz="6600" dirty="0" smtClean="0"/>
              <a:t>Curricular Choices </a:t>
            </a:r>
            <a:r>
              <a:rPr lang="en-US" dirty="0" smtClean="0"/>
              <a:t/>
            </a:r>
            <a:br>
              <a:rPr lang="en-US" dirty="0" smtClean="0"/>
            </a:br>
            <a:r>
              <a:rPr lang="en-US" dirty="0" smtClean="0"/>
              <a:t>February 2021</a:t>
            </a:r>
            <a:endParaRPr lang="en-US" dirty="0"/>
          </a:p>
        </p:txBody>
      </p:sp>
      <p:pic>
        <p:nvPicPr>
          <p:cNvPr id="3" name="Picture 2"/>
          <p:cNvPicPr>
            <a:picLocks noChangeAspect="1"/>
          </p:cNvPicPr>
          <p:nvPr/>
        </p:nvPicPr>
        <p:blipFill>
          <a:blip r:embed="rId6"/>
          <a:stretch>
            <a:fillRect/>
          </a:stretch>
        </p:blipFill>
        <p:spPr>
          <a:xfrm>
            <a:off x="4102444" y="2573123"/>
            <a:ext cx="4284877" cy="4284877"/>
          </a:xfrm>
          <a:prstGeom prst="rect">
            <a:avLst/>
          </a:prstGeom>
          <a:effectLst>
            <a:softEdge rad="127000"/>
          </a:effectLst>
        </p:spPr>
      </p:pic>
      <p:pic>
        <p:nvPicPr>
          <p:cNvPr id="9" name="Content Placeholder 5"/>
          <p:cNvPicPr>
            <a:picLocks noGrp="1" noChangeAspect="1"/>
          </p:cNvPicPr>
          <p:nvPr>
            <p:ph idx="1"/>
          </p:nvPr>
        </p:nvPicPr>
        <p:blipFill rotWithShape="1">
          <a:blip r:embed="rId7"/>
          <a:srcRect b="11914"/>
          <a:stretch/>
        </p:blipFill>
        <p:spPr>
          <a:xfrm>
            <a:off x="50735" y="4893277"/>
            <a:ext cx="2551874" cy="2063579"/>
          </a:xfrm>
          <a:prstGeom prst="rect">
            <a:avLst/>
          </a:prstGeom>
          <a:effectLst>
            <a:softEdge rad="101600"/>
          </a:effectLst>
        </p:spPr>
      </p:pic>
    </p:spTree>
    <p:extLst>
      <p:ext uri="{BB962C8B-B14F-4D97-AF65-F5344CB8AC3E}">
        <p14:creationId xmlns:p14="http://schemas.microsoft.com/office/powerpoint/2010/main" val="1028518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0736" y="450120"/>
            <a:ext cx="8911687" cy="723619"/>
          </a:xfrm>
        </p:spPr>
        <p:txBody>
          <a:bodyPr>
            <a:noAutofit/>
          </a:bodyPr>
          <a:lstStyle/>
          <a:p>
            <a:r>
              <a:rPr lang="en-US" sz="4400" dirty="0" smtClean="0">
                <a:solidFill>
                  <a:schemeClr val="bg2">
                    <a:lumMod val="50000"/>
                  </a:schemeClr>
                </a:solidFill>
              </a:rPr>
              <a:t>What lies ahead</a:t>
            </a:r>
            <a:r>
              <a:rPr lang="en-US" sz="4400" dirty="0" smtClean="0">
                <a:solidFill>
                  <a:schemeClr val="bg2">
                    <a:lumMod val="50000"/>
                  </a:schemeClr>
                </a:solidFill>
                <a:latin typeface="Al Nile"/>
              </a:rPr>
              <a:t>?</a:t>
            </a:r>
            <a:endParaRPr lang="en-US" sz="4400" dirty="0">
              <a:solidFill>
                <a:schemeClr val="bg2">
                  <a:lumMod val="50000"/>
                </a:schemeClr>
              </a:solidFill>
            </a:endParaRPr>
          </a:p>
        </p:txBody>
      </p:sp>
      <p:graphicFrame>
        <p:nvGraphicFramePr>
          <p:cNvPr id="4" name="Object 3"/>
          <p:cNvGraphicFramePr>
            <a:graphicFrameLocks noChangeAspect="1"/>
          </p:cNvGraphicFramePr>
          <p:nvPr>
            <p:extLst/>
          </p:nvPr>
        </p:nvGraphicFramePr>
        <p:xfrm>
          <a:off x="165556" y="1264555"/>
          <a:ext cx="2589213" cy="3728467"/>
        </p:xfrm>
        <a:graphic>
          <a:graphicData uri="http://schemas.openxmlformats.org/presentationml/2006/ole">
            <mc:AlternateContent xmlns:mc="http://schemas.openxmlformats.org/markup-compatibility/2006">
              <mc:Choice xmlns:v="urn:schemas-microsoft-com:vml" Requires="v">
                <p:oleObj spid="_x0000_s187566" r:id="rId4" imgW="1781424" imgH="2534004" progId="MSPhotoEd.3">
                  <p:embed/>
                </p:oleObj>
              </mc:Choice>
              <mc:Fallback>
                <p:oleObj r:id="rId4" imgW="1781424" imgH="2534004" progId="MSPhotoEd.3">
                  <p:embed/>
                  <p:pic>
                    <p:nvPicPr>
                      <p:cNvPr id="0" name=""/>
                      <p:cNvPicPr>
                        <a:picLocks noChangeAspect="1" noChangeArrowheads="1"/>
                      </p:cNvPicPr>
                      <p:nvPr/>
                    </p:nvPicPr>
                    <p:blipFill>
                      <a:blip r:embed="rId5">
                        <a:alphaModFix amt="20000"/>
                        <a:extLst>
                          <a:ext uri="{28A0092B-C50C-407E-A947-70E740481C1C}">
                            <a14:useLocalDpi xmlns:a14="http://schemas.microsoft.com/office/drawing/2010/main" val="0"/>
                          </a:ext>
                        </a:extLst>
                      </a:blip>
                      <a:srcRect/>
                      <a:stretch>
                        <a:fillRect/>
                      </a:stretch>
                    </p:blipFill>
                    <p:spPr bwMode="auto">
                      <a:xfrm>
                        <a:off x="165556" y="1264555"/>
                        <a:ext cx="2589213" cy="3728467"/>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nvPr>
        </p:nvGraphicFramePr>
        <p:xfrm>
          <a:off x="165100" y="868363"/>
          <a:ext cx="2589213" cy="3729037"/>
        </p:xfrm>
        <a:graphic>
          <a:graphicData uri="http://schemas.openxmlformats.org/presentationml/2006/ole">
            <mc:AlternateContent xmlns:mc="http://schemas.openxmlformats.org/markup-compatibility/2006">
              <mc:Choice xmlns:v="urn:schemas-microsoft-com:vml" Requires="v">
                <p:oleObj spid="_x0000_s187567" r:id="rId6" imgW="1781424" imgH="2534004" progId="MSPhotoEd.3">
                  <p:embed/>
                </p:oleObj>
              </mc:Choice>
              <mc:Fallback>
                <p:oleObj r:id="rId6" imgW="1781424" imgH="2534004" progId="MSPhotoEd.3">
                  <p:embed/>
                  <p:pic>
                    <p:nvPicPr>
                      <p:cNvPr id="0" name=""/>
                      <p:cNvPicPr>
                        <a:picLocks noChangeAspect="1" noChangeArrowheads="1"/>
                      </p:cNvPicPr>
                      <p:nvPr/>
                    </p:nvPicPr>
                    <p:blipFill>
                      <a:blip r:embed="rId5">
                        <a:alphaModFix amt="0"/>
                        <a:extLst>
                          <a:ext uri="{28A0092B-C50C-407E-A947-70E740481C1C}">
                            <a14:useLocalDpi xmlns:a14="http://schemas.microsoft.com/office/drawing/2010/main" val="0"/>
                          </a:ext>
                        </a:extLst>
                      </a:blip>
                      <a:srcRect/>
                      <a:stretch>
                        <a:fillRect/>
                      </a:stretch>
                    </p:blipFill>
                    <p:spPr bwMode="auto">
                      <a:xfrm>
                        <a:off x="165100" y="868363"/>
                        <a:ext cx="2589213" cy="3729037"/>
                      </a:xfrm>
                      <a:prstGeom prst="rect">
                        <a:avLst/>
                      </a:prstGeom>
                      <a:noFill/>
                    </p:spPr>
                  </p:pic>
                </p:oleObj>
              </mc:Fallback>
            </mc:AlternateContent>
          </a:graphicData>
        </a:graphic>
      </p:graphicFrame>
      <p:sp>
        <p:nvSpPr>
          <p:cNvPr id="8" name="TextBox 7"/>
          <p:cNvSpPr txBox="1"/>
          <p:nvPr/>
        </p:nvSpPr>
        <p:spPr>
          <a:xfrm>
            <a:off x="2491313" y="1528403"/>
            <a:ext cx="9437687" cy="5324535"/>
          </a:xfrm>
          <a:prstGeom prst="rect">
            <a:avLst/>
          </a:prstGeom>
          <a:noFill/>
        </p:spPr>
        <p:txBody>
          <a:bodyPr wrap="square" rtlCol="0">
            <a:spAutoFit/>
          </a:bodyPr>
          <a:lstStyle/>
          <a:p>
            <a:pPr algn="ctr"/>
            <a:endParaRPr lang="en-US" sz="4400" dirty="0" smtClean="0"/>
          </a:p>
          <a:p>
            <a:pPr algn="ctr"/>
            <a:r>
              <a:rPr lang="en-US" sz="4400" dirty="0" smtClean="0"/>
              <a:t>Broad General Education (S1-S3)</a:t>
            </a:r>
          </a:p>
          <a:p>
            <a:pPr algn="ctr"/>
            <a:endParaRPr lang="en-US" sz="4400" dirty="0"/>
          </a:p>
          <a:p>
            <a:pPr algn="ctr"/>
            <a:r>
              <a:rPr lang="en-US" sz="4400" dirty="0" smtClean="0"/>
              <a:t>                             </a:t>
            </a:r>
            <a:r>
              <a:rPr lang="en-US" sz="3200" dirty="0" smtClean="0"/>
              <a:t>Continuation of learning</a:t>
            </a:r>
          </a:p>
          <a:p>
            <a:pPr algn="ctr"/>
            <a:r>
              <a:rPr lang="en-US" sz="3200" dirty="0" smtClean="0"/>
              <a:t>                                   (not a new start)</a:t>
            </a:r>
          </a:p>
          <a:p>
            <a:pPr algn="ctr"/>
            <a:endParaRPr lang="en-US" sz="4400" dirty="0"/>
          </a:p>
          <a:p>
            <a:pPr algn="ctr"/>
            <a:endParaRPr lang="en-US" sz="4400" dirty="0"/>
          </a:p>
          <a:p>
            <a:pPr algn="ctr"/>
            <a:r>
              <a:rPr lang="en-US" sz="4400" dirty="0" smtClean="0"/>
              <a:t>Senior Phase (S4-S6)</a:t>
            </a:r>
            <a:endParaRPr lang="en-US" sz="4400" dirty="0"/>
          </a:p>
        </p:txBody>
      </p:sp>
      <p:sp>
        <p:nvSpPr>
          <p:cNvPr id="7" name="Down Arrow 6"/>
          <p:cNvSpPr/>
          <p:nvPr/>
        </p:nvSpPr>
        <p:spPr>
          <a:xfrm>
            <a:off x="5387531" y="3116107"/>
            <a:ext cx="1458099" cy="2941800"/>
          </a:xfrm>
          <a:prstGeom prst="downArrow">
            <a:avLst/>
          </a:prstGeom>
          <a:solidFill>
            <a:schemeClr val="bg2">
              <a:lumMod val="50000"/>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7"/>
          <a:srcRect t="14950" b="15618"/>
          <a:stretch/>
        </p:blipFill>
        <p:spPr>
          <a:xfrm>
            <a:off x="6599582" y="-37144"/>
            <a:ext cx="5592417" cy="1698149"/>
          </a:xfrm>
          <a:prstGeom prst="rect">
            <a:avLst/>
          </a:prstGeom>
          <a:effectLst>
            <a:softEdge rad="190500"/>
          </a:effectLst>
        </p:spPr>
      </p:pic>
    </p:spTree>
    <p:extLst>
      <p:ext uri="{BB962C8B-B14F-4D97-AF65-F5344CB8AC3E}">
        <p14:creationId xmlns:p14="http://schemas.microsoft.com/office/powerpoint/2010/main" val="94440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192" y="58608"/>
            <a:ext cx="8263389" cy="757852"/>
          </a:xfrm>
        </p:spPr>
        <p:txBody>
          <a:bodyPr>
            <a:noAutofit/>
          </a:bodyPr>
          <a:lstStyle/>
          <a:p>
            <a:r>
              <a:rPr lang="en-GB" sz="4800" dirty="0"/>
              <a:t>Progression</a:t>
            </a:r>
          </a:p>
        </p:txBody>
      </p:sp>
      <p:graphicFrame>
        <p:nvGraphicFramePr>
          <p:cNvPr id="16" name="Table 15"/>
          <p:cNvGraphicFramePr>
            <a:graphicFrameLocks noGrp="1"/>
          </p:cNvGraphicFramePr>
          <p:nvPr>
            <p:extLst>
              <p:ext uri="{D42A27DB-BD31-4B8C-83A1-F6EECF244321}">
                <p14:modId xmlns:p14="http://schemas.microsoft.com/office/powerpoint/2010/main" val="4085331989"/>
              </p:ext>
            </p:extLst>
          </p:nvPr>
        </p:nvGraphicFramePr>
        <p:xfrm>
          <a:off x="2637974" y="91088"/>
          <a:ext cx="7270767" cy="6848802"/>
        </p:xfrm>
        <a:graphic>
          <a:graphicData uri="http://schemas.openxmlformats.org/drawingml/2006/table">
            <a:tbl>
              <a:tblPr/>
              <a:tblGrid>
                <a:gridCol w="521085">
                  <a:extLst>
                    <a:ext uri="{9D8B030D-6E8A-4147-A177-3AD203B41FA5}">
                      <a16:colId xmlns:a16="http://schemas.microsoft.com/office/drawing/2014/main" val="20000"/>
                    </a:ext>
                  </a:extLst>
                </a:gridCol>
                <a:gridCol w="300833">
                  <a:extLst>
                    <a:ext uri="{9D8B030D-6E8A-4147-A177-3AD203B41FA5}">
                      <a16:colId xmlns:a16="http://schemas.microsoft.com/office/drawing/2014/main" val="20001"/>
                    </a:ext>
                  </a:extLst>
                </a:gridCol>
                <a:gridCol w="741337">
                  <a:extLst>
                    <a:ext uri="{9D8B030D-6E8A-4147-A177-3AD203B41FA5}">
                      <a16:colId xmlns:a16="http://schemas.microsoft.com/office/drawing/2014/main" val="20002"/>
                    </a:ext>
                  </a:extLst>
                </a:gridCol>
                <a:gridCol w="370771">
                  <a:extLst>
                    <a:ext uri="{9D8B030D-6E8A-4147-A177-3AD203B41FA5}">
                      <a16:colId xmlns:a16="http://schemas.microsoft.com/office/drawing/2014/main" val="20003"/>
                    </a:ext>
                  </a:extLst>
                </a:gridCol>
                <a:gridCol w="671399">
                  <a:extLst>
                    <a:ext uri="{9D8B030D-6E8A-4147-A177-3AD203B41FA5}">
                      <a16:colId xmlns:a16="http://schemas.microsoft.com/office/drawing/2014/main" val="20004"/>
                    </a:ext>
                  </a:extLst>
                </a:gridCol>
                <a:gridCol w="2059917">
                  <a:extLst>
                    <a:ext uri="{9D8B030D-6E8A-4147-A177-3AD203B41FA5}">
                      <a16:colId xmlns:a16="http://schemas.microsoft.com/office/drawing/2014/main" val="20005"/>
                    </a:ext>
                  </a:extLst>
                </a:gridCol>
                <a:gridCol w="605008">
                  <a:extLst>
                    <a:ext uri="{9D8B030D-6E8A-4147-A177-3AD203B41FA5}">
                      <a16:colId xmlns:a16="http://schemas.microsoft.com/office/drawing/2014/main" val="20006"/>
                    </a:ext>
                  </a:extLst>
                </a:gridCol>
                <a:gridCol w="568411">
                  <a:extLst>
                    <a:ext uri="{9D8B030D-6E8A-4147-A177-3AD203B41FA5}">
                      <a16:colId xmlns:a16="http://schemas.microsoft.com/office/drawing/2014/main" val="20007"/>
                    </a:ext>
                  </a:extLst>
                </a:gridCol>
                <a:gridCol w="642551">
                  <a:extLst>
                    <a:ext uri="{9D8B030D-6E8A-4147-A177-3AD203B41FA5}">
                      <a16:colId xmlns:a16="http://schemas.microsoft.com/office/drawing/2014/main" val="20008"/>
                    </a:ext>
                  </a:extLst>
                </a:gridCol>
                <a:gridCol w="268370">
                  <a:extLst>
                    <a:ext uri="{9D8B030D-6E8A-4147-A177-3AD203B41FA5}">
                      <a16:colId xmlns:a16="http://schemas.microsoft.com/office/drawing/2014/main" val="20009"/>
                    </a:ext>
                  </a:extLst>
                </a:gridCol>
                <a:gridCol w="521085">
                  <a:extLst>
                    <a:ext uri="{9D8B030D-6E8A-4147-A177-3AD203B41FA5}">
                      <a16:colId xmlns:a16="http://schemas.microsoft.com/office/drawing/2014/main" val="20010"/>
                    </a:ext>
                  </a:extLst>
                </a:gridCol>
              </a:tblGrid>
              <a:tr h="1901649">
                <a:tc>
                  <a:txBody>
                    <a:bodyPr/>
                    <a:lstStyle/>
                    <a:p>
                      <a:pPr algn="l" fontAlgn="b"/>
                      <a:endParaRPr lang="en-GB" sz="2100" b="0" i="0" u="none" strike="noStrike" dirty="0">
                        <a:solidFill>
                          <a:srgbClr val="000000"/>
                        </a:solidFill>
                        <a:latin typeface="Calibri"/>
                      </a:endParaRPr>
                    </a:p>
                  </a:txBody>
                  <a:tcPr marL="6825" marR="6825" marT="6824" marB="0" anchor="b">
                    <a:lnL>
                      <a:noFill/>
                    </a:lnL>
                    <a:lnR>
                      <a:noFill/>
                    </a:lnR>
                    <a:lnT>
                      <a:noFill/>
                    </a:lnT>
                    <a:lnB>
                      <a:noFill/>
                    </a:lnB>
                  </a:tcPr>
                </a:tc>
                <a:tc>
                  <a:txBody>
                    <a:bodyPr/>
                    <a:lstStyle/>
                    <a:p>
                      <a:pPr algn="ctr" fontAlgn="b"/>
                      <a:endParaRPr lang="en-GB" sz="2100" b="0" i="0" u="none" strike="noStrike">
                        <a:solidFill>
                          <a:srgbClr val="000000"/>
                        </a:solidFill>
                        <a:latin typeface="Calibri"/>
                      </a:endParaRPr>
                    </a:p>
                  </a:txBody>
                  <a:tcPr marL="6825" marR="6825" marT="6824" marB="0" anchor="b">
                    <a:lnL>
                      <a:noFill/>
                    </a:lnL>
                    <a:lnR>
                      <a:noFill/>
                    </a:lnR>
                    <a:lnT>
                      <a:noFill/>
                    </a:lnT>
                    <a:lnB>
                      <a:noFill/>
                    </a:lnB>
                  </a:tcPr>
                </a:tc>
                <a:tc>
                  <a:txBody>
                    <a:bodyPr/>
                    <a:lstStyle/>
                    <a:p>
                      <a:pPr algn="ctr" fontAlgn="b"/>
                      <a:endParaRPr lang="en-GB" sz="2100" b="0" i="0" u="none" strike="noStrike" dirty="0">
                        <a:solidFill>
                          <a:srgbClr val="000000"/>
                        </a:solidFill>
                        <a:latin typeface="Calibri"/>
                      </a:endParaRPr>
                    </a:p>
                  </a:txBody>
                  <a:tcPr marL="6825" marR="6825" marT="6824" marB="0" anchor="b">
                    <a:lnL>
                      <a:noFill/>
                    </a:lnL>
                    <a:lnR>
                      <a:noFill/>
                    </a:lnR>
                    <a:lnT>
                      <a:noFill/>
                    </a:lnT>
                    <a:lnB>
                      <a:noFill/>
                    </a:lnB>
                  </a:tcPr>
                </a:tc>
                <a:tc>
                  <a:txBody>
                    <a:bodyPr/>
                    <a:lstStyle/>
                    <a:p>
                      <a:pPr algn="ctr" fontAlgn="b"/>
                      <a:endParaRPr lang="en-GB" sz="2100" b="0" i="0" u="none" strike="noStrike" dirty="0">
                        <a:solidFill>
                          <a:srgbClr val="000000"/>
                        </a:solidFill>
                        <a:latin typeface="Calibri"/>
                      </a:endParaRPr>
                    </a:p>
                  </a:txBody>
                  <a:tcPr marL="6825" marR="6825" marT="6824" marB="0" anchor="b">
                    <a:lnL>
                      <a:noFill/>
                    </a:lnL>
                    <a:lnR>
                      <a:noFill/>
                    </a:lnR>
                    <a:lnT>
                      <a:noFill/>
                    </a:lnT>
                    <a:lnB>
                      <a:noFill/>
                    </a:lnB>
                  </a:tcPr>
                </a:tc>
                <a:tc>
                  <a:txBody>
                    <a:bodyPr/>
                    <a:lstStyle/>
                    <a:p>
                      <a:pPr algn="ctr" fontAlgn="b"/>
                      <a:endParaRPr lang="en-GB" sz="2100" b="0" i="0" u="none" strike="noStrike">
                        <a:solidFill>
                          <a:srgbClr val="000000"/>
                        </a:solidFill>
                        <a:latin typeface="Calibri"/>
                      </a:endParaRPr>
                    </a:p>
                  </a:txBody>
                  <a:tcPr marL="6825" marR="6825" marT="6824"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b"/>
                      <a:r>
                        <a:rPr lang="en-GB" sz="4400" b="0" i="0" u="none" strike="noStrike" dirty="0">
                          <a:solidFill>
                            <a:srgbClr val="000000"/>
                          </a:solidFill>
                          <a:latin typeface="Calibri"/>
                        </a:rPr>
                        <a:t>S6 </a:t>
                      </a:r>
                      <a:endParaRPr lang="en-GB" sz="2100" b="0" i="0" u="none" strike="noStrike" dirty="0" smtClean="0">
                        <a:solidFill>
                          <a:srgbClr val="000000"/>
                        </a:solidFill>
                        <a:latin typeface="Calibri"/>
                      </a:endParaRPr>
                    </a:p>
                    <a:p>
                      <a:pPr algn="ctr" fontAlgn="b"/>
                      <a:r>
                        <a:rPr lang="en-GB" sz="2800" b="0" i="0" u="none" strike="noStrike" dirty="0" smtClean="0">
                          <a:solidFill>
                            <a:srgbClr val="000000"/>
                          </a:solidFill>
                          <a:latin typeface="Calibri"/>
                        </a:rPr>
                        <a:t>4/5 subjects</a:t>
                      </a:r>
                    </a:p>
                    <a:p>
                      <a:pPr algn="ctr" fontAlgn="b"/>
                      <a:r>
                        <a:rPr lang="en-GB" sz="2800" b="0" i="0" u="none" strike="noStrike" baseline="0" dirty="0" smtClean="0">
                          <a:solidFill>
                            <a:srgbClr val="000000"/>
                          </a:solidFill>
                          <a:latin typeface="Calibri"/>
                        </a:rPr>
                        <a:t>(plus RE)</a:t>
                      </a:r>
                      <a:endParaRPr lang="en-GB" sz="2800" b="0" i="0" u="none" strike="noStrike" dirty="0">
                        <a:solidFill>
                          <a:srgbClr val="000000"/>
                        </a:solidFill>
                        <a:latin typeface="Calibri"/>
                      </a:endParaRPr>
                    </a:p>
                  </a:txBody>
                  <a:tcPr marL="6825" marR="6825" marT="6824"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endParaRPr lang="en-GB" sz="2100" b="0" i="0" u="none" strike="noStrike">
                        <a:solidFill>
                          <a:srgbClr val="000000"/>
                        </a:solidFill>
                        <a:latin typeface="Calibri"/>
                      </a:endParaRPr>
                    </a:p>
                  </a:txBody>
                  <a:tcPr marL="6825" marR="6825" marT="6824"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ctr" fontAlgn="b"/>
                      <a:endParaRPr lang="en-GB" sz="2100" b="1" i="0" u="none" strike="noStrike">
                        <a:solidFill>
                          <a:srgbClr val="000000"/>
                        </a:solidFill>
                        <a:latin typeface="Calibri"/>
                      </a:endParaRPr>
                    </a:p>
                  </a:txBody>
                  <a:tcPr marL="6825" marR="6825" marT="6824" marB="0" anchor="b">
                    <a:lnL>
                      <a:noFill/>
                    </a:lnL>
                    <a:lnR>
                      <a:noFill/>
                    </a:lnR>
                    <a:lnT>
                      <a:noFill/>
                    </a:lnT>
                    <a:lnB>
                      <a:noFill/>
                    </a:lnB>
                  </a:tcPr>
                </a:tc>
                <a:tc>
                  <a:txBody>
                    <a:bodyPr/>
                    <a:lstStyle/>
                    <a:p>
                      <a:pPr algn="ctr" fontAlgn="b"/>
                      <a:endParaRPr lang="en-GB" sz="2100" b="0" i="0" u="none" strike="noStrike" dirty="0">
                        <a:solidFill>
                          <a:srgbClr val="000000"/>
                        </a:solidFill>
                        <a:latin typeface="Calibri"/>
                      </a:endParaRPr>
                    </a:p>
                  </a:txBody>
                  <a:tcPr marL="6825" marR="6825" marT="6824" marB="0" anchor="b">
                    <a:lnL>
                      <a:noFill/>
                    </a:lnL>
                    <a:lnR>
                      <a:noFill/>
                    </a:lnR>
                    <a:lnT>
                      <a:noFill/>
                    </a:lnT>
                    <a:lnB>
                      <a:noFill/>
                    </a:lnB>
                  </a:tcPr>
                </a:tc>
                <a:tc>
                  <a:txBody>
                    <a:bodyPr/>
                    <a:lstStyle/>
                    <a:p>
                      <a:pPr algn="ctr" fontAlgn="b"/>
                      <a:endParaRPr lang="en-GB" sz="2100" b="0" i="0" u="none" strike="noStrike">
                        <a:solidFill>
                          <a:srgbClr val="000000"/>
                        </a:solidFill>
                        <a:latin typeface="Calibri"/>
                      </a:endParaRPr>
                    </a:p>
                  </a:txBody>
                  <a:tcPr marL="6825" marR="6825" marT="6824" marB="0" anchor="b">
                    <a:lnL>
                      <a:noFill/>
                    </a:lnL>
                    <a:lnR>
                      <a:noFill/>
                    </a:lnR>
                    <a:lnT>
                      <a:noFill/>
                    </a:lnT>
                    <a:lnB>
                      <a:noFill/>
                    </a:lnB>
                  </a:tcPr>
                </a:tc>
                <a:tc>
                  <a:txBody>
                    <a:bodyPr/>
                    <a:lstStyle/>
                    <a:p>
                      <a:pPr algn="l" fontAlgn="b"/>
                      <a:endParaRPr lang="en-GB" sz="800" b="0" i="0" u="none" strike="noStrike">
                        <a:solidFill>
                          <a:srgbClr val="000000"/>
                        </a:solidFill>
                        <a:latin typeface="Calibri"/>
                      </a:endParaRPr>
                    </a:p>
                  </a:txBody>
                  <a:tcPr marL="6825" marR="6825" marT="6824" marB="0" anchor="b">
                    <a:lnL>
                      <a:noFill/>
                    </a:lnL>
                    <a:lnR>
                      <a:noFill/>
                    </a:lnR>
                    <a:lnT>
                      <a:noFill/>
                    </a:lnT>
                    <a:lnB>
                      <a:noFill/>
                    </a:lnB>
                  </a:tcPr>
                </a:tc>
                <a:extLst>
                  <a:ext uri="{0D108BD9-81ED-4DB2-BD59-A6C34878D82A}">
                    <a16:rowId xmlns:a16="http://schemas.microsoft.com/office/drawing/2014/main" val="10000"/>
                  </a:ext>
                </a:extLst>
              </a:tr>
              <a:tr h="1185141">
                <a:tc>
                  <a:txBody>
                    <a:bodyPr/>
                    <a:lstStyle/>
                    <a:p>
                      <a:pPr algn="l" fontAlgn="b"/>
                      <a:endParaRPr lang="en-GB" sz="2100" b="0" i="0" u="none" strike="noStrike" dirty="0">
                        <a:solidFill>
                          <a:srgbClr val="000000"/>
                        </a:solidFill>
                        <a:latin typeface="Calibri"/>
                      </a:endParaRPr>
                    </a:p>
                  </a:txBody>
                  <a:tcPr marL="6825" marR="6825" marT="6824" marB="0" anchor="b">
                    <a:lnL>
                      <a:noFill/>
                    </a:lnL>
                    <a:lnR>
                      <a:noFill/>
                    </a:lnR>
                    <a:lnT>
                      <a:noFill/>
                    </a:lnT>
                    <a:lnB>
                      <a:noFill/>
                    </a:lnB>
                  </a:tcPr>
                </a:tc>
                <a:tc>
                  <a:txBody>
                    <a:bodyPr/>
                    <a:lstStyle/>
                    <a:p>
                      <a:pPr algn="ctr" fontAlgn="b"/>
                      <a:endParaRPr lang="en-GB" sz="2100" b="0" i="0" u="none" strike="noStrike">
                        <a:solidFill>
                          <a:srgbClr val="000000"/>
                        </a:solidFill>
                        <a:latin typeface="Calibri"/>
                      </a:endParaRPr>
                    </a:p>
                  </a:txBody>
                  <a:tcPr marL="6825" marR="6825" marT="6824" marB="0" anchor="b">
                    <a:lnL>
                      <a:noFill/>
                    </a:lnL>
                    <a:lnR>
                      <a:noFill/>
                    </a:lnR>
                    <a:lnT>
                      <a:noFill/>
                    </a:lnT>
                    <a:lnB>
                      <a:noFill/>
                    </a:lnB>
                  </a:tcPr>
                </a:tc>
                <a:tc>
                  <a:txBody>
                    <a:bodyPr/>
                    <a:lstStyle/>
                    <a:p>
                      <a:pPr algn="ctr" fontAlgn="b"/>
                      <a:endParaRPr lang="en-GB" sz="2100" b="0" i="0" u="none" strike="noStrike" dirty="0">
                        <a:solidFill>
                          <a:srgbClr val="000000"/>
                        </a:solidFill>
                        <a:latin typeface="Calibri"/>
                      </a:endParaRPr>
                    </a:p>
                  </a:txBody>
                  <a:tcPr marL="6825" marR="6825" marT="6824" marB="0" anchor="b">
                    <a:lnL>
                      <a:noFill/>
                    </a:lnL>
                    <a:lnR>
                      <a:noFill/>
                    </a:lnR>
                    <a:lnT>
                      <a:noFill/>
                    </a:lnT>
                    <a:lnB>
                      <a:noFill/>
                    </a:lnB>
                  </a:tcPr>
                </a:tc>
                <a:tc>
                  <a:txBody>
                    <a:bodyPr/>
                    <a:lstStyle/>
                    <a:p>
                      <a:pPr algn="ctr" fontAlgn="b"/>
                      <a:endParaRPr lang="en-GB" sz="2100" b="0" i="0" u="none" strike="noStrike">
                        <a:solidFill>
                          <a:srgbClr val="000000"/>
                        </a:solidFill>
                        <a:latin typeface="Calibri"/>
                      </a:endParaRPr>
                    </a:p>
                  </a:txBody>
                  <a:tcPr marL="6825" marR="6825" marT="6824"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gridSpan="3">
                  <a:txBody>
                    <a:bodyPr/>
                    <a:lstStyle/>
                    <a:p>
                      <a:pPr algn="ctr" fontAlgn="b"/>
                      <a:r>
                        <a:rPr lang="en-GB" sz="4400" b="0" i="0" u="none" strike="noStrike" dirty="0">
                          <a:solidFill>
                            <a:srgbClr val="000000"/>
                          </a:solidFill>
                          <a:latin typeface="Calibri"/>
                        </a:rPr>
                        <a:t>S5 </a:t>
                      </a:r>
                      <a:r>
                        <a:rPr lang="en-GB" sz="2800" b="0" i="0" u="none" strike="noStrike" dirty="0">
                          <a:solidFill>
                            <a:srgbClr val="000000"/>
                          </a:solidFill>
                          <a:latin typeface="Calibri"/>
                        </a:rPr>
                        <a:t>- 5 </a:t>
                      </a:r>
                      <a:r>
                        <a:rPr lang="en-GB" sz="2800" b="0" i="0" u="none" strike="noStrike" dirty="0" smtClean="0">
                          <a:solidFill>
                            <a:srgbClr val="000000"/>
                          </a:solidFill>
                          <a:latin typeface="Calibri"/>
                        </a:rPr>
                        <a:t>subjects</a:t>
                      </a:r>
                    </a:p>
                    <a:p>
                      <a:pPr algn="ctr" fontAlgn="b"/>
                      <a:r>
                        <a:rPr lang="en-GB" sz="2800" b="0" i="0" u="none" strike="noStrike" baseline="0" dirty="0" smtClean="0">
                          <a:solidFill>
                            <a:srgbClr val="000000"/>
                          </a:solidFill>
                          <a:latin typeface="Calibri"/>
                        </a:rPr>
                        <a:t>            (plus RE)</a:t>
                      </a:r>
                      <a:endParaRPr lang="en-GB" sz="2800" b="0" i="0" u="none" strike="noStrike" dirty="0">
                        <a:solidFill>
                          <a:srgbClr val="000000"/>
                        </a:solidFill>
                        <a:latin typeface="Calibri"/>
                      </a:endParaRPr>
                    </a:p>
                  </a:txBody>
                  <a:tcPr marL="6825" marR="6825" marT="6824"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endParaRPr lang="en-GB"/>
                    </a:p>
                  </a:txBody>
                  <a:tcPr/>
                </a:tc>
                <a:tc hMerge="1">
                  <a:txBody>
                    <a:bodyPr/>
                    <a:lstStyle/>
                    <a:p>
                      <a:endParaRPr lang="en-GB"/>
                    </a:p>
                  </a:txBody>
                  <a:tcPr/>
                </a:tc>
                <a:tc>
                  <a:txBody>
                    <a:bodyPr/>
                    <a:lstStyle/>
                    <a:p>
                      <a:pPr algn="ctr" fontAlgn="b"/>
                      <a:endParaRPr lang="en-GB" sz="2100" b="1" i="0" u="none" strike="noStrike" dirty="0">
                        <a:solidFill>
                          <a:srgbClr val="000000"/>
                        </a:solidFill>
                        <a:latin typeface="Calibri"/>
                      </a:endParaRPr>
                    </a:p>
                  </a:txBody>
                  <a:tcPr marL="6825" marR="6825" marT="6824"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ctr" fontAlgn="b"/>
                      <a:endParaRPr lang="en-GB" sz="2100" b="0" i="0" u="none" strike="noStrike" dirty="0">
                        <a:solidFill>
                          <a:srgbClr val="000000"/>
                        </a:solidFill>
                        <a:latin typeface="Calibri"/>
                      </a:endParaRPr>
                    </a:p>
                  </a:txBody>
                  <a:tcPr marL="6825" marR="6825" marT="6824" marB="0" anchor="b">
                    <a:lnL>
                      <a:noFill/>
                    </a:lnL>
                    <a:lnR>
                      <a:noFill/>
                    </a:lnR>
                    <a:lnT>
                      <a:noFill/>
                    </a:lnT>
                    <a:lnB>
                      <a:noFill/>
                    </a:lnB>
                  </a:tcPr>
                </a:tc>
                <a:tc>
                  <a:txBody>
                    <a:bodyPr/>
                    <a:lstStyle/>
                    <a:p>
                      <a:pPr algn="ctr" fontAlgn="b"/>
                      <a:endParaRPr lang="en-GB" sz="2100" b="0" i="0" u="none" strike="noStrike" dirty="0">
                        <a:solidFill>
                          <a:srgbClr val="000000"/>
                        </a:solidFill>
                        <a:latin typeface="Calibri"/>
                      </a:endParaRPr>
                    </a:p>
                  </a:txBody>
                  <a:tcPr marL="6825" marR="6825" marT="6824" marB="0" anchor="b">
                    <a:lnL>
                      <a:noFill/>
                    </a:lnL>
                    <a:lnR>
                      <a:noFill/>
                    </a:lnR>
                    <a:lnT>
                      <a:noFill/>
                    </a:lnT>
                    <a:lnB>
                      <a:noFill/>
                    </a:lnB>
                  </a:tcPr>
                </a:tc>
                <a:tc>
                  <a:txBody>
                    <a:bodyPr/>
                    <a:lstStyle/>
                    <a:p>
                      <a:pPr algn="l" fontAlgn="b"/>
                      <a:endParaRPr lang="en-GB" sz="800" b="0" i="0" u="none" strike="noStrike" dirty="0">
                        <a:solidFill>
                          <a:srgbClr val="000000"/>
                        </a:solidFill>
                        <a:latin typeface="Calibri"/>
                      </a:endParaRPr>
                    </a:p>
                  </a:txBody>
                  <a:tcPr marL="6825" marR="6825" marT="6824" marB="0" anchor="b">
                    <a:lnL>
                      <a:noFill/>
                    </a:lnL>
                    <a:lnR>
                      <a:noFill/>
                    </a:lnR>
                    <a:lnT>
                      <a:noFill/>
                    </a:lnT>
                    <a:lnB>
                      <a:noFill/>
                    </a:lnB>
                  </a:tcPr>
                </a:tc>
                <a:extLst>
                  <a:ext uri="{0D108BD9-81ED-4DB2-BD59-A6C34878D82A}">
                    <a16:rowId xmlns:a16="http://schemas.microsoft.com/office/drawing/2014/main" val="10001"/>
                  </a:ext>
                </a:extLst>
              </a:tr>
              <a:tr h="1185141">
                <a:tc>
                  <a:txBody>
                    <a:bodyPr/>
                    <a:lstStyle/>
                    <a:p>
                      <a:pPr algn="l" fontAlgn="b"/>
                      <a:endParaRPr lang="en-GB" sz="2100" b="0" i="0" u="none" strike="noStrike">
                        <a:solidFill>
                          <a:srgbClr val="000000"/>
                        </a:solidFill>
                        <a:latin typeface="Calibri"/>
                      </a:endParaRPr>
                    </a:p>
                  </a:txBody>
                  <a:tcPr marL="6825" marR="6825" marT="6824" marB="0" anchor="b">
                    <a:lnL>
                      <a:noFill/>
                    </a:lnL>
                    <a:lnR>
                      <a:noFill/>
                    </a:lnR>
                    <a:lnT>
                      <a:noFill/>
                    </a:lnT>
                    <a:lnB>
                      <a:noFill/>
                    </a:lnB>
                  </a:tcPr>
                </a:tc>
                <a:tc>
                  <a:txBody>
                    <a:bodyPr/>
                    <a:lstStyle/>
                    <a:p>
                      <a:pPr algn="ctr" fontAlgn="b"/>
                      <a:endParaRPr lang="en-GB" sz="2100" b="0" i="0" u="none" strike="noStrike">
                        <a:solidFill>
                          <a:srgbClr val="000000"/>
                        </a:solidFill>
                        <a:latin typeface="Calibri"/>
                      </a:endParaRPr>
                    </a:p>
                  </a:txBody>
                  <a:tcPr marL="6825" marR="6825" marT="6824" marB="0" anchor="b">
                    <a:lnL>
                      <a:noFill/>
                    </a:lnL>
                    <a:lnR>
                      <a:noFill/>
                    </a:lnR>
                    <a:lnT>
                      <a:noFill/>
                    </a:lnT>
                    <a:lnB>
                      <a:noFill/>
                    </a:lnB>
                  </a:tcPr>
                </a:tc>
                <a:tc>
                  <a:txBody>
                    <a:bodyPr/>
                    <a:lstStyle/>
                    <a:p>
                      <a:pPr algn="ctr" fontAlgn="b"/>
                      <a:endParaRPr lang="en-GB" sz="2100" b="0" i="0" u="none" strike="noStrike" dirty="0">
                        <a:solidFill>
                          <a:srgbClr val="000000"/>
                        </a:solidFill>
                        <a:latin typeface="Calibri"/>
                      </a:endParaRPr>
                    </a:p>
                  </a:txBody>
                  <a:tcPr marL="6825" marR="6825" marT="6824"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gridSpan="5">
                  <a:txBody>
                    <a:bodyPr/>
                    <a:lstStyle/>
                    <a:p>
                      <a:pPr algn="ctr" fontAlgn="b"/>
                      <a:r>
                        <a:rPr lang="en-GB" sz="4400" b="0" i="0" u="none" strike="noStrike" dirty="0">
                          <a:solidFill>
                            <a:srgbClr val="000000"/>
                          </a:solidFill>
                          <a:latin typeface="Calibri"/>
                        </a:rPr>
                        <a:t>S4</a:t>
                      </a:r>
                      <a:r>
                        <a:rPr lang="en-GB" sz="2100" b="0" i="0" u="none" strike="noStrike" dirty="0">
                          <a:solidFill>
                            <a:srgbClr val="000000"/>
                          </a:solidFill>
                          <a:latin typeface="Calibri"/>
                        </a:rPr>
                        <a:t> -  </a:t>
                      </a:r>
                      <a:r>
                        <a:rPr lang="en-GB" sz="2800" b="0" i="0" u="none" strike="noStrike" dirty="0" smtClean="0">
                          <a:solidFill>
                            <a:srgbClr val="000000"/>
                          </a:solidFill>
                          <a:latin typeface="Calibri"/>
                        </a:rPr>
                        <a:t>6</a:t>
                      </a:r>
                      <a:r>
                        <a:rPr lang="en-GB" sz="2800" b="0" i="0" u="none" strike="noStrike" baseline="0" dirty="0" smtClean="0">
                          <a:solidFill>
                            <a:srgbClr val="000000"/>
                          </a:solidFill>
                          <a:latin typeface="Calibri"/>
                        </a:rPr>
                        <a:t> </a:t>
                      </a:r>
                      <a:r>
                        <a:rPr lang="en-GB" sz="2800" b="0" i="0" u="none" strike="noStrike" dirty="0" smtClean="0">
                          <a:solidFill>
                            <a:srgbClr val="000000"/>
                          </a:solidFill>
                          <a:latin typeface="Calibri"/>
                        </a:rPr>
                        <a:t>subjects</a:t>
                      </a:r>
                      <a:r>
                        <a:rPr lang="en-GB" sz="2800" b="0" i="0" u="none" strike="noStrike" baseline="0" dirty="0" smtClean="0">
                          <a:solidFill>
                            <a:srgbClr val="000000"/>
                          </a:solidFill>
                          <a:latin typeface="Calibri"/>
                        </a:rPr>
                        <a:t> </a:t>
                      </a:r>
                    </a:p>
                    <a:p>
                      <a:pPr algn="ctr" fontAlgn="b"/>
                      <a:r>
                        <a:rPr lang="en-GB" sz="2800" b="0" i="0" u="none" strike="noStrike" baseline="0" dirty="0" smtClean="0">
                          <a:solidFill>
                            <a:srgbClr val="000000"/>
                          </a:solidFill>
                          <a:latin typeface="Calibri"/>
                        </a:rPr>
                        <a:t>          (plus RE &amp; PE)</a:t>
                      </a:r>
                      <a:endParaRPr lang="en-GB" sz="2800" b="0" i="0" u="none" strike="noStrike" dirty="0">
                        <a:solidFill>
                          <a:srgbClr val="000000"/>
                        </a:solidFill>
                        <a:latin typeface="Calibri"/>
                      </a:endParaRPr>
                    </a:p>
                  </a:txBody>
                  <a:tcPr marL="6825" marR="6825" marT="6824"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endParaRPr lang="en-GB" sz="2100" b="0" i="0" u="none" strike="noStrike">
                        <a:solidFill>
                          <a:srgbClr val="000000"/>
                        </a:solidFill>
                        <a:latin typeface="Calibri"/>
                      </a:endParaRPr>
                    </a:p>
                  </a:txBody>
                  <a:tcPr marL="6825" marR="6825" marT="6824"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ctr" fontAlgn="b"/>
                      <a:endParaRPr lang="en-GB" sz="2100" b="0" i="0" u="none" strike="noStrike" dirty="0">
                        <a:solidFill>
                          <a:srgbClr val="000000"/>
                        </a:solidFill>
                        <a:latin typeface="Calibri"/>
                      </a:endParaRPr>
                    </a:p>
                  </a:txBody>
                  <a:tcPr marL="6825" marR="6825" marT="6824" marB="0" anchor="b">
                    <a:lnL>
                      <a:noFill/>
                    </a:lnL>
                    <a:lnR>
                      <a:noFill/>
                    </a:lnR>
                    <a:lnT>
                      <a:noFill/>
                    </a:lnT>
                    <a:lnB>
                      <a:noFill/>
                    </a:lnB>
                  </a:tcPr>
                </a:tc>
                <a:tc>
                  <a:txBody>
                    <a:bodyPr/>
                    <a:lstStyle/>
                    <a:p>
                      <a:pPr algn="l" fontAlgn="b"/>
                      <a:endParaRPr lang="en-GB" sz="800" b="0" i="0" u="none" strike="noStrike" dirty="0">
                        <a:solidFill>
                          <a:srgbClr val="000000"/>
                        </a:solidFill>
                        <a:latin typeface="Calibri"/>
                      </a:endParaRPr>
                    </a:p>
                  </a:txBody>
                  <a:tcPr marL="6825" marR="6825" marT="6824" marB="0" anchor="b">
                    <a:lnL>
                      <a:noFill/>
                    </a:lnL>
                    <a:lnR>
                      <a:noFill/>
                    </a:lnR>
                    <a:lnT>
                      <a:noFill/>
                    </a:lnT>
                    <a:lnB>
                      <a:noFill/>
                    </a:lnB>
                  </a:tcPr>
                </a:tc>
                <a:extLst>
                  <a:ext uri="{0D108BD9-81ED-4DB2-BD59-A6C34878D82A}">
                    <a16:rowId xmlns:a16="http://schemas.microsoft.com/office/drawing/2014/main" val="10002"/>
                  </a:ext>
                </a:extLst>
              </a:tr>
              <a:tr h="1289887">
                <a:tc>
                  <a:txBody>
                    <a:bodyPr/>
                    <a:lstStyle/>
                    <a:p>
                      <a:pPr algn="l" fontAlgn="b"/>
                      <a:endParaRPr lang="en-GB" sz="2100" b="0" i="0" u="none" strike="noStrike" dirty="0">
                        <a:solidFill>
                          <a:srgbClr val="000000"/>
                        </a:solidFill>
                        <a:latin typeface="Calibri"/>
                      </a:endParaRPr>
                    </a:p>
                  </a:txBody>
                  <a:tcPr marL="6825" marR="6825" marT="6824" marB="0" anchor="b">
                    <a:lnL>
                      <a:noFill/>
                    </a:lnL>
                    <a:lnR>
                      <a:noFill/>
                    </a:lnR>
                    <a:lnT>
                      <a:noFill/>
                    </a:lnT>
                    <a:lnB>
                      <a:noFill/>
                    </a:lnB>
                  </a:tcPr>
                </a:tc>
                <a:tc>
                  <a:txBody>
                    <a:bodyPr/>
                    <a:lstStyle/>
                    <a:p>
                      <a:pPr algn="ctr" fontAlgn="b"/>
                      <a:endParaRPr lang="en-GB" sz="2100" b="0" i="0" u="none" strike="noStrike" dirty="0">
                        <a:solidFill>
                          <a:srgbClr val="000000"/>
                        </a:solidFill>
                        <a:latin typeface="Calibri"/>
                      </a:endParaRPr>
                    </a:p>
                  </a:txBody>
                  <a:tcPr marL="6825" marR="6825" marT="6824"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gridSpan="7">
                  <a:txBody>
                    <a:bodyPr/>
                    <a:lstStyle/>
                    <a:p>
                      <a:pPr algn="ctr" fontAlgn="b"/>
                      <a:r>
                        <a:rPr lang="en-GB" sz="4400" b="0" i="0" u="none" strike="noStrike" dirty="0">
                          <a:solidFill>
                            <a:srgbClr val="000000"/>
                          </a:solidFill>
                          <a:latin typeface="Calibri"/>
                        </a:rPr>
                        <a:t>S3</a:t>
                      </a:r>
                      <a:r>
                        <a:rPr lang="en-GB" sz="2300" b="1" i="0" u="none" strike="noStrike" dirty="0">
                          <a:solidFill>
                            <a:srgbClr val="000000"/>
                          </a:solidFill>
                          <a:latin typeface="Calibri"/>
                        </a:rPr>
                        <a:t> </a:t>
                      </a:r>
                      <a:r>
                        <a:rPr lang="en-GB" sz="2800" b="0" i="0" u="none" strike="noStrike" dirty="0">
                          <a:solidFill>
                            <a:srgbClr val="000000"/>
                          </a:solidFill>
                          <a:latin typeface="Calibri"/>
                        </a:rPr>
                        <a:t>– </a:t>
                      </a:r>
                      <a:r>
                        <a:rPr lang="en-GB" sz="2800" b="0" i="0" u="none" strike="noStrike" dirty="0" smtClean="0">
                          <a:solidFill>
                            <a:srgbClr val="000000"/>
                          </a:solidFill>
                          <a:latin typeface="Calibri"/>
                        </a:rPr>
                        <a:t>(slight personalisation within    some of the 8</a:t>
                      </a:r>
                      <a:r>
                        <a:rPr lang="en-GB" sz="2800" b="0" i="0" u="none" strike="noStrike" baseline="0" dirty="0" smtClean="0">
                          <a:solidFill>
                            <a:srgbClr val="000000"/>
                          </a:solidFill>
                          <a:latin typeface="Calibri"/>
                        </a:rPr>
                        <a:t> </a:t>
                      </a:r>
                      <a:r>
                        <a:rPr lang="en-GB" sz="2800" b="0" i="0" u="none" strike="noStrike" dirty="0" smtClean="0">
                          <a:solidFill>
                            <a:srgbClr val="000000"/>
                          </a:solidFill>
                          <a:latin typeface="Calibri"/>
                        </a:rPr>
                        <a:t>curricular areas)</a:t>
                      </a:r>
                      <a:endParaRPr lang="en-GB" sz="2800" b="0" i="0" u="none" strike="noStrike" dirty="0">
                        <a:solidFill>
                          <a:srgbClr val="000000"/>
                        </a:solidFill>
                        <a:latin typeface="Calibri"/>
                      </a:endParaRPr>
                    </a:p>
                  </a:txBody>
                  <a:tcPr marL="6825" marR="6825" marT="6824"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endParaRPr lang="en-GB" sz="2100" b="0" i="0" u="none" strike="noStrike" dirty="0">
                        <a:solidFill>
                          <a:srgbClr val="000000"/>
                        </a:solidFill>
                        <a:latin typeface="Calibri"/>
                      </a:endParaRPr>
                    </a:p>
                  </a:txBody>
                  <a:tcPr marL="6825" marR="6825" marT="6824"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800" b="0" i="0" u="none" strike="noStrike" dirty="0">
                        <a:solidFill>
                          <a:srgbClr val="000000"/>
                        </a:solidFill>
                        <a:latin typeface="Calibri"/>
                      </a:endParaRPr>
                    </a:p>
                  </a:txBody>
                  <a:tcPr marL="6825" marR="6825" marT="6824" marB="0" anchor="b">
                    <a:lnL>
                      <a:noFill/>
                    </a:lnL>
                    <a:lnR>
                      <a:noFill/>
                    </a:lnR>
                    <a:lnT>
                      <a:noFill/>
                    </a:lnT>
                    <a:lnB>
                      <a:noFill/>
                    </a:lnB>
                  </a:tcPr>
                </a:tc>
                <a:extLst>
                  <a:ext uri="{0D108BD9-81ED-4DB2-BD59-A6C34878D82A}">
                    <a16:rowId xmlns:a16="http://schemas.microsoft.com/office/drawing/2014/main" val="10003"/>
                  </a:ext>
                </a:extLst>
              </a:tr>
              <a:tr h="1185141">
                <a:tc>
                  <a:txBody>
                    <a:bodyPr/>
                    <a:lstStyle/>
                    <a:p>
                      <a:pPr algn="l" fontAlgn="b"/>
                      <a:endParaRPr lang="en-GB" sz="2100" b="0" i="0" u="none" strike="noStrike" dirty="0">
                        <a:solidFill>
                          <a:srgbClr val="000000"/>
                        </a:solidFill>
                        <a:latin typeface="Calibri"/>
                      </a:endParaRPr>
                    </a:p>
                  </a:txBody>
                  <a:tcPr marL="6825" marR="6825" marT="6824" marB="0" anchor="b">
                    <a:lnL>
                      <a:noFill/>
                    </a:lnL>
                    <a:lnR w="19050" cap="flat" cmpd="sng" algn="ctr">
                      <a:solidFill>
                        <a:srgbClr val="000000"/>
                      </a:solidFill>
                      <a:prstDash val="solid"/>
                      <a:round/>
                      <a:headEnd type="none" w="med" len="med"/>
                      <a:tailEnd type="none" w="med" len="med"/>
                    </a:lnR>
                    <a:lnT>
                      <a:noFill/>
                    </a:lnT>
                    <a:lnB>
                      <a:noFill/>
                    </a:lnB>
                  </a:tcPr>
                </a:tc>
                <a:tc gridSpan="9">
                  <a:txBody>
                    <a:bodyPr/>
                    <a:lstStyle/>
                    <a:p>
                      <a:pPr algn="r" fontAlgn="b"/>
                      <a:r>
                        <a:rPr lang="en-GB" sz="4400" b="0" i="0" u="none" strike="noStrike" dirty="0" smtClean="0">
                          <a:solidFill>
                            <a:srgbClr val="000000"/>
                          </a:solidFill>
                          <a:latin typeface="Calibri"/>
                        </a:rPr>
                        <a:t>S1 &amp; S2</a:t>
                      </a:r>
                      <a:r>
                        <a:rPr lang="en-GB" sz="4800" b="0" i="0" u="none" strike="noStrike" dirty="0" smtClean="0">
                          <a:solidFill>
                            <a:srgbClr val="000000"/>
                          </a:solidFill>
                          <a:latin typeface="Calibri"/>
                        </a:rPr>
                        <a:t> </a:t>
                      </a:r>
                      <a:r>
                        <a:rPr lang="en-GB" sz="3600" b="0" i="0" u="none" strike="noStrike" dirty="0" smtClean="0">
                          <a:solidFill>
                            <a:srgbClr val="000000"/>
                          </a:solidFill>
                          <a:latin typeface="Calibri"/>
                        </a:rPr>
                        <a:t>(13 subjects over </a:t>
                      </a:r>
                    </a:p>
                    <a:p>
                      <a:pPr algn="r" fontAlgn="b"/>
                      <a:r>
                        <a:rPr lang="en-GB" sz="3600" b="0" i="0" u="none" strike="noStrike" dirty="0" smtClean="0">
                          <a:solidFill>
                            <a:srgbClr val="000000"/>
                          </a:solidFill>
                          <a:latin typeface="Calibri"/>
                        </a:rPr>
                        <a:t>8 curricular areas)</a:t>
                      </a:r>
                      <a:endParaRPr lang="en-GB" sz="3600" b="0" i="0" u="none" strike="noStrike" dirty="0">
                        <a:solidFill>
                          <a:srgbClr val="000000"/>
                        </a:solidFill>
                        <a:latin typeface="Calibri"/>
                      </a:endParaRPr>
                    </a:p>
                  </a:txBody>
                  <a:tcPr marL="6825" marR="6825" marT="6824"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800" b="0" i="0" u="none" strike="noStrike" dirty="0">
                        <a:solidFill>
                          <a:srgbClr val="000000"/>
                        </a:solidFill>
                        <a:latin typeface="Calibri"/>
                      </a:endParaRPr>
                    </a:p>
                  </a:txBody>
                  <a:tcPr marL="6825" marR="6825" marT="6824"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5"/>
                  </a:ext>
                </a:extLst>
              </a:tr>
            </a:tbl>
          </a:graphicData>
        </a:graphic>
      </p:graphicFrame>
      <p:sp>
        <p:nvSpPr>
          <p:cNvPr id="18" name="TextBox 13"/>
          <p:cNvSpPr txBox="1">
            <a:spLocks noChangeArrowheads="1"/>
          </p:cNvSpPr>
          <p:nvPr/>
        </p:nvSpPr>
        <p:spPr bwMode="auto">
          <a:xfrm>
            <a:off x="1847325" y="2693327"/>
            <a:ext cx="1154112" cy="831850"/>
          </a:xfrm>
          <a:prstGeom prst="rect">
            <a:avLst/>
          </a:prstGeom>
          <a:solidFill>
            <a:schemeClr val="bg1">
              <a:alpha val="0"/>
            </a:schemeClr>
          </a:solid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dirty="0">
                <a:solidFill>
                  <a:srgbClr val="FF0000"/>
                </a:solidFill>
              </a:rPr>
              <a:t>Choice point</a:t>
            </a:r>
          </a:p>
        </p:txBody>
      </p:sp>
      <p:sp>
        <p:nvSpPr>
          <p:cNvPr id="25" name="Right Arrow 24"/>
          <p:cNvSpPr/>
          <p:nvPr/>
        </p:nvSpPr>
        <p:spPr>
          <a:xfrm>
            <a:off x="3001437" y="1912790"/>
            <a:ext cx="1441450" cy="2159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8" name="Right Arrow 27"/>
          <p:cNvSpPr/>
          <p:nvPr/>
        </p:nvSpPr>
        <p:spPr>
          <a:xfrm>
            <a:off x="2840561" y="3045323"/>
            <a:ext cx="1247733" cy="2159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 name="Right Arrow 28"/>
          <p:cNvSpPr/>
          <p:nvPr/>
        </p:nvSpPr>
        <p:spPr>
          <a:xfrm>
            <a:off x="2057632" y="4245035"/>
            <a:ext cx="1225776" cy="2221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1" name="Right Arrow 30"/>
          <p:cNvSpPr/>
          <p:nvPr/>
        </p:nvSpPr>
        <p:spPr>
          <a:xfrm>
            <a:off x="1937890" y="5513048"/>
            <a:ext cx="1091523" cy="24122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2" name="Right Brace 31"/>
          <p:cNvSpPr/>
          <p:nvPr/>
        </p:nvSpPr>
        <p:spPr>
          <a:xfrm>
            <a:off x="9352093" y="245838"/>
            <a:ext cx="702694" cy="4126081"/>
          </a:xfrm>
          <a:prstGeom prst="rightBrace">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b="1" dirty="0"/>
          </a:p>
        </p:txBody>
      </p:sp>
      <p:sp>
        <p:nvSpPr>
          <p:cNvPr id="33" name="TextBox 32"/>
          <p:cNvSpPr txBox="1">
            <a:spLocks noChangeArrowheads="1"/>
          </p:cNvSpPr>
          <p:nvPr/>
        </p:nvSpPr>
        <p:spPr bwMode="auto">
          <a:xfrm>
            <a:off x="10502691" y="1616481"/>
            <a:ext cx="1620837" cy="1200150"/>
          </a:xfrm>
          <a:prstGeom prst="rect">
            <a:avLst/>
          </a:prstGeom>
          <a:solidFill>
            <a:schemeClr val="accent4">
              <a:lumMod val="60000"/>
              <a:lumOff val="40000"/>
            </a:schemeClr>
          </a:solidFill>
          <a:ln w="9525">
            <a:noFill/>
            <a:miter lim="800000"/>
            <a:headEnd/>
            <a:tailEnd/>
          </a:ln>
        </p:spPr>
        <p:txBody>
          <a:bodyPr>
            <a:spAutoFit/>
          </a:bodyPr>
          <a:lstStyle/>
          <a:p>
            <a:pPr>
              <a:defRPr/>
            </a:pPr>
            <a:r>
              <a:rPr lang="en-GB" sz="3600" b="1" dirty="0"/>
              <a:t>Senior Phase</a:t>
            </a:r>
          </a:p>
        </p:txBody>
      </p:sp>
      <p:sp>
        <p:nvSpPr>
          <p:cNvPr id="34" name="Right Brace 33"/>
          <p:cNvSpPr/>
          <p:nvPr/>
        </p:nvSpPr>
        <p:spPr>
          <a:xfrm>
            <a:off x="9401516" y="4467165"/>
            <a:ext cx="705752" cy="2325064"/>
          </a:xfrm>
          <a:prstGeom prst="rightBrace">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b="1" dirty="0"/>
          </a:p>
        </p:txBody>
      </p:sp>
      <p:sp>
        <p:nvSpPr>
          <p:cNvPr id="35" name="TextBox 34"/>
          <p:cNvSpPr txBox="1">
            <a:spLocks noChangeArrowheads="1"/>
          </p:cNvSpPr>
          <p:nvPr/>
        </p:nvSpPr>
        <p:spPr bwMode="auto">
          <a:xfrm>
            <a:off x="10640009" y="5225210"/>
            <a:ext cx="1346200" cy="646331"/>
          </a:xfrm>
          <a:prstGeom prst="rect">
            <a:avLst/>
          </a:prstGeom>
          <a:solidFill>
            <a:schemeClr val="accent4">
              <a:lumMod val="60000"/>
              <a:lumOff val="40000"/>
            </a:schemeClr>
          </a:solidFill>
          <a:ln w="9525">
            <a:noFill/>
            <a:miter lim="800000"/>
            <a:headEnd/>
            <a:tailEnd/>
          </a:ln>
        </p:spPr>
        <p:txBody>
          <a:bodyPr wrap="square">
            <a:spAutoFit/>
          </a:bodyPr>
          <a:lstStyle/>
          <a:p>
            <a:pPr>
              <a:defRPr/>
            </a:pPr>
            <a:r>
              <a:rPr lang="en-GB" sz="3600" b="1" dirty="0" smtClean="0"/>
              <a:t>BGE</a:t>
            </a:r>
          </a:p>
        </p:txBody>
      </p:sp>
      <p:sp>
        <p:nvSpPr>
          <p:cNvPr id="20" name="TextBox 13"/>
          <p:cNvSpPr txBox="1">
            <a:spLocks noChangeArrowheads="1"/>
          </p:cNvSpPr>
          <p:nvPr/>
        </p:nvSpPr>
        <p:spPr bwMode="auto">
          <a:xfrm>
            <a:off x="1088538" y="3829110"/>
            <a:ext cx="1154112" cy="831850"/>
          </a:xfrm>
          <a:prstGeom prst="rect">
            <a:avLst/>
          </a:prstGeom>
          <a:solidFill>
            <a:schemeClr val="bg1">
              <a:alpha val="0"/>
            </a:schemeClr>
          </a:solid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dirty="0">
                <a:solidFill>
                  <a:srgbClr val="FF0000"/>
                </a:solidFill>
              </a:rPr>
              <a:t>Choice point</a:t>
            </a:r>
          </a:p>
        </p:txBody>
      </p:sp>
      <p:sp>
        <p:nvSpPr>
          <p:cNvPr id="21" name="TextBox 13"/>
          <p:cNvSpPr txBox="1">
            <a:spLocks noChangeArrowheads="1"/>
          </p:cNvSpPr>
          <p:nvPr/>
        </p:nvSpPr>
        <p:spPr bwMode="auto">
          <a:xfrm>
            <a:off x="983738" y="5132341"/>
            <a:ext cx="1154112" cy="831850"/>
          </a:xfrm>
          <a:prstGeom prst="rect">
            <a:avLst/>
          </a:prstGeom>
          <a:solidFill>
            <a:schemeClr val="bg1">
              <a:alpha val="0"/>
            </a:schemeClr>
          </a:solid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dirty="0">
                <a:solidFill>
                  <a:srgbClr val="FF0000"/>
                </a:solidFill>
              </a:rPr>
              <a:t>Choice point</a:t>
            </a:r>
          </a:p>
        </p:txBody>
      </p:sp>
      <p:sp>
        <p:nvSpPr>
          <p:cNvPr id="22" name="TextBox 13"/>
          <p:cNvSpPr txBox="1">
            <a:spLocks noChangeArrowheads="1"/>
          </p:cNvSpPr>
          <p:nvPr/>
        </p:nvSpPr>
        <p:spPr bwMode="auto">
          <a:xfrm>
            <a:off x="2038994" y="1384706"/>
            <a:ext cx="1154112" cy="831850"/>
          </a:xfrm>
          <a:prstGeom prst="rect">
            <a:avLst/>
          </a:prstGeom>
          <a:solidFill>
            <a:schemeClr val="bg1">
              <a:alpha val="0"/>
            </a:schemeClr>
          </a:solid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dirty="0" smtClean="0">
                <a:solidFill>
                  <a:srgbClr val="FF0000"/>
                </a:solidFill>
              </a:rPr>
              <a:t>Choice point</a:t>
            </a:r>
            <a:endParaRPr lang="en-GB" altLang="en-US" sz="2400" dirty="0">
              <a:solidFill>
                <a:srgbClr val="FF0000"/>
              </a:solidFill>
            </a:endParaRPr>
          </a:p>
        </p:txBody>
      </p:sp>
      <p:sp>
        <p:nvSpPr>
          <p:cNvPr id="3" name="Rectangle 2"/>
          <p:cNvSpPr/>
          <p:nvPr/>
        </p:nvSpPr>
        <p:spPr>
          <a:xfrm>
            <a:off x="9908741" y="5964191"/>
            <a:ext cx="2283259" cy="830997"/>
          </a:xfrm>
          <a:prstGeom prst="rect">
            <a:avLst/>
          </a:prstGeom>
        </p:spPr>
        <p:txBody>
          <a:bodyPr wrap="square">
            <a:spAutoFit/>
          </a:bodyPr>
          <a:lstStyle/>
          <a:p>
            <a:pPr>
              <a:defRPr/>
            </a:pPr>
            <a:r>
              <a:rPr lang="en-GB" sz="2400" b="1" dirty="0"/>
              <a:t>Curriculum </a:t>
            </a:r>
            <a:r>
              <a:rPr lang="en-GB" sz="2400" b="1" dirty="0" smtClean="0"/>
              <a:t>for Excellence</a:t>
            </a:r>
            <a:endParaRPr lang="en-GB" sz="2400" b="1" dirty="0"/>
          </a:p>
        </p:txBody>
      </p:sp>
      <p:sp>
        <p:nvSpPr>
          <p:cNvPr id="30" name="Rectangle 29"/>
          <p:cNvSpPr/>
          <p:nvPr/>
        </p:nvSpPr>
        <p:spPr>
          <a:xfrm>
            <a:off x="9908741" y="3025005"/>
            <a:ext cx="2280523" cy="830997"/>
          </a:xfrm>
          <a:prstGeom prst="rect">
            <a:avLst/>
          </a:prstGeom>
        </p:spPr>
        <p:txBody>
          <a:bodyPr wrap="square">
            <a:spAutoFit/>
          </a:bodyPr>
          <a:lstStyle/>
          <a:p>
            <a:pPr>
              <a:defRPr/>
            </a:pPr>
            <a:r>
              <a:rPr lang="en-GB" sz="2400" b="1" dirty="0" smtClean="0"/>
              <a:t>National Qualifications</a:t>
            </a:r>
            <a:endParaRPr lang="en-GB" sz="2400" b="1" dirty="0"/>
          </a:p>
        </p:txBody>
      </p:sp>
      <p:graphicFrame>
        <p:nvGraphicFramePr>
          <p:cNvPr id="36" name="Object 35"/>
          <p:cNvGraphicFramePr>
            <a:graphicFrameLocks noChangeAspect="1"/>
          </p:cNvGraphicFramePr>
          <p:nvPr>
            <p:extLst>
              <p:ext uri="{D42A27DB-BD31-4B8C-83A1-F6EECF244321}">
                <p14:modId xmlns:p14="http://schemas.microsoft.com/office/powerpoint/2010/main" val="1615924315"/>
              </p:ext>
            </p:extLst>
          </p:nvPr>
        </p:nvGraphicFramePr>
        <p:xfrm>
          <a:off x="92668" y="728407"/>
          <a:ext cx="1653364" cy="2380845"/>
        </p:xfrm>
        <a:graphic>
          <a:graphicData uri="http://schemas.openxmlformats.org/presentationml/2006/ole">
            <mc:AlternateContent xmlns:mc="http://schemas.openxmlformats.org/markup-compatibility/2006">
              <mc:Choice xmlns:v="urn:schemas-microsoft-com:vml" Requires="v">
                <p:oleObj spid="_x0000_s209976" r:id="rId4" imgW="1781424" imgH="2534004" progId="MSPhotoEd.3">
                  <p:embed/>
                </p:oleObj>
              </mc:Choice>
              <mc:Fallback>
                <p:oleObj r:id="rId4" imgW="1781424" imgH="2534004" progId="MSPhotoEd.3">
                  <p:embed/>
                  <p:pic>
                    <p:nvPicPr>
                      <p:cNvPr id="0" name=""/>
                      <p:cNvPicPr>
                        <a:picLocks noChangeAspect="1" noChangeArrowheads="1"/>
                      </p:cNvPicPr>
                      <p:nvPr/>
                    </p:nvPicPr>
                    <p:blipFill>
                      <a:blip r:embed="rId5">
                        <a:alphaModFix amt="38000"/>
                        <a:extLst>
                          <a:ext uri="{28A0092B-C50C-407E-A947-70E740481C1C}">
                            <a14:useLocalDpi xmlns:a14="http://schemas.microsoft.com/office/drawing/2010/main" val="0"/>
                          </a:ext>
                        </a:extLst>
                      </a:blip>
                      <a:srcRect/>
                      <a:stretch>
                        <a:fillRect/>
                      </a:stretch>
                    </p:blipFill>
                    <p:spPr bwMode="auto">
                      <a:xfrm>
                        <a:off x="92668" y="728407"/>
                        <a:ext cx="1653364" cy="2380845"/>
                      </a:xfrm>
                      <a:prstGeom prst="rect">
                        <a:avLst/>
                      </a:prstGeom>
                      <a:noFill/>
                    </p:spPr>
                  </p:pic>
                </p:oleObj>
              </mc:Fallback>
            </mc:AlternateContent>
          </a:graphicData>
        </a:graphic>
      </p:graphicFrame>
      <p:sp>
        <p:nvSpPr>
          <p:cNvPr id="37" name="TextBox 13"/>
          <p:cNvSpPr txBox="1">
            <a:spLocks noChangeArrowheads="1"/>
          </p:cNvSpPr>
          <p:nvPr/>
        </p:nvSpPr>
        <p:spPr bwMode="auto">
          <a:xfrm>
            <a:off x="7414" y="4508532"/>
            <a:ext cx="1154112" cy="1200329"/>
          </a:xfrm>
          <a:prstGeom prst="rect">
            <a:avLst/>
          </a:prstGeom>
          <a:solidFill>
            <a:schemeClr val="bg1">
              <a:alpha val="0"/>
            </a:schemeClr>
          </a:solid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dirty="0" smtClean="0">
                <a:solidFill>
                  <a:schemeClr val="bg2">
                    <a:lumMod val="50000"/>
                  </a:schemeClr>
                </a:solidFill>
              </a:rPr>
              <a:t>WE ARE HERE</a:t>
            </a:r>
            <a:r>
              <a:rPr lang="en-GB" altLang="en-US" sz="2400" dirty="0" smtClean="0">
                <a:solidFill>
                  <a:schemeClr val="bg2">
                    <a:lumMod val="50000"/>
                  </a:schemeClr>
                </a:solidFill>
                <a:sym typeface="Wingdings"/>
              </a:rPr>
              <a:t></a:t>
            </a:r>
            <a:endParaRPr lang="en-GB" altLang="en-US" sz="2400" dirty="0">
              <a:solidFill>
                <a:schemeClr val="bg2">
                  <a:lumMod val="50000"/>
                </a:schemeClr>
              </a:solidFill>
            </a:endParaRPr>
          </a:p>
        </p:txBody>
      </p:sp>
    </p:spTree>
    <p:extLst>
      <p:ext uri="{BB962C8B-B14F-4D97-AF65-F5344CB8AC3E}">
        <p14:creationId xmlns:p14="http://schemas.microsoft.com/office/powerpoint/2010/main" val="961582584"/>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456" y="1451289"/>
            <a:ext cx="5170144" cy="3777622"/>
          </a:xfrm>
        </p:spPr>
        <p:txBody>
          <a:bodyPr>
            <a:noAutofit/>
          </a:bodyPr>
          <a:lstStyle/>
          <a:p>
            <a:pPr>
              <a:buFontTx/>
              <a:buChar char="-"/>
            </a:pPr>
            <a:r>
              <a:rPr lang="en-GB" sz="4800" dirty="0" smtClean="0">
                <a:solidFill>
                  <a:schemeClr val="tx1"/>
                </a:solidFill>
              </a:rPr>
              <a:t>6</a:t>
            </a:r>
            <a:r>
              <a:rPr lang="en-GB" sz="3600" dirty="0" smtClean="0">
                <a:solidFill>
                  <a:schemeClr val="tx1"/>
                </a:solidFill>
              </a:rPr>
              <a:t> </a:t>
            </a:r>
            <a:r>
              <a:rPr lang="en-GB" sz="3600" dirty="0">
                <a:solidFill>
                  <a:schemeClr val="tx1"/>
                </a:solidFill>
              </a:rPr>
              <a:t>subjects </a:t>
            </a:r>
            <a:r>
              <a:rPr lang="en-GB" sz="3600" dirty="0" smtClean="0">
                <a:solidFill>
                  <a:schemeClr val="tx1"/>
                </a:solidFill>
              </a:rPr>
              <a:t>in S4 for qualifications.</a:t>
            </a:r>
          </a:p>
          <a:p>
            <a:pPr>
              <a:buFontTx/>
              <a:buChar char="-"/>
            </a:pPr>
            <a:r>
              <a:rPr lang="en-GB" sz="3600" dirty="0" smtClean="0">
                <a:solidFill>
                  <a:schemeClr val="tx1"/>
                </a:solidFill>
              </a:rPr>
              <a:t>Maths &amp; English are compulsory.</a:t>
            </a:r>
            <a:endParaRPr lang="en-GB" sz="3600" dirty="0">
              <a:solidFill>
                <a:schemeClr val="tx1"/>
              </a:solidFill>
            </a:endParaRPr>
          </a:p>
          <a:p>
            <a:pPr>
              <a:buFontTx/>
              <a:buChar char="-"/>
            </a:pPr>
            <a:r>
              <a:rPr lang="en-GB" sz="3600" dirty="0" smtClean="0">
                <a:solidFill>
                  <a:schemeClr val="tx1"/>
                </a:solidFill>
              </a:rPr>
              <a:t>So S3 must choose </a:t>
            </a:r>
            <a:r>
              <a:rPr lang="en-GB" sz="4800" dirty="0" smtClean="0">
                <a:solidFill>
                  <a:schemeClr val="tx1"/>
                </a:solidFill>
              </a:rPr>
              <a:t>  4 </a:t>
            </a:r>
            <a:r>
              <a:rPr lang="en-GB" sz="3600" dirty="0" smtClean="0">
                <a:solidFill>
                  <a:schemeClr val="tx1"/>
                </a:solidFill>
              </a:rPr>
              <a:t>subjects from over 22 options.</a:t>
            </a:r>
          </a:p>
        </p:txBody>
      </p:sp>
      <p:sp>
        <p:nvSpPr>
          <p:cNvPr id="2" name="Title 1"/>
          <p:cNvSpPr>
            <a:spLocks noGrp="1"/>
          </p:cNvSpPr>
          <p:nvPr>
            <p:ph type="title"/>
          </p:nvPr>
        </p:nvSpPr>
        <p:spPr>
          <a:xfrm>
            <a:off x="2106827" y="489578"/>
            <a:ext cx="8229600" cy="1143000"/>
          </a:xfrm>
        </p:spPr>
        <p:txBody>
          <a:bodyPr>
            <a:normAutofit/>
          </a:bodyPr>
          <a:lstStyle/>
          <a:p>
            <a:r>
              <a:rPr lang="en-GB" sz="4400" dirty="0" smtClean="0">
                <a:solidFill>
                  <a:schemeClr val="bg2">
                    <a:lumMod val="50000"/>
                  </a:schemeClr>
                </a:solidFill>
              </a:rPr>
              <a:t>Option Choices</a:t>
            </a:r>
            <a:endParaRPr lang="en-GB" sz="4400" dirty="0">
              <a:solidFill>
                <a:schemeClr val="bg2">
                  <a:lumMod val="50000"/>
                </a:schemeClr>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5106321"/>
              </p:ext>
            </p:extLst>
          </p:nvPr>
        </p:nvGraphicFramePr>
        <p:xfrm>
          <a:off x="217038" y="1303511"/>
          <a:ext cx="2287423" cy="3293890"/>
        </p:xfrm>
        <a:graphic>
          <a:graphicData uri="http://schemas.openxmlformats.org/presentationml/2006/ole">
            <mc:AlternateContent xmlns:mc="http://schemas.openxmlformats.org/markup-compatibility/2006">
              <mc:Choice xmlns:v="urn:schemas-microsoft-com:vml" Requires="v">
                <p:oleObj spid="_x0000_s214074" r:id="rId4" imgW="1781424" imgH="2534004" progId="MSPhotoEd.3">
                  <p:embed/>
                </p:oleObj>
              </mc:Choice>
              <mc:Fallback>
                <p:oleObj r:id="rId4" imgW="1781424" imgH="2534004" progId="MSPhotoEd.3">
                  <p:embed/>
                  <p:pic>
                    <p:nvPicPr>
                      <p:cNvPr id="0" name=""/>
                      <p:cNvPicPr>
                        <a:picLocks noChangeAspect="1" noChangeArrowheads="1"/>
                      </p:cNvPicPr>
                      <p:nvPr/>
                    </p:nvPicPr>
                    <p:blipFill>
                      <a:blip r:embed="rId5">
                        <a:alphaModFix amt="38000"/>
                        <a:extLst>
                          <a:ext uri="{28A0092B-C50C-407E-A947-70E740481C1C}">
                            <a14:useLocalDpi xmlns:a14="http://schemas.microsoft.com/office/drawing/2010/main" val="0"/>
                          </a:ext>
                        </a:extLst>
                      </a:blip>
                      <a:srcRect/>
                      <a:stretch>
                        <a:fillRect/>
                      </a:stretch>
                    </p:blipFill>
                    <p:spPr bwMode="auto">
                      <a:xfrm>
                        <a:off x="217038" y="1303511"/>
                        <a:ext cx="2287423" cy="3293890"/>
                      </a:xfrm>
                      <a:prstGeom prst="rect">
                        <a:avLst/>
                      </a:prstGeom>
                      <a:noFill/>
                    </p:spPr>
                  </p:pic>
                </p:oleObj>
              </mc:Fallback>
            </mc:AlternateContent>
          </a:graphicData>
        </a:graphic>
      </p:graphicFrame>
      <p:pic>
        <p:nvPicPr>
          <p:cNvPr id="6" name="Picture 5"/>
          <p:cNvPicPr>
            <a:picLocks noChangeAspect="1"/>
          </p:cNvPicPr>
          <p:nvPr/>
        </p:nvPicPr>
        <p:blipFill rotWithShape="1">
          <a:blip r:embed="rId6"/>
          <a:srcRect r="5682"/>
          <a:stretch/>
        </p:blipFill>
        <p:spPr>
          <a:xfrm>
            <a:off x="7747000" y="426078"/>
            <a:ext cx="4530016" cy="6207286"/>
          </a:xfrm>
          <a:prstGeom prst="rect">
            <a:avLst/>
          </a:prstGeom>
          <a:effectLst>
            <a:softEdge rad="292100"/>
          </a:effectLst>
        </p:spPr>
      </p:pic>
    </p:spTree>
    <p:extLst>
      <p:ext uri="{BB962C8B-B14F-4D97-AF65-F5344CB8AC3E}">
        <p14:creationId xmlns:p14="http://schemas.microsoft.com/office/powerpoint/2010/main" val="316272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4103" y="651820"/>
            <a:ext cx="8911687" cy="1280890"/>
          </a:xfrm>
        </p:spPr>
        <p:txBody>
          <a:bodyPr>
            <a:normAutofit fontScale="90000"/>
          </a:bodyPr>
          <a:lstStyle/>
          <a:p>
            <a:r>
              <a:rPr lang="en-GB" sz="4800" dirty="0" smtClean="0">
                <a:solidFill>
                  <a:schemeClr val="bg2">
                    <a:lumMod val="50000"/>
                  </a:schemeClr>
                </a:solidFill>
              </a:rPr>
              <a:t>Which way now</a:t>
            </a:r>
            <a:r>
              <a:rPr lang="en-GB" sz="4800" dirty="0" smtClean="0">
                <a:solidFill>
                  <a:schemeClr val="bg2">
                    <a:lumMod val="50000"/>
                  </a:schemeClr>
                </a:solidFill>
                <a:latin typeface="Al Nile" charset="-78"/>
                <a:ea typeface="Al Nile" charset="-78"/>
                <a:cs typeface="Al Nile" charset="-78"/>
              </a:rPr>
              <a:t>?</a:t>
            </a:r>
            <a:r>
              <a:rPr lang="en-US" dirty="0"/>
              <a:t/>
            </a:r>
            <a:br>
              <a:rPr lang="en-US" dirty="0"/>
            </a:br>
            <a:endParaRPr lang="en-US" dirty="0"/>
          </a:p>
        </p:txBody>
      </p:sp>
      <p:pic>
        <p:nvPicPr>
          <p:cNvPr id="4" name="Content Placeholder 3"/>
          <p:cNvPicPr>
            <a:picLocks noGrp="1" noChangeAspect="1"/>
          </p:cNvPicPr>
          <p:nvPr>
            <p:ph idx="1"/>
          </p:nvPr>
        </p:nvPicPr>
        <p:blipFill rotWithShape="1">
          <a:blip r:embed="rId4"/>
          <a:srcRect t="20269" b="21439"/>
          <a:stretch/>
        </p:blipFill>
        <p:spPr>
          <a:xfrm>
            <a:off x="2962454" y="3156498"/>
            <a:ext cx="8542158" cy="3734486"/>
          </a:xfrm>
          <a:prstGeom prst="rect">
            <a:avLst/>
          </a:prstGeom>
        </p:spPr>
      </p:pic>
      <p:graphicFrame>
        <p:nvGraphicFramePr>
          <p:cNvPr id="7" name="Object 6"/>
          <p:cNvGraphicFramePr>
            <a:graphicFrameLocks noChangeAspect="1"/>
          </p:cNvGraphicFramePr>
          <p:nvPr>
            <p:extLst/>
          </p:nvPr>
        </p:nvGraphicFramePr>
        <p:xfrm>
          <a:off x="221672" y="1292265"/>
          <a:ext cx="2589213" cy="3728467"/>
        </p:xfrm>
        <a:graphic>
          <a:graphicData uri="http://schemas.openxmlformats.org/presentationml/2006/ole">
            <mc:AlternateContent xmlns:mc="http://schemas.openxmlformats.org/markup-compatibility/2006">
              <mc:Choice xmlns:v="urn:schemas-microsoft-com:vml" Requires="v">
                <p:oleObj spid="_x0000_s1131" r:id="rId5" imgW="1781424" imgH="2534004" progId="MSPhotoEd.3">
                  <p:embed/>
                </p:oleObj>
              </mc:Choice>
              <mc:Fallback>
                <p:oleObj r:id="rId5" imgW="1781424" imgH="2534004" progId="MSPhotoEd.3">
                  <p:embed/>
                  <p:pic>
                    <p:nvPicPr>
                      <p:cNvPr id="0" name=""/>
                      <p:cNvPicPr>
                        <a:picLocks noChangeAspect="1" noChangeArrowheads="1"/>
                      </p:cNvPicPr>
                      <p:nvPr/>
                    </p:nvPicPr>
                    <p:blipFill>
                      <a:blip r:embed="rId6">
                        <a:alphaModFix amt="21000"/>
                        <a:extLst>
                          <a:ext uri="{28A0092B-C50C-407E-A947-70E740481C1C}">
                            <a14:useLocalDpi xmlns:a14="http://schemas.microsoft.com/office/drawing/2010/main" val="0"/>
                          </a:ext>
                        </a:extLst>
                      </a:blip>
                      <a:srcRect/>
                      <a:stretch>
                        <a:fillRect/>
                      </a:stretch>
                    </p:blipFill>
                    <p:spPr bwMode="auto">
                      <a:xfrm>
                        <a:off x="221672" y="1292265"/>
                        <a:ext cx="2589213" cy="3728467"/>
                      </a:xfrm>
                      <a:prstGeom prst="rect">
                        <a:avLst/>
                      </a:prstGeom>
                      <a:noFill/>
                    </p:spPr>
                  </p:pic>
                </p:oleObj>
              </mc:Fallback>
            </mc:AlternateContent>
          </a:graphicData>
        </a:graphic>
      </p:graphicFrame>
      <p:pic>
        <p:nvPicPr>
          <p:cNvPr id="6" name="Picture 5"/>
          <p:cNvPicPr>
            <a:picLocks noChangeAspect="1"/>
          </p:cNvPicPr>
          <p:nvPr/>
        </p:nvPicPr>
        <p:blipFill>
          <a:blip r:embed="rId7"/>
          <a:stretch>
            <a:fillRect/>
          </a:stretch>
        </p:blipFill>
        <p:spPr>
          <a:xfrm>
            <a:off x="6471516" y="101600"/>
            <a:ext cx="6144381" cy="3225800"/>
          </a:xfrm>
          <a:prstGeom prst="rect">
            <a:avLst/>
          </a:prstGeom>
          <a:effectLst>
            <a:softEdge rad="292100"/>
          </a:effectLst>
        </p:spPr>
      </p:pic>
    </p:spTree>
    <p:extLst>
      <p:ext uri="{BB962C8B-B14F-4D97-AF65-F5344CB8AC3E}">
        <p14:creationId xmlns:p14="http://schemas.microsoft.com/office/powerpoint/2010/main" val="1265968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6278" y="-640445"/>
            <a:ext cx="8911687" cy="1280890"/>
          </a:xfrm>
        </p:spPr>
        <p:txBody>
          <a:bodyPr>
            <a:noAutofit/>
          </a:bodyPr>
          <a:lstStyle/>
          <a:p>
            <a:r>
              <a:rPr lang="en-GB" sz="4400" dirty="0" smtClean="0"/>
              <a:t/>
            </a:r>
            <a:br>
              <a:rPr lang="en-GB" sz="4400" dirty="0" smtClean="0"/>
            </a:br>
            <a:r>
              <a:rPr lang="en-GB" sz="4400" dirty="0"/>
              <a:t/>
            </a:r>
            <a:br>
              <a:rPr lang="en-GB" sz="4400" dirty="0"/>
            </a:br>
            <a:r>
              <a:rPr lang="en-GB" sz="4400" dirty="0" smtClean="0"/>
              <a:t>Choice should be based </a:t>
            </a:r>
            <a:r>
              <a:rPr lang="en-GB" sz="4400" dirty="0"/>
              <a:t>on:</a:t>
            </a:r>
            <a:br>
              <a:rPr lang="en-GB" sz="4400" dirty="0"/>
            </a:br>
            <a:endParaRPr lang="en-GB" sz="4400" dirty="0"/>
          </a:p>
        </p:txBody>
      </p:sp>
      <p:sp>
        <p:nvSpPr>
          <p:cNvPr id="3" name="Content Placeholder 2"/>
          <p:cNvSpPr>
            <a:spLocks noGrp="1"/>
          </p:cNvSpPr>
          <p:nvPr>
            <p:ph idx="1"/>
          </p:nvPr>
        </p:nvSpPr>
        <p:spPr>
          <a:xfrm>
            <a:off x="2870519" y="2194729"/>
            <a:ext cx="6034942" cy="3777622"/>
          </a:xfrm>
        </p:spPr>
        <p:txBody>
          <a:bodyPr>
            <a:noAutofit/>
          </a:bodyPr>
          <a:lstStyle/>
          <a:p>
            <a:pPr>
              <a:buFont typeface="Arial" charset="0"/>
              <a:buChar char="•"/>
            </a:pPr>
            <a:r>
              <a:rPr lang="en-GB" sz="4000" dirty="0"/>
              <a:t>S</a:t>
            </a:r>
            <a:r>
              <a:rPr lang="en-GB" sz="4000" dirty="0" smtClean="0"/>
              <a:t>kills </a:t>
            </a:r>
            <a:r>
              <a:rPr lang="en-GB" sz="4000" dirty="0"/>
              <a:t>and strengths</a:t>
            </a:r>
          </a:p>
          <a:p>
            <a:pPr>
              <a:buFont typeface="Arial" charset="0"/>
              <a:buChar char="•"/>
            </a:pPr>
            <a:r>
              <a:rPr lang="en-GB" sz="4000" dirty="0" smtClean="0"/>
              <a:t>Enjoyment/interest</a:t>
            </a:r>
            <a:endParaRPr lang="en-GB" sz="4000" dirty="0"/>
          </a:p>
          <a:p>
            <a:pPr>
              <a:buFont typeface="Arial" charset="0"/>
              <a:buChar char="•"/>
            </a:pPr>
            <a:r>
              <a:rPr lang="en-GB" sz="4000" dirty="0" smtClean="0"/>
              <a:t>If a subject is needed for future </a:t>
            </a:r>
            <a:r>
              <a:rPr lang="en-GB" sz="4000" dirty="0"/>
              <a:t>career / college / university </a:t>
            </a:r>
          </a:p>
          <a:p>
            <a:pPr>
              <a:buFont typeface="Arial" charset="0"/>
              <a:buChar char="•"/>
            </a:pPr>
            <a:r>
              <a:rPr lang="en-GB" sz="4000" dirty="0" smtClean="0"/>
              <a:t>Keeping options open</a:t>
            </a:r>
            <a:endParaRPr lang="en-GB" sz="4000" dirty="0"/>
          </a:p>
          <a:p>
            <a:pPr>
              <a:buFont typeface="Arial" charset="0"/>
              <a:buChar char="•"/>
            </a:pPr>
            <a:endParaRPr lang="en-GB" sz="3200" dirty="0"/>
          </a:p>
        </p:txBody>
      </p:sp>
      <p:graphicFrame>
        <p:nvGraphicFramePr>
          <p:cNvPr id="4" name="Object 3"/>
          <p:cNvGraphicFramePr>
            <a:graphicFrameLocks noChangeAspect="1"/>
          </p:cNvGraphicFramePr>
          <p:nvPr>
            <p:extLst/>
          </p:nvPr>
        </p:nvGraphicFramePr>
        <p:xfrm>
          <a:off x="221672" y="1292265"/>
          <a:ext cx="2589213" cy="3728467"/>
        </p:xfrm>
        <a:graphic>
          <a:graphicData uri="http://schemas.openxmlformats.org/presentationml/2006/ole">
            <mc:AlternateContent xmlns:mc="http://schemas.openxmlformats.org/markup-compatibility/2006">
              <mc:Choice xmlns:v="urn:schemas-microsoft-com:vml" Requires="v">
                <p:oleObj spid="_x0000_s216113" r:id="rId4" imgW="1781424" imgH="2534004" progId="MSPhotoEd.3">
                  <p:embed/>
                </p:oleObj>
              </mc:Choice>
              <mc:Fallback>
                <p:oleObj r:id="rId4" imgW="1781424" imgH="2534004" progId="MSPhotoEd.3">
                  <p:embed/>
                  <p:pic>
                    <p:nvPicPr>
                      <p:cNvPr id="0" name=""/>
                      <p:cNvPicPr>
                        <a:picLocks noChangeAspect="1" noChangeArrowheads="1"/>
                      </p:cNvPicPr>
                      <p:nvPr/>
                    </p:nvPicPr>
                    <p:blipFill>
                      <a:blip r:embed="rId5">
                        <a:alphaModFix amt="21000"/>
                        <a:extLst>
                          <a:ext uri="{28A0092B-C50C-407E-A947-70E740481C1C}">
                            <a14:useLocalDpi xmlns:a14="http://schemas.microsoft.com/office/drawing/2010/main" val="0"/>
                          </a:ext>
                        </a:extLst>
                      </a:blip>
                      <a:srcRect/>
                      <a:stretch>
                        <a:fillRect/>
                      </a:stretch>
                    </p:blipFill>
                    <p:spPr bwMode="auto">
                      <a:xfrm>
                        <a:off x="221672" y="1292265"/>
                        <a:ext cx="2589213" cy="3728467"/>
                      </a:xfrm>
                      <a:prstGeom prst="rect">
                        <a:avLst/>
                      </a:prstGeom>
                      <a:noFill/>
                    </p:spPr>
                  </p:pic>
                </p:oleObj>
              </mc:Fallback>
            </mc:AlternateContent>
          </a:graphicData>
        </a:graphic>
      </p:graphicFrame>
      <p:pic>
        <p:nvPicPr>
          <p:cNvPr id="5" name="Picture 4"/>
          <p:cNvPicPr>
            <a:picLocks noChangeAspect="1"/>
          </p:cNvPicPr>
          <p:nvPr/>
        </p:nvPicPr>
        <p:blipFill rotWithShape="1">
          <a:blip r:embed="rId6"/>
          <a:srcRect l="10524" t="4445" r="11818"/>
          <a:stretch/>
        </p:blipFill>
        <p:spPr>
          <a:xfrm>
            <a:off x="8965094" y="2326475"/>
            <a:ext cx="3226905" cy="3998554"/>
          </a:xfrm>
          <a:prstGeom prst="rect">
            <a:avLst/>
          </a:prstGeom>
          <a:effectLst>
            <a:softEdge rad="139700"/>
          </a:effectLst>
        </p:spPr>
      </p:pic>
    </p:spTree>
    <p:extLst>
      <p:ext uri="{BB962C8B-B14F-4D97-AF65-F5344CB8AC3E}">
        <p14:creationId xmlns:p14="http://schemas.microsoft.com/office/powerpoint/2010/main" val="1278385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313" y="300197"/>
            <a:ext cx="9172644" cy="723619"/>
          </a:xfrm>
        </p:spPr>
        <p:txBody>
          <a:bodyPr>
            <a:noAutofit/>
          </a:bodyPr>
          <a:lstStyle/>
          <a:p>
            <a:r>
              <a:rPr lang="en-US" sz="4400" smtClean="0">
                <a:solidFill>
                  <a:schemeClr val="bg2">
                    <a:lumMod val="50000"/>
                  </a:schemeClr>
                </a:solidFill>
              </a:rPr>
              <a:t>Don’t worry – we’re here to help!</a:t>
            </a:r>
            <a:endParaRPr lang="en-US" sz="4400" dirty="0">
              <a:solidFill>
                <a:schemeClr val="bg2">
                  <a:lumMod val="50000"/>
                </a:schemeClr>
              </a:solidFill>
            </a:endParaRPr>
          </a:p>
        </p:txBody>
      </p:sp>
      <p:graphicFrame>
        <p:nvGraphicFramePr>
          <p:cNvPr id="4" name="Object 3"/>
          <p:cNvGraphicFramePr>
            <a:graphicFrameLocks noChangeAspect="1"/>
          </p:cNvGraphicFramePr>
          <p:nvPr>
            <p:extLst/>
          </p:nvPr>
        </p:nvGraphicFramePr>
        <p:xfrm>
          <a:off x="165556" y="1264555"/>
          <a:ext cx="2589213" cy="3728467"/>
        </p:xfrm>
        <a:graphic>
          <a:graphicData uri="http://schemas.openxmlformats.org/presentationml/2006/ole">
            <mc:AlternateContent xmlns:mc="http://schemas.openxmlformats.org/markup-compatibility/2006">
              <mc:Choice xmlns:v="urn:schemas-microsoft-com:vml" Requires="v">
                <p:oleObj spid="_x0000_s186548" r:id="rId4" imgW="1781424" imgH="2534004" progId="MSPhotoEd.3">
                  <p:embed/>
                </p:oleObj>
              </mc:Choice>
              <mc:Fallback>
                <p:oleObj r:id="rId4" imgW="1781424" imgH="2534004" progId="MSPhotoEd.3">
                  <p:embed/>
                  <p:pic>
                    <p:nvPicPr>
                      <p:cNvPr id="0" name=""/>
                      <p:cNvPicPr>
                        <a:picLocks noChangeAspect="1" noChangeArrowheads="1"/>
                      </p:cNvPicPr>
                      <p:nvPr/>
                    </p:nvPicPr>
                    <p:blipFill>
                      <a:blip r:embed="rId5">
                        <a:alphaModFix amt="20000"/>
                        <a:extLst>
                          <a:ext uri="{28A0092B-C50C-407E-A947-70E740481C1C}">
                            <a14:useLocalDpi xmlns:a14="http://schemas.microsoft.com/office/drawing/2010/main" val="0"/>
                          </a:ext>
                        </a:extLst>
                      </a:blip>
                      <a:srcRect/>
                      <a:stretch>
                        <a:fillRect/>
                      </a:stretch>
                    </p:blipFill>
                    <p:spPr bwMode="auto">
                      <a:xfrm>
                        <a:off x="165556" y="1264555"/>
                        <a:ext cx="2589213" cy="3728467"/>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nvPr>
        </p:nvGraphicFramePr>
        <p:xfrm>
          <a:off x="165100" y="868363"/>
          <a:ext cx="2589213" cy="3729037"/>
        </p:xfrm>
        <a:graphic>
          <a:graphicData uri="http://schemas.openxmlformats.org/presentationml/2006/ole">
            <mc:AlternateContent xmlns:mc="http://schemas.openxmlformats.org/markup-compatibility/2006">
              <mc:Choice xmlns:v="urn:schemas-microsoft-com:vml" Requires="v">
                <p:oleObj spid="_x0000_s186549" r:id="rId6" imgW="1781424" imgH="2534004" progId="MSPhotoEd.3">
                  <p:embed/>
                </p:oleObj>
              </mc:Choice>
              <mc:Fallback>
                <p:oleObj r:id="rId6" imgW="1781424" imgH="2534004" progId="MSPhotoEd.3">
                  <p:embed/>
                  <p:pic>
                    <p:nvPicPr>
                      <p:cNvPr id="0" name=""/>
                      <p:cNvPicPr>
                        <a:picLocks noChangeAspect="1" noChangeArrowheads="1"/>
                      </p:cNvPicPr>
                      <p:nvPr/>
                    </p:nvPicPr>
                    <p:blipFill>
                      <a:blip r:embed="rId5">
                        <a:alphaModFix amt="0"/>
                        <a:extLst>
                          <a:ext uri="{28A0092B-C50C-407E-A947-70E740481C1C}">
                            <a14:useLocalDpi xmlns:a14="http://schemas.microsoft.com/office/drawing/2010/main" val="0"/>
                          </a:ext>
                        </a:extLst>
                      </a:blip>
                      <a:srcRect/>
                      <a:stretch>
                        <a:fillRect/>
                      </a:stretch>
                    </p:blipFill>
                    <p:spPr bwMode="auto">
                      <a:xfrm>
                        <a:off x="165100" y="868363"/>
                        <a:ext cx="2589213" cy="3729037"/>
                      </a:xfrm>
                      <a:prstGeom prst="rect">
                        <a:avLst/>
                      </a:prstGeom>
                      <a:noFill/>
                    </p:spPr>
                  </p:pic>
                </p:oleObj>
              </mc:Fallback>
            </mc:AlternateContent>
          </a:graphicData>
        </a:graphic>
      </p:graphicFrame>
      <p:pic>
        <p:nvPicPr>
          <p:cNvPr id="10" name="Picture 9"/>
          <p:cNvPicPr>
            <a:picLocks noChangeAspect="1"/>
          </p:cNvPicPr>
          <p:nvPr/>
        </p:nvPicPr>
        <p:blipFill rotWithShape="1">
          <a:blip r:embed="rId7"/>
          <a:srcRect b="3261"/>
          <a:stretch/>
        </p:blipFill>
        <p:spPr>
          <a:xfrm>
            <a:off x="3246783" y="1143000"/>
            <a:ext cx="7876854" cy="5715000"/>
          </a:xfrm>
          <a:prstGeom prst="rect">
            <a:avLst/>
          </a:prstGeom>
        </p:spPr>
      </p:pic>
    </p:spTree>
    <p:extLst>
      <p:ext uri="{BB962C8B-B14F-4D97-AF65-F5344CB8AC3E}">
        <p14:creationId xmlns:p14="http://schemas.microsoft.com/office/powerpoint/2010/main" val="1462113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981200" y="576469"/>
            <a:ext cx="8229600" cy="922338"/>
          </a:xfrm>
        </p:spPr>
        <p:txBody>
          <a:bodyPr rtlCol="0">
            <a:noAutofit/>
          </a:bodyPr>
          <a:lstStyle/>
          <a:p>
            <a:pPr>
              <a:defRPr/>
            </a:pPr>
            <a:r>
              <a:rPr lang="en-US" sz="4400" dirty="0">
                <a:solidFill>
                  <a:schemeClr val="bg2">
                    <a:lumMod val="50000"/>
                  </a:schemeClr>
                </a:solidFill>
                <a:latin typeface="+mn-lt"/>
                <a:ea typeface="Batang" panose="02030600000101010101" pitchFamily="18" charset="-127"/>
              </a:rPr>
              <a:t>Further Information</a:t>
            </a:r>
            <a:r>
              <a:rPr lang="en-US" sz="4400" dirty="0">
                <a:solidFill>
                  <a:schemeClr val="bg2">
                    <a:lumMod val="50000"/>
                  </a:schemeClr>
                </a:solidFill>
                <a:latin typeface="+mn-lt"/>
              </a:rPr>
              <a:t/>
            </a:r>
            <a:br>
              <a:rPr lang="en-US" sz="4400" dirty="0">
                <a:solidFill>
                  <a:schemeClr val="bg2">
                    <a:lumMod val="50000"/>
                  </a:schemeClr>
                </a:solidFill>
                <a:latin typeface="+mn-lt"/>
              </a:rPr>
            </a:br>
            <a:endParaRPr lang="en-US" sz="4400" dirty="0">
              <a:solidFill>
                <a:schemeClr val="bg2">
                  <a:lumMod val="50000"/>
                </a:schemeClr>
              </a:solidFill>
              <a:latin typeface="+mn-lt"/>
            </a:endParaRPr>
          </a:p>
        </p:txBody>
      </p:sp>
      <p:sp>
        <p:nvSpPr>
          <p:cNvPr id="21507" name="Rectangle 3"/>
          <p:cNvSpPr>
            <a:spLocks noGrp="1" noChangeArrowheads="1"/>
          </p:cNvSpPr>
          <p:nvPr>
            <p:ph type="body" idx="4294967295"/>
          </p:nvPr>
        </p:nvSpPr>
        <p:spPr>
          <a:xfrm>
            <a:off x="1981200" y="1498807"/>
            <a:ext cx="10343320" cy="5562600"/>
          </a:xfrm>
        </p:spPr>
        <p:txBody>
          <a:bodyPr rtlCol="0">
            <a:normAutofit/>
          </a:bodyPr>
          <a:lstStyle/>
          <a:p>
            <a:pPr marL="0" indent="0">
              <a:buNone/>
              <a:defRPr/>
            </a:pPr>
            <a:endParaRPr lang="en-US" sz="2800" dirty="0"/>
          </a:p>
          <a:p>
            <a:pPr>
              <a:buFont typeface="Wingdings" panose="05000000000000000000" pitchFamily="2" charset="2"/>
              <a:buChar char="ü"/>
              <a:defRPr/>
            </a:pPr>
            <a:r>
              <a:rPr lang="en-GB" sz="5400" dirty="0"/>
              <a:t>	</a:t>
            </a:r>
            <a:r>
              <a:rPr lang="en-GB" sz="5400" dirty="0" smtClean="0">
                <a:hlinkClick r:id="rId4"/>
              </a:rPr>
              <a:t>www.planitplus.net</a:t>
            </a:r>
            <a:endParaRPr lang="en-GB" sz="5400" dirty="0" smtClean="0"/>
          </a:p>
          <a:p>
            <a:pPr>
              <a:buFont typeface="Wingdings" panose="05000000000000000000" pitchFamily="2" charset="2"/>
              <a:buChar char="ü"/>
              <a:defRPr/>
            </a:pPr>
            <a:endParaRPr lang="en-GB" sz="5400" dirty="0"/>
          </a:p>
          <a:p>
            <a:pPr>
              <a:buFont typeface="Wingdings" panose="05000000000000000000" pitchFamily="2" charset="2"/>
              <a:buChar char="ü"/>
              <a:defRPr/>
            </a:pPr>
            <a:endParaRPr lang="en-GB" sz="5400" dirty="0"/>
          </a:p>
          <a:p>
            <a:pPr>
              <a:buFont typeface="Wingdings" panose="05000000000000000000" pitchFamily="2" charset="2"/>
              <a:buChar char="ü"/>
            </a:pPr>
            <a:r>
              <a:rPr lang="en-GB" sz="5400" u="sng" dirty="0" smtClean="0">
                <a:hlinkClick r:id="rId5"/>
              </a:rPr>
              <a:t>www.</a:t>
            </a:r>
            <a:r>
              <a:rPr lang="en-GB" sz="5400" b="1" u="sng" dirty="0" smtClean="0">
                <a:hlinkClick r:id="rId5"/>
              </a:rPr>
              <a:t>myworldofwork</a:t>
            </a:r>
            <a:r>
              <a:rPr lang="en-GB" sz="5400" u="sng" dirty="0" smtClean="0">
                <a:hlinkClick r:id="rId5"/>
              </a:rPr>
              <a:t>.co.uk</a:t>
            </a:r>
            <a:endParaRPr lang="en-GB" sz="5400" u="sng" dirty="0" smtClean="0"/>
          </a:p>
          <a:p>
            <a:endParaRPr lang="en-GB" sz="2000" u="sng" dirty="0"/>
          </a:p>
          <a:p>
            <a:pPr>
              <a:buNone/>
            </a:pPr>
            <a:endParaRPr lang="en-GB" sz="2000" dirty="0"/>
          </a:p>
          <a:p>
            <a:pPr>
              <a:buNone/>
            </a:pPr>
            <a:endParaRPr lang="en-US" sz="2000" dirty="0"/>
          </a:p>
          <a:p>
            <a:pPr marL="0" indent="0">
              <a:buNone/>
              <a:defRPr/>
            </a:pPr>
            <a:endParaRPr lang="en-US" sz="2400" dirty="0"/>
          </a:p>
          <a:p>
            <a:pPr marL="0" indent="0">
              <a:buNone/>
              <a:defRPr/>
            </a:pPr>
            <a:endParaRPr lang="en-US" sz="2400" dirty="0"/>
          </a:p>
          <a:p>
            <a:pPr marL="0" indent="0">
              <a:buNone/>
              <a:defRPr/>
            </a:pPr>
            <a:endParaRPr lang="en-US" dirty="0"/>
          </a:p>
          <a:p>
            <a:pPr marL="0" indent="0">
              <a:buNone/>
              <a:defRPr/>
            </a:pPr>
            <a:endParaRPr lang="en-GB" dirty="0"/>
          </a:p>
          <a:p>
            <a:pPr marL="0" indent="0">
              <a:buNone/>
              <a:defRPr/>
            </a:pPr>
            <a:endParaRPr lang="en-GB" dirty="0"/>
          </a:p>
          <a:p>
            <a:pPr marL="457200" lvl="1" indent="0">
              <a:spcBef>
                <a:spcPts val="0"/>
              </a:spcBef>
              <a:buNone/>
              <a:defRPr/>
            </a:pPr>
            <a:endParaRPr lang="en-GB" dirty="0"/>
          </a:p>
          <a:p>
            <a:pPr lvl="1">
              <a:buNone/>
              <a:defRPr/>
            </a:pPr>
            <a:endParaRPr lang="en-US" dirty="0"/>
          </a:p>
          <a:p>
            <a:pPr lvl="1">
              <a:buNone/>
              <a:defRPr/>
            </a:pPr>
            <a:endParaRPr lang="en-US" dirty="0"/>
          </a:p>
        </p:txBody>
      </p:sp>
      <p:pic>
        <p:nvPicPr>
          <p:cNvPr id="4" name="Content Placeholder 4" descr="C:\Users\McLean\Desktop\New folder\IMG-20161028-WA0011.jpg"/>
          <p:cNvPicPr>
            <a:picLocks/>
          </p:cNvPicPr>
          <p:nvPr/>
        </p:nvPicPr>
        <p:blipFill rotWithShape="1">
          <a:blip r:embed="rId6" cstate="print"/>
          <a:srcRect t="24899"/>
          <a:stretch/>
        </p:blipFill>
        <p:spPr bwMode="auto">
          <a:xfrm>
            <a:off x="8955157" y="11595"/>
            <a:ext cx="3236843" cy="1848679"/>
          </a:xfrm>
          <a:prstGeom prst="rect">
            <a:avLst/>
          </a:prstGeom>
          <a:ln>
            <a:noFill/>
          </a:ln>
          <a:effectLst>
            <a:softEdge rad="112500"/>
          </a:effectLst>
        </p:spPr>
      </p:pic>
      <p:graphicFrame>
        <p:nvGraphicFramePr>
          <p:cNvPr id="5" name="Object 4"/>
          <p:cNvGraphicFramePr>
            <a:graphicFrameLocks noChangeAspect="1"/>
          </p:cNvGraphicFramePr>
          <p:nvPr>
            <p:extLst/>
          </p:nvPr>
        </p:nvGraphicFramePr>
        <p:xfrm>
          <a:off x="208554" y="1338469"/>
          <a:ext cx="2014668" cy="2901123"/>
        </p:xfrm>
        <a:graphic>
          <a:graphicData uri="http://schemas.openxmlformats.org/presentationml/2006/ole">
            <mc:AlternateContent xmlns:mc="http://schemas.openxmlformats.org/markup-compatibility/2006">
              <mc:Choice xmlns:v="urn:schemas-microsoft-com:vml" Requires="v">
                <p:oleObj spid="_x0000_s224286" r:id="rId7" imgW="1781424" imgH="2534004" progId="MSPhotoEd.3">
                  <p:embed/>
                </p:oleObj>
              </mc:Choice>
              <mc:Fallback>
                <p:oleObj r:id="rId7" imgW="1781424" imgH="2534004" progId="MSPhotoEd.3">
                  <p:embed/>
                  <p:pic>
                    <p:nvPicPr>
                      <p:cNvPr id="5" name="Object 4"/>
                      <p:cNvPicPr>
                        <a:picLocks noChangeAspect="1" noChangeArrowheads="1"/>
                      </p:cNvPicPr>
                      <p:nvPr/>
                    </p:nvPicPr>
                    <p:blipFill>
                      <a:blip r:embed="rId8">
                        <a:alphaModFix amt="38000"/>
                        <a:extLst>
                          <a:ext uri="{28A0092B-C50C-407E-A947-70E740481C1C}">
                            <a14:useLocalDpi xmlns:a14="http://schemas.microsoft.com/office/drawing/2010/main" val="0"/>
                          </a:ext>
                        </a:extLst>
                      </a:blip>
                      <a:srcRect/>
                      <a:stretch>
                        <a:fillRect/>
                      </a:stretch>
                    </p:blipFill>
                    <p:spPr bwMode="auto">
                      <a:xfrm>
                        <a:off x="208554" y="1338469"/>
                        <a:ext cx="2014668" cy="2901123"/>
                      </a:xfrm>
                      <a:prstGeom prst="rect">
                        <a:avLst/>
                      </a:prstGeom>
                      <a:noFill/>
                    </p:spPr>
                  </p:pic>
                </p:oleObj>
              </mc:Fallback>
            </mc:AlternateContent>
          </a:graphicData>
        </a:graphic>
      </p:graphicFrame>
    </p:spTree>
    <p:extLst>
      <p:ext uri="{BB962C8B-B14F-4D97-AF65-F5344CB8AC3E}">
        <p14:creationId xmlns:p14="http://schemas.microsoft.com/office/powerpoint/2010/main" val="1283761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4" name="TextBox 3"/>
          <p:cNvSpPr txBox="1"/>
          <p:nvPr/>
        </p:nvSpPr>
        <p:spPr>
          <a:xfrm>
            <a:off x="2259873" y="653143"/>
            <a:ext cx="8882743" cy="830997"/>
          </a:xfrm>
          <a:prstGeom prst="rect">
            <a:avLst/>
          </a:prstGeom>
          <a:noFill/>
        </p:spPr>
        <p:txBody>
          <a:bodyPr wrap="square" rtlCol="0">
            <a:spAutoFit/>
          </a:bodyPr>
          <a:lstStyle/>
          <a:p>
            <a:r>
              <a:rPr lang="en-GB" sz="4800" b="1" dirty="0" smtClean="0">
                <a:solidFill>
                  <a:schemeClr val="accent3">
                    <a:lumMod val="60000"/>
                    <a:lumOff val="40000"/>
                  </a:schemeClr>
                </a:solidFill>
              </a:rPr>
              <a:t>The </a:t>
            </a:r>
            <a:r>
              <a:rPr lang="en-GB" sz="4800" b="1" u="sng" dirty="0" smtClean="0">
                <a:solidFill>
                  <a:schemeClr val="accent3">
                    <a:lumMod val="60000"/>
                    <a:lumOff val="40000"/>
                  </a:schemeClr>
                </a:solidFill>
              </a:rPr>
              <a:t>Mock</a:t>
            </a:r>
            <a:r>
              <a:rPr lang="en-GB" sz="4800" b="1" dirty="0" smtClean="0">
                <a:solidFill>
                  <a:schemeClr val="accent3">
                    <a:lumMod val="60000"/>
                    <a:lumOff val="40000"/>
                  </a:schemeClr>
                </a:solidFill>
              </a:rPr>
              <a:t> Option Form</a:t>
            </a:r>
            <a:endParaRPr lang="en-GB" sz="4800" b="1" dirty="0">
              <a:solidFill>
                <a:schemeClr val="accent3">
                  <a:lumMod val="60000"/>
                  <a:lumOff val="40000"/>
                </a:schemeClr>
              </a:solidFill>
            </a:endParaRPr>
          </a:p>
        </p:txBody>
      </p:sp>
      <p:pic>
        <p:nvPicPr>
          <p:cNvPr id="5" name="Picture 4"/>
          <p:cNvPicPr>
            <a:picLocks noChangeAspect="1"/>
          </p:cNvPicPr>
          <p:nvPr/>
        </p:nvPicPr>
        <p:blipFill>
          <a:blip r:embed="rId3"/>
          <a:stretch>
            <a:fillRect/>
          </a:stretch>
        </p:blipFill>
        <p:spPr>
          <a:xfrm>
            <a:off x="366122" y="1718582"/>
            <a:ext cx="11605714" cy="4192640"/>
          </a:xfrm>
          <a:prstGeom prst="rect">
            <a:avLst/>
          </a:prstGeom>
        </p:spPr>
      </p:pic>
    </p:spTree>
    <p:extLst>
      <p:ext uri="{BB962C8B-B14F-4D97-AF65-F5344CB8AC3E}">
        <p14:creationId xmlns:p14="http://schemas.microsoft.com/office/powerpoint/2010/main" val="3497647165"/>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4194</TotalTime>
  <Words>693</Words>
  <Application>Microsoft Office PowerPoint</Application>
  <PresentationFormat>Widescreen</PresentationFormat>
  <Paragraphs>82</Paragraphs>
  <Slides>9</Slides>
  <Notes>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8" baseType="lpstr">
      <vt:lpstr>Al Nile</vt:lpstr>
      <vt:lpstr>Arial</vt:lpstr>
      <vt:lpstr>Batang</vt:lpstr>
      <vt:lpstr>Calibri</vt:lpstr>
      <vt:lpstr>Century Gothic</vt:lpstr>
      <vt:lpstr>Wingdings</vt:lpstr>
      <vt:lpstr>Wingdings 3</vt:lpstr>
      <vt:lpstr>Wisp</vt:lpstr>
      <vt:lpstr>MSPhotoEd.3</vt:lpstr>
      <vt:lpstr>S2 into S3 Curricular Choices  February 2021</vt:lpstr>
      <vt:lpstr>What lies ahead?</vt:lpstr>
      <vt:lpstr>Progression</vt:lpstr>
      <vt:lpstr>Option Choices</vt:lpstr>
      <vt:lpstr>Which way now? </vt:lpstr>
      <vt:lpstr>  Choice should be based on: </vt:lpstr>
      <vt:lpstr>Don’t worry – we’re here to help!</vt:lpstr>
      <vt:lpstr>Further Information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S1 Assembly  17th August 2017</dc:title>
  <dc:creator>Mrs McGeehan</dc:creator>
  <cp:lastModifiedBy>Mr McLean</cp:lastModifiedBy>
  <cp:revision>251</cp:revision>
  <dcterms:created xsi:type="dcterms:W3CDTF">2017-08-15T18:16:31Z</dcterms:created>
  <dcterms:modified xsi:type="dcterms:W3CDTF">2021-01-31T21:28:56Z</dcterms:modified>
</cp:coreProperties>
</file>