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21"/>
  </p:notesMasterIdLst>
  <p:sldIdLst>
    <p:sldId id="355" r:id="rId3"/>
    <p:sldId id="371" r:id="rId4"/>
    <p:sldId id="356" r:id="rId5"/>
    <p:sldId id="367" r:id="rId6"/>
    <p:sldId id="365" r:id="rId7"/>
    <p:sldId id="361" r:id="rId8"/>
    <p:sldId id="368" r:id="rId9"/>
    <p:sldId id="360" r:id="rId10"/>
    <p:sldId id="359" r:id="rId11"/>
    <p:sldId id="372" r:id="rId12"/>
    <p:sldId id="362" r:id="rId13"/>
    <p:sldId id="357" r:id="rId14"/>
    <p:sldId id="370" r:id="rId15"/>
    <p:sldId id="366" r:id="rId16"/>
    <p:sldId id="364" r:id="rId17"/>
    <p:sldId id="369" r:id="rId18"/>
    <p:sldId id="373" r:id="rId19"/>
    <p:sldId id="3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07"/>
    <p:restoredTop sz="94590"/>
  </p:normalViewPr>
  <p:slideViewPr>
    <p:cSldViewPr snapToGrid="0" snapToObjects="1">
      <p:cViewPr varScale="1">
        <p:scale>
          <a:sx n="59" d="100"/>
          <a:sy n="59" d="100"/>
        </p:scale>
        <p:origin x="4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22D7F-2440-A949-97A3-63D261660E67}"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B3112-94B5-5141-AF64-D64E5C9B6FAA}" type="slidenum">
              <a:rPr lang="en-US" smtClean="0"/>
              <a:t>‹#›</a:t>
            </a:fld>
            <a:endParaRPr lang="en-US"/>
          </a:p>
        </p:txBody>
      </p:sp>
    </p:spTree>
    <p:extLst>
      <p:ext uri="{BB962C8B-B14F-4D97-AF65-F5344CB8AC3E}">
        <p14:creationId xmlns:p14="http://schemas.microsoft.com/office/powerpoint/2010/main" val="20056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8835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998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903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758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9914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27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875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0745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588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3413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3757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228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104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8709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520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6561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396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412403"/>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4.bin"/><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hyperlink" Target="https://clickv.ie/w/y6cp" TargetMode="External"/><Relationship Id="rId5" Type="http://schemas.openxmlformats.org/officeDocument/2006/relationships/hyperlink" Target="https://blogs.glowscotland.org.uk/in/schsdigital/"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blogs.glowscotland.org.uk/in/public/schsdigital/uploads/sites/7613/2021/01/08154401/S1-Remote-Learning-Overview.pdf" TargetMode="Externa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hyperlink" Target="https://blogs.glowscotland.org.uk/in/public/schsdigital/uploads/sites/7613/2021/01/08154443/S4-S5-S6-Remote-Learning-OVERVIEW.pdf" TargetMode="External"/><Relationship Id="rId5" Type="http://schemas.openxmlformats.org/officeDocument/2006/relationships/hyperlink" Target="https://blogs.glowscotland.org.uk/in/public/schsdigital/uploads/sites/7613/2021/01/08154406/S3-Remote-Learning-OVERVIEW.pdf" TargetMode="External"/><Relationship Id="rId4" Type="http://schemas.openxmlformats.org/officeDocument/2006/relationships/hyperlink" Target="https://blogs.glowscotland.org.uk/in/public/schsdigital/uploads/sites/7613/2021/01/08154404/S2-Remote-Learning-OVERVIEW.pdf" TargetMode="Externa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oleObject" Target="../embeddings/oleObject6.bin"/><Relationship Id="rId7" Type="http://schemas.openxmlformats.org/officeDocument/2006/relationships/image" Target="../media/image15.tif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5.tiff"/><Relationship Id="rId5" Type="http://schemas.openxmlformats.org/officeDocument/2006/relationships/oleObject" Target="../embeddings/oleObject7.bin"/><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1.png"/><Relationship Id="rId5" Type="http://schemas.openxmlformats.org/officeDocument/2006/relationships/hyperlink" Target="https://sway.office.com/V9rkuNKuIPFdKUEI?ref=Link"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oleObject3.bin"/><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bbcgoodfood.com/glossary/ginger-glossary" TargetMode="External"/><Relationship Id="rId3" Type="http://schemas.openxmlformats.org/officeDocument/2006/relationships/oleObject" Target="../embeddings/oleObject5.bin"/><Relationship Id="rId7" Type="http://schemas.openxmlformats.org/officeDocument/2006/relationships/hyperlink" Target="https://www.bbcgoodfood.com/glossary/garlic-glossary" TargetMode="External"/><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s://www.bbcgoodfood.com/glossary/onion-glossary" TargetMode="External"/><Relationship Id="rId11" Type="http://schemas.openxmlformats.org/officeDocument/2006/relationships/hyperlink" Target="https://www.bbcgoodfood.com/glossary/almond-glossary" TargetMode="External"/><Relationship Id="rId5" Type="http://schemas.openxmlformats.org/officeDocument/2006/relationships/hyperlink" Target="https://www.bbcgoodfood.com/glossary/sunflower-oil-glossary" TargetMode="External"/><Relationship Id="rId10" Type="http://schemas.openxmlformats.org/officeDocument/2006/relationships/hyperlink" Target="https://www.bbcgoodfood.com/glossary/tomato-glossary" TargetMode="External"/><Relationship Id="rId4" Type="http://schemas.openxmlformats.org/officeDocument/2006/relationships/image" Target="../media/image6.png"/><Relationship Id="rId9" Type="http://schemas.openxmlformats.org/officeDocument/2006/relationships/hyperlink" Target="https://www.bbcgoodfood.com/glossary/chicken-glossar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tiff"/><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hyperlink" Target="https://clickv.ie/w/6Vgp"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3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
            <a:ext cx="49712890" cy="45719"/>
          </a:xfrm>
          <a:prstGeom prst="rect">
            <a:avLst/>
          </a:prstGeom>
          <a:noFill/>
          <a:ln>
            <a:noFill/>
          </a:ln>
          <a:effectLst>
            <a:outerShdw blurRad="63500" dist="38099" dir="2700000" algn="ctr" rotWithShape="0">
              <a:schemeClr val="bg2">
                <a:alpha val="74998"/>
              </a:schemeClr>
            </a:outerShdw>
            <a:softEdge rad="1257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79790920"/>
              </p:ext>
            </p:extLst>
          </p:nvPr>
        </p:nvGraphicFramePr>
        <p:xfrm>
          <a:off x="9731375" y="-14288"/>
          <a:ext cx="2460625" cy="3543300"/>
        </p:xfrm>
        <a:graphic>
          <a:graphicData uri="http://schemas.openxmlformats.org/presentationml/2006/ole">
            <mc:AlternateContent xmlns:mc="http://schemas.openxmlformats.org/markup-compatibility/2006">
              <mc:Choice xmlns:v="urn:schemas-microsoft-com:vml" Requires="v">
                <p:oleObj spid="_x0000_s22571" r:id="rId3" imgW="1781424" imgH="2534004" progId="MSPhotoEd.3">
                  <p:embed/>
                </p:oleObj>
              </mc:Choice>
              <mc:Fallback>
                <p:oleObj r:id="rId3" imgW="1781424" imgH="2534004" progId="MSPhotoEd.3">
                  <p:embed/>
                  <p:pic>
                    <p:nvPicPr>
                      <p:cNvPr id="5" name="Object 4"/>
                      <p:cNvPicPr>
                        <a:picLocks noChangeAspect="1" noChangeArrowheads="1"/>
                      </p:cNvPicPr>
                      <p:nvPr/>
                    </p:nvPicPr>
                    <p:blipFill>
                      <a:blip r:embed="rId4">
                        <a:alphaModFix amt="38000"/>
                        <a:extLst>
                          <a:ext uri="{BEBA8EAE-BF5A-486C-A8C5-ECC9F3942E4B}">
                            <a14:imgProps xmlns:a14="http://schemas.microsoft.com/office/drawing/2010/main">
                              <a14:imgLayer r:embed="rId5">
                                <a14:imgEffect>
                                  <a14:artisticMarker trans="100000"/>
                                </a14:imgEffect>
                              </a14:imgLayer>
                            </a14:imgProps>
                          </a:ext>
                          <a:ext uri="{28A0092B-C50C-407E-A947-70E740481C1C}">
                            <a14:useLocalDpi xmlns:a14="http://schemas.microsoft.com/office/drawing/2010/main" val="0"/>
                          </a:ext>
                        </a:extLst>
                      </a:blip>
                      <a:srcRect/>
                      <a:stretch>
                        <a:fillRect/>
                      </a:stretch>
                    </p:blipFill>
                    <p:spPr bwMode="auto">
                      <a:xfrm>
                        <a:off x="9731375" y="-14288"/>
                        <a:ext cx="2460625" cy="3543300"/>
                      </a:xfrm>
                      <a:prstGeom prst="rect">
                        <a:avLst/>
                      </a:prstGeom>
                      <a:noFill/>
                    </p:spPr>
                  </p:pic>
                </p:oleObj>
              </mc:Fallback>
            </mc:AlternateContent>
          </a:graphicData>
        </a:graphic>
      </p:graphicFrame>
      <p:sp>
        <p:nvSpPr>
          <p:cNvPr id="2" name="Title 1"/>
          <p:cNvSpPr>
            <a:spLocks noGrp="1"/>
          </p:cNvSpPr>
          <p:nvPr>
            <p:ph type="ctrTitle"/>
          </p:nvPr>
        </p:nvSpPr>
        <p:spPr>
          <a:xfrm>
            <a:off x="1696244" y="548362"/>
            <a:ext cx="8915399" cy="2262781"/>
          </a:xfrm>
        </p:spPr>
        <p:txBody>
          <a:bodyPr>
            <a:normAutofit fontScale="90000"/>
          </a:bodyPr>
          <a:lstStyle/>
          <a:p>
            <a:r>
              <a:rPr lang="en-US" sz="6700" dirty="0" smtClean="0"/>
              <a:t>Registration Notices </a:t>
            </a:r>
            <a:r>
              <a:rPr lang="en-US" dirty="0"/>
              <a:t/>
            </a:r>
            <a:br>
              <a:rPr lang="en-US" dirty="0"/>
            </a:br>
            <a:r>
              <a:rPr lang="en-US" dirty="0" smtClean="0"/>
              <a:t/>
            </a:r>
            <a:br>
              <a:rPr lang="en-US" dirty="0" smtClean="0"/>
            </a:br>
            <a:r>
              <a:rPr lang="en-US" b="1" dirty="0" smtClean="0">
                <a:solidFill>
                  <a:srgbClr val="C00000"/>
                </a:solidFill>
              </a:rPr>
              <a:t>25</a:t>
            </a:r>
            <a:r>
              <a:rPr lang="en-US" b="1" dirty="0" smtClean="0">
                <a:solidFill>
                  <a:srgbClr val="C00000"/>
                </a:solidFill>
              </a:rPr>
              <a:t>th </a:t>
            </a:r>
            <a:r>
              <a:rPr lang="en-US" b="1" dirty="0" smtClean="0">
                <a:solidFill>
                  <a:srgbClr val="C00000"/>
                </a:solidFill>
              </a:rPr>
              <a:t>January 2021</a:t>
            </a:r>
            <a:endParaRPr lang="en-US" b="1" dirty="0">
              <a:solidFill>
                <a:srgbClr val="C00000"/>
              </a:solidFill>
            </a:endParaRPr>
          </a:p>
        </p:txBody>
      </p:sp>
      <p:pic>
        <p:nvPicPr>
          <p:cNvPr id="3" name="Picture 2"/>
          <p:cNvPicPr>
            <a:picLocks noChangeAspect="1"/>
          </p:cNvPicPr>
          <p:nvPr/>
        </p:nvPicPr>
        <p:blipFill>
          <a:blip r:embed="rId6"/>
          <a:stretch>
            <a:fillRect/>
          </a:stretch>
        </p:blipFill>
        <p:spPr>
          <a:xfrm>
            <a:off x="9731375" y="3318626"/>
            <a:ext cx="2462212" cy="3530378"/>
          </a:xfrm>
          <a:prstGeom prst="rect">
            <a:avLst/>
          </a:prstGeom>
        </p:spPr>
      </p:pic>
      <p:pic>
        <p:nvPicPr>
          <p:cNvPr id="7" name="Picture 6"/>
          <p:cNvPicPr>
            <a:picLocks noChangeAspect="1"/>
          </p:cNvPicPr>
          <p:nvPr/>
        </p:nvPicPr>
        <p:blipFill rotWithShape="1">
          <a:blip r:embed="rId7"/>
          <a:srcRect l="13167" t="13239" r="13698" b="13963"/>
          <a:stretch/>
        </p:blipFill>
        <p:spPr>
          <a:xfrm>
            <a:off x="2939143" y="2761330"/>
            <a:ext cx="4065815" cy="4047164"/>
          </a:xfrm>
          <a:prstGeom prst="rect">
            <a:avLst/>
          </a:prstGeom>
          <a:effectLst>
            <a:softEdge rad="177800"/>
          </a:effectLst>
        </p:spPr>
      </p:pic>
    </p:spTree>
    <p:extLst>
      <p:ext uri="{BB962C8B-B14F-4D97-AF65-F5344CB8AC3E}">
        <p14:creationId xmlns:p14="http://schemas.microsoft.com/office/powerpoint/2010/main" val="2496477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43014"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sp>
        <p:nvSpPr>
          <p:cNvPr id="2" name="Title 1"/>
          <p:cNvSpPr>
            <a:spLocks noGrp="1"/>
          </p:cNvSpPr>
          <p:nvPr>
            <p:ph type="title"/>
          </p:nvPr>
        </p:nvSpPr>
        <p:spPr>
          <a:xfrm>
            <a:off x="1826208" y="600526"/>
            <a:ext cx="5358363" cy="4183745"/>
          </a:xfrm>
        </p:spPr>
        <p:txBody>
          <a:bodyPr>
            <a:normAutofit/>
          </a:bodyPr>
          <a:lstStyle/>
          <a:p>
            <a:r>
              <a:rPr lang="en-GB" sz="4000" b="1" dirty="0" smtClean="0">
                <a:solidFill>
                  <a:srgbClr val="C00000"/>
                </a:solidFill>
              </a:rPr>
              <a:t>Please follow these expectations when joining a Teams call:</a:t>
            </a:r>
            <a:endParaRPr lang="en-GB" sz="4000" b="1" dirty="0">
              <a:solidFill>
                <a:srgbClr val="C00000"/>
              </a:solidFill>
            </a:endParaRPr>
          </a:p>
        </p:txBody>
      </p:sp>
      <p:pic>
        <p:nvPicPr>
          <p:cNvPr id="10" name="Picture 9"/>
          <p:cNvPicPr>
            <a:picLocks noChangeAspect="1"/>
          </p:cNvPicPr>
          <p:nvPr/>
        </p:nvPicPr>
        <p:blipFill>
          <a:blip r:embed="rId5"/>
          <a:stretch>
            <a:fillRect/>
          </a:stretch>
        </p:blipFill>
        <p:spPr>
          <a:xfrm>
            <a:off x="7331529" y="0"/>
            <a:ext cx="4860471" cy="6845887"/>
          </a:xfrm>
          <a:prstGeom prst="rect">
            <a:avLst/>
          </a:prstGeom>
        </p:spPr>
      </p:pic>
    </p:spTree>
    <p:extLst>
      <p:ext uri="{BB962C8B-B14F-4D97-AF65-F5344CB8AC3E}">
        <p14:creationId xmlns:p14="http://schemas.microsoft.com/office/powerpoint/2010/main" val="2237076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55" y="283866"/>
            <a:ext cx="8911687" cy="1280890"/>
          </a:xfrm>
        </p:spPr>
        <p:txBody>
          <a:bodyPr>
            <a:normAutofit fontScale="90000"/>
          </a:bodyPr>
          <a:lstStyle/>
          <a:p>
            <a:r>
              <a:rPr lang="en-GB" sz="4400" b="1" dirty="0" smtClean="0">
                <a:solidFill>
                  <a:srgbClr val="C00000"/>
                </a:solidFill>
              </a:rPr>
              <a:t>Help with Teams/Glow</a:t>
            </a:r>
            <a:r>
              <a:rPr lang="en-US" sz="4400" b="1" dirty="0">
                <a:solidFill>
                  <a:srgbClr val="C00000"/>
                </a:solidFill>
              </a:rPr>
              <a:t/>
            </a:r>
            <a:br>
              <a:rPr lang="en-US" sz="4400" b="1" dirty="0">
                <a:solidFill>
                  <a:srgbClr val="C00000"/>
                </a:solidFill>
              </a:rPr>
            </a:br>
            <a:r>
              <a:rPr lang="en-US" dirty="0"/>
              <a:t/>
            </a:r>
            <a:br>
              <a:rPr lang="en-US" dirty="0"/>
            </a:br>
            <a:endParaRPr lang="en-US" dirty="0"/>
          </a:p>
        </p:txBody>
      </p:sp>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33816"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sp>
        <p:nvSpPr>
          <p:cNvPr id="7" name="Rectangle 6"/>
          <p:cNvSpPr/>
          <p:nvPr/>
        </p:nvSpPr>
        <p:spPr>
          <a:xfrm>
            <a:off x="1904454" y="1047008"/>
            <a:ext cx="10287546" cy="2677656"/>
          </a:xfrm>
          <a:prstGeom prst="rect">
            <a:avLst/>
          </a:prstGeom>
        </p:spPr>
        <p:txBody>
          <a:bodyPr wrap="square">
            <a:spAutoFit/>
          </a:bodyPr>
          <a:lstStyle/>
          <a:p>
            <a:r>
              <a:rPr lang="en-GB" sz="2200" dirty="0" smtClean="0"/>
              <a:t>Remember that if you have any technical issues there are a number of</a:t>
            </a:r>
          </a:p>
          <a:p>
            <a:r>
              <a:rPr lang="en-GB" sz="2200" dirty="0" smtClean="0"/>
              <a:t>‘How to’ videos if you need help with any aspect of Teams or Glow. They can be accessed here: </a:t>
            </a:r>
          </a:p>
          <a:p>
            <a:pPr fontAlgn="base"/>
            <a:r>
              <a:rPr lang="en-GB" sz="2200" dirty="0"/>
              <a:t> </a:t>
            </a:r>
            <a:r>
              <a:rPr lang="en-GB" sz="2900" dirty="0" smtClean="0">
                <a:hlinkClick r:id="rId5"/>
              </a:rPr>
              <a:t>https://blogs.glowscotland.org.uk/in/schsdigital/</a:t>
            </a:r>
            <a:r>
              <a:rPr lang="en-GB" sz="2200" dirty="0"/>
              <a:t/>
            </a:r>
            <a:br>
              <a:rPr lang="en-GB" sz="2200" dirty="0"/>
            </a:br>
            <a:r>
              <a:rPr lang="en-GB" sz="2200" dirty="0" smtClean="0"/>
              <a:t>or on </a:t>
            </a:r>
            <a:r>
              <a:rPr lang="en-GB" sz="2200" dirty="0" err="1" smtClean="0"/>
              <a:t>ClickView</a:t>
            </a:r>
            <a:r>
              <a:rPr lang="en-GB" sz="2200" dirty="0" smtClean="0"/>
              <a:t> here:</a:t>
            </a:r>
            <a:r>
              <a:rPr lang="en-GB" sz="2900" dirty="0"/>
              <a:t> </a:t>
            </a:r>
            <a:r>
              <a:rPr lang="en-GB" sz="2900" dirty="0">
                <a:hlinkClick r:id="rId6"/>
              </a:rPr>
              <a:t>https://clickv.ie/w/y6cp</a:t>
            </a:r>
            <a:endParaRPr lang="en-GB" sz="2900" dirty="0"/>
          </a:p>
          <a:p>
            <a:r>
              <a:rPr lang="en-GB" sz="2200" b="1" dirty="0" smtClean="0"/>
              <a:t>You can also ask for help in the Teams Support channel of your year </a:t>
            </a:r>
          </a:p>
          <a:p>
            <a:r>
              <a:rPr lang="en-GB" sz="2200" b="1" dirty="0" smtClean="0"/>
              <a:t>group Team.</a:t>
            </a:r>
            <a:endParaRPr lang="en-GB" sz="2200" b="1" dirty="0"/>
          </a:p>
        </p:txBody>
      </p:sp>
      <p:pic>
        <p:nvPicPr>
          <p:cNvPr id="3" name="Picture 2"/>
          <p:cNvPicPr>
            <a:picLocks noChangeAspect="1"/>
          </p:cNvPicPr>
          <p:nvPr/>
        </p:nvPicPr>
        <p:blipFill>
          <a:blip r:embed="rId7"/>
          <a:stretch>
            <a:fillRect/>
          </a:stretch>
        </p:blipFill>
        <p:spPr>
          <a:xfrm>
            <a:off x="2992581" y="3612122"/>
            <a:ext cx="2563089" cy="3258500"/>
          </a:xfrm>
          <a:prstGeom prst="rect">
            <a:avLst/>
          </a:prstGeom>
        </p:spPr>
      </p:pic>
      <p:pic>
        <p:nvPicPr>
          <p:cNvPr id="6" name="Picture 5"/>
          <p:cNvPicPr>
            <a:picLocks noChangeAspect="1"/>
          </p:cNvPicPr>
          <p:nvPr/>
        </p:nvPicPr>
        <p:blipFill>
          <a:blip r:embed="rId8"/>
          <a:stretch>
            <a:fillRect/>
          </a:stretch>
        </p:blipFill>
        <p:spPr>
          <a:xfrm>
            <a:off x="6463690" y="3938406"/>
            <a:ext cx="4387368" cy="2919594"/>
          </a:xfrm>
          <a:prstGeom prst="rect">
            <a:avLst/>
          </a:prstGeom>
        </p:spPr>
      </p:pic>
    </p:spTree>
    <p:extLst>
      <p:ext uri="{BB962C8B-B14F-4D97-AF65-F5344CB8AC3E}">
        <p14:creationId xmlns:p14="http://schemas.microsoft.com/office/powerpoint/2010/main" val="1425050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1" y="250037"/>
            <a:ext cx="10222529" cy="5416471"/>
          </a:xfrm>
        </p:spPr>
        <p:txBody>
          <a:bodyPr>
            <a:normAutofit fontScale="90000"/>
          </a:bodyPr>
          <a:lstStyle/>
          <a:p>
            <a:r>
              <a:rPr lang="en-GB" b="1" dirty="0" smtClean="0">
                <a:solidFill>
                  <a:srgbClr val="C00000"/>
                </a:solidFill>
              </a:rPr>
              <a:t>What to expect each week</a:t>
            </a:r>
            <a:r>
              <a:rPr lang="en-GB" sz="3300" b="1" dirty="0">
                <a:solidFill>
                  <a:srgbClr val="C00000"/>
                </a:solidFill>
              </a:rPr>
              <a:t/>
            </a:r>
            <a:br>
              <a:rPr lang="en-GB" sz="3300" b="1" dirty="0">
                <a:solidFill>
                  <a:srgbClr val="C00000"/>
                </a:solidFill>
              </a:rPr>
            </a:br>
            <a:r>
              <a:rPr lang="en-GB" sz="2900" dirty="0" smtClean="0">
                <a:solidFill>
                  <a:schemeClr val="tx1"/>
                </a:solidFill>
              </a:rPr>
              <a:t>Overviews of the remote learning each week for each subject was sent to parents last week. They can be accessed here</a:t>
            </a:r>
            <a:r>
              <a:rPr lang="en-GB" sz="2900" dirty="0">
                <a:solidFill>
                  <a:schemeClr val="tx1"/>
                </a:solidFill>
              </a:rPr>
              <a:t>: </a:t>
            </a:r>
            <a:r>
              <a:rPr lang="en-GB" sz="2900" dirty="0" smtClean="0">
                <a:solidFill>
                  <a:schemeClr val="tx1"/>
                </a:solidFill>
              </a:rPr>
              <a:t/>
            </a:r>
            <a:br>
              <a:rPr lang="en-GB" sz="2900" dirty="0" smtClean="0">
                <a:solidFill>
                  <a:schemeClr val="tx1"/>
                </a:solidFill>
              </a:rPr>
            </a:br>
            <a:r>
              <a:rPr lang="en-GB" sz="3300" dirty="0" smtClean="0">
                <a:solidFill>
                  <a:srgbClr val="C00000"/>
                </a:solidFill>
              </a:rPr>
              <a:t/>
            </a:r>
            <a:br>
              <a:rPr lang="en-GB" sz="3300" dirty="0" smtClean="0">
                <a:solidFill>
                  <a:srgbClr val="C00000"/>
                </a:solidFill>
              </a:rPr>
            </a:br>
            <a:r>
              <a:rPr lang="en-GB" sz="2200" b="1" dirty="0" smtClean="0">
                <a:solidFill>
                  <a:srgbClr val="C00000"/>
                </a:solidFill>
              </a:rPr>
              <a:t>S1 - </a:t>
            </a:r>
            <a:r>
              <a:rPr lang="en-GB" sz="2200" dirty="0" smtClean="0">
                <a:solidFill>
                  <a:srgbClr val="C00000"/>
                </a:solidFill>
                <a:hlinkClick r:id="rId3"/>
              </a:rPr>
              <a:t>https</a:t>
            </a:r>
            <a:r>
              <a:rPr lang="en-GB" sz="2200" dirty="0">
                <a:solidFill>
                  <a:srgbClr val="C00000"/>
                </a:solidFill>
                <a:hlinkClick r:id="rId3"/>
              </a:rPr>
              <a:t>://</a:t>
            </a:r>
            <a:r>
              <a:rPr lang="en-GB" sz="2200" dirty="0" smtClean="0">
                <a:solidFill>
                  <a:srgbClr val="C00000"/>
                </a:solidFill>
                <a:hlinkClick r:id="rId3"/>
              </a:rPr>
              <a:t>blogs.glowscotland.org.uk/in/public/schsdigital/uploads/sites/7613/2021/01/08154401/S1-Remote-Learning-Overview.pdf</a:t>
            </a:r>
            <a:r>
              <a:rPr lang="en-GB" sz="2200" dirty="0" smtClean="0">
                <a:solidFill>
                  <a:srgbClr val="C00000"/>
                </a:solidFill>
              </a:rPr>
              <a:t> </a:t>
            </a:r>
            <a:br>
              <a:rPr lang="en-GB" sz="2200" dirty="0" smtClean="0">
                <a:solidFill>
                  <a:srgbClr val="C00000"/>
                </a:solidFill>
              </a:rPr>
            </a:br>
            <a:r>
              <a:rPr lang="en-GB" sz="2200" dirty="0" smtClean="0">
                <a:solidFill>
                  <a:srgbClr val="C00000"/>
                </a:solidFill>
              </a:rPr>
              <a:t/>
            </a:r>
            <a:br>
              <a:rPr lang="en-GB" sz="2200" dirty="0" smtClean="0">
                <a:solidFill>
                  <a:srgbClr val="C00000"/>
                </a:solidFill>
              </a:rPr>
            </a:br>
            <a:r>
              <a:rPr lang="en-GB" sz="2200" b="1" dirty="0">
                <a:solidFill>
                  <a:srgbClr val="C00000"/>
                </a:solidFill>
              </a:rPr>
              <a:t>S2 – </a:t>
            </a:r>
            <a:r>
              <a:rPr lang="en-GB" sz="2200" dirty="0">
                <a:solidFill>
                  <a:srgbClr val="C00000"/>
                </a:solidFill>
                <a:hlinkClick r:id="rId4"/>
              </a:rPr>
              <a:t>https://</a:t>
            </a:r>
            <a:r>
              <a:rPr lang="en-GB" sz="2200" dirty="0" smtClean="0">
                <a:solidFill>
                  <a:srgbClr val="C00000"/>
                </a:solidFill>
                <a:hlinkClick r:id="rId4"/>
              </a:rPr>
              <a:t>blogs.glowscotland.org.uk/in/public/schsdigital/uploads/sites/7613/2021/01/08154404/S2-Remote-Learning-OVERVIEW.pdf</a:t>
            </a:r>
            <a:r>
              <a:rPr lang="en-GB" sz="2200" dirty="0" smtClean="0">
                <a:solidFill>
                  <a:srgbClr val="C00000"/>
                </a:solidFill>
              </a:rPr>
              <a:t> </a:t>
            </a:r>
            <a:br>
              <a:rPr lang="en-GB" sz="2200" dirty="0" smtClean="0">
                <a:solidFill>
                  <a:srgbClr val="C00000"/>
                </a:solidFill>
              </a:rPr>
            </a:br>
            <a:r>
              <a:rPr lang="en-GB" sz="2200" dirty="0" smtClean="0">
                <a:solidFill>
                  <a:srgbClr val="C00000"/>
                </a:solidFill>
              </a:rPr>
              <a:t/>
            </a:r>
            <a:br>
              <a:rPr lang="en-GB" sz="2200" dirty="0" smtClean="0">
                <a:solidFill>
                  <a:srgbClr val="C00000"/>
                </a:solidFill>
              </a:rPr>
            </a:br>
            <a:r>
              <a:rPr lang="en-GB" sz="2200" b="1" dirty="0" smtClean="0">
                <a:solidFill>
                  <a:srgbClr val="C00000"/>
                </a:solidFill>
              </a:rPr>
              <a:t>S3 </a:t>
            </a:r>
            <a:r>
              <a:rPr lang="en-GB" sz="2200" b="1" dirty="0">
                <a:solidFill>
                  <a:srgbClr val="C00000"/>
                </a:solidFill>
              </a:rPr>
              <a:t>– </a:t>
            </a:r>
            <a:r>
              <a:rPr lang="en-GB" sz="2200" dirty="0">
                <a:solidFill>
                  <a:srgbClr val="C00000"/>
                </a:solidFill>
                <a:hlinkClick r:id="rId5"/>
              </a:rPr>
              <a:t>https://</a:t>
            </a:r>
            <a:r>
              <a:rPr lang="en-GB" sz="2200" dirty="0" smtClean="0">
                <a:solidFill>
                  <a:srgbClr val="C00000"/>
                </a:solidFill>
                <a:hlinkClick r:id="rId5"/>
              </a:rPr>
              <a:t>blogs.glowscotland.org.uk/in/public/schsdigital/uploads/sites/7613/2021/01/08154406/S3-Remote-Learning-OVERVIEW.pdf</a:t>
            </a:r>
            <a:r>
              <a:rPr lang="en-GB" sz="2200" dirty="0" smtClean="0">
                <a:solidFill>
                  <a:srgbClr val="C00000"/>
                </a:solidFill>
              </a:rPr>
              <a:t> </a:t>
            </a:r>
            <a:br>
              <a:rPr lang="en-GB" sz="2200" dirty="0" smtClean="0">
                <a:solidFill>
                  <a:srgbClr val="C00000"/>
                </a:solidFill>
              </a:rPr>
            </a:br>
            <a:r>
              <a:rPr lang="en-GB" sz="2200" dirty="0" smtClean="0">
                <a:solidFill>
                  <a:srgbClr val="C00000"/>
                </a:solidFill>
              </a:rPr>
              <a:t/>
            </a:r>
            <a:br>
              <a:rPr lang="en-GB" sz="2200" dirty="0" smtClean="0">
                <a:solidFill>
                  <a:srgbClr val="C00000"/>
                </a:solidFill>
              </a:rPr>
            </a:br>
            <a:r>
              <a:rPr lang="en-GB" sz="2200" b="1" dirty="0" smtClean="0">
                <a:solidFill>
                  <a:srgbClr val="C00000"/>
                </a:solidFill>
              </a:rPr>
              <a:t>S4/5/6 </a:t>
            </a:r>
            <a:r>
              <a:rPr lang="en-GB" sz="2200" b="1" dirty="0">
                <a:solidFill>
                  <a:srgbClr val="C00000"/>
                </a:solidFill>
              </a:rPr>
              <a:t>- </a:t>
            </a:r>
            <a:r>
              <a:rPr lang="en-GB" sz="2200" dirty="0">
                <a:solidFill>
                  <a:srgbClr val="C00000"/>
                </a:solidFill>
                <a:hlinkClick r:id="rId6"/>
              </a:rPr>
              <a:t>https://</a:t>
            </a:r>
            <a:r>
              <a:rPr lang="en-GB" sz="2200" dirty="0" smtClean="0">
                <a:solidFill>
                  <a:srgbClr val="C00000"/>
                </a:solidFill>
                <a:hlinkClick r:id="rId6"/>
              </a:rPr>
              <a:t>blogs.glowscotland.org.uk/in/public/schsdigital/uploads/sites/7613/2021/01/08154443/S4-S5-S6-Remote-Learning-OVERVIEW.pdf</a:t>
            </a:r>
            <a:r>
              <a:rPr lang="en-GB" sz="2200" dirty="0" smtClean="0">
                <a:solidFill>
                  <a:srgbClr val="C00000"/>
                </a:solidFill>
              </a:rPr>
              <a:t> </a:t>
            </a:r>
            <a:r>
              <a:rPr lang="en-US" sz="4400" b="1" dirty="0">
                <a:solidFill>
                  <a:srgbClr val="C00000"/>
                </a:solidFill>
              </a:rPr>
              <a:t/>
            </a:r>
            <a:br>
              <a:rPr lang="en-US" sz="4400" b="1" dirty="0">
                <a:solidFill>
                  <a:srgbClr val="C00000"/>
                </a:solidFill>
              </a:rPr>
            </a:br>
            <a:r>
              <a:rPr lang="en-US" dirty="0"/>
              <a:t/>
            </a:r>
            <a:br>
              <a:rPr lang="en-US" dirty="0"/>
            </a:br>
            <a:endParaRPr lang="en-US" dirty="0"/>
          </a:p>
        </p:txBody>
      </p:sp>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24617" r:id="rId7" imgW="1781424" imgH="2534004" progId="MSPhotoEd.3">
                  <p:embed/>
                </p:oleObj>
              </mc:Choice>
              <mc:Fallback>
                <p:oleObj r:id="rId7" imgW="1781424" imgH="2534004" progId="MSPhotoEd.3">
                  <p:embed/>
                  <p:pic>
                    <p:nvPicPr>
                      <p:cNvPr id="4" name="Object 3"/>
                      <p:cNvPicPr>
                        <a:picLocks noChangeAspect="1" noChangeArrowheads="1"/>
                      </p:cNvPicPr>
                      <p:nvPr/>
                    </p:nvPicPr>
                    <p:blipFill>
                      <a:blip r:embed="rId8">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pic>
        <p:nvPicPr>
          <p:cNvPr id="8" name="Picture 7"/>
          <p:cNvPicPr>
            <a:picLocks noChangeAspect="1"/>
          </p:cNvPicPr>
          <p:nvPr/>
        </p:nvPicPr>
        <p:blipFill rotWithShape="1">
          <a:blip r:embed="rId9"/>
          <a:srcRect t="23232" b="29293"/>
          <a:stretch/>
        </p:blipFill>
        <p:spPr>
          <a:xfrm>
            <a:off x="8100579" y="124691"/>
            <a:ext cx="3333750" cy="651163"/>
          </a:xfrm>
          <a:prstGeom prst="rect">
            <a:avLst/>
          </a:prstGeom>
        </p:spPr>
      </p:pic>
    </p:spTree>
    <p:extLst>
      <p:ext uri="{BB962C8B-B14F-4D97-AF65-F5344CB8AC3E}">
        <p14:creationId xmlns:p14="http://schemas.microsoft.com/office/powerpoint/2010/main" val="3761687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934" y="7978"/>
            <a:ext cx="10344328" cy="1280890"/>
          </a:xfrm>
        </p:spPr>
        <p:txBody>
          <a:bodyPr>
            <a:normAutofit fontScale="90000"/>
          </a:bodyPr>
          <a:lstStyle/>
          <a:p>
            <a:pPr>
              <a:lnSpc>
                <a:spcPct val="150000"/>
              </a:lnSpc>
            </a:pPr>
            <a:r>
              <a:rPr lang="en-US" b="1" dirty="0" smtClean="0">
                <a:solidFill>
                  <a:srgbClr val="C00000"/>
                </a:solidFill>
              </a:rPr>
              <a:t>Remote learning</a:t>
            </a:r>
            <a:r>
              <a:rPr lang="en-US" b="1" dirty="0">
                <a:solidFill>
                  <a:srgbClr val="C00000"/>
                </a:solidFill>
              </a:rPr>
              <a:t/>
            </a:r>
            <a:br>
              <a:rPr lang="en-US" b="1" dirty="0">
                <a:solidFill>
                  <a:srgbClr val="C00000"/>
                </a:solidFill>
              </a:rPr>
            </a:br>
            <a:r>
              <a:rPr lang="en-GB" i="1" dirty="0">
                <a:solidFill>
                  <a:srgbClr val="C00000"/>
                </a:solidFill>
                <a:latin typeface="Lucida Sans" panose="020B0602030504020204" pitchFamily="34" charset="77"/>
                <a:ea typeface="Nanum Pen Script" panose="03040600000000000000" pitchFamily="66" charset="-127"/>
                <a:cs typeface="Apple Chancery" panose="03020702040506060504" pitchFamily="66" charset="-79"/>
              </a:rPr>
              <a:t>Working together even though we are not </a:t>
            </a:r>
            <a:r>
              <a:rPr lang="en-GB" i="1" dirty="0" smtClean="0">
                <a:solidFill>
                  <a:srgbClr val="C00000"/>
                </a:solidFill>
                <a:latin typeface="Lucida Sans" panose="020B0602030504020204" pitchFamily="34" charset="77"/>
                <a:ea typeface="Nanum Pen Script" panose="03040600000000000000" pitchFamily="66" charset="-127"/>
                <a:cs typeface="Apple Chancery" panose="03020702040506060504" pitchFamily="66" charset="-79"/>
              </a:rPr>
              <a:t>together</a:t>
            </a:r>
            <a:br>
              <a:rPr lang="en-GB" i="1" dirty="0" smtClean="0">
                <a:solidFill>
                  <a:srgbClr val="C00000"/>
                </a:solidFill>
                <a:latin typeface="Lucida Sans" panose="020B0602030504020204" pitchFamily="34" charset="77"/>
                <a:ea typeface="Nanum Pen Script" panose="03040600000000000000" pitchFamily="66" charset="-127"/>
                <a:cs typeface="Apple Chancery" panose="03020702040506060504" pitchFamily="66" charset="-79"/>
              </a:rPr>
            </a:br>
            <a:r>
              <a:rPr lang="en-GB" i="1" dirty="0">
                <a:solidFill>
                  <a:srgbClr val="C00000"/>
                </a:solidFill>
                <a:latin typeface="Lucida Sans" panose="020B0602030504020204" pitchFamily="34" charset="77"/>
                <a:ea typeface="Nanum Pen Script" panose="03040600000000000000" pitchFamily="66" charset="-127"/>
                <a:cs typeface="Apple Chancery" panose="03020702040506060504" pitchFamily="66" charset="-79"/>
              </a:rPr>
              <a:t/>
            </a:r>
            <a:br>
              <a:rPr lang="en-GB" i="1" dirty="0">
                <a:solidFill>
                  <a:srgbClr val="C00000"/>
                </a:solidFill>
                <a:latin typeface="Lucida Sans" panose="020B0602030504020204" pitchFamily="34" charset="77"/>
                <a:ea typeface="Nanum Pen Script" panose="03040600000000000000" pitchFamily="66" charset="-127"/>
                <a:cs typeface="Apple Chancery" panose="03020702040506060504" pitchFamily="66" charset="-79"/>
              </a:rPr>
            </a:br>
            <a:r>
              <a:rPr lang="en-GB" b="1" dirty="0">
                <a:solidFill>
                  <a:srgbClr val="C00000"/>
                </a:solidFill>
              </a:rPr>
              <a:t/>
            </a:r>
            <a:br>
              <a:rPr lang="en-GB" b="1" dirty="0">
                <a:solidFill>
                  <a:srgbClr val="C00000"/>
                </a:solidFill>
              </a:rPr>
            </a:br>
            <a:endParaRPr lang="en-US" b="1" dirty="0">
              <a:solidFill>
                <a:srgbClr val="C00000"/>
              </a:solidFill>
            </a:endParaRPr>
          </a:p>
        </p:txBody>
      </p:sp>
      <p:graphicFrame>
        <p:nvGraphicFramePr>
          <p:cNvPr id="7" name="Object 6"/>
          <p:cNvGraphicFramePr>
            <a:graphicFrameLocks noChangeAspect="1"/>
          </p:cNvGraphicFramePr>
          <p:nvPr>
            <p:extLst/>
          </p:nvPr>
        </p:nvGraphicFramePr>
        <p:xfrm>
          <a:off x="165100" y="868363"/>
          <a:ext cx="2589213" cy="3729037"/>
        </p:xfrm>
        <a:graphic>
          <a:graphicData uri="http://schemas.openxmlformats.org/presentationml/2006/ole">
            <mc:AlternateContent xmlns:mc="http://schemas.openxmlformats.org/markup-compatibility/2006">
              <mc:Choice xmlns:v="urn:schemas-microsoft-com:vml" Requires="v">
                <p:oleObj spid="_x0000_s40982" r:id="rId3" imgW="1781424" imgH="2534004" progId="MSPhotoEd.3">
                  <p:embed/>
                </p:oleObj>
              </mc:Choice>
              <mc:Fallback>
                <p:oleObj r:id="rId3" imgW="1781424" imgH="2534004" progId="MSPhotoEd.3">
                  <p:embed/>
                  <p:pic>
                    <p:nvPicPr>
                      <p:cNvPr id="7" name="Object 6"/>
                      <p:cNvPicPr>
                        <a:picLocks noChangeAspect="1" noChangeArrowheads="1"/>
                      </p:cNvPicPr>
                      <p:nvPr/>
                    </p:nvPicPr>
                    <p:blipFill>
                      <a:blip r:embed="rId4">
                        <a:alphaModFix amt="0"/>
                        <a:extLst>
                          <a:ext uri="{28A0092B-C50C-407E-A947-70E740481C1C}">
                            <a14:useLocalDpi xmlns:a14="http://schemas.microsoft.com/office/drawing/2010/main" val="0"/>
                          </a:ext>
                        </a:extLst>
                      </a:blip>
                      <a:srcRect/>
                      <a:stretch>
                        <a:fillRect/>
                      </a:stretch>
                    </p:blipFill>
                    <p:spPr bwMode="auto">
                      <a:xfrm>
                        <a:off x="165100" y="868363"/>
                        <a:ext cx="2589213" cy="3729037"/>
                      </a:xfrm>
                      <a:prstGeom prst="rect">
                        <a:avLst/>
                      </a:prstGeom>
                      <a:noFill/>
                    </p:spPr>
                  </p:pic>
                </p:oleObj>
              </mc:Fallback>
            </mc:AlternateContent>
          </a:graphicData>
        </a:graphic>
      </p:graphicFrame>
      <p:sp>
        <p:nvSpPr>
          <p:cNvPr id="3" name="Content Placeholder 2"/>
          <p:cNvSpPr>
            <a:spLocks noGrp="1"/>
          </p:cNvSpPr>
          <p:nvPr>
            <p:ph idx="1"/>
          </p:nvPr>
        </p:nvSpPr>
        <p:spPr>
          <a:xfrm>
            <a:off x="1826207" y="1531922"/>
            <a:ext cx="10189782" cy="4080070"/>
          </a:xfrm>
        </p:spPr>
        <p:txBody>
          <a:bodyPr>
            <a:normAutofit/>
          </a:bodyPr>
          <a:lstStyle/>
          <a:p>
            <a:r>
              <a:rPr lang="en-GB" sz="2800" dirty="0"/>
              <a:t>Check regularly for </a:t>
            </a:r>
            <a:r>
              <a:rPr lang="en-GB" sz="2800" dirty="0" smtClean="0"/>
              <a:t>updates in each of your Teams.</a:t>
            </a:r>
            <a:endParaRPr lang="en-GB" sz="2800" dirty="0"/>
          </a:p>
          <a:p>
            <a:r>
              <a:rPr lang="en-GB" sz="2800" dirty="0"/>
              <a:t>React to posts               to let your teachers know you are engaging with the work</a:t>
            </a:r>
            <a:r>
              <a:rPr lang="en-GB" sz="2800" dirty="0" smtClean="0"/>
              <a:t>.</a:t>
            </a:r>
          </a:p>
          <a:p>
            <a:r>
              <a:rPr lang="en-GB" sz="2800" dirty="0" smtClean="0"/>
              <a:t>Join as many live support sessions as you can.</a:t>
            </a:r>
          </a:p>
          <a:p>
            <a:r>
              <a:rPr lang="en-GB" sz="2800" dirty="0" smtClean="0"/>
              <a:t>Ask </a:t>
            </a:r>
            <a:r>
              <a:rPr lang="en-GB" sz="2800" dirty="0"/>
              <a:t>questions </a:t>
            </a:r>
            <a:r>
              <a:rPr lang="en-GB" sz="2800" dirty="0" smtClean="0"/>
              <a:t>in the questions channel of a Team if </a:t>
            </a:r>
            <a:r>
              <a:rPr lang="en-GB" sz="2800" dirty="0"/>
              <a:t>you are not sure what to do or how to complete the task/assignment.</a:t>
            </a:r>
          </a:p>
        </p:txBody>
      </p:sp>
      <p:graphicFrame>
        <p:nvGraphicFramePr>
          <p:cNvPr id="8" name="Object 7">
            <a:extLst>
              <a:ext uri="{FF2B5EF4-FFF2-40B4-BE49-F238E27FC236}">
                <a16:creationId xmlns:a16="http://schemas.microsoft.com/office/drawing/2014/main" id="{C17597E8-36BA-0F49-A342-EC521F814F44}"/>
              </a:ext>
            </a:extLst>
          </p:cNvPr>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40983" r:id="rId5" imgW="1781424" imgH="2534004" progId="MSPhotoEd.3">
                  <p:embed/>
                </p:oleObj>
              </mc:Choice>
              <mc:Fallback>
                <p:oleObj r:id="rId5" imgW="1781424" imgH="2534004" progId="MSPhotoEd.3">
                  <p:embed/>
                  <p:pic>
                    <p:nvPicPr>
                      <p:cNvPr id="8" name="Object 7">
                        <a:extLst>
                          <a:ext uri="{FF2B5EF4-FFF2-40B4-BE49-F238E27FC236}">
                            <a16:creationId xmlns:a16="http://schemas.microsoft.com/office/drawing/2014/main" id="{C17597E8-36BA-0F49-A342-EC521F814F44}"/>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pic>
        <p:nvPicPr>
          <p:cNvPr id="4" name="Picture 3">
            <a:extLst>
              <a:ext uri="{FF2B5EF4-FFF2-40B4-BE49-F238E27FC236}">
                <a16:creationId xmlns:a16="http://schemas.microsoft.com/office/drawing/2014/main" id="{DE9DABAD-983D-134E-A208-520EF9B32C13}"/>
              </a:ext>
            </a:extLst>
          </p:cNvPr>
          <p:cNvPicPr>
            <a:picLocks noChangeAspect="1"/>
          </p:cNvPicPr>
          <p:nvPr/>
        </p:nvPicPr>
        <p:blipFill rotWithShape="1">
          <a:blip r:embed="rId6"/>
          <a:srcRect b="20666"/>
          <a:stretch/>
        </p:blipFill>
        <p:spPr>
          <a:xfrm>
            <a:off x="9388699" y="4634046"/>
            <a:ext cx="2803301" cy="2223954"/>
          </a:xfrm>
          <a:prstGeom prst="rect">
            <a:avLst/>
          </a:prstGeom>
          <a:effectLst>
            <a:softEdge rad="88900"/>
          </a:effectLst>
        </p:spPr>
      </p:pic>
      <p:pic>
        <p:nvPicPr>
          <p:cNvPr id="5" name="Picture 4">
            <a:extLst>
              <a:ext uri="{FF2B5EF4-FFF2-40B4-BE49-F238E27FC236}">
                <a16:creationId xmlns:a16="http://schemas.microsoft.com/office/drawing/2014/main" id="{8FB18689-EA21-5944-AF7F-0C6F96EEBC98}"/>
              </a:ext>
            </a:extLst>
          </p:cNvPr>
          <p:cNvPicPr>
            <a:picLocks noChangeAspect="1"/>
          </p:cNvPicPr>
          <p:nvPr/>
        </p:nvPicPr>
        <p:blipFill>
          <a:blip r:embed="rId7"/>
          <a:stretch>
            <a:fillRect/>
          </a:stretch>
        </p:blipFill>
        <p:spPr>
          <a:xfrm>
            <a:off x="4794800" y="2018031"/>
            <a:ext cx="568138" cy="568138"/>
          </a:xfrm>
          <a:prstGeom prst="rect">
            <a:avLst/>
          </a:prstGeom>
        </p:spPr>
      </p:pic>
      <p:pic>
        <p:nvPicPr>
          <p:cNvPr id="6" name="Picture 5">
            <a:extLst>
              <a:ext uri="{FF2B5EF4-FFF2-40B4-BE49-F238E27FC236}">
                <a16:creationId xmlns:a16="http://schemas.microsoft.com/office/drawing/2014/main" id="{A03DF862-BA09-DF46-A8CB-067F5258310D}"/>
              </a:ext>
            </a:extLst>
          </p:cNvPr>
          <p:cNvPicPr>
            <a:picLocks noChangeAspect="1"/>
          </p:cNvPicPr>
          <p:nvPr/>
        </p:nvPicPr>
        <p:blipFill>
          <a:blip r:embed="rId8"/>
          <a:stretch>
            <a:fillRect/>
          </a:stretch>
        </p:blipFill>
        <p:spPr>
          <a:xfrm>
            <a:off x="5517484" y="2144523"/>
            <a:ext cx="454525" cy="454525"/>
          </a:xfrm>
          <a:prstGeom prst="rect">
            <a:avLst/>
          </a:prstGeom>
        </p:spPr>
      </p:pic>
    </p:spTree>
    <p:extLst>
      <p:ext uri="{BB962C8B-B14F-4D97-AF65-F5344CB8AC3E}">
        <p14:creationId xmlns:p14="http://schemas.microsoft.com/office/powerpoint/2010/main" val="164762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55" y="283866"/>
            <a:ext cx="8911687" cy="1280890"/>
          </a:xfrm>
        </p:spPr>
        <p:txBody>
          <a:bodyPr>
            <a:normAutofit fontScale="90000"/>
          </a:bodyPr>
          <a:lstStyle/>
          <a:p>
            <a:r>
              <a:rPr lang="en-GB" sz="4400" b="1" dirty="0" smtClean="0">
                <a:solidFill>
                  <a:srgbClr val="C00000"/>
                </a:solidFill>
              </a:rPr>
              <a:t>Uploading your work</a:t>
            </a:r>
            <a:r>
              <a:rPr lang="en-US" sz="4400" b="1" dirty="0">
                <a:solidFill>
                  <a:srgbClr val="C00000"/>
                </a:solidFill>
              </a:rPr>
              <a:t/>
            </a:r>
            <a:br>
              <a:rPr lang="en-US" sz="4400" b="1" dirty="0">
                <a:solidFill>
                  <a:srgbClr val="C00000"/>
                </a:solidFill>
              </a:rPr>
            </a:br>
            <a:r>
              <a:rPr lang="en-US" dirty="0"/>
              <a:t/>
            </a:r>
            <a:br>
              <a:rPr lang="en-US" dirty="0"/>
            </a:br>
            <a:endParaRPr lang="en-US" dirty="0"/>
          </a:p>
        </p:txBody>
      </p:sp>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36882"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sp>
        <p:nvSpPr>
          <p:cNvPr id="7" name="Rectangle 6"/>
          <p:cNvSpPr/>
          <p:nvPr/>
        </p:nvSpPr>
        <p:spPr>
          <a:xfrm>
            <a:off x="2056854" y="1240972"/>
            <a:ext cx="8347909" cy="4154984"/>
          </a:xfrm>
          <a:prstGeom prst="rect">
            <a:avLst/>
          </a:prstGeom>
        </p:spPr>
        <p:txBody>
          <a:bodyPr wrap="square">
            <a:spAutoFit/>
          </a:bodyPr>
          <a:lstStyle/>
          <a:p>
            <a:r>
              <a:rPr lang="en-GB" sz="2200" b="1" dirty="0" smtClean="0">
                <a:solidFill>
                  <a:srgbClr val="FF0000"/>
                </a:solidFill>
              </a:rPr>
              <a:t>Office Lens </a:t>
            </a:r>
            <a:r>
              <a:rPr lang="en-GB" sz="2200" dirty="0" smtClean="0"/>
              <a:t>is a really easy way to scan and upload your work onto One Note or Teams.</a:t>
            </a:r>
          </a:p>
          <a:p>
            <a:r>
              <a:rPr lang="en-GB" sz="2200" dirty="0" smtClean="0"/>
              <a:t>It’s a free app and is available on Android and IOS devices</a:t>
            </a:r>
            <a:r>
              <a:rPr lang="en-GB" sz="2200" dirty="0" smtClean="0"/>
              <a:t>.</a:t>
            </a:r>
          </a:p>
          <a:p>
            <a:endParaRPr lang="en-GB" sz="2200" dirty="0"/>
          </a:p>
          <a:p>
            <a:endParaRPr lang="en-GB" sz="2200" dirty="0" smtClean="0"/>
          </a:p>
          <a:p>
            <a:endParaRPr lang="en-GB" sz="2200" dirty="0"/>
          </a:p>
          <a:p>
            <a:endParaRPr lang="en-GB" sz="2200" dirty="0" smtClean="0"/>
          </a:p>
          <a:p>
            <a:endParaRPr lang="en-GB" sz="2200" dirty="0"/>
          </a:p>
          <a:p>
            <a:r>
              <a:rPr lang="en-GB" sz="2200" dirty="0" smtClean="0"/>
              <a:t>You can also upload a photo of your work in the Teams app on your phone </a:t>
            </a:r>
            <a:r>
              <a:rPr lang="en-GB" sz="2200" dirty="0" smtClean="0"/>
              <a:t>by clicking ‘Add work’ and then choosing the option ‘Upload from this device’.</a:t>
            </a:r>
            <a:endParaRPr lang="en-GB" sz="2900" dirty="0"/>
          </a:p>
          <a:p>
            <a:endParaRPr lang="en-GB" sz="2200" dirty="0"/>
          </a:p>
        </p:txBody>
      </p:sp>
      <p:pic>
        <p:nvPicPr>
          <p:cNvPr id="8" name="Picture 7"/>
          <p:cNvPicPr>
            <a:picLocks noChangeAspect="1"/>
          </p:cNvPicPr>
          <p:nvPr/>
        </p:nvPicPr>
        <p:blipFill>
          <a:blip r:embed="rId5"/>
          <a:stretch>
            <a:fillRect/>
          </a:stretch>
        </p:blipFill>
        <p:spPr>
          <a:xfrm>
            <a:off x="2446686" y="2296286"/>
            <a:ext cx="6401344" cy="1544184"/>
          </a:xfrm>
          <a:prstGeom prst="rect">
            <a:avLst/>
          </a:prstGeom>
        </p:spPr>
      </p:pic>
      <p:pic>
        <p:nvPicPr>
          <p:cNvPr id="5" name="Picture 4"/>
          <p:cNvPicPr>
            <a:picLocks noChangeAspect="1"/>
          </p:cNvPicPr>
          <p:nvPr/>
        </p:nvPicPr>
        <p:blipFill>
          <a:blip r:embed="rId6"/>
          <a:stretch>
            <a:fillRect/>
          </a:stretch>
        </p:blipFill>
        <p:spPr>
          <a:xfrm>
            <a:off x="7575650" y="4806220"/>
            <a:ext cx="2698481" cy="2023860"/>
          </a:xfrm>
          <a:prstGeom prst="rect">
            <a:avLst/>
          </a:prstGeom>
        </p:spPr>
      </p:pic>
    </p:spTree>
    <p:extLst>
      <p:ext uri="{BB962C8B-B14F-4D97-AF65-F5344CB8AC3E}">
        <p14:creationId xmlns:p14="http://schemas.microsoft.com/office/powerpoint/2010/main" val="2154860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35866"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sp>
        <p:nvSpPr>
          <p:cNvPr id="3" name="Title 2"/>
          <p:cNvSpPr>
            <a:spLocks noGrp="1"/>
          </p:cNvSpPr>
          <p:nvPr>
            <p:ph type="title"/>
          </p:nvPr>
        </p:nvSpPr>
        <p:spPr>
          <a:xfrm>
            <a:off x="1826207" y="250423"/>
            <a:ext cx="9793039" cy="6607577"/>
          </a:xfrm>
        </p:spPr>
        <p:txBody>
          <a:bodyPr>
            <a:normAutofit fontScale="90000"/>
          </a:bodyPr>
          <a:lstStyle/>
          <a:p>
            <a:r>
              <a:rPr lang="en-GB" b="1" dirty="0" smtClean="0">
                <a:solidFill>
                  <a:srgbClr val="C00000"/>
                </a:solidFill>
              </a:rPr>
              <a:t>!!  Important Notice for S4/5/6 !!</a:t>
            </a:r>
            <a:br>
              <a:rPr lang="en-GB" b="1" dirty="0" smtClean="0">
                <a:solidFill>
                  <a:srgbClr val="C00000"/>
                </a:solidFill>
              </a:rPr>
            </a:br>
            <a:r>
              <a:rPr lang="en-GB" sz="900" b="1" dirty="0" smtClean="0">
                <a:solidFill>
                  <a:srgbClr val="C00000"/>
                </a:solidFill>
                <a:latin typeface="Arial" panose="020B0604020202020204" pitchFamily="34" charset="0"/>
                <a:cs typeface="Arial" panose="020B0604020202020204" pitchFamily="34" charset="0"/>
              </a:rPr>
              <a:t/>
            </a:r>
            <a:br>
              <a:rPr lang="en-GB" sz="900" b="1" dirty="0" smtClean="0">
                <a:solidFill>
                  <a:srgbClr val="C00000"/>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We realise that this is a very uncertain</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time for you all, in terms of exams,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evidence etc.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Please do not worry! </a:t>
            </a:r>
            <a:r>
              <a:rPr lang="en-GB" dirty="0" smtClean="0">
                <a:solidFill>
                  <a:schemeClr val="tx1"/>
                </a:solidFill>
                <a:latin typeface="Arial" panose="020B0604020202020204" pitchFamily="34" charset="0"/>
                <a:cs typeface="Arial" panose="020B0604020202020204" pitchFamily="34" charset="0"/>
              </a:rPr>
              <a:t>Whilst we are still waiting on more guidance from SQA, please be assured that when you are able to return to school you </a:t>
            </a:r>
            <a:br>
              <a:rPr lang="en-GB" dirty="0" smtClean="0">
                <a:solidFill>
                  <a:schemeClr val="tx1"/>
                </a:solidFill>
                <a:latin typeface="Arial" panose="020B0604020202020204" pitchFamily="34" charset="0"/>
                <a:cs typeface="Arial" panose="020B0604020202020204" pitchFamily="34" charset="0"/>
              </a:rPr>
            </a:br>
            <a:r>
              <a:rPr lang="en-GB" b="1" dirty="0" smtClean="0">
                <a:solidFill>
                  <a:schemeClr val="tx1"/>
                </a:solidFill>
                <a:latin typeface="Arial" panose="020B0604020202020204" pitchFamily="34" charset="0"/>
                <a:cs typeface="Arial" panose="020B0604020202020204" pitchFamily="34" charset="0"/>
              </a:rPr>
              <a:t>will not </a:t>
            </a:r>
            <a:r>
              <a:rPr lang="en-GB" dirty="0" smtClean="0">
                <a:solidFill>
                  <a:schemeClr val="tx1"/>
                </a:solidFill>
                <a:latin typeface="Arial" panose="020B0604020202020204" pitchFamily="34" charset="0"/>
                <a:cs typeface="Arial" panose="020B0604020202020204" pitchFamily="34" charset="0"/>
              </a:rPr>
              <a:t>be given assessments from day 1!</a:t>
            </a:r>
            <a:br>
              <a:rPr lang="en-GB" dirty="0" smtClean="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
            </a:r>
            <a:br>
              <a:rPr lang="en-GB" dirty="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Our advice in the meant time is to work hard on the assignments and tasks set each week and ask for help if/when you require it.</a:t>
            </a:r>
            <a:r>
              <a:rPr lang="en-GB" dirty="0">
                <a:solidFill>
                  <a:srgbClr val="C00000"/>
                </a:solidFill>
                <a:latin typeface="Arial" panose="020B0604020202020204" pitchFamily="34" charset="0"/>
                <a:cs typeface="Arial" panose="020B0604020202020204" pitchFamily="34" charset="0"/>
              </a:rPr>
              <a:t/>
            </a:r>
            <a:br>
              <a:rPr lang="en-GB" dirty="0">
                <a:solidFill>
                  <a:srgbClr val="C00000"/>
                </a:solidFill>
                <a:latin typeface="Arial" panose="020B0604020202020204" pitchFamily="34" charset="0"/>
                <a:cs typeface="Arial" panose="020B0604020202020204" pitchFamily="34" charset="0"/>
              </a:rPr>
            </a:br>
            <a:r>
              <a:rPr lang="en-GB" dirty="0" smtClean="0">
                <a:solidFill>
                  <a:srgbClr val="C00000"/>
                </a:solidFill>
                <a:latin typeface="Arial" panose="020B0604020202020204" pitchFamily="34" charset="0"/>
                <a:cs typeface="Arial" panose="020B0604020202020204" pitchFamily="34" charset="0"/>
              </a:rPr>
              <a:t/>
            </a:r>
            <a:br>
              <a:rPr lang="en-GB" dirty="0" smtClean="0">
                <a:solidFill>
                  <a:srgbClr val="C00000"/>
                </a:solidFill>
                <a:latin typeface="Arial" panose="020B0604020202020204" pitchFamily="34" charset="0"/>
                <a:cs typeface="Arial" panose="020B0604020202020204" pitchFamily="34" charset="0"/>
              </a:rPr>
            </a:br>
            <a:r>
              <a:rPr lang="en-GB" dirty="0" smtClean="0">
                <a:solidFill>
                  <a:srgbClr val="C00000"/>
                </a:solidFill>
                <a:latin typeface="Arial" panose="020B0604020202020204" pitchFamily="34" charset="0"/>
                <a:cs typeface="Arial" panose="020B0604020202020204" pitchFamily="34" charset="0"/>
              </a:rPr>
              <a:t/>
            </a:r>
            <a:br>
              <a:rPr lang="en-GB" dirty="0" smtClean="0">
                <a:solidFill>
                  <a:srgbClr val="C00000"/>
                </a:solidFill>
                <a:latin typeface="Arial" panose="020B0604020202020204" pitchFamily="34" charset="0"/>
                <a:cs typeface="Arial" panose="020B0604020202020204" pitchFamily="34" charset="0"/>
              </a:rPr>
            </a:br>
            <a:r>
              <a:rPr lang="en-GB" dirty="0">
                <a:solidFill>
                  <a:srgbClr val="C00000"/>
                </a:solidFill>
                <a:latin typeface="Arial" panose="020B0604020202020204" pitchFamily="34" charset="0"/>
                <a:cs typeface="Arial" panose="020B0604020202020204" pitchFamily="34" charset="0"/>
              </a:rPr>
              <a:t/>
            </a:r>
            <a:br>
              <a:rPr lang="en-GB" dirty="0">
                <a:solidFill>
                  <a:srgbClr val="C00000"/>
                </a:solidFill>
                <a:latin typeface="Arial" panose="020B0604020202020204" pitchFamily="34" charset="0"/>
                <a:cs typeface="Arial" panose="020B0604020202020204" pitchFamily="34" charset="0"/>
              </a:rPr>
            </a:br>
            <a:endParaRPr lang="en-GB" dirty="0">
              <a:solidFill>
                <a:srgbClr val="C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5"/>
          <a:srcRect l="48095"/>
          <a:stretch/>
        </p:blipFill>
        <p:spPr>
          <a:xfrm>
            <a:off x="9552216" y="0"/>
            <a:ext cx="2626179" cy="2833382"/>
          </a:xfrm>
          <a:prstGeom prst="rect">
            <a:avLst/>
          </a:prstGeom>
        </p:spPr>
      </p:pic>
    </p:spTree>
    <p:extLst>
      <p:ext uri="{BB962C8B-B14F-4D97-AF65-F5344CB8AC3E}">
        <p14:creationId xmlns:p14="http://schemas.microsoft.com/office/powerpoint/2010/main" val="2743294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50271" y="436098"/>
            <a:ext cx="8911687" cy="1280890"/>
          </a:xfrm>
        </p:spPr>
        <p:txBody>
          <a:bodyPr>
            <a:normAutofit fontScale="90000"/>
          </a:bodyPr>
          <a:lstStyle/>
          <a:p>
            <a:r>
              <a:rPr lang="en-GB" b="1" dirty="0">
                <a:solidFill>
                  <a:srgbClr val="C00000"/>
                </a:solidFill>
              </a:rPr>
              <a:t>Health &amp; Wellbeing</a:t>
            </a:r>
            <a:br>
              <a:rPr lang="en-GB" b="1" dirty="0">
                <a:solidFill>
                  <a:srgbClr val="C00000"/>
                </a:solidFill>
              </a:rPr>
            </a:br>
            <a:r>
              <a:rPr lang="en-GB" b="1" dirty="0">
                <a:solidFill>
                  <a:srgbClr val="C00000"/>
                </a:solidFill>
              </a:rPr>
              <a:t/>
            </a:r>
            <a:br>
              <a:rPr lang="en-GB" b="1" dirty="0">
                <a:solidFill>
                  <a:srgbClr val="C00000"/>
                </a:solidFill>
              </a:rPr>
            </a:br>
            <a:endParaRPr lang="en-GB" b="1" dirty="0">
              <a:solidFill>
                <a:srgbClr val="C00000"/>
              </a:solidFill>
            </a:endParaRPr>
          </a:p>
        </p:txBody>
      </p:sp>
      <p:graphicFrame>
        <p:nvGraphicFramePr>
          <p:cNvPr id="7" name="Object 6"/>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39947" r:id="rId3" imgW="1781424" imgH="2534004" progId="MSPhotoEd.3">
                  <p:embed/>
                </p:oleObj>
              </mc:Choice>
              <mc:Fallback>
                <p:oleObj r:id="rId3" imgW="1781424" imgH="2534004" progId="MSPhotoEd.3">
                  <p:embed/>
                  <p:pic>
                    <p:nvPicPr>
                      <p:cNvPr id="7" name="Object 6"/>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pic>
        <p:nvPicPr>
          <p:cNvPr id="4" name="Picture 3"/>
          <p:cNvPicPr>
            <a:picLocks noChangeAspect="1"/>
          </p:cNvPicPr>
          <p:nvPr/>
        </p:nvPicPr>
        <p:blipFill>
          <a:blip r:embed="rId5"/>
          <a:stretch>
            <a:fillRect/>
          </a:stretch>
        </p:blipFill>
        <p:spPr>
          <a:xfrm>
            <a:off x="9102435" y="0"/>
            <a:ext cx="3078153" cy="1793089"/>
          </a:xfrm>
          <a:prstGeom prst="rect">
            <a:avLst/>
          </a:prstGeom>
        </p:spPr>
      </p:pic>
      <p:sp>
        <p:nvSpPr>
          <p:cNvPr id="6" name="TextBox 5"/>
          <p:cNvSpPr txBox="1"/>
          <p:nvPr/>
        </p:nvSpPr>
        <p:spPr>
          <a:xfrm>
            <a:off x="1826207" y="1595021"/>
            <a:ext cx="10354382" cy="526297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dirty="0"/>
              <a:t>Stay active by walking, running or </a:t>
            </a:r>
            <a:r>
              <a:rPr lang="en-GB" sz="2800" dirty="0" smtClean="0"/>
              <a:t>cycling but remember to follow </a:t>
            </a:r>
            <a:r>
              <a:rPr lang="en-GB" sz="2800" dirty="0"/>
              <a:t>Government guidelines!</a:t>
            </a:r>
          </a:p>
          <a:p>
            <a:pPr marL="457200" indent="-457200">
              <a:lnSpc>
                <a:spcPct val="150000"/>
              </a:lnSpc>
              <a:buFont typeface="Arial" panose="020B0604020202020204" pitchFamily="34" charset="0"/>
              <a:buChar char="•"/>
            </a:pPr>
            <a:r>
              <a:rPr lang="en-GB" sz="2800" dirty="0"/>
              <a:t>There are lots of fitness challenges you can do at home.</a:t>
            </a:r>
          </a:p>
          <a:p>
            <a:pPr marL="457200" indent="-457200">
              <a:lnSpc>
                <a:spcPct val="150000"/>
              </a:lnSpc>
              <a:buFont typeface="Arial" panose="020B0604020202020204" pitchFamily="34" charset="0"/>
              <a:buChar char="•"/>
            </a:pPr>
            <a:r>
              <a:rPr lang="en-GB" sz="2800" dirty="0"/>
              <a:t>Exercising helps your mental health too.</a:t>
            </a:r>
          </a:p>
          <a:p>
            <a:pPr marL="457200" indent="-457200">
              <a:lnSpc>
                <a:spcPct val="150000"/>
              </a:lnSpc>
              <a:buFont typeface="Arial" panose="020B0604020202020204" pitchFamily="34" charset="0"/>
              <a:buChar char="•"/>
            </a:pPr>
            <a:r>
              <a:rPr lang="en-GB" sz="2800" dirty="0"/>
              <a:t>Make sure you talk to someone of you are feeling anxious or stressed.</a:t>
            </a:r>
          </a:p>
          <a:p>
            <a:pPr marL="457200" indent="-457200">
              <a:lnSpc>
                <a:spcPct val="150000"/>
              </a:lnSpc>
              <a:buFont typeface="Arial" panose="020B0604020202020204" pitchFamily="34" charset="0"/>
              <a:buChar char="•"/>
            </a:pPr>
            <a:r>
              <a:rPr lang="en-GB" sz="2800" dirty="0"/>
              <a:t>Check on your friends and family – are they ok</a:t>
            </a:r>
            <a:r>
              <a:rPr lang="en-GB" sz="2800" dirty="0" smtClean="0">
                <a:latin typeface="Arial" panose="020B0604020202020204" pitchFamily="34" charset="0"/>
                <a:cs typeface="Arial" panose="020B0604020202020204" pitchFamily="34" charset="0"/>
              </a:rPr>
              <a:t>?</a:t>
            </a:r>
          </a:p>
          <a:p>
            <a:pPr marL="457200" indent="-457200">
              <a:lnSpc>
                <a:spcPct val="150000"/>
              </a:lnSpc>
              <a:buFont typeface="Arial" panose="020B0604020202020204" pitchFamily="34" charset="0"/>
              <a:buChar char="•"/>
            </a:pPr>
            <a:r>
              <a:rPr lang="en-GB" sz="2800" dirty="0" smtClean="0">
                <a:cs typeface="Arial" panose="020B0604020202020204" pitchFamily="34" charset="0"/>
              </a:rPr>
              <a:t>Plan breaks away from the screen each day!</a:t>
            </a:r>
            <a:endParaRPr lang="en-GB" sz="2800" dirty="0">
              <a:cs typeface="Arial" panose="020B0604020202020204" pitchFamily="34" charset="0"/>
            </a:endParaRPr>
          </a:p>
        </p:txBody>
      </p:sp>
    </p:spTree>
    <p:extLst>
      <p:ext uri="{BB962C8B-B14F-4D97-AF65-F5344CB8AC3E}">
        <p14:creationId xmlns:p14="http://schemas.microsoft.com/office/powerpoint/2010/main" val="206763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45060"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sp>
        <p:nvSpPr>
          <p:cNvPr id="3" name="Title 2"/>
          <p:cNvSpPr>
            <a:spLocks noGrp="1"/>
          </p:cNvSpPr>
          <p:nvPr>
            <p:ph type="title"/>
          </p:nvPr>
        </p:nvSpPr>
        <p:spPr>
          <a:xfrm>
            <a:off x="1991764" y="624110"/>
            <a:ext cx="9793039" cy="1280890"/>
          </a:xfrm>
        </p:spPr>
        <p:txBody>
          <a:bodyPr>
            <a:normAutofit fontScale="90000"/>
          </a:bodyPr>
          <a:lstStyle/>
          <a:p>
            <a:r>
              <a:rPr lang="en-GB" b="1" dirty="0" smtClean="0">
                <a:solidFill>
                  <a:srgbClr val="C00000"/>
                </a:solidFill>
              </a:rPr>
              <a:t>Questions</a:t>
            </a:r>
            <a:r>
              <a:rPr lang="en-GB" b="1" dirty="0" smtClean="0">
                <a:solidFill>
                  <a:srgbClr val="C00000"/>
                </a:solidFill>
                <a:latin typeface="Arial" panose="020B0604020202020204" pitchFamily="34" charset="0"/>
                <a:cs typeface="Arial" panose="020B0604020202020204" pitchFamily="34" charset="0"/>
              </a:rPr>
              <a:t>?</a:t>
            </a:r>
            <a:br>
              <a:rPr lang="en-GB" b="1" dirty="0" smtClean="0">
                <a:solidFill>
                  <a:srgbClr val="C00000"/>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The answer might be </a:t>
            </a:r>
            <a:r>
              <a:rPr lang="en-GB" dirty="0">
                <a:solidFill>
                  <a:schemeClr val="tx1"/>
                </a:solidFill>
                <a:latin typeface="Arial" panose="020B0604020202020204" pitchFamily="34" charset="0"/>
                <a:cs typeface="Arial" panose="020B0604020202020204" pitchFamily="34" charset="0"/>
              </a:rPr>
              <a:t>here: </a:t>
            </a:r>
            <a:r>
              <a:rPr lang="en-GB" dirty="0">
                <a:solidFill>
                  <a:srgbClr val="C00000"/>
                </a:solidFill>
                <a:latin typeface="Arial" panose="020B0604020202020204" pitchFamily="34" charset="0"/>
                <a:cs typeface="Arial" panose="020B0604020202020204" pitchFamily="34" charset="0"/>
              </a:rPr>
              <a:t/>
            </a:r>
            <a:br>
              <a:rPr lang="en-GB" dirty="0">
                <a:solidFill>
                  <a:srgbClr val="C00000"/>
                </a:solidFill>
                <a:latin typeface="Arial" panose="020B0604020202020204" pitchFamily="34" charset="0"/>
                <a:cs typeface="Arial" panose="020B0604020202020204" pitchFamily="34" charset="0"/>
              </a:rPr>
            </a:br>
            <a:r>
              <a:rPr lang="en-GB" dirty="0">
                <a:solidFill>
                  <a:srgbClr val="C00000"/>
                </a:solidFill>
                <a:latin typeface="Arial" panose="020B0604020202020204" pitchFamily="34" charset="0"/>
                <a:cs typeface="Arial" panose="020B0604020202020204" pitchFamily="34" charset="0"/>
                <a:hlinkClick r:id="rId5"/>
              </a:rPr>
              <a:t>https://</a:t>
            </a:r>
            <a:r>
              <a:rPr lang="en-GB" dirty="0" smtClean="0">
                <a:solidFill>
                  <a:srgbClr val="C00000"/>
                </a:solidFill>
                <a:latin typeface="Arial" panose="020B0604020202020204" pitchFamily="34" charset="0"/>
                <a:cs typeface="Arial" panose="020B0604020202020204" pitchFamily="34" charset="0"/>
                <a:hlinkClick r:id="rId5"/>
              </a:rPr>
              <a:t>sway.office.com/V9rkuNKuIPFdKUEI?ref=Link</a:t>
            </a:r>
            <a:r>
              <a:rPr lang="en-GB" dirty="0" smtClean="0">
                <a:solidFill>
                  <a:srgbClr val="C00000"/>
                </a:solidFill>
                <a:latin typeface="Arial" panose="020B0604020202020204" pitchFamily="34" charset="0"/>
                <a:cs typeface="Arial" panose="020B0604020202020204" pitchFamily="34" charset="0"/>
              </a:rPr>
              <a:t> </a:t>
            </a:r>
            <a:br>
              <a:rPr lang="en-GB" dirty="0" smtClean="0">
                <a:solidFill>
                  <a:srgbClr val="C00000"/>
                </a:solidFill>
                <a:latin typeface="Arial" panose="020B0604020202020204" pitchFamily="34" charset="0"/>
                <a:cs typeface="Arial" panose="020B0604020202020204" pitchFamily="34" charset="0"/>
              </a:rPr>
            </a:br>
            <a:r>
              <a:rPr lang="en-GB" dirty="0" smtClean="0">
                <a:solidFill>
                  <a:srgbClr val="C00000"/>
                </a:solidFill>
                <a:latin typeface="Arial" panose="020B0604020202020204" pitchFamily="34" charset="0"/>
                <a:cs typeface="Arial" panose="020B0604020202020204" pitchFamily="34" charset="0"/>
              </a:rPr>
              <a:t/>
            </a:r>
            <a:br>
              <a:rPr lang="en-GB" dirty="0" smtClean="0">
                <a:solidFill>
                  <a:srgbClr val="C00000"/>
                </a:solidFill>
                <a:latin typeface="Arial" panose="020B0604020202020204" pitchFamily="34" charset="0"/>
                <a:cs typeface="Arial" panose="020B0604020202020204" pitchFamily="34" charset="0"/>
              </a:rPr>
            </a:br>
            <a:r>
              <a:rPr lang="en-GB" dirty="0">
                <a:solidFill>
                  <a:srgbClr val="C00000"/>
                </a:solidFill>
                <a:latin typeface="Arial" panose="020B0604020202020204" pitchFamily="34" charset="0"/>
                <a:cs typeface="Arial" panose="020B0604020202020204" pitchFamily="34" charset="0"/>
              </a:rPr>
              <a:t/>
            </a:r>
            <a:br>
              <a:rPr lang="en-GB" dirty="0">
                <a:solidFill>
                  <a:srgbClr val="C00000"/>
                </a:solidFill>
                <a:latin typeface="Arial" panose="020B0604020202020204" pitchFamily="34" charset="0"/>
                <a:cs typeface="Arial" panose="020B0604020202020204" pitchFamily="34" charset="0"/>
              </a:rPr>
            </a:br>
            <a:endParaRPr lang="en-GB" dirty="0">
              <a:solidFill>
                <a:srgbClr val="C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stretch>
            <a:fillRect/>
          </a:stretch>
        </p:blipFill>
        <p:spPr>
          <a:xfrm>
            <a:off x="3619067" y="3368836"/>
            <a:ext cx="5871297" cy="2660579"/>
          </a:xfrm>
          <a:prstGeom prst="rect">
            <a:avLst/>
          </a:prstGeom>
        </p:spPr>
      </p:pic>
    </p:spTree>
    <p:extLst>
      <p:ext uri="{BB962C8B-B14F-4D97-AF65-F5344CB8AC3E}">
        <p14:creationId xmlns:p14="http://schemas.microsoft.com/office/powerpoint/2010/main" val="1190463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6252" y="456588"/>
            <a:ext cx="10615748" cy="646331"/>
          </a:xfrm>
          <a:prstGeom prst="rect">
            <a:avLst/>
          </a:prstGeom>
        </p:spPr>
        <p:txBody>
          <a:bodyPr wrap="square">
            <a:spAutoFit/>
          </a:bodyPr>
          <a:lstStyle/>
          <a:p>
            <a:endParaRPr lang="en-GB" dirty="0"/>
          </a:p>
          <a:p>
            <a:endParaRPr lang="en-GB" dirty="0"/>
          </a:p>
        </p:txBody>
      </p:sp>
      <p:sp>
        <p:nvSpPr>
          <p:cNvPr id="3" name="Rectangle 1"/>
          <p:cNvSpPr>
            <a:spLocks noChangeArrowheads="1"/>
          </p:cNvSpPr>
          <p:nvPr/>
        </p:nvSpPr>
        <p:spPr bwMode="auto">
          <a:xfrm>
            <a:off x="1869968" y="518144"/>
            <a:ext cx="97239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rgbClr val="C00000"/>
                </a:solidFill>
                <a:effectLst/>
                <a:latin typeface="Calibri" panose="020F0502020204030204" pitchFamily="34" charset="0"/>
                <a:ea typeface="Calibri" panose="020F0502020204030204" pitchFamily="34" charset="0"/>
                <a:cs typeface="Arial" panose="020B0604020202020204" pitchFamily="34" charset="0"/>
              </a:rPr>
              <a:t>Work Hard &amp; Stay Safe</a:t>
            </a:r>
          </a:p>
        </p:txBody>
      </p:sp>
      <p:sp>
        <p:nvSpPr>
          <p:cNvPr id="6" name="Rectangle 5"/>
          <p:cNvSpPr/>
          <p:nvPr/>
        </p:nvSpPr>
        <p:spPr>
          <a:xfrm>
            <a:off x="3048000" y="2274838"/>
            <a:ext cx="6096000" cy="646331"/>
          </a:xfrm>
          <a:prstGeom prst="rect">
            <a:avLst/>
          </a:prstGeom>
        </p:spPr>
        <p:txBody>
          <a:bodyPr>
            <a:spAutoFit/>
          </a:bodyPr>
          <a:lstStyle/>
          <a:p>
            <a:pPr fontAlgn="base"/>
            <a:r>
              <a:rPr lang="en-GB" dirty="0">
                <a:solidFill>
                  <a:srgbClr val="000000"/>
                </a:solidFill>
                <a:latin typeface="Calibri" panose="020F0502020204030204" pitchFamily="34" charset="0"/>
              </a:rPr>
              <a:t/>
            </a:r>
            <a:br>
              <a:rPr lang="en-GB" dirty="0">
                <a:solidFill>
                  <a:srgbClr val="000000"/>
                </a:solidFill>
                <a:latin typeface="Calibri" panose="020F0502020204030204" pitchFamily="34" charset="0"/>
              </a:rPr>
            </a:br>
            <a:endParaRPr lang="en-GB" dirty="0">
              <a:solidFill>
                <a:srgbClr val="000000"/>
              </a:solidFill>
              <a:latin typeface="Calibri" panose="020F0502020204030204" pitchFamily="34" charset="0"/>
            </a:endParaRPr>
          </a:p>
        </p:txBody>
      </p:sp>
      <p:sp>
        <p:nvSpPr>
          <p:cNvPr id="8" name="Rectangle 1"/>
          <p:cNvSpPr>
            <a:spLocks noChangeArrowheads="1"/>
          </p:cNvSpPr>
          <p:nvPr/>
        </p:nvSpPr>
        <p:spPr bwMode="auto">
          <a:xfrm>
            <a:off x="1687657" y="5601421"/>
            <a:ext cx="97239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rgbClr val="C00000"/>
                </a:solidFill>
                <a:effectLst/>
                <a:latin typeface="Calibri" panose="020F0502020204030204" pitchFamily="34" charset="0"/>
                <a:ea typeface="Calibri" panose="020F0502020204030204" pitchFamily="34" charset="0"/>
                <a:cs typeface="Arial" panose="020B0604020202020204" pitchFamily="34" charset="0"/>
              </a:rPr>
              <a:t>&amp; remember</a:t>
            </a:r>
            <a:r>
              <a:rPr kumimoji="0" lang="en-GB" altLang="en-US" sz="3200" b="1" i="0" u="none" strike="noStrike" cap="none" normalizeH="0" dirty="0" smtClean="0">
                <a:ln>
                  <a:noFill/>
                </a:ln>
                <a:solidFill>
                  <a:srgbClr val="C00000"/>
                </a:solidFill>
                <a:effectLst/>
                <a:latin typeface="Calibri" panose="020F0502020204030204" pitchFamily="34" charset="0"/>
                <a:ea typeface="Calibri" panose="020F0502020204030204" pitchFamily="34" charset="0"/>
                <a:cs typeface="Arial" panose="020B0604020202020204" pitchFamily="34" charset="0"/>
              </a:rPr>
              <a:t> - we are here to help!</a:t>
            </a:r>
            <a:endParaRPr kumimoji="0" lang="en-GB" altLang="en-US" sz="3200" b="1" i="0" u="none" strike="noStrike" cap="none" normalizeH="0" baseline="0" dirty="0" smtClean="0">
              <a:ln>
                <a:noFill/>
              </a:ln>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AutoShape 2" descr="Dream Hard — Work Harder ✦ You Are Your Only Limit ✧ 20 Inspirational Working  Hard Quotes — Steem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rotWithShape="1">
          <a:blip r:embed="rId2"/>
          <a:srcRect b="24603"/>
          <a:stretch/>
        </p:blipFill>
        <p:spPr>
          <a:xfrm>
            <a:off x="1561789" y="1541936"/>
            <a:ext cx="3435804" cy="3942662"/>
          </a:xfrm>
          <a:prstGeom prst="rect">
            <a:avLst/>
          </a:prstGeom>
        </p:spPr>
      </p:pic>
      <p:pic>
        <p:nvPicPr>
          <p:cNvPr id="11" name="Picture 10"/>
          <p:cNvPicPr>
            <a:picLocks noChangeAspect="1"/>
          </p:cNvPicPr>
          <p:nvPr/>
        </p:nvPicPr>
        <p:blipFill>
          <a:blip r:embed="rId3"/>
          <a:stretch>
            <a:fillRect/>
          </a:stretch>
        </p:blipFill>
        <p:spPr>
          <a:xfrm>
            <a:off x="5159824" y="1541936"/>
            <a:ext cx="6976193" cy="3942662"/>
          </a:xfrm>
          <a:prstGeom prst="rect">
            <a:avLst/>
          </a:prstGeom>
        </p:spPr>
      </p:pic>
    </p:spTree>
    <p:extLst>
      <p:ext uri="{BB962C8B-B14F-4D97-AF65-F5344CB8AC3E}">
        <p14:creationId xmlns:p14="http://schemas.microsoft.com/office/powerpoint/2010/main" val="409490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326" y="144653"/>
            <a:ext cx="8911687" cy="723619"/>
          </a:xfrm>
        </p:spPr>
        <p:txBody>
          <a:bodyPr/>
          <a:lstStyle/>
          <a:p>
            <a:r>
              <a:rPr lang="en-US" dirty="0" smtClean="0">
                <a:solidFill>
                  <a:srgbClr val="C00000"/>
                </a:solidFill>
              </a:rPr>
              <a:t>Prayer</a:t>
            </a:r>
            <a:endParaRPr lang="en-US" dirty="0">
              <a:solidFill>
                <a:srgbClr val="C00000"/>
              </a:solidFill>
            </a:endParaRPr>
          </a:p>
        </p:txBody>
      </p:sp>
      <p:sp>
        <p:nvSpPr>
          <p:cNvPr id="3" name="Content Placeholder 2"/>
          <p:cNvSpPr>
            <a:spLocks noGrp="1"/>
          </p:cNvSpPr>
          <p:nvPr>
            <p:ph idx="1"/>
          </p:nvPr>
        </p:nvSpPr>
        <p:spPr>
          <a:xfrm>
            <a:off x="2565783" y="868272"/>
            <a:ext cx="7740515" cy="5989728"/>
          </a:xfrm>
        </p:spPr>
        <p:txBody>
          <a:bodyPr>
            <a:noAutofit/>
          </a:bodyPr>
          <a:lstStyle/>
          <a:p>
            <a:pPr marL="0" indent="0">
              <a:buNone/>
            </a:pPr>
            <a:r>
              <a:rPr lang="en-US" sz="2800" dirty="0" smtClean="0"/>
              <a:t>Dear Lord,</a:t>
            </a:r>
          </a:p>
          <a:p>
            <a:pPr marL="0" indent="0">
              <a:buNone/>
            </a:pPr>
            <a:r>
              <a:rPr lang="en-US" sz="2800" dirty="0" smtClean="0"/>
              <a:t>Grant us the faith that enables us to let go of whatever brings us down. </a:t>
            </a:r>
          </a:p>
          <a:p>
            <a:pPr marL="0" indent="0">
              <a:buNone/>
            </a:pPr>
            <a:r>
              <a:rPr lang="en-US" sz="2800" dirty="0" smtClean="0"/>
              <a:t>Give us the strength to confront the issues we need to confront and the wisdom to find the solutions that lead us closer to you.</a:t>
            </a:r>
            <a:r>
              <a:rPr lang="en-US" sz="2800" dirty="0"/>
              <a:t>		</a:t>
            </a:r>
            <a:r>
              <a:rPr lang="en-US" sz="2800" dirty="0" smtClean="0"/>
              <a:t>												Amen.</a:t>
            </a:r>
            <a:endParaRPr lang="en-US" sz="2800" dirty="0"/>
          </a:p>
          <a:p>
            <a:pPr marL="0" indent="0">
              <a:buNone/>
            </a:pPr>
            <a:endParaRPr lang="en-US" sz="1400" dirty="0" smtClean="0"/>
          </a:p>
          <a:p>
            <a:pPr marL="0" indent="0">
              <a:buNone/>
            </a:pPr>
            <a:r>
              <a:rPr lang="en-US" sz="2800" dirty="0" smtClean="0"/>
              <a:t>St. Columba……….pray for us.</a:t>
            </a:r>
            <a:endParaRPr lang="en-US" sz="2800" dirty="0"/>
          </a:p>
        </p:txBody>
      </p:sp>
      <p:graphicFrame>
        <p:nvGraphicFramePr>
          <p:cNvPr id="4" name="Object 3"/>
          <p:cNvGraphicFramePr>
            <a:graphicFrameLocks noChangeAspect="1"/>
          </p:cNvGraphicFramePr>
          <p:nvPr>
            <p:extLst/>
          </p:nvPr>
        </p:nvGraphicFramePr>
        <p:xfrm>
          <a:off x="165556" y="1264555"/>
          <a:ext cx="2589213" cy="3728467"/>
        </p:xfrm>
        <a:graphic>
          <a:graphicData uri="http://schemas.openxmlformats.org/presentationml/2006/ole">
            <mc:AlternateContent xmlns:mc="http://schemas.openxmlformats.org/markup-compatibility/2006">
              <mc:Choice xmlns:v="urn:schemas-microsoft-com:vml" Requires="v">
                <p:oleObj spid="_x0000_s41997"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6" y="1264555"/>
                        <a:ext cx="2589213" cy="372846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nvPr>
        </p:nvGraphicFramePr>
        <p:xfrm>
          <a:off x="165100" y="868363"/>
          <a:ext cx="2589213" cy="3729037"/>
        </p:xfrm>
        <a:graphic>
          <a:graphicData uri="http://schemas.openxmlformats.org/presentationml/2006/ole">
            <mc:AlternateContent xmlns:mc="http://schemas.openxmlformats.org/markup-compatibility/2006">
              <mc:Choice xmlns:v="urn:schemas-microsoft-com:vml" Requires="v">
                <p:oleObj spid="_x0000_s41998" r:id="rId5" imgW="1781424" imgH="2534004" progId="MSPhotoEd.3">
                  <p:embed/>
                </p:oleObj>
              </mc:Choice>
              <mc:Fallback>
                <p:oleObj r:id="rId5" imgW="1781424" imgH="2534004" progId="MSPhotoEd.3">
                  <p:embed/>
                  <p:pic>
                    <p:nvPicPr>
                      <p:cNvPr id="5" name="Object 4"/>
                      <p:cNvPicPr>
                        <a:picLocks noChangeAspect="1" noChangeArrowheads="1"/>
                      </p:cNvPicPr>
                      <p:nvPr/>
                    </p:nvPicPr>
                    <p:blipFill>
                      <a:blip r:embed="rId4">
                        <a:alphaModFix amt="0"/>
                        <a:extLst>
                          <a:ext uri="{28A0092B-C50C-407E-A947-70E740481C1C}">
                            <a14:useLocalDpi xmlns:a14="http://schemas.microsoft.com/office/drawing/2010/main" val="0"/>
                          </a:ext>
                        </a:extLst>
                      </a:blip>
                      <a:srcRect/>
                      <a:stretch>
                        <a:fillRect/>
                      </a:stretch>
                    </p:blipFill>
                    <p:spPr bwMode="auto">
                      <a:xfrm>
                        <a:off x="165100" y="868363"/>
                        <a:ext cx="2589213" cy="3729037"/>
                      </a:xfrm>
                      <a:prstGeom prst="rect">
                        <a:avLst/>
                      </a:prstGeom>
                      <a:noFill/>
                    </p:spPr>
                  </p:pic>
                </p:oleObj>
              </mc:Fallback>
            </mc:AlternateContent>
          </a:graphicData>
        </a:graphic>
      </p:graphicFrame>
      <p:pic>
        <p:nvPicPr>
          <p:cNvPr id="9" name="Picture 8"/>
          <p:cNvPicPr>
            <a:picLocks noChangeAspect="1"/>
          </p:cNvPicPr>
          <p:nvPr/>
        </p:nvPicPr>
        <p:blipFill rotWithShape="1">
          <a:blip r:embed="rId6"/>
          <a:srcRect b="38686"/>
          <a:stretch/>
        </p:blipFill>
        <p:spPr>
          <a:xfrm>
            <a:off x="8102037" y="4359729"/>
            <a:ext cx="4089963" cy="2474457"/>
          </a:xfrm>
          <a:prstGeom prst="rect">
            <a:avLst/>
          </a:prstGeom>
        </p:spPr>
      </p:pic>
    </p:spTree>
    <p:extLst>
      <p:ext uri="{BB962C8B-B14F-4D97-AF65-F5344CB8AC3E}">
        <p14:creationId xmlns:p14="http://schemas.microsoft.com/office/powerpoint/2010/main" val="80682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55" y="283866"/>
            <a:ext cx="8911687" cy="1280890"/>
          </a:xfrm>
        </p:spPr>
        <p:txBody>
          <a:bodyPr>
            <a:normAutofit fontScale="90000"/>
          </a:bodyPr>
          <a:lstStyle/>
          <a:p>
            <a:r>
              <a:rPr lang="en-GB" sz="4400" b="1" dirty="0" smtClean="0">
                <a:solidFill>
                  <a:srgbClr val="C00000"/>
                </a:solidFill>
              </a:rPr>
              <a:t>This week’s </a:t>
            </a:r>
            <a:r>
              <a:rPr lang="en-GB" sz="4400" b="1" dirty="0">
                <a:solidFill>
                  <a:srgbClr val="C00000"/>
                </a:solidFill>
              </a:rPr>
              <a:t>c</a:t>
            </a:r>
            <a:r>
              <a:rPr lang="en-GB" sz="4400" b="1" dirty="0" smtClean="0">
                <a:solidFill>
                  <a:srgbClr val="C00000"/>
                </a:solidFill>
              </a:rPr>
              <a:t>anteen menu</a:t>
            </a:r>
            <a:r>
              <a:rPr lang="en-US" sz="4400" b="1" dirty="0">
                <a:solidFill>
                  <a:srgbClr val="C00000"/>
                </a:solidFill>
              </a:rPr>
              <a:t/>
            </a:r>
            <a:br>
              <a:rPr lang="en-US" sz="4400" b="1" dirty="0">
                <a:solidFill>
                  <a:srgbClr val="C00000"/>
                </a:solidFill>
              </a:rPr>
            </a:br>
            <a:r>
              <a:rPr lang="en-US" dirty="0"/>
              <a:t/>
            </a:r>
            <a:br>
              <a:rPr lang="en-US" dirty="0"/>
            </a:br>
            <a:endParaRPr lang="en-US" dirty="0"/>
          </a:p>
        </p:txBody>
      </p:sp>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23592"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sp>
        <p:nvSpPr>
          <p:cNvPr id="7" name="Rectangle 6"/>
          <p:cNvSpPr/>
          <p:nvPr/>
        </p:nvSpPr>
        <p:spPr>
          <a:xfrm>
            <a:off x="1259124" y="3938576"/>
            <a:ext cx="11102371" cy="2769989"/>
          </a:xfrm>
          <a:prstGeom prst="rect">
            <a:avLst/>
          </a:prstGeom>
        </p:spPr>
        <p:txBody>
          <a:bodyPr wrap="square">
            <a:spAutoFit/>
          </a:bodyPr>
          <a:lstStyle/>
          <a:p>
            <a:r>
              <a:rPr lang="en-GB" sz="4800" b="1" dirty="0" smtClean="0">
                <a:solidFill>
                  <a:srgbClr val="7030A0"/>
                </a:solidFill>
              </a:rPr>
              <a:t>Recipe Challenge</a:t>
            </a:r>
          </a:p>
          <a:p>
            <a:endParaRPr lang="en-GB" sz="2200" dirty="0"/>
          </a:p>
          <a:p>
            <a:r>
              <a:rPr lang="en-GB" sz="2600" dirty="0" smtClean="0">
                <a:solidFill>
                  <a:srgbClr val="002060"/>
                </a:solidFill>
              </a:rPr>
              <a:t>Last week we posted the recipe for Cajun chicken pasta. For the next few weeks we will post a quick and easy recipe from a member of staff.</a:t>
            </a:r>
          </a:p>
          <a:p>
            <a:r>
              <a:rPr lang="en-GB" sz="2600" b="1" dirty="0" smtClean="0">
                <a:solidFill>
                  <a:srgbClr val="002060"/>
                </a:solidFill>
              </a:rPr>
              <a:t>You can try to guess which member of staff submitted each recipe!</a:t>
            </a:r>
            <a:endParaRPr lang="en-GB" sz="2600" b="1" dirty="0">
              <a:solidFill>
                <a:srgbClr val="002060"/>
              </a:solidFill>
            </a:endParaRPr>
          </a:p>
        </p:txBody>
      </p:sp>
      <p:pic>
        <p:nvPicPr>
          <p:cNvPr id="6" name="Picture 5"/>
          <p:cNvPicPr>
            <a:picLocks noChangeAspect="1"/>
          </p:cNvPicPr>
          <p:nvPr/>
        </p:nvPicPr>
        <p:blipFill>
          <a:blip r:embed="rId5"/>
          <a:stretch>
            <a:fillRect/>
          </a:stretch>
        </p:blipFill>
        <p:spPr>
          <a:xfrm>
            <a:off x="3788229" y="1240972"/>
            <a:ext cx="3298371" cy="2364870"/>
          </a:xfrm>
          <a:prstGeom prst="rect">
            <a:avLst/>
          </a:prstGeom>
        </p:spPr>
      </p:pic>
    </p:spTree>
    <p:extLst>
      <p:ext uri="{BB962C8B-B14F-4D97-AF65-F5344CB8AC3E}">
        <p14:creationId xmlns:p14="http://schemas.microsoft.com/office/powerpoint/2010/main" val="147040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753" y="130124"/>
            <a:ext cx="8911687" cy="700193"/>
          </a:xfrm>
        </p:spPr>
        <p:txBody>
          <a:bodyPr>
            <a:normAutofit fontScale="90000"/>
          </a:bodyPr>
          <a:lstStyle/>
          <a:p>
            <a:r>
              <a:rPr lang="en-GB" b="1" dirty="0" smtClean="0">
                <a:solidFill>
                  <a:srgbClr val="C00000"/>
                </a:solidFill>
                <a:latin typeface="Times New Roman" panose="02020603050405020304" pitchFamily="18" charset="0"/>
                <a:ea typeface="Calibri" panose="020F0502020204030204" pitchFamily="34" charset="0"/>
                <a:cs typeface="Arial" panose="020B0604020202020204" pitchFamily="34" charset="0"/>
              </a:rPr>
              <a:t>Chicken </a:t>
            </a:r>
            <a:r>
              <a:rPr lang="en-GB" b="1" dirty="0">
                <a:solidFill>
                  <a:srgbClr val="C00000"/>
                </a:solidFill>
                <a:latin typeface="Times New Roman" panose="02020603050405020304" pitchFamily="18" charset="0"/>
                <a:ea typeface="Calibri" panose="020F0502020204030204" pitchFamily="34" charset="0"/>
                <a:cs typeface="Arial" panose="020B0604020202020204" pitchFamily="34" charset="0"/>
              </a:rPr>
              <a:t>Curry</a:t>
            </a:r>
            <a:r>
              <a:rPr lang="en-GB" sz="2800" dirty="0">
                <a:latin typeface="Calibri" panose="020F0502020204030204" pitchFamily="34" charset="0"/>
                <a:ea typeface="Calibri" panose="020F0502020204030204" pitchFamily="34" charset="0"/>
                <a:cs typeface="Arial" panose="020B0604020202020204" pitchFamily="34" charset="0"/>
              </a:rPr>
              <a:t/>
            </a:r>
            <a:br>
              <a:rPr lang="en-GB" sz="2800" dirty="0">
                <a:latin typeface="Calibri" panose="020F0502020204030204" pitchFamily="34" charset="0"/>
                <a:ea typeface="Calibri" panose="020F0502020204030204" pitchFamily="34" charset="0"/>
                <a:cs typeface="Arial" panose="020B0604020202020204" pitchFamily="34" charset="0"/>
              </a:rPr>
            </a:br>
            <a:r>
              <a:rPr lang="en-GB" sz="2800" dirty="0" smtClean="0">
                <a:latin typeface="Calibri" panose="020F0502020204030204" pitchFamily="34" charset="0"/>
                <a:ea typeface="Calibri" panose="020F0502020204030204" pitchFamily="34" charset="0"/>
                <a:cs typeface="Arial" panose="020B0604020202020204" pitchFamily="34" charset="0"/>
              </a:rPr>
              <a:t>Ingredients:</a:t>
            </a:r>
            <a:r>
              <a:rPr lang="en-US" dirty="0"/>
              <a:t/>
            </a:r>
            <a:br>
              <a:rPr lang="en-US" dirty="0"/>
            </a:br>
            <a:endParaRPr lang="en-US" dirty="0"/>
          </a:p>
        </p:txBody>
      </p:sp>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37902"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sp>
        <p:nvSpPr>
          <p:cNvPr id="6" name="Rectangle 5"/>
          <p:cNvSpPr/>
          <p:nvPr/>
        </p:nvSpPr>
        <p:spPr>
          <a:xfrm>
            <a:off x="2414036" y="1028697"/>
            <a:ext cx="8705722" cy="2695803"/>
          </a:xfrm>
          <a:prstGeom prst="rect">
            <a:avLst/>
          </a:prstGeom>
        </p:spPr>
        <p:txBody>
          <a:bodyPr wrap="square" numCol="2">
            <a:spAutoFit/>
          </a:bodyPr>
          <a:lstStyle/>
          <a:p>
            <a:pPr marL="285750" indent="-285750">
              <a:spcAft>
                <a:spcPts val="800"/>
              </a:spcAft>
              <a:buFont typeface="Arial" panose="020B0604020202020204" pitchFamily="34" charset="0"/>
              <a:buChar char="•"/>
            </a:pPr>
            <a:r>
              <a:rPr lang="en-GB" dirty="0">
                <a:latin typeface="Times New Roman" panose="02020603050405020304" pitchFamily="18" charset="0"/>
                <a:ea typeface="Calibri" panose="020F0502020204030204" pitchFamily="34" charset="0"/>
                <a:cs typeface="Arial" panose="020B0604020202020204" pitchFamily="34" charset="0"/>
              </a:rPr>
              <a:t> </a:t>
            </a:r>
            <a:r>
              <a:rPr lang="en-GB" dirty="0" smtClean="0">
                <a:latin typeface="Times New Roman" panose="02020603050405020304" pitchFamily="18" charset="0"/>
                <a:ea typeface="Times New Roman" panose="02020603050405020304" pitchFamily="18" charset="0"/>
                <a:cs typeface="Arial" panose="020B0604020202020204" pitchFamily="34" charset="0"/>
              </a:rPr>
              <a:t>2 </a:t>
            </a:r>
            <a:r>
              <a:rPr lang="en-GB" dirty="0" err="1">
                <a:latin typeface="Times New Roman" panose="02020603050405020304" pitchFamily="18" charset="0"/>
                <a:ea typeface="Times New Roman" panose="02020603050405020304" pitchFamily="18" charset="0"/>
                <a:cs typeface="Arial" panose="020B0604020202020204" pitchFamily="34" charset="0"/>
              </a:rPr>
              <a:t>tbsp</a:t>
            </a:r>
            <a:r>
              <a:rPr lang="en-GB" dirty="0">
                <a:latin typeface="Times New Roman" panose="02020603050405020304" pitchFamily="18" charset="0"/>
                <a:ea typeface="Times New Roman" panose="02020603050405020304" pitchFamily="18" charset="0"/>
                <a:cs typeface="Arial" panose="020B0604020202020204" pitchFamily="34" charset="0"/>
              </a:rPr>
              <a:t> </a:t>
            </a:r>
            <a:r>
              <a:rPr lang="en-GB" dirty="0">
                <a:latin typeface="Times New Roman" panose="02020603050405020304" pitchFamily="18" charset="0"/>
                <a:ea typeface="Times New Roman" panose="02020603050405020304" pitchFamily="18" charset="0"/>
                <a:cs typeface="Arial" panose="020B0604020202020204" pitchFamily="34" charset="0"/>
                <a:hlinkClick r:id="rId5"/>
              </a:rPr>
              <a:t>sunflower oil</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1 </a:t>
            </a:r>
            <a:r>
              <a:rPr lang="en-GB" dirty="0">
                <a:latin typeface="Times New Roman" panose="02020603050405020304" pitchFamily="18" charset="0"/>
                <a:ea typeface="Times New Roman" panose="02020603050405020304" pitchFamily="18" charset="0"/>
                <a:cs typeface="Arial" panose="020B0604020202020204" pitchFamily="34" charset="0"/>
                <a:hlinkClick r:id="rId6"/>
              </a:rPr>
              <a:t>onion,</a:t>
            </a:r>
            <a:r>
              <a:rPr lang="en-GB" dirty="0">
                <a:latin typeface="Times New Roman" panose="02020603050405020304" pitchFamily="18" charset="0"/>
                <a:ea typeface="Times New Roman" panose="02020603050405020304" pitchFamily="18" charset="0"/>
                <a:cs typeface="Arial" panose="020B0604020202020204" pitchFamily="34" charset="0"/>
              </a:rPr>
              <a:t> thinly sliced</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2 </a:t>
            </a:r>
            <a:r>
              <a:rPr lang="en-GB" dirty="0">
                <a:latin typeface="Times New Roman" panose="02020603050405020304" pitchFamily="18" charset="0"/>
                <a:ea typeface="Times New Roman" panose="02020603050405020304" pitchFamily="18" charset="0"/>
                <a:cs typeface="Arial" panose="020B0604020202020204" pitchFamily="34" charset="0"/>
                <a:hlinkClick r:id="rId7"/>
              </a:rPr>
              <a:t>garlic cloves,</a:t>
            </a:r>
            <a:r>
              <a:rPr lang="en-GB" dirty="0">
                <a:latin typeface="Times New Roman" panose="02020603050405020304" pitchFamily="18" charset="0"/>
                <a:ea typeface="Times New Roman" panose="02020603050405020304" pitchFamily="18" charset="0"/>
                <a:cs typeface="Arial" panose="020B0604020202020204" pitchFamily="34" charset="0"/>
              </a:rPr>
              <a:t> crushed</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thumb-sized piece of </a:t>
            </a:r>
            <a:r>
              <a:rPr lang="en-GB" dirty="0">
                <a:latin typeface="Times New Roman" panose="02020603050405020304" pitchFamily="18" charset="0"/>
                <a:ea typeface="Times New Roman" panose="02020603050405020304" pitchFamily="18" charset="0"/>
                <a:cs typeface="Arial" panose="020B0604020202020204" pitchFamily="34" charset="0"/>
                <a:hlinkClick r:id="rId8"/>
              </a:rPr>
              <a:t>ginger,</a:t>
            </a:r>
            <a:r>
              <a:rPr lang="en-GB" dirty="0">
                <a:latin typeface="Times New Roman" panose="02020603050405020304" pitchFamily="18" charset="0"/>
                <a:ea typeface="Times New Roman" panose="02020603050405020304" pitchFamily="18" charset="0"/>
                <a:cs typeface="Arial" panose="020B0604020202020204" pitchFamily="34" charset="0"/>
              </a:rPr>
              <a:t> grated</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6 </a:t>
            </a:r>
            <a:r>
              <a:rPr lang="en-GB" dirty="0">
                <a:latin typeface="Times New Roman" panose="02020603050405020304" pitchFamily="18" charset="0"/>
                <a:ea typeface="Times New Roman" panose="02020603050405020304" pitchFamily="18" charset="0"/>
                <a:cs typeface="Arial" panose="020B0604020202020204" pitchFamily="34" charset="0"/>
                <a:hlinkClick r:id="rId9"/>
              </a:rPr>
              <a:t>chicken thighs,</a:t>
            </a:r>
            <a:r>
              <a:rPr lang="en-GB" dirty="0">
                <a:latin typeface="Times New Roman" panose="02020603050405020304" pitchFamily="18" charset="0"/>
                <a:ea typeface="Times New Roman" panose="02020603050405020304" pitchFamily="18" charset="0"/>
                <a:cs typeface="Arial" panose="020B0604020202020204" pitchFamily="34" charset="0"/>
              </a:rPr>
              <a:t> boneless and skinless</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3 </a:t>
            </a:r>
            <a:r>
              <a:rPr lang="en-GB" dirty="0" err="1">
                <a:latin typeface="Times New Roman" panose="02020603050405020304" pitchFamily="18" charset="0"/>
                <a:ea typeface="Times New Roman" panose="02020603050405020304" pitchFamily="18" charset="0"/>
                <a:cs typeface="Arial" panose="020B0604020202020204" pitchFamily="34" charset="0"/>
              </a:rPr>
              <a:t>tbsp</a:t>
            </a:r>
            <a:r>
              <a:rPr lang="en-GB" dirty="0">
                <a:latin typeface="Times New Roman" panose="02020603050405020304" pitchFamily="18" charset="0"/>
                <a:ea typeface="Times New Roman" panose="02020603050405020304" pitchFamily="18" charset="0"/>
                <a:cs typeface="Arial" panose="020B0604020202020204" pitchFamily="34" charset="0"/>
              </a:rPr>
              <a:t> medium spice paste (tikka works well)</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400g can </a:t>
            </a:r>
            <a:r>
              <a:rPr lang="en-GB" dirty="0">
                <a:latin typeface="Times New Roman" panose="02020603050405020304" pitchFamily="18" charset="0"/>
                <a:ea typeface="Times New Roman" panose="02020603050405020304" pitchFamily="18" charset="0"/>
                <a:cs typeface="Arial" panose="020B0604020202020204" pitchFamily="34" charset="0"/>
                <a:hlinkClick r:id="rId10"/>
              </a:rPr>
              <a:t>chopped tomatoes</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100g Greek yogurt</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1 small bunch of coriander, leaves chopped</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50g </a:t>
            </a:r>
            <a:r>
              <a:rPr lang="en-GB" dirty="0">
                <a:latin typeface="Times New Roman" panose="02020603050405020304" pitchFamily="18" charset="0"/>
                <a:ea typeface="Times New Roman" panose="02020603050405020304" pitchFamily="18" charset="0"/>
                <a:cs typeface="Arial" panose="020B0604020202020204" pitchFamily="34" charset="0"/>
                <a:hlinkClick r:id="rId11"/>
              </a:rPr>
              <a:t>ground almonds</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Times New Roman" panose="02020603050405020304" pitchFamily="18" charset="0"/>
                <a:ea typeface="Times New Roman" panose="02020603050405020304" pitchFamily="18" charset="0"/>
                <a:cs typeface="Arial" panose="020B0604020202020204" pitchFamily="34" charset="0"/>
              </a:rPr>
              <a:t>naan breads or cooked basmati rice, to serve</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995882" y="3485973"/>
            <a:ext cx="1316258" cy="477054"/>
          </a:xfrm>
          <a:prstGeom prst="rect">
            <a:avLst/>
          </a:prstGeom>
        </p:spPr>
        <p:txBody>
          <a:bodyPr wrap="none">
            <a:spAutoFit/>
          </a:bodyPr>
          <a:lstStyle/>
          <a:p>
            <a:r>
              <a:rPr lang="en-GB" sz="2500" dirty="0" smtClean="0">
                <a:latin typeface="Calibri" panose="020F0502020204030204" pitchFamily="34" charset="0"/>
                <a:ea typeface="Calibri" panose="020F0502020204030204" pitchFamily="34" charset="0"/>
                <a:cs typeface="Arial" panose="020B0604020202020204" pitchFamily="34" charset="0"/>
              </a:rPr>
              <a:t>Method:</a:t>
            </a:r>
            <a:endParaRPr lang="en-GB" sz="2500" dirty="0"/>
          </a:p>
        </p:txBody>
      </p:sp>
      <p:sp>
        <p:nvSpPr>
          <p:cNvPr id="9" name="Rectangle 8"/>
          <p:cNvSpPr/>
          <p:nvPr/>
        </p:nvSpPr>
        <p:spPr>
          <a:xfrm>
            <a:off x="2312140" y="3724500"/>
            <a:ext cx="9622707" cy="3883051"/>
          </a:xfrm>
          <a:prstGeom prst="rect">
            <a:avLst/>
          </a:prstGeom>
        </p:spPr>
        <p:txBody>
          <a:bodyPr wrap="square" numCol="2">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b="1" dirty="0">
                <a:latin typeface="Times New Roman" panose="02020603050405020304" pitchFamily="18" charset="0"/>
                <a:ea typeface="Times New Roman" panose="02020603050405020304" pitchFamily="18" charset="0"/>
                <a:cs typeface="Arial" panose="020B0604020202020204" pitchFamily="34" charset="0"/>
              </a:rPr>
              <a:t>STEP 1</a:t>
            </a:r>
            <a:endParaRPr lang="en-GB"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Heat the oil in a flameproof casserole dish or large frying pan over a medium heat. Add the onion and a generous pinch of salt and fry for 8-10 </a:t>
            </a:r>
            <a:r>
              <a:rPr lang="en-GB" dirty="0" err="1">
                <a:latin typeface="Times New Roman" panose="02020603050405020304" pitchFamily="18" charset="0"/>
                <a:ea typeface="Times New Roman" panose="02020603050405020304" pitchFamily="18" charset="0"/>
                <a:cs typeface="Arial" panose="020B0604020202020204" pitchFamily="34" charset="0"/>
              </a:rPr>
              <a:t>mins</a:t>
            </a:r>
            <a:r>
              <a:rPr lang="en-GB" dirty="0">
                <a:latin typeface="Times New Roman" panose="02020603050405020304" pitchFamily="18" charset="0"/>
                <a:ea typeface="Times New Roman" panose="02020603050405020304" pitchFamily="18" charset="0"/>
                <a:cs typeface="Arial" panose="020B0604020202020204" pitchFamily="34" charset="0"/>
              </a:rPr>
              <a:t>, or until the onion has turned golden brown and sticky. Add the garlic and ginger, cooking for a further minute</a:t>
            </a:r>
            <a:r>
              <a:rPr lang="en-GB" dirty="0" smtClean="0">
                <a:latin typeface="Times New Roman" panose="02020603050405020304" pitchFamily="18" charset="0"/>
                <a:ea typeface="Times New Roman" panose="02020603050405020304" pitchFamily="18" charset="0"/>
                <a:cs typeface="Arial" panose="020B0604020202020204" pitchFamily="34" charset="0"/>
              </a:rPr>
              <a:t>.</a:t>
            </a:r>
          </a:p>
          <a:p>
            <a:pPr>
              <a:lnSpc>
                <a:spcPct val="107000"/>
              </a:lnSpc>
              <a:spcAft>
                <a:spcPts val="0"/>
              </a:spcAft>
            </a:pPr>
            <a:endParaRPr lang="en-GB" sz="1400"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endParaRPr lang="en-GB" sz="1400" dirty="0" smtClean="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endParaRPr lang="en-GB" sz="1400"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endParaRPr lang="en-GB" sz="1400" dirty="0" smtClean="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endParaRPr lang="en-GB" sz="1400"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endParaRPr lang="en-GB" sz="1400" dirty="0" smtClean="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b="1" dirty="0">
                <a:latin typeface="Times New Roman" panose="02020603050405020304" pitchFamily="18" charset="0"/>
                <a:ea typeface="Times New Roman" panose="02020603050405020304" pitchFamily="18" charset="0"/>
                <a:cs typeface="Arial" panose="020B0604020202020204" pitchFamily="34" charset="0"/>
              </a:rPr>
              <a:t>STEP 2</a:t>
            </a:r>
            <a:endParaRPr lang="en-GB"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Chop the chicken into chunky 3cm pieces, add to the pan and fry for 5 </a:t>
            </a:r>
            <a:r>
              <a:rPr lang="en-GB" dirty="0" err="1">
                <a:latin typeface="Times New Roman" panose="02020603050405020304" pitchFamily="18" charset="0"/>
                <a:ea typeface="Times New Roman" panose="02020603050405020304" pitchFamily="18" charset="0"/>
                <a:cs typeface="Arial" panose="020B0604020202020204" pitchFamily="34" charset="0"/>
              </a:rPr>
              <a:t>mins</a:t>
            </a:r>
            <a:r>
              <a:rPr lang="en-GB" dirty="0">
                <a:latin typeface="Times New Roman" panose="02020603050405020304" pitchFamily="18" charset="0"/>
                <a:ea typeface="Times New Roman" panose="02020603050405020304" pitchFamily="18" charset="0"/>
                <a:cs typeface="Arial" panose="020B0604020202020204" pitchFamily="34" charset="0"/>
              </a:rPr>
              <a:t> before stirring through the spice paste and tomatoes, along with 250ml water. Bring to the boil, lower to a simmer and cook on a gentle heat uncovered for 25-30 </a:t>
            </a:r>
            <a:r>
              <a:rPr lang="en-GB" dirty="0" err="1">
                <a:latin typeface="Times New Roman" panose="02020603050405020304" pitchFamily="18" charset="0"/>
                <a:ea typeface="Times New Roman" panose="02020603050405020304" pitchFamily="18" charset="0"/>
                <a:cs typeface="Arial" panose="020B0604020202020204" pitchFamily="34" charset="0"/>
              </a:rPr>
              <a:t>mins</a:t>
            </a:r>
            <a:r>
              <a:rPr lang="en-GB" dirty="0">
                <a:latin typeface="Times New Roman" panose="02020603050405020304" pitchFamily="18" charset="0"/>
                <a:ea typeface="Times New Roman" panose="02020603050405020304" pitchFamily="18" charset="0"/>
                <a:cs typeface="Arial" panose="020B0604020202020204" pitchFamily="34" charset="0"/>
              </a:rPr>
              <a:t> or until rich and slightly reduced. Stir though the yogurt, coriander and ground almonds, season and serve with warm naan or fluffy basmati rice.</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rotWithShape="1">
          <a:blip r:embed="rId12"/>
          <a:srcRect l="10152" r="10602"/>
          <a:stretch/>
        </p:blipFill>
        <p:spPr>
          <a:xfrm>
            <a:off x="9791700" y="15809"/>
            <a:ext cx="2400300" cy="1514475"/>
          </a:xfrm>
          <a:prstGeom prst="rect">
            <a:avLst/>
          </a:prstGeom>
        </p:spPr>
      </p:pic>
    </p:spTree>
    <p:extLst>
      <p:ext uri="{BB962C8B-B14F-4D97-AF65-F5344CB8AC3E}">
        <p14:creationId xmlns:p14="http://schemas.microsoft.com/office/powerpoint/2010/main" val="168190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2E73E5-DD33-BC41-BB1E-0E0322BF095C}"/>
              </a:ext>
            </a:extLst>
          </p:cNvPr>
          <p:cNvSpPr>
            <a:spLocks noGrp="1"/>
          </p:cNvSpPr>
          <p:nvPr>
            <p:ph idx="1"/>
          </p:nvPr>
        </p:nvSpPr>
        <p:spPr>
          <a:xfrm>
            <a:off x="1141412" y="1366270"/>
            <a:ext cx="10501948" cy="2287605"/>
          </a:xfrm>
        </p:spPr>
        <p:txBody>
          <a:bodyPr/>
          <a:lstStyle/>
          <a:p>
            <a:pPr marL="0" indent="0">
              <a:buNone/>
            </a:pPr>
            <a:r>
              <a:rPr lang="en-GB" sz="3600" dirty="0"/>
              <a:t>To offer </a:t>
            </a:r>
            <a:r>
              <a:rPr lang="en-GB" sz="3600" dirty="0">
                <a:solidFill>
                  <a:srgbClr val="FFFF00"/>
                </a:solidFill>
              </a:rPr>
              <a:t>rich learning experiences </a:t>
            </a:r>
            <a:r>
              <a:rPr lang="en-GB" sz="3600" dirty="0"/>
              <a:t>which </a:t>
            </a:r>
            <a:r>
              <a:rPr lang="en-GB" sz="3600" dirty="0">
                <a:solidFill>
                  <a:srgbClr val="FFFF00"/>
                </a:solidFill>
              </a:rPr>
              <a:t>inspire </a:t>
            </a:r>
            <a:r>
              <a:rPr lang="en-GB" sz="3600" dirty="0"/>
              <a:t>engagement and enable </a:t>
            </a:r>
            <a:r>
              <a:rPr lang="en-GB" sz="3600" dirty="0">
                <a:solidFill>
                  <a:srgbClr val="FFFF00"/>
                </a:solidFill>
              </a:rPr>
              <a:t>all</a:t>
            </a:r>
            <a:r>
              <a:rPr lang="en-GB" sz="3600" dirty="0"/>
              <a:t> young people to </a:t>
            </a:r>
            <a:r>
              <a:rPr lang="en-GB" sz="3600" dirty="0">
                <a:solidFill>
                  <a:srgbClr val="FFFF00"/>
                </a:solidFill>
              </a:rPr>
              <a:t>thrive</a:t>
            </a:r>
            <a:r>
              <a:rPr lang="en-GB" sz="3600" dirty="0"/>
              <a:t> both </a:t>
            </a:r>
            <a:r>
              <a:rPr lang="en-GB" sz="3600" dirty="0">
                <a:solidFill>
                  <a:srgbClr val="FFFF00"/>
                </a:solidFill>
              </a:rPr>
              <a:t>within and beyond </a:t>
            </a:r>
            <a:r>
              <a:rPr lang="en-GB" sz="3600" dirty="0"/>
              <a:t>the classroom.</a:t>
            </a:r>
          </a:p>
          <a:p>
            <a:endParaRPr lang="en-US" dirty="0"/>
          </a:p>
        </p:txBody>
      </p:sp>
      <p:sp>
        <p:nvSpPr>
          <p:cNvPr id="5" name="Title 1">
            <a:extLst>
              <a:ext uri="{FF2B5EF4-FFF2-40B4-BE49-F238E27FC236}">
                <a16:creationId xmlns:a16="http://schemas.microsoft.com/office/drawing/2014/main" id="{3D241A9C-4C04-834B-A73B-FAFBA2947925}"/>
              </a:ext>
            </a:extLst>
          </p:cNvPr>
          <p:cNvSpPr txBox="1">
            <a:spLocks/>
          </p:cNvSpPr>
          <p:nvPr/>
        </p:nvSpPr>
        <p:spPr>
          <a:xfrm>
            <a:off x="1141413" y="84926"/>
            <a:ext cx="9905998" cy="147857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Tw Cen MT" panose="020B0602020104020603"/>
                <a:ea typeface="+mj-ea"/>
                <a:cs typeface="+mj-cs"/>
              </a:rPr>
              <a:t>OUR </a:t>
            </a:r>
            <a:r>
              <a:rPr kumimoji="0" lang="en-US" sz="6000" b="0" i="0" u="none" strike="noStrike" kern="1200" cap="all" spc="0" normalizeH="0" baseline="0" noProof="0" dirty="0" smtClean="0">
                <a:ln>
                  <a:noFill/>
                </a:ln>
                <a:solidFill>
                  <a:srgbClr val="FFFF00"/>
                </a:solidFill>
                <a:effectLst/>
                <a:uLnTx/>
                <a:uFillTx/>
                <a:latin typeface="Tw Cen MT" panose="020B0602020104020603"/>
                <a:ea typeface="+mj-ea"/>
                <a:cs typeface="+mj-cs"/>
              </a:rPr>
              <a:t>AIMs –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0" i="0" u="none" strike="noStrike" kern="1200" cap="all" spc="0" normalizeH="0" baseline="0" noProof="0" dirty="0" smtClean="0">
                <a:ln>
                  <a:noFill/>
                </a:ln>
                <a:solidFill>
                  <a:schemeClr val="tx1">
                    <a:lumMod val="95000"/>
                  </a:schemeClr>
                </a:solidFill>
                <a:effectLst/>
                <a:uLnTx/>
                <a:uFillTx/>
                <a:latin typeface="Tw Cen MT" panose="020B0602020104020603"/>
                <a:ea typeface="+mj-ea"/>
                <a:cs typeface="+mj-cs"/>
              </a:rPr>
              <a:t>Still the same though we’re not</a:t>
            </a:r>
            <a:r>
              <a:rPr kumimoji="0" lang="en-US" sz="4900" b="0" i="0" u="none" strike="noStrike" kern="1200" cap="all" spc="0" normalizeH="0" noProof="0" dirty="0" smtClean="0">
                <a:ln>
                  <a:noFill/>
                </a:ln>
                <a:solidFill>
                  <a:schemeClr val="tx1">
                    <a:lumMod val="95000"/>
                  </a:schemeClr>
                </a:solidFill>
                <a:effectLst/>
                <a:uLnTx/>
                <a:uFillTx/>
                <a:latin typeface="Tw Cen MT" panose="020B0602020104020603"/>
                <a:ea typeface="+mj-ea"/>
                <a:cs typeface="+mj-cs"/>
              </a:rPr>
              <a:t> physically in the same building</a:t>
            </a:r>
            <a:endParaRPr kumimoji="0" lang="en-US" sz="4900" b="0" i="0" u="none" strike="noStrike" kern="1200" cap="all" spc="0" normalizeH="0" baseline="0" noProof="0" dirty="0">
              <a:ln>
                <a:noFill/>
              </a:ln>
              <a:solidFill>
                <a:schemeClr val="tx1">
                  <a:lumMod val="95000"/>
                </a:schemeClr>
              </a:solidFill>
              <a:effectLst/>
              <a:uLnTx/>
              <a:uFillTx/>
              <a:latin typeface="Tw Cen MT" panose="020B0602020104020603"/>
              <a:ea typeface="+mj-ea"/>
              <a:cs typeface="+mj-cs"/>
            </a:endParaRPr>
          </a:p>
        </p:txBody>
      </p:sp>
      <p:pic>
        <p:nvPicPr>
          <p:cNvPr id="14" name="Picture 13"/>
          <p:cNvPicPr>
            <a:picLocks noChangeAspect="1"/>
          </p:cNvPicPr>
          <p:nvPr/>
        </p:nvPicPr>
        <p:blipFill rotWithShape="1">
          <a:blip r:embed="rId2"/>
          <a:srcRect r="7301"/>
          <a:stretch/>
        </p:blipFill>
        <p:spPr>
          <a:xfrm rot="572989">
            <a:off x="-37977" y="4053146"/>
            <a:ext cx="3453296" cy="2659012"/>
          </a:xfrm>
          <a:prstGeom prst="rect">
            <a:avLst/>
          </a:prstGeom>
        </p:spPr>
      </p:pic>
      <p:pic>
        <p:nvPicPr>
          <p:cNvPr id="17" name="Picture 16"/>
          <p:cNvPicPr>
            <a:picLocks noChangeAspect="1"/>
          </p:cNvPicPr>
          <p:nvPr/>
        </p:nvPicPr>
        <p:blipFill rotWithShape="1">
          <a:blip r:embed="rId3"/>
          <a:srcRect l="4824" r="17171" b="24844"/>
          <a:stretch/>
        </p:blipFill>
        <p:spPr>
          <a:xfrm rot="21096475">
            <a:off x="3408685" y="4385559"/>
            <a:ext cx="3215075" cy="2323216"/>
          </a:xfrm>
          <a:prstGeom prst="rect">
            <a:avLst/>
          </a:prstGeom>
        </p:spPr>
      </p:pic>
      <p:pic>
        <p:nvPicPr>
          <p:cNvPr id="4" name="Picture 3"/>
          <p:cNvPicPr>
            <a:picLocks noChangeAspect="1"/>
          </p:cNvPicPr>
          <p:nvPr/>
        </p:nvPicPr>
        <p:blipFill rotWithShape="1">
          <a:blip r:embed="rId4"/>
          <a:srcRect l="23301" t="25625"/>
          <a:stretch/>
        </p:blipFill>
        <p:spPr>
          <a:xfrm rot="397663">
            <a:off x="6631587" y="4423883"/>
            <a:ext cx="3378842" cy="2457338"/>
          </a:xfrm>
          <a:prstGeom prst="rect">
            <a:avLst/>
          </a:prstGeom>
        </p:spPr>
      </p:pic>
      <p:pic>
        <p:nvPicPr>
          <p:cNvPr id="16" name="Picture 15"/>
          <p:cNvPicPr>
            <a:picLocks noChangeAspect="1"/>
          </p:cNvPicPr>
          <p:nvPr/>
        </p:nvPicPr>
        <p:blipFill>
          <a:blip r:embed="rId5"/>
          <a:stretch>
            <a:fillRect/>
          </a:stretch>
        </p:blipFill>
        <p:spPr>
          <a:xfrm rot="21288303">
            <a:off x="9626603" y="3972656"/>
            <a:ext cx="2700251" cy="2703509"/>
          </a:xfrm>
          <a:prstGeom prst="rect">
            <a:avLst/>
          </a:prstGeom>
        </p:spPr>
      </p:pic>
    </p:spTree>
    <p:extLst>
      <p:ext uri="{BB962C8B-B14F-4D97-AF65-F5344CB8AC3E}">
        <p14:creationId xmlns:p14="http://schemas.microsoft.com/office/powerpoint/2010/main" val="406371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280" y="148793"/>
            <a:ext cx="8911687" cy="751752"/>
          </a:xfrm>
        </p:spPr>
        <p:txBody>
          <a:bodyPr>
            <a:normAutofit fontScale="90000"/>
          </a:bodyPr>
          <a:lstStyle/>
          <a:p>
            <a:r>
              <a:rPr lang="en-GB" sz="4400" b="1" dirty="0" smtClean="0">
                <a:solidFill>
                  <a:srgbClr val="C00000"/>
                </a:solidFill>
              </a:rPr>
              <a:t>Daily Registration</a:t>
            </a:r>
            <a:br>
              <a:rPr lang="en-GB" sz="4400" b="1" dirty="0" smtClean="0">
                <a:solidFill>
                  <a:srgbClr val="C00000"/>
                </a:solidFill>
              </a:rPr>
            </a:br>
            <a:r>
              <a:rPr lang="en-GB" sz="4400" b="1" dirty="0">
                <a:solidFill>
                  <a:srgbClr val="C00000"/>
                </a:solidFill>
              </a:rPr>
              <a:t/>
            </a:r>
            <a:br>
              <a:rPr lang="en-GB" sz="4400" b="1" dirty="0">
                <a:solidFill>
                  <a:srgbClr val="C00000"/>
                </a:solidFill>
              </a:rPr>
            </a:br>
            <a:r>
              <a:rPr lang="en-US" sz="4400" b="1" dirty="0">
                <a:solidFill>
                  <a:srgbClr val="C00000"/>
                </a:solidFill>
              </a:rPr>
              <a:t/>
            </a:r>
            <a:br>
              <a:rPr lang="en-US" sz="4400" b="1" dirty="0">
                <a:solidFill>
                  <a:srgbClr val="C00000"/>
                </a:solidFill>
              </a:rPr>
            </a:br>
            <a:r>
              <a:rPr lang="en-US" dirty="0"/>
              <a:t/>
            </a:r>
            <a:br>
              <a:rPr lang="en-US" dirty="0"/>
            </a:br>
            <a:endParaRPr lang="en-US" dirty="0"/>
          </a:p>
        </p:txBody>
      </p:sp>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34847"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sp>
        <p:nvSpPr>
          <p:cNvPr id="7" name="Rectangle 6"/>
          <p:cNvSpPr/>
          <p:nvPr/>
        </p:nvSpPr>
        <p:spPr>
          <a:xfrm>
            <a:off x="2306232" y="1134794"/>
            <a:ext cx="9515654" cy="3939540"/>
          </a:xfrm>
          <a:prstGeom prst="rect">
            <a:avLst/>
          </a:prstGeom>
        </p:spPr>
        <p:txBody>
          <a:bodyPr wrap="square">
            <a:spAutoFit/>
          </a:bodyPr>
          <a:lstStyle/>
          <a:p>
            <a:pPr marL="342900" indent="-342900">
              <a:buFont typeface="Arial" panose="020B0604020202020204" pitchFamily="34" charset="0"/>
              <a:buChar char="•"/>
            </a:pPr>
            <a:r>
              <a:rPr lang="en-GB" sz="2500" dirty="0" smtClean="0"/>
              <a:t>Well done to all those who have been registering every day.</a:t>
            </a:r>
          </a:p>
          <a:p>
            <a:pPr marL="342900" indent="-342900">
              <a:buFont typeface="Arial" panose="020B0604020202020204" pitchFamily="34" charset="0"/>
              <a:buChar char="•"/>
            </a:pPr>
            <a:r>
              <a:rPr lang="en-GB" sz="2500" dirty="0" smtClean="0"/>
              <a:t>Please note, there is no need to register at the weekend!</a:t>
            </a:r>
            <a:endParaRPr lang="en-GB" sz="2500" dirty="0" smtClean="0"/>
          </a:p>
          <a:p>
            <a:endParaRPr lang="en-GB" sz="2500" dirty="0" smtClean="0"/>
          </a:p>
          <a:p>
            <a:pPr marL="342900" indent="-342900">
              <a:buFont typeface="Arial" panose="020B0604020202020204" pitchFamily="34" charset="0"/>
              <a:buChar char="•"/>
            </a:pPr>
            <a:r>
              <a:rPr lang="en-GB" sz="2500" dirty="0" smtClean="0"/>
              <a:t>Please make sure that you ‘like’        the daily post in your year group REGISTRATION </a:t>
            </a:r>
            <a:r>
              <a:rPr lang="en-GB" sz="2500" dirty="0" smtClean="0"/>
              <a:t>Team </a:t>
            </a:r>
            <a:r>
              <a:rPr lang="en-GB" sz="2500" b="1" dirty="0" smtClean="0">
                <a:solidFill>
                  <a:srgbClr val="C00000"/>
                </a:solidFill>
              </a:rPr>
              <a:t>before 11am.</a:t>
            </a:r>
          </a:p>
          <a:p>
            <a:pPr marL="342900" indent="-342900">
              <a:buFont typeface="Arial" panose="020B0604020202020204" pitchFamily="34" charset="0"/>
              <a:buChar char="•"/>
            </a:pPr>
            <a:endParaRPr lang="en-GB" sz="2500" b="1" dirty="0">
              <a:solidFill>
                <a:srgbClr val="C00000"/>
              </a:solidFill>
            </a:endParaRPr>
          </a:p>
          <a:p>
            <a:pPr marL="342900" indent="-342900">
              <a:buFont typeface="Arial" panose="020B0604020202020204" pitchFamily="34" charset="0"/>
              <a:buChar char="•"/>
            </a:pPr>
            <a:r>
              <a:rPr lang="en-GB" sz="2500" b="1" dirty="0" smtClean="0">
                <a:solidFill>
                  <a:srgbClr val="C00000"/>
                </a:solidFill>
              </a:rPr>
              <a:t>Occasionally some devices ‘unlike’ the post previously ‘liked’. If you notice this, please </a:t>
            </a:r>
            <a:r>
              <a:rPr lang="en-GB" sz="2500" b="1" u="sng" dirty="0" smtClean="0">
                <a:solidFill>
                  <a:srgbClr val="C00000"/>
                </a:solidFill>
              </a:rPr>
              <a:t>reply</a:t>
            </a:r>
            <a:r>
              <a:rPr lang="en-GB" sz="2500" b="1" dirty="0" smtClean="0">
                <a:solidFill>
                  <a:srgbClr val="C00000"/>
                </a:solidFill>
              </a:rPr>
              <a:t> to the post with a thumbs up      .</a:t>
            </a:r>
            <a:endParaRPr lang="en-GB" sz="2500" dirty="0"/>
          </a:p>
        </p:txBody>
      </p:sp>
      <p:pic>
        <p:nvPicPr>
          <p:cNvPr id="11" name="Picture 10"/>
          <p:cNvPicPr>
            <a:picLocks noChangeAspect="1"/>
          </p:cNvPicPr>
          <p:nvPr/>
        </p:nvPicPr>
        <p:blipFill>
          <a:blip r:embed="rId5"/>
          <a:stretch>
            <a:fillRect/>
          </a:stretch>
        </p:blipFill>
        <p:spPr>
          <a:xfrm>
            <a:off x="8882744" y="5004816"/>
            <a:ext cx="3309256" cy="1853184"/>
          </a:xfrm>
          <a:prstGeom prst="rect">
            <a:avLst/>
          </a:prstGeom>
        </p:spPr>
      </p:pic>
      <p:pic>
        <p:nvPicPr>
          <p:cNvPr id="12" name="Picture 11">
            <a:extLst>
              <a:ext uri="{FF2B5EF4-FFF2-40B4-BE49-F238E27FC236}">
                <a16:creationId xmlns:a16="http://schemas.microsoft.com/office/drawing/2014/main" id="{8FB18689-EA21-5944-AF7F-0C6F96EEBC98}"/>
              </a:ext>
            </a:extLst>
          </p:cNvPr>
          <p:cNvPicPr>
            <a:picLocks noChangeAspect="1"/>
          </p:cNvPicPr>
          <p:nvPr/>
        </p:nvPicPr>
        <p:blipFill>
          <a:blip r:embed="rId6"/>
          <a:stretch>
            <a:fillRect/>
          </a:stretch>
        </p:blipFill>
        <p:spPr>
          <a:xfrm>
            <a:off x="7648936" y="2521967"/>
            <a:ext cx="568138" cy="568138"/>
          </a:xfrm>
          <a:prstGeom prst="rect">
            <a:avLst/>
          </a:prstGeom>
        </p:spPr>
      </p:pic>
      <p:pic>
        <p:nvPicPr>
          <p:cNvPr id="13" name="Picture 12"/>
          <p:cNvPicPr>
            <a:picLocks noChangeAspect="1"/>
          </p:cNvPicPr>
          <p:nvPr/>
        </p:nvPicPr>
        <p:blipFill rotWithShape="1">
          <a:blip r:embed="rId7"/>
          <a:srcRect r="4708"/>
          <a:stretch/>
        </p:blipFill>
        <p:spPr>
          <a:xfrm>
            <a:off x="5355686" y="5068373"/>
            <a:ext cx="1738349" cy="1768957"/>
          </a:xfrm>
          <a:prstGeom prst="rect">
            <a:avLst/>
          </a:prstGeom>
        </p:spPr>
      </p:pic>
      <p:pic>
        <p:nvPicPr>
          <p:cNvPr id="8" name="Picture 7">
            <a:extLst>
              <a:ext uri="{FF2B5EF4-FFF2-40B4-BE49-F238E27FC236}">
                <a16:creationId xmlns:a16="http://schemas.microsoft.com/office/drawing/2014/main" id="{8FB18689-EA21-5944-AF7F-0C6F96EEBC98}"/>
              </a:ext>
            </a:extLst>
          </p:cNvPr>
          <p:cNvPicPr>
            <a:picLocks noChangeAspect="1"/>
          </p:cNvPicPr>
          <p:nvPr/>
        </p:nvPicPr>
        <p:blipFill>
          <a:blip r:embed="rId6"/>
          <a:stretch>
            <a:fillRect/>
          </a:stretch>
        </p:blipFill>
        <p:spPr>
          <a:xfrm>
            <a:off x="4417434" y="4585883"/>
            <a:ext cx="568138" cy="568138"/>
          </a:xfrm>
          <a:prstGeom prst="rect">
            <a:avLst/>
          </a:prstGeom>
        </p:spPr>
      </p:pic>
    </p:spTree>
    <p:extLst>
      <p:ext uri="{BB962C8B-B14F-4D97-AF65-F5344CB8AC3E}">
        <p14:creationId xmlns:p14="http://schemas.microsoft.com/office/powerpoint/2010/main" val="1292275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207" y="145320"/>
            <a:ext cx="8911687" cy="1280890"/>
          </a:xfrm>
        </p:spPr>
        <p:txBody>
          <a:bodyPr>
            <a:normAutofit fontScale="90000"/>
          </a:bodyPr>
          <a:lstStyle/>
          <a:p>
            <a:r>
              <a:rPr lang="en-GB" sz="4400" b="1" dirty="0" smtClean="0">
                <a:solidFill>
                  <a:srgbClr val="C00000"/>
                </a:solidFill>
              </a:rPr>
              <a:t>Remote Learning</a:t>
            </a:r>
            <a:r>
              <a:rPr lang="en-US" sz="4400" b="1" dirty="0">
                <a:solidFill>
                  <a:srgbClr val="C00000"/>
                </a:solidFill>
              </a:rPr>
              <a:t/>
            </a:r>
            <a:br>
              <a:rPr lang="en-US" sz="4400" b="1" dirty="0">
                <a:solidFill>
                  <a:srgbClr val="C00000"/>
                </a:solidFill>
              </a:rPr>
            </a:br>
            <a:r>
              <a:rPr lang="en-US" dirty="0"/>
              <a:t/>
            </a:r>
            <a:br>
              <a:rPr lang="en-US" dirty="0"/>
            </a:br>
            <a:endParaRPr lang="en-US" dirty="0"/>
          </a:p>
        </p:txBody>
      </p:sp>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38925"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sp>
        <p:nvSpPr>
          <p:cNvPr id="7" name="Rectangle 6"/>
          <p:cNvSpPr/>
          <p:nvPr/>
        </p:nvSpPr>
        <p:spPr>
          <a:xfrm>
            <a:off x="1752048" y="963878"/>
            <a:ext cx="9677951" cy="5478423"/>
          </a:xfrm>
          <a:prstGeom prst="rect">
            <a:avLst/>
          </a:prstGeom>
        </p:spPr>
        <p:txBody>
          <a:bodyPr wrap="square">
            <a:spAutoFit/>
          </a:bodyPr>
          <a:lstStyle/>
          <a:p>
            <a:pPr marL="342900" indent="-342900">
              <a:buFont typeface="Arial" panose="020B0604020202020204" pitchFamily="34" charset="0"/>
              <a:buChar char="•"/>
            </a:pPr>
            <a:r>
              <a:rPr lang="en-GB" sz="2200" dirty="0" smtClean="0"/>
              <a:t>Thanks for your hard work and well done on all that </a:t>
            </a:r>
            <a:r>
              <a:rPr lang="en-GB" sz="2200" dirty="0" smtClean="0"/>
              <a:t>you</a:t>
            </a:r>
          </a:p>
          <a:p>
            <a:r>
              <a:rPr lang="en-GB" sz="2200" dirty="0"/>
              <a:t> </a:t>
            </a:r>
            <a:r>
              <a:rPr lang="en-GB" sz="2200" dirty="0" smtClean="0"/>
              <a:t>   </a:t>
            </a:r>
            <a:r>
              <a:rPr lang="en-GB" sz="2200" dirty="0" smtClean="0"/>
              <a:t> </a:t>
            </a:r>
            <a:r>
              <a:rPr lang="en-GB" sz="2200" dirty="0" smtClean="0"/>
              <a:t>achieved during </a:t>
            </a:r>
            <a:r>
              <a:rPr lang="en-GB" sz="2200" dirty="0" smtClean="0"/>
              <a:t>week 2!</a:t>
            </a:r>
            <a:endParaRPr lang="en-GB" sz="2200" dirty="0" smtClean="0"/>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smtClean="0"/>
              <a:t>Based on feedback from pupils and teachers, we are looking at creating </a:t>
            </a:r>
            <a:r>
              <a:rPr lang="en-GB" sz="2200" b="1" dirty="0" smtClean="0">
                <a:solidFill>
                  <a:srgbClr val="C00000"/>
                </a:solidFill>
              </a:rPr>
              <a:t>a new timetable for live lessons </a:t>
            </a:r>
            <a:r>
              <a:rPr lang="en-GB" sz="2200" dirty="0" smtClean="0"/>
              <a:t>over the next few weeks. We will get this out to you as soon as it is finalised!</a:t>
            </a:r>
            <a:endParaRPr lang="en-GB" sz="2200" dirty="0" smtClean="0"/>
          </a:p>
          <a:p>
            <a:endParaRPr lang="en-GB" sz="2200" dirty="0" smtClean="0"/>
          </a:p>
          <a:p>
            <a:pPr marL="342900" indent="-342900">
              <a:buFont typeface="Arial" panose="020B0604020202020204" pitchFamily="34" charset="0"/>
              <a:buChar char="•"/>
            </a:pPr>
            <a:r>
              <a:rPr lang="en-GB" sz="2200" dirty="0" smtClean="0"/>
              <a:t>We know a number of you were much more organised last week than before. Remember if you need help to get organised there is a video to help you:</a:t>
            </a:r>
            <a:r>
              <a:rPr lang="en-GB" sz="2200" dirty="0"/>
              <a:t> </a:t>
            </a:r>
            <a:r>
              <a:rPr lang="en-GB" sz="3200" dirty="0" smtClean="0">
                <a:hlinkClick r:id="rId5"/>
              </a:rPr>
              <a:t>https</a:t>
            </a:r>
            <a:r>
              <a:rPr lang="en-GB" sz="3200" dirty="0">
                <a:hlinkClick r:id="rId5"/>
              </a:rPr>
              <a:t>://</a:t>
            </a:r>
            <a:r>
              <a:rPr lang="en-GB" sz="3200" dirty="0" smtClean="0">
                <a:hlinkClick r:id="rId5"/>
              </a:rPr>
              <a:t>clickv.ie/w/6Vgp</a:t>
            </a:r>
            <a:r>
              <a:rPr lang="en-GB" sz="3200" dirty="0" smtClean="0"/>
              <a:t> </a:t>
            </a:r>
            <a:endParaRPr lang="en-GB" sz="3200" dirty="0" smtClean="0"/>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r>
              <a:rPr lang="en-GB" sz="2200" dirty="0" smtClean="0"/>
              <a:t>Mr Burke’s top tip is to create a folder called ‘Lockdown Learning’ and then make subfolders in it for each of your subjects. This way, you can save what you are working on and be able to find it again easily.</a:t>
            </a:r>
            <a:endParaRPr lang="en-GB" sz="2200" dirty="0" smtClean="0"/>
          </a:p>
        </p:txBody>
      </p:sp>
      <p:pic>
        <p:nvPicPr>
          <p:cNvPr id="5" name="Picture 4"/>
          <p:cNvPicPr>
            <a:picLocks noChangeAspect="1"/>
          </p:cNvPicPr>
          <p:nvPr/>
        </p:nvPicPr>
        <p:blipFill rotWithShape="1">
          <a:blip r:embed="rId6"/>
          <a:srcRect l="49503"/>
          <a:stretch/>
        </p:blipFill>
        <p:spPr>
          <a:xfrm>
            <a:off x="9862713" y="3976"/>
            <a:ext cx="2329286" cy="1821829"/>
          </a:xfrm>
          <a:prstGeom prst="rect">
            <a:avLst/>
          </a:prstGeom>
        </p:spPr>
      </p:pic>
      <p:pic>
        <p:nvPicPr>
          <p:cNvPr id="3" name="Picture 2"/>
          <p:cNvPicPr>
            <a:picLocks noChangeAspect="1"/>
          </p:cNvPicPr>
          <p:nvPr/>
        </p:nvPicPr>
        <p:blipFill rotWithShape="1">
          <a:blip r:embed="rId7"/>
          <a:srcRect r="5582"/>
          <a:stretch/>
        </p:blipFill>
        <p:spPr>
          <a:xfrm>
            <a:off x="18597" y="4464581"/>
            <a:ext cx="2022877" cy="2388734"/>
          </a:xfrm>
          <a:prstGeom prst="rect">
            <a:avLst/>
          </a:prstGeom>
        </p:spPr>
      </p:pic>
    </p:spTree>
    <p:extLst>
      <p:ext uri="{BB962C8B-B14F-4D97-AF65-F5344CB8AC3E}">
        <p14:creationId xmlns:p14="http://schemas.microsoft.com/office/powerpoint/2010/main" val="3806169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289" y="56074"/>
            <a:ext cx="8911687" cy="3008198"/>
          </a:xfrm>
        </p:spPr>
        <p:txBody>
          <a:bodyPr>
            <a:normAutofit/>
          </a:bodyPr>
          <a:lstStyle/>
          <a:p>
            <a:r>
              <a:rPr lang="en-GB" sz="4400" b="1" dirty="0" smtClean="0">
                <a:solidFill>
                  <a:srgbClr val="C00000"/>
                </a:solidFill>
              </a:rPr>
              <a:t>Live Teams Meetings - BGE</a:t>
            </a:r>
            <a:r>
              <a:rPr lang="en-US" sz="4400" b="1" dirty="0">
                <a:solidFill>
                  <a:srgbClr val="C00000"/>
                </a:solidFill>
              </a:rPr>
              <a:t/>
            </a:r>
            <a:br>
              <a:rPr lang="en-US" sz="4400" b="1" dirty="0">
                <a:solidFill>
                  <a:srgbClr val="C00000"/>
                </a:solidFill>
              </a:rPr>
            </a:br>
            <a:r>
              <a:rPr lang="en-US" dirty="0"/>
              <a:t/>
            </a:r>
            <a:br>
              <a:rPr lang="en-US" dirty="0"/>
            </a:br>
            <a:endParaRPr lang="en-US" dirty="0"/>
          </a:p>
        </p:txBody>
      </p:sp>
      <p:sp>
        <p:nvSpPr>
          <p:cNvPr id="3" name="Content Placeholder 2"/>
          <p:cNvSpPr>
            <a:spLocks noGrp="1"/>
          </p:cNvSpPr>
          <p:nvPr>
            <p:ph idx="1"/>
          </p:nvPr>
        </p:nvSpPr>
        <p:spPr>
          <a:xfrm>
            <a:off x="2247373" y="942109"/>
            <a:ext cx="9602788" cy="4546600"/>
          </a:xfrm>
        </p:spPr>
        <p:txBody>
          <a:bodyPr>
            <a:normAutofit/>
          </a:bodyPr>
          <a:lstStyle/>
          <a:p>
            <a:pPr fontAlgn="b"/>
            <a:r>
              <a:rPr lang="en-GB" sz="2800" dirty="0" smtClean="0"/>
              <a:t>Here is the </a:t>
            </a:r>
            <a:r>
              <a:rPr lang="en-GB" sz="2800" b="1" dirty="0" smtClean="0"/>
              <a:t>S1/2/3 timetable </a:t>
            </a:r>
            <a:r>
              <a:rPr lang="en-GB" sz="2800" dirty="0" smtClean="0"/>
              <a:t>of the online check-in sessions for each subject.</a:t>
            </a:r>
          </a:p>
          <a:p>
            <a:pPr fontAlgn="b"/>
            <a:r>
              <a:rPr lang="en-GB" sz="2800" dirty="0" smtClean="0"/>
              <a:t>Please try and attend as many of these as possible, especially if you have some questions.</a:t>
            </a:r>
          </a:p>
          <a:p>
            <a:pPr fontAlgn="b"/>
            <a:r>
              <a:rPr lang="en-GB" sz="2800" dirty="0" smtClean="0"/>
              <a:t>Not all calls will </a:t>
            </a:r>
            <a:r>
              <a:rPr lang="en-GB" sz="2800" dirty="0" smtClean="0"/>
              <a:t>re</a:t>
            </a:r>
            <a:r>
              <a:rPr lang="en-GB" sz="2800" dirty="0" smtClean="0"/>
              <a:t>quire you to be on for the full hour.</a:t>
            </a:r>
            <a:endParaRPr lang="en-GB" sz="2800" dirty="0" smtClean="0"/>
          </a:p>
          <a:p>
            <a:pPr fontAlgn="b"/>
            <a:endParaRPr lang="en-GB" sz="3600" dirty="0" smtClean="0"/>
          </a:p>
          <a:p>
            <a:pPr marL="0" indent="0" fontAlgn="b">
              <a:buNone/>
            </a:pPr>
            <a:endParaRPr lang="en-US" sz="3600" dirty="0"/>
          </a:p>
        </p:txBody>
      </p:sp>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30742"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pic>
        <p:nvPicPr>
          <p:cNvPr id="5" name="Picture 4"/>
          <p:cNvPicPr>
            <a:picLocks noChangeAspect="1"/>
          </p:cNvPicPr>
          <p:nvPr/>
        </p:nvPicPr>
        <p:blipFill>
          <a:blip r:embed="rId5"/>
          <a:stretch>
            <a:fillRect/>
          </a:stretch>
        </p:blipFill>
        <p:spPr>
          <a:xfrm>
            <a:off x="1301297" y="3950307"/>
            <a:ext cx="10663670" cy="2812064"/>
          </a:xfrm>
          <a:prstGeom prst="rect">
            <a:avLst/>
          </a:prstGeom>
        </p:spPr>
      </p:pic>
    </p:spTree>
    <p:extLst>
      <p:ext uri="{BB962C8B-B14F-4D97-AF65-F5344CB8AC3E}">
        <p14:creationId xmlns:p14="http://schemas.microsoft.com/office/powerpoint/2010/main" val="908678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762" y="56074"/>
            <a:ext cx="10014711" cy="3008198"/>
          </a:xfrm>
        </p:spPr>
        <p:txBody>
          <a:bodyPr>
            <a:normAutofit/>
          </a:bodyPr>
          <a:lstStyle/>
          <a:p>
            <a:r>
              <a:rPr lang="en-GB" sz="4400" b="1" dirty="0" smtClean="0">
                <a:solidFill>
                  <a:srgbClr val="C00000"/>
                </a:solidFill>
              </a:rPr>
              <a:t>Live Teams Meetings – Senior Phase</a:t>
            </a:r>
            <a:r>
              <a:rPr lang="en-US" sz="4400" b="1" dirty="0">
                <a:solidFill>
                  <a:srgbClr val="C00000"/>
                </a:solidFill>
              </a:rPr>
              <a:t/>
            </a:r>
            <a:br>
              <a:rPr lang="en-US" sz="4400" b="1" dirty="0">
                <a:solidFill>
                  <a:srgbClr val="C00000"/>
                </a:solidFill>
              </a:rPr>
            </a:br>
            <a:r>
              <a:rPr lang="en-US" dirty="0"/>
              <a:t/>
            </a:r>
            <a:br>
              <a:rPr lang="en-US" dirty="0"/>
            </a:br>
            <a:endParaRPr lang="en-US" dirty="0"/>
          </a:p>
        </p:txBody>
      </p:sp>
      <p:sp>
        <p:nvSpPr>
          <p:cNvPr id="3" name="Content Placeholder 2"/>
          <p:cNvSpPr>
            <a:spLocks noGrp="1"/>
          </p:cNvSpPr>
          <p:nvPr>
            <p:ph idx="1"/>
          </p:nvPr>
        </p:nvSpPr>
        <p:spPr>
          <a:xfrm>
            <a:off x="1826207" y="942109"/>
            <a:ext cx="9602788" cy="4546600"/>
          </a:xfrm>
        </p:spPr>
        <p:txBody>
          <a:bodyPr>
            <a:normAutofit/>
          </a:bodyPr>
          <a:lstStyle/>
          <a:p>
            <a:pPr fontAlgn="b"/>
            <a:r>
              <a:rPr lang="en-GB" sz="2800" dirty="0" smtClean="0"/>
              <a:t>Here is the </a:t>
            </a:r>
            <a:r>
              <a:rPr lang="en-GB" sz="2800" b="1" dirty="0" smtClean="0"/>
              <a:t>S4/5/6 timetable </a:t>
            </a:r>
            <a:r>
              <a:rPr lang="en-GB" sz="2800" dirty="0" smtClean="0"/>
              <a:t>of the online check-in sessions for each subject.</a:t>
            </a:r>
          </a:p>
          <a:p>
            <a:pPr fontAlgn="b"/>
            <a:r>
              <a:rPr lang="en-GB" sz="2800" dirty="0" smtClean="0">
                <a:solidFill>
                  <a:srgbClr val="C00000"/>
                </a:solidFill>
              </a:rPr>
              <a:t>We are </a:t>
            </a:r>
            <a:r>
              <a:rPr lang="en-GB" sz="2800" dirty="0" smtClean="0">
                <a:solidFill>
                  <a:srgbClr val="C00000"/>
                </a:solidFill>
              </a:rPr>
              <a:t>still finalising the new timetable and will get this to you as soon as it is ready.</a:t>
            </a:r>
          </a:p>
          <a:p>
            <a:pPr fontAlgn="b"/>
            <a:r>
              <a:rPr lang="en-GB" sz="2800" dirty="0" smtClean="0">
                <a:solidFill>
                  <a:schemeClr val="tx1"/>
                </a:solidFill>
              </a:rPr>
              <a:t>Please make the effort to join these calls if you can.</a:t>
            </a:r>
            <a:endParaRPr lang="en-GB" sz="3600" dirty="0" smtClean="0">
              <a:solidFill>
                <a:schemeClr val="tx1"/>
              </a:solidFill>
            </a:endParaRPr>
          </a:p>
          <a:p>
            <a:pPr marL="0" indent="0" fontAlgn="b">
              <a:buNone/>
            </a:pPr>
            <a:endParaRPr lang="en-US" sz="3600" dirty="0"/>
          </a:p>
        </p:txBody>
      </p:sp>
      <p:graphicFrame>
        <p:nvGraphicFramePr>
          <p:cNvPr id="4" name="Object 3"/>
          <p:cNvGraphicFramePr>
            <a:graphicFrameLocks noChangeAspect="1"/>
          </p:cNvGraphicFramePr>
          <p:nvPr>
            <p:extLst/>
          </p:nvPr>
        </p:nvGraphicFramePr>
        <p:xfrm>
          <a:off x="165557" y="1240972"/>
          <a:ext cx="1660650" cy="2391336"/>
        </p:xfrm>
        <a:graphic>
          <a:graphicData uri="http://schemas.openxmlformats.org/presentationml/2006/ole">
            <mc:AlternateContent xmlns:mc="http://schemas.openxmlformats.org/markup-compatibility/2006">
              <mc:Choice xmlns:v="urn:schemas-microsoft-com:vml" Requires="v">
                <p:oleObj spid="_x0000_s29717" r:id="rId3" imgW="1781424" imgH="2534004" progId="MSPhotoEd.3">
                  <p:embed/>
                </p:oleObj>
              </mc:Choice>
              <mc:Fallback>
                <p:oleObj r:id="rId3" imgW="1781424" imgH="2534004" progId="MSPhotoEd.3">
                  <p:embed/>
                  <p:pic>
                    <p:nvPicPr>
                      <p:cNvPr id="4" name="Object 3"/>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65557" y="1240972"/>
                        <a:ext cx="1660650" cy="2391336"/>
                      </a:xfrm>
                      <a:prstGeom prst="rect">
                        <a:avLst/>
                      </a:prstGeom>
                      <a:noFill/>
                    </p:spPr>
                  </p:pic>
                </p:oleObj>
              </mc:Fallback>
            </mc:AlternateContent>
          </a:graphicData>
        </a:graphic>
      </p:graphicFrame>
      <p:pic>
        <p:nvPicPr>
          <p:cNvPr id="7" name="Picture 6"/>
          <p:cNvPicPr>
            <a:picLocks noChangeAspect="1"/>
          </p:cNvPicPr>
          <p:nvPr/>
        </p:nvPicPr>
        <p:blipFill>
          <a:blip r:embed="rId5"/>
          <a:stretch>
            <a:fillRect/>
          </a:stretch>
        </p:blipFill>
        <p:spPr>
          <a:xfrm>
            <a:off x="1290152" y="3837709"/>
            <a:ext cx="10834144" cy="2849472"/>
          </a:xfrm>
          <a:prstGeom prst="rect">
            <a:avLst/>
          </a:prstGeom>
        </p:spPr>
      </p:pic>
    </p:spTree>
    <p:extLst>
      <p:ext uri="{BB962C8B-B14F-4D97-AF65-F5344CB8AC3E}">
        <p14:creationId xmlns:p14="http://schemas.microsoft.com/office/powerpoint/2010/main" val="150762810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2566</TotalTime>
  <Words>1213</Words>
  <Application>Microsoft Office PowerPoint</Application>
  <PresentationFormat>Widescreen</PresentationFormat>
  <Paragraphs>97</Paragraphs>
  <Slides>18</Slides>
  <Notes>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2" baseType="lpstr">
      <vt:lpstr>Apple Chancery</vt:lpstr>
      <vt:lpstr>Arial</vt:lpstr>
      <vt:lpstr>Calibri</vt:lpstr>
      <vt:lpstr>Century Gothic</vt:lpstr>
      <vt:lpstr>Lucida Sans</vt:lpstr>
      <vt:lpstr>Nanum Pen Script</vt:lpstr>
      <vt:lpstr>Symbol</vt:lpstr>
      <vt:lpstr>Times New Roman</vt:lpstr>
      <vt:lpstr>Trebuchet MS</vt:lpstr>
      <vt:lpstr>Tw Cen MT</vt:lpstr>
      <vt:lpstr>Wingdings 3</vt:lpstr>
      <vt:lpstr>Wisp</vt:lpstr>
      <vt:lpstr>Circuit</vt:lpstr>
      <vt:lpstr>MSPhotoEd.3</vt:lpstr>
      <vt:lpstr>Registration Notices   25th January 2021</vt:lpstr>
      <vt:lpstr>Prayer</vt:lpstr>
      <vt:lpstr>This week’s canteen menu  </vt:lpstr>
      <vt:lpstr>Chicken Curry Ingredients: </vt:lpstr>
      <vt:lpstr>PowerPoint Presentation</vt:lpstr>
      <vt:lpstr>Daily Registration    </vt:lpstr>
      <vt:lpstr>Remote Learning  </vt:lpstr>
      <vt:lpstr>Live Teams Meetings - BGE  </vt:lpstr>
      <vt:lpstr>Live Teams Meetings – Senior Phase  </vt:lpstr>
      <vt:lpstr>Please follow these expectations when joining a Teams call:</vt:lpstr>
      <vt:lpstr>Help with Teams/Glow  </vt:lpstr>
      <vt:lpstr>What to expect each week Overviews of the remote learning each week for each subject was sent to parents last week. They can be accessed here:   S1 - https://blogs.glowscotland.org.uk/in/public/schsdigital/uploads/sites/7613/2021/01/08154401/S1-Remote-Learning-Overview.pdf   S2 – https://blogs.glowscotland.org.uk/in/public/schsdigital/uploads/sites/7613/2021/01/08154404/S2-Remote-Learning-OVERVIEW.pdf   S3 – https://blogs.glowscotland.org.uk/in/public/schsdigital/uploads/sites/7613/2021/01/08154406/S3-Remote-Learning-OVERVIEW.pdf   S4/5/6 - https://blogs.glowscotland.org.uk/in/public/schsdigital/uploads/sites/7613/2021/01/08154443/S4-S5-S6-Remote-Learning-OVERVIEW.pdf   </vt:lpstr>
      <vt:lpstr>Remote learning Working together even though we are not together   </vt:lpstr>
      <vt:lpstr>Uploading your work  </vt:lpstr>
      <vt:lpstr>!!  Important Notice for S4/5/6 !!  We realise that this is a very uncertain time for you all, in terms of exams,  evidence etc.   Please do not worry! Whilst we are still waiting on more guidance from SQA, please be assured that when you are able to return to school you  will not be given assessments from day 1!  Our advice in the meant time is to work hard on the assignments and tasks set each week and ask for help if/when you require it.    </vt:lpstr>
      <vt:lpstr>Health &amp; Wellbeing  </vt:lpstr>
      <vt:lpstr>Questions? The answer might be here:  https://sway.office.com/V9rkuNKuIPFdKUEI?ref=Link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 Assembly  17th August 2017</dc:title>
  <dc:creator>Mrs McGeehan</dc:creator>
  <cp:lastModifiedBy>Mrs McGeehan</cp:lastModifiedBy>
  <cp:revision>114</cp:revision>
  <dcterms:created xsi:type="dcterms:W3CDTF">2017-08-15T18:16:31Z</dcterms:created>
  <dcterms:modified xsi:type="dcterms:W3CDTF">2021-01-24T09:47:56Z</dcterms:modified>
</cp:coreProperties>
</file>