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19"/>
  </p:notesMasterIdLst>
  <p:sldIdLst>
    <p:sldId id="355" r:id="rId3"/>
    <p:sldId id="257" r:id="rId4"/>
    <p:sldId id="356" r:id="rId5"/>
    <p:sldId id="367" r:id="rId6"/>
    <p:sldId id="365" r:id="rId7"/>
    <p:sldId id="361" r:id="rId8"/>
    <p:sldId id="368" r:id="rId9"/>
    <p:sldId id="362" r:id="rId10"/>
    <p:sldId id="366" r:id="rId11"/>
    <p:sldId id="360" r:id="rId12"/>
    <p:sldId id="359" r:id="rId13"/>
    <p:sldId id="370" r:id="rId14"/>
    <p:sldId id="357" r:id="rId15"/>
    <p:sldId id="369" r:id="rId16"/>
    <p:sldId id="364" r:id="rId17"/>
    <p:sldId id="3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7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4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2D7F-2440-A949-97A3-63D261660E6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3112-94B5-5141-AF64-D64E5C9B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9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3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8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14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7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4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8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3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28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09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01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61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1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tif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blogs.glowscotland.org.uk/in/public/schsdigital/uploads/sites/7613/2021/01/08154401/S1-Remote-Learning-Overview.pdf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hyperlink" Target="https://blogs.glowscotland.org.uk/in/public/schsdigital/uploads/sites/7613/2021/01/08154443/S4-S5-S6-Remote-Learning-OVERVIEW.pdf" TargetMode="External"/><Relationship Id="rId5" Type="http://schemas.openxmlformats.org/officeDocument/2006/relationships/hyperlink" Target="https://blogs.glowscotland.org.uk/in/public/schsdigital/uploads/sites/7613/2021/01/08154406/S3-Remote-Learning-OVERVIEW.pdf" TargetMode="External"/><Relationship Id="rId4" Type="http://schemas.openxmlformats.org/officeDocument/2006/relationships/hyperlink" Target="https://blogs.glowscotland.org.uk/in/public/schsdigital/uploads/sites/7613/2021/01/08154404/S2-Remote-Learning-OVERVIEW.pdf" TargetMode="Externa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png"/><Relationship Id="rId5" Type="http://schemas.openxmlformats.org/officeDocument/2006/relationships/hyperlink" Target="https://sway.office.com/V9rkuNKuIPFdKUEI?ref=Link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hyperlink" Target="https://clickv.ie/w/6Vgp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clickv.ie/w/y6cp" TargetMode="External"/><Relationship Id="rId5" Type="http://schemas.openxmlformats.org/officeDocument/2006/relationships/hyperlink" Target="https://blogs.glowscotland.org.uk/in/schsdigital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49712890" cy="4571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  <a:softEdge rad="1257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90920"/>
              </p:ext>
            </p:extLst>
          </p:nvPr>
        </p:nvGraphicFramePr>
        <p:xfrm>
          <a:off x="9731375" y="-14288"/>
          <a:ext cx="246062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38000"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artisticMarker trans="1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75" y="-14288"/>
                        <a:ext cx="2460625" cy="354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244" y="54836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Registration Notices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18th </a:t>
            </a:r>
            <a:r>
              <a:rPr lang="en-US" b="1" dirty="0" smtClean="0">
                <a:solidFill>
                  <a:srgbClr val="C00000"/>
                </a:solidFill>
              </a:rPr>
              <a:t>January 2021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375" y="3318626"/>
            <a:ext cx="2462212" cy="3530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640" y="2811143"/>
            <a:ext cx="4052146" cy="4052146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4964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289" y="56074"/>
            <a:ext cx="8911687" cy="300819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Live Teams Meetings - BGE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373" y="942109"/>
            <a:ext cx="9602788" cy="4546600"/>
          </a:xfrm>
        </p:spPr>
        <p:txBody>
          <a:bodyPr>
            <a:normAutofit/>
          </a:bodyPr>
          <a:lstStyle/>
          <a:p>
            <a:pPr fontAlgn="b"/>
            <a:r>
              <a:rPr lang="en-GB" sz="2800" dirty="0" smtClean="0"/>
              <a:t>Here is the </a:t>
            </a:r>
            <a:r>
              <a:rPr lang="en-GB" sz="2800" b="1" dirty="0" smtClean="0"/>
              <a:t>S1/2/3 timetable </a:t>
            </a:r>
            <a:r>
              <a:rPr lang="en-GB" sz="2800" dirty="0" smtClean="0"/>
              <a:t>of the online check-in sessions for each subject.</a:t>
            </a:r>
          </a:p>
          <a:p>
            <a:pPr fontAlgn="b"/>
            <a:r>
              <a:rPr lang="en-GB" sz="2800" dirty="0" smtClean="0"/>
              <a:t>Your teachers will tell you a bit more about what they will cover.</a:t>
            </a:r>
          </a:p>
          <a:p>
            <a:pPr fontAlgn="b"/>
            <a:r>
              <a:rPr lang="en-GB" sz="2800" dirty="0" smtClean="0"/>
              <a:t>Most of these will be live meetings in the appropriate channel of </a:t>
            </a:r>
            <a:r>
              <a:rPr lang="en-GB" sz="2800" dirty="0" smtClean="0"/>
              <a:t>the </a:t>
            </a:r>
            <a:r>
              <a:rPr lang="en-GB" sz="2800" dirty="0" smtClean="0"/>
              <a:t>year group Team.</a:t>
            </a:r>
          </a:p>
          <a:p>
            <a:pPr fontAlgn="b"/>
            <a:endParaRPr lang="en-GB" sz="3600" dirty="0" smtClean="0"/>
          </a:p>
          <a:p>
            <a:pPr marL="0" indent="0" fontAlgn="b">
              <a:buNone/>
            </a:pP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97" y="3950307"/>
            <a:ext cx="10663670" cy="28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2" y="56074"/>
            <a:ext cx="10014711" cy="300819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Live Teams Meetings – Senior Phase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207" y="942109"/>
            <a:ext cx="9602788" cy="4546600"/>
          </a:xfrm>
        </p:spPr>
        <p:txBody>
          <a:bodyPr>
            <a:normAutofit/>
          </a:bodyPr>
          <a:lstStyle/>
          <a:p>
            <a:pPr fontAlgn="b"/>
            <a:r>
              <a:rPr lang="en-GB" sz="2800" dirty="0" smtClean="0"/>
              <a:t>Here is the </a:t>
            </a:r>
            <a:r>
              <a:rPr lang="en-GB" sz="2800" b="1" dirty="0" smtClean="0"/>
              <a:t>S4/5/6 timetable </a:t>
            </a:r>
            <a:r>
              <a:rPr lang="en-GB" sz="2800" dirty="0" smtClean="0"/>
              <a:t>of the online check-in sessions for each subject.</a:t>
            </a:r>
          </a:p>
          <a:p>
            <a:pPr fontAlgn="b"/>
            <a:r>
              <a:rPr lang="en-GB" sz="2800" dirty="0" smtClean="0">
                <a:solidFill>
                  <a:srgbClr val="C00000"/>
                </a:solidFill>
              </a:rPr>
              <a:t>We are looking to adapt this over the next week based on some feedback. We will let you know if this schedule changes.</a:t>
            </a:r>
            <a:endParaRPr lang="en-GB" sz="2800" dirty="0" smtClean="0">
              <a:solidFill>
                <a:srgbClr val="C00000"/>
              </a:solidFill>
            </a:endParaRPr>
          </a:p>
          <a:p>
            <a:pPr fontAlgn="b"/>
            <a:endParaRPr lang="en-GB" sz="3600" dirty="0" smtClean="0"/>
          </a:p>
          <a:p>
            <a:pPr marL="0" indent="0" fontAlgn="b">
              <a:buNone/>
            </a:pP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152" y="3837709"/>
            <a:ext cx="10834144" cy="28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34" y="7978"/>
            <a:ext cx="10344328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Remote learning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  <a:latin typeface="Lucida Sans" panose="020B0602030504020204" pitchFamily="34" charset="77"/>
                <a:ea typeface="Nanum Pen Script" panose="03040600000000000000" pitchFamily="66" charset="-127"/>
                <a:cs typeface="Apple Chancery" panose="03020702040506060504" pitchFamily="66" charset="-79"/>
              </a:rPr>
              <a:t>Working together even though we are not </a:t>
            </a:r>
            <a:r>
              <a:rPr lang="en-GB" i="1" dirty="0" smtClean="0">
                <a:solidFill>
                  <a:srgbClr val="C00000"/>
                </a:solidFill>
                <a:latin typeface="Lucida Sans" panose="020B0602030504020204" pitchFamily="34" charset="77"/>
                <a:ea typeface="Nanum Pen Script" panose="03040600000000000000" pitchFamily="66" charset="-127"/>
                <a:cs typeface="Apple Chancery" panose="03020702040506060504" pitchFamily="66" charset="-79"/>
              </a:rPr>
              <a:t>together</a:t>
            </a:r>
            <a:br>
              <a:rPr lang="en-GB" i="1" dirty="0" smtClean="0">
                <a:solidFill>
                  <a:srgbClr val="C00000"/>
                </a:solidFill>
                <a:latin typeface="Lucida Sans" panose="020B0602030504020204" pitchFamily="34" charset="77"/>
                <a:ea typeface="Nanum Pen Script" panose="03040600000000000000" pitchFamily="66" charset="-127"/>
                <a:cs typeface="Apple Chancery" panose="03020702040506060504" pitchFamily="66" charset="-79"/>
              </a:rPr>
            </a:br>
            <a:r>
              <a:rPr lang="en-GB" i="1" dirty="0">
                <a:solidFill>
                  <a:srgbClr val="C00000"/>
                </a:solidFill>
                <a:latin typeface="Lucida Sans" panose="020B0602030504020204" pitchFamily="34" charset="77"/>
                <a:ea typeface="Nanum Pen Script" panose="03040600000000000000" pitchFamily="66" charset="-127"/>
                <a:cs typeface="Apple Chancery" panose="03020702040506060504" pitchFamily="66" charset="-79"/>
              </a:rPr>
              <a:t/>
            </a:r>
            <a:br>
              <a:rPr lang="en-GB" i="1" dirty="0">
                <a:solidFill>
                  <a:srgbClr val="C00000"/>
                </a:solidFill>
                <a:latin typeface="Lucida Sans" panose="020B0602030504020204" pitchFamily="34" charset="77"/>
                <a:ea typeface="Nanum Pen Script" panose="03040600000000000000" pitchFamily="66" charset="-127"/>
                <a:cs typeface="Apple Chancery" panose="03020702040506060504" pitchFamily="66" charset="-79"/>
              </a:rPr>
            </a:b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5100" y="868363"/>
          <a:ext cx="2589213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868363"/>
                        <a:ext cx="2589213" cy="372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207" y="1531922"/>
            <a:ext cx="10189782" cy="4080070"/>
          </a:xfrm>
        </p:spPr>
        <p:txBody>
          <a:bodyPr>
            <a:normAutofit/>
          </a:bodyPr>
          <a:lstStyle/>
          <a:p>
            <a:r>
              <a:rPr lang="en-GB" sz="2800" dirty="0"/>
              <a:t>Check regularly for </a:t>
            </a:r>
            <a:r>
              <a:rPr lang="en-GB" sz="2800" dirty="0" smtClean="0"/>
              <a:t>updates in each of your Teams.</a:t>
            </a:r>
            <a:endParaRPr lang="en-GB" sz="2800" dirty="0"/>
          </a:p>
          <a:p>
            <a:r>
              <a:rPr lang="en-GB" sz="2800" dirty="0"/>
              <a:t>React to posts               to let your teachers know you are engaging with the work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Join as many live support sessions as you can.</a:t>
            </a:r>
          </a:p>
          <a:p>
            <a:r>
              <a:rPr lang="en-GB" sz="2800" dirty="0" smtClean="0"/>
              <a:t>Ask </a:t>
            </a:r>
            <a:r>
              <a:rPr lang="en-GB" sz="2800" dirty="0"/>
              <a:t>questions </a:t>
            </a:r>
            <a:r>
              <a:rPr lang="en-GB" sz="2800" dirty="0" smtClean="0"/>
              <a:t>in the questions channel of a Team if </a:t>
            </a:r>
            <a:r>
              <a:rPr lang="en-GB" sz="2800" dirty="0"/>
              <a:t>you are not sure what to do or how to complete the task/assignment.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7597E8-36BA-0F49-A342-EC521F814F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r:id="rId5" imgW="1781424" imgH="2534004" progId="MSPhotoEd.3">
                  <p:embed/>
                </p:oleObj>
              </mc:Choice>
              <mc:Fallback>
                <p:oleObj r:id="rId5" imgW="1781424" imgH="2534004" progId="MSPhotoEd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17597E8-36BA-0F49-A342-EC521F814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E9DABAD-983D-134E-A208-520EF9B32C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666"/>
          <a:stretch/>
        </p:blipFill>
        <p:spPr>
          <a:xfrm>
            <a:off x="9388699" y="4634046"/>
            <a:ext cx="2803301" cy="222395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18689-EA21-5944-AF7F-0C6F96EEB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800" y="2018031"/>
            <a:ext cx="568138" cy="56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DF862-BA09-DF46-A8CB-067F52583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7484" y="2144523"/>
            <a:ext cx="454525" cy="4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1" y="250037"/>
            <a:ext cx="10222529" cy="541647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What to expect each week</a:t>
            </a:r>
            <a:r>
              <a:rPr lang="en-GB" sz="3300" b="1" dirty="0">
                <a:solidFill>
                  <a:srgbClr val="C00000"/>
                </a:solidFill>
              </a:rPr>
              <a:t/>
            </a:r>
            <a:br>
              <a:rPr lang="en-GB" sz="3300" b="1" dirty="0">
                <a:solidFill>
                  <a:srgbClr val="C00000"/>
                </a:solidFill>
              </a:rPr>
            </a:br>
            <a:r>
              <a:rPr lang="en-GB" sz="2900" dirty="0" smtClean="0">
                <a:solidFill>
                  <a:schemeClr val="tx1"/>
                </a:solidFill>
              </a:rPr>
              <a:t>Overviews of the remote learning each week for each subject was sent to parents last week. They can be accessed here</a:t>
            </a:r>
            <a:r>
              <a:rPr lang="en-GB" sz="2900" dirty="0">
                <a:solidFill>
                  <a:schemeClr val="tx1"/>
                </a:solidFill>
              </a:rPr>
              <a:t>: </a:t>
            </a:r>
            <a:r>
              <a:rPr lang="en-GB" sz="2900" dirty="0" smtClean="0">
                <a:solidFill>
                  <a:schemeClr val="tx1"/>
                </a:solidFill>
              </a:rPr>
              <a:t/>
            </a:r>
            <a:br>
              <a:rPr lang="en-GB" sz="2900" dirty="0" smtClean="0">
                <a:solidFill>
                  <a:schemeClr val="tx1"/>
                </a:solidFill>
              </a:rPr>
            </a:br>
            <a:r>
              <a:rPr lang="en-GB" sz="3300" dirty="0" smtClean="0">
                <a:solidFill>
                  <a:srgbClr val="C00000"/>
                </a:solidFill>
              </a:rPr>
              <a:t/>
            </a:r>
            <a:br>
              <a:rPr lang="en-GB" sz="3300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rgbClr val="C00000"/>
                </a:solidFill>
              </a:rPr>
              <a:t>S1 - </a:t>
            </a:r>
            <a:r>
              <a:rPr lang="en-GB" sz="2200" dirty="0" smtClean="0">
                <a:solidFill>
                  <a:srgbClr val="C00000"/>
                </a:solidFill>
                <a:hlinkClick r:id="rId3"/>
              </a:rPr>
              <a:t>https</a:t>
            </a:r>
            <a:r>
              <a:rPr lang="en-GB" sz="2200" dirty="0">
                <a:solidFill>
                  <a:srgbClr val="C00000"/>
                </a:solidFill>
                <a:hlinkClick r:id="rId3"/>
              </a:rPr>
              <a:t>://</a:t>
            </a:r>
            <a:r>
              <a:rPr lang="en-GB" sz="2200" dirty="0" smtClean="0">
                <a:solidFill>
                  <a:srgbClr val="C00000"/>
                </a:solidFill>
                <a:hlinkClick r:id="rId3"/>
              </a:rPr>
              <a:t>blogs.glowscotland.org.uk/in/public/schsdigital/uploads/sites/7613/2021/01/08154401/S1-Remote-Learning-Overview.pdf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dirty="0" smtClean="0">
                <a:solidFill>
                  <a:srgbClr val="C00000"/>
                </a:solidFill>
              </a:rPr>
              <a:t/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b="1" dirty="0">
                <a:solidFill>
                  <a:srgbClr val="C00000"/>
                </a:solidFill>
              </a:rPr>
              <a:t>S2 – </a:t>
            </a:r>
            <a:r>
              <a:rPr lang="en-GB" sz="22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GB" sz="2200" dirty="0" smtClean="0">
                <a:solidFill>
                  <a:srgbClr val="C00000"/>
                </a:solidFill>
                <a:hlinkClick r:id="rId4"/>
              </a:rPr>
              <a:t>blogs.glowscotland.org.uk/in/public/schsdigital/uploads/sites/7613/2021/01/08154404/S2-Remote-Learning-OVERVIEW.pdf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dirty="0" smtClean="0">
                <a:solidFill>
                  <a:srgbClr val="C00000"/>
                </a:solidFill>
              </a:rPr>
              <a:t/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rgbClr val="C00000"/>
                </a:solidFill>
              </a:rPr>
              <a:t>S3 </a:t>
            </a:r>
            <a:r>
              <a:rPr lang="en-GB" sz="2200" b="1" dirty="0">
                <a:solidFill>
                  <a:srgbClr val="C00000"/>
                </a:solidFill>
              </a:rPr>
              <a:t>– </a:t>
            </a:r>
            <a:r>
              <a:rPr lang="en-GB" sz="2200" dirty="0">
                <a:solidFill>
                  <a:srgbClr val="C00000"/>
                </a:solidFill>
                <a:hlinkClick r:id="rId5"/>
              </a:rPr>
              <a:t>https://</a:t>
            </a:r>
            <a:r>
              <a:rPr lang="en-GB" sz="2200" dirty="0" smtClean="0">
                <a:solidFill>
                  <a:srgbClr val="C00000"/>
                </a:solidFill>
                <a:hlinkClick r:id="rId5"/>
              </a:rPr>
              <a:t>blogs.glowscotland.org.uk/in/public/schsdigital/uploads/sites/7613/2021/01/08154406/S3-Remote-Learning-OVERVIEW.pdf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dirty="0" smtClean="0">
                <a:solidFill>
                  <a:srgbClr val="C00000"/>
                </a:solidFill>
              </a:rPr>
              <a:t/>
            </a:r>
            <a:br>
              <a:rPr lang="en-GB" sz="2200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rgbClr val="C00000"/>
                </a:solidFill>
              </a:rPr>
              <a:t>S4/5/6 </a:t>
            </a:r>
            <a:r>
              <a:rPr lang="en-GB" sz="2200" b="1" dirty="0">
                <a:solidFill>
                  <a:srgbClr val="C00000"/>
                </a:solidFill>
              </a:rPr>
              <a:t>- </a:t>
            </a:r>
            <a:r>
              <a:rPr lang="en-GB" sz="2200" dirty="0">
                <a:solidFill>
                  <a:srgbClr val="C00000"/>
                </a:solidFill>
                <a:hlinkClick r:id="rId6"/>
              </a:rPr>
              <a:t>https://</a:t>
            </a:r>
            <a:r>
              <a:rPr lang="en-GB" sz="2200" dirty="0" smtClean="0">
                <a:solidFill>
                  <a:srgbClr val="C00000"/>
                </a:solidFill>
                <a:hlinkClick r:id="rId6"/>
              </a:rPr>
              <a:t>blogs.glowscotland.org.uk/in/public/schsdigital/uploads/sites/7613/2021/01/08154443/S4-S5-S6-Remote-Learning-OVERVIEW.pdf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r:id="rId7" imgW="1781424" imgH="2534004" progId="MSPhotoEd.3">
                  <p:embed/>
                </p:oleObj>
              </mc:Choice>
              <mc:Fallback>
                <p:oleObj r:id="rId7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t="23232" b="29293"/>
          <a:stretch/>
        </p:blipFill>
        <p:spPr>
          <a:xfrm>
            <a:off x="8100579" y="124691"/>
            <a:ext cx="3333750" cy="6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50271" y="4360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Health &amp; Wellbeing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435" y="0"/>
            <a:ext cx="3078153" cy="179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6207" y="1595021"/>
            <a:ext cx="103543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Stay active by walking, running or </a:t>
            </a:r>
            <a:r>
              <a:rPr lang="en-GB" sz="2800" dirty="0" smtClean="0"/>
              <a:t>cycling but remember to follow </a:t>
            </a:r>
            <a:r>
              <a:rPr lang="en-GB" sz="2800" dirty="0"/>
              <a:t>Government guidelines!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There are lots of fitness challenges you can do at home.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Exercising helps your mental health too.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Make sure you talk to someone of you are feeling anxious or stressed.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Check on your friends and family – are they ok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Plan breaks away from the screen each day!</a:t>
            </a:r>
            <a:endParaRPr lang="en-GB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3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764" y="624110"/>
            <a:ext cx="9793039" cy="12808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Questions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might be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here: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sway.office.com/V9rkuNKuIPFdKUEI?ref=Link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067" y="3368836"/>
            <a:ext cx="5871297" cy="26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252" y="456588"/>
            <a:ext cx="10615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9968" y="518144"/>
            <a:ext cx="9723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Hard &amp; Stay Safe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274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36" y="1541936"/>
            <a:ext cx="6245778" cy="353715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87657" y="5601421"/>
            <a:ext cx="9723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remember</a:t>
            </a:r>
            <a:r>
              <a:rPr kumimoji="0" lang="en-GB" alt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we are here to help!</a:t>
            </a:r>
            <a:endParaRPr kumimoji="0" lang="en-GB" alt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6558"/>
          <a:stretch/>
        </p:blipFill>
        <p:spPr>
          <a:xfrm>
            <a:off x="1204835" y="1526441"/>
            <a:ext cx="4257636" cy="35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740" y="144653"/>
            <a:ext cx="8911687" cy="72361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830" y="741659"/>
            <a:ext cx="8911687" cy="5989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Lord, </a:t>
            </a:r>
          </a:p>
          <a:p>
            <a:pPr marL="0" indent="0">
              <a:buNone/>
            </a:pPr>
            <a:r>
              <a:rPr lang="en-US" sz="2800" dirty="0" smtClean="0"/>
              <a:t>As </a:t>
            </a:r>
            <a:r>
              <a:rPr lang="en-US" sz="2800" dirty="0"/>
              <a:t>we begin this year, give us the confidence to </a:t>
            </a:r>
            <a:r>
              <a:rPr lang="en-US" sz="2800" dirty="0" smtClean="0"/>
              <a:t>always be </a:t>
            </a:r>
            <a:r>
              <a:rPr lang="en-US" sz="2800" dirty="0"/>
              <a:t>ourselves and </a:t>
            </a:r>
            <a:r>
              <a:rPr lang="en-US" sz="2800" dirty="0" smtClean="0"/>
              <a:t>to use our God-given talents.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life presents us with challenges, let us know that you are </a:t>
            </a:r>
            <a:r>
              <a:rPr lang="en-US" sz="2800" dirty="0" smtClean="0"/>
              <a:t>always </a:t>
            </a:r>
            <a:r>
              <a:rPr lang="en-US" sz="2800" dirty="0"/>
              <a:t>present with us.</a:t>
            </a:r>
          </a:p>
          <a:p>
            <a:pPr marL="0" indent="0">
              <a:buNone/>
            </a:pPr>
            <a:r>
              <a:rPr lang="en-US" sz="2800" dirty="0"/>
              <a:t>Keep us strong and confident in all that we say and do,</a:t>
            </a:r>
          </a:p>
          <a:p>
            <a:pPr marL="0" indent="0">
              <a:buNone/>
            </a:pPr>
            <a:r>
              <a:rPr lang="en-US" sz="2800" dirty="0" smtClean="0"/>
              <a:t>                Amen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St. Columba……….pray for us.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8368"/>
              </p:ext>
            </p:extLst>
          </p:nvPr>
        </p:nvGraphicFramePr>
        <p:xfrm>
          <a:off x="165556" y="1264555"/>
          <a:ext cx="2589213" cy="372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6" y="1264555"/>
                        <a:ext cx="2589213" cy="3728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86270"/>
              </p:ext>
            </p:extLst>
          </p:nvPr>
        </p:nvGraphicFramePr>
        <p:xfrm>
          <a:off x="165557" y="868272"/>
          <a:ext cx="2589213" cy="372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r:id="rId5" imgW="1781424" imgH="2534004" progId="MSPhotoEd.3">
                  <p:embed/>
                </p:oleObj>
              </mc:Choice>
              <mc:Fallback>
                <p:oleObj r:id="rId5" imgW="1781424" imgH="25340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868272"/>
                        <a:ext cx="2589213" cy="3728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5849"/>
          <a:stretch/>
        </p:blipFill>
        <p:spPr>
          <a:xfrm>
            <a:off x="8575982" y="4194654"/>
            <a:ext cx="3595705" cy="26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55" y="28386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This week’s </a:t>
            </a:r>
            <a:r>
              <a:rPr lang="en-GB" sz="4400" b="1" dirty="0">
                <a:solidFill>
                  <a:srgbClr val="C00000"/>
                </a:solidFill>
              </a:rPr>
              <a:t>c</a:t>
            </a:r>
            <a:r>
              <a:rPr lang="en-GB" sz="4400" b="1" dirty="0" smtClean="0">
                <a:solidFill>
                  <a:srgbClr val="C00000"/>
                </a:solidFill>
              </a:rPr>
              <a:t>anteen menu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59124" y="5608183"/>
            <a:ext cx="11102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But please remember to help out around the house and tidy up after yourself</a:t>
            </a:r>
            <a:r>
              <a:rPr lang="en-GB" sz="2200" dirty="0" smtClean="0"/>
              <a:t>!</a:t>
            </a:r>
          </a:p>
          <a:p>
            <a:endParaRPr lang="en-GB" sz="2200" dirty="0"/>
          </a:p>
          <a:p>
            <a:r>
              <a:rPr lang="en-GB" sz="2200" b="1" dirty="0" smtClean="0">
                <a:solidFill>
                  <a:srgbClr val="C00000"/>
                </a:solidFill>
              </a:rPr>
              <a:t>If you are missing Cajun Chicken Pasta, here is the recipe: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436" y="1145987"/>
            <a:ext cx="6054435" cy="43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53" y="130124"/>
            <a:ext cx="8911687" cy="70019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Cajun Chicken Pasta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3EBC43-49F9-5A46-9C42-69F9C8B3C4D6}"/>
              </a:ext>
            </a:extLst>
          </p:cNvPr>
          <p:cNvSpPr txBox="1"/>
          <p:nvPr/>
        </p:nvSpPr>
        <p:spPr>
          <a:xfrm>
            <a:off x="2165131" y="841579"/>
            <a:ext cx="5527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INGREDIENTS:</a:t>
            </a:r>
          </a:p>
          <a:p>
            <a:r>
              <a:rPr lang="en-US" dirty="0"/>
              <a:t>500g 	Penne pasta</a:t>
            </a:r>
          </a:p>
          <a:p>
            <a:r>
              <a:rPr lang="en-US" dirty="0"/>
              <a:t>250g 	Chicken </a:t>
            </a:r>
          </a:p>
          <a:p>
            <a:r>
              <a:rPr lang="en-US" dirty="0"/>
              <a:t>40g 	Margarine</a:t>
            </a:r>
          </a:p>
          <a:p>
            <a:r>
              <a:rPr lang="en-US" dirty="0"/>
              <a:t>40g		Plain flour</a:t>
            </a:r>
          </a:p>
          <a:p>
            <a:r>
              <a:rPr lang="en-US" dirty="0"/>
              <a:t>15g 	Cajun spice</a:t>
            </a:r>
          </a:p>
          <a:p>
            <a:r>
              <a:rPr lang="en-US" dirty="0"/>
              <a:t>25/30g 	Tomato puree</a:t>
            </a:r>
          </a:p>
          <a:p>
            <a:r>
              <a:rPr lang="en-US" dirty="0"/>
              <a:t>450ml 	Semi-skimmed milk</a:t>
            </a:r>
          </a:p>
          <a:p>
            <a:r>
              <a:rPr lang="en-US" dirty="0"/>
              <a:t>450ml 	Water</a:t>
            </a:r>
          </a:p>
          <a:p>
            <a:r>
              <a:rPr lang="en-US" dirty="0"/>
              <a:t>15g 	Chicken stock cube</a:t>
            </a:r>
          </a:p>
          <a:p>
            <a:r>
              <a:rPr lang="en-US" dirty="0"/>
              <a:t>100g 	Natural yoghurt </a:t>
            </a:r>
          </a:p>
          <a:p>
            <a:r>
              <a:rPr lang="en-US" dirty="0"/>
              <a:t>Onion, black pepper and garlic can be added.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70CD3-38BE-2047-98B0-00F4DCE57F76}"/>
              </a:ext>
            </a:extLst>
          </p:cNvPr>
          <p:cNvSpPr txBox="1"/>
          <p:nvPr/>
        </p:nvSpPr>
        <p:spPr>
          <a:xfrm>
            <a:off x="2165131" y="4361792"/>
            <a:ext cx="9322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INSTRUCTIONS:</a:t>
            </a:r>
          </a:p>
          <a:p>
            <a:r>
              <a:rPr lang="en-US" dirty="0"/>
              <a:t>Melt the margarine in a large pot and add flour, Cajun spice, tomato puree, garlic and pepper. Cook for a few minutes.</a:t>
            </a:r>
          </a:p>
          <a:p>
            <a:r>
              <a:rPr lang="en-US" dirty="0"/>
              <a:t>Dissolve the stock cube in water - add this and the milk to the pot.</a:t>
            </a:r>
          </a:p>
          <a:p>
            <a:r>
              <a:rPr lang="en-US" dirty="0"/>
              <a:t>Heat the mixture through then add the yoghurt.</a:t>
            </a:r>
          </a:p>
          <a:p>
            <a:r>
              <a:rPr lang="en-US" dirty="0"/>
              <a:t>Cut the chicken into small chunks or strips and cook it (unless you are using ready cooked chicken).</a:t>
            </a:r>
          </a:p>
          <a:p>
            <a:r>
              <a:rPr lang="en-US" dirty="0"/>
              <a:t>Cook the pasta, add chicken and then add sauce and stir it through.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E684C-8A3C-B444-A3FA-D7C79B989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115" y="83031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73E5-DD33-BC41-BB1E-0E0322BF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6270"/>
            <a:ext cx="10501948" cy="2287605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To offer </a:t>
            </a:r>
            <a:r>
              <a:rPr lang="en-GB" sz="3600" dirty="0">
                <a:solidFill>
                  <a:srgbClr val="FFFF00"/>
                </a:solidFill>
              </a:rPr>
              <a:t>rich learning experiences </a:t>
            </a:r>
            <a:r>
              <a:rPr lang="en-GB" sz="3600" dirty="0"/>
              <a:t>which </a:t>
            </a:r>
            <a:r>
              <a:rPr lang="en-GB" sz="3600" dirty="0">
                <a:solidFill>
                  <a:srgbClr val="FFFF00"/>
                </a:solidFill>
              </a:rPr>
              <a:t>inspire </a:t>
            </a:r>
            <a:r>
              <a:rPr lang="en-GB" sz="3600" dirty="0"/>
              <a:t>engagement and enable </a:t>
            </a:r>
            <a:r>
              <a:rPr lang="en-GB" sz="3600" dirty="0">
                <a:solidFill>
                  <a:srgbClr val="FFFF00"/>
                </a:solidFill>
              </a:rPr>
              <a:t>all</a:t>
            </a:r>
            <a:r>
              <a:rPr lang="en-GB" sz="3600" dirty="0"/>
              <a:t> young people to </a:t>
            </a:r>
            <a:r>
              <a:rPr lang="en-GB" sz="3600" dirty="0">
                <a:solidFill>
                  <a:srgbClr val="FFFF00"/>
                </a:solidFill>
              </a:rPr>
              <a:t>thrive</a:t>
            </a:r>
            <a:r>
              <a:rPr lang="en-GB" sz="3600" dirty="0"/>
              <a:t> both </a:t>
            </a:r>
            <a:r>
              <a:rPr lang="en-GB" sz="3600" dirty="0">
                <a:solidFill>
                  <a:srgbClr val="FFFF00"/>
                </a:solidFill>
              </a:rPr>
              <a:t>within and beyond </a:t>
            </a:r>
            <a:r>
              <a:rPr lang="en-GB" sz="3600" dirty="0"/>
              <a:t>the classroom.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241A9C-4C04-834B-A73B-FAFBA2947925}"/>
              </a:ext>
            </a:extLst>
          </p:cNvPr>
          <p:cNvSpPr txBox="1">
            <a:spLocks/>
          </p:cNvSpPr>
          <p:nvPr/>
        </p:nvSpPr>
        <p:spPr>
          <a:xfrm>
            <a:off x="1141413" y="8492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OUR </a:t>
            </a:r>
            <a:r>
              <a:rPr kumimoji="0" lang="en-US" sz="6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AIMs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Still the same though we’re not</a:t>
            </a:r>
            <a:r>
              <a:rPr kumimoji="0" lang="en-US" sz="4900" b="0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physically in the same building</a:t>
            </a:r>
            <a:endParaRPr kumimoji="0" lang="en-US" sz="49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7301"/>
          <a:stretch/>
        </p:blipFill>
        <p:spPr>
          <a:xfrm rot="572989">
            <a:off x="-37977" y="4053146"/>
            <a:ext cx="3453296" cy="265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824" r="17171" b="24844"/>
          <a:stretch/>
        </p:blipFill>
        <p:spPr>
          <a:xfrm rot="21096475">
            <a:off x="3408685" y="4385559"/>
            <a:ext cx="3215075" cy="2323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301" t="25625"/>
          <a:stretch/>
        </p:blipFill>
        <p:spPr>
          <a:xfrm rot="397663">
            <a:off x="6631587" y="4423883"/>
            <a:ext cx="3378842" cy="2457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8303">
            <a:off x="9626603" y="3972656"/>
            <a:ext cx="2700251" cy="27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80" y="148793"/>
            <a:ext cx="8911687" cy="75175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Daily Registration</a:t>
            </a:r>
            <a:br>
              <a:rPr lang="en-GB" sz="4400" b="1" dirty="0" smtClean="0">
                <a:solidFill>
                  <a:srgbClr val="C00000"/>
                </a:solidFill>
              </a:rPr>
            </a:br>
            <a:r>
              <a:rPr lang="en-GB" sz="4400" b="1" dirty="0">
                <a:solidFill>
                  <a:srgbClr val="C00000"/>
                </a:solidFill>
              </a:rPr>
              <a:t/>
            </a:r>
            <a:br>
              <a:rPr lang="en-GB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306232" y="1134794"/>
            <a:ext cx="89713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It is really important that we know that you are all safe, well and able to get online each day.</a:t>
            </a:r>
          </a:p>
          <a:p>
            <a:endParaRPr lang="en-GB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Please make sure that you ‘like’        the daily post in your year group REGISTRATION Team.</a:t>
            </a:r>
          </a:p>
          <a:p>
            <a:endParaRPr lang="en-GB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To allow us to monitor this every day we would ask that you ‘register’ </a:t>
            </a:r>
            <a:r>
              <a:rPr lang="en-GB" sz="2500" b="1" dirty="0" smtClean="0">
                <a:solidFill>
                  <a:srgbClr val="C00000"/>
                </a:solidFill>
              </a:rPr>
              <a:t>before 11am </a:t>
            </a:r>
            <a:r>
              <a:rPr lang="en-GB" sz="2500" dirty="0" smtClean="0"/>
              <a:t>(so get those alarms set)!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We will be contacting parents of pupils who </a:t>
            </a:r>
            <a:r>
              <a:rPr lang="en-GB" sz="2500" dirty="0" smtClean="0"/>
              <a:t>have not registered </a:t>
            </a:r>
            <a:r>
              <a:rPr lang="en-GB" sz="2500" dirty="0" smtClean="0"/>
              <a:t>to offer support.</a:t>
            </a:r>
            <a:endParaRPr lang="en-GB" sz="2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44" y="5143360"/>
            <a:ext cx="3061855" cy="1714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B18689-EA21-5944-AF7F-0C6F96EEB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936" y="2177657"/>
            <a:ext cx="568138" cy="568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r="4708"/>
          <a:stretch/>
        </p:blipFill>
        <p:spPr>
          <a:xfrm>
            <a:off x="7100851" y="5102147"/>
            <a:ext cx="1738349" cy="17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207" y="14532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Remote Learning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049" y="963878"/>
            <a:ext cx="779372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Thanks for your hard work and well done on all that you achieved during week1!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Thanks to all those who provided some feedback too - w</a:t>
            </a:r>
            <a:r>
              <a:rPr lang="en-GB" sz="2200" dirty="0" smtClean="0"/>
              <a:t>e have taken on board many of the points and will be acting on them to improve your experience over the next few weeks.</a:t>
            </a:r>
          </a:p>
          <a:p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One of the main points raised was that it can be a bit overwhelming knowing where to start and how to get organised.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We have created a short video to help with this.</a:t>
            </a:r>
          </a:p>
          <a:p>
            <a:r>
              <a:rPr lang="en-GB" sz="2200" dirty="0" smtClean="0"/>
              <a:t>     Please take a look and use it to make a weekly plan: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</a:t>
            </a:r>
            <a:r>
              <a:rPr lang="en-GB" sz="3200" dirty="0">
                <a:hlinkClick r:id="rId5"/>
              </a:rPr>
              <a:t>https://</a:t>
            </a:r>
            <a:r>
              <a:rPr lang="en-GB" sz="3200" dirty="0" smtClean="0">
                <a:hlinkClick r:id="rId5"/>
              </a:rPr>
              <a:t>clickv.ie/w/6Vgp</a:t>
            </a:r>
            <a:r>
              <a:rPr lang="en-GB" sz="3200" dirty="0" smtClean="0"/>
              <a:t> </a:t>
            </a:r>
          </a:p>
          <a:p>
            <a:r>
              <a:rPr lang="en-GB" sz="2200" dirty="0"/>
              <a:t>{</a:t>
            </a:r>
            <a:r>
              <a:rPr lang="en-GB" sz="2200" dirty="0" smtClean="0"/>
              <a:t>You can also play a game of guess which teacher is doing the voiceover      }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9503"/>
          <a:stretch/>
        </p:blipFill>
        <p:spPr>
          <a:xfrm>
            <a:off x="9547582" y="4782723"/>
            <a:ext cx="2644417" cy="2068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583" y="0"/>
            <a:ext cx="2647950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429" y="6188065"/>
            <a:ext cx="385762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55" y="28386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Help with Teams/Glow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04454" y="1047008"/>
            <a:ext cx="10287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Remember that </a:t>
            </a:r>
            <a:r>
              <a:rPr lang="en-GB" sz="2200" dirty="0" smtClean="0"/>
              <a:t>if you have any technical issues there are a number of</a:t>
            </a:r>
          </a:p>
          <a:p>
            <a:r>
              <a:rPr lang="en-GB" sz="2200" dirty="0" smtClean="0"/>
              <a:t>‘</a:t>
            </a:r>
            <a:r>
              <a:rPr lang="en-GB" sz="2200" dirty="0" smtClean="0"/>
              <a:t>How to’ videos if you need help with any aspect of Teams or Glow. They can be accessed here: </a:t>
            </a:r>
          </a:p>
          <a:p>
            <a:pPr fontAlgn="base"/>
            <a:r>
              <a:rPr lang="en-GB" sz="2200" dirty="0"/>
              <a:t> </a:t>
            </a:r>
            <a:r>
              <a:rPr lang="en-GB" sz="2900" dirty="0" smtClean="0">
                <a:hlinkClick r:id="rId5"/>
              </a:rPr>
              <a:t>https://blogs.glowscotland.org.uk/in/schsdigital/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or on </a:t>
            </a:r>
            <a:r>
              <a:rPr lang="en-GB" sz="2200" dirty="0" err="1" smtClean="0"/>
              <a:t>ClickView</a:t>
            </a:r>
            <a:r>
              <a:rPr lang="en-GB" sz="2200" dirty="0" smtClean="0"/>
              <a:t> here:</a:t>
            </a:r>
            <a:r>
              <a:rPr lang="en-GB" sz="2900" dirty="0"/>
              <a:t> </a:t>
            </a:r>
            <a:r>
              <a:rPr lang="en-GB" sz="2900" dirty="0">
                <a:hlinkClick r:id="rId6"/>
              </a:rPr>
              <a:t>https://clickv.ie/w/y6cp</a:t>
            </a:r>
            <a:endParaRPr lang="en-GB" sz="2900" dirty="0"/>
          </a:p>
          <a:p>
            <a:r>
              <a:rPr lang="en-GB" sz="2200" b="1" dirty="0" smtClean="0"/>
              <a:t>You can also ask for help in the Teams Support channel of your year </a:t>
            </a:r>
          </a:p>
          <a:p>
            <a:r>
              <a:rPr lang="en-GB" sz="2200" b="1" dirty="0" smtClean="0"/>
              <a:t>group Team.</a:t>
            </a:r>
            <a:endParaRPr lang="en-GB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81" y="3612122"/>
            <a:ext cx="2563089" cy="325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690" y="3938406"/>
            <a:ext cx="4387368" cy="29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55" y="28386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Uploading your work</a:t>
            </a:r>
            <a:r>
              <a:rPr lang="en-US" sz="4400" b="1" dirty="0">
                <a:solidFill>
                  <a:srgbClr val="C00000"/>
                </a:solidFill>
              </a:rPr>
              <a:t/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557" y="1240972"/>
          <a:ext cx="1660650" cy="2391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3" imgW="1781424" imgH="2534004" progId="MSPhotoEd.3">
                  <p:embed/>
                </p:oleObj>
              </mc:Choice>
              <mc:Fallback>
                <p:oleObj r:id="rId3" imgW="1781424" imgH="2534004" progId="MSPhotoEd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7" y="1240972"/>
                        <a:ext cx="1660650" cy="2391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056854" y="1564756"/>
            <a:ext cx="8347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Office Lens </a:t>
            </a:r>
            <a:r>
              <a:rPr lang="en-GB" sz="2200" dirty="0" smtClean="0"/>
              <a:t>is a really easy way to scan and upload your work onto One Note or Teams.</a:t>
            </a:r>
          </a:p>
          <a:p>
            <a:r>
              <a:rPr lang="en-GB" sz="2200" dirty="0" smtClean="0"/>
              <a:t>It’s a free app and is available on Android and IOS devices.</a:t>
            </a:r>
            <a:endParaRPr lang="en-GB" sz="2900" dirty="0"/>
          </a:p>
          <a:p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422" y="3641832"/>
            <a:ext cx="8001187" cy="19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2405</TotalTime>
  <Words>941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Apple Chancery</vt:lpstr>
      <vt:lpstr>Arial</vt:lpstr>
      <vt:lpstr>Calibri</vt:lpstr>
      <vt:lpstr>Century Gothic</vt:lpstr>
      <vt:lpstr>Lucida Sans</vt:lpstr>
      <vt:lpstr>Nanum Pen Script</vt:lpstr>
      <vt:lpstr>Trebuchet MS</vt:lpstr>
      <vt:lpstr>Tw Cen MT</vt:lpstr>
      <vt:lpstr>Wingdings 3</vt:lpstr>
      <vt:lpstr>Wisp</vt:lpstr>
      <vt:lpstr>Circuit</vt:lpstr>
      <vt:lpstr>MSPhotoEd.3</vt:lpstr>
      <vt:lpstr>Registration Notices   18th January 2021</vt:lpstr>
      <vt:lpstr>Prayer</vt:lpstr>
      <vt:lpstr>This week’s canteen menu  </vt:lpstr>
      <vt:lpstr>Cajun Chicken Pasta </vt:lpstr>
      <vt:lpstr>PowerPoint Presentation</vt:lpstr>
      <vt:lpstr>Daily Registration    </vt:lpstr>
      <vt:lpstr>Remote Learning  </vt:lpstr>
      <vt:lpstr>Help with Teams/Glow  </vt:lpstr>
      <vt:lpstr>Uploading your work  </vt:lpstr>
      <vt:lpstr>Live Teams Meetings - BGE  </vt:lpstr>
      <vt:lpstr>Live Teams Meetings – Senior Phase  </vt:lpstr>
      <vt:lpstr>Remote learning Working together even though we are not together   </vt:lpstr>
      <vt:lpstr>What to expect each week Overviews of the remote learning each week for each subject was sent to parents last week. They can be accessed here:   S1 - https://blogs.glowscotland.org.uk/in/public/schsdigital/uploads/sites/7613/2021/01/08154401/S1-Remote-Learning-Overview.pdf   S2 – https://blogs.glowscotland.org.uk/in/public/schsdigital/uploads/sites/7613/2021/01/08154404/S2-Remote-Learning-OVERVIEW.pdf   S3 – https://blogs.glowscotland.org.uk/in/public/schsdigital/uploads/sites/7613/2021/01/08154406/S3-Remote-Learning-OVERVIEW.pdf   S4/5/6 - https://blogs.glowscotland.org.uk/in/public/schsdigital/uploads/sites/7613/2021/01/08154443/S4-S5-S6-Remote-Learning-OVERVIEW.pdf   </vt:lpstr>
      <vt:lpstr>Health &amp; Wellbeing  </vt:lpstr>
      <vt:lpstr>Questions? The answer might be here:  https://sway.office.com/V9rkuNKuIPFdKUEI?ref=Link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Assembly  17th August 2017</dc:title>
  <dc:creator>Mrs McGeehan</dc:creator>
  <cp:lastModifiedBy>Mrs McGeehan</cp:lastModifiedBy>
  <cp:revision>102</cp:revision>
  <dcterms:created xsi:type="dcterms:W3CDTF">2017-08-15T18:16:31Z</dcterms:created>
  <dcterms:modified xsi:type="dcterms:W3CDTF">2021-01-17T10:21:07Z</dcterms:modified>
</cp:coreProperties>
</file>