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99" r:id="rId2"/>
    <p:sldId id="302" r:id="rId3"/>
    <p:sldId id="259" r:id="rId4"/>
    <p:sldId id="303" r:id="rId5"/>
    <p:sldId id="261" r:id="rId6"/>
    <p:sldId id="379" r:id="rId7"/>
    <p:sldId id="327" r:id="rId8"/>
    <p:sldId id="355" r:id="rId9"/>
    <p:sldId id="356" r:id="rId10"/>
    <p:sldId id="305" r:id="rId11"/>
    <p:sldId id="306" r:id="rId12"/>
    <p:sldId id="307" r:id="rId13"/>
    <p:sldId id="325" r:id="rId14"/>
    <p:sldId id="308" r:id="rId15"/>
    <p:sldId id="321" r:id="rId16"/>
    <p:sldId id="330" r:id="rId17"/>
    <p:sldId id="334" r:id="rId18"/>
    <p:sldId id="336" r:id="rId19"/>
    <p:sldId id="333" r:id="rId20"/>
    <p:sldId id="332" r:id="rId21"/>
    <p:sldId id="392" r:id="rId22"/>
    <p:sldId id="297" r:id="rId23"/>
    <p:sldId id="276" r:id="rId24"/>
    <p:sldId id="278" r:id="rId25"/>
    <p:sldId id="432" r:id="rId26"/>
    <p:sldId id="360" r:id="rId27"/>
    <p:sldId id="277" r:id="rId28"/>
    <p:sldId id="280" r:id="rId29"/>
    <p:sldId id="282" r:id="rId30"/>
    <p:sldId id="281" r:id="rId31"/>
    <p:sldId id="361" r:id="rId32"/>
    <p:sldId id="283" r:id="rId33"/>
    <p:sldId id="397" r:id="rId34"/>
    <p:sldId id="398" r:id="rId35"/>
    <p:sldId id="399" r:id="rId36"/>
    <p:sldId id="403" r:id="rId37"/>
    <p:sldId id="404" r:id="rId38"/>
    <p:sldId id="400" r:id="rId39"/>
    <p:sldId id="406" r:id="rId40"/>
    <p:sldId id="407" r:id="rId41"/>
    <p:sldId id="413" r:id="rId42"/>
    <p:sldId id="401" r:id="rId43"/>
    <p:sldId id="419" r:id="rId44"/>
    <p:sldId id="424" r:id="rId45"/>
    <p:sldId id="425" r:id="rId46"/>
    <p:sldId id="313" r:id="rId47"/>
    <p:sldId id="448" r:id="rId48"/>
    <p:sldId id="445" r:id="rId49"/>
    <p:sldId id="311" r:id="rId50"/>
    <p:sldId id="312" r:id="rId51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58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0999" tIns="45500" rIns="90999" bIns="4550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0999" tIns="45500" rIns="90999" bIns="45500" rtlCol="0"/>
          <a:lstStyle>
            <a:lvl1pPr algn="r">
              <a:defRPr sz="1200"/>
            </a:lvl1pPr>
          </a:lstStyle>
          <a:p>
            <a:fld id="{0252B511-3AF9-4BA3-ADCD-5A14FE9DB1A5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0999" tIns="45500" rIns="90999" bIns="4550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0999" tIns="45500" rIns="90999" bIns="45500" rtlCol="0" anchor="b"/>
          <a:lstStyle>
            <a:lvl1pPr algn="r">
              <a:defRPr sz="1200"/>
            </a:lvl1pPr>
          </a:lstStyle>
          <a:p>
            <a:fld id="{3BCD7284-CFAE-46A8-AC6F-4FFE3C880C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0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0999" tIns="45500" rIns="90999" bIns="4550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0999" tIns="45500" rIns="90999" bIns="4550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2760E9A-35B9-468F-8BCA-689DF95EECC8}" type="datetimeFigureOut">
              <a:rPr lang="en-GB"/>
              <a:pPr>
                <a:defRPr/>
              </a:pPr>
              <a:t>25/02/2020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9" tIns="45500" rIns="90999" bIns="4550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0999" tIns="45500" rIns="90999" bIns="4550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0999" tIns="45500" rIns="90999" bIns="4550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0999" tIns="45500" rIns="90999" bIns="4550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71DA0B9-68A3-47EA-98CE-E0A7E50194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5471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AF430E-A083-4DB9-BB78-F8A9BB95261B}" type="slidenum">
              <a:rPr lang="en-GB" alt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altLang="en-US">
              <a:latin typeface="Arial" charset="0"/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F8B29E-73A6-4850-8DDE-0AD492061847}" type="slidenum">
              <a:rPr lang="en-GB" alt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altLang="en-US">
              <a:latin typeface="Arial" charset="0"/>
              <a:cs typeface="Arial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5A5FB6-2E8E-4D0B-BB5F-7CBA10E7BC4B}" type="slidenum">
              <a:rPr lang="en-GB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2F8676-6D4C-439B-99C1-26974B307150}" type="slidenum">
              <a:rPr lang="en-GB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5FE607-2E6A-4126-B67E-1BC236377957}" type="slidenum">
              <a:rPr lang="en-GB" alt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 altLang="en-US">
              <a:latin typeface="Arial" charset="0"/>
              <a:cs typeface="Arial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D8B7DB-D882-4854-81B5-66B042ABC94B}" type="slidenum">
              <a:rPr lang="en-GB" alt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 altLang="en-US">
              <a:latin typeface="Arial" charset="0"/>
              <a:cs typeface="Arial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5A5FB6-2E8E-4D0B-BB5F-7CBA10E7BC4B}" type="slidenum">
              <a:rPr lang="en-GB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5A5FB6-2E8E-4D0B-BB5F-7CBA10E7BC4B}" type="slidenum">
              <a:rPr lang="en-GB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785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FCDE3D-493E-4BCF-B25C-EA3B8519453F}" type="slidenum">
              <a:rPr lang="en-GB" alt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altLang="en-US">
              <a:latin typeface="Arial" charset="0"/>
              <a:cs typeface="Arial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F43977-5FBE-42C1-87B1-E9962CAC9704}" type="slidenum">
              <a:rPr lang="en-US" alt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en-US">
              <a:latin typeface="Arial" charset="0"/>
              <a:cs typeface="Arial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 txBox="1">
            <a:spLocks noGrp="1" noChangeArrowheads="1"/>
          </p:cNvSpPr>
          <p:nvPr/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99" tIns="45500" rIns="90999" bIns="45500" anchor="b"/>
          <a:lstStyle/>
          <a:p>
            <a:pPr algn="r"/>
            <a:fld id="{F4F8DA36-4865-41A2-AB4A-9E80B04545AA}" type="slidenum">
              <a:rPr lang="en-GB" altLang="en-US" sz="1200"/>
              <a:pPr algn="r"/>
              <a:t>23</a:t>
            </a:fld>
            <a:endParaRPr lang="en-GB" altLang="en-US" sz="12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6EB180-F940-4AAA-88AE-D837A4D05591}" type="slidenum">
              <a:rPr lang="en-GB" alt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GB" altLang="en-US">
              <a:latin typeface="Arial" charset="0"/>
              <a:cs typeface="Arial" charset="0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0406AF-0027-456B-B8AF-62F8406F0164}" type="slidenum">
              <a:rPr lang="en-GB" alt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GB" altLang="en-US">
              <a:latin typeface="Arial" charset="0"/>
              <a:cs typeface="Arial" charset="0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34534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3872A8-F30F-4DDD-9A74-1581759A1871}" type="slidenum">
              <a:rPr lang="en-GB" alt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GB" altLang="en-US">
              <a:latin typeface="Arial" charset="0"/>
              <a:cs typeface="Arial" charset="0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3872A8-F30F-4DDD-9A74-1581759A1871}" type="slidenum">
              <a:rPr lang="en-GB" alt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GB" altLang="en-US">
              <a:latin typeface="Arial" charset="0"/>
              <a:cs typeface="Arial" charset="0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0406AF-0027-456B-B8AF-62F8406F0164}" type="slidenum">
              <a:rPr lang="en-GB" alt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GB" altLang="en-US">
              <a:latin typeface="Arial" charset="0"/>
              <a:cs typeface="Arial" charset="0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B93CA8-A6E6-4EA6-9D65-9B7E221E1083}" type="slidenum">
              <a:rPr lang="en-GB" alt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GB" altLang="en-US">
              <a:latin typeface="Arial" charset="0"/>
              <a:cs typeface="Arial" charset="0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E8DB6D-28A3-4DF1-90FF-8D8E8EF9CD05}" type="slidenum">
              <a:rPr lang="en-GB" alt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GB" altLang="en-US">
              <a:latin typeface="Arial" charset="0"/>
              <a:cs typeface="Arial" charset="0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0406AF-0027-456B-B8AF-62F8406F0164}" type="slidenum">
              <a:rPr lang="en-GB" alt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GB" altLang="en-US">
              <a:latin typeface="Arial" charset="0"/>
              <a:cs typeface="Arial" charset="0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EEC7E6-AD5A-457F-B6D2-FA5ED6A08B1F}" type="slidenum">
              <a:rPr lang="en-GB" alt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altLang="en-US">
              <a:latin typeface="Arial" charset="0"/>
              <a:cs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45E7EC-B53E-4CA9-BEE8-F617C82D7FC6}" type="slidenum">
              <a:rPr lang="en-GB" alt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GB" altLang="en-US">
              <a:latin typeface="Arial" charset="0"/>
              <a:cs typeface="Arial" charset="0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 txBox="1">
            <a:spLocks noGrp="1"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001" tIns="45501" rIns="91001" bIns="45501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DC71996-7FDE-4FA7-AC4B-C2B03B7F8BF5}" type="slidenum">
              <a:rPr lang="en-GB" altLang="en-US"/>
              <a:pPr algn="r" eaLnBrk="1" hangingPunct="1">
                <a:spcBef>
                  <a:spcPct val="0"/>
                </a:spcBef>
              </a:pPr>
              <a:t>33</a:t>
            </a:fld>
            <a:endParaRPr lang="en-GB" altLang="en-US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718697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9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8188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628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34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06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78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50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D239F9-61E5-4E72-894B-DEFE292BB51D}" type="slidenum">
              <a:rPr lang="en-GB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34</a:t>
            </a:fld>
            <a:endParaRPr lang="en-GB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4478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 txBox="1">
            <a:spLocks noGrp="1"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001" tIns="45501" rIns="91001" bIns="45501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2ABF104-3112-4486-9353-E29807529ED5}" type="slidenum">
              <a:rPr lang="en-GB" altLang="en-US"/>
              <a:pPr algn="r" eaLnBrk="1" hangingPunct="1">
                <a:spcBef>
                  <a:spcPct val="0"/>
                </a:spcBef>
              </a:pPr>
              <a:t>40</a:t>
            </a:fld>
            <a:endParaRPr lang="en-GB" altLang="en-US"/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610718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 txBox="1">
            <a:spLocks noGrp="1"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001" tIns="45501" rIns="91001" bIns="45501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10EBEC0-C92C-49F5-B281-4A212A96A301}" type="slidenum">
              <a:rPr lang="en-GB" altLang="en-US"/>
              <a:pPr algn="r" eaLnBrk="1" hangingPunct="1">
                <a:spcBef>
                  <a:spcPct val="0"/>
                </a:spcBef>
              </a:pPr>
              <a:t>41</a:t>
            </a:fld>
            <a:endParaRPr lang="en-GB" altLang="en-US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427453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 txBox="1">
            <a:spLocks noGrp="1"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001" tIns="45501" rIns="91001" bIns="45501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704DA53-CBF5-4C34-9EC0-73473030A363}" type="slidenum">
              <a:rPr lang="en-GB" altLang="en-US"/>
              <a:pPr algn="r" eaLnBrk="1" hangingPunct="1">
                <a:spcBef>
                  <a:spcPct val="0"/>
                </a:spcBef>
              </a:pPr>
              <a:t>43</a:t>
            </a:fld>
            <a:endParaRPr lang="en-GB" altLang="en-US"/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823791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8188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628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34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06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78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50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25AE4A-58A9-4806-8BD6-3B9C566F78C0}" type="slidenum">
              <a:rPr lang="en-GB" altLang="en-US" smtClean="0"/>
              <a:pPr>
                <a:spcBef>
                  <a:spcPct val="0"/>
                </a:spcBef>
              </a:pPr>
              <a:t>44</a:t>
            </a:fld>
            <a:endParaRPr lang="en-GB" altLang="en-US" smtClean="0"/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321058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8188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628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34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06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78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50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705DE8-7EBC-4153-B902-A564CB88CE58}" type="slidenum">
              <a:rPr lang="en-GB" altLang="en-US" smtClean="0"/>
              <a:pPr>
                <a:spcBef>
                  <a:spcPct val="0"/>
                </a:spcBef>
              </a:pPr>
              <a:t>45</a:t>
            </a:fld>
            <a:endParaRPr lang="en-GB" altLang="en-US" smtClean="0"/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634213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3CCF56-A76B-407C-AE1E-DA7CE8149A0C}" type="slidenum">
              <a:rPr lang="en-GB" alt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GB" altLang="en-US">
              <a:latin typeface="Arial" charset="0"/>
              <a:cs typeface="Arial" charset="0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8188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628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34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06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78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508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1CF6F0-D0E4-46A8-9273-DB0489BB2155}" type="slidenum">
              <a:rPr lang="en-GB" altLang="en-US" smtClean="0"/>
              <a:pPr>
                <a:spcBef>
                  <a:spcPct val="0"/>
                </a:spcBef>
              </a:pPr>
              <a:t>47</a:t>
            </a:fld>
            <a:endParaRPr lang="en-GB" altLang="en-US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07691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8800FE-AFFB-41B2-9580-D788147FC230}" type="slidenum">
              <a:rPr lang="en-GB" alt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altLang="en-US">
              <a:latin typeface="Arial" charset="0"/>
              <a:cs typeface="Arial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3CCF56-A76B-407C-AE1E-DA7CE8149A0C}" type="slidenum">
              <a:rPr lang="en-GB" alt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GB" altLang="en-US">
              <a:latin typeface="Arial" charset="0"/>
              <a:cs typeface="Arial" charset="0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21555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0EC4C2-E70F-4998-9E58-A4CCBB1E5C29}" type="slidenum">
              <a:rPr lang="en-GB" alt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GB" altLang="en-US">
              <a:latin typeface="Arial" charset="0"/>
              <a:cs typeface="Arial" charset="0"/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2225A4-B740-40F0-B92C-66047C60677A}" type="slidenum">
              <a:rPr lang="en-GB" alt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GB" altLang="en-US">
              <a:latin typeface="Arial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5344B5-DC55-4A62-B4A8-DFAEBFFB9041}" type="slidenum">
              <a:rPr lang="en-GB" alt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altLang="en-US">
              <a:latin typeface="Arial" charset="0"/>
              <a:cs typeface="Arial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790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D8B7DB-D882-4854-81B5-66B042ABC94B}" type="slidenum">
              <a:rPr lang="en-GB" alt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altLang="en-US">
              <a:latin typeface="Arial" charset="0"/>
              <a:cs typeface="Arial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720C5C-4CB3-435B-AEEB-6E49EA889167}" type="slidenum">
              <a:rPr lang="en-GB" alt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altLang="en-US">
              <a:latin typeface="Arial" charset="0"/>
              <a:cs typeface="Arial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487FDC-750C-475A-9F24-98C78BC87615}" type="slidenum">
              <a:rPr lang="en-GB" alt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altLang="en-US">
              <a:latin typeface="Arial" charset="0"/>
              <a:cs typeface="Arial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D8B7DB-D882-4854-81B5-66B042ABC94B}" type="slidenum">
              <a:rPr lang="en-GB" alt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altLang="en-US">
              <a:latin typeface="Arial" charset="0"/>
              <a:cs typeface="Arial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BAB99-9514-4997-BAC2-FAEBBE332DDA}" type="datetimeFigureOut">
              <a:rPr lang="en-GB"/>
              <a:pPr>
                <a:defRPr/>
              </a:pPr>
              <a:t>25/02/2020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E88E8-EDE9-401C-802C-BEF7580ABE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41E1E-7396-491B-8022-009BAC017383}" type="datetimeFigureOut">
              <a:rPr lang="en-GB"/>
              <a:pPr>
                <a:defRPr/>
              </a:pPr>
              <a:t>25/02/2020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D98AF-B5FC-4AD7-9853-F42CAB5CDD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73F5A-2F1B-45F1-87F0-A4D2EB1D6D9E}" type="datetimeFigureOut">
              <a:rPr lang="en-GB"/>
              <a:pPr>
                <a:defRPr/>
              </a:pPr>
              <a:t>25/02/2020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F1004-7793-4658-AC3E-1C62A8BC42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C77BB-4C19-404B-95A5-0A9E51E319E2}" type="datetimeFigureOut">
              <a:rPr lang="en-GB"/>
              <a:pPr>
                <a:defRPr/>
              </a:pPr>
              <a:t>25/02/2020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4AD98-67BC-4C55-AB50-4AE1B230E2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B8DF4-279F-4E48-9766-55B7D8614CF3}" type="datetimeFigureOut">
              <a:rPr lang="en-GB"/>
              <a:pPr>
                <a:defRPr/>
              </a:pPr>
              <a:t>25/02/2020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C5339-3D56-414D-972D-7A7C5482AE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FBB47-3020-4C4D-8EC7-D158DD4003C5}" type="datetimeFigureOut">
              <a:rPr lang="en-GB"/>
              <a:pPr>
                <a:defRPr/>
              </a:pPr>
              <a:t>25/02/2020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BEFC0-AB2A-411D-93ED-C42D4CE012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86421-3FA7-47AA-B838-92DB8A9682BE}" type="datetimeFigureOut">
              <a:rPr lang="en-GB"/>
              <a:pPr>
                <a:defRPr/>
              </a:pPr>
              <a:t>25/02/2020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8F108-19C0-4970-9E66-A814CA2BC9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D77BD-8AF7-4A51-B5BC-832F93282B29}" type="datetimeFigureOut">
              <a:rPr lang="en-GB"/>
              <a:pPr>
                <a:defRPr/>
              </a:pPr>
              <a:t>25/02/2020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C7616-98BC-460B-8ABE-0DFA8351E3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58DC5-DCEB-4BC9-BD57-7275C40BD593}" type="datetimeFigureOut">
              <a:rPr lang="en-GB"/>
              <a:pPr>
                <a:defRPr/>
              </a:pPr>
              <a:t>25/02/2020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26A6B-9AE4-42C9-BBC5-7C3C1FF7FB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70963-0E39-4864-BA35-C2BBB597E66B}" type="datetimeFigureOut">
              <a:rPr lang="en-GB"/>
              <a:pPr>
                <a:defRPr/>
              </a:pPr>
              <a:t>25/02/2020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43F4-21BC-498A-8E81-6D59163CFF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823A8-517C-4C88-A658-46BE4CD73C80}" type="datetimeFigureOut">
              <a:rPr lang="en-GB"/>
              <a:pPr>
                <a:defRPr/>
              </a:pPr>
              <a:t>25/02/2020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BF101-59DD-4C27-B4A9-2F9C59002C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65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6C985A-AA38-4F49-BBCF-68B3C2194E3E}" type="datetimeFigureOut">
              <a:rPr lang="en-GB"/>
              <a:pPr>
                <a:defRPr/>
              </a:pPr>
              <a:t>25/02/2020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408ABF-10C2-4258-8F42-4372954170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C1RxloV0Mo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MGUPKA_pOE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faculty.sdmiramar.edu/fgarces/labmatters/instruments/aa/AAS_Theory/AASTheory.htm&amp;ei=GXW_VPj5JMnWasPUgagK&amp;bvm=bv.83829542,d.d2s&amp;psig=AFQjCNEDut3_NYqDYE--yxpKPyAsPhll7Q&amp;ust=1421919856535807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ved=0CAcQjRw&amp;url=http://gwydir.demon.co.uk/jo/minerals/metals.htm&amp;ei=Oqm_VM3PK8zUatHGgrAH&amp;bvm=bv.83829542,d.d2s&amp;psig=AFQjCNEPh_gj574auu5Grqzz2mZ3bt5RcQ&amp;ust=1421933237122974" TargetMode="External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.uk/url?sa=i&amp;rct=j&amp;q=&amp;esrc=s&amp;frm=1&amp;source=images&amp;cd=&amp;cad=rja&amp;uact=8&amp;ved=0CAcQjRw&amp;url=http://science.howstuffworks.com/iron2.htm&amp;ei=g6m_VIarA43saJ7bgOgN&amp;bvm=bv.83829542,d.d2s&amp;psig=AFQjCNEPh_gj574auu5Grqzz2mZ3bt5RcQ&amp;ust=1421933237122974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gonglow.com/films/redox-reactions-1464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8IFo7ykHu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KgUmNQD6m5Q" TargetMode="Externa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ved=0CAcQjRw&amp;url=http://en.wikipedia.org/wiki/Eudiometer&amp;ei=KFqRVJ_3M5fuaLqFgpgB&amp;bvm=bv.82001339,d.d2s&amp;psig=AFQjCNF1P4BBV3yewzjuG2fgyufb0AC8kA&amp;ust=141889832109403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6"/>
          <p:cNvSpPr txBox="1">
            <a:spLocks noChangeArrowheads="1"/>
          </p:cNvSpPr>
          <p:nvPr/>
        </p:nvSpPr>
        <p:spPr bwMode="auto">
          <a:xfrm>
            <a:off x="1522413" y="981075"/>
            <a:ext cx="5867400" cy="17732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GB" altLang="en-US" sz="2800" dirty="0">
                <a:latin typeface="Comic Sans MS" pitchFamily="66" charset="0"/>
              </a:rPr>
              <a:t>Chemistry</a:t>
            </a:r>
          </a:p>
          <a:p>
            <a:pPr>
              <a:lnSpc>
                <a:spcPct val="130000"/>
              </a:lnSpc>
            </a:pPr>
            <a:r>
              <a:rPr lang="en-GB" altLang="en-US" sz="2800" dirty="0">
                <a:latin typeface="Comic Sans MS" pitchFamily="66" charset="0"/>
              </a:rPr>
              <a:t>S3 Broad General </a:t>
            </a:r>
            <a:r>
              <a:rPr lang="en-US" altLang="en-US" sz="2800" dirty="0">
                <a:latin typeface="Comic Sans MS" pitchFamily="66" charset="0"/>
              </a:rPr>
              <a:t>Education</a:t>
            </a:r>
            <a:endParaRPr lang="en-GB" altLang="en-US" sz="2800" dirty="0">
              <a:latin typeface="Comic Sans MS" pitchFamily="66" charset="0"/>
            </a:endParaRPr>
          </a:p>
          <a:p>
            <a:pPr>
              <a:lnSpc>
                <a:spcPct val="130000"/>
              </a:lnSpc>
            </a:pPr>
            <a:r>
              <a:rPr lang="en-GB" altLang="en-US" sz="2800" dirty="0">
                <a:latin typeface="Comic Sans MS" pitchFamily="66" charset="0"/>
              </a:rPr>
              <a:t>Metals – Properties and Reactions</a:t>
            </a:r>
          </a:p>
        </p:txBody>
      </p:sp>
      <p:pic>
        <p:nvPicPr>
          <p:cNvPr id="14338" name="Picture 10" descr="colourfulbott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2924175"/>
            <a:ext cx="4078288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2" descr="chemist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3213100"/>
            <a:ext cx="142240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4" descr="chemistry_molecul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3213100"/>
            <a:ext cx="1389062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ChangeArrowheads="1"/>
          </p:cNvSpPr>
          <p:nvPr/>
        </p:nvSpPr>
        <p:spPr bwMode="auto">
          <a:xfrm>
            <a:off x="900113" y="981075"/>
            <a:ext cx="7488237" cy="50403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430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557338"/>
            <a:ext cx="3016250" cy="41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Line 9"/>
          <p:cNvSpPr>
            <a:spLocks noChangeShapeType="1"/>
          </p:cNvSpPr>
          <p:nvPr/>
        </p:nvSpPr>
        <p:spPr bwMode="auto">
          <a:xfrm flipV="1">
            <a:off x="3276600" y="2133600"/>
            <a:ext cx="0" cy="3095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1258888" y="1484313"/>
            <a:ext cx="5329237" cy="30241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5580063" y="2349500"/>
            <a:ext cx="863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2000">
                <a:latin typeface="Comic Sans MS" pitchFamily="66" charset="0"/>
              </a:rPr>
              <a:t>React</a:t>
            </a:r>
          </a:p>
          <a:p>
            <a:r>
              <a:rPr lang="en-GB" altLang="en-US" sz="2000">
                <a:latin typeface="Comic Sans MS" pitchFamily="66" charset="0"/>
              </a:rPr>
              <a:t>with</a:t>
            </a:r>
          </a:p>
          <a:p>
            <a:r>
              <a:rPr lang="en-GB" altLang="en-US" sz="2000">
                <a:latin typeface="Comic Sans MS" pitchFamily="66" charset="0"/>
              </a:rPr>
              <a:t>acid</a:t>
            </a:r>
          </a:p>
        </p:txBody>
      </p:sp>
      <p:sp>
        <p:nvSpPr>
          <p:cNvPr id="43014" name="Text Box 3"/>
          <p:cNvSpPr txBox="1">
            <a:spLocks noChangeArrowheads="1"/>
          </p:cNvSpPr>
          <p:nvPr/>
        </p:nvSpPr>
        <p:spPr bwMode="auto">
          <a:xfrm>
            <a:off x="468313" y="260350"/>
            <a:ext cx="3573462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3200" b="1" u="sng">
                <a:solidFill>
                  <a:srgbClr val="FF0000"/>
                </a:solidFill>
                <a:latin typeface="Comic Sans MS" pitchFamily="66" charset="0"/>
              </a:rPr>
              <a:t>Reactivity Series</a:t>
            </a:r>
            <a:endParaRPr lang="en-US" altLang="en-US" sz="3200" b="1" u="sng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8" grpId="0" animBg="1"/>
      <p:bldP spid="481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ChangeArrowheads="1"/>
          </p:cNvSpPr>
          <p:nvPr/>
        </p:nvSpPr>
        <p:spPr bwMode="auto">
          <a:xfrm>
            <a:off x="755650" y="1268413"/>
            <a:ext cx="8189366" cy="3967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468313" y="260350"/>
            <a:ext cx="6213475" cy="58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3200" b="1" u="sng">
                <a:solidFill>
                  <a:srgbClr val="FF0000"/>
                </a:solidFill>
                <a:latin typeface="Comic Sans MS" pitchFamily="66" charset="0"/>
              </a:rPr>
              <a:t>Reaction of Metals with Acids</a:t>
            </a:r>
            <a:endParaRPr lang="en-US" altLang="en-US" sz="3200" b="1" u="sng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827088" y="1389063"/>
            <a:ext cx="8268610" cy="45243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marL="342900" indent="-342900"/>
            <a:endParaRPr lang="en-GB" altLang="en-US" sz="2000" b="1" u="sng" dirty="0">
              <a:solidFill>
                <a:srgbClr val="0000CC"/>
              </a:solidFill>
              <a:latin typeface="Comic Sans MS" pitchFamily="66" charset="0"/>
            </a:endParaRPr>
          </a:p>
          <a:p>
            <a:pPr marL="342900" indent="-342900"/>
            <a:r>
              <a:rPr lang="en-GB" altLang="en-US" sz="2000" dirty="0">
                <a:latin typeface="Comic Sans MS" pitchFamily="66" charset="0"/>
              </a:rPr>
              <a:t>All metals </a:t>
            </a:r>
            <a:r>
              <a:rPr lang="en-GB" altLang="en-US" sz="2000" b="1" u="sng" dirty="0">
                <a:latin typeface="Comic Sans MS" pitchFamily="66" charset="0"/>
              </a:rPr>
              <a:t>ABOVE COPPER</a:t>
            </a:r>
            <a:r>
              <a:rPr lang="en-GB" altLang="en-US" sz="2000" dirty="0">
                <a:latin typeface="Comic Sans MS" pitchFamily="66" charset="0"/>
              </a:rPr>
              <a:t> in the Reactivity Series will </a:t>
            </a:r>
          </a:p>
          <a:p>
            <a:pPr marL="342900" indent="-342900"/>
            <a:r>
              <a:rPr lang="en-GB" altLang="en-US" sz="2000" dirty="0">
                <a:latin typeface="Comic Sans MS" pitchFamily="66" charset="0"/>
              </a:rPr>
              <a:t>react with acid.</a:t>
            </a:r>
          </a:p>
          <a:p>
            <a:pPr marL="342900" indent="-342900"/>
            <a:endParaRPr lang="en-GB" altLang="en-US" sz="2000" dirty="0">
              <a:latin typeface="Comic Sans MS" pitchFamily="66" charset="0"/>
            </a:endParaRPr>
          </a:p>
          <a:p>
            <a:pPr marL="342900" indent="-342900"/>
            <a:r>
              <a:rPr lang="en-US" altLang="en-US" sz="2800" dirty="0">
                <a:solidFill>
                  <a:srgbClr val="0000CC"/>
                </a:solidFill>
                <a:latin typeface="Comic Sans MS" pitchFamily="66" charset="0"/>
              </a:rPr>
              <a:t>		Metal   +   Acid       Salt  +  Hydrogen</a:t>
            </a:r>
          </a:p>
          <a:p>
            <a:pPr marL="342900" indent="-342900"/>
            <a:endParaRPr lang="en-US" altLang="en-US" sz="2400" dirty="0">
              <a:solidFill>
                <a:srgbClr val="0000CC"/>
              </a:solidFill>
              <a:latin typeface="Comic Sans MS" pitchFamily="66" charset="0"/>
            </a:endParaRPr>
          </a:p>
          <a:p>
            <a:pPr marL="342900" indent="-342900"/>
            <a:r>
              <a:rPr lang="en-US" altLang="en-US" sz="2400" dirty="0">
                <a:solidFill>
                  <a:srgbClr val="595959"/>
                </a:solidFill>
                <a:latin typeface="Comic Sans MS" pitchFamily="66" charset="0"/>
              </a:rPr>
              <a:t>Magnesium  +  Hydrochloric   Magnesium  +  Hydrogen</a:t>
            </a:r>
          </a:p>
          <a:p>
            <a:pPr marL="342900" indent="-342900"/>
            <a:r>
              <a:rPr lang="en-US" altLang="en-US" sz="2400" dirty="0">
                <a:solidFill>
                  <a:srgbClr val="595959"/>
                </a:solidFill>
                <a:latin typeface="Comic Sans MS" pitchFamily="66" charset="0"/>
              </a:rPr>
              <a:t>	   		        Acid              Chloride</a:t>
            </a:r>
          </a:p>
          <a:p>
            <a:pPr marL="342900" indent="-342900"/>
            <a:r>
              <a:rPr lang="en-US" altLang="en-US" sz="2800" dirty="0">
                <a:solidFill>
                  <a:srgbClr val="0000CC"/>
                </a:solidFill>
                <a:latin typeface="Comic Sans MS" pitchFamily="66" charset="0"/>
              </a:rPr>
              <a:t>		</a:t>
            </a:r>
            <a:endParaRPr lang="en-US" altLang="en-US" sz="2400" dirty="0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2900"/>
            <a:r>
              <a:rPr lang="en-US" altLang="en-US" sz="2400" dirty="0" smtClean="0">
                <a:solidFill>
                  <a:srgbClr val="FF0000"/>
                </a:solidFill>
                <a:latin typeface="Comic Sans MS" pitchFamily="66" charset="0"/>
              </a:rPr>
              <a:t>(this is similar to a </a:t>
            </a:r>
            <a:r>
              <a:rPr lang="en-US" alt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neutralisation</a:t>
            </a:r>
            <a:r>
              <a:rPr lang="en-US" altLang="en-US" sz="2400" dirty="0" smtClean="0">
                <a:solidFill>
                  <a:srgbClr val="FF0000"/>
                </a:solidFill>
                <a:latin typeface="Comic Sans MS" pitchFamily="66" charset="0"/>
              </a:rPr>
              <a:t> reaction you did in S2)</a:t>
            </a:r>
          </a:p>
          <a:p>
            <a:pPr marL="342900" indent="-342900"/>
            <a:endParaRPr lang="en-US" altLang="en-US" sz="2800" dirty="0">
              <a:solidFill>
                <a:srgbClr val="0000CC"/>
              </a:solidFill>
              <a:latin typeface="Comic Sans MS" pitchFamily="66" charset="0"/>
            </a:endParaRPr>
          </a:p>
          <a:p>
            <a:pPr marL="342900" indent="-342900"/>
            <a:endParaRPr lang="en-US" altLang="en-US" sz="28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4572000" y="2852738"/>
            <a:ext cx="503238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4572001" y="3861048"/>
            <a:ext cx="503237" cy="0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7" name="Rectangle 6">
            <a:hlinkClick r:id="rId3"/>
          </p:cNvPr>
          <p:cNvSpPr/>
          <p:nvPr/>
        </p:nvSpPr>
        <p:spPr>
          <a:xfrm>
            <a:off x="2157429" y="5226441"/>
            <a:ext cx="476207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Separating Salts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8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8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8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8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2"/>
          <p:cNvSpPr txBox="1">
            <a:spLocks noChangeArrowheads="1"/>
          </p:cNvSpPr>
          <p:nvPr/>
        </p:nvSpPr>
        <p:spPr bwMode="auto">
          <a:xfrm>
            <a:off x="468313" y="260350"/>
            <a:ext cx="3398837" cy="58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 u="sng">
                <a:solidFill>
                  <a:srgbClr val="FF0000"/>
                </a:solidFill>
                <a:latin typeface="Comic Sans MS" pitchFamily="66" charset="0"/>
              </a:rPr>
              <a:t>What is a Salt?</a:t>
            </a:r>
            <a:endParaRPr lang="en-US" sz="3200" b="1" u="sng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5939" name="Text Box 6"/>
          <p:cNvSpPr txBox="1">
            <a:spLocks noChangeArrowheads="1"/>
          </p:cNvSpPr>
          <p:nvPr/>
        </p:nvSpPr>
        <p:spPr bwMode="auto">
          <a:xfrm>
            <a:off x="636588" y="1220788"/>
            <a:ext cx="8112125" cy="52625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GB" sz="2000" dirty="0">
                <a:latin typeface="Comic Sans MS" pitchFamily="66" charset="0"/>
              </a:rPr>
              <a:t>Salts are compounds which are made </a:t>
            </a:r>
            <a:r>
              <a:rPr lang="en-GB" sz="2000" b="1" u="sng" dirty="0">
                <a:solidFill>
                  <a:srgbClr val="FF0000"/>
                </a:solidFill>
                <a:latin typeface="Comic Sans MS" pitchFamily="66" charset="0"/>
              </a:rPr>
              <a:t>when acids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itchFamily="66" charset="0"/>
              </a:rPr>
              <a:t>react</a:t>
            </a:r>
            <a:r>
              <a:rPr lang="en-GB" sz="2000" dirty="0" smtClean="0">
                <a:latin typeface="Comic Sans MS" pitchFamily="66" charset="0"/>
              </a:rPr>
              <a:t>.</a:t>
            </a:r>
            <a:endParaRPr lang="en-GB" sz="2000" dirty="0">
              <a:latin typeface="Comic Sans MS" pitchFamily="66" charset="0"/>
            </a:endParaRPr>
          </a:p>
          <a:p>
            <a:pPr marL="342900" indent="-342900"/>
            <a:endParaRPr lang="en-GB" sz="2000" dirty="0">
              <a:latin typeface="Comic Sans MS" pitchFamily="66" charset="0"/>
            </a:endParaRPr>
          </a:p>
          <a:p>
            <a:pPr marL="342900" indent="-342900"/>
            <a:endParaRPr lang="en-GB" sz="2000" dirty="0">
              <a:latin typeface="Comic Sans MS" pitchFamily="66" charset="0"/>
            </a:endParaRPr>
          </a:p>
          <a:p>
            <a:pPr marL="342900" indent="-342900"/>
            <a:r>
              <a:rPr lang="en-GB" sz="2800" i="1" dirty="0">
                <a:solidFill>
                  <a:srgbClr val="0070C0"/>
                </a:solidFill>
                <a:latin typeface="Comic Sans MS" pitchFamily="66" charset="0"/>
              </a:rPr>
              <a:t>Have you seen other substances which will</a:t>
            </a:r>
          </a:p>
          <a:p>
            <a:pPr marL="342900" indent="-342900"/>
            <a:r>
              <a:rPr lang="en-GB" sz="2800" i="1" dirty="0" smtClean="0">
                <a:solidFill>
                  <a:srgbClr val="0070C0"/>
                </a:solidFill>
                <a:latin typeface="Comic Sans MS" pitchFamily="66" charset="0"/>
              </a:rPr>
              <a:t>React with an </a:t>
            </a:r>
            <a:r>
              <a:rPr lang="en-GB" sz="2800" i="1" dirty="0">
                <a:solidFill>
                  <a:srgbClr val="0070C0"/>
                </a:solidFill>
                <a:latin typeface="Comic Sans MS" pitchFamily="66" charset="0"/>
              </a:rPr>
              <a:t>acid?</a:t>
            </a:r>
          </a:p>
          <a:p>
            <a:pPr marL="342900" indent="-342900"/>
            <a:endParaRPr lang="en-GB" sz="2000" dirty="0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2900"/>
            <a:endParaRPr lang="en-GB" sz="2000" dirty="0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2900"/>
            <a:r>
              <a:rPr lang="en-GB" sz="2000" dirty="0">
                <a:latin typeface="Comic Sans MS" pitchFamily="66" charset="0"/>
              </a:rPr>
              <a:t>Acids can </a:t>
            </a:r>
            <a:r>
              <a:rPr lang="en-GB" sz="2000" dirty="0" smtClean="0">
                <a:latin typeface="Comic Sans MS" pitchFamily="66" charset="0"/>
              </a:rPr>
              <a:t>react with:</a:t>
            </a:r>
            <a:endParaRPr lang="en-GB" sz="2000" dirty="0">
              <a:latin typeface="Comic Sans MS" pitchFamily="66" charset="0"/>
            </a:endParaRPr>
          </a:p>
          <a:p>
            <a:pPr marL="342900" indent="-342900"/>
            <a:r>
              <a:rPr lang="en-GB" sz="2000" dirty="0">
                <a:latin typeface="Comic Sans MS" pitchFamily="66" charset="0"/>
              </a:rPr>
              <a:t>					</a:t>
            </a:r>
            <a:r>
              <a:rPr lang="en-GB" sz="2000" b="1" dirty="0">
                <a:solidFill>
                  <a:srgbClr val="FF0000"/>
                </a:solidFill>
                <a:latin typeface="Comic Sans MS" pitchFamily="66" charset="0"/>
              </a:rPr>
              <a:t>Metals</a:t>
            </a:r>
          </a:p>
          <a:p>
            <a:pPr marL="342900" indent="-342900"/>
            <a:r>
              <a:rPr lang="en-GB" sz="2000" b="1" dirty="0">
                <a:solidFill>
                  <a:srgbClr val="FF0000"/>
                </a:solidFill>
                <a:latin typeface="Comic Sans MS" pitchFamily="66" charset="0"/>
              </a:rPr>
              <a:t>					Alkalis</a:t>
            </a:r>
          </a:p>
          <a:p>
            <a:pPr marL="342900" indent="-342900"/>
            <a:r>
              <a:rPr lang="en-GB" sz="2000" b="1" dirty="0">
                <a:solidFill>
                  <a:srgbClr val="FF0000"/>
                </a:solidFill>
                <a:latin typeface="Comic Sans MS" pitchFamily="66" charset="0"/>
              </a:rPr>
              <a:t>					Metal Carbonates</a:t>
            </a:r>
          </a:p>
          <a:p>
            <a:pPr marL="342900" indent="-342900"/>
            <a:r>
              <a:rPr lang="en-GB" sz="2000" b="1" dirty="0">
                <a:solidFill>
                  <a:srgbClr val="FF0000"/>
                </a:solidFill>
                <a:latin typeface="Comic Sans MS" pitchFamily="66" charset="0"/>
              </a:rPr>
              <a:t>					Metal Oxides</a:t>
            </a:r>
          </a:p>
          <a:p>
            <a:pPr marL="342900" indent="-342900"/>
            <a:endParaRPr lang="en-GB" sz="2000" dirty="0">
              <a:latin typeface="Comic Sans MS" pitchFamily="66" charset="0"/>
            </a:endParaRPr>
          </a:p>
          <a:p>
            <a:pPr marL="342900" indent="-342900"/>
            <a:r>
              <a:rPr lang="en-GB" sz="2000" dirty="0">
                <a:latin typeface="Comic Sans MS" pitchFamily="66" charset="0"/>
              </a:rPr>
              <a:t>All these reactions will produce a </a:t>
            </a:r>
            <a:r>
              <a:rPr lang="en-GB" sz="2000" b="1" u="sng" dirty="0">
                <a:latin typeface="Comic Sans MS" pitchFamily="66" charset="0"/>
              </a:rPr>
              <a:t>SALT</a:t>
            </a:r>
            <a:r>
              <a:rPr lang="en-GB" sz="2000" dirty="0">
                <a:latin typeface="Comic Sans MS" pitchFamily="66" charset="0"/>
              </a:rPr>
              <a:t>.</a:t>
            </a:r>
          </a:p>
          <a:p>
            <a:pPr marL="342900" indent="-342900"/>
            <a:endParaRPr lang="en-GB" sz="2000" dirty="0">
              <a:latin typeface="Comic Sans MS" pitchFamily="66" charset="0"/>
            </a:endParaRPr>
          </a:p>
          <a:p>
            <a:pPr marL="342900" indent="-342900"/>
            <a:endParaRPr lang="en-GB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95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95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95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95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95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959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2"/>
          <p:cNvSpPr txBox="1">
            <a:spLocks noChangeArrowheads="1"/>
          </p:cNvSpPr>
          <p:nvPr/>
        </p:nvSpPr>
        <p:spPr bwMode="auto">
          <a:xfrm>
            <a:off x="468313" y="260350"/>
            <a:ext cx="2809875" cy="58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 u="sng">
                <a:solidFill>
                  <a:srgbClr val="FF0000"/>
                </a:solidFill>
                <a:latin typeface="Comic Sans MS" pitchFamily="66" charset="0"/>
              </a:rPr>
              <a:t>Naming Salts</a:t>
            </a:r>
            <a:endParaRPr lang="en-US" sz="3200" b="1" u="sng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5939" name="Text Box 6"/>
          <p:cNvSpPr txBox="1">
            <a:spLocks noChangeArrowheads="1"/>
          </p:cNvSpPr>
          <p:nvPr/>
        </p:nvSpPr>
        <p:spPr bwMode="auto">
          <a:xfrm>
            <a:off x="636588" y="1220788"/>
            <a:ext cx="7848600" cy="3168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GB" sz="2000">
                <a:latin typeface="Comic Sans MS" pitchFamily="66" charset="0"/>
              </a:rPr>
              <a:t>	When salts are named:</a:t>
            </a:r>
          </a:p>
          <a:p>
            <a:pPr marL="342900" indent="-342900"/>
            <a:r>
              <a:rPr lang="en-GB" sz="2000">
                <a:latin typeface="Comic Sans MS" pitchFamily="66" charset="0"/>
              </a:rPr>
              <a:t>		the first part of the name comes from the METAL</a:t>
            </a:r>
          </a:p>
          <a:p>
            <a:pPr marL="342900" indent="-342900"/>
            <a:r>
              <a:rPr lang="en-GB" sz="2000">
                <a:latin typeface="Comic Sans MS" pitchFamily="66" charset="0"/>
              </a:rPr>
              <a:t>		the second part from the ACID</a:t>
            </a:r>
          </a:p>
          <a:p>
            <a:pPr marL="342900" indent="-342900"/>
            <a:endParaRPr lang="en-GB" sz="2000">
              <a:latin typeface="Comic Sans MS" pitchFamily="66" charset="0"/>
            </a:endParaRPr>
          </a:p>
          <a:p>
            <a:pPr marL="342900" indent="-342900"/>
            <a:endParaRPr lang="en-GB" sz="2000">
              <a:latin typeface="Comic Sans MS" pitchFamily="66" charset="0"/>
            </a:endParaRPr>
          </a:p>
          <a:p>
            <a:pPr marL="342900" indent="-342900"/>
            <a:r>
              <a:rPr lang="en-GB" sz="2000" b="1">
                <a:latin typeface="Comic Sans MS" pitchFamily="66" charset="0"/>
              </a:rPr>
              <a:t>	</a:t>
            </a:r>
            <a:r>
              <a:rPr lang="en-GB" sz="2000" b="1" u="sng">
                <a:latin typeface="Comic Sans MS" pitchFamily="66" charset="0"/>
              </a:rPr>
              <a:t>Example:</a:t>
            </a:r>
          </a:p>
          <a:p>
            <a:pPr marL="342900" indent="-342900"/>
            <a:r>
              <a:rPr lang="en-GB" sz="2000">
                <a:latin typeface="Comic Sans MS" pitchFamily="66" charset="0"/>
              </a:rPr>
              <a:t>		Hydro</a:t>
            </a:r>
            <a:r>
              <a:rPr lang="en-GB" sz="2000">
                <a:solidFill>
                  <a:srgbClr val="FF0000"/>
                </a:solidFill>
                <a:latin typeface="Comic Sans MS" pitchFamily="66" charset="0"/>
              </a:rPr>
              <a:t>chloric</a:t>
            </a:r>
            <a:r>
              <a:rPr lang="en-GB" sz="2000">
                <a:latin typeface="Comic Sans MS" pitchFamily="66" charset="0"/>
              </a:rPr>
              <a:t> acid + </a:t>
            </a:r>
            <a:r>
              <a:rPr lang="en-GB" sz="2000">
                <a:solidFill>
                  <a:srgbClr val="00B050"/>
                </a:solidFill>
                <a:latin typeface="Comic Sans MS" pitchFamily="66" charset="0"/>
              </a:rPr>
              <a:t>Sodium</a:t>
            </a:r>
            <a:r>
              <a:rPr lang="en-GB" sz="2000">
                <a:latin typeface="Comic Sans MS" pitchFamily="66" charset="0"/>
              </a:rPr>
              <a:t> = </a:t>
            </a:r>
            <a:r>
              <a:rPr lang="en-GB" sz="2000">
                <a:solidFill>
                  <a:srgbClr val="00B050"/>
                </a:solidFill>
                <a:latin typeface="Comic Sans MS" pitchFamily="66" charset="0"/>
              </a:rPr>
              <a:t>Sodium</a:t>
            </a:r>
            <a:r>
              <a:rPr lang="en-GB" sz="2000">
                <a:latin typeface="Comic Sans MS" pitchFamily="66" charset="0"/>
              </a:rPr>
              <a:t> </a:t>
            </a:r>
            <a:r>
              <a:rPr lang="en-GB" sz="2000">
                <a:solidFill>
                  <a:srgbClr val="FF0000"/>
                </a:solidFill>
                <a:latin typeface="Comic Sans MS" pitchFamily="66" charset="0"/>
              </a:rPr>
              <a:t>chloride</a:t>
            </a:r>
          </a:p>
          <a:p>
            <a:pPr marL="342900" indent="-342900"/>
            <a:endParaRPr lang="en-GB" sz="2000">
              <a:latin typeface="Comic Sans MS" pitchFamily="66" charset="0"/>
            </a:endParaRPr>
          </a:p>
          <a:p>
            <a:pPr marL="342900" indent="-342900"/>
            <a:endParaRPr lang="en-GB" sz="2000">
              <a:latin typeface="Comic Sans MS" pitchFamily="66" charset="0"/>
            </a:endParaRPr>
          </a:p>
          <a:p>
            <a:pPr marL="342900" indent="-342900"/>
            <a:endParaRPr lang="en-GB" sz="2000">
              <a:latin typeface="Comic Sans MS" pitchFamily="66" charset="0"/>
            </a:endParaRPr>
          </a:p>
        </p:txBody>
      </p:sp>
      <p:pic>
        <p:nvPicPr>
          <p:cNvPr id="4" name="Picture 7" descr="MC900441732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18400" y="3716338"/>
            <a:ext cx="863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9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9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1"/>
          <p:cNvSpPr txBox="1">
            <a:spLocks noChangeArrowheads="1"/>
          </p:cNvSpPr>
          <p:nvPr/>
        </p:nvSpPr>
        <p:spPr bwMode="auto">
          <a:xfrm>
            <a:off x="265113" y="1268413"/>
            <a:ext cx="8640762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Comic Sans MS" pitchFamily="66" charset="0"/>
              </a:rPr>
              <a:t>If the acid is 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hydrochloric</a:t>
            </a:r>
            <a:r>
              <a:rPr lang="en-US" sz="2400" dirty="0">
                <a:latin typeface="Comic Sans MS" pitchFamily="66" charset="0"/>
              </a:rPr>
              <a:t> then the salt will be a 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chloride.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2400" dirty="0">
                <a:latin typeface="Comic Sans MS" pitchFamily="66" charset="0"/>
              </a:rPr>
              <a:t>If the acid is 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sulfuric</a:t>
            </a:r>
            <a:r>
              <a:rPr lang="en-US" sz="2400" dirty="0">
                <a:latin typeface="Comic Sans MS" pitchFamily="66" charset="0"/>
              </a:rPr>
              <a:t> the salt will be a 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sulfate.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2400" dirty="0">
                <a:latin typeface="Comic Sans MS" pitchFamily="66" charset="0"/>
              </a:rPr>
              <a:t>If the acid is 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nitric</a:t>
            </a:r>
            <a:r>
              <a:rPr lang="en-US" sz="2400" dirty="0">
                <a:latin typeface="Comic Sans MS" pitchFamily="66" charset="0"/>
              </a:rPr>
              <a:t> then the salt will be a 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nitrate.</a:t>
            </a:r>
            <a:endParaRPr lang="en-GB" sz="2400" dirty="0">
              <a:latin typeface="Calibri" pitchFamily="34" charset="0"/>
            </a:endParaRPr>
          </a:p>
        </p:txBody>
      </p:sp>
      <p:sp>
        <p:nvSpPr>
          <p:cNvPr id="2065" name="Text Box 2"/>
          <p:cNvSpPr txBox="1">
            <a:spLocks noChangeArrowheads="1"/>
          </p:cNvSpPr>
          <p:nvPr/>
        </p:nvSpPr>
        <p:spPr bwMode="auto">
          <a:xfrm>
            <a:off x="468313" y="260350"/>
            <a:ext cx="2809875" cy="58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 u="sng">
                <a:solidFill>
                  <a:srgbClr val="FF0000"/>
                </a:solidFill>
                <a:latin typeface="Comic Sans MS" pitchFamily="66" charset="0"/>
              </a:rPr>
              <a:t>Naming Salts</a:t>
            </a:r>
            <a:endParaRPr lang="en-US" sz="3200" b="1" u="sng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66" name="Picture 9" descr="thinking ca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029575" y="1628775"/>
            <a:ext cx="53340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7" name="TextBox 4"/>
          <p:cNvSpPr txBox="1">
            <a:spLocks noChangeArrowheads="1"/>
          </p:cNvSpPr>
          <p:nvPr/>
        </p:nvSpPr>
        <p:spPr bwMode="auto">
          <a:xfrm>
            <a:off x="265113" y="2997200"/>
            <a:ext cx="8640762" cy="2678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latin typeface="Comic Sans MS" pitchFamily="66" charset="0"/>
              </a:rPr>
              <a:t>Put the information in red, above, into a simple table so that you will remember it!</a:t>
            </a:r>
          </a:p>
          <a:p>
            <a:endParaRPr lang="en-GB" sz="2400">
              <a:latin typeface="Comic Sans MS" pitchFamily="66" charset="0"/>
            </a:endParaRPr>
          </a:p>
          <a:p>
            <a:endParaRPr lang="en-GB" sz="2400">
              <a:latin typeface="Comic Sans MS" pitchFamily="66" charset="0"/>
            </a:endParaRPr>
          </a:p>
          <a:p>
            <a:endParaRPr lang="en-GB" sz="2400">
              <a:latin typeface="Comic Sans MS" pitchFamily="66" charset="0"/>
            </a:endParaRPr>
          </a:p>
          <a:p>
            <a:endParaRPr lang="en-GB" sz="2400">
              <a:latin typeface="Comic Sans MS" pitchFamily="66" charset="0"/>
            </a:endParaRPr>
          </a:p>
          <a:p>
            <a:endParaRPr lang="en-GB" sz="2400">
              <a:latin typeface="Calibri" pitchFamily="34" charset="0"/>
            </a:endParaRPr>
          </a:p>
        </p:txBody>
      </p:sp>
      <p:graphicFrame>
        <p:nvGraphicFramePr>
          <p:cNvPr id="6" name="Object 15"/>
          <p:cNvGraphicFramePr>
            <a:graphicFrameLocks noChangeAspect="1"/>
          </p:cNvGraphicFramePr>
          <p:nvPr/>
        </p:nvGraphicFramePr>
        <p:xfrm>
          <a:off x="300038" y="4891088"/>
          <a:ext cx="609600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1" name="Bitmap Image" r:id="rId4" imgW="0" imgH="0" progId="PBrush">
                  <p:embed/>
                </p:oleObj>
              </mc:Choice>
              <mc:Fallback>
                <p:oleObj name="Bitmap Image" r:id="rId4" imgW="0" imgH="0" progId="PBrush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" y="4891088"/>
                        <a:ext cx="609600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2124075" y="4221163"/>
            <a:ext cx="42481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40200" y="3789363"/>
            <a:ext cx="0" cy="1727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0" name="TextBox 13"/>
          <p:cNvSpPr txBox="1">
            <a:spLocks noChangeArrowheads="1"/>
          </p:cNvSpPr>
          <p:nvPr/>
        </p:nvSpPr>
        <p:spPr bwMode="auto">
          <a:xfrm rot="-1481295">
            <a:off x="6608763" y="4475163"/>
            <a:ext cx="22082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7030A0"/>
                </a:solidFill>
                <a:latin typeface="Calibri" pitchFamily="34" charset="0"/>
              </a:rPr>
              <a:t>What will your </a:t>
            </a:r>
          </a:p>
          <a:p>
            <a:r>
              <a:rPr lang="en-GB" sz="2400">
                <a:solidFill>
                  <a:srgbClr val="7030A0"/>
                </a:solidFill>
                <a:latin typeface="Calibri" pitchFamily="34" charset="0"/>
              </a:rPr>
              <a:t>headings be??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5292725" y="4010025"/>
            <a:ext cx="1727200" cy="8588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132138" y="4051300"/>
            <a:ext cx="3887787" cy="8175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  <p:bldP spid="20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755650" y="1268413"/>
            <a:ext cx="7894638" cy="4537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7346" name="Text Box 3"/>
          <p:cNvSpPr txBox="1">
            <a:spLocks noChangeArrowheads="1"/>
          </p:cNvSpPr>
          <p:nvPr/>
        </p:nvSpPr>
        <p:spPr bwMode="auto">
          <a:xfrm>
            <a:off x="468313" y="260350"/>
            <a:ext cx="6604000" cy="58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3200" b="1" u="sng">
                <a:solidFill>
                  <a:srgbClr val="FF0000"/>
                </a:solidFill>
                <a:latin typeface="Comic Sans MS" pitchFamily="66" charset="0"/>
              </a:rPr>
              <a:t>Reaction of Metals with Oxygen</a:t>
            </a:r>
            <a:endParaRPr lang="en-US" altLang="en-US" sz="3200" b="1" u="sng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827088" y="1389063"/>
            <a:ext cx="7650162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altLang="en-US" sz="2400">
                <a:latin typeface="Comic Sans MS" pitchFamily="66" charset="0"/>
              </a:rPr>
              <a:t>When metals react with oxygen they make an oxide:</a:t>
            </a:r>
          </a:p>
          <a:p>
            <a:pPr marL="342900" indent="-342900"/>
            <a:endParaRPr lang="en-US" altLang="en-US" sz="2800" b="1" u="sng">
              <a:solidFill>
                <a:srgbClr val="0000CC"/>
              </a:solidFill>
              <a:latin typeface="Comic Sans MS" pitchFamily="66" charset="0"/>
            </a:endParaRPr>
          </a:p>
          <a:p>
            <a:pPr marL="342900" indent="-342900"/>
            <a:r>
              <a:rPr lang="en-US" altLang="en-US" sz="2800">
                <a:solidFill>
                  <a:srgbClr val="0000CC"/>
                </a:solidFill>
                <a:latin typeface="Comic Sans MS" pitchFamily="66" charset="0"/>
              </a:rPr>
              <a:t>		Metal   +   Oxygen        Metal oxide</a:t>
            </a:r>
          </a:p>
          <a:p>
            <a:pPr marL="342900" indent="-342900"/>
            <a:endParaRPr lang="en-US" altLang="en-US" sz="2800">
              <a:solidFill>
                <a:srgbClr val="0000CC"/>
              </a:solidFill>
              <a:latin typeface="Comic Sans MS" pitchFamily="66" charset="0"/>
            </a:endParaRPr>
          </a:p>
          <a:p>
            <a:pPr marL="342900" indent="-342900"/>
            <a:endParaRPr lang="en-US" altLang="en-US" sz="2800">
              <a:solidFill>
                <a:srgbClr val="0000CC"/>
              </a:solidFill>
              <a:latin typeface="Comic Sans MS" pitchFamily="66" charset="0"/>
            </a:endParaRPr>
          </a:p>
          <a:p>
            <a:pPr marL="342900" indent="-342900"/>
            <a:endParaRPr lang="en-US" altLang="en-US" sz="2800">
              <a:solidFill>
                <a:srgbClr val="0000CC"/>
              </a:solidFill>
              <a:latin typeface="Comic Sans MS" pitchFamily="66" charset="0"/>
            </a:endParaRPr>
          </a:p>
          <a:p>
            <a:pPr marL="342900" indent="-342900"/>
            <a:endParaRPr lang="en-US" altLang="en-US" sz="2800">
              <a:solidFill>
                <a:srgbClr val="0000CC"/>
              </a:solidFill>
              <a:latin typeface="Comic Sans MS" pitchFamily="66" charset="0"/>
            </a:endParaRPr>
          </a:p>
          <a:p>
            <a:pPr marL="342900" indent="-342900"/>
            <a:endParaRPr lang="en-US" altLang="en-US" sz="280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5076825" y="2492375"/>
            <a:ext cx="503238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001315" y="3375039"/>
            <a:ext cx="3701654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altLang="en-US" sz="2400" dirty="0">
                <a:latin typeface="Comic Sans MS" pitchFamily="66" charset="0"/>
              </a:rPr>
              <a:t>Magnesium    +    Oxygen</a:t>
            </a:r>
          </a:p>
          <a:p>
            <a:pPr algn="ctr"/>
            <a:endParaRPr lang="en-US" altLang="en-US" sz="2800" dirty="0">
              <a:latin typeface="Comic Sans MS" pitchFamily="66" charset="0"/>
            </a:endParaRPr>
          </a:p>
          <a:p>
            <a:pPr algn="ctr"/>
            <a:r>
              <a:rPr lang="en-GB" altLang="en-US" sz="2400" dirty="0">
                <a:latin typeface="Comic Sans MS" pitchFamily="66" charset="0"/>
              </a:rPr>
              <a:t>Aluminium    +    Oxygen</a:t>
            </a:r>
            <a:endParaRPr lang="en-US" altLang="en-US" sz="2400" dirty="0">
              <a:latin typeface="Comic Sans MS" pitchFamily="66" charset="0"/>
            </a:endParaRPr>
          </a:p>
        </p:txBody>
      </p:sp>
      <p:sp>
        <p:nvSpPr>
          <p:cNvPr id="57350" name="Text Box 3"/>
          <p:cNvSpPr txBox="1">
            <a:spLocks noChangeArrowheads="1"/>
          </p:cNvSpPr>
          <p:nvPr/>
        </p:nvSpPr>
        <p:spPr bwMode="auto">
          <a:xfrm>
            <a:off x="8027988" y="93663"/>
            <a:ext cx="622300" cy="460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rgbClr val="0070C0"/>
                </a:solidFill>
                <a:latin typeface="Comic Sans MS" pitchFamily="66" charset="0"/>
              </a:rPr>
              <a:t>N5</a:t>
            </a:r>
            <a:endParaRPr lang="en-US" altLang="en-US" sz="2400" b="1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" name="Line 5"/>
          <p:cNvSpPr>
            <a:spLocks noChangeShapeType="1"/>
          </p:cNvSpPr>
          <p:nvPr/>
        </p:nvSpPr>
        <p:spPr bwMode="auto">
          <a:xfrm>
            <a:off x="4789488" y="3617913"/>
            <a:ext cx="5016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4746625" y="4427538"/>
            <a:ext cx="503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0" name="Picture 7" descr="MC900441732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5538" y="5085184"/>
            <a:ext cx="863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  <p:bldP spid="35844" grpId="0"/>
      <p:bldP spid="35845" grpId="0" animBg="1"/>
      <p:bldP spid="35846" grpId="0"/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ChangeArrowheads="1"/>
          </p:cNvSpPr>
          <p:nvPr/>
        </p:nvSpPr>
        <p:spPr bwMode="auto">
          <a:xfrm>
            <a:off x="900113" y="981075"/>
            <a:ext cx="7488237" cy="50403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430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6106" y="1605756"/>
            <a:ext cx="3016250" cy="41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Line 9"/>
          <p:cNvSpPr>
            <a:spLocks noChangeShapeType="1"/>
          </p:cNvSpPr>
          <p:nvPr/>
        </p:nvSpPr>
        <p:spPr bwMode="auto">
          <a:xfrm flipV="1">
            <a:off x="5148064" y="1974850"/>
            <a:ext cx="0" cy="3095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1258888" y="1484313"/>
            <a:ext cx="5329237" cy="30241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5580063" y="2349500"/>
            <a:ext cx="863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2000">
                <a:latin typeface="Comic Sans MS" pitchFamily="66" charset="0"/>
              </a:rPr>
              <a:t>React</a:t>
            </a:r>
          </a:p>
          <a:p>
            <a:r>
              <a:rPr lang="en-GB" altLang="en-US" sz="2000">
                <a:latin typeface="Comic Sans MS" pitchFamily="66" charset="0"/>
              </a:rPr>
              <a:t>with</a:t>
            </a:r>
          </a:p>
          <a:p>
            <a:r>
              <a:rPr lang="en-GB" altLang="en-US" sz="2000">
                <a:latin typeface="Comic Sans MS" pitchFamily="66" charset="0"/>
              </a:rPr>
              <a:t>acid</a:t>
            </a:r>
          </a:p>
        </p:txBody>
      </p:sp>
      <p:sp>
        <p:nvSpPr>
          <p:cNvPr id="43014" name="Text Box 3"/>
          <p:cNvSpPr txBox="1">
            <a:spLocks noChangeArrowheads="1"/>
          </p:cNvSpPr>
          <p:nvPr/>
        </p:nvSpPr>
        <p:spPr bwMode="auto">
          <a:xfrm>
            <a:off x="468313" y="260350"/>
            <a:ext cx="3573462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3200" b="1" u="sng">
                <a:solidFill>
                  <a:srgbClr val="FF0000"/>
                </a:solidFill>
                <a:latin typeface="Comic Sans MS" pitchFamily="66" charset="0"/>
              </a:rPr>
              <a:t>Reactivity Series</a:t>
            </a:r>
            <a:endParaRPr lang="en-US" altLang="en-US" sz="3200" b="1" u="sng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187450" y="1341438"/>
            <a:ext cx="6624638" cy="3529012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659563" y="2636838"/>
            <a:ext cx="1006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2000">
                <a:latin typeface="Comic Sans MS" pitchFamily="66" charset="0"/>
              </a:rPr>
              <a:t>React</a:t>
            </a:r>
          </a:p>
          <a:p>
            <a:r>
              <a:rPr lang="en-GB" altLang="en-US" sz="2000">
                <a:latin typeface="Comic Sans MS" pitchFamily="66" charset="0"/>
              </a:rPr>
              <a:t>with</a:t>
            </a:r>
          </a:p>
          <a:p>
            <a:r>
              <a:rPr lang="en-GB" altLang="en-US" sz="2000">
                <a:latin typeface="Comic Sans MS" pitchFamily="66" charset="0"/>
              </a:rPr>
              <a:t>oxygen</a:t>
            </a:r>
          </a:p>
        </p:txBody>
      </p:sp>
    </p:spTree>
    <p:extLst>
      <p:ext uri="{BB962C8B-B14F-4D97-AF65-F5344CB8AC3E}">
        <p14:creationId xmlns:p14="http://schemas.microsoft.com/office/powerpoint/2010/main" val="99632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8" grpId="0" animBg="1"/>
      <p:bldP spid="48139" grpId="0"/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2"/>
          <p:cNvSpPr txBox="1">
            <a:spLocks noChangeArrowheads="1"/>
          </p:cNvSpPr>
          <p:nvPr/>
        </p:nvSpPr>
        <p:spPr bwMode="auto">
          <a:xfrm>
            <a:off x="468313" y="260350"/>
            <a:ext cx="2517036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 u="sng" dirty="0">
                <a:solidFill>
                  <a:srgbClr val="FF0000"/>
                </a:solidFill>
                <a:latin typeface="Comic Sans MS" pitchFamily="66" charset="0"/>
              </a:rPr>
              <a:t>Flame tests</a:t>
            </a:r>
            <a:endParaRPr lang="en-US" sz="3200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8313" y="1340768"/>
            <a:ext cx="7992119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When compounds containing metals are placed in a flame, they burn with a distinctive colour. </a:t>
            </a:r>
          </a:p>
          <a:p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534101"/>
              </p:ext>
            </p:extLst>
          </p:nvPr>
        </p:nvGraphicFramePr>
        <p:xfrm>
          <a:off x="1416372" y="2708920"/>
          <a:ext cx="6096000" cy="20015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Metal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Flame</a:t>
                      </a:r>
                      <a:r>
                        <a:rPr lang="en-GB" sz="2800" baseline="0" dirty="0"/>
                        <a:t> colour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7" descr="MC900441732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5538" y="1834452"/>
            <a:ext cx="863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hlinkClick r:id="rId4"/>
          </p:cNvPr>
          <p:cNvSpPr/>
          <p:nvPr/>
        </p:nvSpPr>
        <p:spPr>
          <a:xfrm>
            <a:off x="2493006" y="5226441"/>
            <a:ext cx="409092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Flame Testing</a:t>
            </a:r>
          </a:p>
        </p:txBody>
      </p:sp>
    </p:spTree>
    <p:extLst>
      <p:ext uri="{BB962C8B-B14F-4D97-AF65-F5344CB8AC3E}">
        <p14:creationId xmlns:p14="http://schemas.microsoft.com/office/powerpoint/2010/main" val="19016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2"/>
          <p:cNvSpPr txBox="1">
            <a:spLocks noChangeArrowheads="1"/>
          </p:cNvSpPr>
          <p:nvPr/>
        </p:nvSpPr>
        <p:spPr bwMode="auto">
          <a:xfrm>
            <a:off x="468313" y="260350"/>
            <a:ext cx="2517036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 u="sng" dirty="0">
                <a:solidFill>
                  <a:srgbClr val="FF0000"/>
                </a:solidFill>
                <a:latin typeface="Comic Sans MS" pitchFamily="66" charset="0"/>
              </a:rPr>
              <a:t>Flame tests</a:t>
            </a:r>
            <a:endParaRPr lang="en-US" sz="3200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AutoShape 2" descr="data:image/jpeg;base64,/9j/4AAQSkZJRgABAQAAAQABAAD/2wCEAAkGBxASEBUUExIUFRUXFBoWEhgXFRcXFxcVGRQaGhQVGBoYHCogGBwlHBUZITEhJSksLi4uFx8zODMsNygtLisBCgoKDg0OGxAQGiwkHyYwNCwsLSw0LCwsLyw3Li8rMSwsLCwsLCwsLCw0Ly4sNCwsLCwsLCwvLzQsLCwsLCwsNP/AABEIAMQBAQMBIgACEQEDEQH/xAAbAAEAAQUBAAAAAAAAAAAAAAAABgECAwQFB//EAEUQAAEDAQQGBwMKBAQHAAAAAAEAAhEDBBIhMQVBUXGBkQYTIjJhobEHFHIjNEJSdIKSsrPBJDPR8DVic6IVQ0RjwuHx/8QAGgEBAAMBAQEAAAAAAAAAAAAAAAIDBAEFBv/EADIRAAICAQEFBgYABwEAAAAAAAABAhEDMQQSIUFxUWGhsdHwEyIyM5HBFEJDgcLh8QX/2gAMAwEAAhEDEQA/APcUREAREQBERAEREAREQBERAEREAREQBERAEREAREQBERAEREAREQBERAEREAREQBERAEREBbUeGgk5BVBnELS0lWgsYM3PE/CD/fJY9B15ZdObcvhOSy/xUfj/AAvd61+C34b3N46SIi1FQREQBERAWPqAEA6zAV64WlbTLnhp7jRj/mvt/vguvY6/WMa7aMd+vzUnGlZ2jMiIonAiIgCIralQNaXEwACSdgGZQFra7S8snEAE7iSP29FkUFp6YcK1OuZh1WqHD/tHqwOWfBTpU4cyyXXI0bRs7xVfPz0YREVxnCIiAKhKquV0o0iKFlqO+kRdZ8ThA5Z8FyTpWTxwc5KK5nRoV2vEtM4lp8C0kEcwsihnRfSRbbKlB2T2se3wqCi0vHESfuqZqOOe8rLNowvFOu60ERFMoCIiAtNQTEidk48lcrX0w4QQDvErF7q0d0ubuJjll5IDOiwXKgycD8Qx5j+itq2h7GkupkwCewQ7LwMGUBy6rpc+qdUhm84NHLFY9DVCKoEZgj9x6LA23NfSBgsaCb14RjOJw2BZ6DR1gjKcNy+dkpRzRb1T49efoegmpQddngSFFgsVW9Ta7WRjv1+azr6CElKKkuZgap0WtqNMwQYwMHIq5Y6lBjs2g8MVZ7vHdc4cZH+6VI4Z1gtta5Tc7WBhvyCRVGtrt8t8xPoufp62FlE3qb8SBLYcBjM5zGGxdSti0tTlvbdpY96ob33RkeJJ5Lp9HanZc3YQRx/+LlV67XvJOAI7AOeA7Iw581n0XVuEnV2Z3F0HyKukrRPVEmVHOAEnAa1VFQQKNcCJBkeCqsTrMwmbonaMDzGKt6hw7r3cYcPPHzQGdcDphaHCk2m3Oo6MMyBGHEkLsTVGprtxLTyM+q4OnreG16RNN4LGvLZALS4iGYg6iJ5KrNFvG0va5l2zyUcqb9vl4kd0tTDS2kDIptuk7Xkl1TzMfdU30DXv2amTndune03f2UHLQWkky69iPCMSd5PkVJejFe6GM1Oa+N7Xz6E8lg2WVZXfNf8AD09sjvYVWqfrZI1a+oBmQJwEmMVcqEA5r1DxiqLB7qzULvwkt9E6p4yf+IA+kIDOoP0om020USYpUm3qp1AReqOP3SAN6mN+oM2A/C7Hk6PVQbTVsF+0gNe11V7AbwiGMbDhnrcBwVOdPc7uZs2GSWXvrh1/0rOKy3n3sV8vlb8bG3u7+HBetAryW00miA0z2Be+IiSOExwXo+g7UXio05sfHAtDh5kjgqdmlTaZs/8ASipRjKPLy4UdNERbDxwiIgCIiAIiIDl2qgHViCAQRMEYHs/1C0HWUVGODiQLuJGfh5rr6SqMpt617g0MzJwEa1qWPq6zR1dRrmEB94GbzTNwjwwOPgV5eTBJZLjrba/vVeKNUZrd49lGfQVC5Qa2SYJgnPvFdBUY0AQMgqr0oJqKTdszOr4BERSOBUKqiAi/Ujq3kgXmvAmMRmDGxa1qsIfTDiXA3obBjCO0ecBdbS1SjScRUqNYK0NEn/mA9mBrnKNp8VnsdjDiHmLrcGNziD9LxmeKsWRdpJ01xOkzIblciKsiEREAXP09TmzvjYDycCfILoKj2ggg4giDuUZx3otEoS3ZKXYQe2UWhlIgASwlxjEm8c9q2tG2IMtdKC69dmoNQJYcORCzVXUG1OpNRjn0rz2skSWEgy7YAc942rs6N0d1ZL3G9Ud3jqE5gLFixyU7XdfTn4o35s0HCn311enmdBERbzzgiIgCi/TShLqB1Xi08bv7AqULS0xYm1qLmExrafqkZFV5Y70Wi/Z8nw8ikyD2uxXrY6mBE1SBGADZkncBjwXd6GsAfaLs3LzQ0nWAXx5Qtei1toe59GowvqC5UcDIpkNHWtEd5x8NROUqS6MsDKFMMbvJ1k6yVThjLebWnujTtOWEsaXNKl3dvobaIi1HnhERAEREAREQEf6d/MK3w/utT2e/NaX2Sj+astvp38wrfD+61PZ781pfZKP5qyzf130X+RP+UlaIi0kAiIgCIiAgftL/AJti+0M/VYpjov8Al/ff+o5Q72l/zbF9oZ+qxTHRX8r77/1HLNi+7Pr+kTlojbREWkgEREAREQHmtq/xqv8AZX/mYvSl5rav8ar/AGV/5mL0pZtm0fV+bJz1CIi0kAiIgCxWruO+E+iyrFau474T6LktDq1IF7NMn/a6v6TV6EvPfZpk/wC11f0mr0JUbL9pdF5I7P6giItBEIiIAiIgCIiAintKP8C74v8AxcsHs8d8jSaDeAslKDhm7tObhsJ81KNJaOpWhlyq283OJI1R9Eg61TR+jaNBrW0mXWtbcaJJhskxidpKoWJrI5dtEt7hRtoiK8iEREAREQHm/tJaHW2yNcYBq0QTMQDWxOOAU16O1S+jeOZqPP8AvOPHPimlNAWW0Oa6tSvubBabzhEGR3SNa6FKk1swIklx3kySqMWJwbb5tslJ2XoiK8iEREAREQHkwdGlbU692hQqXRh2pqsaRyccvBerUO63cPRc1vR2yCs6sKXyjmua515+LXd4RMYrqNECFRgxPHFJkpStlURFeRCIiALR0582q/6bvRbyx16LXtLXCWuEEbQc8lDJFyg4rmjqdM819m7ogAzetdUvGy7QF07RN45+GxenLm6N0DZbPPU07kv6w9px7d0tnEnUSF0lzHFxjT98A3bCIisOBERAEREAREQEfr6Nt7muHvIEhwECDiTGN3A4gyNka7yubo225G1AANgQ0YumQ4yOEeE7u3VfAnlvOSUqgc0EZFDheiIh0IiIAuNarHbH1HltYMYXC6MCbtwAnu4Q69hOM5iMeyiAj50fpCCBaG5mPAQLo7vgcfHiMh0dbCCPeQ0AdktaM70yZGUSI3FbmktKMouYHZEi8djSQ0O/E5vMroIRU020tUUbMY561VEQkEREAXG0lYrW9zurrBrS5uBzDLoD2iBnM4z9LVdE9lEBwho62z85GIhxjHPBzezhrw1TmYC6ejqNRjIqVOsP1iADkJy8Z5rHT0i01zS1wbviWntjgHNPE7FvLrTRxMIiLh0LS0tZ6z2AUqnVm92j/lgyMs8fDLNbqIDhf8Otsj+KgYz2QTkboyyBjHXlqxrR0bbA1rTacBJJAlzpAgEkaiJnXeOxdxW1XhrSTkASeAQHNo2S036ZdXloa0VAGgX3BuJywlwncYwiVo0tC2sf9Uco1kYxqO7PxK6mitItrB0ZseWuHmw8WkFby6006ZxOzkWGxWsVGuqWgOEuvMAF2COyJgHDauuiLh0IiIAix1KsfRcRtEHymVaLUzK9B2HsnkUBmREQHPttaajGDUQ53DH0Vmh62beI/dat7Bzzm4kN4948sOKpo98VBy8l0z73zWd5ERcNARYXV4OLXDxiRv7MqtO0MOAcJ2TjyQGVEXM6TViyyVSM7t38RDT5FERnLdi5dhCdPW33h9qeD2Gsp0qfj8sDPG647oUy6KW81rKwky5vYf4luviIPFQnSNAUqTKP0jFWt4OI+TZwaZ3uXb6A1rpqsOE3SN+IPkByVsvpPF2Sco7T82rXHrbfhoTJEVHHDKVUe4VRYPeR9IObvGHMSFkp1Wu7pB3GUBete32ptKm57smjmdQ4nBbCj/Spjqho0mnvvJPCMTuBJ4KcI70qZGTpEcdans6mr9PrKlQ+IJaCNxuuC9ApVA5ocMiARuIkLz3Sb2ufDe4wBjPhbr4mTxUw6NV71mYJxaCOAcQPILRnj8qZVjfFo6qIrKjyMmk7o/crIXl6LB70zWS34gW+ZwWZrgcQZQFVHum2kuqs5YO/VBaPh+meWHFSFQzS7Q+21Kj8adna0xtMAsZxc48ArcKTlb5FeR/LSNbQVrNHSLmE9l4bSd8babQD+IEfeU8Xk/WO6zrCe1evz/mmZ5r1WlUDhI/vardpjTTI4Xqi9ERZS4IiIAqEA5qqIDB7ozULvwkt/KrKtGqGm5Uxjs3wCJ1YiD6raRARf5ZrbtRoc9sw1msTPmr/AHhrDfdg0GTrwldOvT+XB+s0xvukLQotF1xIBEXQDrcf6DFSsytUzraKtAqUWuaZERO4x+y21qaLo3KQERmYAjMrbXGaI6IKypTa7BwB3iVei4SMHurfolzdzjHLLyXP07Y676JaxzXSQSHCCQDOBGGYGpddF1OjkopqmeaVKj3uqVHNkmQSMml2A8gQP/Su0bahSl0wZYW+N2oC7yBXRfZiylaWa2VGE/DJAPmDxWE2X5FlMCX1X3vEMAIZukkncFO0eLuNST6/m2iegqqtptgAbBCuVZ7YWOpQY7NoPjGPNZEQGD3aO69443h/ulcPpDTtLSKgLCxrS2Yhwv8AZJz8R/RSNaemKBfQe0ZxI4GY8lODqSIyVogxaQwC6RJvBx+kBgANxnn4LsdHLa0VadMHEh4cPGbzfIHmte10y6nQgTLS0bw/LzW9o+zg2pgaBFJsOcNZg3j+J0cFqm7j+SmKpknREWI0BYXWVhxugHaOyeYxWZEBg6hw7r3bjDh54+ah2n6ddr3ipdio8OBbruC60RqwI4qcLg9KqGFN+produMf081bhdSIZFaIhaWGYLS0tAaQc5HeneZPFTHoxbW1OtDTIDgW6sHNH7tPNcivZZtj73dDy9/wjtecgcV1Oi1Ik1akQHuwERkST+aOCuyu4FcE1I76IiyF4REQBERAEREBzekNtbQs7qpaXXIcADBmfFanR+2U7UxlS4Wg021WtJkC+X57T2PRWdO/mFb4f3Wp7PfmtL7JR/NWVHxJfF3eVL9+h1xVWStERXnAiIgCIiAi/S3SVKz1KV6kXmuRRcAYBBcA0ncSMtUrraJsbMaubySC46rri2GjJowy2KK+0v8Am2L7Qz9VimOi/wCX99/6jlTjySc5RfL0QeOPCVcTbREVwCIiAIiICHV9MUxbKlmbTcCxjqwfI7PdDw0aiZEbMfBSqyWRlJt1gjbtJ2krzy1f41X+yv8AzMXpSqw5ZTT3nzfmzsopPgERFacCIiALDa2NNNwcJF0yOCzLFau474T6LjdKwRTo/pCnbZljmgVDSf2hNQ02AtJIyEHIa1LqbA0AAAAZALz/ANmmT/tdX9Jq9CUMOSU8acvfA7KKT4BERWHAiIgCIiAIiICO9P6obYKsnMQN+foCtX2en+Fo+NlpR919UH1Cv9pDCbEQASb2QEnuu2LB0ApEUqRuFgNlpiCI7Tey4kaiSN6yL78n0Xn6k39KJgiItZAIiIAiIgPP/abXaK1jE4ivTcd3Wtx8ippov+XGsPeDv6xyg3tFYffbK7q3Pa2pSLgG3sBVk+GW1TLo9ScyjddmKj/zmByWXBxnJ97/AEictEdNERaiAREQBERAeZVaodpq0QZ/hag5ObPoV6Y0yJXlQs7zpS0/JuM0Kl113AEVWOJnbDTlivU6PdbuHosuyNuN9vHxZOepeiItRAIiIAsFuqBtJ5OQYSeSzrS02P4ar/pu9FDK2oNrsOrUg/szeIf9rqDnRBH5TyXoq819nVneLpNNzbtqq3iWxeDqAueJAunH+q9KVezqoJe9EdlqERFeRCIiAK2rUa1pc4gACSSYAAzJKuWrpVrDQqh4JYab74GZbdMgeMIDMazPrDVrGvLmrusbMSJ2TioTUZYmud1lGvJeGSSC0kHFzSDgJcTkMCYAGCyWevYabxNGsHuLrxddvSRdeTDsoqZjDOMQgJj1zYm8Iwxka8k65v1hzGyfTFQ+naLEG9WbPWF4io4ODSbzgWCYOODzg3CT4LFVs9jNNj2UapdUDm0w4tloD2tMS7HGDAnAQYCAmoqt+sOY2T6YoKrTk4eGI2SPLFQOz07GWFrqFoeS2474RjegYtkNyAzJaJAMbOiG2N1dl2jVDg8RLhdgGGu7OBJLWmR9UiezCAmyItTSVvbRaHOa5wLrvZAJmCdZ8IG0kAYkIDYNVo+kMM8Rsn0xTrW/WHMbJ9MVD9KNspMupVQXsbWBBpyL73EggnCCJkyJeG7GrFZ7BYr4b1Fcm8W43YDHm92hewbjgT2jiNTgAJm600w66XtvEXg2RMbY2KlO1U3EgPaSMwCDG9RS3WizVKjutpVS5oNIOaWzDKhE4QWkuBjb3Rjgsdms9ic0zSrM6unfxcAbl0C7E44OgkYDbKAmbHg5EHcZVyiVh0rZ6UdRReA4RHZAvF0i9jLT2jAzIIgHBSexWjrKTKgBF9jXQcxeAMHmgMyIiAtqVGtzIGrEwrXV2DNzcSAMRmchvMha+l7LTqUXCoHFoBcQ3vYA5RmfBRelTsVNvWtZXbFRtJplrsQ2WuZiQWiAZ1wIlqAmLqrRm4CM8QqGs36w5jbB88FD7QbNUqPc6z1y6qADi2826ZaRJhuM4zOzLDFOj7riaFcNi9UefoNaCZd2pwBJjEwATMiQJwDOI4Kq17DTu02gXogQHRIw7pjDBbCAtdUaMyBvPjHqRzVOub9Ycxtj1wWjb9C0az77wZLQ0wdQn9nuHHaARzx0PsxEOvOBY1pxA7kwcBswjLDbigO6azZAvCTljsIB8yBxVRWb9YatY15c1zrRoGg+4CCGtEAA/F+z3/inMArTb0Ss96Zd3y6JGtga4SBImAcMtUIDt1LTTa0uc9oaMySIA3qgtdO6XX23QYJvCAYmDwxXOpdHLO2kabQQ0mXGcTgQRxDnDjKuq6BouaWuvFpeXROU0wwjkN6A6AtLMe23DPEYYA+jhzCp71Tx7bcDBxGBww39pv4guc7o3Zi4uLDi68ROF4OvAgaoM4ZY+Aiyn0Ys7XXmhwMznOwRyBE54mZwgDtIiIAiIgKARgOCtFJt4uui8RBMCSNQnYiIC9ERAFQtGzLLw/uURAVREQBERAUAAVURAUIQBEQFUREAREQBWvYCIIBGsHEIiAuREQBERAEREAREQBERAEREB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7150" y="-1630363"/>
            <a:ext cx="4448175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xASEBUUExIUFRUXFBoWEhgXFRcXFxcVGRQaGhQVGBoYHCogGBwlHBUZITEhJSksLi4uFx8zODMsNygtLisBCgoKDg0OGxAQGiwkHyYwNCwsLSw0LCwsLyw3Li8rMSwsLCwsLCwsLCw0Ly4sNCwsLCwsLCwvLzQsLCwsLCwsNP/AABEIAMQBAQMBIgACEQEDEQH/xAAbAAEAAQUBAAAAAAAAAAAAAAAABgECAwQFB//EAEUQAAEDAQQGBwMKBAQHAAAAAAEAAhEDBBIhMQVBUXGBkQYTIjJhobEHFHIjNEJSdIKSsrPBJDPR8DVic6IVQ0RjwuHx/8QAGgEBAAMBAQEAAAAAAAAAAAAAAAIDBAEFBv/EADIRAAICAQEFBgYABwEAAAAAAAABAhEDMQQSIUFxUWGhsdHwEyIyM5HBFEJDgcLh8QX/2gAMAwEAAhEDEQA/APcUREAREQBERAEREAREQBERAEREAREQBERAEREAREQBERAEREAREQBERAEREAREQBERAEREBbUeGgk5BVBnELS0lWgsYM3PE/CD/fJY9B15ZdObcvhOSy/xUfj/AAvd61+C34b3N46SIi1FQREQBERAWPqAEA6zAV64WlbTLnhp7jRj/mvt/vguvY6/WMa7aMd+vzUnGlZ2jMiIonAiIgCIralQNaXEwACSdgGZQFra7S8snEAE7iSP29FkUFp6YcK1OuZh1WqHD/tHqwOWfBTpU4cyyXXI0bRs7xVfPz0YREVxnCIiAKhKquV0o0iKFlqO+kRdZ8ThA5Z8FyTpWTxwc5KK5nRoV2vEtM4lp8C0kEcwsihnRfSRbbKlB2T2se3wqCi0vHESfuqZqOOe8rLNowvFOu60ERFMoCIiAtNQTEidk48lcrX0w4QQDvErF7q0d0ubuJjll5IDOiwXKgycD8Qx5j+itq2h7GkupkwCewQ7LwMGUBy6rpc+qdUhm84NHLFY9DVCKoEZgj9x6LA23NfSBgsaCb14RjOJw2BZ6DR1gjKcNy+dkpRzRb1T49efoegmpQddngSFFgsVW9Ta7WRjv1+azr6CElKKkuZgap0WtqNMwQYwMHIq5Y6lBjs2g8MVZ7vHdc4cZH+6VI4Z1gtta5Tc7WBhvyCRVGtrt8t8xPoufp62FlE3qb8SBLYcBjM5zGGxdSti0tTlvbdpY96ob33RkeJJ5Lp9HanZc3YQRx/+LlV67XvJOAI7AOeA7Iw581n0XVuEnV2Z3F0HyKukrRPVEmVHOAEnAa1VFQQKNcCJBkeCqsTrMwmbonaMDzGKt6hw7r3cYcPPHzQGdcDphaHCk2m3Oo6MMyBGHEkLsTVGprtxLTyM+q4OnreG16RNN4LGvLZALS4iGYg6iJ5KrNFvG0va5l2zyUcqb9vl4kd0tTDS2kDIptuk7Xkl1TzMfdU30DXv2amTndune03f2UHLQWkky69iPCMSd5PkVJejFe6GM1Oa+N7Xz6E8lg2WVZXfNf8AD09sjvYVWqfrZI1a+oBmQJwEmMVcqEA5r1DxiqLB7qzULvwkt9E6p4yf+IA+kIDOoP0om020USYpUm3qp1AReqOP3SAN6mN+oM2A/C7Hk6PVQbTVsF+0gNe11V7AbwiGMbDhnrcBwVOdPc7uZs2GSWXvrh1/0rOKy3n3sV8vlb8bG3u7+HBetAryW00miA0z2Be+IiSOExwXo+g7UXio05sfHAtDh5kjgqdmlTaZs/8ASipRjKPLy4UdNERbDxwiIgCIiAIiIDl2qgHViCAQRMEYHs/1C0HWUVGODiQLuJGfh5rr6SqMpt617g0MzJwEa1qWPq6zR1dRrmEB94GbzTNwjwwOPgV5eTBJZLjrba/vVeKNUZrd49lGfQVC5Qa2SYJgnPvFdBUY0AQMgqr0oJqKTdszOr4BERSOBUKqiAi/Ujq3kgXmvAmMRmDGxa1qsIfTDiXA3obBjCO0ecBdbS1SjScRUqNYK0NEn/mA9mBrnKNp8VnsdjDiHmLrcGNziD9LxmeKsWRdpJ01xOkzIblciKsiEREAXP09TmzvjYDycCfILoKj2ggg4giDuUZx3otEoS3ZKXYQe2UWhlIgASwlxjEm8c9q2tG2IMtdKC69dmoNQJYcORCzVXUG1OpNRjn0rz2skSWEgy7YAc942rs6N0d1ZL3G9Ud3jqE5gLFixyU7XdfTn4o35s0HCn311enmdBERbzzgiIgCi/TShLqB1Xi08bv7AqULS0xYm1qLmExrafqkZFV5Y70Wi/Z8nw8ikyD2uxXrY6mBE1SBGADZkncBjwXd6GsAfaLs3LzQ0nWAXx5Qtei1toe59GowvqC5UcDIpkNHWtEd5x8NROUqS6MsDKFMMbvJ1k6yVThjLebWnujTtOWEsaXNKl3dvobaIi1HnhERAEREAREQEf6d/MK3w/utT2e/NaX2Sj+astvp38wrfD+61PZ781pfZKP5qyzf130X+RP+UlaIi0kAiIgCIiAgftL/AJti+0M/VYpjov8Al/ff+o5Q72l/zbF9oZ+qxTHRX8r77/1HLNi+7Pr+kTlojbREWkgEREAREQHmtq/xqv8AZX/mYvSl5rav8ar/AGV/5mL0pZtm0fV+bJz1CIi0kAiIgCxWruO+E+iyrFau474T6LktDq1IF7NMn/a6v6TV6EvPfZpk/wC11f0mr0JUbL9pdF5I7P6giItBEIiIAiIgCIiAintKP8C74v8AxcsHs8d8jSaDeAslKDhm7tObhsJ81KNJaOpWhlyq283OJI1R9Eg61TR+jaNBrW0mXWtbcaJJhskxidpKoWJrI5dtEt7hRtoiK8iEREAREQHm/tJaHW2yNcYBq0QTMQDWxOOAU16O1S+jeOZqPP8AvOPHPimlNAWW0Oa6tSvubBabzhEGR3SNa6FKk1swIklx3kySqMWJwbb5tslJ2XoiK8iEREAREQHkwdGlbU692hQqXRh2pqsaRyccvBerUO63cPRc1vR2yCs6sKXyjmua515+LXd4RMYrqNECFRgxPHFJkpStlURFeRCIiALR0582q/6bvRbyx16LXtLXCWuEEbQc8lDJFyg4rmjqdM819m7ogAzetdUvGy7QF07RN45+GxenLm6N0DZbPPU07kv6w9px7d0tnEnUSF0lzHFxjT98A3bCIisOBERAEREAREQEfr6Nt7muHvIEhwECDiTGN3A4gyNka7yubo225G1AANgQ0YumQ4yOEeE7u3VfAnlvOSUqgc0EZFDheiIh0IiIAuNarHbH1HltYMYXC6MCbtwAnu4Q69hOM5iMeyiAj50fpCCBaG5mPAQLo7vgcfHiMh0dbCCPeQ0AdktaM70yZGUSI3FbmktKMouYHZEi8djSQ0O/E5vMroIRU020tUUbMY561VEQkEREAXG0lYrW9zurrBrS5uBzDLoD2iBnM4z9LVdE9lEBwho62z85GIhxjHPBzezhrw1TmYC6ejqNRjIqVOsP1iADkJy8Z5rHT0i01zS1wbviWntjgHNPE7FvLrTRxMIiLh0LS0tZ6z2AUqnVm92j/lgyMs8fDLNbqIDhf8Otsj+KgYz2QTkboyyBjHXlqxrR0bbA1rTacBJJAlzpAgEkaiJnXeOxdxW1XhrSTkASeAQHNo2S036ZdXloa0VAGgX3BuJywlwncYwiVo0tC2sf9Uco1kYxqO7PxK6mitItrB0ZseWuHmw8WkFby6006ZxOzkWGxWsVGuqWgOEuvMAF2COyJgHDauuiLh0IiIAix1KsfRcRtEHymVaLUzK9B2HsnkUBmREQHPttaajGDUQ53DH0Vmh62beI/dat7Bzzm4kN4948sOKpo98VBy8l0z73zWd5ERcNARYXV4OLXDxiRv7MqtO0MOAcJ2TjyQGVEXM6TViyyVSM7t38RDT5FERnLdi5dhCdPW33h9qeD2Gsp0qfj8sDPG647oUy6KW81rKwky5vYf4luviIPFQnSNAUqTKP0jFWt4OI+TZwaZ3uXb6A1rpqsOE3SN+IPkByVsvpPF2Sco7T82rXHrbfhoTJEVHHDKVUe4VRYPeR9IObvGHMSFkp1Wu7pB3GUBete32ptKm57smjmdQ4nBbCj/Spjqho0mnvvJPCMTuBJ4KcI70qZGTpEcdans6mr9PrKlQ+IJaCNxuuC9ApVA5ocMiARuIkLz3Sb2ufDe4wBjPhbr4mTxUw6NV71mYJxaCOAcQPILRnj8qZVjfFo6qIrKjyMmk7o/crIXl6LB70zWS34gW+ZwWZrgcQZQFVHum2kuqs5YO/VBaPh+meWHFSFQzS7Q+21Kj8adna0xtMAsZxc48ArcKTlb5FeR/LSNbQVrNHSLmE9l4bSd8babQD+IEfeU8Xk/WO6zrCe1evz/mmZ5r1WlUDhI/vardpjTTI4Xqi9ERZS4IiIAqEA5qqIDB7ozULvwkt/KrKtGqGm5Uxjs3wCJ1YiD6raRARf5ZrbtRoc9sw1msTPmr/AHhrDfdg0GTrwldOvT+XB+s0xvukLQotF1xIBEXQDrcf6DFSsytUzraKtAqUWuaZERO4x+y21qaLo3KQERmYAjMrbXGaI6IKypTa7BwB3iVei4SMHurfolzdzjHLLyXP07Y676JaxzXSQSHCCQDOBGGYGpddF1OjkopqmeaVKj3uqVHNkmQSMml2A8gQP/Su0bahSl0wZYW+N2oC7yBXRfZiylaWa2VGE/DJAPmDxWE2X5FlMCX1X3vEMAIZukkncFO0eLuNST6/m2iegqqtptgAbBCuVZ7YWOpQY7NoPjGPNZEQGD3aO69443h/ulcPpDTtLSKgLCxrS2Yhwv8AZJz8R/RSNaemKBfQe0ZxI4GY8lODqSIyVogxaQwC6RJvBx+kBgANxnn4LsdHLa0VadMHEh4cPGbzfIHmte10y6nQgTLS0bw/LzW9o+zg2pgaBFJsOcNZg3j+J0cFqm7j+SmKpknREWI0BYXWVhxugHaOyeYxWZEBg6hw7r3bjDh54+ah2n6ddr3ipdio8OBbruC60RqwI4qcLg9KqGFN+produMf081bhdSIZFaIhaWGYLS0tAaQc5HeneZPFTHoxbW1OtDTIDgW6sHNH7tPNcivZZtj73dDy9/wjtecgcV1Oi1Ik1akQHuwERkST+aOCuyu4FcE1I76IiyF4REQBERAEREBzekNtbQs7qpaXXIcADBmfFanR+2U7UxlS4Wg021WtJkC+X57T2PRWdO/mFb4f3Wp7PfmtL7JR/NWVHxJfF3eVL9+h1xVWStERXnAiIgCIiAi/S3SVKz1KV6kXmuRRcAYBBcA0ncSMtUrraJsbMaubySC46rri2GjJowy2KK+0v8Am2L7Qz9VimOi/wCX99/6jlTjySc5RfL0QeOPCVcTbREVwCIiAIiICHV9MUxbKlmbTcCxjqwfI7PdDw0aiZEbMfBSqyWRlJt1gjbtJ2krzy1f41X+yv8AzMXpSqw5ZTT3nzfmzsopPgERFacCIiALDa2NNNwcJF0yOCzLFau474T6LjdKwRTo/pCnbZljmgVDSf2hNQ02AtJIyEHIa1LqbA0AAAAZALz/ANmmT/tdX9Jq9CUMOSU8acvfA7KKT4BERWHAiIgCIiAIiICO9P6obYKsnMQN+foCtX2en+Fo+NlpR919UH1Cv9pDCbEQASb2QEnuu2LB0ApEUqRuFgNlpiCI7Tey4kaiSN6yL78n0Xn6k39KJgiItZAIiIAiIgPP/abXaK1jE4ivTcd3Wtx8ippov+XGsPeDv6xyg3tFYffbK7q3Pa2pSLgG3sBVk+GW1TLo9ScyjddmKj/zmByWXBxnJ97/AEictEdNERaiAREQBERAeZVaodpq0QZ/hag5ObPoV6Y0yJXlQs7zpS0/JuM0Kl113AEVWOJnbDTlivU6PdbuHosuyNuN9vHxZOepeiItRAIiIAsFuqBtJ5OQYSeSzrS02P4ar/pu9FDK2oNrsOrUg/szeIf9rqDnRBH5TyXoq819nVneLpNNzbtqq3iWxeDqAueJAunH+q9KVezqoJe9EdlqERFeRCIiAK2rUa1pc4gACSSYAAzJKuWrpVrDQqh4JYab74GZbdMgeMIDMazPrDVrGvLmrusbMSJ2TioTUZYmud1lGvJeGSSC0kHFzSDgJcTkMCYAGCyWevYabxNGsHuLrxddvSRdeTDsoqZjDOMQgJj1zYm8Iwxka8k65v1hzGyfTFQ+naLEG9WbPWF4io4ODSbzgWCYOODzg3CT4LFVs9jNNj2UapdUDm0w4tloD2tMS7HGDAnAQYCAmoqt+sOY2T6YoKrTk4eGI2SPLFQOz07GWFrqFoeS2474RjegYtkNyAzJaJAMbOiG2N1dl2jVDg8RLhdgGGu7OBJLWmR9UiezCAmyItTSVvbRaHOa5wLrvZAJmCdZ8IG0kAYkIDYNVo+kMM8Rsn0xTrW/WHMbJ9MVD9KNspMupVQXsbWBBpyL73EggnCCJkyJeG7GrFZ7BYr4b1Fcm8W43YDHm92hewbjgT2jiNTgAJm600w66XtvEXg2RMbY2KlO1U3EgPaSMwCDG9RS3WizVKjutpVS5oNIOaWzDKhE4QWkuBjb3Rjgsdms9ic0zSrM6unfxcAbl0C7E44OgkYDbKAmbHg5EHcZVyiVh0rZ6UdRReA4RHZAvF0i9jLT2jAzIIgHBSexWjrKTKgBF9jXQcxeAMHmgMyIiAtqVGtzIGrEwrXV2DNzcSAMRmchvMha+l7LTqUXCoHFoBcQ3vYA5RmfBRelTsVNvWtZXbFRtJplrsQ2WuZiQWiAZ1wIlqAmLqrRm4CM8QqGs36w5jbB88FD7QbNUqPc6z1y6qADi2826ZaRJhuM4zOzLDFOj7riaFcNi9UefoNaCZd2pwBJjEwATMiQJwDOI4Kq17DTu02gXogQHRIw7pjDBbCAtdUaMyBvPjHqRzVOub9Ycxtj1wWjb9C0az77wZLQ0wdQn9nuHHaARzx0PsxEOvOBY1pxA7kwcBswjLDbigO6azZAvCTljsIB8yBxVRWb9YatY15c1zrRoGg+4CCGtEAA/F+z3/inMArTb0Ss96Zd3y6JGtga4SBImAcMtUIDt1LTTa0uc9oaMySIA3qgtdO6XX23QYJvCAYmDwxXOpdHLO2kabQQ0mXGcTgQRxDnDjKuq6BouaWuvFpeXROU0wwjkN6A6AtLMe23DPEYYA+jhzCp71Tx7bcDBxGBww39pv4guc7o3Zi4uLDi68ROF4OvAgaoM4ZY+Aiyn0Ys7XXmhwMznOwRyBE54mZwgDtIiIAiIgKARgOCtFJt4uui8RBMCSNQnYiIC9ERAFQtGzLLw/uURAVREQBERAUAAVURAUIQBEQFUREAREQBWvYCIIBGsHEIiAuREQBERAEREAREQBERAEREB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9550" y="-1477963"/>
            <a:ext cx="4448175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73" y="2852936"/>
            <a:ext cx="8440422" cy="248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8313" y="1340768"/>
            <a:ext cx="799211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Chemists can use the colour of the flame to tell which metals are present in the compound.</a:t>
            </a:r>
          </a:p>
          <a:p>
            <a:endParaRPr lang="en-GB" sz="2400" dirty="0">
              <a:latin typeface="Comic Sans MS" pitchFamily="66" charset="0"/>
            </a:endParaRPr>
          </a:p>
        </p:txBody>
      </p:sp>
      <p:pic>
        <p:nvPicPr>
          <p:cNvPr id="9" name="Picture 7" descr="MC900441732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75538" y="1748023"/>
            <a:ext cx="863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911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2"/>
          <p:cNvSpPr txBox="1">
            <a:spLocks noChangeArrowheads="1"/>
          </p:cNvSpPr>
          <p:nvPr/>
        </p:nvSpPr>
        <p:spPr bwMode="auto">
          <a:xfrm>
            <a:off x="468313" y="260350"/>
            <a:ext cx="3733800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3200" b="1" u="sng">
                <a:solidFill>
                  <a:srgbClr val="FF0000"/>
                </a:solidFill>
                <a:latin typeface="Comic Sans MS" pitchFamily="66" charset="0"/>
              </a:rPr>
              <a:t>Extracting Metals</a:t>
            </a:r>
            <a:endParaRPr lang="en-US" altLang="en-US" sz="3200" b="1" u="sng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232907" y="1268760"/>
            <a:ext cx="8816837" cy="452431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2400" dirty="0">
                <a:latin typeface="Comic Sans MS" pitchFamily="66" charset="0"/>
              </a:rPr>
              <a:t>Metals exist in the earth’s crust as </a:t>
            </a:r>
            <a:r>
              <a:rPr lang="en-GB" altLang="en-US" sz="2400" b="1" u="sng" dirty="0">
                <a:latin typeface="Comic Sans MS" pitchFamily="66" charset="0"/>
              </a:rPr>
              <a:t>METAL ORES</a:t>
            </a:r>
            <a:r>
              <a:rPr lang="en-GB" altLang="en-US" sz="2400" dirty="0">
                <a:latin typeface="Comic Sans MS" pitchFamily="66" charset="0"/>
              </a:rPr>
              <a:t>, the </a:t>
            </a:r>
          </a:p>
          <a:p>
            <a:r>
              <a:rPr lang="en-GB" altLang="en-US" sz="2400" dirty="0">
                <a:latin typeface="Comic Sans MS" pitchFamily="66" charset="0"/>
              </a:rPr>
              <a:t>natural compound which they exist as.</a:t>
            </a:r>
          </a:p>
          <a:p>
            <a:endParaRPr lang="en-GB" altLang="en-US" sz="2400" dirty="0">
              <a:latin typeface="Comic Sans MS" pitchFamily="66" charset="0"/>
            </a:endParaRPr>
          </a:p>
          <a:p>
            <a:r>
              <a:rPr lang="en-GB" altLang="en-US" sz="2400" dirty="0">
                <a:latin typeface="Comic Sans MS" pitchFamily="66" charset="0"/>
              </a:rPr>
              <a:t>Normally they are found as the oxide (like iron</a:t>
            </a:r>
          </a:p>
          <a:p>
            <a:r>
              <a:rPr lang="en-GB" altLang="en-US" sz="2400" dirty="0">
                <a:latin typeface="Comic Sans MS" pitchFamily="66" charset="0"/>
              </a:rPr>
              <a:t>oxide) but sometimes as carbonates (like copper carbonate).</a:t>
            </a:r>
          </a:p>
          <a:p>
            <a:endParaRPr lang="en-GB" altLang="en-US" sz="2400" dirty="0">
              <a:latin typeface="Comic Sans MS" pitchFamily="66" charset="0"/>
            </a:endParaRPr>
          </a:p>
          <a:p>
            <a:endParaRPr lang="en-GB" altLang="en-US" sz="2400" dirty="0">
              <a:latin typeface="Comic Sans MS" pitchFamily="66" charset="0"/>
            </a:endParaRPr>
          </a:p>
          <a:p>
            <a:endParaRPr lang="en-GB" altLang="en-US" sz="2400" dirty="0">
              <a:latin typeface="Comic Sans MS" pitchFamily="66" charset="0"/>
            </a:endParaRPr>
          </a:p>
          <a:p>
            <a:endParaRPr lang="en-GB" altLang="en-US" sz="2400" dirty="0">
              <a:latin typeface="Comic Sans MS" pitchFamily="66" charset="0"/>
            </a:endParaRPr>
          </a:p>
          <a:p>
            <a:endParaRPr lang="en-GB" altLang="en-US" sz="2400" dirty="0">
              <a:latin typeface="Comic Sans MS" pitchFamily="66" charset="0"/>
            </a:endParaRPr>
          </a:p>
          <a:p>
            <a:endParaRPr lang="en-GB" altLang="en-US" sz="2400" dirty="0">
              <a:latin typeface="Comic Sans MS" pitchFamily="66" charset="0"/>
            </a:endParaRPr>
          </a:p>
          <a:p>
            <a:endParaRPr lang="en-GB" altLang="en-US" sz="2400" dirty="0">
              <a:latin typeface="Comic Sans MS" pitchFamily="66" charset="0"/>
            </a:endParaRPr>
          </a:p>
        </p:txBody>
      </p:sp>
      <p:pic>
        <p:nvPicPr>
          <p:cNvPr id="7170" name="Picture 2" descr="http://gwydir.demon.co.uk/jo/minerals/malachit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3356992"/>
            <a:ext cx="264795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MC900441732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28384" y="1808435"/>
            <a:ext cx="863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http://s.hswstatic.com/gif/iron-3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56992"/>
            <a:ext cx="2959101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70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755650" y="1217613"/>
            <a:ext cx="7343677" cy="33239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2000" dirty="0">
                <a:latin typeface="Comic Sans MS" pitchFamily="66" charset="0"/>
              </a:rPr>
              <a:t>A property of a substance is a feature or an attribute that </a:t>
            </a:r>
          </a:p>
          <a:p>
            <a:r>
              <a:rPr lang="en-GB" altLang="en-US" sz="2000" dirty="0">
                <a:latin typeface="Comic Sans MS" pitchFamily="66" charset="0"/>
              </a:rPr>
              <a:t>the substance has.</a:t>
            </a:r>
          </a:p>
          <a:p>
            <a:endParaRPr lang="en-GB" altLang="en-US" sz="2000" dirty="0">
              <a:latin typeface="Comic Sans MS" pitchFamily="66" charset="0"/>
            </a:endParaRPr>
          </a:p>
          <a:p>
            <a:r>
              <a:rPr lang="en-GB" altLang="en-US" sz="2000" dirty="0">
                <a:latin typeface="Comic Sans MS" pitchFamily="66" charset="0"/>
              </a:rPr>
              <a:t>For example:</a:t>
            </a:r>
          </a:p>
          <a:p>
            <a:pPr>
              <a:lnSpc>
                <a:spcPct val="150000"/>
              </a:lnSpc>
            </a:pPr>
            <a:r>
              <a:rPr lang="en-GB" altLang="en-US" sz="2000" dirty="0">
                <a:latin typeface="Comic Sans MS" pitchFamily="66" charset="0"/>
              </a:rPr>
              <a:t>		</a:t>
            </a:r>
            <a:r>
              <a:rPr lang="en-GB" altLang="en-US" sz="2000" dirty="0">
                <a:solidFill>
                  <a:srgbClr val="FF0000"/>
                </a:solidFill>
                <a:latin typeface="Comic Sans MS" pitchFamily="66" charset="0"/>
              </a:rPr>
              <a:t>Iron = very strong</a:t>
            </a:r>
          </a:p>
          <a:p>
            <a:pPr>
              <a:lnSpc>
                <a:spcPct val="150000"/>
              </a:lnSpc>
            </a:pPr>
            <a:r>
              <a:rPr lang="en-GB" altLang="en-US" sz="2000" dirty="0">
                <a:solidFill>
                  <a:srgbClr val="FF0000"/>
                </a:solidFill>
                <a:latin typeface="Comic Sans MS" pitchFamily="66" charset="0"/>
              </a:rPr>
              <a:t>		Copper = doesn’t rust</a:t>
            </a:r>
          </a:p>
          <a:p>
            <a:pPr>
              <a:lnSpc>
                <a:spcPct val="150000"/>
              </a:lnSpc>
            </a:pPr>
            <a:r>
              <a:rPr lang="en-GB" altLang="en-US" sz="2000" dirty="0">
                <a:solidFill>
                  <a:srgbClr val="FF0000"/>
                </a:solidFill>
                <a:latin typeface="Comic Sans MS" pitchFamily="66" charset="0"/>
              </a:rPr>
              <a:t>		Gold = nice colour!</a:t>
            </a:r>
          </a:p>
          <a:p>
            <a:endParaRPr lang="en-GB" altLang="en-US" sz="2000" dirty="0">
              <a:latin typeface="Comic Sans MS" pitchFamily="66" charset="0"/>
            </a:endParaRPr>
          </a:p>
          <a:p>
            <a:endParaRPr lang="en-GB" altLang="en-US" sz="2000" dirty="0">
              <a:latin typeface="Comic Sans MS" pitchFamily="66" charset="0"/>
            </a:endParaRPr>
          </a:p>
        </p:txBody>
      </p:sp>
      <p:sp>
        <p:nvSpPr>
          <p:cNvPr id="4107" name="Text Box 3"/>
          <p:cNvSpPr txBox="1">
            <a:spLocks noChangeArrowheads="1"/>
          </p:cNvSpPr>
          <p:nvPr/>
        </p:nvSpPr>
        <p:spPr bwMode="auto">
          <a:xfrm>
            <a:off x="468313" y="260350"/>
            <a:ext cx="4306887" cy="58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3200" b="1">
                <a:solidFill>
                  <a:srgbClr val="FF0000"/>
                </a:solidFill>
                <a:latin typeface="Comic Sans MS" pitchFamily="66" charset="0"/>
              </a:rPr>
              <a:t>Properties of Metals</a:t>
            </a:r>
            <a:endParaRPr lang="en-US" altLang="en-US" sz="3200" b="1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2"/>
          <p:cNvSpPr txBox="1">
            <a:spLocks noChangeArrowheads="1"/>
          </p:cNvSpPr>
          <p:nvPr/>
        </p:nvSpPr>
        <p:spPr bwMode="auto">
          <a:xfrm>
            <a:off x="468313" y="260350"/>
            <a:ext cx="3733800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3200" b="1" u="sng">
                <a:solidFill>
                  <a:srgbClr val="FF0000"/>
                </a:solidFill>
                <a:latin typeface="Comic Sans MS" pitchFamily="66" charset="0"/>
              </a:rPr>
              <a:t>Extracting Metals</a:t>
            </a:r>
            <a:endParaRPr lang="en-US" altLang="en-US" sz="3200" b="1" u="sng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468313" y="1412875"/>
            <a:ext cx="7620997" cy="19389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2400" dirty="0">
                <a:latin typeface="Comic Sans MS" pitchFamily="66" charset="0"/>
              </a:rPr>
              <a:t>Metals are extracted from their ores in different </a:t>
            </a:r>
          </a:p>
          <a:p>
            <a:r>
              <a:rPr lang="en-GB" altLang="en-US" sz="2400" dirty="0">
                <a:latin typeface="Comic Sans MS" pitchFamily="66" charset="0"/>
              </a:rPr>
              <a:t>ways, depending on the </a:t>
            </a:r>
            <a:r>
              <a:rPr lang="en-GB" altLang="en-US" sz="2400" b="1" dirty="0">
                <a:latin typeface="Comic Sans MS" pitchFamily="66" charset="0"/>
              </a:rPr>
              <a:t>REACTIVITY</a:t>
            </a:r>
            <a:r>
              <a:rPr lang="en-GB" altLang="en-US" sz="2400" dirty="0">
                <a:latin typeface="Comic Sans MS" pitchFamily="66" charset="0"/>
              </a:rPr>
              <a:t> of the metal.</a:t>
            </a:r>
          </a:p>
          <a:p>
            <a:endParaRPr lang="en-GB" altLang="en-US" sz="2400" dirty="0">
              <a:latin typeface="Comic Sans MS" pitchFamily="66" charset="0"/>
            </a:endParaRPr>
          </a:p>
          <a:p>
            <a:r>
              <a:rPr lang="en-GB" altLang="en-US" sz="2400" dirty="0">
                <a:latin typeface="Comic Sans MS" pitchFamily="66" charset="0"/>
              </a:rPr>
              <a:t>(More reactive metals are harder to separate from </a:t>
            </a:r>
          </a:p>
          <a:p>
            <a:r>
              <a:rPr lang="en-GB" altLang="en-US" sz="2400" dirty="0">
                <a:latin typeface="Comic Sans MS" pitchFamily="66" charset="0"/>
              </a:rPr>
              <a:t>their ores.)</a:t>
            </a:r>
            <a:endParaRPr lang="en-US" altLang="en-US" sz="2400" dirty="0">
              <a:latin typeface="Comic Sans MS" pitchFamily="66" charset="0"/>
            </a:endParaRPr>
          </a:p>
        </p:txBody>
      </p:sp>
      <p:sp>
        <p:nvSpPr>
          <p:cNvPr id="61443" name="WordArt 4">
            <a:hlinkClick r:id="rId3"/>
          </p:cNvPr>
          <p:cNvSpPr>
            <a:spLocks noChangeArrowheads="1" noChangeShapeType="1" noTextEdit="1"/>
          </p:cNvSpPr>
          <p:nvPr/>
        </p:nvSpPr>
        <p:spPr bwMode="auto">
          <a:xfrm>
            <a:off x="1987550" y="3717032"/>
            <a:ext cx="44291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/>
              </a:rPr>
              <a:t>Extracting Metals</a:t>
            </a:r>
          </a:p>
        </p:txBody>
      </p:sp>
      <p:pic>
        <p:nvPicPr>
          <p:cNvPr id="6" name="Picture 7" descr="MC900441732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25710" y="2857416"/>
            <a:ext cx="863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999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ChangeArrowheads="1"/>
          </p:cNvSpPr>
          <p:nvPr/>
        </p:nvSpPr>
        <p:spPr bwMode="auto">
          <a:xfrm>
            <a:off x="900113" y="981075"/>
            <a:ext cx="7488237" cy="50403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6758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557338"/>
            <a:ext cx="3016250" cy="41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Text Box 4"/>
          <p:cNvSpPr txBox="1">
            <a:spLocks noChangeArrowheads="1"/>
          </p:cNvSpPr>
          <p:nvPr/>
        </p:nvSpPr>
        <p:spPr bwMode="auto">
          <a:xfrm>
            <a:off x="468313" y="260350"/>
            <a:ext cx="5681662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3200" b="1" u="sng">
                <a:solidFill>
                  <a:srgbClr val="FF0000"/>
                </a:solidFill>
                <a:latin typeface="Comic Sans MS" pitchFamily="66" charset="0"/>
              </a:rPr>
              <a:t>Extracting Metals Summary</a:t>
            </a:r>
            <a:endParaRPr lang="en-US" altLang="en-US" sz="3200" b="1" u="sng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1187450" y="4797425"/>
            <a:ext cx="6624638" cy="865188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5219700" y="5013325"/>
            <a:ext cx="1450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2000">
                <a:latin typeface="Comic Sans MS" pitchFamily="66" charset="0"/>
              </a:rPr>
              <a:t>Heat alone</a:t>
            </a: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1187450" y="1557338"/>
            <a:ext cx="6624638" cy="1727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5219700" y="2205038"/>
            <a:ext cx="2287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2000">
                <a:latin typeface="Comic Sans MS" pitchFamily="66" charset="0"/>
              </a:rPr>
              <a:t>Electrolysis</a:t>
            </a:r>
          </a:p>
          <a:p>
            <a:r>
              <a:rPr lang="en-GB" altLang="en-US" sz="2000">
                <a:latin typeface="Comic Sans MS" pitchFamily="66" charset="0"/>
              </a:rPr>
              <a:t>(using electricity)</a:t>
            </a:r>
          </a:p>
        </p:txBody>
      </p:sp>
      <p:sp>
        <p:nvSpPr>
          <p:cNvPr id="67592" name="Line 9"/>
          <p:cNvSpPr>
            <a:spLocks noChangeShapeType="1"/>
          </p:cNvSpPr>
          <p:nvPr/>
        </p:nvSpPr>
        <p:spPr bwMode="auto">
          <a:xfrm flipV="1">
            <a:off x="3276600" y="2133600"/>
            <a:ext cx="0" cy="3095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1187450" y="3357563"/>
            <a:ext cx="6624638" cy="13668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5076825" y="38608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2000">
                <a:latin typeface="Comic Sans MS" pitchFamily="66" charset="0"/>
              </a:rPr>
              <a:t>Heat and carbon</a:t>
            </a:r>
          </a:p>
        </p:txBody>
      </p:sp>
    </p:spTree>
    <p:extLst>
      <p:ext uri="{BB962C8B-B14F-4D97-AF65-F5344CB8AC3E}">
        <p14:creationId xmlns:p14="http://schemas.microsoft.com/office/powerpoint/2010/main" val="46610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 animBg="1"/>
      <p:bldP spid="73734" grpId="0"/>
      <p:bldP spid="73735" grpId="0" animBg="1"/>
      <p:bldP spid="73736" grpId="0"/>
      <p:bldP spid="73738" grpId="0" animBg="1"/>
      <p:bldP spid="737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4"/>
          <p:cNvSpPr>
            <a:spLocks noChangeArrowheads="1"/>
          </p:cNvSpPr>
          <p:nvPr/>
        </p:nvSpPr>
        <p:spPr bwMode="auto">
          <a:xfrm>
            <a:off x="468313" y="1196975"/>
            <a:ext cx="8064500" cy="41767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3490" name="Line 5"/>
          <p:cNvSpPr>
            <a:spLocks noChangeShapeType="1"/>
          </p:cNvSpPr>
          <p:nvPr/>
        </p:nvSpPr>
        <p:spPr bwMode="auto">
          <a:xfrm>
            <a:off x="2790825" y="2946400"/>
            <a:ext cx="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1" name="Line 6"/>
          <p:cNvSpPr>
            <a:spLocks noChangeShapeType="1"/>
          </p:cNvSpPr>
          <p:nvPr/>
        </p:nvSpPr>
        <p:spPr bwMode="auto">
          <a:xfrm>
            <a:off x="4519613" y="2946400"/>
            <a:ext cx="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2" name="Line 7"/>
          <p:cNvSpPr>
            <a:spLocks noChangeShapeType="1"/>
          </p:cNvSpPr>
          <p:nvPr/>
        </p:nvSpPr>
        <p:spPr bwMode="auto">
          <a:xfrm>
            <a:off x="2790825" y="3738563"/>
            <a:ext cx="17287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493" name="Rectangle 8"/>
          <p:cNvSpPr>
            <a:spLocks noChangeArrowheads="1"/>
          </p:cNvSpPr>
          <p:nvPr/>
        </p:nvSpPr>
        <p:spPr bwMode="auto">
          <a:xfrm>
            <a:off x="468313" y="1196975"/>
            <a:ext cx="8064500" cy="4895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altLang="en-US"/>
          </a:p>
        </p:txBody>
      </p:sp>
      <p:sp>
        <p:nvSpPr>
          <p:cNvPr id="402441" name="Line 9"/>
          <p:cNvSpPr>
            <a:spLocks noChangeShapeType="1"/>
          </p:cNvSpPr>
          <p:nvPr/>
        </p:nvSpPr>
        <p:spPr bwMode="auto">
          <a:xfrm>
            <a:off x="3222625" y="2946400"/>
            <a:ext cx="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442" name="Line 10"/>
          <p:cNvSpPr>
            <a:spLocks noChangeShapeType="1"/>
          </p:cNvSpPr>
          <p:nvPr/>
        </p:nvSpPr>
        <p:spPr bwMode="auto">
          <a:xfrm>
            <a:off x="5238750" y="2946400"/>
            <a:ext cx="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443" name="Line 11"/>
          <p:cNvSpPr>
            <a:spLocks noChangeShapeType="1"/>
          </p:cNvSpPr>
          <p:nvPr/>
        </p:nvSpPr>
        <p:spPr bwMode="auto">
          <a:xfrm>
            <a:off x="3222625" y="3738563"/>
            <a:ext cx="2016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444" name="Line 12"/>
          <p:cNvSpPr>
            <a:spLocks noChangeShapeType="1"/>
          </p:cNvSpPr>
          <p:nvPr/>
        </p:nvSpPr>
        <p:spPr bwMode="auto">
          <a:xfrm>
            <a:off x="3222625" y="3090863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445" name="Rectangle 13"/>
          <p:cNvSpPr>
            <a:spLocks noChangeArrowheads="1"/>
          </p:cNvSpPr>
          <p:nvPr/>
        </p:nvSpPr>
        <p:spPr bwMode="auto">
          <a:xfrm>
            <a:off x="4519613" y="2586038"/>
            <a:ext cx="215900" cy="863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02446" name="Rectangle 14"/>
          <p:cNvSpPr>
            <a:spLocks noChangeArrowheads="1"/>
          </p:cNvSpPr>
          <p:nvPr/>
        </p:nvSpPr>
        <p:spPr bwMode="auto">
          <a:xfrm>
            <a:off x="3654425" y="2586038"/>
            <a:ext cx="215900" cy="863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02447" name="Line 15"/>
          <p:cNvSpPr>
            <a:spLocks noChangeShapeType="1"/>
          </p:cNvSpPr>
          <p:nvPr/>
        </p:nvSpPr>
        <p:spPr bwMode="auto">
          <a:xfrm flipV="1">
            <a:off x="4591050" y="2370138"/>
            <a:ext cx="0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448" name="Line 16"/>
          <p:cNvSpPr>
            <a:spLocks noChangeShapeType="1"/>
          </p:cNvSpPr>
          <p:nvPr/>
        </p:nvSpPr>
        <p:spPr bwMode="auto">
          <a:xfrm flipV="1">
            <a:off x="3798888" y="2370138"/>
            <a:ext cx="0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449" name="Line 17"/>
          <p:cNvSpPr>
            <a:spLocks noChangeShapeType="1"/>
          </p:cNvSpPr>
          <p:nvPr/>
        </p:nvSpPr>
        <p:spPr bwMode="auto">
          <a:xfrm>
            <a:off x="3006725" y="2801938"/>
            <a:ext cx="720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2450" name="Text Box 18"/>
          <p:cNvSpPr txBox="1">
            <a:spLocks noChangeArrowheads="1"/>
          </p:cNvSpPr>
          <p:nvPr/>
        </p:nvSpPr>
        <p:spPr bwMode="auto">
          <a:xfrm>
            <a:off x="2070100" y="2514600"/>
            <a:ext cx="10969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1600"/>
              <a:t>Negative </a:t>
            </a:r>
          </a:p>
          <a:p>
            <a:r>
              <a:rPr lang="en-GB" altLang="en-US" sz="1600"/>
              <a:t>electrode</a:t>
            </a:r>
          </a:p>
        </p:txBody>
      </p:sp>
      <p:sp>
        <p:nvSpPr>
          <p:cNvPr id="402451" name="Text Box 19"/>
          <p:cNvSpPr txBox="1">
            <a:spLocks noChangeArrowheads="1"/>
          </p:cNvSpPr>
          <p:nvPr/>
        </p:nvSpPr>
        <p:spPr bwMode="auto">
          <a:xfrm>
            <a:off x="5311775" y="2514600"/>
            <a:ext cx="10969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1600"/>
              <a:t>Positive </a:t>
            </a:r>
          </a:p>
          <a:p>
            <a:r>
              <a:rPr lang="en-GB" altLang="en-US" sz="1600"/>
              <a:t>electrode</a:t>
            </a:r>
          </a:p>
        </p:txBody>
      </p:sp>
      <p:sp>
        <p:nvSpPr>
          <p:cNvPr id="402452" name="Line 20"/>
          <p:cNvSpPr>
            <a:spLocks noChangeShapeType="1"/>
          </p:cNvSpPr>
          <p:nvPr/>
        </p:nvSpPr>
        <p:spPr bwMode="auto">
          <a:xfrm flipH="1">
            <a:off x="4662488" y="2801938"/>
            <a:ext cx="720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2453" name="Oval 21"/>
          <p:cNvSpPr>
            <a:spLocks noChangeArrowheads="1"/>
          </p:cNvSpPr>
          <p:nvPr/>
        </p:nvSpPr>
        <p:spPr bwMode="auto">
          <a:xfrm>
            <a:off x="3511550" y="3451225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altLang="en-US"/>
              <a:t>+</a:t>
            </a:r>
          </a:p>
        </p:txBody>
      </p:sp>
      <p:sp>
        <p:nvSpPr>
          <p:cNvPr id="402454" name="Oval 22"/>
          <p:cNvSpPr>
            <a:spLocks noChangeArrowheads="1"/>
          </p:cNvSpPr>
          <p:nvPr/>
        </p:nvSpPr>
        <p:spPr bwMode="auto">
          <a:xfrm>
            <a:off x="4806950" y="3451225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altLang="en-US"/>
              <a:t>+</a:t>
            </a:r>
          </a:p>
        </p:txBody>
      </p:sp>
      <p:sp>
        <p:nvSpPr>
          <p:cNvPr id="402455" name="Oval 23"/>
          <p:cNvSpPr>
            <a:spLocks noChangeArrowheads="1"/>
          </p:cNvSpPr>
          <p:nvPr/>
        </p:nvSpPr>
        <p:spPr bwMode="auto">
          <a:xfrm>
            <a:off x="4230688" y="3162300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altLang="en-US"/>
              <a:t>+</a:t>
            </a:r>
          </a:p>
        </p:txBody>
      </p:sp>
      <p:sp>
        <p:nvSpPr>
          <p:cNvPr id="402456" name="Oval 24"/>
          <p:cNvSpPr>
            <a:spLocks noChangeArrowheads="1"/>
          </p:cNvSpPr>
          <p:nvPr/>
        </p:nvSpPr>
        <p:spPr bwMode="auto">
          <a:xfrm>
            <a:off x="4014788" y="3451225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altLang="en-US"/>
              <a:t>+</a:t>
            </a:r>
          </a:p>
        </p:txBody>
      </p:sp>
      <p:sp>
        <p:nvSpPr>
          <p:cNvPr id="402457" name="Oval 25"/>
          <p:cNvSpPr>
            <a:spLocks noChangeArrowheads="1"/>
          </p:cNvSpPr>
          <p:nvPr/>
        </p:nvSpPr>
        <p:spPr bwMode="auto">
          <a:xfrm>
            <a:off x="4446588" y="3522663"/>
            <a:ext cx="217487" cy="2159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altLang="en-US"/>
              <a:t>-</a:t>
            </a:r>
          </a:p>
        </p:txBody>
      </p:sp>
      <p:sp>
        <p:nvSpPr>
          <p:cNvPr id="402458" name="Oval 26"/>
          <p:cNvSpPr>
            <a:spLocks noChangeArrowheads="1"/>
          </p:cNvSpPr>
          <p:nvPr/>
        </p:nvSpPr>
        <p:spPr bwMode="auto">
          <a:xfrm>
            <a:off x="3438525" y="3162300"/>
            <a:ext cx="217488" cy="2159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altLang="en-US"/>
              <a:t>-</a:t>
            </a:r>
          </a:p>
        </p:txBody>
      </p:sp>
      <p:sp>
        <p:nvSpPr>
          <p:cNvPr id="402459" name="Oval 27"/>
          <p:cNvSpPr>
            <a:spLocks noChangeArrowheads="1"/>
          </p:cNvSpPr>
          <p:nvPr/>
        </p:nvSpPr>
        <p:spPr bwMode="auto">
          <a:xfrm>
            <a:off x="3870325" y="3162300"/>
            <a:ext cx="217488" cy="2159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altLang="en-US"/>
              <a:t>-</a:t>
            </a:r>
          </a:p>
        </p:txBody>
      </p:sp>
      <p:sp>
        <p:nvSpPr>
          <p:cNvPr id="402460" name="Oval 28"/>
          <p:cNvSpPr>
            <a:spLocks noChangeArrowheads="1"/>
          </p:cNvSpPr>
          <p:nvPr/>
        </p:nvSpPr>
        <p:spPr bwMode="auto">
          <a:xfrm>
            <a:off x="4951413" y="3162300"/>
            <a:ext cx="217487" cy="2159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altLang="en-US"/>
              <a:t>-</a:t>
            </a:r>
          </a:p>
        </p:txBody>
      </p:sp>
      <p:sp>
        <p:nvSpPr>
          <p:cNvPr id="402461" name="Text Box 29"/>
          <p:cNvSpPr txBox="1">
            <a:spLocks noChangeArrowheads="1"/>
          </p:cNvSpPr>
          <p:nvPr/>
        </p:nvSpPr>
        <p:spPr bwMode="auto">
          <a:xfrm>
            <a:off x="674688" y="3906838"/>
            <a:ext cx="74263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dirty="0"/>
              <a:t>When a DC current is turned on (</a:t>
            </a:r>
            <a:r>
              <a:rPr lang="en-GB" altLang="en-US" dirty="0" err="1"/>
              <a:t>ie</a:t>
            </a:r>
            <a:r>
              <a:rPr lang="en-GB" altLang="en-US" dirty="0"/>
              <a:t> turn on the power pack), the</a:t>
            </a:r>
          </a:p>
          <a:p>
            <a:r>
              <a:rPr lang="en-GB" altLang="en-US" dirty="0"/>
              <a:t>charged particles move towards the electrode with the opposite </a:t>
            </a:r>
          </a:p>
          <a:p>
            <a:r>
              <a:rPr lang="en-GB" altLang="en-US" dirty="0"/>
              <a:t>charge:</a:t>
            </a:r>
          </a:p>
          <a:p>
            <a:r>
              <a:rPr lang="en-GB" altLang="en-US" dirty="0"/>
              <a:t>	</a:t>
            </a:r>
            <a:r>
              <a:rPr lang="en-GB" altLang="en-US" dirty="0">
                <a:solidFill>
                  <a:srgbClr val="000066"/>
                </a:solidFill>
              </a:rPr>
              <a:t>METALS (POSITIVE)          	NEGATIVE ELECTRODE</a:t>
            </a:r>
          </a:p>
          <a:p>
            <a:r>
              <a:rPr lang="en-GB" altLang="en-US" dirty="0">
                <a:solidFill>
                  <a:srgbClr val="000066"/>
                </a:solidFill>
              </a:rPr>
              <a:t>	NON-METALS (NEGATIVE)  	POSITIVE ELECTRODE</a:t>
            </a:r>
          </a:p>
        </p:txBody>
      </p:sp>
      <p:sp>
        <p:nvSpPr>
          <p:cNvPr id="402463" name="Line 31"/>
          <p:cNvSpPr>
            <a:spLocks noChangeShapeType="1"/>
          </p:cNvSpPr>
          <p:nvPr/>
        </p:nvSpPr>
        <p:spPr bwMode="auto">
          <a:xfrm>
            <a:off x="4662488" y="5181600"/>
            <a:ext cx="469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2464" name="Text Box 32"/>
          <p:cNvSpPr txBox="1">
            <a:spLocks noChangeArrowheads="1"/>
          </p:cNvSpPr>
          <p:nvPr/>
        </p:nvSpPr>
        <p:spPr bwMode="auto">
          <a:xfrm>
            <a:off x="1058863" y="1628775"/>
            <a:ext cx="6775450" cy="3698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>
                <a:latin typeface="Comic Sans MS" pitchFamily="66" charset="0"/>
              </a:rPr>
              <a:t>Electrolysis is the breaking up of compounds using electricity</a:t>
            </a:r>
          </a:p>
        </p:txBody>
      </p:sp>
      <p:sp>
        <p:nvSpPr>
          <p:cNvPr id="402466" name="Text Box 34"/>
          <p:cNvSpPr txBox="1">
            <a:spLocks noChangeArrowheads="1"/>
          </p:cNvSpPr>
          <p:nvPr/>
        </p:nvSpPr>
        <p:spPr bwMode="auto">
          <a:xfrm>
            <a:off x="5527675" y="3306763"/>
            <a:ext cx="9239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1600"/>
              <a:t>Solution</a:t>
            </a:r>
          </a:p>
        </p:txBody>
      </p:sp>
      <p:sp>
        <p:nvSpPr>
          <p:cNvPr id="402467" name="Line 35"/>
          <p:cNvSpPr>
            <a:spLocks noChangeShapeType="1"/>
          </p:cNvSpPr>
          <p:nvPr/>
        </p:nvSpPr>
        <p:spPr bwMode="auto">
          <a:xfrm flipH="1">
            <a:off x="5095875" y="3451225"/>
            <a:ext cx="5032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519" name="Text Box 4"/>
          <p:cNvSpPr txBox="1">
            <a:spLocks noChangeArrowheads="1"/>
          </p:cNvSpPr>
          <p:nvPr/>
        </p:nvSpPr>
        <p:spPr bwMode="auto">
          <a:xfrm>
            <a:off x="468313" y="260350"/>
            <a:ext cx="2457450" cy="58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3200" b="1" u="sng">
                <a:solidFill>
                  <a:srgbClr val="FF0000"/>
                </a:solidFill>
                <a:latin typeface="Comic Sans MS" pitchFamily="66" charset="0"/>
              </a:rPr>
              <a:t>Electrolysis</a:t>
            </a:r>
            <a:endParaRPr lang="en-US" altLang="en-US" sz="3200" b="1" u="sng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3520" name="Text Box 3"/>
          <p:cNvSpPr txBox="1">
            <a:spLocks noChangeArrowheads="1"/>
          </p:cNvSpPr>
          <p:nvPr/>
        </p:nvSpPr>
        <p:spPr bwMode="auto">
          <a:xfrm>
            <a:off x="8027988" y="93663"/>
            <a:ext cx="622300" cy="46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rgbClr val="0070C0"/>
                </a:solidFill>
                <a:latin typeface="Comic Sans MS" pitchFamily="66" charset="0"/>
              </a:rPr>
              <a:t>N5</a:t>
            </a:r>
            <a:endParaRPr lang="en-US" altLang="en-US" sz="2400" b="1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8" name="Line 31"/>
          <p:cNvSpPr>
            <a:spLocks noChangeShapeType="1"/>
          </p:cNvSpPr>
          <p:nvPr/>
        </p:nvSpPr>
        <p:spPr bwMode="auto">
          <a:xfrm>
            <a:off x="4638675" y="4903788"/>
            <a:ext cx="469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2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2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2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2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2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2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2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2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2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2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2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02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02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0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0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02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02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0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0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02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0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0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2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2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02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02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02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02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9366E-7 L 0.06302 -3.79366E-7 " pathEditMode="relative" ptsTypes="AA">
                                      <p:cBhvr>
                                        <p:cTn id="94" dur="5000" fill="hold"/>
                                        <p:tgtEl>
                                          <p:spTgt spid="402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3.79366E-7 L 0.11025 0.02105 " pathEditMode="relative" ptsTypes="AA">
                                      <p:cBhvr>
                                        <p:cTn id="96" dur="5000" fill="hold"/>
                                        <p:tgtEl>
                                          <p:spTgt spid="402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9366E-7 L -3.05556E-6 -0.0421 " pathEditMode="relative" ptsTypes="AA">
                                      <p:cBhvr>
                                        <p:cTn id="98" dur="5000" fill="hold"/>
                                        <p:tgtEl>
                                          <p:spTgt spid="402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9366E-7 L -0.0474 -0.01041 " pathEditMode="relative" ptsTypes="AA">
                                      <p:cBhvr>
                                        <p:cTn id="100" dur="5000" fill="hold"/>
                                        <p:tgtEl>
                                          <p:spTgt spid="402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5251 " pathEditMode="relative" ptsTypes="AA">
                                      <p:cBhvr>
                                        <p:cTn id="102" dur="5000" fill="hold"/>
                                        <p:tgtEl>
                                          <p:spTgt spid="402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9.41476E-7 L -0.04722 -0.03146 " pathEditMode="relative" ptsTypes="AA">
                                      <p:cBhvr>
                                        <p:cTn id="104" dur="5000" fill="hold"/>
                                        <p:tgtEl>
                                          <p:spTgt spid="402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9366E-7 L -0.05521 -0.01041 " pathEditMode="relative" ptsTypes="AA">
                                      <p:cBhvr>
                                        <p:cTn id="106" dur="5000" fill="hold"/>
                                        <p:tgtEl>
                                          <p:spTgt spid="402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9.41476E-7 L -0.11025 -0.03146 " pathEditMode="relative" ptsTypes="AA">
                                      <p:cBhvr>
                                        <p:cTn id="108" dur="5000" fill="hold"/>
                                        <p:tgtEl>
                                          <p:spTgt spid="402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02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02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02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02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02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02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41" grpId="0" animBg="1"/>
      <p:bldP spid="402442" grpId="0" animBg="1"/>
      <p:bldP spid="402443" grpId="0" animBg="1"/>
      <p:bldP spid="402444" grpId="0" animBg="1"/>
      <p:bldP spid="402445" grpId="0" animBg="1"/>
      <p:bldP spid="402446" grpId="0" animBg="1"/>
      <p:bldP spid="402447" grpId="0" animBg="1"/>
      <p:bldP spid="402448" grpId="0" animBg="1"/>
      <p:bldP spid="402449" grpId="0" animBg="1"/>
      <p:bldP spid="402450" grpId="0"/>
      <p:bldP spid="402451" grpId="0"/>
      <p:bldP spid="402452" grpId="0" animBg="1"/>
      <p:bldP spid="402453" grpId="0" animBg="1"/>
      <p:bldP spid="402453" grpId="1" animBg="1"/>
      <p:bldP spid="402454" grpId="0" animBg="1"/>
      <p:bldP spid="402454" grpId="1" animBg="1"/>
      <p:bldP spid="402455" grpId="0" animBg="1"/>
      <p:bldP spid="402455" grpId="1" animBg="1"/>
      <p:bldP spid="402456" grpId="0" animBg="1"/>
      <p:bldP spid="402456" grpId="1" animBg="1"/>
      <p:bldP spid="402457" grpId="0" animBg="1"/>
      <p:bldP spid="402457" grpId="1" animBg="1"/>
      <p:bldP spid="402458" grpId="0" animBg="1"/>
      <p:bldP spid="402458" grpId="1" animBg="1"/>
      <p:bldP spid="402459" grpId="0" animBg="1"/>
      <p:bldP spid="402459" grpId="1" animBg="1"/>
      <p:bldP spid="402460" grpId="0" animBg="1"/>
      <p:bldP spid="402460" grpId="1" animBg="1"/>
      <p:bldP spid="402463" grpId="0" animBg="1"/>
      <p:bldP spid="402464" grpId="0" animBg="1"/>
      <p:bldP spid="402466" grpId="0"/>
      <p:bldP spid="402467" grpId="0" animBg="1"/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2"/>
          <p:cNvSpPr txBox="1">
            <a:spLocks noChangeArrowheads="1"/>
          </p:cNvSpPr>
          <p:nvPr/>
        </p:nvSpPr>
        <p:spPr bwMode="auto">
          <a:xfrm>
            <a:off x="468313" y="260350"/>
            <a:ext cx="3786187" cy="58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3200" b="1" u="sng">
                <a:solidFill>
                  <a:srgbClr val="FF0000"/>
                </a:solidFill>
                <a:latin typeface="Comic Sans MS" pitchFamily="66" charset="0"/>
              </a:rPr>
              <a:t>Making Electricity</a:t>
            </a:r>
            <a:endParaRPr lang="en-US" altLang="en-US" sz="3200" b="1" u="sng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rot="-3220251">
            <a:off x="3947319" y="2915444"/>
            <a:ext cx="357188" cy="1085850"/>
          </a:xfrm>
          <a:prstGeom prst="rect">
            <a:avLst/>
          </a:prstGeom>
          <a:solidFill>
            <a:schemeClr val="accent1"/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/>
            <a:endParaRPr lang="en-GB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1997036">
            <a:off x="5113338" y="2794000"/>
            <a:ext cx="357187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027" name="Picture 3" descr="C:\Users\Lesley\AppData\Local\Microsoft\Windows\Temporary Internet Files\Content.IE5\10EZ8UCK\MCj0436892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0175" y="2992438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4225925" y="1992313"/>
            <a:ext cx="571500" cy="5715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68800" y="2135188"/>
            <a:ext cx="500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>
                <a:latin typeface="Constantia" pitchFamily="18" charset="0"/>
              </a:rPr>
              <a:t>V</a:t>
            </a:r>
          </a:p>
        </p:txBody>
      </p:sp>
      <p:sp>
        <p:nvSpPr>
          <p:cNvPr id="10" name="Freeform 9"/>
          <p:cNvSpPr/>
          <p:nvPr/>
        </p:nvSpPr>
        <p:spPr>
          <a:xfrm>
            <a:off x="3714750" y="2390775"/>
            <a:ext cx="504825" cy="633413"/>
          </a:xfrm>
          <a:custGeom>
            <a:avLst/>
            <a:gdLst>
              <a:gd name="connsiteX0" fmla="*/ 40943 w 504967"/>
              <a:gd name="connsiteY0" fmla="*/ 634307 h 634307"/>
              <a:gd name="connsiteX1" fmla="*/ 13647 w 504967"/>
              <a:gd name="connsiteY1" fmla="*/ 552420 h 634307"/>
              <a:gd name="connsiteX2" fmla="*/ 0 w 504967"/>
              <a:gd name="connsiteY2" fmla="*/ 511477 h 634307"/>
              <a:gd name="connsiteX3" fmla="*/ 13647 w 504967"/>
              <a:gd name="connsiteY3" fmla="*/ 429591 h 634307"/>
              <a:gd name="connsiteX4" fmla="*/ 81886 w 504967"/>
              <a:gd name="connsiteY4" fmla="*/ 320408 h 634307"/>
              <a:gd name="connsiteX5" fmla="*/ 122830 w 504967"/>
              <a:gd name="connsiteY5" fmla="*/ 306761 h 634307"/>
              <a:gd name="connsiteX6" fmla="*/ 204716 w 504967"/>
              <a:gd name="connsiteY6" fmla="*/ 293113 h 634307"/>
              <a:gd name="connsiteX7" fmla="*/ 218364 w 504967"/>
              <a:gd name="connsiteY7" fmla="*/ 334056 h 634307"/>
              <a:gd name="connsiteX8" fmla="*/ 204716 w 504967"/>
              <a:gd name="connsiteY8" fmla="*/ 374999 h 634307"/>
              <a:gd name="connsiteX9" fmla="*/ 122830 w 504967"/>
              <a:gd name="connsiteY9" fmla="*/ 374999 h 634307"/>
              <a:gd name="connsiteX10" fmla="*/ 122830 w 504967"/>
              <a:gd name="connsiteY10" fmla="*/ 265817 h 634307"/>
              <a:gd name="connsiteX11" fmla="*/ 136477 w 504967"/>
              <a:gd name="connsiteY11" fmla="*/ 224874 h 634307"/>
              <a:gd name="connsiteX12" fmla="*/ 177421 w 504967"/>
              <a:gd name="connsiteY12" fmla="*/ 197579 h 634307"/>
              <a:gd name="connsiteX13" fmla="*/ 204716 w 504967"/>
              <a:gd name="connsiteY13" fmla="*/ 156635 h 634307"/>
              <a:gd name="connsiteX14" fmla="*/ 286603 w 504967"/>
              <a:gd name="connsiteY14" fmla="*/ 129340 h 634307"/>
              <a:gd name="connsiteX15" fmla="*/ 354841 w 504967"/>
              <a:gd name="connsiteY15" fmla="*/ 142988 h 634307"/>
              <a:gd name="connsiteX16" fmla="*/ 300250 w 504967"/>
              <a:gd name="connsiteY16" fmla="*/ 211226 h 634307"/>
              <a:gd name="connsiteX17" fmla="*/ 259307 w 504967"/>
              <a:gd name="connsiteY17" fmla="*/ 129340 h 634307"/>
              <a:gd name="connsiteX18" fmla="*/ 313898 w 504967"/>
              <a:gd name="connsiteY18" fmla="*/ 47453 h 634307"/>
              <a:gd name="connsiteX19" fmla="*/ 354841 w 504967"/>
              <a:gd name="connsiteY19" fmla="*/ 33805 h 634307"/>
              <a:gd name="connsiteX20" fmla="*/ 395785 w 504967"/>
              <a:gd name="connsiteY20" fmla="*/ 6510 h 634307"/>
              <a:gd name="connsiteX21" fmla="*/ 504967 w 504967"/>
              <a:gd name="connsiteY21" fmla="*/ 6510 h 634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04967" h="634307">
                <a:moveTo>
                  <a:pt x="40943" y="634307"/>
                </a:moveTo>
                <a:lnTo>
                  <a:pt x="13647" y="552420"/>
                </a:lnTo>
                <a:lnTo>
                  <a:pt x="0" y="511477"/>
                </a:lnTo>
                <a:cubicBezTo>
                  <a:pt x="4549" y="484182"/>
                  <a:pt x="6936" y="456437"/>
                  <a:pt x="13647" y="429591"/>
                </a:cubicBezTo>
                <a:cubicBezTo>
                  <a:pt x="31428" y="358465"/>
                  <a:pt x="25384" y="348658"/>
                  <a:pt x="81886" y="320408"/>
                </a:cubicBezTo>
                <a:cubicBezTo>
                  <a:pt x="94753" y="313974"/>
                  <a:pt x="109182" y="311310"/>
                  <a:pt x="122830" y="306761"/>
                </a:cubicBezTo>
                <a:cubicBezTo>
                  <a:pt x="149973" y="288665"/>
                  <a:pt x="170813" y="259210"/>
                  <a:pt x="204716" y="293113"/>
                </a:cubicBezTo>
                <a:cubicBezTo>
                  <a:pt x="214888" y="303285"/>
                  <a:pt x="213815" y="320408"/>
                  <a:pt x="218364" y="334056"/>
                </a:cubicBezTo>
                <a:cubicBezTo>
                  <a:pt x="213815" y="347704"/>
                  <a:pt x="214888" y="364827"/>
                  <a:pt x="204716" y="374999"/>
                </a:cubicBezTo>
                <a:cubicBezTo>
                  <a:pt x="177420" y="402295"/>
                  <a:pt x="150126" y="384098"/>
                  <a:pt x="122830" y="374999"/>
                </a:cubicBezTo>
                <a:cubicBezTo>
                  <a:pt x="103305" y="316426"/>
                  <a:pt x="104008" y="341105"/>
                  <a:pt x="122830" y="265817"/>
                </a:cubicBezTo>
                <a:cubicBezTo>
                  <a:pt x="126319" y="251861"/>
                  <a:pt x="127490" y="236107"/>
                  <a:pt x="136477" y="224874"/>
                </a:cubicBezTo>
                <a:cubicBezTo>
                  <a:pt x="146724" y="212066"/>
                  <a:pt x="163773" y="206677"/>
                  <a:pt x="177421" y="197579"/>
                </a:cubicBezTo>
                <a:cubicBezTo>
                  <a:pt x="186519" y="183931"/>
                  <a:pt x="190807" y="165328"/>
                  <a:pt x="204716" y="156635"/>
                </a:cubicBezTo>
                <a:cubicBezTo>
                  <a:pt x="229115" y="141386"/>
                  <a:pt x="286603" y="129340"/>
                  <a:pt x="286603" y="129340"/>
                </a:cubicBezTo>
                <a:cubicBezTo>
                  <a:pt x="309349" y="133889"/>
                  <a:pt x="340350" y="124875"/>
                  <a:pt x="354841" y="142988"/>
                </a:cubicBezTo>
                <a:cubicBezTo>
                  <a:pt x="394527" y="192596"/>
                  <a:pt x="315407" y="206174"/>
                  <a:pt x="300250" y="211226"/>
                </a:cubicBezTo>
                <a:cubicBezTo>
                  <a:pt x="286450" y="190526"/>
                  <a:pt x="259307" y="157591"/>
                  <a:pt x="259307" y="129340"/>
                </a:cubicBezTo>
                <a:cubicBezTo>
                  <a:pt x="259307" y="95953"/>
                  <a:pt x="289281" y="63864"/>
                  <a:pt x="313898" y="47453"/>
                </a:cubicBezTo>
                <a:cubicBezTo>
                  <a:pt x="325868" y="39473"/>
                  <a:pt x="341974" y="40239"/>
                  <a:pt x="354841" y="33805"/>
                </a:cubicBezTo>
                <a:cubicBezTo>
                  <a:pt x="369512" y="26470"/>
                  <a:pt x="379647" y="9444"/>
                  <a:pt x="395785" y="6510"/>
                </a:cubicBezTo>
                <a:cubicBezTo>
                  <a:pt x="431592" y="0"/>
                  <a:pt x="468573" y="6510"/>
                  <a:pt x="504967" y="651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1" name="Freeform 10"/>
          <p:cNvSpPr/>
          <p:nvPr/>
        </p:nvSpPr>
        <p:spPr>
          <a:xfrm>
            <a:off x="4803775" y="2200275"/>
            <a:ext cx="649288" cy="649288"/>
          </a:xfrm>
          <a:custGeom>
            <a:avLst/>
            <a:gdLst>
              <a:gd name="connsiteX0" fmla="*/ 0 w 589731"/>
              <a:gd name="connsiteY0" fmla="*/ 54591 h 436728"/>
              <a:gd name="connsiteX1" fmla="*/ 40943 w 589731"/>
              <a:gd name="connsiteY1" fmla="*/ 27295 h 436728"/>
              <a:gd name="connsiteX2" fmla="*/ 122830 w 589731"/>
              <a:gd name="connsiteY2" fmla="*/ 0 h 436728"/>
              <a:gd name="connsiteX3" fmla="*/ 232012 w 589731"/>
              <a:gd name="connsiteY3" fmla="*/ 13648 h 436728"/>
              <a:gd name="connsiteX4" fmla="*/ 272955 w 589731"/>
              <a:gd name="connsiteY4" fmla="*/ 122830 h 436728"/>
              <a:gd name="connsiteX5" fmla="*/ 259307 w 589731"/>
              <a:gd name="connsiteY5" fmla="*/ 218364 h 436728"/>
              <a:gd name="connsiteX6" fmla="*/ 218364 w 589731"/>
              <a:gd name="connsiteY6" fmla="*/ 232012 h 436728"/>
              <a:gd name="connsiteX7" fmla="*/ 204716 w 589731"/>
              <a:gd name="connsiteY7" fmla="*/ 191068 h 436728"/>
              <a:gd name="connsiteX8" fmla="*/ 327546 w 589731"/>
              <a:gd name="connsiteY8" fmla="*/ 136477 h 436728"/>
              <a:gd name="connsiteX9" fmla="*/ 368489 w 589731"/>
              <a:gd name="connsiteY9" fmla="*/ 122830 h 436728"/>
              <a:gd name="connsiteX10" fmla="*/ 368489 w 589731"/>
              <a:gd name="connsiteY10" fmla="*/ 300251 h 436728"/>
              <a:gd name="connsiteX11" fmla="*/ 327546 w 589731"/>
              <a:gd name="connsiteY11" fmla="*/ 286603 h 436728"/>
              <a:gd name="connsiteX12" fmla="*/ 504967 w 589731"/>
              <a:gd name="connsiteY12" fmla="*/ 272955 h 436728"/>
              <a:gd name="connsiteX13" fmla="*/ 545910 w 589731"/>
              <a:gd name="connsiteY13" fmla="*/ 286603 h 436728"/>
              <a:gd name="connsiteX14" fmla="*/ 573206 w 589731"/>
              <a:gd name="connsiteY14" fmla="*/ 368489 h 436728"/>
              <a:gd name="connsiteX15" fmla="*/ 586854 w 589731"/>
              <a:gd name="connsiteY15" fmla="*/ 436728 h 436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89731" h="436728">
                <a:moveTo>
                  <a:pt x="0" y="54591"/>
                </a:moveTo>
                <a:cubicBezTo>
                  <a:pt x="13648" y="45492"/>
                  <a:pt x="25954" y="33957"/>
                  <a:pt x="40943" y="27295"/>
                </a:cubicBezTo>
                <a:cubicBezTo>
                  <a:pt x="67235" y="15610"/>
                  <a:pt x="122830" y="0"/>
                  <a:pt x="122830" y="0"/>
                </a:cubicBezTo>
                <a:cubicBezTo>
                  <a:pt x="159224" y="4549"/>
                  <a:pt x="197958" y="26"/>
                  <a:pt x="232012" y="13648"/>
                </a:cubicBezTo>
                <a:cubicBezTo>
                  <a:pt x="262570" y="25871"/>
                  <a:pt x="269673" y="106420"/>
                  <a:pt x="272955" y="122830"/>
                </a:cubicBezTo>
                <a:cubicBezTo>
                  <a:pt x="268406" y="154675"/>
                  <a:pt x="273693" y="189592"/>
                  <a:pt x="259307" y="218364"/>
                </a:cubicBezTo>
                <a:cubicBezTo>
                  <a:pt x="252873" y="231231"/>
                  <a:pt x="231231" y="238446"/>
                  <a:pt x="218364" y="232012"/>
                </a:cubicBezTo>
                <a:cubicBezTo>
                  <a:pt x="205497" y="225578"/>
                  <a:pt x="209265" y="204716"/>
                  <a:pt x="204716" y="191068"/>
                </a:cubicBezTo>
                <a:cubicBezTo>
                  <a:pt x="269599" y="147815"/>
                  <a:pt x="230101" y="168959"/>
                  <a:pt x="327546" y="136477"/>
                </a:cubicBezTo>
                <a:lnTo>
                  <a:pt x="368489" y="122830"/>
                </a:lnTo>
                <a:cubicBezTo>
                  <a:pt x="389591" y="186134"/>
                  <a:pt x="405829" y="216237"/>
                  <a:pt x="368489" y="300251"/>
                </a:cubicBezTo>
                <a:cubicBezTo>
                  <a:pt x="362646" y="313397"/>
                  <a:pt x="341194" y="291152"/>
                  <a:pt x="327546" y="286603"/>
                </a:cubicBezTo>
                <a:cubicBezTo>
                  <a:pt x="439950" y="249134"/>
                  <a:pt x="380950" y="255238"/>
                  <a:pt x="504967" y="272955"/>
                </a:cubicBezTo>
                <a:cubicBezTo>
                  <a:pt x="518615" y="277504"/>
                  <a:pt x="537548" y="274897"/>
                  <a:pt x="545910" y="286603"/>
                </a:cubicBezTo>
                <a:cubicBezTo>
                  <a:pt x="562633" y="310016"/>
                  <a:pt x="564107" y="341194"/>
                  <a:pt x="573206" y="368489"/>
                </a:cubicBezTo>
                <a:cubicBezTo>
                  <a:pt x="589731" y="418064"/>
                  <a:pt x="586854" y="395047"/>
                  <a:pt x="586854" y="43672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82925" y="2063750"/>
            <a:ext cx="200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>
                <a:latin typeface="Constantia" pitchFamily="18" charset="0"/>
              </a:rPr>
              <a:t>Voltmeter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939925" y="2992438"/>
            <a:ext cx="1500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>
                <a:latin typeface="Constantia" pitchFamily="18" charset="0"/>
              </a:rPr>
              <a:t>copper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011863" y="2492375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>
                <a:latin typeface="Constantia" pitchFamily="18" charset="0"/>
              </a:rPr>
              <a:t>zinc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011488" y="3135313"/>
            <a:ext cx="642937" cy="2857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5726113" y="2778125"/>
            <a:ext cx="285750" cy="2857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4660900" y="4505325"/>
            <a:ext cx="26463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2000">
                <a:latin typeface="Comic Sans MS" pitchFamily="66" charset="0"/>
              </a:rPr>
              <a:t>Lemon juice acts </a:t>
            </a:r>
          </a:p>
          <a:p>
            <a:r>
              <a:rPr lang="en-GB" altLang="en-US" sz="2000">
                <a:latin typeface="Comic Sans MS" pitchFamily="66" charset="0"/>
              </a:rPr>
              <a:t>as an </a:t>
            </a:r>
            <a:r>
              <a:rPr lang="en-GB" altLang="en-US" sz="2000" b="1" u="sng">
                <a:latin typeface="Comic Sans MS" pitchFamily="66" charset="0"/>
              </a:rPr>
              <a:t>ELECTROLYTE</a:t>
            </a:r>
            <a:endParaRPr lang="en-US" altLang="en-US" sz="2000" b="1" u="sng">
              <a:latin typeface="Comic Sans MS" pitchFamily="66" charset="0"/>
            </a:endParaRPr>
          </a:p>
        </p:txBody>
      </p:sp>
      <p:sp>
        <p:nvSpPr>
          <p:cNvPr id="7184" name="AutoShape 16"/>
          <p:cNvSpPr>
            <a:spLocks noChangeArrowheads="1"/>
          </p:cNvSpPr>
          <p:nvPr/>
        </p:nvSpPr>
        <p:spPr bwMode="auto">
          <a:xfrm rot="-10558795">
            <a:off x="4084638" y="3641725"/>
            <a:ext cx="576262" cy="1223963"/>
          </a:xfrm>
          <a:prstGeom prst="curvedLeftArrow">
            <a:avLst>
              <a:gd name="adj1" fmla="val 42479"/>
              <a:gd name="adj2" fmla="val 8495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1116013" y="1052513"/>
            <a:ext cx="6615112" cy="71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2000">
                <a:latin typeface="Comic Sans MS" pitchFamily="66" charset="0"/>
              </a:rPr>
              <a:t>When pairs of metals are connected together with an </a:t>
            </a:r>
          </a:p>
          <a:p>
            <a:r>
              <a:rPr lang="en-GB" altLang="en-US" sz="2000">
                <a:latin typeface="Comic Sans MS" pitchFamily="66" charset="0"/>
              </a:rPr>
              <a:t>electrolyte (a solution) an electric current will flow.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536575" y="5251450"/>
            <a:ext cx="8334375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2000">
                <a:latin typeface="Comic Sans MS" pitchFamily="66" charset="0"/>
              </a:rPr>
              <a:t>In chemistry, this is known as a CELL (but you may call it a battery).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8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8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18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18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/>
      <p:bldP spid="12" grpId="0"/>
      <p:bldP spid="13" grpId="0"/>
      <p:bldP spid="14" grpId="0"/>
      <p:bldP spid="7183" grpId="0"/>
      <p:bldP spid="7184" grpId="0" animBg="1"/>
      <p:bldP spid="7186" grpId="0" build="allAtOnce" animBg="1"/>
      <p:bldP spid="7188" grpId="0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ChangeArrowheads="1"/>
          </p:cNvSpPr>
          <p:nvPr/>
        </p:nvSpPr>
        <p:spPr bwMode="auto">
          <a:xfrm>
            <a:off x="441370" y="744844"/>
            <a:ext cx="8207375" cy="4608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3730" name="Line 3"/>
          <p:cNvSpPr>
            <a:spLocks noChangeShapeType="1"/>
          </p:cNvSpPr>
          <p:nvPr/>
        </p:nvSpPr>
        <p:spPr bwMode="auto">
          <a:xfrm>
            <a:off x="2987675" y="2781300"/>
            <a:ext cx="2879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1" name="Line 4"/>
          <p:cNvSpPr>
            <a:spLocks noChangeShapeType="1"/>
          </p:cNvSpPr>
          <p:nvPr/>
        </p:nvSpPr>
        <p:spPr bwMode="auto">
          <a:xfrm>
            <a:off x="3708400" y="1341438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2" name="Text Box 5"/>
          <p:cNvSpPr txBox="1">
            <a:spLocks noChangeArrowheads="1"/>
          </p:cNvSpPr>
          <p:nvPr/>
        </p:nvSpPr>
        <p:spPr bwMode="auto">
          <a:xfrm>
            <a:off x="468313" y="260350"/>
            <a:ext cx="3490058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3200" b="1" u="sng" dirty="0" smtClean="0">
                <a:solidFill>
                  <a:srgbClr val="FF0000"/>
                </a:solidFill>
                <a:latin typeface="Comic Sans MS" pitchFamily="66" charset="0"/>
              </a:rPr>
              <a:t>Cell (or Battery)</a:t>
            </a:r>
            <a:endParaRPr lang="en-US" altLang="en-US" sz="3200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3733" name="Oval 6"/>
          <p:cNvSpPr>
            <a:spLocks noChangeArrowheads="1"/>
          </p:cNvSpPr>
          <p:nvPr/>
        </p:nvSpPr>
        <p:spPr bwMode="auto">
          <a:xfrm>
            <a:off x="4140200" y="1052513"/>
            <a:ext cx="576263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altLang="en-US"/>
              <a:t>V</a:t>
            </a:r>
            <a:endParaRPr lang="en-US" altLang="en-US"/>
          </a:p>
        </p:txBody>
      </p:sp>
      <p:sp>
        <p:nvSpPr>
          <p:cNvPr id="73734" name="Line 7"/>
          <p:cNvSpPr>
            <a:spLocks noChangeShapeType="1"/>
          </p:cNvSpPr>
          <p:nvPr/>
        </p:nvSpPr>
        <p:spPr bwMode="auto">
          <a:xfrm>
            <a:off x="3708400" y="1341438"/>
            <a:ext cx="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5" name="Line 8"/>
          <p:cNvSpPr>
            <a:spLocks noChangeShapeType="1"/>
          </p:cNvSpPr>
          <p:nvPr/>
        </p:nvSpPr>
        <p:spPr bwMode="auto">
          <a:xfrm>
            <a:off x="5076825" y="1341438"/>
            <a:ext cx="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6" name="Rectangle 9"/>
          <p:cNvSpPr>
            <a:spLocks noChangeArrowheads="1"/>
          </p:cNvSpPr>
          <p:nvPr/>
        </p:nvSpPr>
        <p:spPr bwMode="auto">
          <a:xfrm>
            <a:off x="4859338" y="2349500"/>
            <a:ext cx="431800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3737" name="Rectangle 10"/>
          <p:cNvSpPr>
            <a:spLocks noChangeArrowheads="1"/>
          </p:cNvSpPr>
          <p:nvPr/>
        </p:nvSpPr>
        <p:spPr bwMode="auto">
          <a:xfrm>
            <a:off x="3492500" y="2349500"/>
            <a:ext cx="431800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3738" name="Line 11"/>
          <p:cNvSpPr>
            <a:spLocks noChangeShapeType="1"/>
          </p:cNvSpPr>
          <p:nvPr/>
        </p:nvSpPr>
        <p:spPr bwMode="auto">
          <a:xfrm>
            <a:off x="2987675" y="2205038"/>
            <a:ext cx="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9" name="Line 12"/>
          <p:cNvSpPr>
            <a:spLocks noChangeShapeType="1"/>
          </p:cNvSpPr>
          <p:nvPr/>
        </p:nvSpPr>
        <p:spPr bwMode="auto">
          <a:xfrm>
            <a:off x="2987675" y="3860800"/>
            <a:ext cx="2879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0" name="Line 13"/>
          <p:cNvSpPr>
            <a:spLocks noChangeShapeType="1"/>
          </p:cNvSpPr>
          <p:nvPr/>
        </p:nvSpPr>
        <p:spPr bwMode="auto">
          <a:xfrm>
            <a:off x="5867400" y="2205038"/>
            <a:ext cx="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2843213" y="1773238"/>
            <a:ext cx="792162" cy="719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 flipH="1">
            <a:off x="5148263" y="1773238"/>
            <a:ext cx="936625" cy="719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2268538" y="1484313"/>
            <a:ext cx="95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/>
              <a:t>Metal A</a:t>
            </a:r>
            <a:endParaRPr lang="en-US" altLang="en-US"/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5580063" y="1484313"/>
            <a:ext cx="95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/>
              <a:t>Metal B</a:t>
            </a:r>
            <a:endParaRPr lang="en-US" altLang="en-US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 flipH="1">
            <a:off x="5651500" y="3284538"/>
            <a:ext cx="720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6278563" y="2997200"/>
            <a:ext cx="1555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altLang="en-US"/>
              <a:t>Electrolyte</a:t>
            </a:r>
          </a:p>
          <a:p>
            <a:pPr algn="ctr"/>
            <a:r>
              <a:rPr lang="en-GB" altLang="en-US"/>
              <a:t>(salt solution)</a:t>
            </a:r>
            <a:endParaRPr lang="en-US" altLang="en-US"/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441370" y="4221088"/>
            <a:ext cx="8270213" cy="101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2000" dirty="0">
                <a:latin typeface="Comic Sans MS" pitchFamily="66" charset="0"/>
              </a:rPr>
              <a:t>In chemistry, this is known as a CELL (but you may call it a battery)</a:t>
            </a:r>
          </a:p>
          <a:p>
            <a:endParaRPr lang="en-GB" altLang="en-US" sz="2000" dirty="0">
              <a:latin typeface="Comic Sans MS" pitchFamily="66" charset="0"/>
            </a:endParaRPr>
          </a:p>
          <a:p>
            <a:r>
              <a:rPr lang="en-GB" altLang="en-US" sz="2000" dirty="0">
                <a:latin typeface="Comic Sans MS" pitchFamily="66" charset="0"/>
              </a:rPr>
              <a:t>An ELECTROLYTE is needed to COMPLETE THE CIRCUIT.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8" grpId="0" animBg="1"/>
      <p:bldP spid="11279" grpId="0" animBg="1"/>
      <p:bldP spid="11280" grpId="0"/>
      <p:bldP spid="11281" grpId="0"/>
      <p:bldP spid="11282" grpId="0" animBg="1"/>
      <p:bldP spid="11283" grpId="0"/>
      <p:bldP spid="21" grpId="0" build="allAtOnce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ChangeArrowheads="1"/>
          </p:cNvSpPr>
          <p:nvPr/>
        </p:nvSpPr>
        <p:spPr bwMode="auto">
          <a:xfrm>
            <a:off x="426667" y="981075"/>
            <a:ext cx="8393806" cy="48961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7826" name="Line 3"/>
          <p:cNvSpPr>
            <a:spLocks noChangeShapeType="1"/>
          </p:cNvSpPr>
          <p:nvPr/>
        </p:nvSpPr>
        <p:spPr bwMode="auto">
          <a:xfrm>
            <a:off x="2987675" y="2781300"/>
            <a:ext cx="2879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27" name="Line 4"/>
          <p:cNvSpPr>
            <a:spLocks noChangeShapeType="1"/>
          </p:cNvSpPr>
          <p:nvPr/>
        </p:nvSpPr>
        <p:spPr bwMode="auto">
          <a:xfrm>
            <a:off x="3708400" y="1341438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28" name="Text Box 5"/>
          <p:cNvSpPr txBox="1">
            <a:spLocks noChangeArrowheads="1"/>
          </p:cNvSpPr>
          <p:nvPr/>
        </p:nvSpPr>
        <p:spPr bwMode="auto">
          <a:xfrm>
            <a:off x="468313" y="260350"/>
            <a:ext cx="2811462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3200" b="1" u="sng">
                <a:solidFill>
                  <a:srgbClr val="FF0000"/>
                </a:solidFill>
                <a:latin typeface="Comic Sans MS" pitchFamily="66" charset="0"/>
              </a:rPr>
              <a:t>A Simple Cell</a:t>
            </a:r>
            <a:endParaRPr lang="en-US" altLang="en-US" sz="3200" b="1" u="sng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7829" name="Oval 6"/>
          <p:cNvSpPr>
            <a:spLocks noChangeArrowheads="1"/>
          </p:cNvSpPr>
          <p:nvPr/>
        </p:nvSpPr>
        <p:spPr bwMode="auto">
          <a:xfrm>
            <a:off x="4140200" y="1052513"/>
            <a:ext cx="576263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altLang="en-US"/>
              <a:t>V</a:t>
            </a:r>
            <a:endParaRPr lang="en-US" altLang="en-US"/>
          </a:p>
        </p:txBody>
      </p:sp>
      <p:sp>
        <p:nvSpPr>
          <p:cNvPr id="77830" name="Line 7"/>
          <p:cNvSpPr>
            <a:spLocks noChangeShapeType="1"/>
          </p:cNvSpPr>
          <p:nvPr/>
        </p:nvSpPr>
        <p:spPr bwMode="auto">
          <a:xfrm>
            <a:off x="3708400" y="1341438"/>
            <a:ext cx="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1" name="Line 8"/>
          <p:cNvSpPr>
            <a:spLocks noChangeShapeType="1"/>
          </p:cNvSpPr>
          <p:nvPr/>
        </p:nvSpPr>
        <p:spPr bwMode="auto">
          <a:xfrm>
            <a:off x="5076825" y="1341438"/>
            <a:ext cx="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2" name="Rectangle 9"/>
          <p:cNvSpPr>
            <a:spLocks noChangeArrowheads="1"/>
          </p:cNvSpPr>
          <p:nvPr/>
        </p:nvSpPr>
        <p:spPr bwMode="auto">
          <a:xfrm>
            <a:off x="4859338" y="2349500"/>
            <a:ext cx="431800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7833" name="Rectangle 10"/>
          <p:cNvSpPr>
            <a:spLocks noChangeArrowheads="1"/>
          </p:cNvSpPr>
          <p:nvPr/>
        </p:nvSpPr>
        <p:spPr bwMode="auto">
          <a:xfrm>
            <a:off x="3492500" y="2349500"/>
            <a:ext cx="431800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7834" name="Line 11"/>
          <p:cNvSpPr>
            <a:spLocks noChangeShapeType="1"/>
          </p:cNvSpPr>
          <p:nvPr/>
        </p:nvSpPr>
        <p:spPr bwMode="auto">
          <a:xfrm>
            <a:off x="2987675" y="2205038"/>
            <a:ext cx="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5" name="Line 12"/>
          <p:cNvSpPr>
            <a:spLocks noChangeShapeType="1"/>
          </p:cNvSpPr>
          <p:nvPr/>
        </p:nvSpPr>
        <p:spPr bwMode="auto">
          <a:xfrm>
            <a:off x="2987675" y="3860800"/>
            <a:ext cx="2879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6" name="Line 13"/>
          <p:cNvSpPr>
            <a:spLocks noChangeShapeType="1"/>
          </p:cNvSpPr>
          <p:nvPr/>
        </p:nvSpPr>
        <p:spPr bwMode="auto">
          <a:xfrm>
            <a:off x="5867400" y="2205038"/>
            <a:ext cx="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2843213" y="1773238"/>
            <a:ext cx="792162" cy="719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 flipH="1">
            <a:off x="5148263" y="1773238"/>
            <a:ext cx="936625" cy="719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2268538" y="1484313"/>
            <a:ext cx="95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/>
              <a:t>Metal A</a:t>
            </a:r>
            <a:endParaRPr lang="en-US" altLang="en-US"/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5580063" y="1484313"/>
            <a:ext cx="95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/>
              <a:t>Metal B</a:t>
            </a:r>
            <a:endParaRPr lang="en-US" altLang="en-US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 flipH="1">
            <a:off x="5651500" y="3284538"/>
            <a:ext cx="720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6227763" y="2997200"/>
            <a:ext cx="1657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altLang="en-US"/>
              <a:t>Electrolyte</a:t>
            </a:r>
          </a:p>
          <a:p>
            <a:pPr algn="ctr"/>
            <a:r>
              <a:rPr lang="en-GB" altLang="en-US"/>
              <a:t>(ionic solution)</a:t>
            </a:r>
            <a:endParaRPr lang="en-US" altLang="en-US"/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426666" y="3933825"/>
            <a:ext cx="845776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2000" dirty="0" smtClean="0">
                <a:latin typeface="Comic Sans MS" pitchFamily="66" charset="0"/>
              </a:rPr>
              <a:t>A cell must consist of:</a:t>
            </a:r>
          </a:p>
          <a:p>
            <a:r>
              <a:rPr lang="en-GB" altLang="en-US" sz="2000" dirty="0">
                <a:latin typeface="Comic Sans MS" pitchFamily="66" charset="0"/>
              </a:rPr>
              <a:t>	</a:t>
            </a:r>
            <a:r>
              <a:rPr lang="en-GB" altLang="en-US" sz="2000" dirty="0" smtClean="0">
                <a:latin typeface="Comic Sans MS" pitchFamily="66" charset="0"/>
              </a:rPr>
              <a:t>		</a:t>
            </a:r>
            <a:r>
              <a:rPr lang="en-GB" altLang="en-US" sz="2400" b="1" dirty="0" smtClean="0">
                <a:latin typeface="Comic Sans MS" pitchFamily="66" charset="0"/>
              </a:rPr>
              <a:t>2 DIFFERENT METALS</a:t>
            </a:r>
          </a:p>
          <a:p>
            <a:r>
              <a:rPr lang="en-GB" altLang="en-US" sz="2000" dirty="0" smtClean="0">
                <a:latin typeface="Comic Sans MS" pitchFamily="66" charset="0"/>
              </a:rPr>
              <a:t>and an			</a:t>
            </a:r>
            <a:r>
              <a:rPr lang="en-GB" altLang="en-US" sz="2400" b="1" dirty="0" smtClean="0">
                <a:latin typeface="Comic Sans MS" pitchFamily="66" charset="0"/>
              </a:rPr>
              <a:t>ELECTROLYTE</a:t>
            </a:r>
          </a:p>
          <a:p>
            <a:endParaRPr lang="en-GB" altLang="en-US" sz="2000" dirty="0">
              <a:latin typeface="Comic Sans MS" pitchFamily="66" charset="0"/>
            </a:endParaRPr>
          </a:p>
          <a:p>
            <a:r>
              <a:rPr lang="en-GB" altLang="en-US" sz="2000" dirty="0" smtClean="0">
                <a:latin typeface="Comic Sans MS" pitchFamily="66" charset="0"/>
              </a:rPr>
              <a:t>An </a:t>
            </a:r>
            <a:r>
              <a:rPr lang="en-GB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ELECTROLYTE</a:t>
            </a:r>
            <a:r>
              <a:rPr lang="en-GB" altLang="en-US" sz="2000" dirty="0" smtClean="0">
                <a:latin typeface="Comic Sans MS" pitchFamily="66" charset="0"/>
              </a:rPr>
              <a:t> is a solution containing </a:t>
            </a:r>
            <a:r>
              <a:rPr lang="en-GB" alt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IONS</a:t>
            </a:r>
            <a:r>
              <a:rPr lang="en-GB" altLang="en-US" sz="2000" dirty="0" smtClean="0">
                <a:latin typeface="Comic Sans MS" pitchFamily="66" charset="0"/>
              </a:rPr>
              <a:t> (charged particles)</a:t>
            </a:r>
            <a:endParaRPr lang="en-US" altLang="en-US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72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8" grpId="0" animBg="1"/>
      <p:bldP spid="11279" grpId="0" animBg="1"/>
      <p:bldP spid="11280" grpId="0"/>
      <p:bldP spid="11281" grpId="0"/>
      <p:bldP spid="11282" grpId="0" animBg="1"/>
      <p:bldP spid="1128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ChangeArrowheads="1"/>
          </p:cNvSpPr>
          <p:nvPr/>
        </p:nvSpPr>
        <p:spPr bwMode="auto">
          <a:xfrm>
            <a:off x="468313" y="1341438"/>
            <a:ext cx="8135937" cy="5400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1682" name="Text Box 3"/>
          <p:cNvSpPr txBox="1">
            <a:spLocks noChangeArrowheads="1"/>
          </p:cNvSpPr>
          <p:nvPr/>
        </p:nvSpPr>
        <p:spPr bwMode="auto">
          <a:xfrm>
            <a:off x="468313" y="260350"/>
            <a:ext cx="4665662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3200" b="1" u="sng">
                <a:solidFill>
                  <a:srgbClr val="FF0000"/>
                </a:solidFill>
                <a:latin typeface="Comic Sans MS" pitchFamily="66" charset="0"/>
              </a:rPr>
              <a:t>Electrochemical Series</a:t>
            </a:r>
            <a:endParaRPr lang="en-US" altLang="en-US" sz="3200" b="1" u="sng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39750" y="1484313"/>
            <a:ext cx="8075613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2000">
                <a:latin typeface="Comic Sans MS" pitchFamily="66" charset="0"/>
              </a:rPr>
              <a:t>Different pairs of electrodes (metals) produce different voltages.</a:t>
            </a:r>
          </a:p>
          <a:p>
            <a:endParaRPr lang="en-GB" altLang="en-US" sz="2000">
              <a:latin typeface="Comic Sans MS" pitchFamily="66" charset="0"/>
            </a:endParaRPr>
          </a:p>
          <a:p>
            <a:r>
              <a:rPr lang="en-GB" altLang="en-US" sz="2000">
                <a:latin typeface="Comic Sans MS" pitchFamily="66" charset="0"/>
              </a:rPr>
              <a:t>Using the different voltages produced, metals can be organised </a:t>
            </a:r>
          </a:p>
          <a:p>
            <a:r>
              <a:rPr lang="en-GB" altLang="en-US" sz="2000">
                <a:latin typeface="Comic Sans MS" pitchFamily="66" charset="0"/>
              </a:rPr>
              <a:t>into a ‘league table’ (similar to the Reactivity Series).</a:t>
            </a:r>
          </a:p>
          <a:p>
            <a:endParaRPr lang="en-GB" altLang="en-US" sz="2000">
              <a:latin typeface="Comic Sans MS" pitchFamily="66" charset="0"/>
            </a:endParaRPr>
          </a:p>
          <a:p>
            <a:r>
              <a:rPr lang="en-GB" altLang="en-US" sz="2000">
                <a:latin typeface="Comic Sans MS" pitchFamily="66" charset="0"/>
              </a:rPr>
              <a:t>This is known as an </a:t>
            </a:r>
            <a:r>
              <a:rPr lang="en-GB" altLang="en-US" sz="2000" b="1">
                <a:latin typeface="Comic Sans MS" pitchFamily="66" charset="0"/>
              </a:rPr>
              <a:t>ELECTROCHEMICAL SERIES</a:t>
            </a:r>
            <a:r>
              <a:rPr lang="en-GB" altLang="en-US" sz="2000">
                <a:latin typeface="Comic Sans MS" pitchFamily="66" charset="0"/>
              </a:rPr>
              <a:t>. </a:t>
            </a:r>
          </a:p>
          <a:p>
            <a:endParaRPr lang="en-GB" altLang="en-US" sz="2000">
              <a:latin typeface="Comic Sans MS" pitchFamily="66" charset="0"/>
            </a:endParaRPr>
          </a:p>
        </p:txBody>
      </p:sp>
      <p:pic>
        <p:nvPicPr>
          <p:cNvPr id="7168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850" y="3429000"/>
            <a:ext cx="77438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668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ChangeArrowheads="1"/>
          </p:cNvSpPr>
          <p:nvPr/>
        </p:nvSpPr>
        <p:spPr bwMode="auto">
          <a:xfrm>
            <a:off x="468313" y="1341438"/>
            <a:ext cx="8135937" cy="5400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1682" name="Text Box 3"/>
          <p:cNvSpPr txBox="1">
            <a:spLocks noChangeArrowheads="1"/>
          </p:cNvSpPr>
          <p:nvPr/>
        </p:nvSpPr>
        <p:spPr bwMode="auto">
          <a:xfrm>
            <a:off x="468313" y="260350"/>
            <a:ext cx="4665662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3200" b="1" u="sng">
                <a:solidFill>
                  <a:srgbClr val="FF0000"/>
                </a:solidFill>
                <a:latin typeface="Comic Sans MS" pitchFamily="66" charset="0"/>
              </a:rPr>
              <a:t>Electrochemical Series</a:t>
            </a:r>
            <a:endParaRPr lang="en-US" altLang="en-US" sz="3200" b="1" u="sng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39750" y="1484313"/>
            <a:ext cx="772679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2000" dirty="0">
                <a:latin typeface="Comic Sans MS" pitchFamily="66" charset="0"/>
              </a:rPr>
              <a:t>Reactive metals are more likely to make electrons (electricity).</a:t>
            </a:r>
          </a:p>
          <a:p>
            <a:endParaRPr lang="en-GB" altLang="en-US" sz="2000" dirty="0">
              <a:latin typeface="Comic Sans MS" pitchFamily="66" charset="0"/>
            </a:endParaRPr>
          </a:p>
          <a:p>
            <a:endParaRPr lang="en-GB" altLang="en-US" sz="2000" dirty="0">
              <a:latin typeface="Comic Sans MS" pitchFamily="66" charset="0"/>
            </a:endParaRPr>
          </a:p>
          <a:p>
            <a:r>
              <a:rPr lang="en-GB" altLang="en-US" sz="2000" dirty="0">
                <a:latin typeface="Comic Sans MS" pitchFamily="66" charset="0"/>
              </a:rPr>
              <a:t>If you paired aluminium and calcium together – which is going </a:t>
            </a:r>
          </a:p>
          <a:p>
            <a:r>
              <a:rPr lang="en-GB" altLang="en-US" sz="2000" dirty="0">
                <a:latin typeface="Comic Sans MS" pitchFamily="66" charset="0"/>
              </a:rPr>
              <a:t>to make electrons?</a:t>
            </a:r>
          </a:p>
        </p:txBody>
      </p:sp>
      <p:pic>
        <p:nvPicPr>
          <p:cNvPr id="7168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8" y="3115529"/>
            <a:ext cx="77438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ChangeArrowheads="1"/>
          </p:cNvSpPr>
          <p:nvPr/>
        </p:nvSpPr>
        <p:spPr bwMode="auto">
          <a:xfrm>
            <a:off x="468313" y="981075"/>
            <a:ext cx="8207375" cy="4608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7826" name="Line 3"/>
          <p:cNvSpPr>
            <a:spLocks noChangeShapeType="1"/>
          </p:cNvSpPr>
          <p:nvPr/>
        </p:nvSpPr>
        <p:spPr bwMode="auto">
          <a:xfrm>
            <a:off x="2987675" y="2781300"/>
            <a:ext cx="2879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27" name="Line 4"/>
          <p:cNvSpPr>
            <a:spLocks noChangeShapeType="1"/>
          </p:cNvSpPr>
          <p:nvPr/>
        </p:nvSpPr>
        <p:spPr bwMode="auto">
          <a:xfrm>
            <a:off x="3708400" y="1341438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28" name="Text Box 5"/>
          <p:cNvSpPr txBox="1">
            <a:spLocks noChangeArrowheads="1"/>
          </p:cNvSpPr>
          <p:nvPr/>
        </p:nvSpPr>
        <p:spPr bwMode="auto">
          <a:xfrm>
            <a:off x="468313" y="260350"/>
            <a:ext cx="2811462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3200" b="1" u="sng">
                <a:solidFill>
                  <a:srgbClr val="FF0000"/>
                </a:solidFill>
                <a:latin typeface="Comic Sans MS" pitchFamily="66" charset="0"/>
              </a:rPr>
              <a:t>A Simple Cell</a:t>
            </a:r>
            <a:endParaRPr lang="en-US" altLang="en-US" sz="3200" b="1" u="sng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7829" name="Oval 6"/>
          <p:cNvSpPr>
            <a:spLocks noChangeArrowheads="1"/>
          </p:cNvSpPr>
          <p:nvPr/>
        </p:nvSpPr>
        <p:spPr bwMode="auto">
          <a:xfrm>
            <a:off x="4140200" y="1052513"/>
            <a:ext cx="576263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altLang="en-US"/>
              <a:t>V</a:t>
            </a:r>
            <a:endParaRPr lang="en-US" altLang="en-US"/>
          </a:p>
        </p:txBody>
      </p:sp>
      <p:sp>
        <p:nvSpPr>
          <p:cNvPr id="77830" name="Line 7"/>
          <p:cNvSpPr>
            <a:spLocks noChangeShapeType="1"/>
          </p:cNvSpPr>
          <p:nvPr/>
        </p:nvSpPr>
        <p:spPr bwMode="auto">
          <a:xfrm>
            <a:off x="3708400" y="1341438"/>
            <a:ext cx="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1" name="Line 8"/>
          <p:cNvSpPr>
            <a:spLocks noChangeShapeType="1"/>
          </p:cNvSpPr>
          <p:nvPr/>
        </p:nvSpPr>
        <p:spPr bwMode="auto">
          <a:xfrm>
            <a:off x="5076825" y="1341438"/>
            <a:ext cx="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2" name="Rectangle 9"/>
          <p:cNvSpPr>
            <a:spLocks noChangeArrowheads="1"/>
          </p:cNvSpPr>
          <p:nvPr/>
        </p:nvSpPr>
        <p:spPr bwMode="auto">
          <a:xfrm>
            <a:off x="4859338" y="2349500"/>
            <a:ext cx="431800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7833" name="Rectangle 10"/>
          <p:cNvSpPr>
            <a:spLocks noChangeArrowheads="1"/>
          </p:cNvSpPr>
          <p:nvPr/>
        </p:nvSpPr>
        <p:spPr bwMode="auto">
          <a:xfrm>
            <a:off x="3492500" y="2349500"/>
            <a:ext cx="431800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7834" name="Line 11"/>
          <p:cNvSpPr>
            <a:spLocks noChangeShapeType="1"/>
          </p:cNvSpPr>
          <p:nvPr/>
        </p:nvSpPr>
        <p:spPr bwMode="auto">
          <a:xfrm>
            <a:off x="2987675" y="2205038"/>
            <a:ext cx="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5" name="Line 12"/>
          <p:cNvSpPr>
            <a:spLocks noChangeShapeType="1"/>
          </p:cNvSpPr>
          <p:nvPr/>
        </p:nvSpPr>
        <p:spPr bwMode="auto">
          <a:xfrm>
            <a:off x="2987675" y="3860800"/>
            <a:ext cx="2879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6" name="Line 13"/>
          <p:cNvSpPr>
            <a:spLocks noChangeShapeType="1"/>
          </p:cNvSpPr>
          <p:nvPr/>
        </p:nvSpPr>
        <p:spPr bwMode="auto">
          <a:xfrm>
            <a:off x="5867400" y="2205038"/>
            <a:ext cx="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2843213" y="1773238"/>
            <a:ext cx="792162" cy="719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 flipH="1">
            <a:off x="5148263" y="1773238"/>
            <a:ext cx="936625" cy="719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2268538" y="1484313"/>
            <a:ext cx="95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/>
              <a:t>Metal A</a:t>
            </a:r>
            <a:endParaRPr lang="en-US" altLang="en-US"/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5580063" y="1484313"/>
            <a:ext cx="95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/>
              <a:t>Metal B</a:t>
            </a:r>
            <a:endParaRPr lang="en-US" altLang="en-US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 flipH="1">
            <a:off x="5651500" y="3284538"/>
            <a:ext cx="720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6227763" y="2997200"/>
            <a:ext cx="1657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altLang="en-US"/>
              <a:t>Electrolyte</a:t>
            </a:r>
          </a:p>
          <a:p>
            <a:pPr algn="ctr"/>
            <a:r>
              <a:rPr lang="en-GB" altLang="en-US"/>
              <a:t>(ionic solution)</a:t>
            </a:r>
            <a:endParaRPr lang="en-US" altLang="en-US"/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755650" y="3933825"/>
            <a:ext cx="74088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2000" dirty="0">
                <a:latin typeface="Comic Sans MS" pitchFamily="66" charset="0"/>
              </a:rPr>
              <a:t>Metals vary in their ability to PRODUCE electrons.</a:t>
            </a:r>
          </a:p>
          <a:p>
            <a:endParaRPr lang="en-GB" altLang="en-US" sz="2000" dirty="0">
              <a:latin typeface="Comic Sans MS" pitchFamily="66" charset="0"/>
            </a:endParaRPr>
          </a:p>
          <a:p>
            <a:r>
              <a:rPr lang="en-GB" altLang="en-US" sz="2000" dirty="0">
                <a:latin typeface="Comic Sans MS" pitchFamily="66" charset="0"/>
              </a:rPr>
              <a:t>If METAL A is better at producing electrons than METAL B,</a:t>
            </a:r>
          </a:p>
          <a:p>
            <a:r>
              <a:rPr lang="en-GB" altLang="en-US" sz="2000" dirty="0">
                <a:latin typeface="Comic Sans MS" pitchFamily="66" charset="0"/>
              </a:rPr>
              <a:t>the electrons will move from A to B.</a:t>
            </a:r>
            <a:endParaRPr lang="en-US" alt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8" grpId="0" animBg="1"/>
      <p:bldP spid="11279" grpId="0" animBg="1"/>
      <p:bldP spid="11280" grpId="0"/>
      <p:bldP spid="11281" grpId="0"/>
      <p:bldP spid="11282" grpId="0" animBg="1"/>
      <p:bldP spid="1128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ChangeArrowheads="1"/>
          </p:cNvSpPr>
          <p:nvPr/>
        </p:nvSpPr>
        <p:spPr bwMode="auto">
          <a:xfrm>
            <a:off x="468313" y="1341438"/>
            <a:ext cx="8135937" cy="48244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1922" name="Text Box 3"/>
          <p:cNvSpPr txBox="1">
            <a:spLocks noChangeArrowheads="1"/>
          </p:cNvSpPr>
          <p:nvPr/>
        </p:nvSpPr>
        <p:spPr bwMode="auto">
          <a:xfrm>
            <a:off x="468313" y="260350"/>
            <a:ext cx="4700587" cy="58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3200" b="1" u="sng">
                <a:solidFill>
                  <a:srgbClr val="FF0000"/>
                </a:solidFill>
                <a:latin typeface="Comic Sans MS" pitchFamily="66" charset="0"/>
              </a:rPr>
              <a:t>Electrochemical Series</a:t>
            </a:r>
            <a:endParaRPr lang="en-US" altLang="en-US" sz="2400" b="1" u="sng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39750" y="1484313"/>
            <a:ext cx="7780338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2000" b="1" u="sng" dirty="0">
                <a:latin typeface="Comic Sans MS" pitchFamily="66" charset="0"/>
              </a:rPr>
              <a:t>Rules for connecting metals:</a:t>
            </a:r>
            <a:r>
              <a:rPr lang="en-GB" altLang="en-US" sz="2000" dirty="0">
                <a:latin typeface="Comic Sans MS" pitchFamily="66" charset="0"/>
              </a:rPr>
              <a:t> </a:t>
            </a:r>
          </a:p>
          <a:p>
            <a:endParaRPr lang="en-GB" altLang="en-US" sz="2000" dirty="0">
              <a:latin typeface="Comic Sans MS" pitchFamily="66" charset="0"/>
            </a:endParaRPr>
          </a:p>
          <a:p>
            <a:pPr lvl="2">
              <a:buFontTx/>
              <a:buChar char="•"/>
            </a:pPr>
            <a:r>
              <a:rPr lang="en-GB" altLang="en-US" sz="2000" dirty="0">
                <a:latin typeface="Comic Sans MS" pitchFamily="66" charset="0"/>
              </a:rPr>
              <a:t> The further apart the metals are in the series, the </a:t>
            </a:r>
          </a:p>
          <a:p>
            <a:pPr lvl="2"/>
            <a:r>
              <a:rPr lang="en-GB" altLang="en-US" sz="2000" dirty="0">
                <a:latin typeface="Comic Sans MS" pitchFamily="66" charset="0"/>
              </a:rPr>
              <a:t>   higher the voltage produced</a:t>
            </a:r>
          </a:p>
          <a:p>
            <a:pPr lvl="2"/>
            <a:endParaRPr lang="en-GB" altLang="en-US" sz="2000" dirty="0">
              <a:latin typeface="Comic Sans MS" pitchFamily="66" charset="0"/>
            </a:endParaRPr>
          </a:p>
          <a:p>
            <a:pPr lvl="2"/>
            <a:r>
              <a:rPr lang="en-GB" altLang="en-US" sz="2000" b="1" dirty="0">
                <a:solidFill>
                  <a:srgbClr val="00B0F0"/>
                </a:solidFill>
                <a:latin typeface="Comic Sans MS" pitchFamily="66" charset="0"/>
              </a:rPr>
              <a:t>   Mg + Al create a lower voltage than Mg + Cu</a:t>
            </a:r>
          </a:p>
          <a:p>
            <a:pPr lvl="2"/>
            <a:endParaRPr lang="en-GB" altLang="en-US" sz="2000" dirty="0">
              <a:latin typeface="Comic Sans MS" pitchFamily="66" charset="0"/>
            </a:endParaRPr>
          </a:p>
          <a:p>
            <a:pPr lvl="2">
              <a:buFontTx/>
              <a:buChar char="•"/>
            </a:pPr>
            <a:r>
              <a:rPr lang="en-GB" altLang="en-US" sz="2000" dirty="0">
                <a:latin typeface="Comic Sans MS" pitchFamily="66" charset="0"/>
              </a:rPr>
              <a:t> Electrons </a:t>
            </a:r>
            <a:r>
              <a:rPr lang="en-GB" altLang="en-US" sz="2000" b="1" dirty="0">
                <a:latin typeface="Comic Sans MS" pitchFamily="66" charset="0"/>
              </a:rPr>
              <a:t>ALWAYS</a:t>
            </a:r>
            <a:r>
              <a:rPr lang="en-GB" altLang="en-US" sz="2000" dirty="0">
                <a:latin typeface="Comic Sans MS" pitchFamily="66" charset="0"/>
              </a:rPr>
              <a:t> flow from a metal </a:t>
            </a:r>
            <a:r>
              <a:rPr lang="en-GB" altLang="en-US" sz="2000" b="1" dirty="0">
                <a:latin typeface="Comic Sans MS" pitchFamily="66" charset="0"/>
              </a:rPr>
              <a:t>HIGHER</a:t>
            </a:r>
            <a:r>
              <a:rPr lang="en-GB" altLang="en-US" sz="2000" dirty="0">
                <a:latin typeface="Comic Sans MS" pitchFamily="66" charset="0"/>
              </a:rPr>
              <a:t> in the </a:t>
            </a:r>
          </a:p>
          <a:p>
            <a:pPr lvl="2"/>
            <a:r>
              <a:rPr lang="en-GB" altLang="en-US" sz="2000" dirty="0">
                <a:latin typeface="Comic Sans MS" pitchFamily="66" charset="0"/>
              </a:rPr>
              <a:t>  series to a metal </a:t>
            </a:r>
            <a:r>
              <a:rPr lang="en-GB" altLang="en-US" sz="2000" b="1" dirty="0">
                <a:latin typeface="Comic Sans MS" pitchFamily="66" charset="0"/>
              </a:rPr>
              <a:t>LOWER</a:t>
            </a:r>
          </a:p>
          <a:p>
            <a:pPr lvl="2"/>
            <a:endParaRPr lang="en-GB" altLang="en-US" sz="2000" b="1" dirty="0">
              <a:latin typeface="Comic Sans MS" pitchFamily="66" charset="0"/>
            </a:endParaRPr>
          </a:p>
          <a:p>
            <a:pPr lvl="2"/>
            <a:r>
              <a:rPr lang="en-GB" altLang="en-US" sz="2000" b="1" dirty="0">
                <a:solidFill>
                  <a:srgbClr val="FF0000"/>
                </a:solidFill>
                <a:latin typeface="Comic Sans MS" pitchFamily="66" charset="0"/>
              </a:rPr>
              <a:t>         Mg </a:t>
            </a:r>
            <a:r>
              <a:rPr lang="en-GB" altLang="en-US" sz="2000" b="1" u="sng" dirty="0">
                <a:solidFill>
                  <a:srgbClr val="FF0000"/>
                </a:solidFill>
                <a:latin typeface="Comic Sans MS" pitchFamily="66" charset="0"/>
              </a:rPr>
              <a:t>down</a:t>
            </a:r>
            <a:r>
              <a:rPr lang="en-GB" altLang="en-US" sz="2000" b="1" dirty="0">
                <a:solidFill>
                  <a:srgbClr val="FF0000"/>
                </a:solidFill>
                <a:latin typeface="Comic Sans MS" pitchFamily="66" charset="0"/>
              </a:rPr>
              <a:t> to Al (NOT Al </a:t>
            </a:r>
            <a:r>
              <a:rPr lang="en-GB" altLang="en-US" sz="2000" b="1" u="sng" dirty="0">
                <a:solidFill>
                  <a:srgbClr val="FF0000"/>
                </a:solidFill>
                <a:latin typeface="Comic Sans MS" pitchFamily="66" charset="0"/>
              </a:rPr>
              <a:t>up</a:t>
            </a:r>
            <a:r>
              <a:rPr lang="en-GB" altLang="en-US" sz="2000" b="1" dirty="0">
                <a:solidFill>
                  <a:srgbClr val="FF0000"/>
                </a:solidFill>
                <a:latin typeface="Comic Sans MS" pitchFamily="66" charset="0"/>
              </a:rPr>
              <a:t> to Mg)</a:t>
            </a:r>
            <a:endParaRPr lang="en-US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"/>
          <p:cNvSpPr txBox="1">
            <a:spLocks noChangeArrowheads="1"/>
          </p:cNvSpPr>
          <p:nvPr/>
        </p:nvSpPr>
        <p:spPr bwMode="auto">
          <a:xfrm>
            <a:off x="468313" y="260350"/>
            <a:ext cx="2274887" cy="58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3200" b="1" u="sng">
                <a:solidFill>
                  <a:srgbClr val="FF0000"/>
                </a:solidFill>
                <a:latin typeface="Comic Sans MS" pitchFamily="66" charset="0"/>
              </a:rPr>
              <a:t>Conduction</a:t>
            </a:r>
            <a:endParaRPr lang="en-US" altLang="en-US" sz="3200" b="1" u="sng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827088" y="1584325"/>
            <a:ext cx="6911975" cy="3122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>
                <a:latin typeface="Comic Sans MS" pitchFamily="66" charset="0"/>
              </a:rPr>
              <a:t>Metals can conduct both heat and electricity.</a:t>
            </a:r>
          </a:p>
          <a:p>
            <a:endParaRPr lang="en-GB" altLang="en-US">
              <a:latin typeface="Comic Sans MS" pitchFamily="66" charset="0"/>
            </a:endParaRPr>
          </a:p>
          <a:p>
            <a:r>
              <a:rPr lang="en-GB" altLang="en-US">
                <a:latin typeface="Comic Sans MS" pitchFamily="66" charset="0"/>
              </a:rPr>
              <a:t>This is because all </a:t>
            </a:r>
            <a:r>
              <a:rPr lang="en-US" altLang="en-US">
                <a:latin typeface="Comic Sans MS" pitchFamily="66" charset="0"/>
              </a:rPr>
              <a:t>metal atoms have free electrons (delocalised electrons) which can move from one atom to the next.</a:t>
            </a:r>
            <a:endParaRPr lang="en-GB" altLang="en-US">
              <a:latin typeface="Comic Sans MS" pitchFamily="66" charset="0"/>
            </a:endParaRPr>
          </a:p>
          <a:p>
            <a:endParaRPr lang="en-GB" altLang="en-US">
              <a:latin typeface="Comic Sans MS" pitchFamily="66" charset="0"/>
            </a:endParaRPr>
          </a:p>
          <a:p>
            <a:endParaRPr lang="en-GB" altLang="en-US">
              <a:latin typeface="Comic Sans MS" pitchFamily="66" charset="0"/>
            </a:endParaRPr>
          </a:p>
          <a:p>
            <a:endParaRPr lang="en-GB" altLang="en-US">
              <a:latin typeface="Comic Sans MS" pitchFamily="66" charset="0"/>
            </a:endParaRPr>
          </a:p>
          <a:p>
            <a:endParaRPr lang="en-GB" altLang="en-US">
              <a:latin typeface="Comic Sans MS" pitchFamily="66" charset="0"/>
            </a:endParaRPr>
          </a:p>
          <a:p>
            <a:endParaRPr lang="en-GB" altLang="en-US">
              <a:latin typeface="Comic Sans MS" pitchFamily="66" charset="0"/>
            </a:endParaRPr>
          </a:p>
          <a:p>
            <a:r>
              <a:rPr lang="en-GB" altLang="en-US">
                <a:latin typeface="Comic Sans MS" pitchFamily="66" charset="0"/>
              </a:rPr>
              <a:t>This lets the heat and electricity ‘move’.</a:t>
            </a:r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 rot="-6550012">
            <a:off x="3988594" y="2293144"/>
            <a:ext cx="358775" cy="2376487"/>
          </a:xfrm>
          <a:prstGeom prst="can">
            <a:avLst>
              <a:gd name="adj" fmla="val 16559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endParaRPr lang="en-US" altLang="en-US">
              <a:latin typeface="Comic Sans MS" pitchFamily="66" charset="0"/>
            </a:endParaRP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3267075" y="3517900"/>
            <a:ext cx="309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>
                <a:latin typeface="Comic Sans MS" pitchFamily="66" charset="0"/>
              </a:rPr>
              <a:t>e</a:t>
            </a:r>
            <a:endParaRPr lang="en-US" altLang="en-US">
              <a:latin typeface="Comic Sans MS" pitchFamily="66" charset="0"/>
            </a:endParaRP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3267075" y="3589338"/>
            <a:ext cx="309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>
                <a:latin typeface="Comic Sans MS" pitchFamily="66" charset="0"/>
              </a:rPr>
              <a:t>e</a:t>
            </a:r>
            <a:endParaRPr lang="en-US" altLang="en-US">
              <a:latin typeface="Comic Sans MS" pitchFamily="66" charset="0"/>
            </a:endParaRP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3267075" y="3516313"/>
            <a:ext cx="309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>
                <a:latin typeface="Comic Sans MS" pitchFamily="66" charset="0"/>
              </a:rPr>
              <a:t>e</a:t>
            </a:r>
            <a:endParaRPr lang="en-US" altLang="en-US">
              <a:latin typeface="Comic Sans MS" pitchFamily="66" charset="0"/>
            </a:endParaRP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3122613" y="3589338"/>
            <a:ext cx="309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>
                <a:latin typeface="Comic Sans MS" pitchFamily="66" charset="0"/>
              </a:rPr>
              <a:t>e</a:t>
            </a:r>
            <a:endParaRPr lang="en-US" altLang="en-US">
              <a:latin typeface="Comic Sans MS" pitchFamily="66" charset="0"/>
            </a:endParaRPr>
          </a:p>
        </p:txBody>
      </p:sp>
      <p:sp>
        <p:nvSpPr>
          <p:cNvPr id="23560" name="WordArt 4">
            <a:hlinkClick r:id="rId3"/>
          </p:cNvPr>
          <p:cNvSpPr>
            <a:spLocks noChangeArrowheads="1" noChangeShapeType="1" noTextEdit="1"/>
          </p:cNvSpPr>
          <p:nvPr/>
        </p:nvSpPr>
        <p:spPr bwMode="auto">
          <a:xfrm>
            <a:off x="3348038" y="5084763"/>
            <a:ext cx="20002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/>
              </a:rPr>
              <a:t>Metallic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0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01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8906 -0.08395 " pathEditMode="relative" ptsTypes="AA">
                                      <p:cBhvr>
                                        <p:cTn id="28" dur="2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7428E-6 L 0.18802 -0.0897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2" y="-44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1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8906 -0.08395 " pathEditMode="relative" ptsTypes="AA">
                                      <p:cBhvr>
                                        <p:cTn id="50" dur="2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8906 -0.08395 " pathEditMode="relative" ptsTypes="AA">
                                      <p:cBhvr>
                                        <p:cTn id="61" dur="2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63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nimBg="1"/>
      <p:bldP spid="50183" grpId="0"/>
      <p:bldP spid="50183" grpId="1"/>
      <p:bldP spid="50183" grpId="2"/>
      <p:bldP spid="50184" grpId="0"/>
      <p:bldP spid="50184" grpId="1"/>
      <p:bldP spid="50184" grpId="2"/>
      <p:bldP spid="50185" grpId="0"/>
      <p:bldP spid="50185" grpId="1"/>
      <p:bldP spid="50185" grpId="2"/>
      <p:bldP spid="50186" grpId="0"/>
      <p:bldP spid="50186" grpId="1"/>
      <p:bldP spid="50186" grpId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ChangeArrowheads="1"/>
          </p:cNvSpPr>
          <p:nvPr/>
        </p:nvSpPr>
        <p:spPr bwMode="auto">
          <a:xfrm>
            <a:off x="468313" y="981075"/>
            <a:ext cx="8207375" cy="4608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9874" name="Line 3"/>
          <p:cNvSpPr>
            <a:spLocks noChangeShapeType="1"/>
          </p:cNvSpPr>
          <p:nvPr/>
        </p:nvSpPr>
        <p:spPr bwMode="auto">
          <a:xfrm>
            <a:off x="2951163" y="3433763"/>
            <a:ext cx="2879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75" name="Line 4"/>
          <p:cNvSpPr>
            <a:spLocks noChangeShapeType="1"/>
          </p:cNvSpPr>
          <p:nvPr/>
        </p:nvSpPr>
        <p:spPr bwMode="auto">
          <a:xfrm>
            <a:off x="3671888" y="1993900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76" name="Text Box 5"/>
          <p:cNvSpPr txBox="1">
            <a:spLocks noChangeArrowheads="1"/>
          </p:cNvSpPr>
          <p:nvPr/>
        </p:nvSpPr>
        <p:spPr bwMode="auto">
          <a:xfrm>
            <a:off x="468313" y="260350"/>
            <a:ext cx="5310187" cy="58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3200" b="1" u="sng">
                <a:solidFill>
                  <a:srgbClr val="FF0000"/>
                </a:solidFill>
                <a:latin typeface="Comic Sans MS" pitchFamily="66" charset="0"/>
              </a:rPr>
              <a:t>Flow of Charged Particles</a:t>
            </a:r>
            <a:endParaRPr lang="en-US" altLang="en-US" sz="3200" b="1" u="sng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9877" name="Oval 6"/>
          <p:cNvSpPr>
            <a:spLocks noChangeArrowheads="1"/>
          </p:cNvSpPr>
          <p:nvPr/>
        </p:nvSpPr>
        <p:spPr bwMode="auto">
          <a:xfrm>
            <a:off x="4103688" y="1704975"/>
            <a:ext cx="576262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altLang="en-US"/>
              <a:t>V</a:t>
            </a:r>
            <a:endParaRPr lang="en-US" altLang="en-US"/>
          </a:p>
        </p:txBody>
      </p:sp>
      <p:sp>
        <p:nvSpPr>
          <p:cNvPr id="79878" name="Line 7"/>
          <p:cNvSpPr>
            <a:spLocks noChangeShapeType="1"/>
          </p:cNvSpPr>
          <p:nvPr/>
        </p:nvSpPr>
        <p:spPr bwMode="auto">
          <a:xfrm>
            <a:off x="3671888" y="1993900"/>
            <a:ext cx="0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79" name="Line 8"/>
          <p:cNvSpPr>
            <a:spLocks noChangeShapeType="1"/>
          </p:cNvSpPr>
          <p:nvPr/>
        </p:nvSpPr>
        <p:spPr bwMode="auto">
          <a:xfrm>
            <a:off x="5040313" y="1993900"/>
            <a:ext cx="0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0" name="Rectangle 9"/>
          <p:cNvSpPr>
            <a:spLocks noChangeArrowheads="1"/>
          </p:cNvSpPr>
          <p:nvPr/>
        </p:nvSpPr>
        <p:spPr bwMode="auto">
          <a:xfrm>
            <a:off x="4822825" y="3001963"/>
            <a:ext cx="431800" cy="1223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9881" name="Rectangle 10"/>
          <p:cNvSpPr>
            <a:spLocks noChangeArrowheads="1"/>
          </p:cNvSpPr>
          <p:nvPr/>
        </p:nvSpPr>
        <p:spPr bwMode="auto">
          <a:xfrm>
            <a:off x="3455988" y="3001963"/>
            <a:ext cx="431800" cy="1223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9882" name="Line 11"/>
          <p:cNvSpPr>
            <a:spLocks noChangeShapeType="1"/>
          </p:cNvSpPr>
          <p:nvPr/>
        </p:nvSpPr>
        <p:spPr bwMode="auto">
          <a:xfrm>
            <a:off x="2951163" y="2857500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3" name="Line 12"/>
          <p:cNvSpPr>
            <a:spLocks noChangeShapeType="1"/>
          </p:cNvSpPr>
          <p:nvPr/>
        </p:nvSpPr>
        <p:spPr bwMode="auto">
          <a:xfrm>
            <a:off x="2951163" y="4513263"/>
            <a:ext cx="2879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84" name="Line 13"/>
          <p:cNvSpPr>
            <a:spLocks noChangeShapeType="1"/>
          </p:cNvSpPr>
          <p:nvPr/>
        </p:nvSpPr>
        <p:spPr bwMode="auto">
          <a:xfrm>
            <a:off x="5830888" y="2857500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2806700" y="2425700"/>
            <a:ext cx="792163" cy="719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 flipH="1">
            <a:off x="5111750" y="2425700"/>
            <a:ext cx="936625" cy="719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1944688" y="2133600"/>
            <a:ext cx="1376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/>
              <a:t>Magnesium</a:t>
            </a:r>
            <a:endParaRPr lang="en-US" altLang="en-US"/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5721350" y="2136775"/>
            <a:ext cx="9413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/>
              <a:t>Copper</a:t>
            </a:r>
            <a:endParaRPr lang="en-US" altLang="en-US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 flipH="1">
            <a:off x="5614988" y="3937000"/>
            <a:ext cx="720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6191250" y="3649663"/>
            <a:ext cx="1657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altLang="en-US"/>
              <a:t>Electrolyte</a:t>
            </a:r>
          </a:p>
          <a:p>
            <a:pPr algn="ctr"/>
            <a:r>
              <a:rPr lang="en-GB" altLang="en-US"/>
              <a:t>(ionic solution)</a:t>
            </a:r>
            <a:endParaRPr lang="en-US" altLang="en-US"/>
          </a:p>
        </p:txBody>
      </p:sp>
      <p:sp>
        <p:nvSpPr>
          <p:cNvPr id="6" name="Curved Down Arrow 5"/>
          <p:cNvSpPr/>
          <p:nvPr/>
        </p:nvSpPr>
        <p:spPr>
          <a:xfrm>
            <a:off x="3671888" y="1196975"/>
            <a:ext cx="1439862" cy="508000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79892" name="TextBox 6"/>
          <p:cNvSpPr txBox="1">
            <a:spLocks noChangeArrowheads="1"/>
          </p:cNvSpPr>
          <p:nvPr/>
        </p:nvSpPr>
        <p:spPr bwMode="auto">
          <a:xfrm>
            <a:off x="5111750" y="1057275"/>
            <a:ext cx="2751138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b="1" u="sng">
                <a:latin typeface="Comic Sans MS" pitchFamily="66" charset="0"/>
              </a:rPr>
              <a:t>Electrons flow through</a:t>
            </a:r>
          </a:p>
          <a:p>
            <a:r>
              <a:rPr lang="en-GB" altLang="en-US" b="1" u="sng">
                <a:latin typeface="Comic Sans MS" pitchFamily="66" charset="0"/>
              </a:rPr>
              <a:t>the wire </a:t>
            </a:r>
            <a:r>
              <a:rPr lang="en-GB" altLang="en-US">
                <a:latin typeface="Comic Sans MS" pitchFamily="66" charset="0"/>
              </a:rPr>
              <a:t>from Mg to Cu</a:t>
            </a:r>
          </a:p>
        </p:txBody>
      </p:sp>
      <p:sp>
        <p:nvSpPr>
          <p:cNvPr id="79893" name="TextBox 27"/>
          <p:cNvSpPr txBox="1">
            <a:spLocks noChangeArrowheads="1"/>
          </p:cNvSpPr>
          <p:nvPr/>
        </p:nvSpPr>
        <p:spPr bwMode="auto">
          <a:xfrm>
            <a:off x="3243263" y="4330700"/>
            <a:ext cx="2338387" cy="646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altLang="en-US" b="1" u="sng">
                <a:latin typeface="Comic Sans MS" pitchFamily="66" charset="0"/>
              </a:rPr>
              <a:t>Ions flow between </a:t>
            </a:r>
          </a:p>
          <a:p>
            <a:pPr algn="ctr"/>
            <a:r>
              <a:rPr lang="en-GB" altLang="en-US" b="1" u="sng">
                <a:latin typeface="Comic Sans MS" pitchFamily="66" charset="0"/>
              </a:rPr>
              <a:t>the electrodes</a:t>
            </a:r>
            <a:endParaRPr lang="en-GB" altLang="en-US">
              <a:latin typeface="Comic Sans MS" pitchFamily="66" charset="0"/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3998913" y="3860800"/>
            <a:ext cx="715962" cy="255588"/>
          </a:xfrm>
          <a:prstGeom prst="left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9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9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9892" grpId="0" animBg="1"/>
      <p:bldP spid="79893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ChangeArrowheads="1"/>
          </p:cNvSpPr>
          <p:nvPr/>
        </p:nvSpPr>
        <p:spPr bwMode="auto">
          <a:xfrm>
            <a:off x="468313" y="981075"/>
            <a:ext cx="8207375" cy="4608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7828" name="Text Box 5"/>
          <p:cNvSpPr txBox="1">
            <a:spLocks noChangeArrowheads="1"/>
          </p:cNvSpPr>
          <p:nvPr/>
        </p:nvSpPr>
        <p:spPr bwMode="auto">
          <a:xfrm>
            <a:off x="468313" y="260350"/>
            <a:ext cx="2364750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3200" b="1" u="sng" dirty="0" smtClean="0">
                <a:solidFill>
                  <a:srgbClr val="FF0000"/>
                </a:solidFill>
                <a:latin typeface="Comic Sans MS" pitchFamily="66" charset="0"/>
              </a:rPr>
              <a:t>Electrolyte</a:t>
            </a:r>
            <a:endParaRPr lang="en-US" altLang="en-US" sz="3200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611560" y="1196752"/>
            <a:ext cx="755046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2000" dirty="0">
                <a:latin typeface="Comic Sans MS" pitchFamily="66" charset="0"/>
              </a:rPr>
              <a:t>An electrolyte is a solution, which contains IONS (charged </a:t>
            </a:r>
          </a:p>
          <a:p>
            <a:r>
              <a:rPr lang="en-GB" altLang="en-US" sz="2000" dirty="0">
                <a:latin typeface="Comic Sans MS" pitchFamily="66" charset="0"/>
              </a:rPr>
              <a:t>particles). An electrolyte completes the circuit, and allows </a:t>
            </a:r>
          </a:p>
          <a:p>
            <a:r>
              <a:rPr lang="en-GB" altLang="en-US" sz="2000" dirty="0">
                <a:latin typeface="Comic Sans MS" pitchFamily="66" charset="0"/>
              </a:rPr>
              <a:t>electricity to be produced.</a:t>
            </a:r>
          </a:p>
          <a:p>
            <a:endParaRPr lang="en-GB" altLang="en-US" sz="2000" dirty="0">
              <a:latin typeface="Comic Sans MS" pitchFamily="66" charset="0"/>
            </a:endParaRPr>
          </a:p>
          <a:p>
            <a:endParaRPr lang="en-GB" altLang="en-US" sz="2000" dirty="0">
              <a:latin typeface="Comic Sans MS" pitchFamily="66" charset="0"/>
            </a:endParaRPr>
          </a:p>
          <a:p>
            <a:endParaRPr lang="en-GB" altLang="en-US" sz="2000" dirty="0">
              <a:latin typeface="Comic Sans MS" pitchFamily="66" charset="0"/>
            </a:endParaRPr>
          </a:p>
          <a:p>
            <a:endParaRPr lang="en-GB" altLang="en-US" sz="2000" dirty="0">
              <a:latin typeface="Comic Sans MS" pitchFamily="66" charset="0"/>
            </a:endParaRPr>
          </a:p>
          <a:p>
            <a:endParaRPr lang="en-GB" altLang="en-US" sz="2000" dirty="0">
              <a:latin typeface="Comic Sans MS" pitchFamily="66" charset="0"/>
            </a:endParaRPr>
          </a:p>
          <a:p>
            <a:endParaRPr lang="en-GB" altLang="en-US" sz="2000" dirty="0">
              <a:latin typeface="Comic Sans MS" pitchFamily="66" charset="0"/>
            </a:endParaRPr>
          </a:p>
          <a:p>
            <a:endParaRPr lang="en-GB" altLang="en-US" sz="2000" dirty="0">
              <a:latin typeface="Comic Sans MS" pitchFamily="66" charset="0"/>
            </a:endParaRPr>
          </a:p>
          <a:p>
            <a:endParaRPr lang="en-GB" altLang="en-US" sz="2000" dirty="0">
              <a:latin typeface="Comic Sans MS" pitchFamily="66" charset="0"/>
            </a:endParaRPr>
          </a:p>
          <a:p>
            <a:r>
              <a:rPr lang="en-GB" altLang="en-US" sz="2000" dirty="0">
                <a:latin typeface="Comic Sans MS" pitchFamily="66" charset="0"/>
              </a:rPr>
              <a:t>At a high concentration there are many more ions, which lets </a:t>
            </a:r>
          </a:p>
          <a:p>
            <a:r>
              <a:rPr lang="en-GB" altLang="en-US" sz="2000" dirty="0">
                <a:latin typeface="Comic Sans MS" pitchFamily="66" charset="0"/>
              </a:rPr>
              <a:t>more electricity be produced.</a:t>
            </a:r>
            <a:endParaRPr lang="en-US" altLang="en-US" sz="2000" dirty="0">
              <a:latin typeface="Comic Sans MS" pitchFamily="66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555776" y="2459762"/>
            <a:ext cx="1152128" cy="1224136"/>
            <a:chOff x="2555776" y="2459762"/>
            <a:chExt cx="1152128" cy="1224136"/>
          </a:xfrm>
        </p:grpSpPr>
        <p:grpSp>
          <p:nvGrpSpPr>
            <p:cNvPr id="7" name="Group 6"/>
            <p:cNvGrpSpPr/>
            <p:nvPr/>
          </p:nvGrpSpPr>
          <p:grpSpPr>
            <a:xfrm>
              <a:off x="2555776" y="2459762"/>
              <a:ext cx="1152128" cy="1224136"/>
              <a:chOff x="1979712" y="2492896"/>
              <a:chExt cx="1152128" cy="1224136"/>
            </a:xfrm>
          </p:grpSpPr>
          <p:cxnSp>
            <p:nvCxnSpPr>
              <p:cNvPr id="4" name="Straight Connector 3"/>
              <p:cNvCxnSpPr/>
              <p:nvPr/>
            </p:nvCxnSpPr>
            <p:spPr>
              <a:xfrm>
                <a:off x="1979712" y="2492896"/>
                <a:ext cx="0" cy="12241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1979712" y="3717032"/>
                <a:ext cx="115212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131840" y="2492896"/>
                <a:ext cx="0" cy="12241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1979712" y="2780928"/>
                <a:ext cx="115212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Oval 7"/>
            <p:cNvSpPr/>
            <p:nvPr/>
          </p:nvSpPr>
          <p:spPr>
            <a:xfrm>
              <a:off x="2699792" y="2999822"/>
              <a:ext cx="246840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>
              <a:off x="3267328" y="2927814"/>
              <a:ext cx="246840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3169109" y="3297276"/>
              <a:ext cx="246840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364088" y="2459762"/>
            <a:ext cx="1152128" cy="1224136"/>
            <a:chOff x="5364088" y="2459762"/>
            <a:chExt cx="1152128" cy="1224136"/>
          </a:xfrm>
        </p:grpSpPr>
        <p:grpSp>
          <p:nvGrpSpPr>
            <p:cNvPr id="29" name="Group 28"/>
            <p:cNvGrpSpPr/>
            <p:nvPr/>
          </p:nvGrpSpPr>
          <p:grpSpPr>
            <a:xfrm>
              <a:off x="5364088" y="2459762"/>
              <a:ext cx="1152128" cy="1224136"/>
              <a:chOff x="1979712" y="2492896"/>
              <a:chExt cx="1152128" cy="1224136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1979712" y="2492896"/>
                <a:ext cx="0" cy="12241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979712" y="3717032"/>
                <a:ext cx="115212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3131840" y="2492896"/>
                <a:ext cx="0" cy="12241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979712" y="2780928"/>
                <a:ext cx="115212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Oval 36"/>
            <p:cNvSpPr/>
            <p:nvPr/>
          </p:nvSpPr>
          <p:spPr>
            <a:xfrm>
              <a:off x="5508104" y="2855806"/>
              <a:ext cx="246840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6189763" y="2927814"/>
              <a:ext cx="246840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/>
          </p:nvSpPr>
          <p:spPr>
            <a:xfrm>
              <a:off x="5631524" y="3441292"/>
              <a:ext cx="246840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/>
            <p:cNvSpPr/>
            <p:nvPr/>
          </p:nvSpPr>
          <p:spPr>
            <a:xfrm>
              <a:off x="5754944" y="3054747"/>
              <a:ext cx="246840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6193192" y="3460494"/>
              <a:ext cx="246840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/>
            <p:cNvSpPr/>
            <p:nvPr/>
          </p:nvSpPr>
          <p:spPr>
            <a:xfrm>
              <a:off x="5508104" y="3167165"/>
              <a:ext cx="246840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/>
          </p:nvSpPr>
          <p:spPr>
            <a:xfrm>
              <a:off x="6069772" y="3188937"/>
              <a:ext cx="246840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/>
            <p:cNvSpPr/>
            <p:nvPr/>
          </p:nvSpPr>
          <p:spPr>
            <a:xfrm>
              <a:off x="5848133" y="3342937"/>
              <a:ext cx="246840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5878364" y="2855806"/>
              <a:ext cx="246840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0568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8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8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ChangeArrowheads="1"/>
          </p:cNvSpPr>
          <p:nvPr/>
        </p:nvSpPr>
        <p:spPr bwMode="auto">
          <a:xfrm>
            <a:off x="468313" y="981075"/>
            <a:ext cx="8207375" cy="52562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3970" name="Line 3"/>
          <p:cNvSpPr>
            <a:spLocks noChangeShapeType="1"/>
          </p:cNvSpPr>
          <p:nvPr/>
        </p:nvSpPr>
        <p:spPr bwMode="auto">
          <a:xfrm>
            <a:off x="2014538" y="3433763"/>
            <a:ext cx="1477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71" name="Line 4"/>
          <p:cNvSpPr>
            <a:spLocks noChangeShapeType="1"/>
          </p:cNvSpPr>
          <p:nvPr/>
        </p:nvSpPr>
        <p:spPr bwMode="auto">
          <a:xfrm>
            <a:off x="2735263" y="1993900"/>
            <a:ext cx="370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72" name="Text Box 5"/>
          <p:cNvSpPr txBox="1">
            <a:spLocks noChangeArrowheads="1"/>
          </p:cNvSpPr>
          <p:nvPr/>
        </p:nvSpPr>
        <p:spPr bwMode="auto">
          <a:xfrm>
            <a:off x="468313" y="260350"/>
            <a:ext cx="4791075" cy="58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3200" b="1" u="sng">
                <a:solidFill>
                  <a:srgbClr val="FF0000"/>
                </a:solidFill>
                <a:latin typeface="Comic Sans MS" pitchFamily="66" charset="0"/>
              </a:rPr>
              <a:t>More Complicated Cells</a:t>
            </a:r>
            <a:endParaRPr lang="en-US" altLang="en-US" sz="3200" b="1" u="sng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3973" name="Oval 6"/>
          <p:cNvSpPr>
            <a:spLocks noChangeArrowheads="1"/>
          </p:cNvSpPr>
          <p:nvPr/>
        </p:nvSpPr>
        <p:spPr bwMode="auto">
          <a:xfrm>
            <a:off x="4302125" y="1704975"/>
            <a:ext cx="576263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altLang="en-US"/>
              <a:t>V</a:t>
            </a:r>
            <a:endParaRPr lang="en-US" altLang="en-US"/>
          </a:p>
        </p:txBody>
      </p:sp>
      <p:sp>
        <p:nvSpPr>
          <p:cNvPr id="83974" name="Line 7"/>
          <p:cNvSpPr>
            <a:spLocks noChangeShapeType="1"/>
          </p:cNvSpPr>
          <p:nvPr/>
        </p:nvSpPr>
        <p:spPr bwMode="auto">
          <a:xfrm flipH="1">
            <a:off x="2735263" y="1993900"/>
            <a:ext cx="0" cy="1311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75" name="Line 8"/>
          <p:cNvSpPr>
            <a:spLocks noChangeShapeType="1"/>
          </p:cNvSpPr>
          <p:nvPr/>
        </p:nvSpPr>
        <p:spPr bwMode="auto">
          <a:xfrm>
            <a:off x="6443663" y="1993900"/>
            <a:ext cx="1587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76" name="Rectangle 10"/>
          <p:cNvSpPr>
            <a:spLocks noChangeArrowheads="1"/>
          </p:cNvSpPr>
          <p:nvPr/>
        </p:nvSpPr>
        <p:spPr bwMode="auto">
          <a:xfrm>
            <a:off x="2519363" y="3089275"/>
            <a:ext cx="431800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3977" name="Line 11"/>
          <p:cNvSpPr>
            <a:spLocks noChangeShapeType="1"/>
          </p:cNvSpPr>
          <p:nvPr/>
        </p:nvSpPr>
        <p:spPr bwMode="auto">
          <a:xfrm>
            <a:off x="2014538" y="2857500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78" name="Line 12"/>
          <p:cNvSpPr>
            <a:spLocks noChangeShapeType="1"/>
          </p:cNvSpPr>
          <p:nvPr/>
        </p:nvSpPr>
        <p:spPr bwMode="auto">
          <a:xfrm>
            <a:off x="2014538" y="4513263"/>
            <a:ext cx="1477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79" name="Line 13"/>
          <p:cNvSpPr>
            <a:spLocks noChangeShapeType="1"/>
          </p:cNvSpPr>
          <p:nvPr/>
        </p:nvSpPr>
        <p:spPr bwMode="auto">
          <a:xfrm>
            <a:off x="3492500" y="2830513"/>
            <a:ext cx="0" cy="170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1870075" y="2513013"/>
            <a:ext cx="792163" cy="719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 flipH="1">
            <a:off x="6516688" y="2568575"/>
            <a:ext cx="936625" cy="719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1008063" y="2220913"/>
            <a:ext cx="1376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/>
              <a:t>Magnesium</a:t>
            </a:r>
            <a:endParaRPr lang="en-US" altLang="en-US"/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7126288" y="2279650"/>
            <a:ext cx="9413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/>
              <a:t>Copper</a:t>
            </a:r>
            <a:endParaRPr lang="en-US" altLang="en-US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 flipH="1" flipV="1">
            <a:off x="3149600" y="4368800"/>
            <a:ext cx="846138" cy="500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3975100" y="4652963"/>
            <a:ext cx="13779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altLang="en-US"/>
              <a:t>Electrolytes</a:t>
            </a:r>
          </a:p>
          <a:p>
            <a:pPr algn="ctr"/>
            <a:r>
              <a:rPr lang="en-GB" altLang="en-US"/>
              <a:t>(solution)</a:t>
            </a:r>
            <a:endParaRPr lang="en-US" altLang="en-US"/>
          </a:p>
        </p:txBody>
      </p:sp>
      <p:sp>
        <p:nvSpPr>
          <p:cNvPr id="6" name="Curved Down Arrow 5"/>
          <p:cNvSpPr/>
          <p:nvPr/>
        </p:nvSpPr>
        <p:spPr>
          <a:xfrm>
            <a:off x="3870325" y="1196975"/>
            <a:ext cx="1439863" cy="508000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3573463" y="2463800"/>
            <a:ext cx="2132012" cy="228600"/>
          </a:xfrm>
          <a:prstGeom prst="left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3988" name="Line 3"/>
          <p:cNvSpPr>
            <a:spLocks noChangeShapeType="1"/>
          </p:cNvSpPr>
          <p:nvPr/>
        </p:nvSpPr>
        <p:spPr bwMode="auto">
          <a:xfrm>
            <a:off x="5705475" y="3452813"/>
            <a:ext cx="147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9" name="Line 11"/>
          <p:cNvSpPr>
            <a:spLocks noChangeShapeType="1"/>
          </p:cNvSpPr>
          <p:nvPr/>
        </p:nvSpPr>
        <p:spPr bwMode="auto">
          <a:xfrm>
            <a:off x="5705475" y="2876550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90" name="Line 12"/>
          <p:cNvSpPr>
            <a:spLocks noChangeShapeType="1"/>
          </p:cNvSpPr>
          <p:nvPr/>
        </p:nvSpPr>
        <p:spPr bwMode="auto">
          <a:xfrm>
            <a:off x="5705475" y="4532313"/>
            <a:ext cx="147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91" name="Line 13"/>
          <p:cNvSpPr>
            <a:spLocks noChangeShapeType="1"/>
          </p:cNvSpPr>
          <p:nvPr/>
        </p:nvSpPr>
        <p:spPr bwMode="auto">
          <a:xfrm>
            <a:off x="7181850" y="2851150"/>
            <a:ext cx="0" cy="1681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92" name="Rectangle 9"/>
          <p:cNvSpPr>
            <a:spLocks noChangeArrowheads="1"/>
          </p:cNvSpPr>
          <p:nvPr/>
        </p:nvSpPr>
        <p:spPr bwMode="auto">
          <a:xfrm>
            <a:off x="6227763" y="3144838"/>
            <a:ext cx="431800" cy="1223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0" name="Line 18"/>
          <p:cNvSpPr>
            <a:spLocks noChangeShapeType="1"/>
          </p:cNvSpPr>
          <p:nvPr/>
        </p:nvSpPr>
        <p:spPr bwMode="auto">
          <a:xfrm flipV="1">
            <a:off x="5310188" y="4368800"/>
            <a:ext cx="630237" cy="500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276600" y="2722563"/>
            <a:ext cx="2663825" cy="4603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3286125" y="2786063"/>
            <a:ext cx="44450" cy="132397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5894388" y="2760663"/>
            <a:ext cx="46037" cy="132397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3935413" y="2744788"/>
            <a:ext cx="1408112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n-US"/>
              <a:t>Salt</a:t>
            </a:r>
          </a:p>
          <a:p>
            <a:pPr algn="ctr"/>
            <a:r>
              <a:rPr lang="en-GB" altLang="en-US"/>
              <a:t>Bridge</a:t>
            </a:r>
          </a:p>
        </p:txBody>
      </p:sp>
      <p:sp>
        <p:nvSpPr>
          <p:cNvPr id="83998" name="TextBox 2"/>
          <p:cNvSpPr txBox="1">
            <a:spLocks noChangeArrowheads="1"/>
          </p:cNvSpPr>
          <p:nvPr/>
        </p:nvSpPr>
        <p:spPr bwMode="auto">
          <a:xfrm>
            <a:off x="627063" y="5294313"/>
            <a:ext cx="76374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>
                <a:latin typeface="Comic Sans MS" pitchFamily="66" charset="0"/>
              </a:rPr>
              <a:t>When there are two half cells, an SALT BRIDGE is used to complete </a:t>
            </a:r>
          </a:p>
          <a:p>
            <a:r>
              <a:rPr lang="en-GB" altLang="en-US">
                <a:latin typeface="Comic Sans MS" pitchFamily="66" charset="0"/>
              </a:rPr>
              <a:t>the circuit.  </a:t>
            </a:r>
            <a:endParaRPr lang="en-GB" altLang="en-US" b="1" u="sng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8" grpId="0" animBg="1"/>
      <p:bldP spid="11279" grpId="0" animBg="1"/>
      <p:bldP spid="11280" grpId="0"/>
      <p:bldP spid="11281" grpId="0"/>
      <p:bldP spid="11282" grpId="0" animBg="1"/>
      <p:bldP spid="11283" grpId="0"/>
      <p:bldP spid="30" grpId="0" animBg="1"/>
      <p:bldP spid="3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468313" y="1412875"/>
            <a:ext cx="7920037" cy="1008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468313" y="260350"/>
            <a:ext cx="5221287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Writing Chemical Formula</a:t>
            </a:r>
            <a:endParaRPr lang="en-US" altLang="en-US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539750" y="1595438"/>
            <a:ext cx="757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Comic Sans MS" panose="030F0702030302020204" pitchFamily="66" charset="0"/>
              </a:rPr>
              <a:t>The </a:t>
            </a:r>
            <a:r>
              <a:rPr lang="en-GB" altLang="en-US" sz="1800" b="1" dirty="0">
                <a:latin typeface="Comic Sans MS" panose="030F0702030302020204" pitchFamily="66" charset="0"/>
              </a:rPr>
              <a:t>CHEMICAL FORMULA</a:t>
            </a:r>
            <a:r>
              <a:rPr lang="en-GB" altLang="en-US" sz="1800" dirty="0">
                <a:latin typeface="Comic Sans MS" panose="030F0702030302020204" pitchFamily="66" charset="0"/>
              </a:rPr>
              <a:t> tells us the number of </a:t>
            </a:r>
            <a:r>
              <a:rPr lang="en-GB" altLang="en-US" sz="1800" b="1" dirty="0">
                <a:latin typeface="Comic Sans MS" panose="030F0702030302020204" pitchFamily="66" charset="0"/>
              </a:rPr>
              <a:t>ATOMS</a:t>
            </a:r>
            <a:r>
              <a:rPr lang="en-GB" altLang="en-US" sz="1800" dirty="0">
                <a:latin typeface="Comic Sans MS" panose="030F0702030302020204" pitchFamily="66" charset="0"/>
              </a:rPr>
              <a:t> of </a:t>
            </a:r>
            <a:r>
              <a:rPr lang="en-GB" altLang="en-US" sz="1800" b="1" dirty="0">
                <a:latin typeface="Comic Sans MS" panose="030F0702030302020204" pitchFamily="66" charset="0"/>
              </a:rPr>
              <a:t>EACH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Comic Sans MS" panose="030F0702030302020204" pitchFamily="66" charset="0"/>
              </a:rPr>
              <a:t>ELEMENT</a:t>
            </a:r>
            <a:r>
              <a:rPr lang="en-GB" altLang="en-US" sz="1800" dirty="0">
                <a:latin typeface="Comic Sans MS" panose="030F0702030302020204" pitchFamily="66" charset="0"/>
              </a:rPr>
              <a:t> which are in a compound.</a:t>
            </a:r>
          </a:p>
        </p:txBody>
      </p:sp>
      <p:pic>
        <p:nvPicPr>
          <p:cNvPr id="1105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708275"/>
            <a:ext cx="2562225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4913313" y="2997200"/>
            <a:ext cx="26257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latin typeface="Comic Sans MS" panose="030F0702030302020204" pitchFamily="66" charset="0"/>
              </a:rPr>
              <a:t>This molecule has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latin typeface="Comic Sans MS" panose="030F0702030302020204" pitchFamily="66" charset="0"/>
              </a:rPr>
              <a:t>8 x carbon atoms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latin typeface="Comic Sans MS" panose="030F0702030302020204" pitchFamily="66" charset="0"/>
              </a:rPr>
              <a:t>10 x hydrogen atoms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latin typeface="Comic Sans MS" panose="030F0702030302020204" pitchFamily="66" charset="0"/>
              </a:rPr>
              <a:t>4 x nitrogen atoms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latin typeface="Comic Sans MS" panose="030F0702030302020204" pitchFamily="66" charset="0"/>
              </a:rPr>
              <a:t>2 x oxygen atoms</a:t>
            </a:r>
          </a:p>
        </p:txBody>
      </p:sp>
    </p:spTree>
    <p:extLst>
      <p:ext uri="{BB962C8B-B14F-4D97-AF65-F5344CB8AC3E}">
        <p14:creationId xmlns:p14="http://schemas.microsoft.com/office/powerpoint/2010/main" val="180393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animBg="1"/>
      <p:bldP spid="110596" grpId="0"/>
      <p:bldP spid="11059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09600" y="914400"/>
            <a:ext cx="75438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Comic Sans MS" panose="030F0702030302020204" pitchFamily="66" charset="0"/>
              </a:rPr>
              <a:t>Tells us: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>
                <a:latin typeface="Comic Sans MS" panose="030F0702030302020204" pitchFamily="66" charset="0"/>
              </a:rPr>
              <a:t> type of atoms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>
                <a:latin typeface="Comic Sans MS" panose="030F0702030302020204" pitchFamily="66" charset="0"/>
              </a:rPr>
              <a:t> number of atoms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400">
              <a:latin typeface="Comic Sans MS" panose="030F0702030302020204" pitchFamily="66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28600" y="297180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Comic Sans MS" panose="030F0702030302020204" pitchFamily="66" charset="0"/>
              </a:rPr>
              <a:t>Na Cl :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276600" y="1447800"/>
            <a:ext cx="2743200" cy="990600"/>
            <a:chOff x="2064" y="912"/>
            <a:chExt cx="1728" cy="624"/>
          </a:xfrm>
        </p:grpSpPr>
        <p:sp>
          <p:nvSpPr>
            <p:cNvPr id="188428" name="AutoShape 5"/>
            <p:cNvSpPr>
              <a:spLocks/>
            </p:cNvSpPr>
            <p:nvPr/>
          </p:nvSpPr>
          <p:spPr bwMode="auto">
            <a:xfrm>
              <a:off x="2064" y="912"/>
              <a:ext cx="192" cy="624"/>
            </a:xfrm>
            <a:prstGeom prst="rightBrace">
              <a:avLst>
                <a:gd name="adj1" fmla="val 27083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88429" name="Rectangle 6"/>
            <p:cNvSpPr>
              <a:spLocks noChangeArrowheads="1"/>
            </p:cNvSpPr>
            <p:nvPr/>
          </p:nvSpPr>
          <p:spPr bwMode="auto">
            <a:xfrm>
              <a:off x="2352" y="1056"/>
              <a:ext cx="144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FF0000"/>
                  </a:solidFill>
                  <a:latin typeface="Comic Sans MS" panose="030F0702030302020204" pitchFamily="66" charset="0"/>
                </a:rPr>
                <a:t>In a substance</a:t>
              </a:r>
            </a:p>
          </p:txBody>
        </p:sp>
      </p:grp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524000" y="2971800"/>
            <a:ext cx="617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Comic Sans MS" panose="030F0702030302020204" pitchFamily="66" charset="0"/>
              </a:rPr>
              <a:t>Contains 1 sodium atom, 1 chlorine atom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79388" y="3716338"/>
            <a:ext cx="144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Comic Sans MS" panose="030F0702030302020204" pitchFamily="66" charset="0"/>
              </a:rPr>
              <a:t>Li</a:t>
            </a:r>
            <a:r>
              <a:rPr lang="en-GB" altLang="en-US" sz="2400" baseline="-25000">
                <a:latin typeface="Comic Sans MS" panose="030F0702030302020204" pitchFamily="66" charset="0"/>
              </a:rPr>
              <a:t>2</a:t>
            </a:r>
            <a:r>
              <a:rPr lang="en-GB" altLang="en-US" sz="2400">
                <a:latin typeface="Comic Sans MS" panose="030F0702030302020204" pitchFamily="66" charset="0"/>
              </a:rPr>
              <a:t>SO</a:t>
            </a:r>
            <a:r>
              <a:rPr lang="en-GB" altLang="en-US" sz="2400" baseline="-25000">
                <a:latin typeface="Comic Sans MS" panose="030F0702030302020204" pitchFamily="66" charset="0"/>
              </a:rPr>
              <a:t>4 </a:t>
            </a:r>
            <a:r>
              <a:rPr lang="en-GB" altLang="en-US" sz="2400">
                <a:latin typeface="Comic Sans MS" panose="030F0702030302020204" pitchFamily="66" charset="0"/>
              </a:rPr>
              <a:t>: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1524000" y="3733800"/>
            <a:ext cx="7620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Comic Sans MS" panose="030F0702030302020204" pitchFamily="66" charset="0"/>
              </a:rPr>
              <a:t>Contains 2 lithium atoms, 1 sulphur atom, 4 oxygen atoms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250825" y="4652963"/>
            <a:ext cx="15414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Comic Sans MS" panose="030F0702030302020204" pitchFamily="66" charset="0"/>
              </a:rPr>
              <a:t>Ca(OH)</a:t>
            </a:r>
            <a:r>
              <a:rPr lang="en-GB" altLang="en-US" sz="2400" baseline="-25000">
                <a:latin typeface="Comic Sans MS" panose="030F0702030302020204" pitchFamily="66" charset="0"/>
              </a:rPr>
              <a:t>2</a:t>
            </a:r>
            <a:r>
              <a:rPr lang="en-GB" altLang="en-US" sz="2400">
                <a:latin typeface="Comic Sans MS" panose="030F0702030302020204" pitchFamily="66" charset="0"/>
              </a:rPr>
              <a:t> :</a:t>
            </a: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1835150" y="4652963"/>
            <a:ext cx="6124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Comic Sans MS" panose="030F0702030302020204" pitchFamily="66" charset="0"/>
              </a:rPr>
              <a:t>Contains 1 calcium atom, 2 oxygen atoms,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Comic Sans MS" panose="030F0702030302020204" pitchFamily="66" charset="0"/>
              </a:rPr>
              <a:t>2 hydrogen atoms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2565400"/>
            <a:ext cx="2268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u="sng">
                <a:latin typeface="Comic Sans MS" panose="030F0702030302020204" pitchFamily="66" charset="0"/>
              </a:rPr>
              <a:t>For Example: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79388" y="163512"/>
            <a:ext cx="5221287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Writing Chemical Formula</a:t>
            </a:r>
            <a:endParaRPr lang="en-US" altLang="en-US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71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  <p:bldP spid="8196" grpId="0" autoUpdateAnimBg="0"/>
      <p:bldP spid="8199" grpId="0" autoUpdateAnimBg="0"/>
      <p:bldP spid="8200" grpId="0" autoUpdateAnimBg="0"/>
      <p:bldP spid="8201" grpId="0" autoUpdateAnimBg="0"/>
      <p:bldP spid="8202" grpId="0" autoUpdateAnimBg="0"/>
      <p:bldP spid="8203" grpId="0" autoUpdateAnimBg="0"/>
      <p:bldP spid="13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79388" y="765175"/>
            <a:ext cx="845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>
                <a:latin typeface="Comic Sans MS" panose="030F0702030302020204" pitchFamily="66" charset="0"/>
              </a:rPr>
              <a:t>There are 3 different ways to work out formulae depending on the name of the substance.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250825" y="1700213"/>
            <a:ext cx="3816350" cy="46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1. Models / Structures</a:t>
            </a:r>
          </a:p>
        </p:txBody>
      </p:sp>
      <p:pic>
        <p:nvPicPr>
          <p:cNvPr id="9241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628775"/>
            <a:ext cx="279082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5" name="Picture 29" descr="nh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708275"/>
            <a:ext cx="259238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8" y="163512"/>
            <a:ext cx="4225837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Calculating Formulae</a:t>
            </a:r>
            <a:endParaRPr lang="en-US" altLang="en-US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43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  <p:bldP spid="924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upload.wikimedia.org/wikipedia/commons/a/af/Octane-in-fu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22" y="1378573"/>
            <a:ext cx="47053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43608" y="2736512"/>
            <a:ext cx="1800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anose="030F0702030302020204" pitchFamily="66" charset="0"/>
              </a:rPr>
              <a:t>Octane</a:t>
            </a:r>
          </a:p>
        </p:txBody>
      </p:sp>
      <p:pic>
        <p:nvPicPr>
          <p:cNvPr id="11268" name="Picture 4" descr="http://upload.wikimedia.org/wikipedia/commons/2/2b/Hydrogen_peroxi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2" y="1156979"/>
            <a:ext cx="28194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69308" y="2895290"/>
            <a:ext cx="364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Comic Sans MS" panose="030F0702030302020204" pitchFamily="66" charset="0"/>
              </a:rPr>
              <a:t>Hydrogen Peroxide</a:t>
            </a:r>
            <a:r>
              <a:rPr lang="en-GB" altLang="en-US" sz="18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11270" name="Picture 6" descr="http://upload.wikimedia.org/wikipedia/commons/3/34/Methylamin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89363"/>
            <a:ext cx="3152775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5575" y="6021388"/>
            <a:ext cx="3695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Comic Sans MS" panose="030F0702030302020204" pitchFamily="66" charset="0"/>
              </a:rPr>
              <a:t>Methylamine</a:t>
            </a:r>
          </a:p>
        </p:txBody>
      </p:sp>
      <p:pic>
        <p:nvPicPr>
          <p:cNvPr id="11272" name="Picture 8" descr="http://www.gcsescience.com/cyclohexan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005263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070350" y="6308725"/>
            <a:ext cx="388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Comic Sans MS" panose="030F0702030302020204" pitchFamily="66" charset="0"/>
              </a:rPr>
              <a:t>Cyclohexane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464382" y="2758904"/>
            <a:ext cx="15859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Formula = C</a:t>
            </a:r>
            <a:r>
              <a:rPr lang="en-GB" altLang="en-US" sz="2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  <a:r>
              <a:rPr lang="en-GB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r>
              <a:rPr lang="en-GB" altLang="en-US" sz="2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18</a:t>
            </a:r>
            <a:endParaRPr lang="en-GB" alt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523284" y="3410377"/>
            <a:ext cx="16240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Formula = H</a:t>
            </a:r>
            <a:r>
              <a:rPr lang="en-GB" altLang="en-US" sz="2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GB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altLang="en-US" sz="2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GB" alt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348038" y="5445125"/>
            <a:ext cx="1584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Formula = CH</a:t>
            </a:r>
            <a:r>
              <a:rPr lang="en-GB" altLang="en-US" sz="2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r>
              <a:rPr lang="en-GB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N or CH</a:t>
            </a:r>
            <a:r>
              <a:rPr lang="en-GB" altLang="en-US" sz="2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en-GB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NH</a:t>
            </a:r>
            <a:r>
              <a:rPr lang="en-GB" altLang="en-US" sz="2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GB" alt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281862" y="5837238"/>
            <a:ext cx="18621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Formula = C</a:t>
            </a:r>
            <a:r>
              <a:rPr lang="en-GB" altLang="en-US" sz="2400" baseline="-25000">
                <a:solidFill>
                  <a:srgbClr val="FF0000"/>
                </a:solidFill>
                <a:latin typeface="Comic Sans MS" panose="030F0702030302020204" pitchFamily="66" charset="0"/>
              </a:rPr>
              <a:t>6 </a:t>
            </a:r>
            <a:r>
              <a:rPr lang="en-GB" alt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r>
              <a:rPr lang="en-GB" altLang="en-US" sz="2400" baseline="-25000">
                <a:solidFill>
                  <a:srgbClr val="FF0000"/>
                </a:solidFill>
                <a:latin typeface="Comic Sans MS" panose="030F0702030302020204" pitchFamily="66" charset="0"/>
              </a:rPr>
              <a:t>12</a:t>
            </a:r>
            <a:endParaRPr lang="en-GB" altLang="en-US" sz="24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627197" y="264483"/>
            <a:ext cx="3602268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Chemical </a:t>
            </a:r>
            <a:r>
              <a:rPr lang="en-GB" altLang="en-US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Formula</a:t>
            </a:r>
            <a:endParaRPr lang="en-US" altLang="en-US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34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 descr="http://www.chem.purdue.edu/gchelp/molecules/sucros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817245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87" name="TextBox 3"/>
          <p:cNvSpPr txBox="1">
            <a:spLocks noChangeArrowheads="1"/>
          </p:cNvSpPr>
          <p:nvPr/>
        </p:nvSpPr>
        <p:spPr bwMode="auto">
          <a:xfrm>
            <a:off x="1908175" y="4868863"/>
            <a:ext cx="50403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Comic Sans MS" panose="030F0702030302020204" pitchFamily="66" charset="0"/>
              </a:rPr>
              <a:t>Sucrose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43213" y="5805488"/>
            <a:ext cx="3600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Formula = C</a:t>
            </a:r>
            <a:r>
              <a:rPr lang="en-GB" altLang="en-US" sz="2400" baseline="-25000">
                <a:solidFill>
                  <a:srgbClr val="FF0000"/>
                </a:solidFill>
                <a:latin typeface="Comic Sans MS" panose="030F0702030302020204" pitchFamily="66" charset="0"/>
              </a:rPr>
              <a:t>12</a:t>
            </a:r>
            <a:r>
              <a:rPr lang="en-GB" alt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r>
              <a:rPr lang="en-GB" altLang="en-US" sz="2400" baseline="-25000">
                <a:solidFill>
                  <a:srgbClr val="FF0000"/>
                </a:solidFill>
                <a:latin typeface="Comic Sans MS" panose="030F0702030302020204" pitchFamily="66" charset="0"/>
              </a:rPr>
              <a:t>22 </a:t>
            </a:r>
            <a:r>
              <a:rPr lang="en-GB" alt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altLang="en-US" sz="2400" baseline="-25000">
                <a:solidFill>
                  <a:srgbClr val="FF0000"/>
                </a:solidFill>
                <a:latin typeface="Comic Sans MS" panose="030F0702030302020204" pitchFamily="66" charset="0"/>
              </a:rPr>
              <a:t>11</a:t>
            </a:r>
            <a:endParaRPr lang="en-GB" altLang="en-US" sz="24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31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79388" y="231775"/>
            <a:ext cx="3097212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2. Using Prefixes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79388" y="765175"/>
            <a:ext cx="822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Comic Sans MS" panose="030F0702030302020204" pitchFamily="66" charset="0"/>
              </a:rPr>
              <a:t>These rules can only be used if the substance name has a prefix in it such as mono, di, tri, etc	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971550" y="1844675"/>
            <a:ext cx="57610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latin typeface="Comic Sans MS" panose="030F0702030302020204" pitchFamily="66" charset="0"/>
              </a:rPr>
              <a:t>A. 	</a:t>
            </a:r>
            <a:r>
              <a:rPr lang="en-GB" altLang="en-US" dirty="0">
                <a:latin typeface="Comic Sans MS" panose="030F0702030302020204" pitchFamily="66" charset="0"/>
              </a:rPr>
              <a:t>Nitrogen  </a:t>
            </a:r>
            <a:r>
              <a:rPr lang="en-GB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mon</a:t>
            </a:r>
            <a:r>
              <a:rPr lang="en-GB" altLang="en-US" dirty="0">
                <a:latin typeface="Comic Sans MS" panose="030F0702030302020204" pitchFamily="66" charset="0"/>
              </a:rPr>
              <a:t>oxide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962150" y="2301875"/>
            <a:ext cx="1676400" cy="1447800"/>
            <a:chOff x="912" y="528"/>
            <a:chExt cx="1056" cy="912"/>
          </a:xfrm>
        </p:grpSpPr>
        <p:sp>
          <p:nvSpPr>
            <p:cNvPr id="191500" name="Line 8"/>
            <p:cNvSpPr>
              <a:spLocks noChangeShapeType="1"/>
            </p:cNvSpPr>
            <p:nvPr/>
          </p:nvSpPr>
          <p:spPr bwMode="auto">
            <a:xfrm>
              <a:off x="1248" y="528"/>
              <a:ext cx="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1501" name="Text Box 9"/>
            <p:cNvSpPr txBox="1">
              <a:spLocks noChangeArrowheads="1"/>
            </p:cNvSpPr>
            <p:nvPr/>
          </p:nvSpPr>
          <p:spPr bwMode="auto">
            <a:xfrm>
              <a:off x="912" y="1152"/>
              <a:ext cx="10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>
                  <a:latin typeface="Comic Sans MS" panose="030F0702030302020204" pitchFamily="66" charset="0"/>
                </a:rPr>
                <a:t>1 nitrogen</a:t>
              </a:r>
            </a:p>
          </p:txBody>
        </p:sp>
      </p:grp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4643438" y="5160963"/>
            <a:ext cx="1939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Comic Sans MS" panose="030F0702030302020204" pitchFamily="66" charset="0"/>
              </a:rPr>
              <a:t>Formula =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6243638" y="5084763"/>
            <a:ext cx="1939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b="1">
                <a:solidFill>
                  <a:srgbClr val="FF0000"/>
                </a:solidFill>
                <a:latin typeface="Comic Sans MS" panose="030F0702030302020204" pitchFamily="66" charset="0"/>
              </a:rPr>
              <a:t>NO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211638" y="2276475"/>
            <a:ext cx="1676400" cy="2133600"/>
            <a:chOff x="1728" y="576"/>
            <a:chExt cx="1056" cy="1344"/>
          </a:xfrm>
        </p:grpSpPr>
        <p:sp>
          <p:nvSpPr>
            <p:cNvPr id="191497" name="Line 13"/>
            <p:cNvSpPr>
              <a:spLocks noChangeShapeType="1"/>
            </p:cNvSpPr>
            <p:nvPr/>
          </p:nvSpPr>
          <p:spPr bwMode="auto">
            <a:xfrm>
              <a:off x="1824" y="576"/>
              <a:ext cx="0" cy="1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1498" name="Text Box 14"/>
            <p:cNvSpPr txBox="1">
              <a:spLocks noChangeArrowheads="1"/>
            </p:cNvSpPr>
            <p:nvPr/>
          </p:nvSpPr>
          <p:spPr bwMode="auto">
            <a:xfrm>
              <a:off x="1728" y="1632"/>
              <a:ext cx="10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>
                  <a:latin typeface="Comic Sans MS" panose="030F0702030302020204" pitchFamily="66" charset="0"/>
                </a:rPr>
                <a:t>1 oxygen</a:t>
              </a:r>
            </a:p>
          </p:txBody>
        </p:sp>
        <p:sp>
          <p:nvSpPr>
            <p:cNvPr id="191499" name="Line 15"/>
            <p:cNvSpPr>
              <a:spLocks noChangeShapeType="1"/>
            </p:cNvSpPr>
            <p:nvPr/>
          </p:nvSpPr>
          <p:spPr bwMode="auto">
            <a:xfrm>
              <a:off x="2160" y="576"/>
              <a:ext cx="0" cy="1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9186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 autoUpdateAnimBg="0"/>
      <p:bldP spid="26629" grpId="0" autoUpdateAnimBg="0"/>
      <p:bldP spid="26630" grpId="0" autoUpdateAnimBg="0"/>
      <p:bldP spid="26634" grpId="0" autoUpdateAnimBg="0"/>
      <p:bldP spid="26635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23850" y="260350"/>
            <a:ext cx="7620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latin typeface="Comic Sans MS" panose="030F0702030302020204" pitchFamily="66" charset="0"/>
              </a:rPr>
              <a:t>B.	</a:t>
            </a:r>
            <a:r>
              <a:rPr lang="en-GB" alt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Di</a:t>
            </a:r>
            <a:r>
              <a:rPr lang="en-GB" altLang="en-US" dirty="0" err="1">
                <a:latin typeface="Comic Sans MS" panose="030F0702030302020204" pitchFamily="66" charset="0"/>
              </a:rPr>
              <a:t>phosphorous</a:t>
            </a:r>
            <a:r>
              <a:rPr lang="en-GB" altLang="en-US" dirty="0">
                <a:latin typeface="Comic Sans MS" panose="030F0702030302020204" pitchFamily="66" charset="0"/>
              </a:rPr>
              <a:t>  </a:t>
            </a:r>
            <a:r>
              <a:rPr lang="en-GB" alt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tri</a:t>
            </a:r>
            <a:r>
              <a:rPr lang="en-GB" altLang="en-US" dirty="0" err="1">
                <a:latin typeface="Comic Sans MS" panose="030F0702030302020204" pitchFamily="66" charset="0"/>
              </a:rPr>
              <a:t>chloride</a:t>
            </a:r>
            <a:endParaRPr lang="en-GB" altLang="en-US" dirty="0">
              <a:latin typeface="Comic Sans MS" panose="030F0702030302020204" pitchFamily="66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009650" y="717550"/>
            <a:ext cx="2133600" cy="1371600"/>
            <a:chOff x="672" y="2544"/>
            <a:chExt cx="1344" cy="864"/>
          </a:xfrm>
        </p:grpSpPr>
        <p:sp>
          <p:nvSpPr>
            <p:cNvPr id="197642" name="Line 10"/>
            <p:cNvSpPr>
              <a:spLocks noChangeShapeType="1"/>
            </p:cNvSpPr>
            <p:nvPr/>
          </p:nvSpPr>
          <p:spPr bwMode="auto">
            <a:xfrm>
              <a:off x="1296" y="2544"/>
              <a:ext cx="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7643" name="Text Box 11"/>
            <p:cNvSpPr txBox="1">
              <a:spLocks noChangeArrowheads="1"/>
            </p:cNvSpPr>
            <p:nvPr/>
          </p:nvSpPr>
          <p:spPr bwMode="auto">
            <a:xfrm>
              <a:off x="672" y="3120"/>
              <a:ext cx="13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>
                  <a:latin typeface="Comic Sans MS" panose="030F0702030302020204" pitchFamily="66" charset="0"/>
                </a:rPr>
                <a:t>2 phosphorous</a:t>
              </a:r>
            </a:p>
          </p:txBody>
        </p:sp>
      </p:grp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4787900" y="3789363"/>
            <a:ext cx="24463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>
                <a:latin typeface="Comic Sans MS" panose="030F0702030302020204" pitchFamily="66" charset="0"/>
              </a:rPr>
              <a:t>Formula =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6588125" y="3644900"/>
            <a:ext cx="19192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400" b="1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n-GB" altLang="en-US" sz="4400" b="1" baseline="-2500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GB" altLang="en-US" sz="4400" b="1">
                <a:solidFill>
                  <a:srgbClr val="FF0000"/>
                </a:solidFill>
                <a:latin typeface="Comic Sans MS" panose="030F0702030302020204" pitchFamily="66" charset="0"/>
              </a:rPr>
              <a:t>Cl</a:t>
            </a:r>
            <a:r>
              <a:rPr lang="en-GB" altLang="en-US" sz="4400" b="1" baseline="-2500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4500563" y="765175"/>
            <a:ext cx="1828800" cy="2209800"/>
            <a:chOff x="2016" y="2544"/>
            <a:chExt cx="1152" cy="1392"/>
          </a:xfrm>
        </p:grpSpPr>
        <p:sp>
          <p:nvSpPr>
            <p:cNvPr id="197639" name="Line 19"/>
            <p:cNvSpPr>
              <a:spLocks noChangeShapeType="1"/>
            </p:cNvSpPr>
            <p:nvPr/>
          </p:nvSpPr>
          <p:spPr bwMode="auto">
            <a:xfrm>
              <a:off x="2352" y="2544"/>
              <a:ext cx="0" cy="1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7640" name="Text Box 20"/>
            <p:cNvSpPr txBox="1">
              <a:spLocks noChangeArrowheads="1"/>
            </p:cNvSpPr>
            <p:nvPr/>
          </p:nvSpPr>
          <p:spPr bwMode="auto">
            <a:xfrm>
              <a:off x="2016" y="3648"/>
              <a:ext cx="11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>
                  <a:latin typeface="Comic Sans MS" panose="030F0702030302020204" pitchFamily="66" charset="0"/>
                </a:rPr>
                <a:t>3 chlorine</a:t>
              </a:r>
            </a:p>
          </p:txBody>
        </p:sp>
        <p:sp>
          <p:nvSpPr>
            <p:cNvPr id="197641" name="Line 21"/>
            <p:cNvSpPr>
              <a:spLocks noChangeShapeType="1"/>
            </p:cNvSpPr>
            <p:nvPr/>
          </p:nvSpPr>
          <p:spPr bwMode="auto">
            <a:xfrm>
              <a:off x="2112" y="2544"/>
              <a:ext cx="0" cy="1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8388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utoUpdateAnimBg="0"/>
      <p:bldP spid="10252" grpId="0" autoUpdateAnimBg="0"/>
      <p:bldP spid="1025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755650" y="1196975"/>
            <a:ext cx="7078663" cy="436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2000">
                <a:latin typeface="Comic Sans MS" pitchFamily="66" charset="0"/>
              </a:rPr>
              <a:t>Most elements in the Periodic Table are metals.</a:t>
            </a:r>
          </a:p>
          <a:p>
            <a:endParaRPr lang="en-GB" altLang="en-US" sz="2000">
              <a:latin typeface="Comic Sans MS" pitchFamily="66" charset="0"/>
            </a:endParaRPr>
          </a:p>
          <a:p>
            <a:r>
              <a:rPr lang="en-GB" altLang="en-US" sz="2000">
                <a:latin typeface="Comic Sans MS" pitchFamily="66" charset="0"/>
              </a:rPr>
              <a:t>Atoms of metal elements bond by </a:t>
            </a:r>
            <a:r>
              <a:rPr lang="en-GB" altLang="en-US" sz="2000" b="1" u="sng">
                <a:latin typeface="Comic Sans MS" pitchFamily="66" charset="0"/>
              </a:rPr>
              <a:t>METALLIC BONDING</a:t>
            </a:r>
            <a:r>
              <a:rPr lang="en-GB" altLang="en-US" sz="2000">
                <a:latin typeface="Comic Sans MS" pitchFamily="66" charset="0"/>
              </a:rPr>
              <a:t>.</a:t>
            </a:r>
          </a:p>
          <a:p>
            <a:endParaRPr lang="en-GB" altLang="en-US" sz="2000">
              <a:latin typeface="Comic Sans MS" pitchFamily="66" charset="0"/>
            </a:endParaRPr>
          </a:p>
          <a:p>
            <a:endParaRPr lang="en-GB" altLang="en-US" sz="2000">
              <a:latin typeface="Comic Sans MS" pitchFamily="66" charset="0"/>
            </a:endParaRPr>
          </a:p>
          <a:p>
            <a:endParaRPr lang="en-GB" altLang="en-US" sz="2000">
              <a:latin typeface="Comic Sans MS" pitchFamily="66" charset="0"/>
            </a:endParaRPr>
          </a:p>
          <a:p>
            <a:endParaRPr lang="en-GB" altLang="en-US" sz="2000">
              <a:latin typeface="Comic Sans MS" pitchFamily="66" charset="0"/>
            </a:endParaRPr>
          </a:p>
          <a:p>
            <a:endParaRPr lang="en-GB" altLang="en-US" sz="2000">
              <a:latin typeface="Comic Sans MS" pitchFamily="66" charset="0"/>
            </a:endParaRPr>
          </a:p>
          <a:p>
            <a:endParaRPr lang="en-GB" altLang="en-US" sz="2000">
              <a:latin typeface="Comic Sans MS" pitchFamily="66" charset="0"/>
            </a:endParaRPr>
          </a:p>
          <a:p>
            <a:endParaRPr lang="en-GB" altLang="en-US" sz="2000">
              <a:latin typeface="Comic Sans MS" pitchFamily="66" charset="0"/>
            </a:endParaRPr>
          </a:p>
          <a:p>
            <a:endParaRPr lang="en-GB" altLang="en-US" sz="2000">
              <a:latin typeface="Comic Sans MS" pitchFamily="66" charset="0"/>
            </a:endParaRPr>
          </a:p>
          <a:p>
            <a:endParaRPr lang="en-GB" altLang="en-US" sz="2000">
              <a:latin typeface="Comic Sans MS" pitchFamily="66" charset="0"/>
            </a:endParaRPr>
          </a:p>
          <a:p>
            <a:r>
              <a:rPr lang="en-GB" altLang="en-US" sz="2000">
                <a:latin typeface="Comic Sans MS" pitchFamily="66" charset="0"/>
              </a:rPr>
              <a:t>A metallic structure exists of a giant lattice of positively </a:t>
            </a:r>
          </a:p>
          <a:p>
            <a:r>
              <a:rPr lang="en-GB" altLang="en-US" sz="2000">
                <a:latin typeface="Comic Sans MS" pitchFamily="66" charset="0"/>
              </a:rPr>
              <a:t>charged ions and delocalised (free) outer electrons. </a:t>
            </a:r>
          </a:p>
        </p:txBody>
      </p:sp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468313" y="260350"/>
            <a:ext cx="5918200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3200" b="1">
                <a:solidFill>
                  <a:srgbClr val="FF0000"/>
                </a:solidFill>
                <a:latin typeface="Comic Sans MS" pitchFamily="66" charset="0"/>
              </a:rPr>
              <a:t>Metallic Bonding &amp; Structure</a:t>
            </a:r>
            <a:endParaRPr lang="en-US" altLang="en-US" sz="3200" b="1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4277" name="Picture 5" descr="gcsechem_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2133600"/>
            <a:ext cx="255905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42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42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ext Box 2"/>
          <p:cNvSpPr txBox="1">
            <a:spLocks noChangeArrowheads="1"/>
          </p:cNvSpPr>
          <p:nvPr/>
        </p:nvSpPr>
        <p:spPr bwMode="auto">
          <a:xfrm>
            <a:off x="468313" y="260350"/>
            <a:ext cx="1817687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 u="sng">
                <a:solidFill>
                  <a:srgbClr val="FF0000"/>
                </a:solidFill>
                <a:latin typeface="Comic Sans MS" panose="030F0702030302020204" pitchFamily="66" charset="0"/>
              </a:rPr>
              <a:t>Prefixes</a:t>
            </a:r>
            <a:endParaRPr lang="en-US" altLang="en-US" b="1" u="sng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468313" y="1339850"/>
            <a:ext cx="8207375" cy="4032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Comic Sans MS" panose="030F0702030302020204" pitchFamily="66" charset="0"/>
            </a:endParaRPr>
          </a:p>
        </p:txBody>
      </p: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1116013" y="1412875"/>
            <a:ext cx="6315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If the name of the compound contains a </a:t>
            </a:r>
            <a:r>
              <a:rPr lang="en-GB" altLang="en-US" sz="1800" b="1" u="sng">
                <a:solidFill>
                  <a:srgbClr val="000066"/>
                </a:solidFill>
                <a:latin typeface="Comic Sans MS" panose="030F0702030302020204" pitchFamily="66" charset="0"/>
              </a:rPr>
              <a:t>PREFIX</a:t>
            </a:r>
            <a:r>
              <a:rPr lang="en-GB" altLang="en-US" sz="1800">
                <a:latin typeface="Comic Sans MS" panose="030F0702030302020204" pitchFamily="66" charset="0"/>
              </a:rPr>
              <a:t> then we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simply write what the name tells us!</a:t>
            </a:r>
          </a:p>
        </p:txBody>
      </p:sp>
      <p:pic>
        <p:nvPicPr>
          <p:cNvPr id="1126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76475"/>
            <a:ext cx="7704138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49" name="Line 9"/>
          <p:cNvSpPr>
            <a:spLocks noChangeShapeType="1"/>
          </p:cNvSpPr>
          <p:nvPr/>
        </p:nvSpPr>
        <p:spPr bwMode="auto">
          <a:xfrm>
            <a:off x="2124075" y="2276475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650" name="Line 10"/>
          <p:cNvSpPr>
            <a:spLocks noChangeShapeType="1"/>
          </p:cNvSpPr>
          <p:nvPr/>
        </p:nvSpPr>
        <p:spPr bwMode="auto">
          <a:xfrm>
            <a:off x="4572000" y="2276475"/>
            <a:ext cx="0" cy="2232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651" name="Line 11"/>
          <p:cNvSpPr>
            <a:spLocks noChangeShapeType="1"/>
          </p:cNvSpPr>
          <p:nvPr/>
        </p:nvSpPr>
        <p:spPr bwMode="auto">
          <a:xfrm>
            <a:off x="2124075" y="2563813"/>
            <a:ext cx="4752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652" name="Line 12"/>
          <p:cNvSpPr>
            <a:spLocks noChangeShapeType="1"/>
          </p:cNvSpPr>
          <p:nvPr/>
        </p:nvSpPr>
        <p:spPr bwMode="auto">
          <a:xfrm>
            <a:off x="2124075" y="4148138"/>
            <a:ext cx="4752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65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 animBg="1"/>
      <p:bldP spid="11264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ChangeArrowheads="1"/>
          </p:cNvSpPr>
          <p:nvPr/>
        </p:nvSpPr>
        <p:spPr bwMode="auto">
          <a:xfrm>
            <a:off x="250825" y="1196975"/>
            <a:ext cx="8569325" cy="4392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9923" name="Text Box 3"/>
          <p:cNvSpPr txBox="1">
            <a:spLocks noChangeArrowheads="1"/>
          </p:cNvSpPr>
          <p:nvPr/>
        </p:nvSpPr>
        <p:spPr bwMode="auto">
          <a:xfrm>
            <a:off x="468313" y="260350"/>
            <a:ext cx="2665412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 u="sng">
                <a:solidFill>
                  <a:srgbClr val="FF0000"/>
                </a:solidFill>
                <a:latin typeface="Comic Sans MS" panose="030F0702030302020204" pitchFamily="66" charset="0"/>
              </a:rPr>
              <a:t>Valency Rule</a:t>
            </a:r>
            <a:endParaRPr lang="en-US" altLang="en-US" b="1" u="sng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87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2614613"/>
            <a:ext cx="6208713" cy="164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468313" y="1701800"/>
            <a:ext cx="75930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accent2"/>
                </a:solidFill>
                <a:latin typeface="Comic Sans MS" panose="030F0702030302020204" pitchFamily="66" charset="0"/>
              </a:rPr>
              <a:t>VALENCY</a:t>
            </a:r>
            <a:r>
              <a:rPr lang="en-GB" altLang="en-US" sz="1800">
                <a:latin typeface="Comic Sans MS" panose="030F0702030302020204" pitchFamily="66" charset="0"/>
              </a:rPr>
              <a:t> tells us </a:t>
            </a:r>
            <a:r>
              <a:rPr lang="en-GB" altLang="en-US" sz="1800" b="1">
                <a:solidFill>
                  <a:schemeClr val="accent2"/>
                </a:solidFill>
                <a:latin typeface="Comic Sans MS" panose="030F0702030302020204" pitchFamily="66" charset="0"/>
              </a:rPr>
              <a:t>HOW MANY ATOMS</a:t>
            </a:r>
            <a:r>
              <a:rPr lang="en-GB" altLang="en-US" sz="1800">
                <a:latin typeface="Comic Sans MS" panose="030F0702030302020204" pitchFamily="66" charset="0"/>
              </a:rPr>
              <a:t> an element will combine with</a:t>
            </a:r>
          </a:p>
        </p:txBody>
      </p:sp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468313" y="2276475"/>
            <a:ext cx="7464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The valency of most elements can be determined from their</a:t>
            </a:r>
            <a:r>
              <a:rPr lang="en-GB" altLang="en-US" sz="1800" b="1">
                <a:latin typeface="Comic Sans MS" panose="030F0702030302020204" pitchFamily="66" charset="0"/>
              </a:rPr>
              <a:t> </a:t>
            </a:r>
            <a:r>
              <a:rPr lang="en-GB" altLang="en-US" sz="1800" b="1">
                <a:solidFill>
                  <a:schemeClr val="accent2"/>
                </a:solidFill>
                <a:latin typeface="Comic Sans MS" panose="030F0702030302020204" pitchFamily="66" charset="0"/>
              </a:rPr>
              <a:t>GROUP</a:t>
            </a:r>
            <a:endParaRPr lang="en-GB" altLang="en-US" sz="180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18792" name="Line 8"/>
          <p:cNvSpPr>
            <a:spLocks noChangeShapeType="1"/>
          </p:cNvSpPr>
          <p:nvPr/>
        </p:nvSpPr>
        <p:spPr bwMode="auto">
          <a:xfrm>
            <a:off x="1187450" y="3429000"/>
            <a:ext cx="6192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8793" name="Line 9"/>
          <p:cNvSpPr>
            <a:spLocks noChangeShapeType="1"/>
          </p:cNvSpPr>
          <p:nvPr/>
        </p:nvSpPr>
        <p:spPr bwMode="auto">
          <a:xfrm>
            <a:off x="3995738" y="2997200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8794" name="Line 10"/>
          <p:cNvSpPr>
            <a:spLocks noChangeShapeType="1"/>
          </p:cNvSpPr>
          <p:nvPr/>
        </p:nvSpPr>
        <p:spPr bwMode="auto">
          <a:xfrm>
            <a:off x="5292725" y="2997200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8795" name="Text Box 11"/>
          <p:cNvSpPr txBox="1">
            <a:spLocks noChangeArrowheads="1"/>
          </p:cNvSpPr>
          <p:nvPr/>
        </p:nvSpPr>
        <p:spPr bwMode="auto">
          <a:xfrm>
            <a:off x="684213" y="4365625"/>
            <a:ext cx="70500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This mean that 	all elements in </a:t>
            </a:r>
            <a:r>
              <a:rPr lang="en-GB" altLang="en-US" sz="1800" b="1">
                <a:solidFill>
                  <a:srgbClr val="FF0000"/>
                </a:solidFill>
                <a:latin typeface="Comic Sans MS" panose="030F0702030302020204" pitchFamily="66" charset="0"/>
              </a:rPr>
              <a:t>GROUP 1</a:t>
            </a:r>
            <a:r>
              <a:rPr lang="en-GB" altLang="en-US" sz="1800">
                <a:latin typeface="Comic Sans MS" panose="030F0702030302020204" pitchFamily="66" charset="0"/>
              </a:rPr>
              <a:t> have a </a:t>
            </a:r>
            <a:r>
              <a:rPr lang="en-GB" altLang="en-US" sz="1800" b="1">
                <a:solidFill>
                  <a:srgbClr val="FF0000"/>
                </a:solidFill>
                <a:latin typeface="Comic Sans MS" panose="030F0702030302020204" pitchFamily="66" charset="0"/>
              </a:rPr>
              <a:t>VALENCY of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b="1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		all elements in </a:t>
            </a:r>
            <a:r>
              <a:rPr lang="en-GB" altLang="en-US" sz="1800" b="1">
                <a:solidFill>
                  <a:srgbClr val="FF0000"/>
                </a:solidFill>
                <a:latin typeface="Comic Sans MS" panose="030F0702030302020204" pitchFamily="66" charset="0"/>
              </a:rPr>
              <a:t>GROUP 6</a:t>
            </a:r>
            <a:r>
              <a:rPr lang="en-GB" altLang="en-US" sz="1800">
                <a:latin typeface="Comic Sans MS" panose="030F0702030302020204" pitchFamily="66" charset="0"/>
              </a:rPr>
              <a:t> have a </a:t>
            </a:r>
            <a:r>
              <a:rPr lang="en-GB" altLang="en-US" sz="1800" b="1">
                <a:solidFill>
                  <a:srgbClr val="FF0000"/>
                </a:solidFill>
                <a:latin typeface="Comic Sans MS" panose="030F0702030302020204" pitchFamily="66" charset="0"/>
              </a:rPr>
              <a:t>VALENCY of 2</a:t>
            </a:r>
          </a:p>
        </p:txBody>
      </p:sp>
    </p:spTree>
    <p:extLst>
      <p:ext uri="{BB962C8B-B14F-4D97-AF65-F5344CB8AC3E}">
        <p14:creationId xmlns:p14="http://schemas.microsoft.com/office/powerpoint/2010/main" val="23966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0" grpId="0"/>
      <p:bldP spid="118791" grpId="0"/>
      <p:bldP spid="11879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79388" y="231775"/>
            <a:ext cx="3672532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Reminder: </a:t>
            </a:r>
            <a:r>
              <a:rPr lang="en-GB" altLang="en-US" sz="2400" b="1" u="sng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Valency</a:t>
            </a:r>
            <a:r>
              <a:rPr lang="en-GB" altLang="en-US" sz="2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24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Rule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79388" y="765175"/>
            <a:ext cx="822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Comic Sans MS" panose="030F0702030302020204" pitchFamily="66" charset="0"/>
              </a:rPr>
              <a:t>This rule uses the valency of the elements to work out how many atoms will combine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971550" y="1844675"/>
            <a:ext cx="57610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 smtClean="0">
                <a:latin typeface="Comic Sans MS" panose="030F0702030302020204" pitchFamily="66" charset="0"/>
              </a:rPr>
              <a:t> </a:t>
            </a:r>
            <a:r>
              <a:rPr lang="en-GB" altLang="en-US" sz="1800" dirty="0">
                <a:latin typeface="Comic Sans MS" panose="030F0702030302020204" pitchFamily="66" charset="0"/>
              </a:rPr>
              <a:t>	</a:t>
            </a:r>
            <a:r>
              <a:rPr lang="en-GB" altLang="en-US" dirty="0">
                <a:latin typeface="Comic Sans MS" panose="030F0702030302020204" pitchFamily="66" charset="0"/>
              </a:rPr>
              <a:t>Carbon     Hydride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4643438" y="5160963"/>
            <a:ext cx="1939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Comic Sans MS" panose="030F0702030302020204" pitchFamily="66" charset="0"/>
              </a:rPr>
              <a:t>Formula =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6243638" y="5084763"/>
            <a:ext cx="1939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b="1">
                <a:solidFill>
                  <a:srgbClr val="FF0000"/>
                </a:solidFill>
                <a:latin typeface="Comic Sans MS" panose="030F0702030302020204" pitchFamily="66" charset="0"/>
              </a:rPr>
              <a:t>CH</a:t>
            </a:r>
            <a:r>
              <a:rPr lang="en-GB" altLang="en-US" sz="4000" b="1" baseline="-2500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endParaRPr lang="en-GB" altLang="en-US" sz="40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4438" y="2424113"/>
            <a:ext cx="2366962" cy="1938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dirty="0"/>
              <a:t>C                	H</a:t>
            </a:r>
          </a:p>
          <a:p>
            <a:pPr>
              <a:defRPr/>
            </a:pPr>
            <a:r>
              <a:rPr lang="en-GB" sz="2400" dirty="0"/>
              <a:t>4		1</a:t>
            </a:r>
          </a:p>
          <a:p>
            <a:pPr marL="457200" indent="-457200">
              <a:buFontTx/>
              <a:buAutoNum type="arabicPlain" startAt="4"/>
              <a:defRPr/>
            </a:pPr>
            <a:endParaRPr lang="en-GB" sz="2400" dirty="0"/>
          </a:p>
          <a:p>
            <a:pPr>
              <a:defRPr/>
            </a:pPr>
            <a:r>
              <a:rPr lang="en-GB" sz="2400" dirty="0"/>
              <a:t>1		4</a:t>
            </a:r>
          </a:p>
          <a:p>
            <a:pPr>
              <a:defRPr/>
            </a:pPr>
            <a:r>
              <a:rPr lang="en-GB" sz="2400" dirty="0"/>
              <a:t>C</a:t>
            </a:r>
            <a:r>
              <a:rPr lang="en-GB" sz="2400" baseline="-25000" dirty="0"/>
              <a:t>1		</a:t>
            </a:r>
            <a:r>
              <a:rPr lang="en-GB" sz="2400" dirty="0"/>
              <a:t>H</a:t>
            </a:r>
            <a:r>
              <a:rPr lang="en-GB" sz="2400" baseline="-25000" dirty="0"/>
              <a:t>4</a:t>
            </a:r>
            <a:endParaRPr lang="en-GB" sz="2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916238" y="3141663"/>
            <a:ext cx="1377950" cy="5032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916238" y="3141663"/>
            <a:ext cx="1377950" cy="5032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62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 autoUpdateAnimBg="0"/>
      <p:bldP spid="26629" grpId="0" autoUpdateAnimBg="0"/>
      <p:bldP spid="26630" grpId="0" autoUpdateAnimBg="0"/>
      <p:bldP spid="26634" grpId="0" autoUpdateAnimBg="0"/>
      <p:bldP spid="26635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ext Box 2"/>
          <p:cNvSpPr txBox="1">
            <a:spLocks noChangeArrowheads="1"/>
          </p:cNvSpPr>
          <p:nvPr/>
        </p:nvSpPr>
        <p:spPr bwMode="auto">
          <a:xfrm>
            <a:off x="468313" y="260350"/>
            <a:ext cx="3644900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 u="sng">
                <a:solidFill>
                  <a:srgbClr val="FF0000"/>
                </a:solidFill>
                <a:latin typeface="Comic Sans MS" panose="030F0702030302020204" pitchFamily="66" charset="0"/>
              </a:rPr>
              <a:t>Transition Metals</a:t>
            </a:r>
            <a:endParaRPr lang="en-US" altLang="en-US" b="1" u="sng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684213" y="1412875"/>
            <a:ext cx="7731125" cy="50784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The TRANSITION METALS do not have a fixed Valency.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Their </a:t>
            </a:r>
            <a:r>
              <a:rPr lang="en-GB" altLang="en-US" sz="1800" b="1">
                <a:latin typeface="Comic Sans MS" panose="030F0702030302020204" pitchFamily="66" charset="0"/>
              </a:rPr>
              <a:t>VALENCY</a:t>
            </a:r>
            <a:r>
              <a:rPr lang="en-GB" altLang="en-US" sz="1800">
                <a:latin typeface="Comic Sans MS" panose="030F0702030302020204" pitchFamily="66" charset="0"/>
              </a:rPr>
              <a:t> is indicated by the </a:t>
            </a:r>
            <a:r>
              <a:rPr lang="en-GB" altLang="en-US" sz="1800" b="1">
                <a:latin typeface="Comic Sans MS" panose="030F0702030302020204" pitchFamily="66" charset="0"/>
              </a:rPr>
              <a:t>ROMAN NUMERAL</a:t>
            </a:r>
            <a:r>
              <a:rPr lang="en-GB" altLang="en-US" sz="1800">
                <a:latin typeface="Comic Sans MS" panose="030F0702030302020204" pitchFamily="66" charset="0"/>
              </a:rPr>
              <a:t> in their name.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BUT – we still use the VALENCY RULE to get their formula.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Comic Sans MS" panose="030F0702030302020204" pitchFamily="66" charset="0"/>
              </a:rPr>
              <a:t>Example 1: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Comic Sans MS" panose="030F0702030302020204" pitchFamily="66" charset="0"/>
              </a:rPr>
              <a:t>	Copper (I) oxide         &amp;         Copper (II) oxide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Comic Sans MS" panose="030F0702030302020204" pitchFamily="66" charset="0"/>
              </a:rPr>
              <a:t>Example 2: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Comic Sans MS" panose="030F0702030302020204" pitchFamily="66" charset="0"/>
              </a:rPr>
              <a:t>	Iron (II) chloride	&amp;         Iron (III) chloride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50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9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9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9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9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90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90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90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90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90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90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90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90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90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90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90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90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90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90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90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90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Text Box 2"/>
          <p:cNvSpPr txBox="1">
            <a:spLocks noChangeArrowheads="1"/>
          </p:cNvSpPr>
          <p:nvPr/>
        </p:nvSpPr>
        <p:spPr bwMode="auto">
          <a:xfrm>
            <a:off x="468313" y="260350"/>
            <a:ext cx="4087812" cy="58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 u="sng">
                <a:solidFill>
                  <a:srgbClr val="FF0000"/>
                </a:solidFill>
                <a:latin typeface="Comic Sans MS" panose="030F0702030302020204" pitchFamily="66" charset="0"/>
              </a:rPr>
              <a:t>Gram Formula Mass</a:t>
            </a:r>
            <a:endParaRPr lang="en-US" altLang="en-US" b="1" u="sng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474663" y="1412875"/>
            <a:ext cx="7389812" cy="2308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b="1" u="sng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Mass is how much something weighs.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The mass of a compound can be found by adding together the mass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of all the atoms in the compound’s formula.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(The mass of each element is found in the data table!)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25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2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32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32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32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32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Text Box 2"/>
          <p:cNvSpPr txBox="1">
            <a:spLocks noChangeArrowheads="1"/>
          </p:cNvSpPr>
          <p:nvPr/>
        </p:nvSpPr>
        <p:spPr bwMode="auto">
          <a:xfrm>
            <a:off x="468313" y="260350"/>
            <a:ext cx="2728912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F0000"/>
                </a:solidFill>
                <a:latin typeface="Comic Sans MS" panose="030F0702030302020204" pitchFamily="66" charset="0"/>
              </a:rPr>
              <a:t>     </a:t>
            </a:r>
            <a:r>
              <a:rPr lang="en-GB" altLang="en-US" b="1" u="sng">
                <a:solidFill>
                  <a:srgbClr val="FF0000"/>
                </a:solidFill>
                <a:latin typeface="Comic Sans MS" panose="030F0702030302020204" pitchFamily="66" charset="0"/>
              </a:rPr>
              <a:t>Questions</a:t>
            </a:r>
            <a:endParaRPr lang="en-US" altLang="en-US" b="1" u="sng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34499" name="Picture 3" descr="MCj0410605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57626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4500" name="Text Box 4"/>
          <p:cNvSpPr txBox="1">
            <a:spLocks noChangeArrowheads="1"/>
          </p:cNvSpPr>
          <p:nvPr/>
        </p:nvSpPr>
        <p:spPr bwMode="auto">
          <a:xfrm>
            <a:off x="468313" y="260350"/>
            <a:ext cx="4087812" cy="58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 u="sng">
                <a:solidFill>
                  <a:srgbClr val="FF0000"/>
                </a:solidFill>
                <a:latin typeface="Comic Sans MS" panose="030F0702030302020204" pitchFamily="66" charset="0"/>
              </a:rPr>
              <a:t>Gram Formula Mass</a:t>
            </a:r>
            <a:endParaRPr lang="en-US" altLang="en-US" b="1" u="sng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4501" name="Rectangle 5"/>
          <p:cNvSpPr>
            <a:spLocks noChangeArrowheads="1"/>
          </p:cNvSpPr>
          <p:nvPr/>
        </p:nvSpPr>
        <p:spPr bwMode="auto">
          <a:xfrm>
            <a:off x="468313" y="1412875"/>
            <a:ext cx="7920037" cy="4392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4502" name="Text Box 6"/>
          <p:cNvSpPr txBox="1">
            <a:spLocks noChangeArrowheads="1"/>
          </p:cNvSpPr>
          <p:nvPr/>
        </p:nvSpPr>
        <p:spPr bwMode="auto">
          <a:xfrm>
            <a:off x="684213" y="2173288"/>
            <a:ext cx="197008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70C0"/>
                </a:solidFill>
                <a:latin typeface="Comic Sans MS" panose="030F0702030302020204" pitchFamily="66" charset="0"/>
              </a:rPr>
              <a:t>Example 1: CCl</a:t>
            </a:r>
            <a:r>
              <a:rPr lang="en-GB" altLang="en-US" sz="1800" b="1" baseline="-25000">
                <a:solidFill>
                  <a:srgbClr val="0070C0"/>
                </a:solidFill>
                <a:latin typeface="Comic Sans MS" panose="030F0702030302020204" pitchFamily="66" charset="0"/>
              </a:rPr>
              <a:t>4</a:t>
            </a:r>
            <a:endParaRPr lang="en-US" altLang="en-US" sz="1800" b="1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34503" name="Text Box 7"/>
          <p:cNvSpPr txBox="1">
            <a:spLocks noChangeArrowheads="1"/>
          </p:cNvSpPr>
          <p:nvPr/>
        </p:nvSpPr>
        <p:spPr bwMode="auto">
          <a:xfrm>
            <a:off x="684213" y="3757613"/>
            <a:ext cx="21526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70C0"/>
                </a:solidFill>
                <a:latin typeface="Comic Sans MS" panose="030F0702030302020204" pitchFamily="66" charset="0"/>
              </a:rPr>
              <a:t>Example 2: MgCl</a:t>
            </a:r>
            <a:r>
              <a:rPr lang="en-GB" altLang="en-US" sz="1800" b="1" baseline="-2500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endParaRPr lang="en-US" altLang="en-US" sz="1800" b="1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95338" y="1628775"/>
            <a:ext cx="73818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To find the formula mass, you add together the mass of each atom.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85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2" grpId="0"/>
      <p:bldP spid="234503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ext Box 2"/>
          <p:cNvSpPr txBox="1">
            <a:spLocks noChangeArrowheads="1"/>
          </p:cNvSpPr>
          <p:nvPr/>
        </p:nvSpPr>
        <p:spPr bwMode="auto">
          <a:xfrm>
            <a:off x="468313" y="260350"/>
            <a:ext cx="4535216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Electron Arrangement</a:t>
            </a:r>
            <a:endParaRPr lang="en-US" altLang="en-US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1476" name="Text Box 4"/>
          <p:cNvSpPr txBox="1">
            <a:spLocks noChangeArrowheads="1"/>
          </p:cNvSpPr>
          <p:nvPr/>
        </p:nvSpPr>
        <p:spPr bwMode="auto">
          <a:xfrm>
            <a:off x="468313" y="1158875"/>
            <a:ext cx="8280400" cy="544764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000" dirty="0" smtClean="0">
                <a:latin typeface="Comic Sans MS" pitchFamily="66" charset="0"/>
              </a:rPr>
              <a:t>How many protons and electrons would be in these atoms?</a:t>
            </a:r>
          </a:p>
          <a:p>
            <a:endParaRPr lang="en-GB" altLang="en-US" sz="2000" dirty="0">
              <a:latin typeface="Comic Sans MS" pitchFamily="66" charset="0"/>
            </a:endParaRPr>
          </a:p>
          <a:p>
            <a:r>
              <a:rPr lang="en-GB" altLang="en-US" sz="2000" dirty="0" smtClean="0">
                <a:latin typeface="Comic Sans MS" pitchFamily="66" charset="0"/>
              </a:rPr>
              <a:t>	(1) Sodium			(6) Aluminium</a:t>
            </a:r>
          </a:p>
          <a:p>
            <a:endParaRPr lang="en-GB" altLang="en-US" sz="2000" dirty="0">
              <a:latin typeface="Comic Sans MS" pitchFamily="66" charset="0"/>
            </a:endParaRPr>
          </a:p>
          <a:p>
            <a:r>
              <a:rPr lang="en-GB" altLang="en-US" sz="2000" dirty="0" smtClean="0">
                <a:latin typeface="Comic Sans MS" pitchFamily="66" charset="0"/>
              </a:rPr>
              <a:t>	(2) Oxygen			(7) </a:t>
            </a:r>
            <a:r>
              <a:rPr lang="en-GB" altLang="en-US" sz="2000" dirty="0" err="1" smtClean="0">
                <a:latin typeface="Comic Sans MS" pitchFamily="66" charset="0"/>
              </a:rPr>
              <a:t>Sulfur</a:t>
            </a:r>
            <a:endParaRPr lang="en-GB" altLang="en-US" sz="2000" dirty="0" smtClean="0">
              <a:latin typeface="Comic Sans MS" pitchFamily="66" charset="0"/>
            </a:endParaRPr>
          </a:p>
          <a:p>
            <a:endParaRPr lang="en-GB" altLang="en-US" sz="2000" dirty="0">
              <a:latin typeface="Comic Sans MS" pitchFamily="66" charset="0"/>
            </a:endParaRPr>
          </a:p>
          <a:p>
            <a:r>
              <a:rPr lang="en-GB" altLang="en-US" sz="2000" dirty="0" smtClean="0">
                <a:latin typeface="Comic Sans MS" pitchFamily="66" charset="0"/>
              </a:rPr>
              <a:t>	(3) Helium			(</a:t>
            </a:r>
            <a:r>
              <a:rPr lang="en-GB" altLang="en-US" sz="2000" dirty="0">
                <a:latin typeface="Comic Sans MS" pitchFamily="66" charset="0"/>
              </a:rPr>
              <a:t>8) Calcium</a:t>
            </a:r>
            <a:endParaRPr lang="en-GB" altLang="en-US" sz="2000" dirty="0" smtClean="0">
              <a:latin typeface="Comic Sans MS" pitchFamily="66" charset="0"/>
            </a:endParaRPr>
          </a:p>
          <a:p>
            <a:endParaRPr lang="en-GB" altLang="en-US" sz="2000" dirty="0">
              <a:latin typeface="Comic Sans MS" pitchFamily="66" charset="0"/>
            </a:endParaRPr>
          </a:p>
          <a:p>
            <a:r>
              <a:rPr lang="en-GB" altLang="en-US" sz="2000" dirty="0" smtClean="0">
                <a:latin typeface="Comic Sans MS" pitchFamily="66" charset="0"/>
              </a:rPr>
              <a:t>	(4) Nitrogen			(9) Potassium</a:t>
            </a:r>
          </a:p>
          <a:p>
            <a:endParaRPr lang="en-GB" altLang="en-US" sz="2000" dirty="0">
              <a:latin typeface="Comic Sans MS" pitchFamily="66" charset="0"/>
            </a:endParaRPr>
          </a:p>
          <a:p>
            <a:r>
              <a:rPr lang="en-GB" altLang="en-US" sz="2000" dirty="0" smtClean="0">
                <a:latin typeface="Comic Sans MS" pitchFamily="66" charset="0"/>
              </a:rPr>
              <a:t>	(5) Chlorine			(10) Neon</a:t>
            </a:r>
          </a:p>
          <a:p>
            <a:endParaRPr lang="en-GB" altLang="en-US" sz="2000" dirty="0">
              <a:latin typeface="Comic Sans MS" pitchFamily="66" charset="0"/>
            </a:endParaRPr>
          </a:p>
          <a:p>
            <a:endParaRPr lang="en-GB" altLang="en-US" sz="2000" dirty="0" smtClean="0">
              <a:latin typeface="Comic Sans MS" pitchFamily="66" charset="0"/>
            </a:endParaRPr>
          </a:p>
          <a:p>
            <a:r>
              <a:rPr lang="en-GB" altLang="en-US" sz="2400" b="1" i="1" dirty="0" smtClean="0">
                <a:solidFill>
                  <a:srgbClr val="0070C0"/>
                </a:solidFill>
                <a:latin typeface="Comic Sans MS" pitchFamily="66" charset="0"/>
              </a:rPr>
              <a:t>Extra: </a:t>
            </a:r>
            <a:r>
              <a:rPr lang="en-GB" altLang="en-US" sz="2400" dirty="0" smtClean="0">
                <a:latin typeface="Comic Sans MS" pitchFamily="66" charset="0"/>
              </a:rPr>
              <a:t>	Do you know how the electrons are 			arranged around the nucleus???</a:t>
            </a:r>
            <a:endParaRPr lang="en-GB" altLang="en-US" sz="2400" dirty="0">
              <a:latin typeface="Comic Sans MS" pitchFamily="66" charset="0"/>
            </a:endParaRPr>
          </a:p>
          <a:p>
            <a:endParaRPr lang="en-GB" altLang="en-US" sz="2000" dirty="0">
              <a:latin typeface="Comic Sans MS" pitchFamily="66" charset="0"/>
            </a:endParaRPr>
          </a:p>
          <a:p>
            <a:endParaRPr lang="en-GB" alt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1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1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1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1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14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14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14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14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14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14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14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14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147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147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200973"/>
            <a:ext cx="8640960" cy="3189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8963" name="Text Box 2"/>
          <p:cNvSpPr txBox="1">
            <a:spLocks noChangeArrowheads="1"/>
          </p:cNvSpPr>
          <p:nvPr/>
        </p:nvSpPr>
        <p:spPr bwMode="auto">
          <a:xfrm>
            <a:off x="468313" y="260350"/>
            <a:ext cx="4502150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 u="sng">
                <a:solidFill>
                  <a:srgbClr val="FF0000"/>
                </a:solidFill>
                <a:latin typeface="Comic Sans MS" panose="030F0702030302020204" pitchFamily="66" charset="0"/>
              </a:rPr>
              <a:t>Electron Arrangement</a:t>
            </a:r>
            <a:endParaRPr lang="en-US" altLang="en-US" b="1" u="sng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518928" y="1000644"/>
            <a:ext cx="78486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Comic Sans MS" panose="030F0702030302020204" pitchFamily="66" charset="0"/>
              </a:rPr>
              <a:t>Electrons </a:t>
            </a:r>
            <a:r>
              <a:rPr lang="en-GB" altLang="en-US" sz="1800" dirty="0">
                <a:solidFill>
                  <a:srgbClr val="CC0099"/>
                </a:solidFill>
                <a:latin typeface="Comic Sans MS" panose="030F0702030302020204" pitchFamily="66" charset="0"/>
              </a:rPr>
              <a:t>orbit</a:t>
            </a:r>
            <a:r>
              <a:rPr lang="en-GB" altLang="en-US" sz="1800" dirty="0">
                <a:latin typeface="Comic Sans MS" panose="030F0702030302020204" pitchFamily="66" charset="0"/>
              </a:rPr>
              <a:t> (move around) in </a:t>
            </a:r>
            <a:r>
              <a:rPr lang="en-GB" altLang="en-US" sz="1800" dirty="0" smtClean="0">
                <a:latin typeface="Comic Sans MS" panose="030F0702030302020204" pitchFamily="66" charset="0"/>
              </a:rPr>
              <a:t>specific paths (energy levels) around </a:t>
            </a:r>
            <a:r>
              <a:rPr lang="en-GB" altLang="en-US" sz="1800" dirty="0">
                <a:latin typeface="Comic Sans MS" panose="030F0702030302020204" pitchFamily="66" charset="0"/>
              </a:rPr>
              <a:t>the nucleus of the atom. </a:t>
            </a:r>
            <a:endParaRPr lang="en-GB" altLang="en-US" sz="1800" dirty="0" smtClean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latin typeface="Comic Sans MS" panose="030F0702030302020204" pitchFamily="66" charset="0"/>
              </a:rPr>
              <a:t>Each energy level can hold a maximum number of electrons.</a:t>
            </a:r>
            <a:endParaRPr lang="en-GB" altLang="en-US" sz="1800" dirty="0">
              <a:latin typeface="Comic Sans MS" panose="030F0702030302020204" pitchFamily="66" charset="0"/>
            </a:endParaRPr>
          </a:p>
        </p:txBody>
      </p:sp>
      <p:sp>
        <p:nvSpPr>
          <p:cNvPr id="108550" name="Oval 6"/>
          <p:cNvSpPr>
            <a:spLocks noChangeArrowheads="1"/>
          </p:cNvSpPr>
          <p:nvPr/>
        </p:nvSpPr>
        <p:spPr bwMode="auto">
          <a:xfrm>
            <a:off x="3429105" y="3568029"/>
            <a:ext cx="576262" cy="5762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8551" name="Oval 7"/>
          <p:cNvSpPr>
            <a:spLocks noChangeArrowheads="1"/>
          </p:cNvSpPr>
          <p:nvPr/>
        </p:nvSpPr>
        <p:spPr bwMode="auto">
          <a:xfrm>
            <a:off x="3068742" y="3136229"/>
            <a:ext cx="1368425" cy="13684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8552" name="Oval 8"/>
          <p:cNvSpPr>
            <a:spLocks noChangeArrowheads="1"/>
          </p:cNvSpPr>
          <p:nvPr/>
        </p:nvSpPr>
        <p:spPr bwMode="auto">
          <a:xfrm>
            <a:off x="2781405" y="2847304"/>
            <a:ext cx="1871662" cy="19446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8553" name="Oval 9"/>
          <p:cNvSpPr>
            <a:spLocks noChangeArrowheads="1"/>
          </p:cNvSpPr>
          <p:nvPr/>
        </p:nvSpPr>
        <p:spPr bwMode="auto">
          <a:xfrm>
            <a:off x="2492480" y="2559966"/>
            <a:ext cx="2520950" cy="25193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8555" name="Line 11"/>
          <p:cNvSpPr>
            <a:spLocks noChangeShapeType="1"/>
          </p:cNvSpPr>
          <p:nvPr/>
        </p:nvSpPr>
        <p:spPr bwMode="auto">
          <a:xfrm flipV="1">
            <a:off x="1989242" y="3855366"/>
            <a:ext cx="1584325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8556" name="Line 12"/>
          <p:cNvSpPr>
            <a:spLocks noChangeShapeType="1"/>
          </p:cNvSpPr>
          <p:nvPr/>
        </p:nvSpPr>
        <p:spPr bwMode="auto">
          <a:xfrm flipH="1">
            <a:off x="4221267" y="2775866"/>
            <a:ext cx="720725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8557" name="Line 13"/>
          <p:cNvSpPr>
            <a:spLocks noChangeShapeType="1"/>
          </p:cNvSpPr>
          <p:nvPr/>
        </p:nvSpPr>
        <p:spPr bwMode="auto">
          <a:xfrm flipH="1">
            <a:off x="4653067" y="3568029"/>
            <a:ext cx="10810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8558" name="Line 14"/>
          <p:cNvSpPr>
            <a:spLocks noChangeShapeType="1"/>
          </p:cNvSpPr>
          <p:nvPr/>
        </p:nvSpPr>
        <p:spPr bwMode="auto">
          <a:xfrm flipH="1" flipV="1">
            <a:off x="4941992" y="4360191"/>
            <a:ext cx="86360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8559" name="Text Box 15"/>
          <p:cNvSpPr txBox="1">
            <a:spLocks noChangeArrowheads="1"/>
          </p:cNvSpPr>
          <p:nvPr/>
        </p:nvSpPr>
        <p:spPr bwMode="auto">
          <a:xfrm>
            <a:off x="981180" y="3712491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Nucleus</a:t>
            </a:r>
            <a:endParaRPr lang="en-US" altLang="en-US" sz="1800"/>
          </a:p>
        </p:txBody>
      </p:sp>
      <p:sp>
        <p:nvSpPr>
          <p:cNvPr id="108560" name="Text Box 16"/>
          <p:cNvSpPr txBox="1">
            <a:spLocks noChangeArrowheads="1"/>
          </p:cNvSpPr>
          <p:nvPr/>
        </p:nvSpPr>
        <p:spPr bwMode="auto">
          <a:xfrm>
            <a:off x="4365730" y="2415504"/>
            <a:ext cx="43059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1</a:t>
            </a:r>
            <a:r>
              <a:rPr lang="en-GB" altLang="en-US" sz="1800" baseline="30000" dirty="0"/>
              <a:t>st</a:t>
            </a:r>
            <a:r>
              <a:rPr lang="en-GB" altLang="en-US" sz="1800" dirty="0"/>
              <a:t> Energy Level (holds </a:t>
            </a:r>
            <a:r>
              <a:rPr lang="en-GB" altLang="en-US" sz="1800" dirty="0" smtClean="0"/>
              <a:t>max 2 </a:t>
            </a:r>
            <a:r>
              <a:rPr lang="en-GB" altLang="en-US" sz="1800" dirty="0"/>
              <a:t>electrons)</a:t>
            </a:r>
            <a:endParaRPr lang="en-US" altLang="en-US" sz="1800" dirty="0"/>
          </a:p>
        </p:txBody>
      </p:sp>
      <p:sp>
        <p:nvSpPr>
          <p:cNvPr id="108561" name="Text Box 17"/>
          <p:cNvSpPr txBox="1">
            <a:spLocks noChangeArrowheads="1"/>
          </p:cNvSpPr>
          <p:nvPr/>
        </p:nvSpPr>
        <p:spPr bwMode="auto">
          <a:xfrm>
            <a:off x="5734155" y="3352129"/>
            <a:ext cx="25827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2</a:t>
            </a:r>
            <a:r>
              <a:rPr lang="en-GB" altLang="en-US" sz="1800" baseline="30000" dirty="0"/>
              <a:t>nd</a:t>
            </a:r>
            <a:r>
              <a:rPr lang="en-GB" altLang="en-US" sz="1800" dirty="0"/>
              <a:t> Energy Level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(holds </a:t>
            </a:r>
            <a:r>
              <a:rPr lang="en-GB" altLang="en-US" sz="1800" dirty="0" smtClean="0"/>
              <a:t>max 8 </a:t>
            </a:r>
            <a:r>
              <a:rPr lang="en-GB" altLang="en-US" sz="1800" dirty="0"/>
              <a:t>electrons)</a:t>
            </a:r>
            <a:endParaRPr lang="en-US" altLang="en-US" sz="1800" dirty="0"/>
          </a:p>
        </p:txBody>
      </p:sp>
      <p:sp>
        <p:nvSpPr>
          <p:cNvPr id="108562" name="Text Box 18"/>
          <p:cNvSpPr txBox="1">
            <a:spLocks noChangeArrowheads="1"/>
          </p:cNvSpPr>
          <p:nvPr/>
        </p:nvSpPr>
        <p:spPr bwMode="auto">
          <a:xfrm>
            <a:off x="5805592" y="4431629"/>
            <a:ext cx="25827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3</a:t>
            </a:r>
            <a:r>
              <a:rPr lang="en-GB" altLang="en-US" sz="1800" baseline="30000" dirty="0"/>
              <a:t>rd</a:t>
            </a:r>
            <a:r>
              <a:rPr lang="en-GB" altLang="en-US" sz="1800" dirty="0"/>
              <a:t> Energy Level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(holds </a:t>
            </a:r>
            <a:r>
              <a:rPr lang="en-GB" altLang="en-US" sz="1800" dirty="0" smtClean="0"/>
              <a:t>max 8 </a:t>
            </a:r>
            <a:r>
              <a:rPr lang="en-GB" altLang="en-US" sz="1800" dirty="0"/>
              <a:t>electrons)</a:t>
            </a:r>
            <a:endParaRPr lang="en-US" altLang="en-US" sz="1800" dirty="0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657329" y="5390349"/>
            <a:ext cx="78486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latin typeface="Comic Sans MS" panose="030F0702030302020204" pitchFamily="66" charset="0"/>
              </a:rPr>
              <a:t>Could you draw the electron arrangements of the atoms from the previous slide?</a:t>
            </a:r>
            <a:endParaRPr lang="en-GB" altLang="en-US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82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8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8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8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0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8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" grpId="0" animBg="1"/>
      <p:bldP spid="108550" grpId="0" animBg="1"/>
      <p:bldP spid="108551" grpId="0" animBg="1"/>
      <p:bldP spid="108552" grpId="0" animBg="1"/>
      <p:bldP spid="108553" grpId="0" animBg="1"/>
      <p:bldP spid="108559" grpId="0"/>
      <p:bldP spid="108560" grpId="0"/>
      <p:bldP spid="108561" grpId="0"/>
      <p:bldP spid="108562" grpId="0"/>
      <p:bldP spid="1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ext Box 2"/>
          <p:cNvSpPr txBox="1">
            <a:spLocks noChangeArrowheads="1"/>
          </p:cNvSpPr>
          <p:nvPr/>
        </p:nvSpPr>
        <p:spPr bwMode="auto">
          <a:xfrm>
            <a:off x="468313" y="260350"/>
            <a:ext cx="1041400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3200" b="1">
                <a:solidFill>
                  <a:srgbClr val="FF0000"/>
                </a:solidFill>
                <a:latin typeface="Comic Sans MS" pitchFamily="66" charset="0"/>
              </a:rPr>
              <a:t>Ions</a:t>
            </a:r>
            <a:endParaRPr lang="en-US" altLang="en-US" sz="32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1476" name="Text Box 4"/>
          <p:cNvSpPr txBox="1">
            <a:spLocks noChangeArrowheads="1"/>
          </p:cNvSpPr>
          <p:nvPr/>
        </p:nvSpPr>
        <p:spPr bwMode="auto">
          <a:xfrm>
            <a:off x="468313" y="1158875"/>
            <a:ext cx="8280400" cy="470898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000" dirty="0">
                <a:latin typeface="Comic Sans MS" pitchFamily="66" charset="0"/>
              </a:rPr>
              <a:t>Ions are particles where the </a:t>
            </a:r>
            <a:r>
              <a:rPr lang="en-GB" altLang="en-US" sz="2000" b="1" u="sng" dirty="0">
                <a:solidFill>
                  <a:srgbClr val="0070C0"/>
                </a:solidFill>
                <a:latin typeface="Comic Sans MS" pitchFamily="66" charset="0"/>
              </a:rPr>
              <a:t>number of protons and electrons</a:t>
            </a:r>
          </a:p>
          <a:p>
            <a:r>
              <a:rPr lang="en-GB" altLang="en-US" sz="2000" b="1" u="sng" dirty="0">
                <a:solidFill>
                  <a:srgbClr val="0070C0"/>
                </a:solidFill>
                <a:latin typeface="Comic Sans MS" pitchFamily="66" charset="0"/>
              </a:rPr>
              <a:t>are not equal</a:t>
            </a:r>
            <a:r>
              <a:rPr lang="en-GB" altLang="en-US" sz="2000" dirty="0">
                <a:latin typeface="Comic Sans MS" pitchFamily="66" charset="0"/>
              </a:rPr>
              <a:t>.</a:t>
            </a:r>
          </a:p>
          <a:p>
            <a:endParaRPr lang="en-GB" altLang="en-US" sz="2000" dirty="0">
              <a:latin typeface="Comic Sans MS" pitchFamily="66" charset="0"/>
            </a:endParaRPr>
          </a:p>
          <a:p>
            <a:r>
              <a:rPr lang="en-GB" altLang="en-US" sz="2000" dirty="0">
                <a:latin typeface="Comic Sans MS" pitchFamily="66" charset="0"/>
              </a:rPr>
              <a:t>Ions form when </a:t>
            </a:r>
            <a:r>
              <a:rPr lang="en-GB" altLang="en-US" sz="2000" b="1" u="sng" dirty="0">
                <a:solidFill>
                  <a:srgbClr val="FF0000"/>
                </a:solidFill>
                <a:latin typeface="Comic Sans MS" pitchFamily="66" charset="0"/>
              </a:rPr>
              <a:t>atoms lose or gain </a:t>
            </a:r>
            <a:r>
              <a:rPr lang="en-GB" altLang="en-US" sz="2000" b="1" u="sng" dirty="0" smtClean="0">
                <a:solidFill>
                  <a:srgbClr val="FF0000"/>
                </a:solidFill>
                <a:latin typeface="Comic Sans MS" pitchFamily="66" charset="0"/>
              </a:rPr>
              <a:t>electrons</a:t>
            </a:r>
            <a:r>
              <a:rPr lang="en-GB" altLang="en-US" sz="2000" dirty="0">
                <a:latin typeface="Comic Sans MS" pitchFamily="66" charset="0"/>
              </a:rPr>
              <a:t> </a:t>
            </a:r>
            <a:r>
              <a:rPr lang="en-GB" altLang="en-US" sz="2000" dirty="0" smtClean="0">
                <a:latin typeface="Comic Sans MS" pitchFamily="66" charset="0"/>
              </a:rPr>
              <a:t>(they do this to have a full outer level, and become stable!)</a:t>
            </a:r>
            <a:endParaRPr lang="en-GB" altLang="en-US" sz="2000" dirty="0">
              <a:latin typeface="Comic Sans MS" pitchFamily="66" charset="0"/>
            </a:endParaRPr>
          </a:p>
          <a:p>
            <a:endParaRPr lang="en-GB" altLang="en-US" sz="2000" dirty="0">
              <a:latin typeface="Comic Sans MS" pitchFamily="66" charset="0"/>
            </a:endParaRPr>
          </a:p>
          <a:p>
            <a:r>
              <a:rPr lang="en-GB" altLang="en-US" sz="2000" dirty="0">
                <a:latin typeface="Comic Sans MS" pitchFamily="66" charset="0"/>
              </a:rPr>
              <a:t>The number of electrons depends on the VALENCY of the element.</a:t>
            </a:r>
          </a:p>
          <a:p>
            <a:endParaRPr lang="en-GB" altLang="en-US" sz="2000" dirty="0">
              <a:latin typeface="Comic Sans MS" pitchFamily="66" charset="0"/>
            </a:endParaRPr>
          </a:p>
          <a:p>
            <a:endParaRPr lang="en-GB" altLang="en-US" sz="2000" dirty="0">
              <a:latin typeface="Comic Sans MS" pitchFamily="66" charset="0"/>
            </a:endParaRPr>
          </a:p>
          <a:p>
            <a:endParaRPr lang="en-GB" altLang="en-US" sz="2000" dirty="0">
              <a:latin typeface="Comic Sans MS" pitchFamily="66" charset="0"/>
            </a:endParaRPr>
          </a:p>
          <a:p>
            <a:endParaRPr lang="en-GB" altLang="en-US" sz="2000" dirty="0">
              <a:latin typeface="Comic Sans MS" pitchFamily="66" charset="0"/>
            </a:endParaRPr>
          </a:p>
          <a:p>
            <a:endParaRPr lang="en-GB" altLang="en-US" sz="2000" dirty="0">
              <a:latin typeface="Comic Sans MS" pitchFamily="66" charset="0"/>
            </a:endParaRPr>
          </a:p>
          <a:p>
            <a:endParaRPr lang="en-GB" altLang="en-US" sz="2000" dirty="0">
              <a:latin typeface="Comic Sans MS" pitchFamily="66" charset="0"/>
            </a:endParaRPr>
          </a:p>
          <a:p>
            <a:endParaRPr lang="en-GB" altLang="en-US" sz="2000" dirty="0">
              <a:latin typeface="Comic Sans MS" pitchFamily="66" charset="0"/>
            </a:endParaRPr>
          </a:p>
          <a:p>
            <a:endParaRPr lang="en-GB" altLang="en-US" sz="2000" dirty="0">
              <a:latin typeface="Comic Sans MS" pitchFamily="66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640" y="3284984"/>
            <a:ext cx="6208713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162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1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1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1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1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1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1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14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14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ext Box 2"/>
          <p:cNvSpPr txBox="1">
            <a:spLocks noChangeArrowheads="1"/>
          </p:cNvSpPr>
          <p:nvPr/>
        </p:nvSpPr>
        <p:spPr bwMode="auto">
          <a:xfrm>
            <a:off x="468313" y="260350"/>
            <a:ext cx="1041400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3200" b="1">
                <a:solidFill>
                  <a:srgbClr val="FF0000"/>
                </a:solidFill>
                <a:latin typeface="Comic Sans MS" pitchFamily="66" charset="0"/>
              </a:rPr>
              <a:t>Ions</a:t>
            </a:r>
            <a:endParaRPr lang="en-US" altLang="en-US" sz="32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5572" name="Text Box 4"/>
          <p:cNvSpPr txBox="1">
            <a:spLocks noChangeArrowheads="1"/>
          </p:cNvSpPr>
          <p:nvPr/>
        </p:nvSpPr>
        <p:spPr bwMode="auto">
          <a:xfrm>
            <a:off x="900113" y="1268413"/>
            <a:ext cx="7577137" cy="440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2000" b="1" u="sng">
                <a:latin typeface="Comic Sans MS" pitchFamily="66" charset="0"/>
              </a:rPr>
              <a:t>Metals:</a:t>
            </a:r>
          </a:p>
          <a:p>
            <a:r>
              <a:rPr lang="en-GB" altLang="en-US" sz="2000" b="1">
                <a:latin typeface="Comic Sans MS" pitchFamily="66" charset="0"/>
              </a:rPr>
              <a:t>Metal atoms ALWAYS LOSE electrons to form POSITIVE </a:t>
            </a:r>
          </a:p>
          <a:p>
            <a:r>
              <a:rPr lang="en-GB" altLang="en-US" sz="2000" b="1">
                <a:latin typeface="Comic Sans MS" pitchFamily="66" charset="0"/>
              </a:rPr>
              <a:t>IONS.</a:t>
            </a:r>
          </a:p>
          <a:p>
            <a:endParaRPr lang="en-GB" altLang="en-US" sz="2000" b="1">
              <a:latin typeface="Comic Sans MS" pitchFamily="66" charset="0"/>
            </a:endParaRPr>
          </a:p>
          <a:p>
            <a:r>
              <a:rPr lang="en-GB" altLang="en-US" sz="2000">
                <a:latin typeface="Comic Sans MS" pitchFamily="66" charset="0"/>
              </a:rPr>
              <a:t>eg </a:t>
            </a:r>
            <a:r>
              <a:rPr lang="en-GB" altLang="en-US" sz="2000" u="sng">
                <a:latin typeface="Comic Sans MS" pitchFamily="66" charset="0"/>
              </a:rPr>
              <a:t>Sodium</a:t>
            </a:r>
          </a:p>
          <a:p>
            <a:r>
              <a:rPr lang="en-GB" altLang="en-US" sz="2000">
                <a:latin typeface="Comic Sans MS" pitchFamily="66" charset="0"/>
              </a:rPr>
              <a:t>	Sodium is in Group 1 and has a VALENCY 1 </a:t>
            </a:r>
          </a:p>
          <a:p>
            <a:r>
              <a:rPr lang="en-GB" altLang="en-US" sz="2000">
                <a:latin typeface="Comic Sans MS" pitchFamily="66" charset="0"/>
              </a:rPr>
              <a:t>	so loses 1 electron</a:t>
            </a:r>
          </a:p>
          <a:p>
            <a:endParaRPr lang="en-GB" altLang="en-US" sz="2000">
              <a:latin typeface="Comic Sans MS" pitchFamily="66" charset="0"/>
            </a:endParaRPr>
          </a:p>
          <a:p>
            <a:endParaRPr lang="en-GB" altLang="en-US" sz="2000">
              <a:latin typeface="Comic Sans MS" pitchFamily="66" charset="0"/>
            </a:endParaRPr>
          </a:p>
          <a:p>
            <a:endParaRPr lang="en-GB" altLang="en-US" sz="2000">
              <a:latin typeface="Comic Sans MS" pitchFamily="66" charset="0"/>
            </a:endParaRPr>
          </a:p>
          <a:p>
            <a:endParaRPr lang="en-GB" altLang="en-US" sz="2000">
              <a:latin typeface="Comic Sans MS" pitchFamily="66" charset="0"/>
            </a:endParaRPr>
          </a:p>
          <a:p>
            <a:endParaRPr lang="en-GB" altLang="en-US" sz="2000">
              <a:latin typeface="Comic Sans MS" pitchFamily="66" charset="0"/>
            </a:endParaRPr>
          </a:p>
          <a:p>
            <a:endParaRPr lang="en-GB" altLang="en-US" sz="2000">
              <a:latin typeface="Comic Sans MS" pitchFamily="66" charset="0"/>
            </a:endParaRPr>
          </a:p>
          <a:p>
            <a:endParaRPr lang="en-GB" altLang="en-US" sz="2000">
              <a:latin typeface="Comic Sans MS" pitchFamily="66" charset="0"/>
            </a:endParaRPr>
          </a:p>
        </p:txBody>
      </p:sp>
      <p:sp>
        <p:nvSpPr>
          <p:cNvPr id="98307" name="Rectangle 1"/>
          <p:cNvSpPr>
            <a:spLocks noChangeArrowheads="1"/>
          </p:cNvSpPr>
          <p:nvPr/>
        </p:nvSpPr>
        <p:spPr bwMode="auto">
          <a:xfrm>
            <a:off x="989013" y="3622675"/>
            <a:ext cx="70564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>
                <a:latin typeface="Comic Sans MS" pitchFamily="66" charset="0"/>
              </a:rPr>
              <a:t>         The charge is written beside the element symbol:</a:t>
            </a:r>
          </a:p>
          <a:p>
            <a:r>
              <a:rPr lang="en-GB" altLang="en-US">
                <a:latin typeface="Comic Sans MS" pitchFamily="66" charset="0"/>
              </a:rPr>
              <a:t>		            </a:t>
            </a:r>
            <a:r>
              <a:rPr lang="en-GB" altLang="en-US" sz="4800">
                <a:latin typeface="Comic Sans MS" pitchFamily="66" charset="0"/>
              </a:rPr>
              <a:t>Na</a:t>
            </a:r>
            <a:r>
              <a:rPr lang="en-GB" altLang="en-US" sz="4800" baseline="30000">
                <a:latin typeface="Comic Sans MS" pitchFamily="66" charset="0"/>
              </a:rPr>
              <a:t>+</a:t>
            </a:r>
            <a:r>
              <a:rPr lang="en-GB" altLang="en-US">
                <a:latin typeface="Comic Sans MS" pitchFamily="66" charset="0"/>
              </a:rPr>
              <a:t>       (a 1+ charge)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65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65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65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65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655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655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"/>
          <p:cNvSpPr txBox="1">
            <a:spLocks noChangeArrowheads="1"/>
          </p:cNvSpPr>
          <p:nvPr/>
        </p:nvSpPr>
        <p:spPr bwMode="auto">
          <a:xfrm>
            <a:off x="468313" y="260350"/>
            <a:ext cx="1350962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3200" b="1" u="sng">
                <a:solidFill>
                  <a:srgbClr val="FF0000"/>
                </a:solidFill>
                <a:latin typeface="Comic Sans MS" pitchFamily="66" charset="0"/>
              </a:rPr>
              <a:t>Alloys</a:t>
            </a:r>
            <a:endParaRPr lang="en-US" altLang="en-US" sz="3200" b="1" u="sng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11188" y="1268413"/>
            <a:ext cx="7864475" cy="254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2000" dirty="0">
                <a:latin typeface="Comic Sans MS" pitchFamily="66" charset="0"/>
              </a:rPr>
              <a:t>To change the properties of metals they can be mixed with </a:t>
            </a:r>
          </a:p>
          <a:p>
            <a:r>
              <a:rPr lang="en-GB" altLang="en-US" sz="2000" dirty="0">
                <a:latin typeface="Comic Sans MS" pitchFamily="66" charset="0"/>
              </a:rPr>
              <a:t>other metals (or carbon).</a:t>
            </a:r>
          </a:p>
          <a:p>
            <a:r>
              <a:rPr lang="en-GB" altLang="en-US" sz="2000" dirty="0">
                <a:latin typeface="Comic Sans MS" pitchFamily="66" charset="0"/>
              </a:rPr>
              <a:t>These are known as </a:t>
            </a:r>
            <a:r>
              <a:rPr lang="en-GB" altLang="en-US" sz="2000" b="1" dirty="0">
                <a:latin typeface="Comic Sans MS" pitchFamily="66" charset="0"/>
              </a:rPr>
              <a:t>ALLOYS</a:t>
            </a:r>
            <a:r>
              <a:rPr lang="en-GB" altLang="en-US" sz="2000" dirty="0">
                <a:latin typeface="Comic Sans MS" pitchFamily="66" charset="0"/>
              </a:rPr>
              <a:t>.</a:t>
            </a:r>
          </a:p>
          <a:p>
            <a:endParaRPr lang="en-GB" altLang="en-US" sz="2000" dirty="0">
              <a:latin typeface="Comic Sans MS" pitchFamily="66" charset="0"/>
            </a:endParaRPr>
          </a:p>
          <a:p>
            <a:r>
              <a:rPr lang="en-GB" altLang="en-US" sz="2000" dirty="0">
                <a:latin typeface="Comic Sans MS" pitchFamily="66" charset="0"/>
              </a:rPr>
              <a:t>Examples include:</a:t>
            </a:r>
          </a:p>
          <a:p>
            <a:r>
              <a:rPr lang="en-GB" altLang="en-US" sz="2000" dirty="0">
                <a:latin typeface="Comic Sans MS" pitchFamily="66" charset="0"/>
              </a:rPr>
              <a:t>	Steel – iron &amp; carbon (increase strength)</a:t>
            </a:r>
          </a:p>
          <a:p>
            <a:r>
              <a:rPr lang="en-GB" altLang="en-US" sz="2000">
                <a:latin typeface="Comic Sans MS" pitchFamily="66" charset="0"/>
              </a:rPr>
              <a:t>	Stainless steel – iron, chromium &amp; nickel (resists rusting)</a:t>
            </a:r>
          </a:p>
          <a:p>
            <a:r>
              <a:rPr lang="en-GB" altLang="en-US" sz="2000" dirty="0">
                <a:latin typeface="Comic Sans MS" pitchFamily="66" charset="0"/>
              </a:rPr>
              <a:t>	Solder – lead &amp; tin (melts at low temperature)</a:t>
            </a:r>
          </a:p>
        </p:txBody>
      </p:sp>
      <p:sp>
        <p:nvSpPr>
          <p:cNvPr id="25603" name="AutoShape 5" descr="Z"/>
          <p:cNvSpPr>
            <a:spLocks noChangeAspect="1" noChangeArrowheads="1"/>
          </p:cNvSpPr>
          <p:nvPr/>
        </p:nvSpPr>
        <p:spPr bwMode="auto">
          <a:xfrm>
            <a:off x="3500438" y="235743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25604" name="AutoShape 6" descr="Z"/>
          <p:cNvSpPr>
            <a:spLocks noChangeAspect="1" noChangeArrowheads="1"/>
          </p:cNvSpPr>
          <p:nvPr/>
        </p:nvSpPr>
        <p:spPr bwMode="auto">
          <a:xfrm>
            <a:off x="3500438" y="235743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pic>
        <p:nvPicPr>
          <p:cNvPr id="25605" name="Picture 7" descr="ANd9GcQQOkOLl0saOnuO6cvfRtn476Opr5WtkKFmNQxkb07xXyFD9r-ag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149725"/>
            <a:ext cx="2808288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AutoShape 8" descr="Z"/>
          <p:cNvSpPr>
            <a:spLocks noChangeAspect="1" noChangeArrowheads="1"/>
          </p:cNvSpPr>
          <p:nvPr/>
        </p:nvSpPr>
        <p:spPr bwMode="auto">
          <a:xfrm>
            <a:off x="3871913" y="2633663"/>
            <a:ext cx="14001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25607" name="AutoShape 9" descr="Z"/>
          <p:cNvSpPr>
            <a:spLocks noChangeAspect="1" noChangeArrowheads="1"/>
          </p:cNvSpPr>
          <p:nvPr/>
        </p:nvSpPr>
        <p:spPr bwMode="auto">
          <a:xfrm>
            <a:off x="3871913" y="2633663"/>
            <a:ext cx="14001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25608" name="AutoShape 10" descr="Z"/>
          <p:cNvSpPr>
            <a:spLocks noChangeAspect="1" noChangeArrowheads="1"/>
          </p:cNvSpPr>
          <p:nvPr/>
        </p:nvSpPr>
        <p:spPr bwMode="auto">
          <a:xfrm>
            <a:off x="3871913" y="2633663"/>
            <a:ext cx="14001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25609" name="AutoShape 11" descr="9k="/>
          <p:cNvSpPr>
            <a:spLocks noChangeAspect="1" noChangeArrowheads="1"/>
          </p:cNvSpPr>
          <p:nvPr/>
        </p:nvSpPr>
        <p:spPr bwMode="auto">
          <a:xfrm>
            <a:off x="3643313" y="2809875"/>
            <a:ext cx="18573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25610" name="AutoShape 12" descr="9k="/>
          <p:cNvSpPr>
            <a:spLocks noChangeAspect="1" noChangeArrowheads="1"/>
          </p:cNvSpPr>
          <p:nvPr/>
        </p:nvSpPr>
        <p:spPr bwMode="auto">
          <a:xfrm>
            <a:off x="3643313" y="2809875"/>
            <a:ext cx="18573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pic>
        <p:nvPicPr>
          <p:cNvPr id="25611" name="Picture 13" descr="brennan%20brass%20fitting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4149725"/>
            <a:ext cx="316865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3" name="WordArt 16">
            <a:hlinkClick r:id="rId5"/>
          </p:cNvPr>
          <p:cNvSpPr>
            <a:spLocks noChangeArrowheads="1" noChangeShapeType="1" noTextEdit="1"/>
          </p:cNvSpPr>
          <p:nvPr/>
        </p:nvSpPr>
        <p:spPr bwMode="auto">
          <a:xfrm>
            <a:off x="3779838" y="4724400"/>
            <a:ext cx="15144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/>
              </a:rPr>
              <a:t>Alloys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ext Box 2"/>
          <p:cNvSpPr txBox="1">
            <a:spLocks noChangeArrowheads="1"/>
          </p:cNvSpPr>
          <p:nvPr/>
        </p:nvSpPr>
        <p:spPr bwMode="auto">
          <a:xfrm>
            <a:off x="468313" y="260350"/>
            <a:ext cx="1041400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3200" b="1">
                <a:solidFill>
                  <a:srgbClr val="FF0000"/>
                </a:solidFill>
                <a:latin typeface="Comic Sans MS" pitchFamily="66" charset="0"/>
              </a:rPr>
              <a:t>Ions</a:t>
            </a:r>
            <a:endParaRPr lang="en-US" altLang="en-US" sz="32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3524" name="Text Box 4"/>
          <p:cNvSpPr txBox="1">
            <a:spLocks noChangeArrowheads="1"/>
          </p:cNvSpPr>
          <p:nvPr/>
        </p:nvSpPr>
        <p:spPr bwMode="auto">
          <a:xfrm>
            <a:off x="900113" y="1268413"/>
            <a:ext cx="7272337" cy="37861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000" b="1" u="sng" dirty="0">
                <a:latin typeface="Comic Sans MS" pitchFamily="66" charset="0"/>
              </a:rPr>
              <a:t>Non-Metals:</a:t>
            </a:r>
          </a:p>
          <a:p>
            <a:r>
              <a:rPr lang="en-GB" altLang="en-US" sz="2000" b="1" dirty="0">
                <a:latin typeface="Comic Sans MS" pitchFamily="66" charset="0"/>
              </a:rPr>
              <a:t>Non-metal atoms ALWAYS GAIN electrons to form </a:t>
            </a:r>
          </a:p>
          <a:p>
            <a:r>
              <a:rPr lang="en-GB" altLang="en-US" sz="2000" b="1" dirty="0">
                <a:latin typeface="Comic Sans MS" pitchFamily="66" charset="0"/>
              </a:rPr>
              <a:t>NEGATIVE IONS.</a:t>
            </a:r>
          </a:p>
          <a:p>
            <a:endParaRPr lang="en-GB" altLang="en-US" sz="2000" b="1" dirty="0">
              <a:latin typeface="Comic Sans MS" pitchFamily="66" charset="0"/>
            </a:endParaRPr>
          </a:p>
          <a:p>
            <a:r>
              <a:rPr lang="en-GB" altLang="en-US" sz="2000" dirty="0" err="1">
                <a:latin typeface="Comic Sans MS" pitchFamily="66" charset="0"/>
              </a:rPr>
              <a:t>eg</a:t>
            </a:r>
            <a:r>
              <a:rPr lang="en-GB" altLang="en-US" sz="2000" dirty="0">
                <a:latin typeface="Comic Sans MS" pitchFamily="66" charset="0"/>
              </a:rPr>
              <a:t> </a:t>
            </a:r>
            <a:r>
              <a:rPr lang="en-GB" altLang="en-US" sz="2000" u="sng" dirty="0">
                <a:latin typeface="Comic Sans MS" pitchFamily="66" charset="0"/>
              </a:rPr>
              <a:t>Chlorine</a:t>
            </a:r>
          </a:p>
          <a:p>
            <a:r>
              <a:rPr lang="en-GB" altLang="en-US" sz="2000" dirty="0">
                <a:latin typeface="Comic Sans MS" pitchFamily="66" charset="0"/>
              </a:rPr>
              <a:t>	Chlorine is in GROUP 7 and has a VALENCY 1 </a:t>
            </a:r>
          </a:p>
          <a:p>
            <a:r>
              <a:rPr lang="en-GB" altLang="en-US" sz="2000" dirty="0">
                <a:latin typeface="Comic Sans MS" pitchFamily="66" charset="0"/>
              </a:rPr>
              <a:t>	so gains 1 electron:</a:t>
            </a:r>
          </a:p>
          <a:p>
            <a:endParaRPr lang="en-GB" altLang="en-US" sz="2000" dirty="0">
              <a:latin typeface="Comic Sans MS" pitchFamily="66" charset="0"/>
            </a:endParaRPr>
          </a:p>
          <a:p>
            <a:r>
              <a:rPr lang="en-GB" altLang="en-US" sz="2000" dirty="0">
                <a:latin typeface="Comic Sans MS" pitchFamily="66" charset="0"/>
              </a:rPr>
              <a:t>	</a:t>
            </a:r>
          </a:p>
          <a:p>
            <a:endParaRPr lang="en-GB" altLang="en-US" sz="2000" dirty="0">
              <a:latin typeface="Comic Sans MS" pitchFamily="66" charset="0"/>
            </a:endParaRPr>
          </a:p>
          <a:p>
            <a:endParaRPr lang="en-GB" altLang="en-US" sz="2000" dirty="0">
              <a:latin typeface="Comic Sans MS" pitchFamily="66" charset="0"/>
            </a:endParaRPr>
          </a:p>
          <a:p>
            <a:endParaRPr lang="en-GB" altLang="en-US" sz="2000" dirty="0">
              <a:latin typeface="Comic Sans MS" pitchFamily="66" charset="0"/>
            </a:endParaRP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989013" y="3622675"/>
            <a:ext cx="70564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>
                <a:latin typeface="Comic Sans MS" pitchFamily="66" charset="0"/>
              </a:rPr>
              <a:t>		            </a:t>
            </a:r>
            <a:r>
              <a:rPr lang="en-GB" altLang="en-US" sz="4800">
                <a:latin typeface="Comic Sans MS" pitchFamily="66" charset="0"/>
              </a:rPr>
              <a:t>Cl</a:t>
            </a:r>
            <a:r>
              <a:rPr lang="en-GB" altLang="en-US" sz="4800" baseline="30000">
                <a:latin typeface="Comic Sans MS" pitchFamily="66" charset="0"/>
              </a:rPr>
              <a:t>-</a:t>
            </a:r>
            <a:r>
              <a:rPr lang="en-GB" altLang="en-US">
                <a:latin typeface="Comic Sans MS" pitchFamily="66" charset="0"/>
              </a:rPr>
              <a:t>       (a 1- charge)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63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63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63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63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63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635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635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3"/>
          <p:cNvSpPr txBox="1">
            <a:spLocks noChangeArrowheads="1"/>
          </p:cNvSpPr>
          <p:nvPr/>
        </p:nvSpPr>
        <p:spPr bwMode="auto">
          <a:xfrm>
            <a:off x="468313" y="260350"/>
            <a:ext cx="3573462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3200" b="1" u="sng">
                <a:solidFill>
                  <a:srgbClr val="FF0000"/>
                </a:solidFill>
                <a:latin typeface="Comic Sans MS" pitchFamily="66" charset="0"/>
              </a:rPr>
              <a:t>Reactivity Series</a:t>
            </a:r>
            <a:endParaRPr lang="en-US" altLang="en-US" sz="3200" b="1" u="sng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07275" y="4903703"/>
            <a:ext cx="7920880" cy="7064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en-US" sz="2000" dirty="0">
                <a:latin typeface="Comic Sans MS" pitchFamily="66" charset="0"/>
              </a:rPr>
              <a:t>A Reactivity Series is a league table of how easily metals </a:t>
            </a:r>
          </a:p>
          <a:p>
            <a:r>
              <a:rPr lang="en-GB" altLang="en-US" sz="2000" dirty="0">
                <a:latin typeface="Comic Sans MS" pitchFamily="66" charset="0"/>
              </a:rPr>
              <a:t>react – with the most reactive at the top.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68313" y="1499548"/>
            <a:ext cx="8064127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en-US" sz="2000" dirty="0">
                <a:latin typeface="Comic Sans MS" pitchFamily="66" charset="0"/>
              </a:rPr>
              <a:t>Chemists can study many different reactions to work out a REACTIVITY SERIES </a:t>
            </a:r>
          </a:p>
        </p:txBody>
      </p:sp>
      <p:pic>
        <p:nvPicPr>
          <p:cNvPr id="7" name="Picture 7" descr="MC900441732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4555" y="1601078"/>
            <a:ext cx="863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MC900441732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0270" y="5004509"/>
            <a:ext cx="863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15EE4E0-5B49-4652-8CEC-8200B2CBA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5860" y="2397424"/>
            <a:ext cx="1163637" cy="23797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D47EAF-09F3-44AE-BDA5-7C4CEA50EC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2425611"/>
            <a:ext cx="1832201" cy="23607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241C50-3404-4320-A56F-11E2B1277B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743" y="2441452"/>
            <a:ext cx="2360720" cy="23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7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ChangeArrowheads="1"/>
          </p:cNvSpPr>
          <p:nvPr/>
        </p:nvSpPr>
        <p:spPr bwMode="auto">
          <a:xfrm>
            <a:off x="900113" y="981075"/>
            <a:ext cx="7488237" cy="50403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430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557338"/>
            <a:ext cx="3016250" cy="41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Line 9"/>
          <p:cNvSpPr>
            <a:spLocks noChangeShapeType="1"/>
          </p:cNvSpPr>
          <p:nvPr/>
        </p:nvSpPr>
        <p:spPr bwMode="auto">
          <a:xfrm flipV="1">
            <a:off x="3276600" y="2133600"/>
            <a:ext cx="0" cy="3095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14" name="Text Box 3"/>
          <p:cNvSpPr txBox="1">
            <a:spLocks noChangeArrowheads="1"/>
          </p:cNvSpPr>
          <p:nvPr/>
        </p:nvSpPr>
        <p:spPr bwMode="auto">
          <a:xfrm>
            <a:off x="468313" y="260350"/>
            <a:ext cx="3597460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3200" b="1" u="sng" dirty="0">
                <a:solidFill>
                  <a:srgbClr val="FF0000"/>
                </a:solidFill>
                <a:latin typeface="Comic Sans MS" pitchFamily="66" charset="0"/>
              </a:rPr>
              <a:t>Reactivity </a:t>
            </a:r>
            <a:r>
              <a:rPr lang="en-GB" altLang="en-US" sz="3200" b="1" u="sng" dirty="0" smtClean="0">
                <a:solidFill>
                  <a:srgbClr val="FF0000"/>
                </a:solidFill>
                <a:latin typeface="Comic Sans MS" pitchFamily="66" charset="0"/>
              </a:rPr>
              <a:t>Series</a:t>
            </a:r>
            <a:endParaRPr lang="en-US" altLang="en-US" sz="3200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8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ChangeArrowheads="1"/>
          </p:cNvSpPr>
          <p:nvPr/>
        </p:nvSpPr>
        <p:spPr bwMode="auto">
          <a:xfrm>
            <a:off x="755650" y="1268413"/>
            <a:ext cx="7848600" cy="48974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468313" y="260350"/>
            <a:ext cx="6413500" cy="58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3200" b="1" u="sng">
                <a:solidFill>
                  <a:srgbClr val="FF0000"/>
                </a:solidFill>
                <a:latin typeface="Comic Sans MS" pitchFamily="66" charset="0"/>
              </a:rPr>
              <a:t>Reaction of Metals with Acids</a:t>
            </a:r>
            <a:endParaRPr lang="en-US" altLang="en-US" sz="3200" b="1" u="sng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827088" y="1389063"/>
            <a:ext cx="1841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endParaRPr lang="en-US" altLang="en-US" sz="2800">
              <a:solidFill>
                <a:srgbClr val="0000CC"/>
              </a:solidFill>
              <a:latin typeface="Comic Sans MS" pitchFamily="66" charset="0"/>
            </a:endParaRPr>
          </a:p>
          <a:p>
            <a:pPr marL="342900" indent="-342900"/>
            <a:endParaRPr lang="en-US" altLang="en-US" sz="2800">
              <a:solidFill>
                <a:srgbClr val="0000CC"/>
              </a:solidFill>
              <a:latin typeface="Comic Sans MS" pitchFamily="66" charset="0"/>
            </a:endParaRPr>
          </a:p>
        </p:txBody>
      </p:sp>
      <p:pic>
        <p:nvPicPr>
          <p:cNvPr id="38916" name="Picture 2" descr="http://upload.wikimedia.org/wikipedia/commons/9/93/Scheme_of_eudiometr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2636838"/>
            <a:ext cx="45529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Box 1"/>
          <p:cNvSpPr txBox="1">
            <a:spLocks noChangeArrowheads="1"/>
          </p:cNvSpPr>
          <p:nvPr/>
        </p:nvSpPr>
        <p:spPr bwMode="auto">
          <a:xfrm>
            <a:off x="928179" y="3237984"/>
            <a:ext cx="20473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latin typeface="Calibri" pitchFamily="34" charset="0"/>
              </a:rPr>
              <a:t>20 cm</a:t>
            </a:r>
            <a:r>
              <a:rPr lang="en-GB" baseline="30000" dirty="0">
                <a:latin typeface="Calibri" pitchFamily="34" charset="0"/>
              </a:rPr>
              <a:t>3</a:t>
            </a:r>
            <a:r>
              <a:rPr lang="en-GB" dirty="0">
                <a:latin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</a:rPr>
              <a:t>Sulfuric</a:t>
            </a:r>
            <a:r>
              <a:rPr lang="en-GB" dirty="0" smtClean="0">
                <a:latin typeface="Calibri" pitchFamily="34" charset="0"/>
              </a:rPr>
              <a:t> </a:t>
            </a:r>
            <a:r>
              <a:rPr lang="en-GB" dirty="0">
                <a:latin typeface="Calibri" pitchFamily="34" charset="0"/>
              </a:rPr>
              <a:t>Acid</a:t>
            </a:r>
          </a:p>
        </p:txBody>
      </p:sp>
      <p:sp>
        <p:nvSpPr>
          <p:cNvPr id="38918" name="TextBox 2"/>
          <p:cNvSpPr txBox="1">
            <a:spLocks noChangeArrowheads="1"/>
          </p:cNvSpPr>
          <p:nvPr/>
        </p:nvSpPr>
        <p:spPr bwMode="auto">
          <a:xfrm>
            <a:off x="1271588" y="4778375"/>
            <a:ext cx="2263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2 strips of Magnesium</a:t>
            </a:r>
          </a:p>
        </p:txBody>
      </p:sp>
      <p:sp>
        <p:nvSpPr>
          <p:cNvPr id="38919" name="TextBox 3"/>
          <p:cNvSpPr txBox="1">
            <a:spLocks noChangeArrowheads="1"/>
          </p:cNvSpPr>
          <p:nvPr/>
        </p:nvSpPr>
        <p:spPr bwMode="auto">
          <a:xfrm>
            <a:off x="3203575" y="2354263"/>
            <a:ext cx="927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Stopper</a:t>
            </a:r>
          </a:p>
        </p:txBody>
      </p:sp>
      <p:sp>
        <p:nvSpPr>
          <p:cNvPr id="38920" name="TextBox 8"/>
          <p:cNvSpPr txBox="1">
            <a:spLocks noChangeArrowheads="1"/>
          </p:cNvSpPr>
          <p:nvPr/>
        </p:nvSpPr>
        <p:spPr bwMode="auto">
          <a:xfrm>
            <a:off x="4679950" y="2211388"/>
            <a:ext cx="14938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Delivery  tube</a:t>
            </a:r>
          </a:p>
        </p:txBody>
      </p:sp>
      <p:sp>
        <p:nvSpPr>
          <p:cNvPr id="38921" name="TextBox 9"/>
          <p:cNvSpPr txBox="1">
            <a:spLocks noChangeArrowheads="1"/>
          </p:cNvSpPr>
          <p:nvPr/>
        </p:nvSpPr>
        <p:spPr bwMode="auto">
          <a:xfrm>
            <a:off x="6732588" y="4970463"/>
            <a:ext cx="1365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Tub of water</a:t>
            </a:r>
          </a:p>
        </p:txBody>
      </p:sp>
      <p:sp>
        <p:nvSpPr>
          <p:cNvPr id="38922" name="TextBox 10"/>
          <p:cNvSpPr txBox="1">
            <a:spLocks noChangeArrowheads="1"/>
          </p:cNvSpPr>
          <p:nvPr/>
        </p:nvSpPr>
        <p:spPr bwMode="auto">
          <a:xfrm>
            <a:off x="6429375" y="2960688"/>
            <a:ext cx="146822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latin typeface="Calibri" pitchFamily="34" charset="0"/>
              </a:rPr>
              <a:t>Upside down </a:t>
            </a:r>
          </a:p>
          <a:p>
            <a:r>
              <a:rPr lang="en-GB" dirty="0">
                <a:latin typeface="Calibri" pitchFamily="34" charset="0"/>
              </a:rPr>
              <a:t>test-tube</a:t>
            </a:r>
          </a:p>
          <a:p>
            <a:r>
              <a:rPr lang="en-GB" b="1" u="sng" dirty="0">
                <a:latin typeface="Calibri" pitchFamily="34" charset="0"/>
              </a:rPr>
              <a:t>full of water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547813" y="3582988"/>
            <a:ext cx="1295400" cy="4937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700338" y="4292600"/>
            <a:ext cx="0" cy="4857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659188" y="2657475"/>
            <a:ext cx="336550" cy="5556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148263" y="2540000"/>
            <a:ext cx="144462" cy="10429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429375" y="4962525"/>
            <a:ext cx="303213" cy="1682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8" name="TextBox 14"/>
          <p:cNvSpPr txBox="1">
            <a:spLocks noChangeArrowheads="1"/>
          </p:cNvSpPr>
          <p:nvPr/>
        </p:nvSpPr>
        <p:spPr bwMode="auto">
          <a:xfrm>
            <a:off x="919163" y="1404938"/>
            <a:ext cx="3616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Comic Sans MS" pitchFamily="66" charset="0"/>
              </a:rPr>
              <a:t>How to collect your gas:</a:t>
            </a:r>
          </a:p>
        </p:txBody>
      </p:sp>
      <p:sp>
        <p:nvSpPr>
          <p:cNvPr id="38929" name="TextBox 18"/>
          <p:cNvSpPr txBox="1">
            <a:spLocks noChangeArrowheads="1"/>
          </p:cNvSpPr>
          <p:nvPr/>
        </p:nvSpPr>
        <p:spPr bwMode="auto">
          <a:xfrm>
            <a:off x="774700" y="5675313"/>
            <a:ext cx="77771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Comic Sans MS" pitchFamily="66" charset="0"/>
              </a:rPr>
              <a:t>Once you have collected your gas, try and identify it.</a:t>
            </a:r>
            <a:endParaRPr lang="en-GB" sz="200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40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  <p:bldP spid="38918" grpId="0"/>
      <p:bldP spid="38919" grpId="0"/>
      <p:bldP spid="38920" grpId="0"/>
      <p:bldP spid="38921" grpId="0"/>
      <p:bldP spid="38922" grpId="0"/>
      <p:bldP spid="389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ChangeArrowheads="1"/>
          </p:cNvSpPr>
          <p:nvPr/>
        </p:nvSpPr>
        <p:spPr bwMode="auto">
          <a:xfrm>
            <a:off x="755650" y="1268412"/>
            <a:ext cx="7848600" cy="432082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827088" y="1389063"/>
            <a:ext cx="1841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endParaRPr lang="en-US" altLang="en-US" sz="2800">
              <a:solidFill>
                <a:srgbClr val="0000CC"/>
              </a:solidFill>
              <a:latin typeface="Comic Sans MS" pitchFamily="66" charset="0"/>
            </a:endParaRPr>
          </a:p>
          <a:p>
            <a:pPr marL="342900" indent="-342900"/>
            <a:endParaRPr lang="en-US" altLang="en-US" sz="280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995363" y="1465263"/>
            <a:ext cx="66014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When acids react with metals, they produce </a:t>
            </a:r>
          </a:p>
          <a:p>
            <a:r>
              <a:rPr lang="en-GB" sz="2400" dirty="0">
                <a:latin typeface="Comic Sans MS" pitchFamily="66" charset="0"/>
              </a:rPr>
              <a:t>HYDROGEN gas.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68313" y="260350"/>
            <a:ext cx="6413500" cy="58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3200" b="1" u="sng">
                <a:solidFill>
                  <a:srgbClr val="FF0000"/>
                </a:solidFill>
                <a:latin typeface="Comic Sans MS" pitchFamily="66" charset="0"/>
              </a:rPr>
              <a:t>Reaction of Metals with Acids</a:t>
            </a:r>
            <a:endParaRPr lang="en-US" altLang="en-US" sz="3200" b="1" u="sng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AutoShape 2" descr="data:image/jpeg;base64,/9j/4AAQSkZJRgABAQAAAQABAAD/2wBDAAMCAgMCAgMDAwMEAwMEBQgFBQQEBQoHBwYIDAoMDAsKCwsNDhIQDQ4RDgsLEBYQERMUFRUVDA8XGBYUGBIUFRT/2wBDAQMEBAUEBQkFBQkUDQsNFBQUFBQUFBQUFBQUFBQUFBQUFBQUFBQUFBQUFBQUFBQUFBQUFBQUFBQUFBQUFBQUFBT/wAARCACHAGgDASIAAhEBAxEB/8QAHgAAAgICAwEBAAAAAAAAAAAABgcACAQFAQIDCQr/xAA6EAACAQMDAwIFAgUCBQUBAAABAgMEBREABhIHITETQQgUIlFhcYEJFSMyoZHwFkKxwfEkM1JiguH/xAAcAQABBAMBAAAAAAAAAAAAAAAFAQQGBwACAwj/xAAwEQABAwMDAgQGAgIDAAAAAAABAgMRAAQhBRIxQVEGE2GxIjJxgZGhFMEHFULh8P/aAAwDAQACEQMRAD8AvTXz8E48vBA0O3GVGDkOC357YGtpXJw5vxAVfGT/ANtD1x5MjAEYPuupwyntVGvrPWuKZeDlWlZSe/Y99cT1Ppoy+sxJH9zD3/8AGtfTc+RPBcD+0ntk/wCz/jXasjlKlzwSFQe8jAcWx99OykTmmQJIxXdKol2VpWGAcMO+NYr3H6wvIsTjOl1eOvWxrHNVQVl9gWthQuYIyGY49s5xpQ9TviWFNY7Sdq3Wnrbvci8/yNHGZZI4wAQHcMoj4gHkG8k+cDQ+51K1tNvmKyowAM9MzHEdzFSTT/D2pamSGW4AEkqwImBzzPQCSastU1T09QcyFSD3Unx+NetHe3HZGx9/9/66qLs/q3XXyhiqUrKBKemxJXip5ZKr9WFH1Z8HJz3/AB50c3L4ptiWiuiDXbAqY0mNLT0/OOHIIwHByPYnkO2ToSx4ms37gWu1QPeMA9ien1iKkl//AI91extDeylSewOSO4HX3qyS3xlwDL3zn9den87LnAOfv20rrVvy1X2ipay3XiiqaapUMj/MKCc+MjOQc+xxoghuBUngQSRy5Bs51KgEKEiq1V5iFbVgimNRXjm2BLgeSTrb0tevLke59gD5OlpTV0kbLkkKSMY/399b+13FzIAxDKvkgabuN08Zcg0xqaoY8ctgn/lOprT22rBx9YyD9JPfU0KKM0cSvFS5sicu/fPce40J3CoWNcKBzwAB9v30T3iMoshK4z7nQTVFnUtxYIW4kA9/39tEGI5NBnwSqK8Yp+UobJYBjgk99VL+Ovr+bVDFse0xtTVkTmWurSxEjDx6a+wXt38nI/GrDdRt7QdLen9+3TUwNUPbYv8A08ROBLO54RAn2HJgT+mqN7T+F7fvX+ga/pDU3eoly0kzZzKxJOS58k5J0A1zV7ewCEvLif36VYfgzw+9qRduUpEIEAkgAGRkk4EDj1OKrDNeZqiqDPI2M9zy7kaYux+qNPtFWFNSjIVsNgcskAEk+5IAH6fbVk9jfw0N3XCul+cpYgvDuag5VD/8Qe2T+nbW3q/4YW5xDK9PUW6GcpyCy1DoFbPj+057ar678R6Zcjy17inuAY/NXXY6Rc6erzk3DQcHQqBPp3GfrVXKbqfuMTXG4WmC3RLUoFqIViTM4LHC48trvti47f3dVSfM2tqWsVcvHDO0ayYGCMeV/T8abF7+CrqLt0vSUu3pLlIqlvWouJUNnxyJGf8ATS3vvRfqHs66QSXvalxpKr0vURIIvUaUeMsEJIPt31o3qGn3CVfxnQknggwfv3/qjH8a8Qpvzx5qeSMKHqRHy+xoLul2uW2LxWRUwqKWjWUrGrvk8B4yffIwfsc6tr8KnxFfzhm23e541jhgzSzyn6g3IAR5+xz2/fStqeit63pt2Oe4W+ttjHAMggJKZxjmD3x9z7aS9sjq9jbnqKSonamq6WYwvH6ZAbDY5ZPscZH6jUl0jWmnzDapUnkDM1B/FXhdTYO9Mtr+U4BB5iOhH7r6xUW6aaFsf3s3Y9u+txQ7lEzKUTJzgLj8+350ptlXL/irZtlur4EtVSRzOFbOWI7/APTOjqxqqSRq55rjIHY9/wA6sv4FpCx1rziptTSy2eQYpm2i6mpVGVSCDkH7amsG0MoCkfSPPfU0PXE8U8QDFHd4iVVYlicHx40B10vZ1wE/76K79VZDkHAz40A3msJRyrHK+O+m7RIrs4mTNLH4laWW79Bt900UBnlWhWoWPw39KaOQsP0VW/zoB+G349Nv9J+lsdjuVEXEPJ1KFVYMQP8AXwP006Li8NzpKuhrV9Slq4ngmjzgsjLhu/6HXzT+IvoI3TLfFTRWy5xVdulPrQo8oE8SsMhJF++CO47EY8HtqIeItPTeltxThRGJBzmZH3FWr4K1Ftll6xcaDgUQraZHGAZHbt2NXPf+JPctx2651Vqpo7fUIcQwuTInfycnHcD9u40urt8fvUSa2U8UNyWlq0JD1UKKGkGfJBGB27ftqn1h2rdLYS9QjRKRhFB/uyO5x9tdriaujikEg5HuoJ9h99Vz/orQvEbyvMiST/dX9aOsN2aXl2SEnM4n3k+/en3evjq6qWzcct5p7spp5GHOklgRoGH2CEdv2++hHqB8b3UPqC8fzFVTWp44/TeS1RegZB92AOM9/bGk1ckkqaDnhsLjC4JznWjp6H1UJDnlnH7ffR610XS0JCiwkkenvUV1LUbxFzNsdoIxASPsCBIFWR2v8R9xo4Kenm3C1JUzKGkFSnqxyg+RIx7g9uxz++tL1ptdrvVgpdx08sMVyR1SX0n5CdWPZhpZbv2Q1Dtu03akkaWCZ3gLMQWBADAHH4J15dONhX/qHeo7RbaSaqii/qTFpOEMC57lifGc+B3PtrLPSbf+Qi8slFJkyABnkR0/c0+1TxC4zbPadqbKVSkQuSIkAhR5Bj0jtX0N+HWwVNJ0f2+ZJCTUQCeIjOOLYIx+D3OPzpr0FDNFOhj8jzke+tRtjcFFQ2+329Fp4oqenjhxEpWJVVAMIvkL27Dv20VUN6o6pkyFx4/TVytFTbSUHoBXke7UH7hbvck/uiqyzk8EkUd+3f31NS2OkkieiyjPvjsdTTZZzWyE4om3C/ppIT/aT30ur3Usw7YJGe4P20xdwKzrIQe/40tb5C8eQG8/jwNMkLAFPVNndQpPXNFJ35vx9gM50AbX+Hen6r/Etaa+6NNVUzytcqsRgLHTUsHEBpD45O/pxqMeORPg6YFXCsTMQxGWOWJ75/H21x052xf7x1Gr93UdfDS7TslvqrDc4pVbnWySxLL6cWTxJBaPJJHH6snJA1EvE16i2sVOqElOQP8A3pNTbwow6b0pbVtBBk+35MVULqnRUdX1O3DLawZrUlwnjikCgCRBI31LjwpxkfjSq3VTx3Ook+XjESN9Kk+AdWs6jbIG1emqUzUZpLxTQ8axAACFkyyl292IwDxyAe2fOkHY9r1V529Lco6VflqSrgSaqkyAOfIBc+POMjv21UWl6ghTRfPKTtE+5+tetnUpeQi1R8p6/TH4PNaDZuwpbvT1lI0QcFSeQBOAAT7edYth6X0dLUVcMNXFc4gxIkVCvbtlcNgjGrhdLejVwtWwqvcMqQUVPLEESaZSYldweOQO59vH7afO/PhjsnXPZls3HTVr23dlvtUdPMbeqmKsKpyUlMD62GT+vEHxrkxrT10+420rESB3jkjufocgHmKH3z+mWi2Q8kEJJTu52n1jp7VW/oR8Puzt92abbO4pWp6OupvmqX+pwkhlzxDkYwVUd8eWB86HdvdG710j3/PY6vta6B2CSSvxdzjC9h3YEHPcYIOdWU6VdPdxWKvjt3GO9WVIDUxXOIjEiRqDmMn+1+5+n9fzrbdXLOd2WGx7mjjaKRoPlJ0LKxjZe6ByMjJBYf8A41KfBt+h90odOSoqB7kRI/EVUvjrzFqU6yoFBATHIAzEdQcHFK610tMSpXIbwCv2/wB40RUNHGky4Dg+chh/ga0FkgPpqrDiV8n3Giq3QfWvLmR2PLuPbV8ebIrz0tnJov285iIXOCTgZ++prL27TLJOmDkOe5xqaZrdzXdDOKYFzqwGctTq65/PfQbeblQBzytivgeCf+miW5Vz+o/CSXx2x30DbhuckZJSUhxkklB+/wDpqP7pFHtoCqwLlVWmqpXJo1pmCErNIrYRsHDYB7gHBxow6N9Pr5ur4cdl26qq6i31M87XOoqTIUqJo/VMqHIxx9RhGTnvwLDsTpPXjcEsauGqmXsSVKeR9v30wen3xUW63WS8Wvd1fTWeS10ccNouksMkgnHokSeqF7llZRgDGRjHfOIPrrKHUS/KkQZAn0P9YxkkcDNTfRHFthSGAN8ggxnEjH5n7VVn4seprXrf1/uNoo5a7atvZNvrcSESOrqY1LyiMD7Fl+v3XH30svhS3lYd+9aNp9ON30ONt19W9RxiXnLPVpG/pIX8xIAzszr9R4qMgZOgfqx1Quu6blXW60W+C0bdglHoUVPEVUkDi055d/Uk7sx+7Y8AaRw3DcdrbhqHoK2WgkdPQleE/UUyrFc+cZUZ++MHtoJpekBTCg42Ao5AyYPqM/jP161b2qaqLdhq3tXCEiEkgCfse+OQR96/QJu6xWTcPTW8W+02x5qCGE1KUtmlWOeVlBKpGy54EgFc4JwcDVTtsfFdt+x3aTadz27Wbb2JY4qlaqnaVqioeF0EIR2J75eSMqQQQRnOBpLfD5/ETufRi22G1XzbdLcrJUetNWSUJEdSn1ZDL7ElmP0nA7nx50retXWPY+7NuSptXZNXYf5zWy1FVcJLlLPLMiuzRwCNmIiQF1YgEksowQABpg9ZLfUyvZsX8pAA2wlUiIxEA/Ce2R346dZt2ouGLolaBCkq3REjkgmQYIggKgnnBqwWzrxu5Ke7WrZ17oqilttanFnkeKnkppqZWjlCuwAjkZzk47MDn8sjpdve8NtLf219zW+a23W1UEELU9UpUl2lARlUjv4yGGcg9vbVafh6vtgprQdyV28DHeKiiksl1sNYkcEVLTgBoKiN3YGQH08YUH68Dx5bk2+oLre/Vhq3uyR0NPbTXSgBKhKZpBGyDyFIkJwf/r9tCdFs3rfWvKSn5IJMEfWeJnpTnxNd2z2luFQB3/KYhUz+OJnjkRRDRUzR1QIRsH75/wAf/wB0U2ni8sZxyZfPIYz7a19gukVTFxMXAcfIHvont6IJ1PPKtg8Hx2/TXoZFxKRXmV23+Ki/bsaqFwAMHPb21NZlq+WiMKuyUoZhGA+FycZAHfzgf41NIXB1rA0RiqX70+MBNws0dXabrA6d1ooZYlhJ9izA5/1DaHY/iKht6CaFbhTMyEvERHLHy9hjkP1zgfbQRc1EV2aWWjaGdWHKCcD01XPg9ww9vuca019qYXhZ4wg4nkwdAVb8DJyP3/GkWtAG0DFEmrSTuJzRluD4rgIGWO1vXOF4q7xmn5HA8nmx+/fH6aXdy+I8XUSQ3aximVu6Nb5S/EfYh8Z/XP7aFb3eXq41Po0vpr2CYAyP0/2dBNZT07yqGPbvzwM/+dMltNrGU0TaBaPwmtzeOpFNWVBaOlnjT2LyKSf1A8aBr7VxVF5klI4BzyAIyQfzqXGnpYxiOVy3uGXjj/OtFUSl62Qls/c6Hi3QlcpxR9N24pnYszmiiWvkNFQRczIVMirIuebA8exyAfx9u2mLJQVNNYrSaoAFizengjGQpDd/vg/6d9K2poagTWulKmGaWMQMXfGC0hYMPxxdTnx507Ot1LC21rbXU0aRLQ1MVJE0IOJqdo2CF8fSHV4nHt2dR3xnQC5gPMNDhRVn2/M1MbV1f8W5cIOEox+PaBWRtNDPMD9L9wMEAgac9h3FHQT06F1QuRGOZ4qxz4z7aqBZt419sfEE7ID5Uay9z75ul1pqQGRysQYnuPJPc9h+Bo+i0UmDNQR6485RB4q6HULrhR7A2oZ6O4wvdJSqxQowZkXtnt3GcZ7+3b8aYnSzqjUb56fLfKOMm5MjxwRTsM+qOwJAPfzyx2zr5d1W4aqp+moqJZgP7VdiQv6D20YbA64bq6dLKtmuZhhdXzDMoeJSy45hT2DD2OiaPhyaDOsBQhNWHpt63ax9UJqu5VtZXTQVZFRDTTMoZA/1kN37kAn7Hx41NV5o9/XiarnrFuEvzM5YyShssSfPfU08EEVyUmae+9+m2/Nk0c9bVUrmkjV5WqaapEw4LnmzREh+A4HLFOIx50mrxcbnXlmnuk02eymQhgg+w9v30bbc+Imps2/7RuOtZDardSR24bfjoo5oqm3lyJqDlKGxCyyStk5IJIGOxBDcLV0+6jWGkuFnvtv27X1sEj+luGWSOSGZJliWINBHIJFfkW5ScSqgEkDQIXb7e0XCJJ6jp9Z/qjhtWVlXkLgDv1/H6mk3RWS57grqK12yB6mtqp46aOTjJIeTuFBYIGJAznsCcA4B8a53X0u3ls+8V1su9IaWSkSKWWrSRZKQwy/+zULUJlGgk7cJQeLZAzntrcdQdl3vo9uWBamvtDXa2SrMlTY7nDcqZJSMqrsn05Kgnj37ZzjxoN3z1CuG9qfblLWFRT2CzwWaiihZvTSGPkx/u7/U7M5GSOTHGBgB5vUqCOKZ7AnB5rz3DsDc1h25HfqqnWeyPLHB/MKaZZYo5ZFZ0ikx9UbsqOQrgZCkjOgxCWYkgZPn7asd8H+77FtneW4v+J5RX2u7beraaSwyoZkuTonqRhgFbgYvTMisw/5cAgE6XG5fh83ptzd99sFJaKncLWijiuU1ZaaaWSH5SWBJ45jlQyqY5FJDAEHIPca4F0biFHinCUqxtHNDNvqz8xS1GQZKAmZYzlgUGMIAc+O/n2zp2WG6025+mC2/EdfTVEs9DI4iaMW2aQetTrgscrzjOGHbuRjudK7Y3S7cO8KlEtM1DHUz0ktVTU9TVelJVIin1FRcdzxycHAI8E+NMfpbsu6tsW809wqKOw0VFW0dQ/8AMq4W6onFS/oR1EPqFVkSJ4mYtyGBlhkA6DXjbboAQZUkg456/f6evpUosbhbMh0QlYIz1wPcYpV0VhqKi51lHJPDST0wcFKgspLIcFQQDg+fP20e2XpjUiir2ukj0UiUPzlOlRCwSoTkB/TcZVifHHsfxjuGrc+iFN1CqKPe0e4F3DRVVeLXc5rW6pLHJDSxK0qxlQ0zs8i9kDB2jfBZXBGJ1k2LeekNk26tbZaWgovQNDTblsJzTXGRDKZYKtAwWOpRmAAaNHCx8XUleWiCLlxe0jHcRQJbDSJSc9jNBlF8EXV3c+36Tctr2vHNZ61ZJIGWuiZ+KkY5KpPHlnt+h8a33RX4JOqt66gW971tip2zardXRvUT3WlLNMEfJSKHBMoOAOWOIDAk40WdHfi2k6e2euiepvlBtmnt0y09FTymQfzBwFiPzLL/AE04iRuPcgqcZ9m9B8ZVH063paJoa65V0Fdt/wCfqbfVU7ialuEsRkiidieJR34/WpB4ewPfRDzfhEpzQVaHtykpIjpWd1T+FPoLFuTddykum67V/K7W1ZQ7bpaFbZEyR8RIYp5IeVVwL5dhnAKhm8amj/rz1fsO96Ppz1E3WlRV9HrzYjT1tveoliWe5CVg1NCEYHOVLMxLKyQkHtqactvJCRiZpiptwGJOK+VVzoqqmWcz09TTxwt3E8LI0ak4BkJA45PYZxk697pum3na1vs5oZorrRPMXrTcneF0cghRTEcY3ByCyn6hjIzkn6H9Uv4pHS68yyPbOiB3XUuqr81ulqWD+xgyclRJWcBgGALDBA1U/f3xpXfcczjbfTDpjsOLkzJJaNpUc9SMjBzNUJJ3x2yqr401KgelFU7j0qvrM3pKzIBDJngVAAP3A/c6NbTsqxXenrEi3POKmnppmM3yBNL6iJyj/qFgyxOcrzZVKNxyCDkDt033fLrXz1tVVR/NVCGORoaWGJSpUrxCogUDBI7Aa1L3mtYtmVuLv6rAYALfcj9zrCSeK3Ce9M+1bqpen/UypezXGXa0NFT/ACjy1cCVskU7QqlUg4ucxs/qgMjZ4HtnONWJsd729sPpdWNWV9sbck1dNZKC62evrqOnpJo4jJQenJyVuOZZZFn7BPUVZFC5GqkbZ6rX3aM/q0UFlqgUaMpdLFQ1y8WJLDE8L+cnTi2z8cN/se32sNx6b9M7/Y5ag1U9FU7Yip0mmIIMrCAoC5BIyR47eABputsLrcKKaL+mvW+21PVaqtV4nslvtl1alpKx0pmqHIWRGlipqiNljiy4lEchQlRJx5eGCz6ldPbvbr+9ZLuR73t0xEWvctZHVfJzUAHFAsoRyoDloShACuhHvpiW/wCMLpY/Gprvhp2lDXho39e0VXywQqcgophbj4GRkg+/k5Oov4kW1oLVU2yLorC9vqadKOopam/GSGeFAvFJEaAhh9C9iO57nv30qGktnciKRb7qxBB/P/dIXofBs6019BuncO65aJbLWTztTRUaVLJKsDPSzwq/0SH1+AaFymeIIbtgFm4qiwdXqbaUd6uVTbL9uJ7nIu4qh2mWor3qVaFqyniQlMxuI29JSFVonTmvLJtD/EA2Nbaeent3w/2K3QTFDIlJcEhBKMrJ/ZTDwVXH2x2I1zcPj92Fd6eCCs+HXbFbSwiQJTT1kZjX1CC5C/K4yxCk/cqv2GuhSCrd1rTzFgbdv7pU9Neqz9FL/f8AZW57JabnbfnJILnZ7hRU9TFPVwhkh5SP3VEmCvyUkcQ/0tzI00Nq9RE2T013BaN8XCju24JVioKWndqGsty0ruZUhjEDsyQv6buJUQmKWOBgozjXvd/4gWxdwCuW5fDhtCvFbwNW9TUq8lQUXgheQ03Jioxg5yPvrwl+OTppWufm/hj2dVRDJWmlrswKx5cnEYp+Ic8iOQGcBftpSEqNc96h/wAfajbqLuuyfF/te27WsUI6b2Hp/bUe0yXZpGoKwSSJTmFzECkU/IKsZ4nn9YAQDGprT2T+IB04tNtqrZTfDLtajoKuojq56ahurQo8qDCPgQdmXvxI8ZOMEnU1gU4gbURFYNpyRVIJqjMgL5xjwDrH9ZGkPFW8eCc/51NTWhNOCa6c0GMoxPv9fbXhITkAHGe2pqa13GlGa6cwO3EHXYOAMcRqamlJNZFcB+PjtrqHbkMnU1NJuJrImu5kJz+dcAsRkHGO+pqaXcayK5UuQDnOT76y1gkQcSO4znv9tTU0m40sVmUtHUyRpJ2COcL386mpqa13GugSK//Z"/>
          <p:cNvSpPr>
            <a:spLocks noChangeAspect="1" noChangeArrowheads="1"/>
          </p:cNvSpPr>
          <p:nvPr/>
        </p:nvSpPr>
        <p:spPr bwMode="auto">
          <a:xfrm>
            <a:off x="44434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6" name="Picture 4" descr="http://lem.ch.unito.it/didattica/infochimica/2008_Esplosivi/Immagini/nuclear-explos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935" y="2355606"/>
            <a:ext cx="2205756" cy="275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47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8916</TotalTime>
  <Words>1570</Words>
  <Application>Microsoft Office PowerPoint</Application>
  <PresentationFormat>On-screen Show (4:3)</PresentationFormat>
  <Paragraphs>489</Paragraphs>
  <Slides>50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Arial Black</vt:lpstr>
      <vt:lpstr>Calibri</vt:lpstr>
      <vt:lpstr>Comic Sans MS</vt:lpstr>
      <vt:lpstr>Constantia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Inverclyde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Shannon</dc:creator>
  <cp:lastModifiedBy>Mr Parker</cp:lastModifiedBy>
  <cp:revision>278</cp:revision>
  <cp:lastPrinted>2020-01-30T08:53:40Z</cp:lastPrinted>
  <dcterms:created xsi:type="dcterms:W3CDTF">2014-12-12T13:39:55Z</dcterms:created>
  <dcterms:modified xsi:type="dcterms:W3CDTF">2020-02-25T17:16:17Z</dcterms:modified>
</cp:coreProperties>
</file>