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4"/>
  </p:notesMasterIdLst>
  <p:handoutMasterIdLst>
    <p:handoutMasterId r:id="rId75"/>
  </p:handoutMasterIdLst>
  <p:sldIdLst>
    <p:sldId id="256" r:id="rId3"/>
    <p:sldId id="258" r:id="rId4"/>
    <p:sldId id="360" r:id="rId5"/>
    <p:sldId id="332" r:id="rId6"/>
    <p:sldId id="361" r:id="rId7"/>
    <p:sldId id="411" r:id="rId8"/>
    <p:sldId id="418" r:id="rId9"/>
    <p:sldId id="462" r:id="rId10"/>
    <p:sldId id="368" r:id="rId11"/>
    <p:sldId id="464" r:id="rId12"/>
    <p:sldId id="369" r:id="rId13"/>
    <p:sldId id="445" r:id="rId14"/>
    <p:sldId id="370" r:id="rId15"/>
    <p:sldId id="374" r:id="rId16"/>
    <p:sldId id="375" r:id="rId17"/>
    <p:sldId id="376" r:id="rId18"/>
    <p:sldId id="446" r:id="rId19"/>
    <p:sldId id="447" r:id="rId20"/>
    <p:sldId id="448" r:id="rId21"/>
    <p:sldId id="449" r:id="rId22"/>
    <p:sldId id="450" r:id="rId23"/>
    <p:sldId id="451" r:id="rId24"/>
    <p:sldId id="452" r:id="rId25"/>
    <p:sldId id="459" r:id="rId26"/>
    <p:sldId id="460" r:id="rId27"/>
    <p:sldId id="469" r:id="rId28"/>
    <p:sldId id="463" r:id="rId29"/>
    <p:sldId id="419" r:id="rId30"/>
    <p:sldId id="409" r:id="rId31"/>
    <p:sldId id="400" r:id="rId32"/>
    <p:sldId id="401" r:id="rId33"/>
    <p:sldId id="402" r:id="rId34"/>
    <p:sldId id="399" r:id="rId35"/>
    <p:sldId id="458" r:id="rId36"/>
    <p:sldId id="465" r:id="rId37"/>
    <p:sldId id="470" r:id="rId38"/>
    <p:sldId id="420" r:id="rId39"/>
    <p:sldId id="405" r:id="rId40"/>
    <p:sldId id="479" r:id="rId41"/>
    <p:sldId id="480" r:id="rId42"/>
    <p:sldId id="481" r:id="rId43"/>
    <p:sldId id="417" r:id="rId44"/>
    <p:sldId id="416" r:id="rId45"/>
    <p:sldId id="413" r:id="rId46"/>
    <p:sldId id="414" r:id="rId47"/>
    <p:sldId id="477" r:id="rId48"/>
    <p:sldId id="478" r:id="rId49"/>
    <p:sldId id="466" r:id="rId50"/>
    <p:sldId id="471" r:id="rId51"/>
    <p:sldId id="461" r:id="rId52"/>
    <p:sldId id="387" r:id="rId53"/>
    <p:sldId id="388" r:id="rId54"/>
    <p:sldId id="389" r:id="rId55"/>
    <p:sldId id="415" r:id="rId56"/>
    <p:sldId id="467" r:id="rId57"/>
    <p:sldId id="472" r:id="rId58"/>
    <p:sldId id="395" r:id="rId59"/>
    <p:sldId id="393" r:id="rId60"/>
    <p:sldId id="443" r:id="rId61"/>
    <p:sldId id="444" r:id="rId62"/>
    <p:sldId id="394" r:id="rId63"/>
    <p:sldId id="442" r:id="rId64"/>
    <p:sldId id="441" r:id="rId65"/>
    <p:sldId id="392" r:id="rId66"/>
    <p:sldId id="439" r:id="rId67"/>
    <p:sldId id="440" r:id="rId68"/>
    <p:sldId id="468" r:id="rId69"/>
    <p:sldId id="473" r:id="rId70"/>
    <p:sldId id="396" r:id="rId71"/>
    <p:sldId id="397" r:id="rId72"/>
    <p:sldId id="474" r:id="rId73"/>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DBFF"/>
    <a:srgbClr val="FFD9F4"/>
    <a:srgbClr val="FFC1ED"/>
    <a:srgbClr val="FFD9F3"/>
    <a:srgbClr val="FFEFFA"/>
    <a:srgbClr val="E1F4FF"/>
    <a:srgbClr val="CCECFF"/>
    <a:srgbClr val="66CCFF"/>
    <a:srgbClr val="97C6FF"/>
    <a:srgbClr val="FFCD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67" autoAdjust="0"/>
    <p:restoredTop sz="78022" autoAdjust="0"/>
  </p:normalViewPr>
  <p:slideViewPr>
    <p:cSldViewPr>
      <p:cViewPr varScale="1">
        <p:scale>
          <a:sx n="57" d="100"/>
          <a:sy n="57" d="100"/>
        </p:scale>
        <p:origin x="990" y="72"/>
      </p:cViewPr>
      <p:guideLst>
        <p:guide orient="horz" pos="2160"/>
        <p:guide pos="2880"/>
      </p:guideLst>
    </p:cSldViewPr>
  </p:slideViewPr>
  <p:outlineViewPr>
    <p:cViewPr>
      <p:scale>
        <a:sx n="33" d="100"/>
        <a:sy n="33" d="100"/>
      </p:scale>
      <p:origin x="0" y="829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F7BCDA4A-EB4E-4894-89CD-BA9A595DCA0E}" type="datetimeFigureOut">
              <a:rPr lang="en-GB" smtClean="0"/>
              <a:t>07/01/2020</a:t>
            </a:fld>
            <a:endParaRPr lang="en-GB"/>
          </a:p>
        </p:txBody>
      </p:sp>
      <p:sp>
        <p:nvSpPr>
          <p:cNvPr id="4" name="Footer Placeholder 3"/>
          <p:cNvSpPr>
            <a:spLocks noGrp="1"/>
          </p:cNvSpPr>
          <p:nvPr>
            <p:ph type="ftr" sz="quarter" idx="2"/>
          </p:nvPr>
        </p:nvSpPr>
        <p:spPr>
          <a:xfrm>
            <a:off x="0" y="9431258"/>
            <a:ext cx="2946400" cy="49696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31258"/>
            <a:ext cx="2946400" cy="496967"/>
          </a:xfrm>
          <a:prstGeom prst="rect">
            <a:avLst/>
          </a:prstGeom>
        </p:spPr>
        <p:txBody>
          <a:bodyPr vert="horz" lIns="91440" tIns="45720" rIns="91440" bIns="45720" rtlCol="0" anchor="b"/>
          <a:lstStyle>
            <a:lvl1pPr algn="r">
              <a:defRPr sz="1200"/>
            </a:lvl1pPr>
          </a:lstStyle>
          <a:p>
            <a:fld id="{F43F0F3E-359D-4291-8986-4FACDF3D5380}" type="slidenum">
              <a:rPr lang="en-GB" smtClean="0"/>
              <a:t>‹#›</a:t>
            </a:fld>
            <a:endParaRPr lang="en-GB"/>
          </a:p>
        </p:txBody>
      </p:sp>
    </p:spTree>
    <p:extLst>
      <p:ext uri="{BB962C8B-B14F-4D97-AF65-F5344CB8AC3E}">
        <p14:creationId xmlns:p14="http://schemas.microsoft.com/office/powerpoint/2010/main" val="986945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4" y="0"/>
            <a:ext cx="2945659" cy="496411"/>
          </a:xfrm>
          <a:prstGeom prst="rect">
            <a:avLst/>
          </a:prstGeom>
        </p:spPr>
        <p:txBody>
          <a:bodyPr vert="horz" lIns="91440" tIns="45720" rIns="91440" bIns="45720" rtlCol="0"/>
          <a:lstStyle>
            <a:lvl1pPr algn="r">
              <a:defRPr sz="1200"/>
            </a:lvl1pPr>
          </a:lstStyle>
          <a:p>
            <a:fld id="{BB70DA96-C19F-4D86-AC00-BCBD726C5FE0}" type="datetimeFigureOut">
              <a:rPr lang="en-GB" smtClean="0"/>
              <a:pPr/>
              <a:t>07/01/2020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a:defRPr sz="1200"/>
            </a:lvl1pPr>
          </a:lstStyle>
          <a:p>
            <a:fld id="{1F7CD418-2DEC-4A04-820D-CE1E910E1628}" type="slidenum">
              <a:rPr lang="en-GB" smtClean="0"/>
              <a:pPr/>
              <a:t>‹#›</a:t>
            </a:fld>
            <a:endParaRPr lang="en-GB"/>
          </a:p>
        </p:txBody>
      </p:sp>
    </p:spTree>
    <p:extLst>
      <p:ext uri="{BB962C8B-B14F-4D97-AF65-F5344CB8AC3E}">
        <p14:creationId xmlns:p14="http://schemas.microsoft.com/office/powerpoint/2010/main" val="1105466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p:spPr>
        <p:txBody>
          <a:bodyPr/>
          <a:lstStyle/>
          <a:p>
            <a:pPr eaLnBrk="1" hangingPunct="1"/>
            <a:r>
              <a:rPr lang="en-GB" dirty="0" smtClean="0">
                <a:latin typeface="Arial" pitchFamily="34" charset="0"/>
              </a:rPr>
              <a:t>Teacher should pick learning intentions from these to display to class and bring their attention to when suitable. </a:t>
            </a:r>
            <a:r>
              <a:rPr lang="en-GB" dirty="0" smtClean="0"/>
              <a:t>Pupils could check these off as they</a:t>
            </a:r>
            <a:r>
              <a:rPr lang="en-GB" baseline="0" dirty="0" smtClean="0"/>
              <a:t> go through the course.</a:t>
            </a:r>
            <a:endParaRPr lang="en-GB" dirty="0" smtClean="0">
              <a:latin typeface="Arial" pitchFamily="34" charset="0"/>
            </a:endParaRPr>
          </a:p>
        </p:txBody>
      </p:sp>
      <p:sp>
        <p:nvSpPr>
          <p:cNvPr id="83972" name="Slide Number Placeholder 3"/>
          <p:cNvSpPr>
            <a:spLocks noGrp="1"/>
          </p:cNvSpPr>
          <p:nvPr>
            <p:ph type="sldNum" sz="quarter" idx="5"/>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6B230484-26BD-422D-B8A9-FEC684EB9740}" type="slidenum">
              <a:rPr lang="en-GB" smtClean="0">
                <a:solidFill>
                  <a:prstClr val="black"/>
                </a:solidFill>
              </a:rPr>
              <a:pPr eaLnBrk="1" hangingPunct="1">
                <a:defRPr/>
              </a:pPr>
              <a:t>2</a:t>
            </a:fld>
            <a:endParaRPr lang="en-GB"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p:spPr>
        <p:txBody>
          <a:bodyPr/>
          <a:lstStyle/>
          <a:p>
            <a:pPr eaLnBrk="1" hangingPunct="1"/>
            <a:r>
              <a:rPr lang="en-GB" dirty="0" smtClean="0"/>
              <a:t>Teacher should pick Assessment Standards from these to display to class and bring their attention to when suitable. Pupils could check these off as they</a:t>
            </a:r>
            <a:r>
              <a:rPr lang="en-GB" baseline="0" dirty="0" smtClean="0"/>
              <a:t> go through the course</a:t>
            </a:r>
            <a:endParaRPr lang="en-GB" dirty="0" smtClean="0"/>
          </a:p>
        </p:txBody>
      </p:sp>
      <p:sp>
        <p:nvSpPr>
          <p:cNvPr id="83972" name="Slide Number Placeholder 3"/>
          <p:cNvSpPr>
            <a:spLocks noGrp="1"/>
          </p:cNvSpPr>
          <p:nvPr>
            <p:ph type="sldNum" sz="quarter" idx="5"/>
          </p:nvPr>
        </p:nvSpPr>
        <p:spPr/>
        <p:txBody>
          <a:bodyPr/>
          <a:lstStyle>
            <a:lvl1pPr eaLnBrk="0" hangingPunct="0">
              <a:defRPr>
                <a:solidFill>
                  <a:schemeClr val="tx1"/>
                </a:solidFill>
                <a:latin typeface="Arial" charset="0"/>
              </a:defRPr>
            </a:lvl1pPr>
            <a:lvl2pPr marL="741984" indent="-285379" eaLnBrk="0" hangingPunct="0">
              <a:defRPr>
                <a:solidFill>
                  <a:schemeClr val="tx1"/>
                </a:solidFill>
                <a:latin typeface="Arial" charset="0"/>
              </a:defRPr>
            </a:lvl2pPr>
            <a:lvl3pPr marL="1141514" indent="-228303" eaLnBrk="0" hangingPunct="0">
              <a:defRPr>
                <a:solidFill>
                  <a:schemeClr val="tx1"/>
                </a:solidFill>
                <a:latin typeface="Arial" charset="0"/>
              </a:defRPr>
            </a:lvl3pPr>
            <a:lvl4pPr marL="1598120" indent="-228303" eaLnBrk="0" hangingPunct="0">
              <a:defRPr>
                <a:solidFill>
                  <a:schemeClr val="tx1"/>
                </a:solidFill>
                <a:latin typeface="Arial" charset="0"/>
              </a:defRPr>
            </a:lvl4pPr>
            <a:lvl5pPr marL="2054725" indent="-228303" eaLnBrk="0" hangingPunct="0">
              <a:defRPr>
                <a:solidFill>
                  <a:schemeClr val="tx1"/>
                </a:solidFill>
                <a:latin typeface="Arial" charset="0"/>
              </a:defRPr>
            </a:lvl5pPr>
            <a:lvl6pPr marL="2511331" indent="-228303" eaLnBrk="0" fontAlgn="base" hangingPunct="0">
              <a:spcBef>
                <a:spcPct val="0"/>
              </a:spcBef>
              <a:spcAft>
                <a:spcPct val="0"/>
              </a:spcAft>
              <a:defRPr>
                <a:solidFill>
                  <a:schemeClr val="tx1"/>
                </a:solidFill>
                <a:latin typeface="Arial" charset="0"/>
              </a:defRPr>
            </a:lvl6pPr>
            <a:lvl7pPr marL="2967937" indent="-228303" eaLnBrk="0" fontAlgn="base" hangingPunct="0">
              <a:spcBef>
                <a:spcPct val="0"/>
              </a:spcBef>
              <a:spcAft>
                <a:spcPct val="0"/>
              </a:spcAft>
              <a:defRPr>
                <a:solidFill>
                  <a:schemeClr val="tx1"/>
                </a:solidFill>
                <a:latin typeface="Arial" charset="0"/>
              </a:defRPr>
            </a:lvl7pPr>
            <a:lvl8pPr marL="3424542" indent="-228303" eaLnBrk="0" fontAlgn="base" hangingPunct="0">
              <a:spcBef>
                <a:spcPct val="0"/>
              </a:spcBef>
              <a:spcAft>
                <a:spcPct val="0"/>
              </a:spcAft>
              <a:defRPr>
                <a:solidFill>
                  <a:schemeClr val="tx1"/>
                </a:solidFill>
                <a:latin typeface="Arial" charset="0"/>
              </a:defRPr>
            </a:lvl8pPr>
            <a:lvl9pPr marL="3881148" indent="-228303" eaLnBrk="0" fontAlgn="base" hangingPunct="0">
              <a:spcBef>
                <a:spcPct val="0"/>
              </a:spcBef>
              <a:spcAft>
                <a:spcPct val="0"/>
              </a:spcAft>
              <a:defRPr>
                <a:solidFill>
                  <a:schemeClr val="tx1"/>
                </a:solidFill>
                <a:latin typeface="Arial" charset="0"/>
              </a:defRPr>
            </a:lvl9pPr>
          </a:lstStyle>
          <a:p>
            <a:pPr eaLnBrk="1" hangingPunct="1">
              <a:defRPr/>
            </a:pPr>
            <a:fld id="{7937F621-C754-498B-9257-D92FC768A5B9}" type="slidenum">
              <a:rPr lang="en-GB" smtClean="0">
                <a:solidFill>
                  <a:prstClr val="black"/>
                </a:solidFill>
              </a:rPr>
              <a:pPr eaLnBrk="1" hangingPunct="1">
                <a:defRPr/>
              </a:pPr>
              <a:t>3</a:t>
            </a:fld>
            <a:endParaRPr lang="en-GB"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74320" indent="-274320">
              <a:spcBef>
                <a:spcPts val="580"/>
              </a:spcBef>
              <a:defRPr/>
            </a:pPr>
            <a:r>
              <a:rPr lang="en-GB" dirty="0" smtClean="0"/>
              <a:t>Answers may include:</a:t>
            </a:r>
          </a:p>
          <a:p>
            <a:pPr marL="725488" lvl="1" indent="-177800">
              <a:spcBef>
                <a:spcPts val="370"/>
              </a:spcBef>
              <a:buFont typeface="Arial" pitchFamily="34" charset="0"/>
              <a:buChar char="•"/>
              <a:defRPr/>
            </a:pPr>
            <a:r>
              <a:rPr lang="en-GB" dirty="0" smtClean="0"/>
              <a:t>They select the best people to work for you so you get a good job done</a:t>
            </a:r>
          </a:p>
          <a:p>
            <a:pPr marL="725488" lvl="1" indent="-177800">
              <a:spcBef>
                <a:spcPts val="370"/>
              </a:spcBef>
              <a:buFont typeface="Arial" pitchFamily="34" charset="0"/>
              <a:buChar char="•"/>
              <a:defRPr/>
            </a:pPr>
            <a:r>
              <a:rPr lang="en-GB" dirty="0" smtClean="0"/>
              <a:t>They encourage staff to work to their best so the business produces more/makes more sales</a:t>
            </a:r>
          </a:p>
          <a:p>
            <a:pPr marL="725488" lvl="1" indent="-177800">
              <a:spcBef>
                <a:spcPts val="370"/>
              </a:spcBef>
              <a:buFont typeface="Arial" pitchFamily="34" charset="0"/>
              <a:buChar char="•"/>
              <a:defRPr/>
            </a:pPr>
            <a:r>
              <a:rPr lang="en-GB" dirty="0" smtClean="0"/>
              <a:t>They teach staff how to their job so the business can produce good quality</a:t>
            </a:r>
          </a:p>
          <a:p>
            <a:pPr marL="725488" lvl="1" indent="-177800">
              <a:spcBef>
                <a:spcPts val="370"/>
              </a:spcBef>
              <a:buFont typeface="Arial" pitchFamily="34" charset="0"/>
              <a:buChar char="•"/>
              <a:defRPr/>
            </a:pPr>
            <a:r>
              <a:rPr lang="en-GB" dirty="0" smtClean="0"/>
              <a:t>They make sure staff are happy so they will stay in their jobs</a:t>
            </a:r>
          </a:p>
          <a:p>
            <a:pPr marL="725488" lvl="1" indent="-177800">
              <a:spcBef>
                <a:spcPts val="370"/>
              </a:spcBef>
              <a:buFont typeface="Arial" pitchFamily="34" charset="0"/>
              <a:buChar char="•"/>
              <a:defRPr/>
            </a:pPr>
            <a:r>
              <a:rPr lang="en-GB" dirty="0" smtClean="0"/>
              <a:t>They ensure the business behaves legally, so they will not be shut down/fined/get a poor reputation</a:t>
            </a:r>
            <a:endParaRPr lang="en-GB" sz="1200"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F7CD418-2DEC-4A04-820D-CE1E910E1628}" type="slidenum">
              <a:rPr lang="en-GB" smtClean="0"/>
              <a:pPr/>
              <a:t>7</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Video</a:t>
            </a:r>
            <a:r>
              <a:rPr lang="en-GB" baseline="0" dirty="0" smtClean="0"/>
              <a:t> saved in folder (click the movie image at the top to open)</a:t>
            </a:r>
            <a:endParaRPr lang="en-GB" dirty="0"/>
          </a:p>
        </p:txBody>
      </p:sp>
      <p:sp>
        <p:nvSpPr>
          <p:cNvPr id="4" name="Slide Number Placeholder 3"/>
          <p:cNvSpPr>
            <a:spLocks noGrp="1"/>
          </p:cNvSpPr>
          <p:nvPr>
            <p:ph type="sldNum" sz="quarter" idx="10"/>
          </p:nvPr>
        </p:nvSpPr>
        <p:spPr/>
        <p:txBody>
          <a:bodyPr/>
          <a:lstStyle/>
          <a:p>
            <a:fld id="{1F7CD418-2DEC-4A04-820D-CE1E910E1628}" type="slidenum">
              <a:rPr lang="en-GB" smtClean="0"/>
              <a:pPr/>
              <a:t>18</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2E05DC-D014-4FC8-9A22-4189E4B73F1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8364214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cs typeface="Arial" pitchFamily="34" charset="0"/>
              </a:defRPr>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pPr>
              <a:defRPr/>
            </a:pPr>
            <a:fld id="{59E4393C-C9A1-4441-9C67-478DF5B7AAE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5608192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8D6BB49-AB1A-4E58-8705-7145C5EAFC6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48879889"/>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DAE6FE-FC11-43FB-8CFA-CDBBC685EB7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6754821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1CB916B-8EF3-4231-AE55-4F717136D18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2663306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5FB483C-2EE5-4B5B-9902-E113C63AF3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3704600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D4C895E-3311-44B2-826F-99421C7AB70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29009460"/>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E5996D-852C-4107-B728-B692A00D2AF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8214006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B93AFC-290E-4B27-B1C0-E681B3BE24C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52021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84F86AB-7AF7-43A2-BA76-E44FF852BF4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0737748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F22D04-CC4E-4D0E-81EB-AA27515CF2E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5717896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4B7D449-D45B-45D0-BCF6-02A96BB5A5E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3743229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457200" y="1600200"/>
            <a:ext cx="82296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32BC89-5261-40DF-96FA-40E73E2EA4C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7755556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68313" y="1628775"/>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59313" y="1628775"/>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59313" y="3967163"/>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GB"/>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GB"/>
          </a:p>
        </p:txBody>
      </p:sp>
      <p:sp>
        <p:nvSpPr>
          <p:cNvPr id="8" name="Slide Number Placeholder 7"/>
          <p:cNvSpPr>
            <a:spLocks noGrp="1"/>
          </p:cNvSpPr>
          <p:nvPr>
            <p:ph type="sldNum" sz="quarter" idx="12"/>
          </p:nvPr>
        </p:nvSpPr>
        <p:spPr>
          <a:xfrm>
            <a:off x="7010400" y="6381750"/>
            <a:ext cx="2133600" cy="476250"/>
          </a:xfrm>
        </p:spPr>
        <p:txBody>
          <a:bodyPr/>
          <a:lstStyle>
            <a:lvl1pPr>
              <a:defRPr/>
            </a:lvl1pPr>
          </a:lstStyle>
          <a:p>
            <a:fld id="{7AB2E056-CD70-40D7-AA9E-531A76C162E4}"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7010400" y="63817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fontAlgn="base">
              <a:spcBef>
                <a:spcPct val="0"/>
              </a:spcBef>
              <a:spcAft>
                <a:spcPct val="0"/>
              </a:spcAft>
              <a:defRPr/>
            </a:pPr>
            <a:fld id="{8D25FC09-463E-43EB-A05C-0507DBABD68F}"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28994609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entury Gothic" pitchFamily="34" charset="0"/>
        </a:defRPr>
      </a:lvl2pPr>
      <a:lvl3pPr algn="ctr" rtl="0" eaLnBrk="0" fontAlgn="base" hangingPunct="0">
        <a:spcBef>
          <a:spcPct val="0"/>
        </a:spcBef>
        <a:spcAft>
          <a:spcPct val="0"/>
        </a:spcAft>
        <a:defRPr sz="4400">
          <a:solidFill>
            <a:schemeClr val="tx2"/>
          </a:solidFill>
          <a:latin typeface="Century Gothic" pitchFamily="34" charset="0"/>
        </a:defRPr>
      </a:lvl3pPr>
      <a:lvl4pPr algn="ctr" rtl="0" eaLnBrk="0" fontAlgn="base" hangingPunct="0">
        <a:spcBef>
          <a:spcPct val="0"/>
        </a:spcBef>
        <a:spcAft>
          <a:spcPct val="0"/>
        </a:spcAft>
        <a:defRPr sz="4400">
          <a:solidFill>
            <a:schemeClr val="tx2"/>
          </a:solidFill>
          <a:latin typeface="Century Gothic" pitchFamily="34" charset="0"/>
        </a:defRPr>
      </a:lvl4pPr>
      <a:lvl5pPr algn="ctr" rtl="0" eaLnBrk="0" fontAlgn="base" hangingPunct="0">
        <a:spcBef>
          <a:spcPct val="0"/>
        </a:spcBef>
        <a:spcAft>
          <a:spcPct val="0"/>
        </a:spcAft>
        <a:defRPr sz="4400">
          <a:solidFill>
            <a:schemeClr val="tx2"/>
          </a:solidFill>
          <a:latin typeface="Century Gothic"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tes.com/teaching-resource/how-can-recruitment-affect-a-business-6173245" TargetMode="Externa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8.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8.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www.typingtest.com/" TargetMode="External"/><Relationship Id="rId7" Type="http://schemas.openxmlformats.org/officeDocument/2006/relationships/hyperlink" Target="http://www.s1jobs.com/" TargetMode="External"/><Relationship Id="rId2" Type="http://schemas.openxmlformats.org/officeDocument/2006/relationships/hyperlink" Target="http://www.mensa.org/" TargetMode="External"/><Relationship Id="rId1" Type="http://schemas.openxmlformats.org/officeDocument/2006/relationships/slideLayout" Target="../slideLayouts/slideLayout18.xml"/><Relationship Id="rId6" Type="http://schemas.openxmlformats.org/officeDocument/2006/relationships/hyperlink" Target="http://www.statistics.gov.uk/" TargetMode="External"/><Relationship Id="rId5" Type="http://schemas.openxmlformats.org/officeDocument/2006/relationships/hyperlink" Target="http://www.job-interview.net/bank/jobinterviewquestions.htm" TargetMode="External"/><Relationship Id="rId4" Type="http://schemas.openxmlformats.org/officeDocument/2006/relationships/hyperlink" Target="http://www.allthetests.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xajzdYpxBZY" TargetMode="Externa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6.png"/><Relationship Id="rId5" Type="http://schemas.openxmlformats.org/officeDocument/2006/relationships/hyperlink" Target="Video%20Clips/Job%20Interviews%20The%20Good,%20The%20Bad,%20and%20The%20Ugly%20(1).mp4" TargetMode="Externa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3.png"/><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gif"/></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18.xml"/><Relationship Id="rId5" Type="http://schemas.openxmlformats.org/officeDocument/2006/relationships/image" Target="../media/image32.jpeg"/><Relationship Id="rId4" Type="http://schemas.openxmlformats.org/officeDocument/2006/relationships/image" Target="../media/image31.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investorsinpeople.com/" TargetMode="Externa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hyperlink" Target="http://appthink.org/wp-content/uploads/2014/09/38.dollar-eyes.png" TargetMode="External"/><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hyperlink" Target="http://appthink.org/wp-content/uploads/2014/09/38.dollar-eyes.png" TargetMode="External"/><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http://appthink.org/wp-content/uploads/2014/09/38.dollar-eyes.png" TargetMode="External"/><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3" Type="http://schemas.openxmlformats.org/officeDocument/2006/relationships/hyperlink" Target="http://appthink.org/wp-content/uploads/2014/09/38.dollar-eyes.png" TargetMode="External"/><Relationship Id="rId2" Type="http://schemas.openxmlformats.org/officeDocument/2006/relationships/image" Target="../media/image6.png"/><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42.xml.rels><?xml version="1.0" encoding="UTF-8" standalone="yes"?>
<Relationships xmlns="http://schemas.openxmlformats.org/package/2006/relationships"><Relationship Id="rId3" Type="http://schemas.openxmlformats.org/officeDocument/2006/relationships/hyperlink" Target="http://appthink.org/wp-content/uploads/2014/09/32.victory.png" TargetMode="External"/><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hyperlink" Target="http://appthink.org/wp-content/uploads/2014/09/27.dinnertime.png" TargetMode="External"/><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39.png"/><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5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15.xml"/><Relationship Id="rId5" Type="http://schemas.openxmlformats.org/officeDocument/2006/relationships/image" Target="../media/image46.png"/><Relationship Id="rId4" Type="http://schemas.openxmlformats.org/officeDocument/2006/relationships/image" Target="../media/image45.gif"/></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0.jpeg"/><Relationship Id="rId1" Type="http://schemas.openxmlformats.org/officeDocument/2006/relationships/slideLayout" Target="../slideLayouts/slideLayout17.xml"/><Relationship Id="rId4" Type="http://schemas.openxmlformats.org/officeDocument/2006/relationships/image" Target="../media/image4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6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bbc.co.uk/education/clips/z4db9j6" TargetMode="Externa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1.jpeg"/><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Video%20Clips/YouTube_-_Workplace_Discrimination_-_12_Danger_Zones.mov" TargetMode="Externa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4.png"/><Relationship Id="rId7" Type="http://schemas.openxmlformats.org/officeDocument/2006/relationships/image" Target="../media/image28.png"/><Relationship Id="rId2" Type="http://schemas.openxmlformats.org/officeDocument/2006/relationships/image" Target="../media/image53.png"/><Relationship Id="rId1" Type="http://schemas.openxmlformats.org/officeDocument/2006/relationships/slideLayout" Target="../slideLayouts/slideLayout18.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3.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wmf"/><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8"/>
          <p:cNvSpPr>
            <a:spLocks noChangeArrowheads="1"/>
          </p:cNvSpPr>
          <p:nvPr/>
        </p:nvSpPr>
        <p:spPr bwMode="auto">
          <a:xfrm>
            <a:off x="250825" y="188913"/>
            <a:ext cx="8677275" cy="1944687"/>
          </a:xfrm>
          <a:prstGeom prst="rect">
            <a:avLst/>
          </a:prstGeom>
          <a:solidFill>
            <a:schemeClr val="bg1"/>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GB" sz="4000" b="1" dirty="0" smtClean="0">
                <a:solidFill>
                  <a:srgbClr val="000000"/>
                </a:solidFill>
                <a:latin typeface="Arial Rounded MT Bold" pitchFamily="34" charset="0"/>
                <a:ea typeface="Adobe Gothic Std B" pitchFamily="34" charset="-128"/>
                <a:cs typeface="Arial" pitchFamily="34" charset="0"/>
              </a:rPr>
              <a:t>National 5 Business Management</a:t>
            </a:r>
            <a:br>
              <a:rPr lang="en-GB" sz="4000" b="1" dirty="0" smtClean="0">
                <a:solidFill>
                  <a:srgbClr val="000000"/>
                </a:solidFill>
                <a:latin typeface="Arial Rounded MT Bold" pitchFamily="34" charset="0"/>
                <a:ea typeface="Adobe Gothic Std B" pitchFamily="34" charset="-128"/>
                <a:cs typeface="Arial" pitchFamily="34" charset="0"/>
              </a:rPr>
            </a:br>
            <a:r>
              <a:rPr lang="en-GB" sz="3800" b="1" dirty="0" smtClean="0">
                <a:solidFill>
                  <a:srgbClr val="000000"/>
                </a:solidFill>
                <a:latin typeface="Arial Rounded MT Bold" pitchFamily="34" charset="0"/>
                <a:ea typeface="Adobe Gothic Std B" pitchFamily="34" charset="-128"/>
                <a:cs typeface="Arial" pitchFamily="34" charset="0"/>
              </a:rPr>
              <a:t>Management of </a:t>
            </a:r>
            <a:r>
              <a:rPr lang="en-GB" sz="4000" b="1" u="sng" dirty="0" smtClean="0">
                <a:solidFill>
                  <a:srgbClr val="FF0000"/>
                </a:solidFill>
                <a:latin typeface="Arial Rounded MT Bold" pitchFamily="34" charset="0"/>
                <a:ea typeface="Adobe Gothic Std B" pitchFamily="34" charset="-128"/>
                <a:cs typeface="Arial" pitchFamily="34" charset="0"/>
              </a:rPr>
              <a:t>PEOPLE</a:t>
            </a:r>
          </a:p>
          <a:p>
            <a:pPr algn="ctr" fontAlgn="base">
              <a:spcBef>
                <a:spcPct val="0"/>
              </a:spcBef>
              <a:spcAft>
                <a:spcPct val="0"/>
              </a:spcAft>
            </a:pPr>
            <a:r>
              <a:rPr lang="en-GB" sz="3800" b="1" dirty="0" smtClean="0">
                <a:solidFill>
                  <a:srgbClr val="000000"/>
                </a:solidFill>
                <a:latin typeface="Arial Rounded MT Bold" pitchFamily="34" charset="0"/>
                <a:ea typeface="Adobe Gothic Std B" pitchFamily="34" charset="-128"/>
                <a:cs typeface="Arial" pitchFamily="34" charset="0"/>
              </a:rPr>
              <a:t>Notes and Activities Booklet</a:t>
            </a:r>
          </a:p>
        </p:txBody>
      </p:sp>
      <p:sp>
        <p:nvSpPr>
          <p:cNvPr id="2" name="TextBox 1"/>
          <p:cNvSpPr txBox="1"/>
          <p:nvPr/>
        </p:nvSpPr>
        <p:spPr>
          <a:xfrm>
            <a:off x="2033588" y="3429000"/>
            <a:ext cx="5003800" cy="3048000"/>
          </a:xfrm>
          <a:prstGeom prst="rect">
            <a:avLst/>
          </a:prstGeom>
          <a:solidFill>
            <a:schemeClr val="bg1"/>
          </a:solidFill>
          <a:ln w="76200">
            <a:solidFill>
              <a:schemeClr val="tx1">
                <a:lumMod val="95000"/>
                <a:lumOff val="5000"/>
              </a:schemeClr>
            </a:solidFill>
            <a:prstDash val="solid"/>
          </a:ln>
        </p:spPr>
        <p:txBody>
          <a:bodyPr>
            <a:spAutoFit/>
          </a:bodyPr>
          <a:lstStyle/>
          <a:p>
            <a:pPr fontAlgn="base">
              <a:lnSpc>
                <a:spcPct val="200000"/>
              </a:lnSpc>
              <a:spcBef>
                <a:spcPct val="0"/>
              </a:spcBef>
              <a:spcAft>
                <a:spcPct val="0"/>
              </a:spcAft>
              <a:defRPr/>
            </a:pPr>
            <a:r>
              <a:rPr lang="en-GB" sz="3200" b="1" dirty="0">
                <a:solidFill>
                  <a:srgbClr val="000000"/>
                </a:solidFill>
                <a:latin typeface="Arial Rounded MT Bold" pitchFamily="34" charset="0"/>
                <a:cs typeface="Arial" pitchFamily="34" charset="0"/>
              </a:rPr>
              <a:t>Name:	</a:t>
            </a:r>
          </a:p>
          <a:p>
            <a:pPr fontAlgn="base">
              <a:lnSpc>
                <a:spcPct val="200000"/>
              </a:lnSpc>
              <a:spcBef>
                <a:spcPct val="0"/>
              </a:spcBef>
              <a:spcAft>
                <a:spcPct val="0"/>
              </a:spcAft>
              <a:defRPr/>
            </a:pPr>
            <a:r>
              <a:rPr lang="en-GB" sz="3200" b="1" dirty="0">
                <a:solidFill>
                  <a:srgbClr val="000000"/>
                </a:solidFill>
                <a:latin typeface="Arial Rounded MT Bold" pitchFamily="34" charset="0"/>
                <a:cs typeface="Arial" pitchFamily="34" charset="0"/>
              </a:rPr>
              <a:t>Class:	</a:t>
            </a:r>
          </a:p>
          <a:p>
            <a:pPr fontAlgn="base">
              <a:lnSpc>
                <a:spcPct val="200000"/>
              </a:lnSpc>
              <a:spcBef>
                <a:spcPct val="0"/>
              </a:spcBef>
              <a:spcAft>
                <a:spcPct val="0"/>
              </a:spcAft>
              <a:defRPr/>
            </a:pPr>
            <a:r>
              <a:rPr lang="en-GB" sz="3200" b="1" dirty="0">
                <a:solidFill>
                  <a:srgbClr val="000000"/>
                </a:solidFill>
                <a:latin typeface="Arial Rounded MT Bold" pitchFamily="34" charset="0"/>
                <a:cs typeface="Arial" pitchFamily="34" charset="0"/>
              </a:rPr>
              <a:t>Teacher:	</a:t>
            </a:r>
          </a:p>
        </p:txBody>
      </p:sp>
      <p:sp>
        <p:nvSpPr>
          <p:cNvPr id="3" name="TextBox 2"/>
          <p:cNvSpPr txBox="1"/>
          <p:nvPr/>
        </p:nvSpPr>
        <p:spPr>
          <a:xfrm>
            <a:off x="2540000" y="2365801"/>
            <a:ext cx="3990975"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fontAlgn="base"/>
            <a:r>
              <a:rPr lang="en-GB" sz="2400" b="1" dirty="0"/>
              <a:t>St Columba’s High School</a:t>
            </a:r>
            <a:endParaRPr lang="en-GB" sz="2400" dirty="0"/>
          </a:p>
          <a:p>
            <a:pPr algn="ctr"/>
            <a:r>
              <a:rPr lang="en-GB" sz="2400" b="1" i="1" dirty="0"/>
              <a:t>ICT FACULTY</a:t>
            </a:r>
            <a:endParaRPr lang="en-GB" sz="2400" b="1" i="1" dirty="0">
              <a:solidFill>
                <a:srgbClr val="000000"/>
              </a:solidFill>
              <a:latin typeface="Calibri" pitchFamily="34" charset="0"/>
              <a:cs typeface="Calibri" pitchFamily="34" charset="0"/>
            </a:endParaRPr>
          </a:p>
        </p:txBody>
      </p:sp>
      <p:sp>
        <p:nvSpPr>
          <p:cNvPr id="9" name="Slide Number Placeholder 8"/>
          <p:cNvSpPr>
            <a:spLocks noGrp="1"/>
          </p:cNvSpPr>
          <p:nvPr>
            <p:ph type="sldNum" sz="quarter" idx="12"/>
          </p:nvPr>
        </p:nvSpPr>
        <p:spPr/>
        <p:txBody>
          <a:bodyPr/>
          <a:lstStyle/>
          <a:p>
            <a:pPr>
              <a:defRPr/>
            </a:pPr>
            <a:fld id="{182E05DC-D014-4FC8-9A22-4189E4B73F1D}" type="slidenum">
              <a:rPr lang="en-GB" smtClean="0">
                <a:solidFill>
                  <a:srgbClr val="000000"/>
                </a:solidFill>
              </a:rPr>
              <a:pPr>
                <a:defRPr/>
              </a:pPr>
              <a:t>1</a:t>
            </a:fld>
            <a:endParaRPr lang="en-GB">
              <a:solidFill>
                <a:srgbClr val="000000"/>
              </a:solidFill>
            </a:endParaRPr>
          </a:p>
        </p:txBody>
      </p:sp>
      <p:pic>
        <p:nvPicPr>
          <p:cNvPr id="6" name="Picture 2" descr="Job Interview by mazeo"/>
          <p:cNvPicPr>
            <a:picLocks noChangeAspect="1" noChangeArrowheads="1"/>
          </p:cNvPicPr>
          <p:nvPr/>
        </p:nvPicPr>
        <p:blipFill>
          <a:blip r:embed="rId2" cstate="print"/>
          <a:srcRect/>
          <a:stretch>
            <a:fillRect/>
          </a:stretch>
        </p:blipFill>
        <p:spPr bwMode="auto">
          <a:xfrm>
            <a:off x="165100" y="2971800"/>
            <a:ext cx="1739900" cy="1059889"/>
          </a:xfrm>
          <a:prstGeom prst="rect">
            <a:avLst/>
          </a:prstGeom>
          <a:noFill/>
        </p:spPr>
      </p:pic>
      <p:pic>
        <p:nvPicPr>
          <p:cNvPr id="7" name="Picture 4"/>
          <p:cNvPicPr>
            <a:picLocks noChangeAspect="1" noChangeArrowheads="1"/>
          </p:cNvPicPr>
          <p:nvPr/>
        </p:nvPicPr>
        <p:blipFill>
          <a:blip r:embed="rId3" cstate="print"/>
          <a:srcRect/>
          <a:stretch>
            <a:fillRect/>
          </a:stretch>
        </p:blipFill>
        <p:spPr bwMode="auto">
          <a:xfrm>
            <a:off x="7162800" y="2819400"/>
            <a:ext cx="1981200" cy="1306081"/>
          </a:xfrm>
          <a:prstGeom prst="rect">
            <a:avLst/>
          </a:prstGeom>
          <a:noFill/>
          <a:ln w="9525">
            <a:noFill/>
            <a:miter lim="800000"/>
            <a:headEnd/>
            <a:tailEnd/>
          </a:ln>
          <a:effectLst/>
        </p:spPr>
      </p:pic>
      <p:pic>
        <p:nvPicPr>
          <p:cNvPr id="8" name="Picture 17" descr="Skills test"/>
          <p:cNvPicPr>
            <a:picLocks noChangeAspect="1" noChangeArrowheads="1"/>
          </p:cNvPicPr>
          <p:nvPr/>
        </p:nvPicPr>
        <p:blipFill>
          <a:blip r:embed="rId4" cstate="print">
            <a:clrChange>
              <a:clrFrom>
                <a:srgbClr val="F5F5F5"/>
              </a:clrFrom>
              <a:clrTo>
                <a:srgbClr val="F5F5F5">
                  <a:alpha val="0"/>
                </a:srgbClr>
              </a:clrTo>
            </a:clrChange>
          </a:blip>
          <a:srcRect/>
          <a:stretch>
            <a:fillRect/>
          </a:stretch>
        </p:blipFill>
        <p:spPr bwMode="auto">
          <a:xfrm>
            <a:off x="7315200" y="4876800"/>
            <a:ext cx="1495480" cy="1771650"/>
          </a:xfrm>
          <a:prstGeom prst="rect">
            <a:avLst/>
          </a:prstGeom>
          <a:noFill/>
        </p:spPr>
      </p:pic>
      <p:pic>
        <p:nvPicPr>
          <p:cNvPr id="11" name="Picture 10" descr="Small Group by tuxwrench"/>
          <p:cNvPicPr>
            <a:picLocks noChangeAspect="1" noChangeArrowheads="1"/>
          </p:cNvPicPr>
          <p:nvPr/>
        </p:nvPicPr>
        <p:blipFill>
          <a:blip r:embed="rId5" cstate="print">
            <a:clrChange>
              <a:clrFrom>
                <a:srgbClr val="FFFFFF"/>
              </a:clrFrom>
              <a:clrTo>
                <a:srgbClr val="FFFFFF">
                  <a:alpha val="0"/>
                </a:srgbClr>
              </a:clrTo>
            </a:clrChange>
          </a:blip>
          <a:srcRect b="12679"/>
          <a:stretch>
            <a:fillRect/>
          </a:stretch>
        </p:blipFill>
        <p:spPr bwMode="auto">
          <a:xfrm>
            <a:off x="-152400" y="4800600"/>
            <a:ext cx="2319193" cy="2025138"/>
          </a:xfrm>
          <a:prstGeom prst="rect">
            <a:avLst/>
          </a:prstGeom>
          <a:noFill/>
        </p:spPr>
      </p:pic>
    </p:spTree>
    <p:extLst>
      <p:ext uri="{BB962C8B-B14F-4D97-AF65-F5344CB8AC3E}">
        <p14:creationId xmlns:p14="http://schemas.microsoft.com/office/powerpoint/2010/main" val="131884931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7"/>
          <p:cNvSpPr>
            <a:spLocks noGrp="1"/>
          </p:cNvSpPr>
          <p:nvPr>
            <p:ph type="sldNum" sz="quarter" idx="12"/>
          </p:nvPr>
        </p:nvSpPr>
        <p:spPr/>
        <p:txBody>
          <a:bodyPr/>
          <a:lstStyle/>
          <a:p>
            <a:fld id="{8D548335-0B82-4F6A-AB1B-0E8E165F7020}" type="slidenum">
              <a:rPr lang="en-GB"/>
              <a:pPr/>
              <a:t>10</a:t>
            </a:fld>
            <a:endParaRPr lang="en-GB"/>
          </a:p>
        </p:txBody>
      </p:sp>
      <p:sp>
        <p:nvSpPr>
          <p:cNvPr id="179202" name="Rectangle 2"/>
          <p:cNvSpPr>
            <a:spLocks noGrp="1" noChangeArrowheads="1"/>
          </p:cNvSpPr>
          <p:nvPr>
            <p:ph type="body" sz="half" idx="1"/>
          </p:nvPr>
        </p:nvSpPr>
        <p:spPr>
          <a:xfrm>
            <a:off x="0" y="588962"/>
            <a:ext cx="9144000" cy="935038"/>
          </a:xfrm>
          <a:noFill/>
          <a:ln/>
        </p:spPr>
        <p:txBody>
          <a:bodyPr/>
          <a:lstStyle/>
          <a:p>
            <a:pPr algn="ctr">
              <a:lnSpc>
                <a:spcPct val="80000"/>
              </a:lnSpc>
              <a:buFontTx/>
              <a:buNone/>
            </a:pPr>
            <a:r>
              <a:rPr lang="en-GB" sz="1800" dirty="0" smtClean="0">
                <a:latin typeface="Calibri" pitchFamily="34" charset="0"/>
              </a:rPr>
              <a:t>This </a:t>
            </a:r>
            <a:r>
              <a:rPr lang="en-GB" sz="1800" dirty="0">
                <a:latin typeface="Calibri" pitchFamily="34" charset="0"/>
              </a:rPr>
              <a:t>is when jobs are advertised WITHIN an organisation.</a:t>
            </a:r>
            <a:endParaRPr lang="en-GB" sz="1800" i="1" dirty="0">
              <a:latin typeface="Calibri" pitchFamily="34" charset="0"/>
            </a:endParaRPr>
          </a:p>
        </p:txBody>
      </p:sp>
      <p:sp>
        <p:nvSpPr>
          <p:cNvPr id="179204" name="Rectangle 4"/>
          <p:cNvSpPr>
            <a:spLocks noChangeArrowheads="1"/>
          </p:cNvSpPr>
          <p:nvPr/>
        </p:nvSpPr>
        <p:spPr bwMode="auto">
          <a:xfrm>
            <a:off x="0" y="0"/>
            <a:ext cx="9144000" cy="549275"/>
          </a:xfrm>
          <a:prstGeom prst="rect">
            <a:avLst/>
          </a:prstGeom>
          <a:noFill/>
          <a:ln w="9525">
            <a:noFill/>
            <a:miter lim="800000"/>
            <a:headEnd/>
            <a:tailEnd/>
          </a:ln>
          <a:effectLst/>
        </p:spPr>
        <p:txBody>
          <a:bodyPr anchor="ctr"/>
          <a:lstStyle/>
          <a:p>
            <a:pPr algn="ctr"/>
            <a:r>
              <a:rPr lang="en-GB" sz="2400" b="1" dirty="0">
                <a:solidFill>
                  <a:schemeClr val="tx2"/>
                </a:solidFill>
                <a:latin typeface="Verdana" pitchFamily="34" charset="0"/>
              </a:rPr>
              <a:t>Internal Recruitment</a:t>
            </a:r>
          </a:p>
        </p:txBody>
      </p:sp>
      <p:sp>
        <p:nvSpPr>
          <p:cNvPr id="179207" name="Rectangle 7"/>
          <p:cNvSpPr>
            <a:spLocks noChangeArrowheads="1"/>
          </p:cNvSpPr>
          <p:nvPr/>
        </p:nvSpPr>
        <p:spPr bwMode="auto">
          <a:xfrm>
            <a:off x="152400" y="1676400"/>
            <a:ext cx="4343400" cy="4495800"/>
          </a:xfrm>
          <a:prstGeom prst="roundRect">
            <a:avLst/>
          </a:prstGeom>
          <a:solidFill>
            <a:srgbClr val="FFD9F4"/>
          </a:solidFill>
          <a:ln w="9525">
            <a:solidFill>
              <a:schemeClr val="tx1"/>
            </a:solidFill>
            <a:miter lim="800000"/>
            <a:headEnd/>
            <a:tailEnd/>
          </a:ln>
          <a:effectLst/>
        </p:spPr>
        <p:txBody>
          <a:bodyPr/>
          <a:lstStyle/>
          <a:p>
            <a:pPr marL="342900" indent="-342900" algn="ctr">
              <a:lnSpc>
                <a:spcPct val="80000"/>
              </a:lnSpc>
              <a:spcBef>
                <a:spcPct val="20000"/>
              </a:spcBef>
            </a:pPr>
            <a:r>
              <a:rPr lang="en-GB" b="1" i="1" dirty="0">
                <a:latin typeface="Calibri" pitchFamily="34" charset="0"/>
              </a:rPr>
              <a:t>Advantages</a:t>
            </a:r>
            <a:r>
              <a:rPr lang="en-GB" dirty="0">
                <a:latin typeface="Calibri" pitchFamily="34" charset="0"/>
              </a:rPr>
              <a:t/>
            </a:r>
            <a:br>
              <a:rPr lang="en-GB" dirty="0">
                <a:latin typeface="Calibri" pitchFamily="34" charset="0"/>
              </a:rPr>
            </a:br>
            <a:endParaRPr lang="en-GB" dirty="0">
              <a:latin typeface="Calibri" pitchFamily="34" charset="0"/>
            </a:endParaRPr>
          </a:p>
          <a:p>
            <a:pPr marL="342900" indent="-342900" algn="ctr">
              <a:lnSpc>
                <a:spcPct val="80000"/>
              </a:lnSpc>
              <a:spcBef>
                <a:spcPct val="20000"/>
              </a:spcBef>
              <a:buFontTx/>
              <a:buChar char="•"/>
            </a:pPr>
            <a:r>
              <a:rPr lang="en-GB" dirty="0">
                <a:latin typeface="Calibri" pitchFamily="34" charset="0"/>
              </a:rPr>
              <a:t>The vacancy can be filled quickly because staff are already within the organisation;</a:t>
            </a:r>
            <a:br>
              <a:rPr lang="en-GB" dirty="0">
                <a:latin typeface="Calibri" pitchFamily="34" charset="0"/>
              </a:rPr>
            </a:br>
            <a:endParaRPr lang="en-GB" sz="900" dirty="0">
              <a:latin typeface="Calibri" pitchFamily="34" charset="0"/>
            </a:endParaRPr>
          </a:p>
          <a:p>
            <a:pPr marL="342900" indent="-342900" algn="ctr">
              <a:lnSpc>
                <a:spcPct val="80000"/>
              </a:lnSpc>
              <a:spcBef>
                <a:spcPct val="20000"/>
              </a:spcBef>
              <a:buFontTx/>
              <a:buChar char="•"/>
            </a:pPr>
            <a:r>
              <a:rPr lang="en-GB" dirty="0">
                <a:latin typeface="Calibri" pitchFamily="34" charset="0"/>
              </a:rPr>
              <a:t>Employees will feel their hard work is being noticed and rewarded which can improve morale within the organisation;</a:t>
            </a:r>
            <a:br>
              <a:rPr lang="en-GB" dirty="0">
                <a:latin typeface="Calibri" pitchFamily="34" charset="0"/>
              </a:rPr>
            </a:br>
            <a:endParaRPr lang="en-GB" sz="900" dirty="0">
              <a:latin typeface="Calibri" pitchFamily="34" charset="0"/>
            </a:endParaRPr>
          </a:p>
          <a:p>
            <a:pPr marL="342900" indent="-342900" algn="ctr">
              <a:lnSpc>
                <a:spcPct val="80000"/>
              </a:lnSpc>
              <a:spcBef>
                <a:spcPct val="20000"/>
              </a:spcBef>
              <a:buFontTx/>
              <a:buChar char="•"/>
            </a:pPr>
            <a:r>
              <a:rPr lang="en-GB" dirty="0">
                <a:latin typeface="Calibri" pitchFamily="34" charset="0"/>
              </a:rPr>
              <a:t>Less chance of appointing the wrong person because the applicant is known;</a:t>
            </a:r>
            <a:br>
              <a:rPr lang="en-GB" dirty="0">
                <a:latin typeface="Calibri" pitchFamily="34" charset="0"/>
              </a:rPr>
            </a:br>
            <a:endParaRPr lang="en-GB" sz="900" dirty="0">
              <a:latin typeface="Calibri" pitchFamily="34" charset="0"/>
            </a:endParaRPr>
          </a:p>
          <a:p>
            <a:pPr marL="342900" indent="-342900" algn="ctr">
              <a:lnSpc>
                <a:spcPct val="80000"/>
              </a:lnSpc>
              <a:spcBef>
                <a:spcPct val="20000"/>
              </a:spcBef>
              <a:buFontTx/>
              <a:buChar char="•"/>
            </a:pPr>
            <a:r>
              <a:rPr lang="en-GB" dirty="0">
                <a:latin typeface="Calibri" pitchFamily="34" charset="0"/>
              </a:rPr>
              <a:t>Induction training costs can be saved because employees are already familiar with the organisation.</a:t>
            </a:r>
          </a:p>
        </p:txBody>
      </p:sp>
      <p:sp>
        <p:nvSpPr>
          <p:cNvPr id="179208" name="Rectangle 8"/>
          <p:cNvSpPr>
            <a:spLocks noChangeArrowheads="1"/>
          </p:cNvSpPr>
          <p:nvPr/>
        </p:nvSpPr>
        <p:spPr bwMode="auto">
          <a:xfrm>
            <a:off x="4572000" y="1676400"/>
            <a:ext cx="4343400" cy="4495800"/>
          </a:xfrm>
          <a:prstGeom prst="roundRect">
            <a:avLst/>
          </a:prstGeom>
          <a:solidFill>
            <a:srgbClr val="FFD9F4"/>
          </a:solidFill>
          <a:ln w="9525">
            <a:solidFill>
              <a:schemeClr val="tx1"/>
            </a:solidFill>
            <a:miter lim="800000"/>
            <a:headEnd/>
            <a:tailEnd/>
          </a:ln>
          <a:effectLst/>
        </p:spPr>
        <p:txBody>
          <a:bodyPr/>
          <a:lstStyle/>
          <a:p>
            <a:pPr marL="342900" indent="-342900" algn="ctr">
              <a:lnSpc>
                <a:spcPct val="80000"/>
              </a:lnSpc>
              <a:spcBef>
                <a:spcPct val="20000"/>
              </a:spcBef>
            </a:pPr>
            <a:r>
              <a:rPr lang="en-GB" b="1" i="1" dirty="0">
                <a:latin typeface="Calibri" pitchFamily="34" charset="0"/>
              </a:rPr>
              <a:t>Disadvantages</a:t>
            </a:r>
            <a:r>
              <a:rPr lang="en-GB" dirty="0">
                <a:latin typeface="Calibri" pitchFamily="34" charset="0"/>
              </a:rPr>
              <a:t/>
            </a:r>
            <a:br>
              <a:rPr lang="en-GB" dirty="0">
                <a:latin typeface="Calibri" pitchFamily="34" charset="0"/>
              </a:rPr>
            </a:br>
            <a:endParaRPr lang="en-GB" dirty="0">
              <a:latin typeface="Calibri" pitchFamily="34" charset="0"/>
            </a:endParaRPr>
          </a:p>
          <a:p>
            <a:pPr marL="342900" indent="-342900" algn="ctr">
              <a:lnSpc>
                <a:spcPct val="80000"/>
              </a:lnSpc>
              <a:spcBef>
                <a:spcPct val="20000"/>
              </a:spcBef>
              <a:buFontTx/>
              <a:buChar char="•"/>
            </a:pPr>
            <a:r>
              <a:rPr lang="en-GB" dirty="0">
                <a:latin typeface="Calibri" pitchFamily="34" charset="0"/>
              </a:rPr>
              <a:t>Applicants are drawn from a limited pool of potential candidates whereas outside candidates may have more experience that could benefit the organisation;</a:t>
            </a:r>
            <a:br>
              <a:rPr lang="en-GB" dirty="0">
                <a:latin typeface="Calibri" pitchFamily="34" charset="0"/>
              </a:rPr>
            </a:br>
            <a:endParaRPr lang="en-GB" sz="900" dirty="0">
              <a:latin typeface="Calibri" pitchFamily="34" charset="0"/>
            </a:endParaRPr>
          </a:p>
          <a:p>
            <a:pPr marL="342900" indent="-342900" algn="ctr">
              <a:lnSpc>
                <a:spcPct val="80000"/>
              </a:lnSpc>
              <a:spcBef>
                <a:spcPct val="20000"/>
              </a:spcBef>
              <a:buFontTx/>
              <a:buChar char="•"/>
            </a:pPr>
            <a:r>
              <a:rPr lang="en-GB" dirty="0">
                <a:latin typeface="Calibri" pitchFamily="34" charset="0"/>
              </a:rPr>
              <a:t>If a vacancy is filled from within then another vacancy arises so costs increase;</a:t>
            </a:r>
            <a:br>
              <a:rPr lang="en-GB" dirty="0">
                <a:latin typeface="Calibri" pitchFamily="34" charset="0"/>
              </a:rPr>
            </a:br>
            <a:endParaRPr lang="en-GB" sz="900" dirty="0">
              <a:latin typeface="Calibri" pitchFamily="34" charset="0"/>
            </a:endParaRPr>
          </a:p>
          <a:p>
            <a:pPr marL="342900" indent="-342900" algn="ctr">
              <a:lnSpc>
                <a:spcPct val="80000"/>
              </a:lnSpc>
              <a:spcBef>
                <a:spcPct val="20000"/>
              </a:spcBef>
              <a:buFontTx/>
              <a:buChar char="•"/>
            </a:pPr>
            <a:r>
              <a:rPr lang="en-GB" dirty="0">
                <a:latin typeface="Calibri" pitchFamily="34" charset="0"/>
              </a:rPr>
              <a:t>If there are a number of internal applicants and one gets the position it may result in those who are unsuccessful being jealous, unhappy and disappointment and so they may decide to apply elsewhere.</a:t>
            </a:r>
          </a:p>
        </p:txBody>
      </p:sp>
      <p:sp>
        <p:nvSpPr>
          <p:cNvPr id="179209" name="Rectangle 9"/>
          <p:cNvSpPr>
            <a:spLocks noChangeArrowheads="1"/>
          </p:cNvSpPr>
          <p:nvPr/>
        </p:nvSpPr>
        <p:spPr bwMode="auto">
          <a:xfrm>
            <a:off x="0" y="935038"/>
            <a:ext cx="9144000" cy="817562"/>
          </a:xfrm>
          <a:prstGeom prst="rect">
            <a:avLst/>
          </a:prstGeom>
          <a:noFill/>
          <a:ln w="9525">
            <a:noFill/>
            <a:miter lim="800000"/>
            <a:headEnd/>
            <a:tailEnd/>
          </a:ln>
          <a:effectLst/>
        </p:spPr>
        <p:txBody>
          <a:bodyPr/>
          <a:lstStyle/>
          <a:p>
            <a:pPr marL="342900" indent="-342900" algn="ctr">
              <a:spcBef>
                <a:spcPct val="20000"/>
              </a:spcBef>
            </a:pPr>
            <a:r>
              <a:rPr lang="en-GB" dirty="0" smtClean="0">
                <a:latin typeface="Calibri" pitchFamily="34" charset="0"/>
              </a:rPr>
              <a:t>Examples: Staff newsletters, notices </a:t>
            </a:r>
            <a:r>
              <a:rPr lang="en-GB" dirty="0" err="1">
                <a:latin typeface="Calibri" pitchFamily="34" charset="0"/>
              </a:rPr>
              <a:t>eg</a:t>
            </a:r>
            <a:r>
              <a:rPr lang="en-GB" dirty="0">
                <a:latin typeface="Calibri" pitchFamily="34" charset="0"/>
              </a:rPr>
              <a:t> on staff notice </a:t>
            </a:r>
            <a:r>
              <a:rPr lang="en-GB" dirty="0" smtClean="0">
                <a:latin typeface="Calibri" pitchFamily="34" charset="0"/>
              </a:rPr>
              <a:t>board, emails</a:t>
            </a:r>
            <a:endParaRPr lang="en-GB"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9202">
                                            <p:txEl>
                                              <p:pRg st="0" end="0"/>
                                            </p:txEl>
                                          </p:spTgt>
                                        </p:tgtEl>
                                        <p:attrNameLst>
                                          <p:attrName>style.visibility</p:attrName>
                                        </p:attrNameLst>
                                      </p:cBhvr>
                                      <p:to>
                                        <p:strVal val="visible"/>
                                      </p:to>
                                    </p:set>
                                    <p:animEffect transition="in" filter="fade">
                                      <p:cBhvr>
                                        <p:cTn id="7" dur="1000"/>
                                        <p:tgtEl>
                                          <p:spTgt spid="179202">
                                            <p:txEl>
                                              <p:pRg st="0" end="0"/>
                                            </p:txEl>
                                          </p:spTgt>
                                        </p:tgtEl>
                                      </p:cBhvr>
                                    </p:animEffect>
                                    <p:anim calcmode="lin" valueType="num">
                                      <p:cBhvr>
                                        <p:cTn id="8" dur="1000" fill="hold"/>
                                        <p:tgtEl>
                                          <p:spTgt spid="17920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7920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9209">
                                            <p:txEl>
                                              <p:pRg st="0" end="0"/>
                                            </p:txEl>
                                          </p:spTgt>
                                        </p:tgtEl>
                                        <p:attrNameLst>
                                          <p:attrName>style.visibility</p:attrName>
                                        </p:attrNameLst>
                                      </p:cBhvr>
                                      <p:to>
                                        <p:strVal val="visible"/>
                                      </p:to>
                                    </p:set>
                                    <p:animEffect transition="in" filter="fade">
                                      <p:cBhvr>
                                        <p:cTn id="14" dur="1000"/>
                                        <p:tgtEl>
                                          <p:spTgt spid="179209">
                                            <p:txEl>
                                              <p:pRg st="0" end="0"/>
                                            </p:txEl>
                                          </p:spTgt>
                                        </p:tgtEl>
                                      </p:cBhvr>
                                    </p:animEffect>
                                    <p:anim calcmode="lin" valueType="num">
                                      <p:cBhvr>
                                        <p:cTn id="15" dur="1000" fill="hold"/>
                                        <p:tgtEl>
                                          <p:spTgt spid="17920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7920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9207">
                                            <p:bg/>
                                          </p:spTgt>
                                        </p:tgtEl>
                                        <p:attrNameLst>
                                          <p:attrName>style.visibility</p:attrName>
                                        </p:attrNameLst>
                                      </p:cBhvr>
                                      <p:to>
                                        <p:strVal val="visible"/>
                                      </p:to>
                                    </p:set>
                                    <p:animEffect transition="in" filter="fade">
                                      <p:cBhvr>
                                        <p:cTn id="21" dur="1000"/>
                                        <p:tgtEl>
                                          <p:spTgt spid="179207">
                                            <p:bg/>
                                          </p:spTgt>
                                        </p:tgtEl>
                                      </p:cBhvr>
                                    </p:animEffect>
                                    <p:anim calcmode="lin" valueType="num">
                                      <p:cBhvr>
                                        <p:cTn id="22" dur="1000" fill="hold"/>
                                        <p:tgtEl>
                                          <p:spTgt spid="179207">
                                            <p:bg/>
                                          </p:spTgt>
                                        </p:tgtEl>
                                        <p:attrNameLst>
                                          <p:attrName>ppt_x</p:attrName>
                                        </p:attrNameLst>
                                      </p:cBhvr>
                                      <p:tavLst>
                                        <p:tav tm="0">
                                          <p:val>
                                            <p:strVal val="#ppt_x"/>
                                          </p:val>
                                        </p:tav>
                                        <p:tav tm="100000">
                                          <p:val>
                                            <p:strVal val="#ppt_x"/>
                                          </p:val>
                                        </p:tav>
                                      </p:tavLst>
                                    </p:anim>
                                    <p:anim calcmode="lin" valueType="num">
                                      <p:cBhvr>
                                        <p:cTn id="23" dur="1000" fill="hold"/>
                                        <p:tgtEl>
                                          <p:spTgt spid="179207">
                                            <p:bg/>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9207">
                                            <p:txEl>
                                              <p:pRg st="0" end="0"/>
                                            </p:txEl>
                                          </p:spTgt>
                                        </p:tgtEl>
                                        <p:attrNameLst>
                                          <p:attrName>style.visibility</p:attrName>
                                        </p:attrNameLst>
                                      </p:cBhvr>
                                      <p:to>
                                        <p:strVal val="visible"/>
                                      </p:to>
                                    </p:set>
                                    <p:animEffect transition="in" filter="fade">
                                      <p:cBhvr>
                                        <p:cTn id="28" dur="1000"/>
                                        <p:tgtEl>
                                          <p:spTgt spid="179207">
                                            <p:txEl>
                                              <p:pRg st="0" end="0"/>
                                            </p:txEl>
                                          </p:spTgt>
                                        </p:tgtEl>
                                      </p:cBhvr>
                                    </p:animEffect>
                                    <p:anim calcmode="lin" valueType="num">
                                      <p:cBhvr>
                                        <p:cTn id="29" dur="1000" fill="hold"/>
                                        <p:tgtEl>
                                          <p:spTgt spid="179207">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7920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9207">
                                            <p:txEl>
                                              <p:pRg st="1" end="1"/>
                                            </p:txEl>
                                          </p:spTgt>
                                        </p:tgtEl>
                                        <p:attrNameLst>
                                          <p:attrName>style.visibility</p:attrName>
                                        </p:attrNameLst>
                                      </p:cBhvr>
                                      <p:to>
                                        <p:strVal val="visible"/>
                                      </p:to>
                                    </p:set>
                                    <p:animEffect transition="in" filter="fade">
                                      <p:cBhvr>
                                        <p:cTn id="35" dur="1000"/>
                                        <p:tgtEl>
                                          <p:spTgt spid="179207">
                                            <p:txEl>
                                              <p:pRg st="1" end="1"/>
                                            </p:txEl>
                                          </p:spTgt>
                                        </p:tgtEl>
                                      </p:cBhvr>
                                    </p:animEffect>
                                    <p:anim calcmode="lin" valueType="num">
                                      <p:cBhvr>
                                        <p:cTn id="36" dur="1000" fill="hold"/>
                                        <p:tgtEl>
                                          <p:spTgt spid="179207">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17920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9207">
                                            <p:txEl>
                                              <p:pRg st="2" end="2"/>
                                            </p:txEl>
                                          </p:spTgt>
                                        </p:tgtEl>
                                        <p:attrNameLst>
                                          <p:attrName>style.visibility</p:attrName>
                                        </p:attrNameLst>
                                      </p:cBhvr>
                                      <p:to>
                                        <p:strVal val="visible"/>
                                      </p:to>
                                    </p:set>
                                    <p:animEffect transition="in" filter="fade">
                                      <p:cBhvr>
                                        <p:cTn id="42" dur="1000"/>
                                        <p:tgtEl>
                                          <p:spTgt spid="179207">
                                            <p:txEl>
                                              <p:pRg st="2" end="2"/>
                                            </p:txEl>
                                          </p:spTgt>
                                        </p:tgtEl>
                                      </p:cBhvr>
                                    </p:animEffect>
                                    <p:anim calcmode="lin" valueType="num">
                                      <p:cBhvr>
                                        <p:cTn id="43" dur="1000" fill="hold"/>
                                        <p:tgtEl>
                                          <p:spTgt spid="179207">
                                            <p:txEl>
                                              <p:pRg st="2" end="2"/>
                                            </p:txEl>
                                          </p:spTgt>
                                        </p:tgtEl>
                                        <p:attrNameLst>
                                          <p:attrName>ppt_x</p:attrName>
                                        </p:attrNameLst>
                                      </p:cBhvr>
                                      <p:tavLst>
                                        <p:tav tm="0">
                                          <p:val>
                                            <p:strVal val="#ppt_x"/>
                                          </p:val>
                                        </p:tav>
                                        <p:tav tm="100000">
                                          <p:val>
                                            <p:strVal val="#ppt_x"/>
                                          </p:val>
                                        </p:tav>
                                      </p:tavLst>
                                    </p:anim>
                                    <p:anim calcmode="lin" valueType="num">
                                      <p:cBhvr>
                                        <p:cTn id="44" dur="1000" fill="hold"/>
                                        <p:tgtEl>
                                          <p:spTgt spid="17920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79207">
                                            <p:txEl>
                                              <p:pRg st="3" end="3"/>
                                            </p:txEl>
                                          </p:spTgt>
                                        </p:tgtEl>
                                        <p:attrNameLst>
                                          <p:attrName>style.visibility</p:attrName>
                                        </p:attrNameLst>
                                      </p:cBhvr>
                                      <p:to>
                                        <p:strVal val="visible"/>
                                      </p:to>
                                    </p:set>
                                    <p:animEffect transition="in" filter="fade">
                                      <p:cBhvr>
                                        <p:cTn id="49" dur="1000"/>
                                        <p:tgtEl>
                                          <p:spTgt spid="179207">
                                            <p:txEl>
                                              <p:pRg st="3" end="3"/>
                                            </p:txEl>
                                          </p:spTgt>
                                        </p:tgtEl>
                                      </p:cBhvr>
                                    </p:animEffect>
                                    <p:anim calcmode="lin" valueType="num">
                                      <p:cBhvr>
                                        <p:cTn id="50" dur="1000" fill="hold"/>
                                        <p:tgtEl>
                                          <p:spTgt spid="179207">
                                            <p:txEl>
                                              <p:pRg st="3" end="3"/>
                                            </p:txEl>
                                          </p:spTgt>
                                        </p:tgtEl>
                                        <p:attrNameLst>
                                          <p:attrName>ppt_x</p:attrName>
                                        </p:attrNameLst>
                                      </p:cBhvr>
                                      <p:tavLst>
                                        <p:tav tm="0">
                                          <p:val>
                                            <p:strVal val="#ppt_x"/>
                                          </p:val>
                                        </p:tav>
                                        <p:tav tm="100000">
                                          <p:val>
                                            <p:strVal val="#ppt_x"/>
                                          </p:val>
                                        </p:tav>
                                      </p:tavLst>
                                    </p:anim>
                                    <p:anim calcmode="lin" valueType="num">
                                      <p:cBhvr>
                                        <p:cTn id="51" dur="1000" fill="hold"/>
                                        <p:tgtEl>
                                          <p:spTgt spid="17920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79207">
                                            <p:txEl>
                                              <p:pRg st="4" end="4"/>
                                            </p:txEl>
                                          </p:spTgt>
                                        </p:tgtEl>
                                        <p:attrNameLst>
                                          <p:attrName>style.visibility</p:attrName>
                                        </p:attrNameLst>
                                      </p:cBhvr>
                                      <p:to>
                                        <p:strVal val="visible"/>
                                      </p:to>
                                    </p:set>
                                    <p:animEffect transition="in" filter="fade">
                                      <p:cBhvr>
                                        <p:cTn id="56" dur="1000"/>
                                        <p:tgtEl>
                                          <p:spTgt spid="179207">
                                            <p:txEl>
                                              <p:pRg st="4" end="4"/>
                                            </p:txEl>
                                          </p:spTgt>
                                        </p:tgtEl>
                                      </p:cBhvr>
                                    </p:animEffect>
                                    <p:anim calcmode="lin" valueType="num">
                                      <p:cBhvr>
                                        <p:cTn id="57" dur="1000" fill="hold"/>
                                        <p:tgtEl>
                                          <p:spTgt spid="179207">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7920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79208">
                                            <p:bg/>
                                          </p:spTgt>
                                        </p:tgtEl>
                                        <p:attrNameLst>
                                          <p:attrName>style.visibility</p:attrName>
                                        </p:attrNameLst>
                                      </p:cBhvr>
                                      <p:to>
                                        <p:strVal val="visible"/>
                                      </p:to>
                                    </p:set>
                                    <p:animEffect transition="in" filter="fade">
                                      <p:cBhvr>
                                        <p:cTn id="63" dur="1000"/>
                                        <p:tgtEl>
                                          <p:spTgt spid="179208">
                                            <p:bg/>
                                          </p:spTgt>
                                        </p:tgtEl>
                                      </p:cBhvr>
                                    </p:animEffect>
                                    <p:anim calcmode="lin" valueType="num">
                                      <p:cBhvr>
                                        <p:cTn id="64" dur="1000" fill="hold"/>
                                        <p:tgtEl>
                                          <p:spTgt spid="179208">
                                            <p:bg/>
                                          </p:spTgt>
                                        </p:tgtEl>
                                        <p:attrNameLst>
                                          <p:attrName>ppt_x</p:attrName>
                                        </p:attrNameLst>
                                      </p:cBhvr>
                                      <p:tavLst>
                                        <p:tav tm="0">
                                          <p:val>
                                            <p:strVal val="#ppt_x"/>
                                          </p:val>
                                        </p:tav>
                                        <p:tav tm="100000">
                                          <p:val>
                                            <p:strVal val="#ppt_x"/>
                                          </p:val>
                                        </p:tav>
                                      </p:tavLst>
                                    </p:anim>
                                    <p:anim calcmode="lin" valueType="num">
                                      <p:cBhvr>
                                        <p:cTn id="65" dur="1000" fill="hold"/>
                                        <p:tgtEl>
                                          <p:spTgt spid="179208">
                                            <p:bg/>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79208">
                                            <p:txEl>
                                              <p:pRg st="0" end="0"/>
                                            </p:txEl>
                                          </p:spTgt>
                                        </p:tgtEl>
                                        <p:attrNameLst>
                                          <p:attrName>style.visibility</p:attrName>
                                        </p:attrNameLst>
                                      </p:cBhvr>
                                      <p:to>
                                        <p:strVal val="visible"/>
                                      </p:to>
                                    </p:set>
                                    <p:animEffect transition="in" filter="fade">
                                      <p:cBhvr>
                                        <p:cTn id="70" dur="1000"/>
                                        <p:tgtEl>
                                          <p:spTgt spid="179208">
                                            <p:txEl>
                                              <p:pRg st="0" end="0"/>
                                            </p:txEl>
                                          </p:spTgt>
                                        </p:tgtEl>
                                      </p:cBhvr>
                                    </p:animEffect>
                                    <p:anim calcmode="lin" valueType="num">
                                      <p:cBhvr>
                                        <p:cTn id="71" dur="1000" fill="hold"/>
                                        <p:tgtEl>
                                          <p:spTgt spid="179208">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7920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79208">
                                            <p:txEl>
                                              <p:pRg st="1" end="1"/>
                                            </p:txEl>
                                          </p:spTgt>
                                        </p:tgtEl>
                                        <p:attrNameLst>
                                          <p:attrName>style.visibility</p:attrName>
                                        </p:attrNameLst>
                                      </p:cBhvr>
                                      <p:to>
                                        <p:strVal val="visible"/>
                                      </p:to>
                                    </p:set>
                                    <p:animEffect transition="in" filter="fade">
                                      <p:cBhvr>
                                        <p:cTn id="77" dur="1000"/>
                                        <p:tgtEl>
                                          <p:spTgt spid="179208">
                                            <p:txEl>
                                              <p:pRg st="1" end="1"/>
                                            </p:txEl>
                                          </p:spTgt>
                                        </p:tgtEl>
                                      </p:cBhvr>
                                    </p:animEffect>
                                    <p:anim calcmode="lin" valueType="num">
                                      <p:cBhvr>
                                        <p:cTn id="78" dur="1000" fill="hold"/>
                                        <p:tgtEl>
                                          <p:spTgt spid="179208">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17920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79208">
                                            <p:txEl>
                                              <p:pRg st="2" end="2"/>
                                            </p:txEl>
                                          </p:spTgt>
                                        </p:tgtEl>
                                        <p:attrNameLst>
                                          <p:attrName>style.visibility</p:attrName>
                                        </p:attrNameLst>
                                      </p:cBhvr>
                                      <p:to>
                                        <p:strVal val="visible"/>
                                      </p:to>
                                    </p:set>
                                    <p:animEffect transition="in" filter="fade">
                                      <p:cBhvr>
                                        <p:cTn id="84" dur="1000"/>
                                        <p:tgtEl>
                                          <p:spTgt spid="179208">
                                            <p:txEl>
                                              <p:pRg st="2" end="2"/>
                                            </p:txEl>
                                          </p:spTgt>
                                        </p:tgtEl>
                                      </p:cBhvr>
                                    </p:animEffect>
                                    <p:anim calcmode="lin" valueType="num">
                                      <p:cBhvr>
                                        <p:cTn id="85" dur="1000" fill="hold"/>
                                        <p:tgtEl>
                                          <p:spTgt spid="179208">
                                            <p:txEl>
                                              <p:pRg st="2" end="2"/>
                                            </p:txEl>
                                          </p:spTgt>
                                        </p:tgtEl>
                                        <p:attrNameLst>
                                          <p:attrName>ppt_x</p:attrName>
                                        </p:attrNameLst>
                                      </p:cBhvr>
                                      <p:tavLst>
                                        <p:tav tm="0">
                                          <p:val>
                                            <p:strVal val="#ppt_x"/>
                                          </p:val>
                                        </p:tav>
                                        <p:tav tm="100000">
                                          <p:val>
                                            <p:strVal val="#ppt_x"/>
                                          </p:val>
                                        </p:tav>
                                      </p:tavLst>
                                    </p:anim>
                                    <p:anim calcmode="lin" valueType="num">
                                      <p:cBhvr>
                                        <p:cTn id="86" dur="1000" fill="hold"/>
                                        <p:tgtEl>
                                          <p:spTgt spid="17920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79208">
                                            <p:txEl>
                                              <p:pRg st="3" end="3"/>
                                            </p:txEl>
                                          </p:spTgt>
                                        </p:tgtEl>
                                        <p:attrNameLst>
                                          <p:attrName>style.visibility</p:attrName>
                                        </p:attrNameLst>
                                      </p:cBhvr>
                                      <p:to>
                                        <p:strVal val="visible"/>
                                      </p:to>
                                    </p:set>
                                    <p:animEffect transition="in" filter="fade">
                                      <p:cBhvr>
                                        <p:cTn id="91" dur="1000"/>
                                        <p:tgtEl>
                                          <p:spTgt spid="179208">
                                            <p:txEl>
                                              <p:pRg st="3" end="3"/>
                                            </p:txEl>
                                          </p:spTgt>
                                        </p:tgtEl>
                                      </p:cBhvr>
                                    </p:animEffect>
                                    <p:anim calcmode="lin" valueType="num">
                                      <p:cBhvr>
                                        <p:cTn id="92" dur="1000" fill="hold"/>
                                        <p:tgtEl>
                                          <p:spTgt spid="179208">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17920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build="p"/>
      <p:bldP spid="179207" grpId="0" build="p" animBg="1"/>
      <p:bldP spid="179208" grpId="0" build="p" animBg="1"/>
      <p:bldP spid="179209"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7"/>
          <p:cNvSpPr>
            <a:spLocks noGrp="1"/>
          </p:cNvSpPr>
          <p:nvPr>
            <p:ph type="sldNum" sz="quarter" idx="12"/>
          </p:nvPr>
        </p:nvSpPr>
        <p:spPr/>
        <p:txBody>
          <a:bodyPr/>
          <a:lstStyle/>
          <a:p>
            <a:fld id="{E732838F-C04E-4265-89C0-5F09564F8F06}" type="slidenum">
              <a:rPr lang="en-GB"/>
              <a:pPr/>
              <a:t>11</a:t>
            </a:fld>
            <a:endParaRPr lang="en-GB"/>
          </a:p>
        </p:txBody>
      </p:sp>
      <p:sp>
        <p:nvSpPr>
          <p:cNvPr id="174082" name="Rectangle 2"/>
          <p:cNvSpPr>
            <a:spLocks noGrp="1" noChangeArrowheads="1"/>
          </p:cNvSpPr>
          <p:nvPr>
            <p:ph type="body" sz="half" idx="1"/>
          </p:nvPr>
        </p:nvSpPr>
        <p:spPr>
          <a:xfrm>
            <a:off x="457201" y="2057400"/>
            <a:ext cx="7162799" cy="4572000"/>
          </a:xfrm>
          <a:prstGeom prst="roundRect">
            <a:avLst/>
          </a:prstGeom>
          <a:solidFill>
            <a:srgbClr val="FFD9F3"/>
          </a:solidFill>
          <a:ln>
            <a:solidFill>
              <a:schemeClr val="tx1"/>
            </a:solidFill>
          </a:ln>
        </p:spPr>
        <p:txBody>
          <a:bodyPr/>
          <a:lstStyle/>
          <a:p>
            <a:pPr>
              <a:spcBef>
                <a:spcPct val="50000"/>
              </a:spcBef>
              <a:buFont typeface="+mj-lt"/>
              <a:buAutoNum type="arabicPeriod"/>
            </a:pPr>
            <a:r>
              <a:rPr lang="en-GB" sz="1800" dirty="0">
                <a:latin typeface="Calibri" pitchFamily="34" charset="0"/>
              </a:rPr>
              <a:t>Interviews take place where candidates will be asked questions and may be asked to give a presentation or participate in a </a:t>
            </a:r>
            <a:r>
              <a:rPr lang="en-GB" sz="1800" dirty="0" smtClean="0">
                <a:latin typeface="Calibri" pitchFamily="34" charset="0"/>
              </a:rPr>
              <a:t>role play </a:t>
            </a:r>
            <a:r>
              <a:rPr lang="en-GB" sz="1800" dirty="0">
                <a:latin typeface="Calibri" pitchFamily="34" charset="0"/>
              </a:rPr>
              <a:t>task; </a:t>
            </a:r>
          </a:p>
          <a:p>
            <a:pPr>
              <a:spcBef>
                <a:spcPct val="50000"/>
              </a:spcBef>
              <a:buFont typeface="+mj-lt"/>
              <a:buAutoNum type="arabicPeriod"/>
            </a:pPr>
            <a:r>
              <a:rPr lang="en-GB" sz="1800" dirty="0" smtClean="0">
                <a:latin typeface="Calibri" pitchFamily="34" charset="0"/>
              </a:rPr>
              <a:t>Attainment </a:t>
            </a:r>
            <a:r>
              <a:rPr lang="en-GB" sz="1800" dirty="0">
                <a:latin typeface="Calibri" pitchFamily="34" charset="0"/>
              </a:rPr>
              <a:t>tests, Aptitude Tests and Psychometrical Tests may be carried out on the candidates on the short list prior to interviewing; </a:t>
            </a:r>
          </a:p>
          <a:p>
            <a:pPr>
              <a:spcBef>
                <a:spcPct val="50000"/>
              </a:spcBef>
              <a:buFont typeface="+mj-lt"/>
              <a:buAutoNum type="arabicPeriod"/>
            </a:pPr>
            <a:r>
              <a:rPr lang="en-GB" sz="1800" dirty="0">
                <a:latin typeface="Calibri" pitchFamily="34" charset="0"/>
              </a:rPr>
              <a:t>Best candidate is selected and offered the position and the unsuccessful candidates informed and thanked for their interest.</a:t>
            </a:r>
          </a:p>
          <a:p>
            <a:pPr>
              <a:spcBef>
                <a:spcPct val="50000"/>
              </a:spcBef>
              <a:buFont typeface="+mj-lt"/>
              <a:buAutoNum type="arabicPeriod"/>
            </a:pPr>
            <a:r>
              <a:rPr lang="en-GB" sz="1800" dirty="0" smtClean="0">
                <a:latin typeface="Calibri" pitchFamily="34" charset="0"/>
              </a:rPr>
              <a:t>Short </a:t>
            </a:r>
            <a:r>
              <a:rPr lang="en-GB" sz="1800" dirty="0">
                <a:latin typeface="Calibri" pitchFamily="34" charset="0"/>
              </a:rPr>
              <a:t>list of suitable candidates who meet the requirements is drawn up; </a:t>
            </a:r>
            <a:endParaRPr lang="en-GB" sz="1800" dirty="0" smtClean="0">
              <a:latin typeface="Calibri" pitchFamily="34" charset="0"/>
            </a:endParaRPr>
          </a:p>
          <a:p>
            <a:pPr>
              <a:spcBef>
                <a:spcPct val="50000"/>
              </a:spcBef>
              <a:buFont typeface="+mj-lt"/>
              <a:buAutoNum type="arabicPeriod"/>
            </a:pPr>
            <a:r>
              <a:rPr lang="en-GB" sz="1800" dirty="0" smtClean="0">
                <a:latin typeface="Calibri" pitchFamily="34" charset="0"/>
              </a:rPr>
              <a:t>Application </a:t>
            </a:r>
            <a:r>
              <a:rPr lang="en-GB" sz="1800" dirty="0">
                <a:latin typeface="Calibri" pitchFamily="34" charset="0"/>
              </a:rPr>
              <a:t>Forms/CVs and References which have been received are now checked against the Person Specification to see if candidates meet the requirements; </a:t>
            </a:r>
          </a:p>
        </p:txBody>
      </p:sp>
      <p:sp>
        <p:nvSpPr>
          <p:cNvPr id="174086" name="Rectangle 6"/>
          <p:cNvSpPr>
            <a:spLocks noChangeArrowheads="1"/>
          </p:cNvSpPr>
          <p:nvPr/>
        </p:nvSpPr>
        <p:spPr bwMode="auto">
          <a:xfrm>
            <a:off x="0" y="152400"/>
            <a:ext cx="9144000" cy="485775"/>
          </a:xfrm>
          <a:prstGeom prst="rect">
            <a:avLst/>
          </a:prstGeom>
          <a:noFill/>
          <a:ln w="9525">
            <a:noFill/>
            <a:miter lim="800000"/>
            <a:headEnd/>
            <a:tailEnd/>
          </a:ln>
          <a:effectLst/>
        </p:spPr>
        <p:txBody>
          <a:bodyPr anchor="ctr"/>
          <a:lstStyle/>
          <a:p>
            <a:pPr algn="ctr"/>
            <a:r>
              <a:rPr lang="en-US" sz="2400" b="1" dirty="0" smtClean="0">
                <a:solidFill>
                  <a:schemeClr val="tx2"/>
                </a:solidFill>
                <a:latin typeface="Verdana" pitchFamily="34" charset="0"/>
              </a:rPr>
              <a:t>Selection Process</a:t>
            </a:r>
            <a:endParaRPr lang="en-GB" sz="2400" b="1" dirty="0">
              <a:solidFill>
                <a:schemeClr val="tx2"/>
              </a:solidFill>
              <a:latin typeface="Verdana" pitchFamily="34" charset="0"/>
            </a:endParaRPr>
          </a:p>
        </p:txBody>
      </p:sp>
      <p:sp>
        <p:nvSpPr>
          <p:cNvPr id="174087" name="AutoShape 7"/>
          <p:cNvSpPr>
            <a:spLocks noChangeArrowheads="1"/>
          </p:cNvSpPr>
          <p:nvPr/>
        </p:nvSpPr>
        <p:spPr bwMode="auto">
          <a:xfrm>
            <a:off x="381000" y="925513"/>
            <a:ext cx="8294688" cy="1131887"/>
          </a:xfrm>
          <a:prstGeom prst="roundRect">
            <a:avLst/>
          </a:prstGeom>
          <a:solidFill>
            <a:srgbClr val="FFD9F3"/>
          </a:solidFill>
          <a:ln w="9525">
            <a:solidFill>
              <a:schemeClr val="tx1"/>
            </a:solidFill>
            <a:round/>
            <a:headEnd/>
            <a:tailEnd/>
          </a:ln>
          <a:effectLst/>
        </p:spPr>
        <p:txBody>
          <a:bodyPr anchor="ctr"/>
          <a:lstStyle/>
          <a:p>
            <a:pPr algn="ctr"/>
            <a:r>
              <a:rPr lang="en-GB" dirty="0" smtClean="0">
                <a:solidFill>
                  <a:schemeClr val="tx2"/>
                </a:solidFill>
                <a:latin typeface="Calibri" pitchFamily="34" charset="0"/>
              </a:rPr>
              <a:t>Selection is the process of </a:t>
            </a:r>
            <a:r>
              <a:rPr lang="en-GB" i="1" dirty="0" smtClean="0">
                <a:solidFill>
                  <a:schemeClr val="tx2"/>
                </a:solidFill>
                <a:latin typeface="Calibri" pitchFamily="34" charset="0"/>
              </a:rPr>
              <a:t>choosing the most suitable candidate</a:t>
            </a:r>
            <a:r>
              <a:rPr lang="en-GB" dirty="0" smtClean="0">
                <a:solidFill>
                  <a:schemeClr val="tx2"/>
                </a:solidFill>
                <a:latin typeface="Calibri" pitchFamily="34" charset="0"/>
              </a:rPr>
              <a:t> from the suitable applicants identified in the Recruitment Process and actually offering them the job. </a:t>
            </a:r>
            <a:r>
              <a:rPr lang="en-GB" sz="2000" b="1" dirty="0" smtClean="0">
                <a:solidFill>
                  <a:srgbClr val="FF0000"/>
                </a:solidFill>
                <a:latin typeface="Calibri" pitchFamily="34" charset="0"/>
              </a:rPr>
              <a:t>Put the following stages of the selection process in the correct order.</a:t>
            </a:r>
            <a:endParaRPr lang="en-GB" sz="2000" b="1" dirty="0">
              <a:solidFill>
                <a:srgbClr val="FF0000"/>
              </a:solidFill>
              <a:latin typeface="Calibri" pitchFamily="34" charset="0"/>
            </a:endParaRPr>
          </a:p>
        </p:txBody>
      </p:sp>
      <p:sp>
        <p:nvSpPr>
          <p:cNvPr id="6" name="Down Arrow 5"/>
          <p:cNvSpPr/>
          <p:nvPr/>
        </p:nvSpPr>
        <p:spPr>
          <a:xfrm>
            <a:off x="228600" y="2209800"/>
            <a:ext cx="533400" cy="3886200"/>
          </a:xfrm>
          <a:prstGeom prst="downArrow">
            <a:avLst/>
          </a:prstGeom>
          <a:solidFill>
            <a:srgbClr val="FFD9F4"/>
          </a:solidFill>
          <a:ln w="6350">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000" b="1" i="1" dirty="0" smtClean="0">
                <a:solidFill>
                  <a:schemeClr val="tx1"/>
                </a:solidFill>
              </a:rPr>
              <a:t>The Selection Process</a:t>
            </a:r>
            <a:endParaRPr lang="en-GB" sz="2000" b="1" i="1" dirty="0">
              <a:solidFill>
                <a:schemeClr val="tx1"/>
              </a:solidFill>
            </a:endParaRPr>
          </a:p>
        </p:txBody>
      </p:sp>
      <p:pic>
        <p:nvPicPr>
          <p:cNvPr id="47106" name="Picture 2" descr="Job Interview by mazeo"/>
          <p:cNvPicPr>
            <a:picLocks noChangeAspect="1" noChangeArrowheads="1"/>
          </p:cNvPicPr>
          <p:nvPr/>
        </p:nvPicPr>
        <p:blipFill>
          <a:blip r:embed="rId2" cstate="print"/>
          <a:srcRect/>
          <a:stretch>
            <a:fillRect/>
          </a:stretch>
        </p:blipFill>
        <p:spPr bwMode="auto">
          <a:xfrm rot="2182646">
            <a:off x="7259317" y="2927297"/>
            <a:ext cx="1739900" cy="105988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4082">
                                            <p:bg/>
                                          </p:spTgt>
                                        </p:tgtEl>
                                        <p:attrNameLst>
                                          <p:attrName>style.visibility</p:attrName>
                                        </p:attrNameLst>
                                      </p:cBhvr>
                                      <p:to>
                                        <p:strVal val="visible"/>
                                      </p:to>
                                    </p:set>
                                    <p:animEffect transition="in" filter="fade">
                                      <p:cBhvr>
                                        <p:cTn id="7" dur="1000"/>
                                        <p:tgtEl>
                                          <p:spTgt spid="174082">
                                            <p:bg/>
                                          </p:spTgt>
                                        </p:tgtEl>
                                      </p:cBhvr>
                                    </p:animEffect>
                                    <p:anim calcmode="lin" valueType="num">
                                      <p:cBhvr>
                                        <p:cTn id="8" dur="1000" fill="hold"/>
                                        <p:tgtEl>
                                          <p:spTgt spid="174082">
                                            <p:bg/>
                                          </p:spTgt>
                                        </p:tgtEl>
                                        <p:attrNameLst>
                                          <p:attrName>ppt_x</p:attrName>
                                        </p:attrNameLst>
                                      </p:cBhvr>
                                      <p:tavLst>
                                        <p:tav tm="0">
                                          <p:val>
                                            <p:strVal val="#ppt_x"/>
                                          </p:val>
                                        </p:tav>
                                        <p:tav tm="100000">
                                          <p:val>
                                            <p:strVal val="#ppt_x"/>
                                          </p:val>
                                        </p:tav>
                                      </p:tavLst>
                                    </p:anim>
                                    <p:anim calcmode="lin" valueType="num">
                                      <p:cBhvr>
                                        <p:cTn id="9" dur="1000" fill="hold"/>
                                        <p:tgtEl>
                                          <p:spTgt spid="174082">
                                            <p:bg/>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2000" fill="hold"/>
                                        <p:tgtEl>
                                          <p:spTgt spid="6"/>
                                        </p:tgtEl>
                                        <p:attrNameLst>
                                          <p:attrName>ppt_x</p:attrName>
                                        </p:attrNameLst>
                                      </p:cBhvr>
                                      <p:tavLst>
                                        <p:tav tm="0">
                                          <p:val>
                                            <p:strVal val="#ppt_x"/>
                                          </p:val>
                                        </p:tav>
                                        <p:tav tm="100000">
                                          <p:val>
                                            <p:strVal val="#ppt_x"/>
                                          </p:val>
                                        </p:tav>
                                      </p:tavLst>
                                    </p:anim>
                                    <p:anim calcmode="lin" valueType="num">
                                      <p:cBhvr additive="base">
                                        <p:cTn id="14"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4082">
                                            <p:txEl>
                                              <p:pRg st="0" end="0"/>
                                            </p:txEl>
                                          </p:spTgt>
                                        </p:tgtEl>
                                        <p:attrNameLst>
                                          <p:attrName>style.visibility</p:attrName>
                                        </p:attrNameLst>
                                      </p:cBhvr>
                                      <p:to>
                                        <p:strVal val="visible"/>
                                      </p:to>
                                    </p:set>
                                    <p:animEffect transition="in" filter="fade">
                                      <p:cBhvr>
                                        <p:cTn id="19" dur="1000"/>
                                        <p:tgtEl>
                                          <p:spTgt spid="174082">
                                            <p:txEl>
                                              <p:pRg st="0" end="0"/>
                                            </p:txEl>
                                          </p:spTgt>
                                        </p:tgtEl>
                                      </p:cBhvr>
                                    </p:animEffect>
                                    <p:anim calcmode="lin" valueType="num">
                                      <p:cBhvr>
                                        <p:cTn id="20" dur="1000" fill="hold"/>
                                        <p:tgtEl>
                                          <p:spTgt spid="174082">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7408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4082">
                                            <p:txEl>
                                              <p:pRg st="1" end="1"/>
                                            </p:txEl>
                                          </p:spTgt>
                                        </p:tgtEl>
                                        <p:attrNameLst>
                                          <p:attrName>style.visibility</p:attrName>
                                        </p:attrNameLst>
                                      </p:cBhvr>
                                      <p:to>
                                        <p:strVal val="visible"/>
                                      </p:to>
                                    </p:set>
                                    <p:animEffect transition="in" filter="fade">
                                      <p:cBhvr>
                                        <p:cTn id="26" dur="1000"/>
                                        <p:tgtEl>
                                          <p:spTgt spid="174082">
                                            <p:txEl>
                                              <p:pRg st="1" end="1"/>
                                            </p:txEl>
                                          </p:spTgt>
                                        </p:tgtEl>
                                      </p:cBhvr>
                                    </p:animEffect>
                                    <p:anim calcmode="lin" valueType="num">
                                      <p:cBhvr>
                                        <p:cTn id="27" dur="1000" fill="hold"/>
                                        <p:tgtEl>
                                          <p:spTgt spid="174082">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7408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74082">
                                            <p:txEl>
                                              <p:pRg st="2" end="2"/>
                                            </p:txEl>
                                          </p:spTgt>
                                        </p:tgtEl>
                                        <p:attrNameLst>
                                          <p:attrName>style.visibility</p:attrName>
                                        </p:attrNameLst>
                                      </p:cBhvr>
                                      <p:to>
                                        <p:strVal val="visible"/>
                                      </p:to>
                                    </p:set>
                                    <p:animEffect transition="in" filter="fade">
                                      <p:cBhvr>
                                        <p:cTn id="33" dur="1000"/>
                                        <p:tgtEl>
                                          <p:spTgt spid="174082">
                                            <p:txEl>
                                              <p:pRg st="2" end="2"/>
                                            </p:txEl>
                                          </p:spTgt>
                                        </p:tgtEl>
                                      </p:cBhvr>
                                    </p:animEffect>
                                    <p:anim calcmode="lin" valueType="num">
                                      <p:cBhvr>
                                        <p:cTn id="34" dur="1000" fill="hold"/>
                                        <p:tgtEl>
                                          <p:spTgt spid="174082">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7408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74082">
                                            <p:txEl>
                                              <p:pRg st="3" end="3"/>
                                            </p:txEl>
                                          </p:spTgt>
                                        </p:tgtEl>
                                        <p:attrNameLst>
                                          <p:attrName>style.visibility</p:attrName>
                                        </p:attrNameLst>
                                      </p:cBhvr>
                                      <p:to>
                                        <p:strVal val="visible"/>
                                      </p:to>
                                    </p:set>
                                    <p:animEffect transition="in" filter="fade">
                                      <p:cBhvr>
                                        <p:cTn id="40" dur="1000"/>
                                        <p:tgtEl>
                                          <p:spTgt spid="174082">
                                            <p:txEl>
                                              <p:pRg st="3" end="3"/>
                                            </p:txEl>
                                          </p:spTgt>
                                        </p:tgtEl>
                                      </p:cBhvr>
                                    </p:animEffect>
                                    <p:anim calcmode="lin" valueType="num">
                                      <p:cBhvr>
                                        <p:cTn id="41" dur="1000" fill="hold"/>
                                        <p:tgtEl>
                                          <p:spTgt spid="174082">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17408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74082">
                                            <p:txEl>
                                              <p:pRg st="4" end="4"/>
                                            </p:txEl>
                                          </p:spTgt>
                                        </p:tgtEl>
                                        <p:attrNameLst>
                                          <p:attrName>style.visibility</p:attrName>
                                        </p:attrNameLst>
                                      </p:cBhvr>
                                      <p:to>
                                        <p:strVal val="visible"/>
                                      </p:to>
                                    </p:set>
                                    <p:animEffect transition="in" filter="fade">
                                      <p:cBhvr>
                                        <p:cTn id="47" dur="1000"/>
                                        <p:tgtEl>
                                          <p:spTgt spid="174082">
                                            <p:txEl>
                                              <p:pRg st="4" end="4"/>
                                            </p:txEl>
                                          </p:spTgt>
                                        </p:tgtEl>
                                      </p:cBhvr>
                                    </p:animEffect>
                                    <p:anim calcmode="lin" valueType="num">
                                      <p:cBhvr>
                                        <p:cTn id="48" dur="1000" fill="hold"/>
                                        <p:tgtEl>
                                          <p:spTgt spid="174082">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17408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uiExpand="1" build="p"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6542569-1A07-4FBA-92AA-A2300F718099}" type="slidenum">
              <a:rPr lang="en-GB" smtClean="0"/>
              <a:pPr eaLnBrk="1" hangingPunct="1">
                <a:defRPr/>
              </a:pPr>
              <a:t>12</a:t>
            </a:fld>
            <a:endParaRPr lang="en-GB" smtClean="0"/>
          </a:p>
        </p:txBody>
      </p:sp>
      <p:sp>
        <p:nvSpPr>
          <p:cNvPr id="34819" name="Rectangle 2"/>
          <p:cNvSpPr>
            <a:spLocks noChangeArrowheads="1"/>
          </p:cNvSpPr>
          <p:nvPr/>
        </p:nvSpPr>
        <p:spPr bwMode="auto">
          <a:xfrm>
            <a:off x="0" y="0"/>
            <a:ext cx="9144000" cy="908050"/>
          </a:xfrm>
          <a:prstGeom prst="rect">
            <a:avLst/>
          </a:prstGeom>
          <a:solidFill>
            <a:schemeClr val="bg1"/>
          </a:solidFill>
          <a:ln w="9525">
            <a:noFill/>
            <a:miter lim="800000"/>
            <a:headEnd/>
            <a:tailEnd/>
          </a:ln>
        </p:spPr>
        <p:txBody>
          <a:bodyPr anchor="ctr"/>
          <a:lstStyle/>
          <a:p>
            <a:pPr algn="ctr"/>
            <a:r>
              <a:rPr lang="en-GB" sz="2400" b="1" dirty="0">
                <a:solidFill>
                  <a:schemeClr val="tx2"/>
                </a:solidFill>
                <a:latin typeface="Verdana" pitchFamily="34" charset="0"/>
              </a:rPr>
              <a:t>Activity: </a:t>
            </a:r>
            <a:r>
              <a:rPr lang="en-GB" sz="2400" b="1" dirty="0" smtClean="0">
                <a:solidFill>
                  <a:schemeClr val="tx2"/>
                </a:solidFill>
                <a:latin typeface="Verdana" pitchFamily="34" charset="0"/>
              </a:rPr>
              <a:t>Recruitment and Selection</a:t>
            </a:r>
          </a:p>
        </p:txBody>
      </p:sp>
      <p:sp>
        <p:nvSpPr>
          <p:cNvPr id="34820" name="AutoShape 5"/>
          <p:cNvSpPr>
            <a:spLocks noChangeArrowheads="1"/>
          </p:cNvSpPr>
          <p:nvPr/>
        </p:nvSpPr>
        <p:spPr bwMode="auto">
          <a:xfrm>
            <a:off x="0" y="908050"/>
            <a:ext cx="9144000" cy="5949950"/>
          </a:xfrm>
          <a:prstGeom prst="foldedCorner">
            <a:avLst>
              <a:gd name="adj" fmla="val 12500"/>
            </a:avLst>
          </a:prstGeom>
          <a:solidFill>
            <a:schemeClr val="bg1"/>
          </a:solidFill>
          <a:ln w="9525">
            <a:solidFill>
              <a:schemeClr val="tx1"/>
            </a:solidFill>
            <a:round/>
            <a:headEnd/>
            <a:tailEnd/>
          </a:ln>
        </p:spPr>
        <p:txBody>
          <a:bodyPr lIns="198000" tIns="118800" rIns="198000" bIns="118800"/>
          <a:lstStyle/>
          <a:p>
            <a:r>
              <a:rPr lang="en-GB" b="1" dirty="0" smtClean="0"/>
              <a:t>RECRUITMENT AND SELECTION VIDEO TASK</a:t>
            </a:r>
          </a:p>
          <a:p>
            <a:endParaRPr lang="en-GB" b="1" dirty="0" smtClean="0"/>
          </a:p>
          <a:p>
            <a:pPr>
              <a:lnSpc>
                <a:spcPct val="150000"/>
              </a:lnSpc>
            </a:pPr>
            <a:r>
              <a:rPr lang="en-GB" dirty="0" smtClean="0">
                <a:latin typeface="Calibri" pitchFamily="34" charset="0"/>
              </a:rPr>
              <a:t>A group of business experts including Lord Sugar explain what they look for in a good employee and Hugh Pym explains why companies have recruitment and selection policies. </a:t>
            </a:r>
            <a:r>
              <a:rPr lang="en-GB" dirty="0" smtClean="0">
                <a:hlinkClick r:id="rId2"/>
              </a:rPr>
              <a:t>https://www.tes.com/teaching-resource/how-can-recruitment-affect-a-business-6173245</a:t>
            </a:r>
            <a:endParaRPr lang="en-GB" dirty="0" smtClean="0"/>
          </a:p>
          <a:p>
            <a:pPr>
              <a:lnSpc>
                <a:spcPct val="150000"/>
              </a:lnSpc>
            </a:pPr>
            <a:r>
              <a:rPr lang="en-GB" dirty="0" smtClean="0"/>
              <a:t>Whilst watching, note below what the business experts look for in a good potential candidate.</a:t>
            </a:r>
          </a:p>
          <a:p>
            <a:pPr>
              <a:lnSpc>
                <a:spcPct val="150000"/>
              </a:lnSpc>
            </a:pPr>
            <a:endParaRPr lang="en-GB" dirty="0" smtClean="0"/>
          </a:p>
          <a:p>
            <a:pPr>
              <a:lnSpc>
                <a:spcPct val="150000"/>
              </a:lnSpc>
            </a:pPr>
            <a:endParaRPr lang="en-GB" dirty="0" smtClean="0"/>
          </a:p>
          <a:p>
            <a:pPr marL="342900" indent="-342900">
              <a:lnSpc>
                <a:spcPct val="90000"/>
              </a:lnSpc>
            </a:pPr>
            <a:endParaRPr lang="en-GB" dirty="0" smtClean="0"/>
          </a:p>
          <a:p>
            <a:pPr marL="342900" indent="-342900">
              <a:lnSpc>
                <a:spcPct val="90000"/>
              </a:lnSpc>
            </a:pPr>
            <a:endParaRPr lang="en-GB" dirty="0" smtClean="0"/>
          </a:p>
        </p:txBody>
      </p:sp>
      <p:pic>
        <p:nvPicPr>
          <p:cNvPr id="34821" name="Picture 2" descr="Edit Hand Holding Pencil by darrenbeck - Hand holding a pencil - icon"/>
          <p:cNvPicPr>
            <a:picLocks noChangeAspect="1" noChangeArrowheads="1"/>
          </p:cNvPicPr>
          <p:nvPr/>
        </p:nvPicPr>
        <p:blipFill>
          <a:blip r:embed="rId3" cstate="print"/>
          <a:srcRect/>
          <a:stretch>
            <a:fillRect/>
          </a:stretch>
        </p:blipFill>
        <p:spPr bwMode="auto">
          <a:xfrm>
            <a:off x="179388" y="117475"/>
            <a:ext cx="974725" cy="863600"/>
          </a:xfrm>
          <a:prstGeom prst="rect">
            <a:avLst/>
          </a:prstGeom>
          <a:noFill/>
          <a:ln w="9525">
            <a:noFill/>
            <a:miter lim="800000"/>
            <a:headEnd/>
            <a:tailEnd/>
          </a:ln>
        </p:spPr>
      </p:pic>
      <p:graphicFrame>
        <p:nvGraphicFramePr>
          <p:cNvPr id="7" name="Table 6"/>
          <p:cNvGraphicFramePr>
            <a:graphicFrameLocks noGrp="1"/>
          </p:cNvGraphicFramePr>
          <p:nvPr/>
        </p:nvGraphicFramePr>
        <p:xfrm>
          <a:off x="228600" y="3505200"/>
          <a:ext cx="7924800" cy="3127642"/>
        </p:xfrm>
        <a:graphic>
          <a:graphicData uri="http://schemas.openxmlformats.org/drawingml/2006/table">
            <a:tbl>
              <a:tblPr firstRow="1" bandRow="1">
                <a:tableStyleId>{5C22544A-7EE6-4342-B048-85BDC9FD1C3A}</a:tableStyleId>
              </a:tblPr>
              <a:tblGrid>
                <a:gridCol w="7924800">
                  <a:extLst>
                    <a:ext uri="{9D8B030D-6E8A-4147-A177-3AD203B41FA5}">
                      <a16:colId xmlns:a16="http://schemas.microsoft.com/office/drawing/2014/main" val="20000"/>
                    </a:ext>
                  </a:extLst>
                </a:gridCol>
              </a:tblGrid>
              <a:tr h="468485">
                <a:tc>
                  <a:txBody>
                    <a:bodyPr/>
                    <a:lstStyle/>
                    <a:p>
                      <a:pPr algn="ctr"/>
                      <a:r>
                        <a:rPr lang="en-GB" dirty="0" smtClean="0">
                          <a:solidFill>
                            <a:schemeClr val="tx1"/>
                          </a:solidFill>
                        </a:rPr>
                        <a:t>What to look for in</a:t>
                      </a:r>
                      <a:r>
                        <a:rPr lang="en-GB" baseline="0" dirty="0" smtClean="0">
                          <a:solidFill>
                            <a:schemeClr val="tx1"/>
                          </a:solidFill>
                        </a:rPr>
                        <a:t> a  potential candidate</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659157">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12" name="Picture 2" descr="http://primetime.unrealitytv.co.uk/wp-content/uploads/2011/04/lord-AlanSugar.jpg"/>
          <p:cNvPicPr>
            <a:picLocks noChangeAspect="1" noChangeArrowheads="1"/>
          </p:cNvPicPr>
          <p:nvPr/>
        </p:nvPicPr>
        <p:blipFill>
          <a:blip r:embed="rId4" cstate="print"/>
          <a:srcRect/>
          <a:stretch>
            <a:fillRect/>
          </a:stretch>
        </p:blipFill>
        <p:spPr bwMode="auto">
          <a:xfrm rot="-329327">
            <a:off x="6590497" y="701183"/>
            <a:ext cx="914400" cy="857250"/>
          </a:xfrm>
          <a:prstGeom prst="rect">
            <a:avLst/>
          </a:prstGeom>
          <a:noFill/>
          <a:ln w="9525">
            <a:noFill/>
            <a:miter lim="800000"/>
            <a:headEnd/>
            <a:tailEnd/>
          </a:ln>
        </p:spPr>
      </p:pic>
      <p:pic>
        <p:nvPicPr>
          <p:cNvPr id="13" name="Picture 4" descr="http://assets.wwf.org.uk/img/deborah_meaden_8575.jpg"/>
          <p:cNvPicPr>
            <a:picLocks noChangeAspect="1" noChangeArrowheads="1"/>
          </p:cNvPicPr>
          <p:nvPr/>
        </p:nvPicPr>
        <p:blipFill>
          <a:blip r:embed="rId5" cstate="print"/>
          <a:srcRect/>
          <a:stretch>
            <a:fillRect/>
          </a:stretch>
        </p:blipFill>
        <p:spPr bwMode="auto">
          <a:xfrm rot="1009737">
            <a:off x="7665417" y="702199"/>
            <a:ext cx="781050" cy="955675"/>
          </a:xfrm>
          <a:prstGeom prst="rect">
            <a:avLst/>
          </a:prstGeom>
          <a:noFill/>
          <a:ln w="9525">
            <a:noFill/>
            <a:miter lim="800000"/>
            <a:headEnd/>
            <a:tailEnd/>
          </a:ln>
        </p:spPr>
      </p:pic>
      <p:pic>
        <p:nvPicPr>
          <p:cNvPr id="1028" name="Picture 4" descr="https://openclipart.org/image/800px/svg_to_png/202440/raseone-film-1.png"/>
          <p:cNvPicPr>
            <a:picLocks noChangeAspect="1" noChangeArrowheads="1"/>
          </p:cNvPicPr>
          <p:nvPr/>
        </p:nvPicPr>
        <p:blipFill>
          <a:blip r:embed="rId6" cstate="print"/>
          <a:srcRect/>
          <a:stretch>
            <a:fillRect/>
          </a:stretch>
        </p:blipFill>
        <p:spPr bwMode="auto">
          <a:xfrm>
            <a:off x="8077200" y="76200"/>
            <a:ext cx="850900" cy="1244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3"/>
          <p:cNvSpPr>
            <a:spLocks noGrp="1"/>
          </p:cNvSpPr>
          <p:nvPr>
            <p:ph type="sldNum" sz="quarter" idx="12"/>
          </p:nvPr>
        </p:nvSpPr>
        <p:spPr/>
        <p:txBody>
          <a:bodyPr/>
          <a:lstStyle/>
          <a:p>
            <a:fld id="{BF8091C9-2E0A-4CE7-9F9A-E0C5F7CD06FB}" type="slidenum">
              <a:rPr lang="en-GB"/>
              <a:pPr/>
              <a:t>13</a:t>
            </a:fld>
            <a:endParaRPr lang="en-GB"/>
          </a:p>
        </p:txBody>
      </p:sp>
      <p:grpSp>
        <p:nvGrpSpPr>
          <p:cNvPr id="2" name="Group 2"/>
          <p:cNvGrpSpPr>
            <a:grpSpLocks/>
          </p:cNvGrpSpPr>
          <p:nvPr/>
        </p:nvGrpSpPr>
        <p:grpSpPr bwMode="auto">
          <a:xfrm>
            <a:off x="323850" y="1628774"/>
            <a:ext cx="3962400" cy="5000625"/>
            <a:chOff x="204" y="1026"/>
            <a:chExt cx="2496" cy="3085"/>
          </a:xfrm>
          <a:solidFill>
            <a:srgbClr val="FFD9F3"/>
          </a:solidFill>
        </p:grpSpPr>
        <p:sp>
          <p:nvSpPr>
            <p:cNvPr id="152579" name="Line 3"/>
            <p:cNvSpPr>
              <a:spLocks noChangeShapeType="1"/>
            </p:cNvSpPr>
            <p:nvPr/>
          </p:nvSpPr>
          <p:spPr bwMode="auto">
            <a:xfrm>
              <a:off x="1338" y="1026"/>
              <a:ext cx="0" cy="454"/>
            </a:xfrm>
            <a:prstGeom prst="line">
              <a:avLst/>
            </a:prstGeom>
            <a:grpFill/>
            <a:ln w="38100">
              <a:solidFill>
                <a:schemeClr val="tx1"/>
              </a:solidFill>
              <a:round/>
              <a:headEnd/>
              <a:tailEnd/>
            </a:ln>
            <a:effectLst/>
          </p:spPr>
          <p:txBody>
            <a:bodyPr/>
            <a:lstStyle/>
            <a:p>
              <a:endParaRPr lang="en-GB"/>
            </a:p>
          </p:txBody>
        </p:sp>
        <p:sp>
          <p:nvSpPr>
            <p:cNvPr id="152580" name="AutoShape 4"/>
            <p:cNvSpPr>
              <a:spLocks noChangeArrowheads="1"/>
            </p:cNvSpPr>
            <p:nvPr/>
          </p:nvSpPr>
          <p:spPr bwMode="auto">
            <a:xfrm>
              <a:off x="204" y="1480"/>
              <a:ext cx="2496" cy="2631"/>
            </a:xfrm>
            <a:prstGeom prst="roundRect">
              <a:avLst>
                <a:gd name="adj" fmla="val 16667"/>
              </a:avLst>
            </a:prstGeom>
            <a:grpFill/>
            <a:ln w="9525">
              <a:solidFill>
                <a:schemeClr val="tx1"/>
              </a:solidFill>
              <a:round/>
              <a:headEnd/>
              <a:tailEnd/>
            </a:ln>
            <a:effectLst/>
          </p:spPr>
          <p:txBody>
            <a:bodyPr/>
            <a:lstStyle/>
            <a:p>
              <a:pPr algn="ctr"/>
              <a:r>
                <a:rPr lang="en-GB" sz="1600" b="1" i="1" dirty="0">
                  <a:latin typeface="Calibri" pitchFamily="34" charset="0"/>
                </a:rPr>
                <a:t>Job Description</a:t>
              </a:r>
              <a:endParaRPr lang="en-GB" sz="1600" b="1" dirty="0">
                <a:latin typeface="Calibri" pitchFamily="34" charset="0"/>
              </a:endParaRPr>
            </a:p>
            <a:p>
              <a:endParaRPr lang="en-GB" sz="1600" b="1" dirty="0">
                <a:latin typeface="Calibri" pitchFamily="34" charset="0"/>
              </a:endParaRPr>
            </a:p>
            <a:p>
              <a:r>
                <a:rPr lang="en-GB" sz="1600" dirty="0">
                  <a:latin typeface="Calibri" pitchFamily="34" charset="0"/>
                </a:rPr>
                <a:t>The Job Description contains key information </a:t>
              </a:r>
              <a:r>
                <a:rPr lang="en-GB" sz="1600" b="1" dirty="0">
                  <a:latin typeface="Calibri" pitchFamily="34" charset="0"/>
                </a:rPr>
                <a:t>about the job </a:t>
              </a:r>
              <a:r>
                <a:rPr lang="en-GB" sz="1600" dirty="0">
                  <a:latin typeface="Calibri" pitchFamily="34" charset="0"/>
                </a:rPr>
                <a:t>such as:</a:t>
              </a:r>
            </a:p>
            <a:p>
              <a:endParaRPr lang="en-GB" sz="1600" dirty="0">
                <a:latin typeface="Calibri" pitchFamily="34" charset="0"/>
              </a:endParaRPr>
            </a:p>
            <a:p>
              <a:pPr>
                <a:buFont typeface="Wingdings" pitchFamily="2" charset="2"/>
                <a:buChar char="q"/>
              </a:pPr>
              <a:r>
                <a:rPr lang="en-GB" sz="1600" dirty="0">
                  <a:latin typeface="Calibri" pitchFamily="34" charset="0"/>
                </a:rPr>
                <a:t>  Job title;</a:t>
              </a:r>
            </a:p>
            <a:p>
              <a:pPr>
                <a:buFont typeface="Wingdings" pitchFamily="2" charset="2"/>
                <a:buChar char="q"/>
              </a:pPr>
              <a:r>
                <a:rPr lang="en-GB" sz="1600" dirty="0">
                  <a:latin typeface="Calibri" pitchFamily="34" charset="0"/>
                </a:rPr>
                <a:t>  Location of the post;</a:t>
              </a:r>
            </a:p>
            <a:p>
              <a:pPr>
                <a:buFont typeface="Wingdings" pitchFamily="2" charset="2"/>
                <a:buChar char="q"/>
              </a:pPr>
              <a:r>
                <a:rPr lang="en-GB" sz="1600" dirty="0">
                  <a:latin typeface="Calibri" pitchFamily="34" charset="0"/>
                </a:rPr>
                <a:t>  Duties and responsibilities of the job;</a:t>
              </a:r>
            </a:p>
            <a:p>
              <a:pPr>
                <a:buFont typeface="Wingdings" pitchFamily="2" charset="2"/>
                <a:buChar char="q"/>
              </a:pPr>
              <a:r>
                <a:rPr lang="en-GB" sz="1600" dirty="0">
                  <a:latin typeface="Calibri" pitchFamily="34" charset="0"/>
                </a:rPr>
                <a:t>  Type of employment contract;</a:t>
              </a:r>
            </a:p>
            <a:p>
              <a:pPr>
                <a:buFont typeface="Wingdings" pitchFamily="2" charset="2"/>
                <a:buChar char="q"/>
              </a:pPr>
              <a:r>
                <a:rPr lang="en-GB" sz="1600" dirty="0">
                  <a:latin typeface="Calibri" pitchFamily="34" charset="0"/>
                </a:rPr>
                <a:t>  Salary and hours of work;</a:t>
              </a:r>
            </a:p>
            <a:p>
              <a:pPr>
                <a:buFont typeface="Wingdings" pitchFamily="2" charset="2"/>
                <a:buChar char="q"/>
              </a:pPr>
              <a:r>
                <a:rPr lang="en-GB" sz="1600" dirty="0">
                  <a:latin typeface="Calibri" pitchFamily="34" charset="0"/>
                </a:rPr>
                <a:t>  Who the post-holder reports to. </a:t>
              </a:r>
            </a:p>
          </p:txBody>
        </p:sp>
      </p:grpSp>
      <p:grpSp>
        <p:nvGrpSpPr>
          <p:cNvPr id="3" name="Group 5"/>
          <p:cNvGrpSpPr>
            <a:grpSpLocks/>
          </p:cNvGrpSpPr>
          <p:nvPr/>
        </p:nvGrpSpPr>
        <p:grpSpPr bwMode="auto">
          <a:xfrm>
            <a:off x="4932363" y="1628774"/>
            <a:ext cx="3944937" cy="5000625"/>
            <a:chOff x="3107" y="1026"/>
            <a:chExt cx="2485" cy="3085"/>
          </a:xfrm>
          <a:solidFill>
            <a:srgbClr val="FFD9F3"/>
          </a:solidFill>
        </p:grpSpPr>
        <p:sp>
          <p:nvSpPr>
            <p:cNvPr id="152582" name="Line 6"/>
            <p:cNvSpPr>
              <a:spLocks noChangeShapeType="1"/>
            </p:cNvSpPr>
            <p:nvPr/>
          </p:nvSpPr>
          <p:spPr bwMode="auto">
            <a:xfrm>
              <a:off x="4513" y="1026"/>
              <a:ext cx="0" cy="454"/>
            </a:xfrm>
            <a:prstGeom prst="line">
              <a:avLst/>
            </a:prstGeom>
            <a:grpFill/>
            <a:ln w="38100">
              <a:solidFill>
                <a:schemeClr val="tx1"/>
              </a:solidFill>
              <a:round/>
              <a:headEnd/>
              <a:tailEnd/>
            </a:ln>
            <a:effectLst/>
          </p:spPr>
          <p:txBody>
            <a:bodyPr/>
            <a:lstStyle/>
            <a:p>
              <a:endParaRPr lang="en-GB"/>
            </a:p>
          </p:txBody>
        </p:sp>
        <p:sp>
          <p:nvSpPr>
            <p:cNvPr id="152583" name="AutoShape 7"/>
            <p:cNvSpPr>
              <a:spLocks noChangeArrowheads="1"/>
            </p:cNvSpPr>
            <p:nvPr/>
          </p:nvSpPr>
          <p:spPr bwMode="auto">
            <a:xfrm>
              <a:off x="3107" y="1480"/>
              <a:ext cx="2485" cy="2631"/>
            </a:xfrm>
            <a:prstGeom prst="roundRect">
              <a:avLst>
                <a:gd name="adj" fmla="val 16667"/>
              </a:avLst>
            </a:prstGeom>
            <a:grpFill/>
            <a:ln w="9525">
              <a:solidFill>
                <a:schemeClr val="tx1"/>
              </a:solidFill>
              <a:round/>
              <a:headEnd/>
              <a:tailEnd/>
            </a:ln>
            <a:effectLst/>
          </p:spPr>
          <p:txBody>
            <a:bodyPr/>
            <a:lstStyle/>
            <a:p>
              <a:pPr algn="ctr"/>
              <a:r>
                <a:rPr lang="en-GB" sz="1600" b="1" i="1" dirty="0">
                  <a:latin typeface="Calibri" pitchFamily="34" charset="0"/>
                </a:rPr>
                <a:t>Person Specification</a:t>
              </a:r>
            </a:p>
            <a:p>
              <a:endParaRPr lang="en-GB" sz="1600" b="1" dirty="0">
                <a:latin typeface="Calibri" pitchFamily="34" charset="0"/>
              </a:endParaRPr>
            </a:p>
            <a:p>
              <a:r>
                <a:rPr lang="en-GB" sz="1600" dirty="0">
                  <a:latin typeface="Calibri" pitchFamily="34" charset="0"/>
                </a:rPr>
                <a:t>This is a description of </a:t>
              </a:r>
              <a:r>
                <a:rPr lang="en-GB" sz="1600" b="1" dirty="0">
                  <a:latin typeface="Calibri" pitchFamily="34" charset="0"/>
                </a:rPr>
                <a:t>the type of person </a:t>
              </a:r>
              <a:r>
                <a:rPr lang="en-GB" sz="1600" dirty="0">
                  <a:latin typeface="Calibri" pitchFamily="34" charset="0"/>
                </a:rPr>
                <a:t>that would be suitable to fill the vacant post such as: </a:t>
              </a:r>
            </a:p>
            <a:p>
              <a:endParaRPr lang="en-GB" sz="1600" dirty="0">
                <a:latin typeface="Calibri" pitchFamily="34" charset="0"/>
              </a:endParaRPr>
            </a:p>
            <a:p>
              <a:pPr>
                <a:buFont typeface="Wingdings" pitchFamily="2" charset="2"/>
                <a:buChar char="q"/>
              </a:pPr>
              <a:r>
                <a:rPr lang="en-GB" sz="1600" dirty="0">
                  <a:latin typeface="Calibri" pitchFamily="34" charset="0"/>
                </a:rPr>
                <a:t>  Skills;</a:t>
              </a:r>
            </a:p>
            <a:p>
              <a:pPr>
                <a:buFont typeface="Wingdings" pitchFamily="2" charset="2"/>
                <a:buChar char="q"/>
              </a:pPr>
              <a:r>
                <a:rPr lang="en-GB" sz="1600" dirty="0">
                  <a:latin typeface="Calibri" pitchFamily="34" charset="0"/>
                </a:rPr>
                <a:t>  Qualities;</a:t>
              </a:r>
            </a:p>
            <a:p>
              <a:pPr>
                <a:buFont typeface="Wingdings" pitchFamily="2" charset="2"/>
                <a:buChar char="q"/>
              </a:pPr>
              <a:r>
                <a:rPr lang="en-GB" sz="1600" dirty="0">
                  <a:latin typeface="Calibri" pitchFamily="34" charset="0"/>
                </a:rPr>
                <a:t>  Experience;</a:t>
              </a:r>
            </a:p>
            <a:p>
              <a:pPr>
                <a:buFont typeface="Wingdings" pitchFamily="2" charset="2"/>
                <a:buChar char="q"/>
              </a:pPr>
              <a:r>
                <a:rPr lang="en-GB" sz="1600" dirty="0">
                  <a:latin typeface="Calibri" pitchFamily="34" charset="0"/>
                </a:rPr>
                <a:t>  Educational qualifications;</a:t>
              </a:r>
            </a:p>
            <a:p>
              <a:pPr>
                <a:buFont typeface="Wingdings" pitchFamily="2" charset="2"/>
                <a:buChar char="q"/>
              </a:pPr>
              <a:r>
                <a:rPr lang="en-GB" sz="1600" dirty="0">
                  <a:latin typeface="Calibri" pitchFamily="34" charset="0"/>
                </a:rPr>
                <a:t>  Training undertaken;</a:t>
              </a:r>
            </a:p>
            <a:p>
              <a:pPr>
                <a:buFont typeface="Wingdings" pitchFamily="2" charset="2"/>
                <a:buChar char="q"/>
              </a:pPr>
              <a:r>
                <a:rPr lang="en-GB" sz="1600" dirty="0">
                  <a:latin typeface="Calibri" pitchFamily="34" charset="0"/>
                </a:rPr>
                <a:t>  Physical attributes;</a:t>
              </a:r>
            </a:p>
            <a:p>
              <a:pPr>
                <a:buFont typeface="Wingdings" pitchFamily="2" charset="2"/>
                <a:buChar char="q"/>
              </a:pPr>
              <a:r>
                <a:rPr lang="en-GB" sz="1600" dirty="0">
                  <a:latin typeface="Calibri" pitchFamily="34" charset="0"/>
                </a:rPr>
                <a:t>  Personality.</a:t>
              </a:r>
            </a:p>
            <a:p>
              <a:pPr>
                <a:buFont typeface="Wingdings" pitchFamily="2" charset="2"/>
                <a:buNone/>
              </a:pPr>
              <a:endParaRPr lang="en-GB" sz="1600" dirty="0">
                <a:latin typeface="Calibri" pitchFamily="34" charset="0"/>
              </a:endParaRPr>
            </a:p>
            <a:p>
              <a:pPr>
                <a:buFont typeface="Wingdings" pitchFamily="2" charset="2"/>
                <a:buNone/>
              </a:pPr>
              <a:r>
                <a:rPr lang="en-GB" sz="1600" dirty="0">
                  <a:latin typeface="Calibri" pitchFamily="34" charset="0"/>
                </a:rPr>
                <a:t>This may be split into desirable and essential qualities. </a:t>
              </a:r>
            </a:p>
          </p:txBody>
        </p:sp>
      </p:grpSp>
      <p:grpSp>
        <p:nvGrpSpPr>
          <p:cNvPr id="4" name="Group 8"/>
          <p:cNvGrpSpPr>
            <a:grpSpLocks/>
          </p:cNvGrpSpPr>
          <p:nvPr/>
        </p:nvGrpSpPr>
        <p:grpSpPr bwMode="auto">
          <a:xfrm>
            <a:off x="2124075" y="188913"/>
            <a:ext cx="5041900" cy="1439862"/>
            <a:chOff x="1338" y="119"/>
            <a:chExt cx="3176" cy="907"/>
          </a:xfrm>
          <a:solidFill>
            <a:srgbClr val="FFD9F3"/>
          </a:solidFill>
        </p:grpSpPr>
        <p:sp>
          <p:nvSpPr>
            <p:cNvPr id="152585" name="Line 9"/>
            <p:cNvSpPr>
              <a:spLocks noChangeShapeType="1"/>
            </p:cNvSpPr>
            <p:nvPr/>
          </p:nvSpPr>
          <p:spPr bwMode="auto">
            <a:xfrm>
              <a:off x="2880" y="754"/>
              <a:ext cx="0" cy="272"/>
            </a:xfrm>
            <a:prstGeom prst="line">
              <a:avLst/>
            </a:prstGeom>
            <a:grpFill/>
            <a:ln w="38100">
              <a:solidFill>
                <a:schemeClr val="tx1"/>
              </a:solidFill>
              <a:round/>
              <a:headEnd/>
              <a:tailEnd/>
            </a:ln>
            <a:effectLst/>
          </p:spPr>
          <p:txBody>
            <a:bodyPr/>
            <a:lstStyle/>
            <a:p>
              <a:endParaRPr lang="en-GB"/>
            </a:p>
          </p:txBody>
        </p:sp>
        <p:sp>
          <p:nvSpPr>
            <p:cNvPr id="152586" name="AutoShape 10"/>
            <p:cNvSpPr>
              <a:spLocks noChangeArrowheads="1"/>
            </p:cNvSpPr>
            <p:nvPr/>
          </p:nvSpPr>
          <p:spPr bwMode="auto">
            <a:xfrm>
              <a:off x="1565" y="119"/>
              <a:ext cx="2587" cy="644"/>
            </a:xfrm>
            <a:prstGeom prst="roundRect">
              <a:avLst/>
            </a:prstGeom>
            <a:grpFill/>
            <a:ln w="9525">
              <a:solidFill>
                <a:schemeClr val="tx1"/>
              </a:solidFill>
              <a:miter lim="800000"/>
              <a:headEnd/>
              <a:tailEnd/>
            </a:ln>
            <a:effectLst/>
          </p:spPr>
          <p:txBody>
            <a:bodyPr anchor="ctr"/>
            <a:lstStyle/>
            <a:p>
              <a:pPr algn="ctr"/>
              <a:r>
                <a:rPr lang="en-GB" b="1" i="1" dirty="0">
                  <a:latin typeface="Calibri" pitchFamily="34" charset="0"/>
                </a:rPr>
                <a:t>Key Documents Used in the Recruitment and Selection Process</a:t>
              </a:r>
            </a:p>
          </p:txBody>
        </p:sp>
        <p:sp>
          <p:nvSpPr>
            <p:cNvPr id="152587" name="Line 11"/>
            <p:cNvSpPr>
              <a:spLocks noChangeShapeType="1"/>
            </p:cNvSpPr>
            <p:nvPr/>
          </p:nvSpPr>
          <p:spPr bwMode="auto">
            <a:xfrm>
              <a:off x="1338" y="1026"/>
              <a:ext cx="3176" cy="0"/>
            </a:xfrm>
            <a:prstGeom prst="line">
              <a:avLst/>
            </a:prstGeom>
            <a:grpFill/>
            <a:ln w="38100">
              <a:solidFill>
                <a:schemeClr val="tx1"/>
              </a:solidFill>
              <a:round/>
              <a:headEnd/>
              <a:tailEnd/>
            </a:ln>
            <a:effectLst/>
          </p:spPr>
          <p:txBody>
            <a:bodyPr/>
            <a:lstStyle/>
            <a:p>
              <a:endParaRPr lang="en-GB"/>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2000"/>
                                        <p:tgtEl>
                                          <p:spTgt spid="2"/>
                                        </p:tgtEl>
                                      </p:cBhvr>
                                    </p:animEffect>
                                    <p:anim calcmode="lin" valueType="num">
                                      <p:cBhvr>
                                        <p:cTn id="16" dur="2000" fill="hold"/>
                                        <p:tgtEl>
                                          <p:spTgt spid="2"/>
                                        </p:tgtEl>
                                        <p:attrNameLst>
                                          <p:attrName>style.rotation</p:attrName>
                                        </p:attrNameLst>
                                      </p:cBhvr>
                                      <p:tavLst>
                                        <p:tav tm="0">
                                          <p:val>
                                            <p:fltVal val="720"/>
                                          </p:val>
                                        </p:tav>
                                        <p:tav tm="100000">
                                          <p:val>
                                            <p:fltVal val="0"/>
                                          </p:val>
                                        </p:tav>
                                      </p:tavLst>
                                    </p:anim>
                                    <p:anim calcmode="lin" valueType="num">
                                      <p:cBhvr>
                                        <p:cTn id="17" dur="2000" fill="hold"/>
                                        <p:tgtEl>
                                          <p:spTgt spid="2"/>
                                        </p:tgtEl>
                                        <p:attrNameLst>
                                          <p:attrName>ppt_h</p:attrName>
                                        </p:attrNameLst>
                                      </p:cBhvr>
                                      <p:tavLst>
                                        <p:tav tm="0">
                                          <p:val>
                                            <p:fltVal val="0"/>
                                          </p:val>
                                        </p:tav>
                                        <p:tav tm="100000">
                                          <p:val>
                                            <p:strVal val="#ppt_h"/>
                                          </p:val>
                                        </p:tav>
                                      </p:tavLst>
                                    </p:anim>
                                    <p:anim calcmode="lin" valueType="num">
                                      <p:cBhvr>
                                        <p:cTn id="18"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2000"/>
                                        <p:tgtEl>
                                          <p:spTgt spid="3"/>
                                        </p:tgtEl>
                                      </p:cBhvr>
                                    </p:animEffect>
                                    <p:anim calcmode="lin" valueType="num">
                                      <p:cBhvr>
                                        <p:cTn id="24" dur="2000" fill="hold"/>
                                        <p:tgtEl>
                                          <p:spTgt spid="3"/>
                                        </p:tgtEl>
                                        <p:attrNameLst>
                                          <p:attrName>style.rotation</p:attrName>
                                        </p:attrNameLst>
                                      </p:cBhvr>
                                      <p:tavLst>
                                        <p:tav tm="0">
                                          <p:val>
                                            <p:fltVal val="720"/>
                                          </p:val>
                                        </p:tav>
                                        <p:tav tm="100000">
                                          <p:val>
                                            <p:fltVal val="0"/>
                                          </p:val>
                                        </p:tav>
                                      </p:tavLst>
                                    </p:anim>
                                    <p:anim calcmode="lin" valueType="num">
                                      <p:cBhvr>
                                        <p:cTn id="25" dur="2000" fill="hold"/>
                                        <p:tgtEl>
                                          <p:spTgt spid="3"/>
                                        </p:tgtEl>
                                        <p:attrNameLst>
                                          <p:attrName>ppt_h</p:attrName>
                                        </p:attrNameLst>
                                      </p:cBhvr>
                                      <p:tavLst>
                                        <p:tav tm="0">
                                          <p:val>
                                            <p:fltVal val="0"/>
                                          </p:val>
                                        </p:tav>
                                        <p:tav tm="100000">
                                          <p:val>
                                            <p:strVal val="#ppt_h"/>
                                          </p:val>
                                        </p:tav>
                                      </p:tavLst>
                                    </p:anim>
                                    <p:anim calcmode="lin" valueType="num">
                                      <p:cBhvr>
                                        <p:cTn id="26"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fld id="{46B26320-0563-49BC-8A57-6736B078598D}" type="slidenum">
              <a:rPr lang="en-GB"/>
              <a:pPr/>
              <a:t>14</a:t>
            </a:fld>
            <a:endParaRPr lang="en-GB"/>
          </a:p>
        </p:txBody>
      </p:sp>
      <p:sp>
        <p:nvSpPr>
          <p:cNvPr id="182274" name="Rectangle 2"/>
          <p:cNvSpPr>
            <a:spLocks noChangeArrowheads="1"/>
          </p:cNvSpPr>
          <p:nvPr/>
        </p:nvSpPr>
        <p:spPr bwMode="auto">
          <a:xfrm>
            <a:off x="0" y="0"/>
            <a:ext cx="9144000" cy="620713"/>
          </a:xfrm>
          <a:prstGeom prst="rect">
            <a:avLst/>
          </a:prstGeom>
          <a:noFill/>
          <a:ln w="9525">
            <a:noFill/>
            <a:miter lim="800000"/>
            <a:headEnd/>
            <a:tailEnd/>
          </a:ln>
          <a:effectLst/>
        </p:spPr>
        <p:txBody>
          <a:bodyPr anchor="ctr"/>
          <a:lstStyle/>
          <a:p>
            <a:pPr algn="ctr"/>
            <a:r>
              <a:rPr lang="en-GB" sz="2400" b="1">
                <a:solidFill>
                  <a:schemeClr val="tx2"/>
                </a:solidFill>
                <a:latin typeface="Verdana" pitchFamily="34" charset="0"/>
              </a:rPr>
              <a:t>Methods of Selection</a:t>
            </a:r>
          </a:p>
        </p:txBody>
      </p:sp>
      <p:grpSp>
        <p:nvGrpSpPr>
          <p:cNvPr id="15" name="Group 14"/>
          <p:cNvGrpSpPr/>
          <p:nvPr/>
        </p:nvGrpSpPr>
        <p:grpSpPr>
          <a:xfrm>
            <a:off x="797083" y="762000"/>
            <a:ext cx="7432517" cy="1800225"/>
            <a:chOff x="1310640" y="762000"/>
            <a:chExt cx="7432517" cy="1800225"/>
          </a:xfrm>
        </p:grpSpPr>
        <p:sp>
          <p:nvSpPr>
            <p:cNvPr id="182284" name="AutoShape 12"/>
            <p:cNvSpPr>
              <a:spLocks noChangeArrowheads="1"/>
            </p:cNvSpPr>
            <p:nvPr/>
          </p:nvSpPr>
          <p:spPr bwMode="auto">
            <a:xfrm>
              <a:off x="1310640" y="762000"/>
              <a:ext cx="5038725" cy="1800225"/>
            </a:xfrm>
            <a:prstGeom prst="roundRect">
              <a:avLst>
                <a:gd name="adj" fmla="val 16667"/>
              </a:avLst>
            </a:prstGeom>
            <a:solidFill>
              <a:srgbClr val="FFD9F3"/>
            </a:solidFill>
            <a:ln w="9525">
              <a:solidFill>
                <a:schemeClr val="tx1"/>
              </a:solidFill>
              <a:round/>
              <a:headEnd/>
              <a:tailEnd/>
            </a:ln>
            <a:effectLst/>
          </p:spPr>
          <p:txBody>
            <a:bodyPr lIns="90000" tIns="46800" rIns="90000" bIns="46800" anchor="ctr"/>
            <a:lstStyle/>
            <a:p>
              <a:pPr algn="ctr"/>
              <a:r>
                <a:rPr lang="en-GB" b="1" i="1" dirty="0">
                  <a:latin typeface="Calibri" pitchFamily="34" charset="0"/>
                </a:rPr>
                <a:t>Application Form/CVs</a:t>
              </a:r>
            </a:p>
            <a:p>
              <a:endParaRPr lang="en-GB" sz="900" dirty="0">
                <a:effectLst>
                  <a:outerShdw blurRad="38100" dist="38100" dir="2700000" algn="tl">
                    <a:srgbClr val="FFFFFF"/>
                  </a:outerShdw>
                </a:effectLst>
                <a:latin typeface="Calibri" pitchFamily="34" charset="0"/>
              </a:endParaRPr>
            </a:p>
            <a:p>
              <a:r>
                <a:rPr lang="en-GB" dirty="0">
                  <a:latin typeface="Calibri" pitchFamily="34" charset="0"/>
                </a:rPr>
                <a:t>Using these details can be compared to other candidates’ application forms (or CVs).  Details can be compared with the job description and the person specification.</a:t>
              </a:r>
            </a:p>
          </p:txBody>
        </p:sp>
        <p:pic>
          <p:nvPicPr>
            <p:cNvPr id="11" name="Picture 2" descr="http://www.patriotriskmanagement.org/wp-content/uploads/2015/07/Application-Form.jpg"/>
            <p:cNvPicPr>
              <a:picLocks noChangeAspect="1" noChangeArrowheads="1"/>
            </p:cNvPicPr>
            <p:nvPr/>
          </p:nvPicPr>
          <p:blipFill>
            <a:blip r:embed="rId2" cstate="print"/>
            <a:srcRect/>
            <a:stretch>
              <a:fillRect/>
            </a:stretch>
          </p:blipFill>
          <p:spPr bwMode="auto">
            <a:xfrm>
              <a:off x="6609557" y="914400"/>
              <a:ext cx="2133600" cy="1417472"/>
            </a:xfrm>
            <a:prstGeom prst="rect">
              <a:avLst/>
            </a:prstGeom>
            <a:noFill/>
          </p:spPr>
        </p:pic>
      </p:grpSp>
      <p:grpSp>
        <p:nvGrpSpPr>
          <p:cNvPr id="16" name="Group 15"/>
          <p:cNvGrpSpPr/>
          <p:nvPr/>
        </p:nvGrpSpPr>
        <p:grpSpPr>
          <a:xfrm>
            <a:off x="813435" y="2743200"/>
            <a:ext cx="7379652" cy="1871662"/>
            <a:chOff x="1383348" y="2852738"/>
            <a:chExt cx="7379652" cy="1871662"/>
          </a:xfrm>
        </p:grpSpPr>
        <p:sp>
          <p:nvSpPr>
            <p:cNvPr id="182285" name="AutoShape 13"/>
            <p:cNvSpPr>
              <a:spLocks noChangeArrowheads="1"/>
            </p:cNvSpPr>
            <p:nvPr/>
          </p:nvSpPr>
          <p:spPr bwMode="auto">
            <a:xfrm>
              <a:off x="1383348" y="2852738"/>
              <a:ext cx="5038725" cy="1871662"/>
            </a:xfrm>
            <a:prstGeom prst="roundRect">
              <a:avLst>
                <a:gd name="adj" fmla="val 16667"/>
              </a:avLst>
            </a:prstGeom>
            <a:solidFill>
              <a:srgbClr val="FFD9F3"/>
            </a:solidFill>
            <a:ln w="9525">
              <a:solidFill>
                <a:schemeClr val="tx1"/>
              </a:solidFill>
              <a:round/>
              <a:headEnd/>
              <a:tailEnd/>
            </a:ln>
            <a:effectLst/>
          </p:spPr>
          <p:txBody>
            <a:bodyPr lIns="90000" tIns="46800" rIns="90000" bIns="46800"/>
            <a:lstStyle/>
            <a:p>
              <a:pPr algn="ctr"/>
              <a:r>
                <a:rPr lang="en-GB" b="1" i="1" dirty="0">
                  <a:latin typeface="Calibri" pitchFamily="34" charset="0"/>
                </a:rPr>
                <a:t>References</a:t>
              </a:r>
            </a:p>
            <a:p>
              <a:endParaRPr lang="en-GB" sz="900" dirty="0">
                <a:effectLst>
                  <a:outerShdw blurRad="38100" dist="38100" dir="2700000" algn="tl">
                    <a:srgbClr val="FFFFFF"/>
                  </a:outerShdw>
                </a:effectLst>
                <a:latin typeface="Calibri" pitchFamily="34" charset="0"/>
              </a:endParaRPr>
            </a:p>
            <a:p>
              <a:r>
                <a:rPr lang="en-GB" dirty="0">
                  <a:latin typeface="Calibri" pitchFamily="34" charset="0"/>
                </a:rPr>
                <a:t>This is a report from a person who knows the candidate well </a:t>
              </a:r>
              <a:r>
                <a:rPr lang="en-GB" dirty="0" err="1">
                  <a:latin typeface="Calibri" pitchFamily="34" charset="0"/>
                </a:rPr>
                <a:t>eg</a:t>
              </a:r>
              <a:r>
                <a:rPr lang="en-GB" dirty="0">
                  <a:latin typeface="Calibri" pitchFamily="34" charset="0"/>
                </a:rPr>
                <a:t> employer as to the candidates suitability for the position being applied for in terms of their personality and work ethic.</a:t>
              </a:r>
            </a:p>
          </p:txBody>
        </p:sp>
        <p:pic>
          <p:nvPicPr>
            <p:cNvPr id="13" name="Picture 4" descr="Communication by j_iglar"/>
            <p:cNvPicPr>
              <a:picLocks noChangeAspect="1" noChangeArrowheads="1"/>
            </p:cNvPicPr>
            <p:nvPr/>
          </p:nvPicPr>
          <p:blipFill>
            <a:blip r:embed="rId3" cstate="print"/>
            <a:srcRect/>
            <a:stretch>
              <a:fillRect/>
            </a:stretch>
          </p:blipFill>
          <p:spPr bwMode="auto">
            <a:xfrm>
              <a:off x="6629400" y="3157538"/>
              <a:ext cx="2133600" cy="1349502"/>
            </a:xfrm>
            <a:prstGeom prst="rect">
              <a:avLst/>
            </a:prstGeom>
            <a:noFill/>
          </p:spPr>
        </p:pic>
      </p:grpSp>
      <p:grpSp>
        <p:nvGrpSpPr>
          <p:cNvPr id="17" name="Group 16"/>
          <p:cNvGrpSpPr/>
          <p:nvPr/>
        </p:nvGrpSpPr>
        <p:grpSpPr>
          <a:xfrm>
            <a:off x="812794" y="4868863"/>
            <a:ext cx="7329498" cy="1800225"/>
            <a:chOff x="1362075" y="4868863"/>
            <a:chExt cx="7329498" cy="1800225"/>
          </a:xfrm>
        </p:grpSpPr>
        <p:sp>
          <p:nvSpPr>
            <p:cNvPr id="182283" name="AutoShape 11"/>
            <p:cNvSpPr>
              <a:spLocks noChangeArrowheads="1"/>
            </p:cNvSpPr>
            <p:nvPr/>
          </p:nvSpPr>
          <p:spPr bwMode="auto">
            <a:xfrm>
              <a:off x="1362075" y="4868863"/>
              <a:ext cx="5038725" cy="1800225"/>
            </a:xfrm>
            <a:prstGeom prst="roundRect">
              <a:avLst>
                <a:gd name="adj" fmla="val 16667"/>
              </a:avLst>
            </a:prstGeom>
            <a:solidFill>
              <a:srgbClr val="FFD9F3"/>
            </a:solidFill>
            <a:ln w="9525">
              <a:solidFill>
                <a:schemeClr val="tx1"/>
              </a:solidFill>
              <a:round/>
              <a:headEnd/>
              <a:tailEnd/>
            </a:ln>
            <a:effectLst/>
          </p:spPr>
          <p:txBody>
            <a:bodyPr lIns="90000" tIns="46800" rIns="90000" bIns="46800"/>
            <a:lstStyle/>
            <a:p>
              <a:pPr algn="ctr"/>
              <a:r>
                <a:rPr lang="en-GB" b="1" i="1" dirty="0">
                  <a:latin typeface="Calibri" pitchFamily="34" charset="0"/>
                </a:rPr>
                <a:t>Interview</a:t>
              </a:r>
            </a:p>
            <a:p>
              <a:endParaRPr lang="en-GB" sz="900" dirty="0">
                <a:effectLst>
                  <a:outerShdw blurRad="38100" dist="38100" dir="2700000" algn="tl">
                    <a:srgbClr val="FFFFFF"/>
                  </a:outerShdw>
                </a:effectLst>
                <a:latin typeface="Calibri" pitchFamily="34" charset="0"/>
              </a:endParaRPr>
            </a:p>
            <a:p>
              <a:r>
                <a:rPr lang="en-GB" dirty="0">
                  <a:latin typeface="Calibri" pitchFamily="34" charset="0"/>
                </a:rPr>
                <a:t>A face-to-face discussion carried out by one person or a panel of people and used to gather further information about candidates by asking questions and assessing candidate responses.</a:t>
              </a:r>
            </a:p>
          </p:txBody>
        </p:sp>
        <p:pic>
          <p:nvPicPr>
            <p:cNvPr id="14" name="Picture 2" descr="Job Interview by mazeo"/>
            <p:cNvPicPr>
              <a:picLocks noChangeAspect="1" noChangeArrowheads="1"/>
            </p:cNvPicPr>
            <p:nvPr/>
          </p:nvPicPr>
          <p:blipFill>
            <a:blip r:embed="rId4" cstate="print"/>
            <a:srcRect/>
            <a:stretch>
              <a:fillRect/>
            </a:stretch>
          </p:blipFill>
          <p:spPr bwMode="auto">
            <a:xfrm>
              <a:off x="6629400" y="5144593"/>
              <a:ext cx="2062173" cy="1256207"/>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a:xfrm>
            <a:off x="7010400" y="6381750"/>
            <a:ext cx="2133600" cy="476250"/>
          </a:xfrm>
        </p:spPr>
        <p:txBody>
          <a:bodyPr/>
          <a:lstStyle/>
          <a:p>
            <a:fld id="{900A7822-546B-47EE-9508-59B6BE4FA131}" type="slidenum">
              <a:rPr lang="en-GB"/>
              <a:pPr/>
              <a:t>15</a:t>
            </a:fld>
            <a:endParaRPr lang="en-GB"/>
          </a:p>
        </p:txBody>
      </p:sp>
      <p:sp>
        <p:nvSpPr>
          <p:cNvPr id="183298" name="Rectangle 2"/>
          <p:cNvSpPr>
            <a:spLocks noChangeArrowheads="1"/>
          </p:cNvSpPr>
          <p:nvPr/>
        </p:nvSpPr>
        <p:spPr bwMode="auto">
          <a:xfrm>
            <a:off x="0" y="0"/>
            <a:ext cx="9144000" cy="620713"/>
          </a:xfrm>
          <a:prstGeom prst="rect">
            <a:avLst/>
          </a:prstGeom>
          <a:noFill/>
          <a:ln w="9525">
            <a:noFill/>
            <a:miter lim="800000"/>
            <a:headEnd/>
            <a:tailEnd/>
          </a:ln>
          <a:effectLst/>
        </p:spPr>
        <p:txBody>
          <a:bodyPr anchor="ctr"/>
          <a:lstStyle/>
          <a:p>
            <a:pPr algn="ctr"/>
            <a:r>
              <a:rPr lang="en-GB" sz="2400" b="1">
                <a:solidFill>
                  <a:schemeClr val="tx2"/>
                </a:solidFill>
                <a:latin typeface="Verdana" pitchFamily="34" charset="0"/>
              </a:rPr>
              <a:t>Methods of Selection</a:t>
            </a:r>
          </a:p>
        </p:txBody>
      </p:sp>
      <p:grpSp>
        <p:nvGrpSpPr>
          <p:cNvPr id="16" name="Group 15"/>
          <p:cNvGrpSpPr/>
          <p:nvPr/>
        </p:nvGrpSpPr>
        <p:grpSpPr>
          <a:xfrm>
            <a:off x="990600" y="685800"/>
            <a:ext cx="7305040" cy="1800225"/>
            <a:chOff x="1600200" y="908050"/>
            <a:chExt cx="7305040" cy="1800225"/>
          </a:xfrm>
        </p:grpSpPr>
        <p:pic>
          <p:nvPicPr>
            <p:cNvPr id="183313" name="Picture 17" descr="Skills test"/>
            <p:cNvPicPr>
              <a:picLocks noChangeAspect="1" noChangeArrowheads="1"/>
            </p:cNvPicPr>
            <p:nvPr/>
          </p:nvPicPr>
          <p:blipFill>
            <a:blip r:embed="rId2" cstate="print">
              <a:clrChange>
                <a:clrFrom>
                  <a:srgbClr val="F5F5F5"/>
                </a:clrFrom>
                <a:clrTo>
                  <a:srgbClr val="F5F5F5">
                    <a:alpha val="0"/>
                  </a:srgbClr>
                </a:clrTo>
              </a:clrChange>
            </a:blip>
            <a:srcRect/>
            <a:stretch>
              <a:fillRect/>
            </a:stretch>
          </p:blipFill>
          <p:spPr bwMode="auto">
            <a:xfrm>
              <a:off x="1600200" y="914400"/>
              <a:ext cx="1366837" cy="1619250"/>
            </a:xfrm>
            <a:prstGeom prst="rect">
              <a:avLst/>
            </a:prstGeom>
            <a:noFill/>
          </p:spPr>
        </p:pic>
        <p:sp>
          <p:nvSpPr>
            <p:cNvPr id="183309" name="AutoShape 13"/>
            <p:cNvSpPr>
              <a:spLocks noChangeArrowheads="1"/>
            </p:cNvSpPr>
            <p:nvPr/>
          </p:nvSpPr>
          <p:spPr bwMode="auto">
            <a:xfrm>
              <a:off x="3866515" y="908050"/>
              <a:ext cx="5038725" cy="1800225"/>
            </a:xfrm>
            <a:prstGeom prst="roundRect">
              <a:avLst>
                <a:gd name="adj" fmla="val 16667"/>
              </a:avLst>
            </a:prstGeom>
            <a:solidFill>
              <a:srgbClr val="FFD9F3"/>
            </a:solidFill>
            <a:ln w="9525">
              <a:solidFill>
                <a:schemeClr val="tx1"/>
              </a:solidFill>
              <a:round/>
              <a:headEnd/>
              <a:tailEnd/>
            </a:ln>
            <a:effectLst/>
          </p:spPr>
          <p:txBody>
            <a:bodyPr lIns="90000" tIns="46800" rIns="90000" bIns="46800"/>
            <a:lstStyle/>
            <a:p>
              <a:pPr algn="ctr"/>
              <a:r>
                <a:rPr lang="en-GB" b="1" i="1" dirty="0">
                  <a:latin typeface="Calibri" pitchFamily="34" charset="0"/>
                </a:rPr>
                <a:t>Testing</a:t>
              </a:r>
            </a:p>
            <a:p>
              <a:endParaRPr lang="en-GB" sz="900" dirty="0">
                <a:effectLst>
                  <a:outerShdw blurRad="38100" dist="38100" dir="2700000" algn="tl">
                    <a:srgbClr val="FFFFFF"/>
                  </a:outerShdw>
                </a:effectLst>
                <a:latin typeface="Calibri" pitchFamily="34" charset="0"/>
              </a:endParaRPr>
            </a:p>
            <a:p>
              <a:r>
                <a:rPr lang="en-GB" dirty="0">
                  <a:latin typeface="Calibri" pitchFamily="34" charset="0"/>
                </a:rPr>
                <a:t>Putting candidates through a series of exercises designed to measure </a:t>
              </a:r>
              <a:r>
                <a:rPr lang="en-GB" dirty="0" err="1">
                  <a:latin typeface="Calibri" pitchFamily="34" charset="0"/>
                </a:rPr>
                <a:t>eg</a:t>
              </a:r>
              <a:r>
                <a:rPr lang="en-GB" dirty="0">
                  <a:latin typeface="Calibri" pitchFamily="34" charset="0"/>
                </a:rPr>
                <a:t> physical, mental capabilities and skills and also to see how they react.</a:t>
              </a:r>
            </a:p>
          </p:txBody>
        </p:sp>
      </p:grpSp>
      <p:grpSp>
        <p:nvGrpSpPr>
          <p:cNvPr id="17" name="Group 16"/>
          <p:cNvGrpSpPr/>
          <p:nvPr/>
        </p:nvGrpSpPr>
        <p:grpSpPr>
          <a:xfrm>
            <a:off x="969169" y="2701925"/>
            <a:ext cx="7332663" cy="1800225"/>
            <a:chOff x="838200" y="2924175"/>
            <a:chExt cx="7332663" cy="1800225"/>
          </a:xfrm>
        </p:grpSpPr>
        <p:sp>
          <p:nvSpPr>
            <p:cNvPr id="183310" name="AutoShape 14"/>
            <p:cNvSpPr>
              <a:spLocks noChangeArrowheads="1"/>
            </p:cNvSpPr>
            <p:nvPr/>
          </p:nvSpPr>
          <p:spPr bwMode="auto">
            <a:xfrm>
              <a:off x="3132138" y="2924175"/>
              <a:ext cx="5038725" cy="1800225"/>
            </a:xfrm>
            <a:prstGeom prst="roundRect">
              <a:avLst>
                <a:gd name="adj" fmla="val 16667"/>
              </a:avLst>
            </a:prstGeom>
            <a:solidFill>
              <a:srgbClr val="FFD9F3"/>
            </a:solidFill>
            <a:ln w="9525">
              <a:solidFill>
                <a:schemeClr val="tx1"/>
              </a:solidFill>
              <a:round/>
              <a:headEnd/>
              <a:tailEnd/>
            </a:ln>
            <a:effectLst/>
          </p:spPr>
          <p:txBody>
            <a:bodyPr lIns="90000" tIns="46800" rIns="90000" bIns="46800"/>
            <a:lstStyle/>
            <a:p>
              <a:pPr algn="ctr"/>
              <a:r>
                <a:rPr lang="en-GB" b="1" i="1" dirty="0">
                  <a:latin typeface="Calibri" pitchFamily="34" charset="0"/>
                </a:rPr>
                <a:t>Aptitude Test</a:t>
              </a:r>
            </a:p>
            <a:p>
              <a:endParaRPr lang="en-GB" sz="900" dirty="0">
                <a:effectLst>
                  <a:outerShdw blurRad="38100" dist="38100" dir="2700000" algn="tl">
                    <a:srgbClr val="FFFFFF"/>
                  </a:outerShdw>
                </a:effectLst>
                <a:latin typeface="Calibri" pitchFamily="34" charset="0"/>
              </a:endParaRPr>
            </a:p>
            <a:p>
              <a:r>
                <a:rPr lang="en-GB" dirty="0">
                  <a:latin typeface="Calibri" pitchFamily="34" charset="0"/>
                </a:rPr>
                <a:t>A test to see a candidates natural skills and abilities </a:t>
              </a:r>
              <a:r>
                <a:rPr lang="en-GB" dirty="0" err="1">
                  <a:latin typeface="Calibri" pitchFamily="34" charset="0"/>
                </a:rPr>
                <a:t>eg</a:t>
              </a:r>
              <a:r>
                <a:rPr lang="en-GB" dirty="0">
                  <a:latin typeface="Calibri" pitchFamily="34" charset="0"/>
                </a:rPr>
                <a:t> dexterity.</a:t>
              </a:r>
            </a:p>
          </p:txBody>
        </p:sp>
        <p:pic>
          <p:nvPicPr>
            <p:cNvPr id="41988" name="Picture 4" descr="http://www.google.co.uk/url?sa=i&amp;source=imgres&amp;cd=&amp;ved=0CAYQjBwwAGoVChMIo_yTj5jOyAIVCloUCh3r0gd9&amp;url=http%3A%2F%2Fwww.peoplemaps.com%2Fmain%2Fwp-content%2Fuploads%2F2013%2F11%2Faptitude-test.png&amp;psig=AFQjCNED7ADntHLR-T10MOvHrqGsNLvHuQ&amp;ust=1445332189588400"/>
            <p:cNvPicPr>
              <a:picLocks noChangeAspect="1" noChangeArrowheads="1"/>
            </p:cNvPicPr>
            <p:nvPr/>
          </p:nvPicPr>
          <p:blipFill>
            <a:blip r:embed="rId3" cstate="print"/>
            <a:srcRect/>
            <a:stretch>
              <a:fillRect/>
            </a:stretch>
          </p:blipFill>
          <p:spPr bwMode="auto">
            <a:xfrm>
              <a:off x="838200" y="2971800"/>
              <a:ext cx="1571625" cy="1571625"/>
            </a:xfrm>
            <a:prstGeom prst="roundRect">
              <a:avLst/>
            </a:prstGeom>
            <a:noFill/>
          </p:spPr>
        </p:pic>
      </p:grpSp>
      <p:grpSp>
        <p:nvGrpSpPr>
          <p:cNvPr id="18" name="Group 17"/>
          <p:cNvGrpSpPr/>
          <p:nvPr/>
        </p:nvGrpSpPr>
        <p:grpSpPr>
          <a:xfrm>
            <a:off x="1100931" y="4730750"/>
            <a:ext cx="7204869" cy="1905000"/>
            <a:chOff x="381000" y="4953000"/>
            <a:chExt cx="7204869" cy="1905000"/>
          </a:xfrm>
        </p:grpSpPr>
        <p:sp>
          <p:nvSpPr>
            <p:cNvPr id="183301" name="AutoShape 5"/>
            <p:cNvSpPr>
              <a:spLocks noChangeArrowheads="1"/>
            </p:cNvSpPr>
            <p:nvPr/>
          </p:nvSpPr>
          <p:spPr bwMode="auto">
            <a:xfrm>
              <a:off x="2547144" y="5057775"/>
              <a:ext cx="5038725" cy="1800225"/>
            </a:xfrm>
            <a:prstGeom prst="roundRect">
              <a:avLst>
                <a:gd name="adj" fmla="val 16667"/>
              </a:avLst>
            </a:prstGeom>
            <a:solidFill>
              <a:srgbClr val="FFD9F3"/>
            </a:solidFill>
            <a:ln w="9525">
              <a:solidFill>
                <a:schemeClr val="tx1"/>
              </a:solidFill>
              <a:round/>
              <a:headEnd/>
              <a:tailEnd/>
            </a:ln>
            <a:effectLst/>
          </p:spPr>
          <p:txBody>
            <a:bodyPr lIns="90000" tIns="46800" rIns="90000" bIns="46800"/>
            <a:lstStyle/>
            <a:p>
              <a:pPr algn="ctr"/>
              <a:r>
                <a:rPr lang="en-GB" b="1" i="1" dirty="0">
                  <a:latin typeface="Calibri" pitchFamily="34" charset="0"/>
                </a:rPr>
                <a:t>Attainment Tests</a:t>
              </a:r>
            </a:p>
            <a:p>
              <a:endParaRPr lang="en-GB" sz="900" b="1" dirty="0">
                <a:effectLst>
                  <a:outerShdw blurRad="38100" dist="38100" dir="2700000" algn="tl">
                    <a:srgbClr val="FFFFFF"/>
                  </a:outerShdw>
                </a:effectLst>
                <a:latin typeface="Calibri" pitchFamily="34" charset="0"/>
              </a:endParaRPr>
            </a:p>
            <a:p>
              <a:r>
                <a:rPr lang="en-GB" dirty="0">
                  <a:effectLst>
                    <a:outerShdw blurRad="38100" dist="38100" dir="2700000" algn="tl">
                      <a:srgbClr val="FFFFFF"/>
                    </a:outerShdw>
                  </a:effectLst>
                  <a:latin typeface="Calibri" pitchFamily="34" charset="0"/>
                </a:rPr>
                <a:t>A test to see if an applicant can demonstrate the skills required for a specific job </a:t>
              </a:r>
              <a:r>
                <a:rPr lang="en-GB" dirty="0" err="1">
                  <a:effectLst>
                    <a:outerShdw blurRad="38100" dist="38100" dir="2700000" algn="tl">
                      <a:srgbClr val="FFFFFF"/>
                    </a:outerShdw>
                  </a:effectLst>
                  <a:latin typeface="Calibri" pitchFamily="34" charset="0"/>
                </a:rPr>
                <a:t>eg</a:t>
              </a:r>
              <a:r>
                <a:rPr lang="en-GB" dirty="0">
                  <a:effectLst>
                    <a:outerShdw blurRad="38100" dist="38100" dir="2700000" algn="tl">
                      <a:srgbClr val="FFFFFF"/>
                    </a:outerShdw>
                  </a:effectLst>
                  <a:latin typeface="Calibri" pitchFamily="34" charset="0"/>
                </a:rPr>
                <a:t> word processing test for an Administrative Assistant.</a:t>
              </a:r>
            </a:p>
          </p:txBody>
        </p:sp>
        <p:pic>
          <p:nvPicPr>
            <p:cNvPr id="41993" name="Picture 9" descr="Silhouette of female typing on a computer by wt"/>
            <p:cNvPicPr>
              <a:picLocks noChangeAspect="1" noChangeArrowheads="1"/>
            </p:cNvPicPr>
            <p:nvPr/>
          </p:nvPicPr>
          <p:blipFill>
            <a:blip r:embed="rId4" cstate="print"/>
            <a:srcRect/>
            <a:stretch>
              <a:fillRect/>
            </a:stretch>
          </p:blipFill>
          <p:spPr bwMode="auto">
            <a:xfrm>
              <a:off x="381000" y="4953000"/>
              <a:ext cx="1816100" cy="190500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fld id="{E128F5DE-1C6E-4030-9CD3-AA13C88A4E90}" type="slidenum">
              <a:rPr lang="en-GB"/>
              <a:pPr/>
              <a:t>16</a:t>
            </a:fld>
            <a:endParaRPr lang="en-GB"/>
          </a:p>
        </p:txBody>
      </p:sp>
      <p:sp>
        <p:nvSpPr>
          <p:cNvPr id="184322" name="Rectangle 2"/>
          <p:cNvSpPr>
            <a:spLocks noChangeArrowheads="1"/>
          </p:cNvSpPr>
          <p:nvPr/>
        </p:nvSpPr>
        <p:spPr bwMode="auto">
          <a:xfrm>
            <a:off x="0" y="0"/>
            <a:ext cx="9144000" cy="620713"/>
          </a:xfrm>
          <a:prstGeom prst="rect">
            <a:avLst/>
          </a:prstGeom>
          <a:noFill/>
          <a:ln w="9525">
            <a:noFill/>
            <a:miter lim="800000"/>
            <a:headEnd/>
            <a:tailEnd/>
          </a:ln>
          <a:effectLst/>
        </p:spPr>
        <p:txBody>
          <a:bodyPr anchor="ctr"/>
          <a:lstStyle/>
          <a:p>
            <a:pPr algn="ctr"/>
            <a:r>
              <a:rPr lang="en-GB" sz="2400" b="1">
                <a:solidFill>
                  <a:schemeClr val="tx2"/>
                </a:solidFill>
                <a:latin typeface="Verdana" pitchFamily="34" charset="0"/>
              </a:rPr>
              <a:t>Methods of Selection</a:t>
            </a:r>
          </a:p>
        </p:txBody>
      </p:sp>
      <p:grpSp>
        <p:nvGrpSpPr>
          <p:cNvPr id="12" name="Group 11"/>
          <p:cNvGrpSpPr/>
          <p:nvPr/>
        </p:nvGrpSpPr>
        <p:grpSpPr>
          <a:xfrm>
            <a:off x="813594" y="609600"/>
            <a:ext cx="7516812" cy="1874838"/>
            <a:chOff x="179388" y="762000"/>
            <a:chExt cx="7516812" cy="1874838"/>
          </a:xfrm>
        </p:grpSpPr>
        <p:sp>
          <p:nvSpPr>
            <p:cNvPr id="184326" name="AutoShape 6"/>
            <p:cNvSpPr>
              <a:spLocks noChangeArrowheads="1"/>
            </p:cNvSpPr>
            <p:nvPr/>
          </p:nvSpPr>
          <p:spPr bwMode="auto">
            <a:xfrm>
              <a:off x="179388" y="836613"/>
              <a:ext cx="5038725" cy="1800225"/>
            </a:xfrm>
            <a:prstGeom prst="roundRect">
              <a:avLst>
                <a:gd name="adj" fmla="val 16667"/>
              </a:avLst>
            </a:prstGeom>
            <a:solidFill>
              <a:srgbClr val="FFD9F3"/>
            </a:solidFill>
            <a:ln w="9525">
              <a:solidFill>
                <a:schemeClr val="tx1"/>
              </a:solidFill>
              <a:round/>
              <a:headEnd/>
              <a:tailEnd/>
            </a:ln>
            <a:effectLst/>
          </p:spPr>
          <p:txBody>
            <a:bodyPr lIns="90000" tIns="46800" rIns="90000" bIns="46800" anchor="ctr"/>
            <a:lstStyle/>
            <a:p>
              <a:pPr algn="ctr"/>
              <a:r>
                <a:rPr lang="en-GB" b="1" i="1" dirty="0">
                  <a:latin typeface="Calibri" pitchFamily="34" charset="0"/>
                </a:rPr>
                <a:t>IQ/Intelligence Test</a:t>
              </a:r>
            </a:p>
            <a:p>
              <a:endParaRPr lang="en-GB" sz="900" dirty="0">
                <a:effectLst>
                  <a:outerShdw blurRad="38100" dist="38100" dir="2700000" algn="tl">
                    <a:srgbClr val="FFFFFF"/>
                  </a:outerShdw>
                </a:effectLst>
                <a:latin typeface="Calibri" pitchFamily="34" charset="0"/>
              </a:endParaRPr>
            </a:p>
            <a:p>
              <a:r>
                <a:rPr lang="en-GB" dirty="0">
                  <a:latin typeface="Calibri" pitchFamily="34" charset="0"/>
                </a:rPr>
                <a:t>A test of an applicants mental ability – may include questions on literacy, numeracy, problem solving etc.</a:t>
              </a:r>
            </a:p>
          </p:txBody>
        </p:sp>
        <p:pic>
          <p:nvPicPr>
            <p:cNvPr id="40962" name="Picture 2" descr="http://www.google.co.uk/url?sa=i&amp;source=imgres&amp;cd=&amp;ved=0CAYQjBwwAGoVChMI1ZeytpnOyAIVRtUUCh0lYgjy&amp;url=http%3A%2F%2Fappthink.org%2Fwp-content%2Fuploads%2F2014%2F09%2F11.smart_.png&amp;psig=AFQjCNF8QkeUr-snRdv2--rSgVwQcdZUhQ&amp;ust=1445332540250717"/>
            <p:cNvPicPr>
              <a:picLocks noChangeAspect="1" noChangeArrowheads="1"/>
            </p:cNvPicPr>
            <p:nvPr/>
          </p:nvPicPr>
          <p:blipFill>
            <a:blip r:embed="rId2" cstate="print"/>
            <a:srcRect/>
            <a:stretch>
              <a:fillRect/>
            </a:stretch>
          </p:blipFill>
          <p:spPr bwMode="auto">
            <a:xfrm>
              <a:off x="5943600" y="762000"/>
              <a:ext cx="1752600" cy="1792763"/>
            </a:xfrm>
            <a:prstGeom prst="rect">
              <a:avLst/>
            </a:prstGeom>
            <a:noFill/>
          </p:spPr>
        </p:pic>
      </p:grpSp>
      <p:grpSp>
        <p:nvGrpSpPr>
          <p:cNvPr id="13" name="Group 12"/>
          <p:cNvGrpSpPr/>
          <p:nvPr/>
        </p:nvGrpSpPr>
        <p:grpSpPr>
          <a:xfrm>
            <a:off x="836614" y="2438400"/>
            <a:ext cx="7164386" cy="2062163"/>
            <a:chOff x="1331913" y="2590800"/>
            <a:chExt cx="7164386" cy="2062163"/>
          </a:xfrm>
        </p:grpSpPr>
        <p:sp>
          <p:nvSpPr>
            <p:cNvPr id="184327" name="AutoShape 7"/>
            <p:cNvSpPr>
              <a:spLocks noChangeArrowheads="1"/>
            </p:cNvSpPr>
            <p:nvPr/>
          </p:nvSpPr>
          <p:spPr bwMode="auto">
            <a:xfrm>
              <a:off x="1331913" y="2852738"/>
              <a:ext cx="5038725" cy="1800225"/>
            </a:xfrm>
            <a:prstGeom prst="roundRect">
              <a:avLst>
                <a:gd name="adj" fmla="val 16667"/>
              </a:avLst>
            </a:prstGeom>
            <a:solidFill>
              <a:srgbClr val="FFD9F3"/>
            </a:solidFill>
            <a:ln w="9525">
              <a:solidFill>
                <a:schemeClr val="tx1"/>
              </a:solidFill>
              <a:round/>
              <a:headEnd/>
              <a:tailEnd/>
            </a:ln>
            <a:effectLst/>
          </p:spPr>
          <p:txBody>
            <a:bodyPr lIns="90000" tIns="46800" rIns="90000" bIns="46800"/>
            <a:lstStyle/>
            <a:p>
              <a:pPr algn="ctr"/>
              <a:r>
                <a:rPr lang="en-GB" b="1" i="1" dirty="0">
                  <a:latin typeface="Calibri" pitchFamily="34" charset="0"/>
                </a:rPr>
                <a:t>Assessment Centres</a:t>
              </a:r>
            </a:p>
            <a:p>
              <a:endParaRPr lang="en-GB" sz="900" dirty="0">
                <a:effectLst>
                  <a:outerShdw blurRad="38100" dist="38100" dir="2700000" algn="tl">
                    <a:srgbClr val="FFFFFF"/>
                  </a:outerShdw>
                </a:effectLst>
                <a:latin typeface="Calibri" pitchFamily="34" charset="0"/>
              </a:endParaRPr>
            </a:p>
            <a:p>
              <a:r>
                <a:rPr lang="en-GB" dirty="0">
                  <a:latin typeface="Calibri" pitchFamily="34" charset="0"/>
                </a:rPr>
                <a:t>Candidates are taken to a centre for a few days to assess various skills and qualities </a:t>
              </a:r>
              <a:r>
                <a:rPr lang="en-GB" dirty="0" err="1">
                  <a:latin typeface="Calibri" pitchFamily="34" charset="0"/>
                </a:rPr>
                <a:t>eg</a:t>
              </a:r>
              <a:r>
                <a:rPr lang="en-GB" dirty="0">
                  <a:latin typeface="Calibri" pitchFamily="34" charset="0"/>
                </a:rPr>
                <a:t> teamwork, leadership, social skills.  Aptitude, Attainment and IQ may also be tested.</a:t>
              </a:r>
            </a:p>
          </p:txBody>
        </p:sp>
        <p:pic>
          <p:nvPicPr>
            <p:cNvPr id="40964" name="Picture 4" descr="commercial building by netalloy"/>
            <p:cNvPicPr>
              <a:picLocks noChangeAspect="1" noChangeArrowheads="1"/>
            </p:cNvPicPr>
            <p:nvPr/>
          </p:nvPicPr>
          <p:blipFill>
            <a:blip r:embed="rId3" cstate="print"/>
            <a:srcRect/>
            <a:stretch>
              <a:fillRect/>
            </a:stretch>
          </p:blipFill>
          <p:spPr bwMode="auto">
            <a:xfrm>
              <a:off x="7239000" y="2590800"/>
              <a:ext cx="1257299" cy="1885949"/>
            </a:xfrm>
            <a:prstGeom prst="rect">
              <a:avLst/>
            </a:prstGeom>
            <a:noFill/>
          </p:spPr>
        </p:pic>
      </p:grpSp>
      <p:grpSp>
        <p:nvGrpSpPr>
          <p:cNvPr id="15" name="Group 14"/>
          <p:cNvGrpSpPr/>
          <p:nvPr/>
        </p:nvGrpSpPr>
        <p:grpSpPr>
          <a:xfrm>
            <a:off x="853550" y="4716463"/>
            <a:ext cx="7604650" cy="1800225"/>
            <a:chOff x="1828800" y="4868863"/>
            <a:chExt cx="7604650" cy="1800225"/>
          </a:xfrm>
        </p:grpSpPr>
        <p:sp>
          <p:nvSpPr>
            <p:cNvPr id="184325" name="AutoShape 5"/>
            <p:cNvSpPr>
              <a:spLocks noChangeArrowheads="1"/>
            </p:cNvSpPr>
            <p:nvPr/>
          </p:nvSpPr>
          <p:spPr bwMode="auto">
            <a:xfrm>
              <a:off x="1828800" y="4868863"/>
              <a:ext cx="5038725" cy="1800225"/>
            </a:xfrm>
            <a:prstGeom prst="roundRect">
              <a:avLst>
                <a:gd name="adj" fmla="val 16667"/>
              </a:avLst>
            </a:prstGeom>
            <a:solidFill>
              <a:srgbClr val="FFD9F3"/>
            </a:solidFill>
            <a:ln w="9525">
              <a:solidFill>
                <a:schemeClr val="tx1"/>
              </a:solidFill>
              <a:round/>
              <a:headEnd/>
              <a:tailEnd/>
            </a:ln>
            <a:effectLst/>
          </p:spPr>
          <p:txBody>
            <a:bodyPr lIns="90000" tIns="46800" rIns="90000" bIns="46800"/>
            <a:lstStyle/>
            <a:p>
              <a:pPr algn="ctr"/>
              <a:r>
                <a:rPr lang="en-GB" b="1" i="1" dirty="0">
                  <a:latin typeface="Calibri" pitchFamily="34" charset="0"/>
                </a:rPr>
                <a:t>Presentations</a:t>
              </a:r>
            </a:p>
            <a:p>
              <a:endParaRPr lang="en-GB" sz="900" dirty="0">
                <a:effectLst>
                  <a:outerShdw blurRad="38100" dist="38100" dir="2700000" algn="tl">
                    <a:srgbClr val="FFFFFF"/>
                  </a:outerShdw>
                </a:effectLst>
                <a:latin typeface="Calibri" pitchFamily="34" charset="0"/>
              </a:endParaRPr>
            </a:p>
            <a:p>
              <a:r>
                <a:rPr lang="en-GB" dirty="0">
                  <a:latin typeface="Calibri" pitchFamily="34" charset="0"/>
                </a:rPr>
                <a:t>Candidate may have to give a short presentation on a relevant topic – for example a sales manager may be asked to give a presentation on how to increase sales within the company.</a:t>
              </a:r>
            </a:p>
          </p:txBody>
        </p:sp>
        <p:pic>
          <p:nvPicPr>
            <p:cNvPr id="40966" name="Picture 6" descr="Business Man Cartoon 2 by GDJ"/>
            <p:cNvPicPr>
              <a:picLocks noChangeAspect="1" noChangeArrowheads="1"/>
            </p:cNvPicPr>
            <p:nvPr/>
          </p:nvPicPr>
          <p:blipFill>
            <a:blip r:embed="rId4" cstate="print"/>
            <a:srcRect/>
            <a:stretch>
              <a:fillRect/>
            </a:stretch>
          </p:blipFill>
          <p:spPr bwMode="auto">
            <a:xfrm>
              <a:off x="7391400" y="5017643"/>
              <a:ext cx="2042050" cy="1459357"/>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6542569-1A07-4FBA-92AA-A2300F718099}" type="slidenum">
              <a:rPr lang="en-GB" smtClean="0"/>
              <a:pPr eaLnBrk="1" hangingPunct="1">
                <a:defRPr/>
              </a:pPr>
              <a:t>17</a:t>
            </a:fld>
            <a:endParaRPr lang="en-GB" smtClean="0"/>
          </a:p>
        </p:txBody>
      </p:sp>
      <p:sp>
        <p:nvSpPr>
          <p:cNvPr id="34819" name="Rectangle 2"/>
          <p:cNvSpPr>
            <a:spLocks noChangeArrowheads="1"/>
          </p:cNvSpPr>
          <p:nvPr/>
        </p:nvSpPr>
        <p:spPr bwMode="auto">
          <a:xfrm>
            <a:off x="0" y="0"/>
            <a:ext cx="9144000" cy="908050"/>
          </a:xfrm>
          <a:prstGeom prst="rect">
            <a:avLst/>
          </a:prstGeom>
          <a:solidFill>
            <a:schemeClr val="bg1"/>
          </a:solidFill>
          <a:ln w="9525">
            <a:noFill/>
            <a:miter lim="800000"/>
            <a:headEnd/>
            <a:tailEnd/>
          </a:ln>
        </p:spPr>
        <p:txBody>
          <a:bodyPr anchor="ctr"/>
          <a:lstStyle/>
          <a:p>
            <a:pPr algn="ctr"/>
            <a:r>
              <a:rPr lang="en-GB" sz="2400" b="1" dirty="0">
                <a:solidFill>
                  <a:schemeClr val="tx2"/>
                </a:solidFill>
                <a:latin typeface="Verdana" pitchFamily="34" charset="0"/>
              </a:rPr>
              <a:t>Activity: </a:t>
            </a:r>
            <a:r>
              <a:rPr lang="en-GB" sz="2400" b="1" dirty="0" smtClean="0">
                <a:solidFill>
                  <a:schemeClr val="tx2"/>
                </a:solidFill>
                <a:latin typeface="Verdana" pitchFamily="34" charset="0"/>
              </a:rPr>
              <a:t>Selection and Testing</a:t>
            </a:r>
          </a:p>
        </p:txBody>
      </p:sp>
      <p:sp>
        <p:nvSpPr>
          <p:cNvPr id="34820" name="AutoShape 5"/>
          <p:cNvSpPr>
            <a:spLocks noChangeArrowheads="1"/>
          </p:cNvSpPr>
          <p:nvPr/>
        </p:nvSpPr>
        <p:spPr bwMode="auto">
          <a:xfrm>
            <a:off x="0" y="908050"/>
            <a:ext cx="9144000" cy="5949950"/>
          </a:xfrm>
          <a:prstGeom prst="foldedCorner">
            <a:avLst>
              <a:gd name="adj" fmla="val 12500"/>
            </a:avLst>
          </a:prstGeom>
          <a:solidFill>
            <a:schemeClr val="bg1"/>
          </a:solidFill>
          <a:ln w="9525">
            <a:solidFill>
              <a:schemeClr val="tx1"/>
            </a:solidFill>
            <a:round/>
            <a:headEnd/>
            <a:tailEnd/>
          </a:ln>
        </p:spPr>
        <p:txBody>
          <a:bodyPr lIns="198000" tIns="118800" rIns="198000" bIns="118800"/>
          <a:lstStyle/>
          <a:p>
            <a:r>
              <a:rPr lang="en-GB" b="1" dirty="0" smtClean="0"/>
              <a:t>TESTING AND SELECTION TECHNIQUES ONLINE TASKS</a:t>
            </a:r>
          </a:p>
          <a:p>
            <a:endParaRPr lang="en-GB" b="1" dirty="0" smtClean="0"/>
          </a:p>
          <a:p>
            <a:r>
              <a:rPr lang="en-GB" dirty="0" smtClean="0"/>
              <a:t>Try some of the testing techniques below to find out what the different methods of testing used by organisations during the selection process are like – make a note of your result beside each one to compare with others in your class when finished!</a:t>
            </a:r>
          </a:p>
          <a:p>
            <a:endParaRPr lang="en-GB" b="1" dirty="0" smtClean="0"/>
          </a:p>
          <a:p>
            <a:pPr>
              <a:lnSpc>
                <a:spcPct val="80000"/>
              </a:lnSpc>
            </a:pPr>
            <a:r>
              <a:rPr lang="en-GB" dirty="0" smtClean="0">
                <a:hlinkClick r:id="rId2"/>
              </a:rPr>
              <a:t>www.mensa.org</a:t>
            </a:r>
            <a:r>
              <a:rPr lang="en-GB" dirty="0" smtClean="0"/>
              <a:t> – IQ test (click the Mensa workout link)</a:t>
            </a:r>
          </a:p>
          <a:p>
            <a:pPr>
              <a:lnSpc>
                <a:spcPct val="80000"/>
              </a:lnSpc>
            </a:pPr>
            <a:endParaRPr lang="en-GB" dirty="0" smtClean="0"/>
          </a:p>
          <a:p>
            <a:pPr>
              <a:lnSpc>
                <a:spcPct val="80000"/>
              </a:lnSpc>
            </a:pPr>
            <a:r>
              <a:rPr lang="en-GB" dirty="0" smtClean="0">
                <a:hlinkClick r:id="rId3"/>
              </a:rPr>
              <a:t>www.typingtest.com</a:t>
            </a:r>
            <a:r>
              <a:rPr lang="en-GB" dirty="0" smtClean="0"/>
              <a:t> – Aptitude test for typing skills</a:t>
            </a:r>
          </a:p>
          <a:p>
            <a:pPr>
              <a:lnSpc>
                <a:spcPct val="80000"/>
              </a:lnSpc>
            </a:pPr>
            <a:endParaRPr lang="en-GB" dirty="0" smtClean="0"/>
          </a:p>
          <a:p>
            <a:pPr>
              <a:lnSpc>
                <a:spcPct val="80000"/>
              </a:lnSpc>
            </a:pPr>
            <a:endParaRPr lang="en-GB" dirty="0" smtClean="0"/>
          </a:p>
          <a:p>
            <a:pPr>
              <a:lnSpc>
                <a:spcPct val="80000"/>
              </a:lnSpc>
            </a:pPr>
            <a:r>
              <a:rPr lang="en-GB" dirty="0" smtClean="0"/>
              <a:t>Other recruitment and selection extension tasks and links to try/read through:</a:t>
            </a:r>
          </a:p>
          <a:p>
            <a:pPr>
              <a:lnSpc>
                <a:spcPct val="80000"/>
              </a:lnSpc>
            </a:pPr>
            <a:endParaRPr lang="en-GB" dirty="0" smtClean="0"/>
          </a:p>
          <a:p>
            <a:pPr>
              <a:lnSpc>
                <a:spcPct val="80000"/>
              </a:lnSpc>
            </a:pPr>
            <a:r>
              <a:rPr lang="en-GB" u="sng" dirty="0" smtClean="0">
                <a:hlinkClick r:id="rId4"/>
              </a:rPr>
              <a:t>www.allthetests.com</a:t>
            </a:r>
            <a:r>
              <a:rPr lang="en-GB" dirty="0" smtClean="0"/>
              <a:t> – Various IQ tests, personality tests and quizzes</a:t>
            </a:r>
            <a:endParaRPr lang="en-GB" u="sng" dirty="0" smtClean="0"/>
          </a:p>
          <a:p>
            <a:pPr>
              <a:lnSpc>
                <a:spcPct val="80000"/>
              </a:lnSpc>
            </a:pPr>
            <a:endParaRPr lang="en-GB" dirty="0" smtClean="0"/>
          </a:p>
          <a:p>
            <a:pPr>
              <a:lnSpc>
                <a:spcPct val="80000"/>
              </a:lnSpc>
            </a:pPr>
            <a:r>
              <a:rPr lang="en-GB" dirty="0" smtClean="0">
                <a:hlinkClick r:id="rId5"/>
              </a:rPr>
              <a:t>www.job-interview.net/bank/jobinterviewquestions.htm</a:t>
            </a:r>
            <a:r>
              <a:rPr lang="en-GB" sz="2000" dirty="0" smtClean="0"/>
              <a:t> </a:t>
            </a:r>
            <a:r>
              <a:rPr lang="en-GB" dirty="0" smtClean="0"/>
              <a:t>- Standard interview questions by category or career</a:t>
            </a:r>
          </a:p>
          <a:p>
            <a:pPr>
              <a:lnSpc>
                <a:spcPct val="80000"/>
              </a:lnSpc>
            </a:pPr>
            <a:endParaRPr lang="en-GB" dirty="0" smtClean="0"/>
          </a:p>
          <a:p>
            <a:pPr>
              <a:lnSpc>
                <a:spcPct val="80000"/>
              </a:lnSpc>
            </a:pPr>
            <a:r>
              <a:rPr lang="en-GB" dirty="0" smtClean="0">
                <a:hlinkClick r:id="rId6"/>
              </a:rPr>
              <a:t>www.statistics.gov.uk</a:t>
            </a:r>
            <a:r>
              <a:rPr lang="en-GB" dirty="0" smtClean="0"/>
              <a:t> – Stats on employment trends</a:t>
            </a:r>
          </a:p>
          <a:p>
            <a:pPr>
              <a:lnSpc>
                <a:spcPct val="80000"/>
              </a:lnSpc>
            </a:pPr>
            <a:endParaRPr lang="en-GB" dirty="0" smtClean="0"/>
          </a:p>
          <a:p>
            <a:pPr>
              <a:lnSpc>
                <a:spcPct val="80000"/>
              </a:lnSpc>
            </a:pPr>
            <a:r>
              <a:rPr lang="en-GB" dirty="0" smtClean="0">
                <a:hlinkClick r:id="rId7"/>
              </a:rPr>
              <a:t>www.s1jobs.com</a:t>
            </a:r>
            <a:r>
              <a:rPr lang="en-GB" dirty="0" smtClean="0"/>
              <a:t> – Job adverts/job descriptions/person specifications</a:t>
            </a:r>
          </a:p>
        </p:txBody>
      </p:sp>
      <p:pic>
        <p:nvPicPr>
          <p:cNvPr id="34821" name="Picture 2" descr="Edit Hand Holding Pencil by darrenbeck - Hand holding a pencil - icon"/>
          <p:cNvPicPr>
            <a:picLocks noChangeAspect="1" noChangeArrowheads="1"/>
          </p:cNvPicPr>
          <p:nvPr/>
        </p:nvPicPr>
        <p:blipFill>
          <a:blip r:embed="rId8" cstate="print"/>
          <a:srcRect/>
          <a:stretch>
            <a:fillRect/>
          </a:stretch>
        </p:blipFill>
        <p:spPr bwMode="auto">
          <a:xfrm>
            <a:off x="179388" y="117475"/>
            <a:ext cx="974725" cy="86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6542569-1A07-4FBA-92AA-A2300F718099}" type="slidenum">
              <a:rPr lang="en-GB" smtClean="0"/>
              <a:pPr eaLnBrk="1" hangingPunct="1">
                <a:defRPr/>
              </a:pPr>
              <a:t>18</a:t>
            </a:fld>
            <a:endParaRPr lang="en-GB" smtClean="0"/>
          </a:p>
        </p:txBody>
      </p:sp>
      <p:sp>
        <p:nvSpPr>
          <p:cNvPr id="34819" name="Rectangle 2"/>
          <p:cNvSpPr>
            <a:spLocks noChangeArrowheads="1"/>
          </p:cNvSpPr>
          <p:nvPr/>
        </p:nvSpPr>
        <p:spPr bwMode="auto">
          <a:xfrm>
            <a:off x="0" y="0"/>
            <a:ext cx="9144000" cy="908050"/>
          </a:xfrm>
          <a:prstGeom prst="rect">
            <a:avLst/>
          </a:prstGeom>
          <a:solidFill>
            <a:schemeClr val="bg1"/>
          </a:solidFill>
          <a:ln w="9525">
            <a:noFill/>
            <a:miter lim="800000"/>
            <a:headEnd/>
            <a:tailEnd/>
          </a:ln>
        </p:spPr>
        <p:txBody>
          <a:bodyPr anchor="ctr"/>
          <a:lstStyle/>
          <a:p>
            <a:pPr algn="ctr"/>
            <a:r>
              <a:rPr lang="en-GB" sz="2400" b="1" dirty="0">
                <a:solidFill>
                  <a:schemeClr val="tx2"/>
                </a:solidFill>
                <a:latin typeface="Verdana" pitchFamily="34" charset="0"/>
              </a:rPr>
              <a:t>Activity: </a:t>
            </a:r>
            <a:r>
              <a:rPr lang="en-GB" sz="2400" b="1" dirty="0" smtClean="0">
                <a:solidFill>
                  <a:schemeClr val="tx2"/>
                </a:solidFill>
                <a:latin typeface="Verdana" pitchFamily="34" charset="0"/>
              </a:rPr>
              <a:t>Interviews</a:t>
            </a:r>
          </a:p>
        </p:txBody>
      </p:sp>
      <p:sp>
        <p:nvSpPr>
          <p:cNvPr id="34820" name="AutoShape 5"/>
          <p:cNvSpPr>
            <a:spLocks noChangeArrowheads="1"/>
          </p:cNvSpPr>
          <p:nvPr/>
        </p:nvSpPr>
        <p:spPr bwMode="auto">
          <a:xfrm>
            <a:off x="0" y="908050"/>
            <a:ext cx="9144000" cy="5949950"/>
          </a:xfrm>
          <a:prstGeom prst="foldedCorner">
            <a:avLst>
              <a:gd name="adj" fmla="val 12500"/>
            </a:avLst>
          </a:prstGeom>
          <a:solidFill>
            <a:schemeClr val="bg1"/>
          </a:solidFill>
          <a:ln w="9525">
            <a:solidFill>
              <a:schemeClr val="tx1"/>
            </a:solidFill>
            <a:round/>
            <a:headEnd/>
            <a:tailEnd/>
          </a:ln>
        </p:spPr>
        <p:txBody>
          <a:bodyPr lIns="198000" tIns="118800" rIns="198000" bIns="118800"/>
          <a:lstStyle/>
          <a:p>
            <a:r>
              <a:rPr lang="en-GB" b="1" dirty="0" smtClean="0"/>
              <a:t>INTERVIEWS VIDEO TASK</a:t>
            </a:r>
          </a:p>
          <a:p>
            <a:r>
              <a:rPr lang="en-GB" dirty="0" smtClean="0"/>
              <a:t>The following video clip shows 3 different job interviews showing:</a:t>
            </a:r>
          </a:p>
          <a:p>
            <a:pPr marL="533400" indent="-258763">
              <a:buFont typeface="+mj-lt"/>
              <a:buAutoNum type="arabicPeriod"/>
            </a:pPr>
            <a:r>
              <a:rPr lang="en-GB" dirty="0" smtClean="0"/>
              <a:t>A bad interviewee</a:t>
            </a:r>
          </a:p>
          <a:p>
            <a:pPr marL="533400" indent="-258763">
              <a:buFont typeface="+mj-lt"/>
              <a:buAutoNum type="arabicPeriod"/>
            </a:pPr>
            <a:r>
              <a:rPr lang="en-GB" dirty="0" smtClean="0"/>
              <a:t>A bad interviewer</a:t>
            </a:r>
          </a:p>
          <a:p>
            <a:pPr marL="533400" indent="-258763">
              <a:buFont typeface="+mj-lt"/>
              <a:buAutoNum type="arabicPeriod"/>
            </a:pPr>
            <a:r>
              <a:rPr lang="en-GB" dirty="0" smtClean="0"/>
              <a:t>A good interviewee and interviewer </a:t>
            </a:r>
          </a:p>
          <a:p>
            <a:r>
              <a:rPr lang="en-GB" dirty="0" smtClean="0"/>
              <a:t>Whilst watching, try to note down the strengths and weaknesses of the interviewer and interviewee from these interviews. </a:t>
            </a:r>
            <a:r>
              <a:rPr lang="en-GB" dirty="0" smtClean="0">
                <a:hlinkClick r:id="rId3"/>
              </a:rPr>
              <a:t>http://www.youtube.com/watch?v=xajzdYpxBZY</a:t>
            </a:r>
            <a:endParaRPr lang="en-GB" dirty="0" smtClean="0"/>
          </a:p>
          <a:p>
            <a:endParaRPr lang="en-GB" dirty="0" smtClean="0"/>
          </a:p>
          <a:p>
            <a:pPr marL="342900" indent="-342900"/>
            <a:endParaRPr lang="en-GB" dirty="0" smtClean="0"/>
          </a:p>
          <a:p>
            <a:pPr marL="342900" indent="-342900"/>
            <a:endParaRPr lang="en-GB" dirty="0" smtClean="0"/>
          </a:p>
        </p:txBody>
      </p:sp>
      <p:pic>
        <p:nvPicPr>
          <p:cNvPr id="34821" name="Picture 2" descr="Edit Hand Holding Pencil by darrenbeck - Hand holding a pencil - icon"/>
          <p:cNvPicPr>
            <a:picLocks noChangeAspect="1" noChangeArrowheads="1"/>
          </p:cNvPicPr>
          <p:nvPr/>
        </p:nvPicPr>
        <p:blipFill>
          <a:blip r:embed="rId4" cstate="print"/>
          <a:srcRect/>
          <a:stretch>
            <a:fillRect/>
          </a:stretch>
        </p:blipFill>
        <p:spPr bwMode="auto">
          <a:xfrm>
            <a:off x="179388" y="117475"/>
            <a:ext cx="974725" cy="863600"/>
          </a:xfrm>
          <a:prstGeom prst="rect">
            <a:avLst/>
          </a:prstGeom>
          <a:noFill/>
          <a:ln w="9525">
            <a:noFill/>
            <a:miter lim="800000"/>
            <a:headEnd/>
            <a:tailEnd/>
          </a:ln>
        </p:spPr>
      </p:pic>
      <p:graphicFrame>
        <p:nvGraphicFramePr>
          <p:cNvPr id="7" name="Table 6"/>
          <p:cNvGraphicFramePr>
            <a:graphicFrameLocks noGrp="1"/>
          </p:cNvGraphicFramePr>
          <p:nvPr/>
        </p:nvGraphicFramePr>
        <p:xfrm>
          <a:off x="76200" y="3159808"/>
          <a:ext cx="4114800" cy="3469592"/>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396947">
                <a:tc gridSpan="2">
                  <a:txBody>
                    <a:bodyPr/>
                    <a:lstStyle/>
                    <a:p>
                      <a:pPr algn="ctr"/>
                      <a:r>
                        <a:rPr lang="en-GB" dirty="0" smtClean="0">
                          <a:solidFill>
                            <a:schemeClr val="tx1"/>
                          </a:solidFill>
                        </a:rPr>
                        <a:t>Interviewee</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10000"/>
                  </a:ext>
                </a:extLst>
              </a:tr>
              <a:tr h="396947">
                <a:tc>
                  <a:txBody>
                    <a:bodyPr/>
                    <a:lstStyle/>
                    <a:p>
                      <a:pPr algn="ctr"/>
                      <a:r>
                        <a:rPr lang="en-GB" b="1" dirty="0" smtClean="0">
                          <a:solidFill>
                            <a:schemeClr val="tx1"/>
                          </a:solidFill>
                        </a:rPr>
                        <a:t>Strengths</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smtClean="0">
                          <a:solidFill>
                            <a:schemeClr val="tx1"/>
                          </a:solidFill>
                        </a:rPr>
                        <a:t>Weaknesses</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75698">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pic>
        <p:nvPicPr>
          <p:cNvPr id="1028" name="Picture 4" descr="https://openclipart.org/image/800px/svg_to_png/202440/raseone-film-1.png">
            <a:hlinkClick r:id="rId5" action="ppaction://hlinkfile"/>
          </p:cNvPr>
          <p:cNvPicPr>
            <a:picLocks noChangeAspect="1" noChangeArrowheads="1"/>
          </p:cNvPicPr>
          <p:nvPr/>
        </p:nvPicPr>
        <p:blipFill>
          <a:blip r:embed="rId6" cstate="print"/>
          <a:srcRect/>
          <a:stretch>
            <a:fillRect/>
          </a:stretch>
        </p:blipFill>
        <p:spPr bwMode="auto">
          <a:xfrm>
            <a:off x="8077200" y="76200"/>
            <a:ext cx="850900" cy="1244600"/>
          </a:xfrm>
          <a:prstGeom prst="rect">
            <a:avLst/>
          </a:prstGeom>
          <a:noFill/>
        </p:spPr>
      </p:pic>
      <p:graphicFrame>
        <p:nvGraphicFramePr>
          <p:cNvPr id="10" name="Table 9"/>
          <p:cNvGraphicFramePr>
            <a:graphicFrameLocks noGrp="1"/>
          </p:cNvGraphicFramePr>
          <p:nvPr/>
        </p:nvGraphicFramePr>
        <p:xfrm>
          <a:off x="4297680" y="3159808"/>
          <a:ext cx="4114800" cy="3469592"/>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396947">
                <a:tc gridSpan="2">
                  <a:txBody>
                    <a:bodyPr/>
                    <a:lstStyle/>
                    <a:p>
                      <a:pPr algn="ctr"/>
                      <a:r>
                        <a:rPr lang="en-GB" dirty="0" smtClean="0">
                          <a:solidFill>
                            <a:schemeClr val="tx1"/>
                          </a:solidFill>
                        </a:rPr>
                        <a:t>Interviewer</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10000"/>
                  </a:ext>
                </a:extLst>
              </a:tr>
              <a:tr h="396947">
                <a:tc>
                  <a:txBody>
                    <a:bodyPr/>
                    <a:lstStyle/>
                    <a:p>
                      <a:pPr algn="ctr"/>
                      <a:r>
                        <a:rPr lang="en-GB" b="1" dirty="0" smtClean="0">
                          <a:solidFill>
                            <a:schemeClr val="tx1"/>
                          </a:solidFill>
                        </a:rPr>
                        <a:t>Strengths</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b="1" dirty="0" smtClean="0">
                          <a:solidFill>
                            <a:schemeClr val="tx1"/>
                          </a:solidFill>
                        </a:rPr>
                        <a:t>Weaknesses</a:t>
                      </a:r>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75698">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6542569-1A07-4FBA-92AA-A2300F718099}" type="slidenum">
              <a:rPr lang="en-GB" smtClean="0"/>
              <a:pPr eaLnBrk="1" hangingPunct="1">
                <a:defRPr/>
              </a:pPr>
              <a:t>19</a:t>
            </a:fld>
            <a:endParaRPr lang="en-GB" smtClean="0"/>
          </a:p>
        </p:txBody>
      </p:sp>
      <p:sp>
        <p:nvSpPr>
          <p:cNvPr id="34819" name="Rectangle 2"/>
          <p:cNvSpPr>
            <a:spLocks noChangeArrowheads="1"/>
          </p:cNvSpPr>
          <p:nvPr/>
        </p:nvSpPr>
        <p:spPr bwMode="auto">
          <a:xfrm>
            <a:off x="0" y="0"/>
            <a:ext cx="9144000" cy="908050"/>
          </a:xfrm>
          <a:prstGeom prst="rect">
            <a:avLst/>
          </a:prstGeom>
          <a:solidFill>
            <a:schemeClr val="bg1"/>
          </a:solidFill>
          <a:ln w="9525">
            <a:noFill/>
            <a:miter lim="800000"/>
            <a:headEnd/>
            <a:tailEnd/>
          </a:ln>
        </p:spPr>
        <p:txBody>
          <a:bodyPr anchor="ctr"/>
          <a:lstStyle/>
          <a:p>
            <a:pPr algn="ctr"/>
            <a:r>
              <a:rPr lang="en-GB" sz="2400" b="1" dirty="0">
                <a:solidFill>
                  <a:schemeClr val="tx2"/>
                </a:solidFill>
                <a:latin typeface="Verdana" pitchFamily="34" charset="0"/>
              </a:rPr>
              <a:t>Activity: </a:t>
            </a:r>
            <a:r>
              <a:rPr lang="en-GB" sz="2400" b="1" dirty="0" smtClean="0">
                <a:solidFill>
                  <a:schemeClr val="tx2"/>
                </a:solidFill>
                <a:latin typeface="Verdana" pitchFamily="34" charset="0"/>
              </a:rPr>
              <a:t>Recruitment and Selection</a:t>
            </a:r>
          </a:p>
        </p:txBody>
      </p:sp>
      <p:sp>
        <p:nvSpPr>
          <p:cNvPr id="34820" name="AutoShape 5"/>
          <p:cNvSpPr>
            <a:spLocks noChangeArrowheads="1"/>
          </p:cNvSpPr>
          <p:nvPr/>
        </p:nvSpPr>
        <p:spPr bwMode="auto">
          <a:xfrm>
            <a:off x="0" y="908050"/>
            <a:ext cx="9144000" cy="5949950"/>
          </a:xfrm>
          <a:prstGeom prst="foldedCorner">
            <a:avLst>
              <a:gd name="adj" fmla="val 12500"/>
            </a:avLst>
          </a:prstGeom>
          <a:solidFill>
            <a:schemeClr val="bg1"/>
          </a:solidFill>
          <a:ln w="9525">
            <a:solidFill>
              <a:schemeClr val="tx1"/>
            </a:solidFill>
            <a:round/>
            <a:headEnd/>
            <a:tailEnd/>
          </a:ln>
        </p:spPr>
        <p:txBody>
          <a:bodyPr lIns="198000" tIns="118800" rIns="198000" bIns="118800"/>
          <a:lstStyle/>
          <a:p>
            <a:r>
              <a:rPr lang="en-GB" b="1" dirty="0" smtClean="0"/>
              <a:t>RECRUITMENT AND SELECTION GROUP TASK</a:t>
            </a:r>
          </a:p>
          <a:p>
            <a:endParaRPr lang="en-GB" dirty="0" smtClean="0"/>
          </a:p>
          <a:p>
            <a:r>
              <a:rPr lang="en-GB" dirty="0" smtClean="0"/>
              <a:t>The next 4 pages of this booklet contain worksheets focused on separate parts of recruitment and selection.</a:t>
            </a:r>
          </a:p>
          <a:p>
            <a:endParaRPr lang="en-GB" dirty="0" smtClean="0"/>
          </a:p>
          <a:p>
            <a:r>
              <a:rPr lang="en-GB" b="1" dirty="0" smtClean="0"/>
              <a:t>1. </a:t>
            </a:r>
            <a:r>
              <a:rPr lang="en-GB" dirty="0" smtClean="0"/>
              <a:t>In groups of 4, number off 1 to 4 as instructed by your teacher.</a:t>
            </a:r>
          </a:p>
          <a:p>
            <a:endParaRPr lang="en-GB" dirty="0" smtClean="0"/>
          </a:p>
          <a:p>
            <a:r>
              <a:rPr lang="en-GB" dirty="0" smtClean="0"/>
              <a:t>All of the number 1’s should get together and work as a group on worksheet 1</a:t>
            </a:r>
          </a:p>
          <a:p>
            <a:r>
              <a:rPr lang="en-GB" dirty="0" smtClean="0"/>
              <a:t>All of the number 2’s should get together and work as a group on worksheet 2</a:t>
            </a:r>
          </a:p>
          <a:p>
            <a:r>
              <a:rPr lang="en-GB" dirty="0" smtClean="0"/>
              <a:t>All of the number 3’s should get together and work as a group on worksheet 3</a:t>
            </a:r>
          </a:p>
          <a:p>
            <a:r>
              <a:rPr lang="en-GB" dirty="0" smtClean="0"/>
              <a:t>All of the number 4’s should get together and work as a group on worksheet 4</a:t>
            </a:r>
          </a:p>
          <a:p>
            <a:endParaRPr lang="en-GB" dirty="0" smtClean="0"/>
          </a:p>
          <a:p>
            <a:r>
              <a:rPr lang="en-GB" b="1" dirty="0" smtClean="0"/>
              <a:t>2.</a:t>
            </a:r>
            <a:r>
              <a:rPr lang="en-GB" dirty="0" smtClean="0"/>
              <a:t> At the end of your time (20 </a:t>
            </a:r>
            <a:r>
              <a:rPr lang="en-GB" dirty="0" err="1" smtClean="0"/>
              <a:t>mins</a:t>
            </a:r>
            <a:r>
              <a:rPr lang="en-GB" dirty="0" smtClean="0"/>
              <a:t>), return to your group and teach your findings to them (5 </a:t>
            </a:r>
            <a:r>
              <a:rPr lang="en-GB" dirty="0" err="1" smtClean="0"/>
              <a:t>mins</a:t>
            </a:r>
            <a:r>
              <a:rPr lang="en-GB" dirty="0" smtClean="0"/>
              <a:t> each starting with number 1s).</a:t>
            </a:r>
          </a:p>
          <a:p>
            <a:pPr marL="342900" indent="-342900"/>
            <a:endParaRPr lang="en-GB" dirty="0" smtClean="0"/>
          </a:p>
          <a:p>
            <a:pPr marL="342900" indent="-342900"/>
            <a:endParaRPr lang="en-GB" dirty="0" smtClean="0"/>
          </a:p>
        </p:txBody>
      </p:sp>
      <p:pic>
        <p:nvPicPr>
          <p:cNvPr id="34821" name="Picture 2" descr="Edit Hand Holding Pencil by darrenbeck - Hand holding a pencil - icon"/>
          <p:cNvPicPr>
            <a:picLocks noChangeAspect="1" noChangeArrowheads="1"/>
          </p:cNvPicPr>
          <p:nvPr/>
        </p:nvPicPr>
        <p:blipFill>
          <a:blip r:embed="rId2" cstate="print"/>
          <a:srcRect/>
          <a:stretch>
            <a:fillRect/>
          </a:stretch>
        </p:blipFill>
        <p:spPr bwMode="auto">
          <a:xfrm>
            <a:off x="179388" y="117475"/>
            <a:ext cx="974725" cy="86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D1ED957E-241F-4DBC-9AAD-30F9F05EC1B1}" type="slidenum">
              <a:rPr lang="en-GB" smtClean="0">
                <a:solidFill>
                  <a:srgbClr val="000000"/>
                </a:solidFill>
                <a:latin typeface="Calibri" pitchFamily="34" charset="0"/>
                <a:cs typeface="Calibri" pitchFamily="34" charset="0"/>
              </a:rPr>
              <a:pPr eaLnBrk="1" hangingPunct="1"/>
              <a:t>2</a:t>
            </a:fld>
            <a:endParaRPr lang="en-GB" smtClean="0">
              <a:solidFill>
                <a:srgbClr val="000000"/>
              </a:solidFill>
              <a:latin typeface="Calibri" pitchFamily="34" charset="0"/>
              <a:cs typeface="Calibri" pitchFamily="34" charset="0"/>
            </a:endParaRPr>
          </a:p>
        </p:txBody>
      </p:sp>
      <p:sp>
        <p:nvSpPr>
          <p:cNvPr id="6147" name="Rectangle 2"/>
          <p:cNvSpPr>
            <a:spLocks noGrp="1" noChangeArrowheads="1"/>
          </p:cNvSpPr>
          <p:nvPr>
            <p:ph type="title" idx="4294967295"/>
          </p:nvPr>
        </p:nvSpPr>
        <p:spPr>
          <a:xfrm>
            <a:off x="147725" y="-76200"/>
            <a:ext cx="8505825" cy="1008062"/>
          </a:xfrm>
        </p:spPr>
        <p:txBody>
          <a:bodyPr/>
          <a:lstStyle/>
          <a:p>
            <a:pPr eaLnBrk="1" hangingPunct="1"/>
            <a:r>
              <a:rPr lang="en-GB" sz="3200" b="1" dirty="0" smtClean="0">
                <a:latin typeface="Calibri" pitchFamily="34" charset="0"/>
                <a:cs typeface="Calibri" pitchFamily="34" charset="0"/>
              </a:rPr>
              <a:t>Learning Intentions and Success Criteria Checklist</a:t>
            </a:r>
            <a:endParaRPr lang="en-GB" sz="2400" dirty="0" smtClean="0">
              <a:latin typeface="Calibri" pitchFamily="34" charset="0"/>
              <a:cs typeface="Calibri" pitchFamily="34" charset="0"/>
            </a:endParaRPr>
          </a:p>
        </p:txBody>
      </p:sp>
      <p:sp>
        <p:nvSpPr>
          <p:cNvPr id="6148" name="Rectangle 3"/>
          <p:cNvSpPr>
            <a:spLocks noGrp="1" noChangeArrowheads="1"/>
          </p:cNvSpPr>
          <p:nvPr>
            <p:ph type="body" idx="4294967295"/>
          </p:nvPr>
        </p:nvSpPr>
        <p:spPr>
          <a:xfrm>
            <a:off x="171450" y="2057400"/>
            <a:ext cx="8972550" cy="4343400"/>
          </a:xfrm>
        </p:spPr>
        <p:txBody>
          <a:bodyPr/>
          <a:lstStyle/>
          <a:p>
            <a:pPr marL="0" indent="0" eaLnBrk="1" hangingPunct="1">
              <a:spcBef>
                <a:spcPts val="0"/>
              </a:spcBef>
              <a:spcAft>
                <a:spcPts val="0"/>
              </a:spcAft>
              <a:buSzPct val="125000"/>
              <a:buNone/>
              <a:defRPr/>
            </a:pPr>
            <a:r>
              <a:rPr lang="en-GB" sz="1800" b="1" dirty="0" smtClean="0">
                <a:cs typeface="Calibri" pitchFamily="34" charset="0"/>
              </a:rPr>
              <a:t>By the end of the People unit and a period of consolidation we will be able to: </a:t>
            </a:r>
          </a:p>
          <a:p>
            <a:pPr>
              <a:lnSpc>
                <a:spcPct val="150000"/>
              </a:lnSpc>
              <a:buSzPct val="125000"/>
              <a:buFont typeface="Courier New" pitchFamily="49" charset="0"/>
              <a:buChar char="o"/>
            </a:pPr>
            <a:r>
              <a:rPr lang="en-GB" sz="1800" dirty="0" smtClean="0">
                <a:latin typeface="Calibri" pitchFamily="34" charset="0"/>
              </a:rPr>
              <a:t>Describe the role of Human Resources;</a:t>
            </a:r>
          </a:p>
          <a:p>
            <a:pPr>
              <a:lnSpc>
                <a:spcPct val="150000"/>
              </a:lnSpc>
              <a:buSzPct val="125000"/>
              <a:buFont typeface="Courier New" pitchFamily="49" charset="0"/>
              <a:buChar char="o"/>
            </a:pPr>
            <a:r>
              <a:rPr lang="en-GB" sz="1800" dirty="0" smtClean="0">
                <a:latin typeface="Calibri" pitchFamily="34" charset="0"/>
              </a:rPr>
              <a:t>Describe stages of the Recruitment and Selection Process and the Key Documents Used;</a:t>
            </a:r>
          </a:p>
          <a:p>
            <a:pPr>
              <a:lnSpc>
                <a:spcPct val="150000"/>
              </a:lnSpc>
              <a:buSzPct val="125000"/>
              <a:buFont typeface="Courier New" pitchFamily="49" charset="0"/>
              <a:buChar char="o"/>
            </a:pPr>
            <a:r>
              <a:rPr lang="en-GB" sz="1800" dirty="0" smtClean="0">
                <a:latin typeface="Calibri" pitchFamily="34" charset="0"/>
              </a:rPr>
              <a:t>Identify and describe Methods of Training and Staff Development;</a:t>
            </a:r>
          </a:p>
          <a:p>
            <a:pPr>
              <a:lnSpc>
                <a:spcPct val="150000"/>
              </a:lnSpc>
              <a:buSzPct val="125000"/>
              <a:buFont typeface="Courier New" pitchFamily="49" charset="0"/>
              <a:buChar char="o"/>
            </a:pPr>
            <a:r>
              <a:rPr lang="en-GB" sz="1800" dirty="0" smtClean="0">
                <a:latin typeface="Calibri" pitchFamily="34" charset="0"/>
              </a:rPr>
              <a:t>Describe the costs and benefits of Methods of Training</a:t>
            </a:r>
          </a:p>
          <a:p>
            <a:pPr>
              <a:lnSpc>
                <a:spcPct val="150000"/>
              </a:lnSpc>
              <a:buSzPct val="125000"/>
              <a:buFont typeface="Courier New" pitchFamily="49" charset="0"/>
              <a:buChar char="o"/>
            </a:pPr>
            <a:r>
              <a:rPr lang="en-GB" sz="1800" dirty="0" smtClean="0">
                <a:latin typeface="Calibri" pitchFamily="34" charset="0"/>
              </a:rPr>
              <a:t>Describe methods of Motivating and Retaining Staff and their costs and benefits</a:t>
            </a:r>
          </a:p>
          <a:p>
            <a:pPr>
              <a:lnSpc>
                <a:spcPct val="150000"/>
              </a:lnSpc>
              <a:buSzPct val="125000"/>
              <a:buFont typeface="Courier New" pitchFamily="49" charset="0"/>
              <a:buChar char="o"/>
            </a:pPr>
            <a:r>
              <a:rPr lang="en-GB" sz="1800" dirty="0" smtClean="0">
                <a:latin typeface="Calibri" pitchFamily="34" charset="0"/>
              </a:rPr>
              <a:t>Describe the role of ACAS and Trade Unions in Employee Relations;</a:t>
            </a:r>
          </a:p>
          <a:p>
            <a:pPr>
              <a:lnSpc>
                <a:spcPct val="150000"/>
              </a:lnSpc>
              <a:buSzPct val="125000"/>
              <a:buFont typeface="Courier New" pitchFamily="49" charset="0"/>
              <a:buChar char="o"/>
            </a:pPr>
            <a:r>
              <a:rPr lang="en-GB" sz="1800" dirty="0" smtClean="0">
                <a:latin typeface="Calibri" pitchFamily="34" charset="0"/>
              </a:rPr>
              <a:t>Describe different Types of Industrial Action;</a:t>
            </a:r>
          </a:p>
          <a:p>
            <a:pPr>
              <a:lnSpc>
                <a:spcPct val="150000"/>
              </a:lnSpc>
              <a:buSzPct val="125000"/>
              <a:buFont typeface="Courier New" pitchFamily="49" charset="0"/>
              <a:buChar char="o"/>
            </a:pPr>
            <a:r>
              <a:rPr lang="en-GB" sz="1800" dirty="0" smtClean="0">
                <a:latin typeface="Calibri" pitchFamily="34" charset="0"/>
              </a:rPr>
              <a:t>Describe current Employment Legislation;</a:t>
            </a:r>
          </a:p>
          <a:p>
            <a:pPr>
              <a:lnSpc>
                <a:spcPct val="150000"/>
              </a:lnSpc>
              <a:buSzPct val="125000"/>
              <a:buFont typeface="Courier New" pitchFamily="49" charset="0"/>
              <a:buChar char="o"/>
            </a:pPr>
            <a:r>
              <a:rPr lang="en-GB" sz="1800" dirty="0" smtClean="0">
                <a:latin typeface="Calibri" pitchFamily="34" charset="0"/>
              </a:rPr>
              <a:t>Describe the uses of ICT/Technology in Human Resources.</a:t>
            </a:r>
          </a:p>
        </p:txBody>
      </p:sp>
      <p:pic>
        <p:nvPicPr>
          <p:cNvPr id="6149" name="Picture 8" descr="MCj0424466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3163" y="685800"/>
            <a:ext cx="1512887"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Rectangle 1"/>
          <p:cNvSpPr>
            <a:spLocks noChangeArrowheads="1"/>
          </p:cNvSpPr>
          <p:nvPr/>
        </p:nvSpPr>
        <p:spPr bwMode="auto">
          <a:xfrm>
            <a:off x="171451" y="762000"/>
            <a:ext cx="70675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en-GB" dirty="0" smtClean="0">
                <a:solidFill>
                  <a:srgbClr val="000000"/>
                </a:solidFill>
                <a:latin typeface="Calibri" pitchFamily="34" charset="0"/>
                <a:cs typeface="Calibri" pitchFamily="34" charset="0"/>
              </a:rPr>
              <a:t>Below is a list of the learning intentions and success criteria for this unit. These  show what you will learn. Your teacher may highlight these to you as you work through the unit and indicate when to check them off when you have been successful.</a:t>
            </a:r>
            <a:endParaRPr lang="en-GB" dirty="0"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17629215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6542569-1A07-4FBA-92AA-A2300F718099}" type="slidenum">
              <a:rPr lang="en-GB" smtClean="0"/>
              <a:pPr eaLnBrk="1" hangingPunct="1">
                <a:defRPr/>
              </a:pPr>
              <a:t>20</a:t>
            </a:fld>
            <a:endParaRPr lang="en-GB" smtClean="0"/>
          </a:p>
        </p:txBody>
      </p:sp>
      <p:sp>
        <p:nvSpPr>
          <p:cNvPr id="34819" name="Rectangle 2"/>
          <p:cNvSpPr>
            <a:spLocks noChangeArrowheads="1"/>
          </p:cNvSpPr>
          <p:nvPr/>
        </p:nvSpPr>
        <p:spPr bwMode="auto">
          <a:xfrm>
            <a:off x="0" y="0"/>
            <a:ext cx="9144000" cy="908050"/>
          </a:xfrm>
          <a:prstGeom prst="rect">
            <a:avLst/>
          </a:prstGeom>
          <a:solidFill>
            <a:schemeClr val="bg1"/>
          </a:solidFill>
          <a:ln w="9525">
            <a:noFill/>
            <a:miter lim="800000"/>
            <a:headEnd/>
            <a:tailEnd/>
          </a:ln>
        </p:spPr>
        <p:txBody>
          <a:bodyPr anchor="ctr"/>
          <a:lstStyle/>
          <a:p>
            <a:pPr algn="ctr"/>
            <a:r>
              <a:rPr lang="en-GB" sz="2400" b="1" dirty="0">
                <a:solidFill>
                  <a:schemeClr val="tx2"/>
                </a:solidFill>
                <a:latin typeface="Verdana" pitchFamily="34" charset="0"/>
              </a:rPr>
              <a:t>Activity: </a:t>
            </a:r>
            <a:r>
              <a:rPr lang="en-GB" sz="2400" b="1" dirty="0" smtClean="0">
                <a:solidFill>
                  <a:schemeClr val="tx2"/>
                </a:solidFill>
                <a:latin typeface="Verdana" pitchFamily="34" charset="0"/>
              </a:rPr>
              <a:t>Recruitment and Selection</a:t>
            </a:r>
          </a:p>
        </p:txBody>
      </p:sp>
      <p:sp>
        <p:nvSpPr>
          <p:cNvPr id="34820" name="AutoShape 5"/>
          <p:cNvSpPr>
            <a:spLocks noChangeArrowheads="1"/>
          </p:cNvSpPr>
          <p:nvPr/>
        </p:nvSpPr>
        <p:spPr bwMode="auto">
          <a:xfrm>
            <a:off x="0" y="908050"/>
            <a:ext cx="9144000" cy="5949950"/>
          </a:xfrm>
          <a:prstGeom prst="foldedCorner">
            <a:avLst>
              <a:gd name="adj" fmla="val 12500"/>
            </a:avLst>
          </a:prstGeom>
          <a:solidFill>
            <a:schemeClr val="bg1"/>
          </a:solidFill>
          <a:ln w="9525">
            <a:solidFill>
              <a:schemeClr val="tx1"/>
            </a:solidFill>
            <a:round/>
            <a:headEnd/>
            <a:tailEnd/>
          </a:ln>
        </p:spPr>
        <p:txBody>
          <a:bodyPr lIns="198000" tIns="118800" rIns="198000" bIns="118800"/>
          <a:lstStyle/>
          <a:p>
            <a:r>
              <a:rPr lang="en-GB" b="1" dirty="0" smtClean="0"/>
              <a:t>WORKSHEET 1 – JOB DESCRIPTIONS AND PERSON SPECIFICATIONS</a:t>
            </a:r>
          </a:p>
          <a:p>
            <a:pPr>
              <a:buNone/>
            </a:pPr>
            <a:endParaRPr lang="en-GB" dirty="0" smtClean="0"/>
          </a:p>
          <a:p>
            <a:pPr>
              <a:buNone/>
            </a:pPr>
            <a:r>
              <a:rPr lang="en-GB" dirty="0" smtClean="0"/>
              <a:t>Job Descriptions and Person Specifications are drawn up and given to potential applicants for a job vacancy as part of the recruitment process. Both documents give information to the applicant before they apply for the job.</a:t>
            </a:r>
          </a:p>
          <a:p>
            <a:pPr>
              <a:buNone/>
            </a:pPr>
            <a:r>
              <a:rPr lang="en-GB" dirty="0" smtClean="0"/>
              <a:t> </a:t>
            </a:r>
          </a:p>
          <a:p>
            <a:pPr>
              <a:buNone/>
            </a:pPr>
            <a:r>
              <a:rPr lang="en-GB" dirty="0" smtClean="0"/>
              <a:t>Using your notes book and online resources, answer the following questions in a way which can be fed back to your group:</a:t>
            </a:r>
          </a:p>
          <a:p>
            <a:pPr>
              <a:buNone/>
            </a:pPr>
            <a:endParaRPr lang="en-GB" dirty="0" smtClean="0"/>
          </a:p>
          <a:p>
            <a:pPr marL="342900" lvl="0" indent="-342900">
              <a:lnSpc>
                <a:spcPct val="150000"/>
              </a:lnSpc>
              <a:buFont typeface="+mj-lt"/>
              <a:buAutoNum type="arabicPeriod"/>
            </a:pPr>
            <a:r>
              <a:rPr lang="en-GB" dirty="0" smtClean="0"/>
              <a:t>Define a 'Job Description'</a:t>
            </a:r>
          </a:p>
          <a:p>
            <a:pPr marL="342900" indent="-342900">
              <a:lnSpc>
                <a:spcPct val="150000"/>
              </a:lnSpc>
              <a:buFont typeface="+mj-lt"/>
              <a:buAutoNum type="arabicPeriod"/>
            </a:pPr>
            <a:r>
              <a:rPr lang="en-GB" dirty="0" smtClean="0"/>
              <a:t>Describe a reason why a Job Description is important</a:t>
            </a:r>
          </a:p>
          <a:p>
            <a:pPr marL="342900" lvl="0" indent="-342900">
              <a:lnSpc>
                <a:spcPct val="150000"/>
              </a:lnSpc>
              <a:buFont typeface="+mj-lt"/>
              <a:buAutoNum type="arabicPeriod"/>
            </a:pPr>
            <a:r>
              <a:rPr lang="en-GB" dirty="0" smtClean="0"/>
              <a:t>Identify 5 pieces of information you will find in a Job Description</a:t>
            </a:r>
          </a:p>
          <a:p>
            <a:pPr marL="342900" indent="-342900">
              <a:lnSpc>
                <a:spcPct val="150000"/>
              </a:lnSpc>
              <a:buFont typeface="+mj-lt"/>
              <a:buAutoNum type="arabicPeriod"/>
            </a:pPr>
            <a:r>
              <a:rPr lang="en-GB" dirty="0" smtClean="0"/>
              <a:t>Define a 'Person Specification'</a:t>
            </a:r>
          </a:p>
          <a:p>
            <a:pPr marL="342900" lvl="0" indent="-342900">
              <a:lnSpc>
                <a:spcPct val="150000"/>
              </a:lnSpc>
              <a:buFont typeface="+mj-lt"/>
              <a:buAutoNum type="arabicPeriod"/>
            </a:pPr>
            <a:r>
              <a:rPr lang="en-GB" dirty="0" smtClean="0"/>
              <a:t>Describe a reason why a Person Specification is important</a:t>
            </a:r>
          </a:p>
          <a:p>
            <a:pPr marL="342900" lvl="0" indent="-342900">
              <a:lnSpc>
                <a:spcPct val="150000"/>
              </a:lnSpc>
              <a:buFont typeface="+mj-lt"/>
              <a:buAutoNum type="arabicPeriod"/>
            </a:pPr>
            <a:r>
              <a:rPr lang="en-GB" dirty="0" smtClean="0"/>
              <a:t>Identify 3 pieces of information you will find in a Person Specification</a:t>
            </a:r>
          </a:p>
          <a:p>
            <a:pPr marL="342900" lvl="0" indent="-342900">
              <a:lnSpc>
                <a:spcPct val="150000"/>
              </a:lnSpc>
              <a:buFont typeface="+mj-lt"/>
              <a:buAutoNum type="arabicPeriod"/>
            </a:pPr>
            <a:r>
              <a:rPr lang="en-GB" dirty="0" smtClean="0"/>
              <a:t>Outline how each document could be used at the selection stage</a:t>
            </a:r>
          </a:p>
        </p:txBody>
      </p:sp>
      <p:pic>
        <p:nvPicPr>
          <p:cNvPr id="34821" name="Picture 2" descr="Edit Hand Holding Pencil by darrenbeck - Hand holding a pencil - icon"/>
          <p:cNvPicPr>
            <a:picLocks noChangeAspect="1" noChangeArrowheads="1"/>
          </p:cNvPicPr>
          <p:nvPr/>
        </p:nvPicPr>
        <p:blipFill>
          <a:blip r:embed="rId2" cstate="print"/>
          <a:srcRect/>
          <a:stretch>
            <a:fillRect/>
          </a:stretch>
        </p:blipFill>
        <p:spPr bwMode="auto">
          <a:xfrm>
            <a:off x="179388" y="117475"/>
            <a:ext cx="974725" cy="86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6542569-1A07-4FBA-92AA-A2300F718099}" type="slidenum">
              <a:rPr lang="en-GB" smtClean="0"/>
              <a:pPr eaLnBrk="1" hangingPunct="1">
                <a:defRPr/>
              </a:pPr>
              <a:t>21</a:t>
            </a:fld>
            <a:endParaRPr lang="en-GB" smtClean="0"/>
          </a:p>
        </p:txBody>
      </p:sp>
      <p:sp>
        <p:nvSpPr>
          <p:cNvPr id="34819" name="Rectangle 2"/>
          <p:cNvSpPr>
            <a:spLocks noChangeArrowheads="1"/>
          </p:cNvSpPr>
          <p:nvPr/>
        </p:nvSpPr>
        <p:spPr bwMode="auto">
          <a:xfrm>
            <a:off x="0" y="0"/>
            <a:ext cx="9144000" cy="908050"/>
          </a:xfrm>
          <a:prstGeom prst="rect">
            <a:avLst/>
          </a:prstGeom>
          <a:solidFill>
            <a:schemeClr val="bg1"/>
          </a:solidFill>
          <a:ln w="9525">
            <a:noFill/>
            <a:miter lim="800000"/>
            <a:headEnd/>
            <a:tailEnd/>
          </a:ln>
        </p:spPr>
        <p:txBody>
          <a:bodyPr anchor="ctr"/>
          <a:lstStyle/>
          <a:p>
            <a:pPr algn="ctr"/>
            <a:r>
              <a:rPr lang="en-GB" sz="2400" b="1" dirty="0">
                <a:solidFill>
                  <a:schemeClr val="tx2"/>
                </a:solidFill>
                <a:latin typeface="Verdana" pitchFamily="34" charset="0"/>
              </a:rPr>
              <a:t>Activity: </a:t>
            </a:r>
            <a:r>
              <a:rPr lang="en-GB" sz="2400" b="1" dirty="0" smtClean="0">
                <a:solidFill>
                  <a:schemeClr val="tx2"/>
                </a:solidFill>
                <a:latin typeface="Verdana" pitchFamily="34" charset="0"/>
              </a:rPr>
              <a:t>Recruitment and Selection</a:t>
            </a:r>
          </a:p>
        </p:txBody>
      </p:sp>
      <p:sp>
        <p:nvSpPr>
          <p:cNvPr id="34820" name="AutoShape 5"/>
          <p:cNvSpPr>
            <a:spLocks noChangeArrowheads="1"/>
          </p:cNvSpPr>
          <p:nvPr/>
        </p:nvSpPr>
        <p:spPr bwMode="auto">
          <a:xfrm>
            <a:off x="0" y="908050"/>
            <a:ext cx="9144000" cy="5949950"/>
          </a:xfrm>
          <a:prstGeom prst="foldedCorner">
            <a:avLst>
              <a:gd name="adj" fmla="val 12500"/>
            </a:avLst>
          </a:prstGeom>
          <a:solidFill>
            <a:schemeClr val="bg1"/>
          </a:solidFill>
          <a:ln w="9525">
            <a:solidFill>
              <a:schemeClr val="tx1"/>
            </a:solidFill>
            <a:round/>
            <a:headEnd/>
            <a:tailEnd/>
          </a:ln>
        </p:spPr>
        <p:txBody>
          <a:bodyPr lIns="198000" tIns="118800" rIns="198000" bIns="118800"/>
          <a:lstStyle/>
          <a:p>
            <a:r>
              <a:rPr lang="en-GB" b="1" dirty="0" smtClean="0"/>
              <a:t>WORKSHEET 2 – INTERNAL AND EXTERNAL RECRUITMENT</a:t>
            </a:r>
          </a:p>
          <a:p>
            <a:endParaRPr lang="en-GB" dirty="0" smtClean="0"/>
          </a:p>
          <a:p>
            <a:r>
              <a:rPr lang="en-GB" dirty="0" smtClean="0"/>
              <a:t>Businesses can recruit internally or externally when they have job vacancy to fill.  Adverts will be placed to raise awareness of the vacancy and the adverts will usually contain a basic summary of the job description and person specification</a:t>
            </a:r>
          </a:p>
          <a:p>
            <a:r>
              <a:rPr lang="en-GB" dirty="0" smtClean="0"/>
              <a:t> </a:t>
            </a:r>
          </a:p>
          <a:p>
            <a:r>
              <a:rPr lang="en-GB" dirty="0" smtClean="0"/>
              <a:t>Using your notes book and online resources, answer the following questions in a way which can be fed back to your group:</a:t>
            </a:r>
          </a:p>
          <a:p>
            <a:r>
              <a:rPr lang="en-GB" dirty="0" smtClean="0"/>
              <a:t>  </a:t>
            </a:r>
          </a:p>
          <a:p>
            <a:pPr marL="342900" lvl="0" indent="-342900">
              <a:lnSpc>
                <a:spcPct val="150000"/>
              </a:lnSpc>
              <a:buFont typeface="+mj-lt"/>
              <a:buAutoNum type="arabicPeriod"/>
            </a:pPr>
            <a:r>
              <a:rPr lang="en-GB" dirty="0" smtClean="0"/>
              <a:t>Identify 2 ways a job vacancy could be advertised internally</a:t>
            </a:r>
          </a:p>
          <a:p>
            <a:pPr marL="342900" indent="-342900">
              <a:lnSpc>
                <a:spcPct val="150000"/>
              </a:lnSpc>
              <a:buFont typeface="+mj-lt"/>
              <a:buAutoNum type="arabicPeriod"/>
            </a:pPr>
            <a:r>
              <a:rPr lang="en-GB" dirty="0" smtClean="0"/>
              <a:t>Describe 1 advantage and 1 disadvantage of internal recruitment </a:t>
            </a:r>
          </a:p>
          <a:p>
            <a:pPr marL="342900" lvl="0" indent="-342900">
              <a:lnSpc>
                <a:spcPct val="150000"/>
              </a:lnSpc>
              <a:buFont typeface="+mj-lt"/>
              <a:buAutoNum type="arabicPeriod"/>
            </a:pPr>
            <a:r>
              <a:rPr lang="en-GB" dirty="0" smtClean="0"/>
              <a:t>Identify 2 ways a job vacancy could be advertised externally</a:t>
            </a:r>
          </a:p>
          <a:p>
            <a:pPr marL="342900" indent="-342900">
              <a:lnSpc>
                <a:spcPct val="150000"/>
              </a:lnSpc>
              <a:buFont typeface="+mj-lt"/>
              <a:buAutoNum type="arabicPeriod"/>
            </a:pPr>
            <a:r>
              <a:rPr lang="en-GB" dirty="0" smtClean="0"/>
              <a:t>Describe 1 advantage and 1 disadvantage of external recruitment</a:t>
            </a:r>
          </a:p>
          <a:p>
            <a:pPr marL="342900" indent="-342900">
              <a:lnSpc>
                <a:spcPct val="150000"/>
              </a:lnSpc>
              <a:buFont typeface="+mj-lt"/>
              <a:buAutoNum type="arabicPeriod"/>
            </a:pPr>
            <a:r>
              <a:rPr lang="en-GB" dirty="0" smtClean="0"/>
              <a:t>Identify 6 important pieces of information to include in a good job advert</a:t>
            </a:r>
          </a:p>
          <a:p>
            <a:pPr marL="342900" indent="-342900">
              <a:lnSpc>
                <a:spcPct val="150000"/>
              </a:lnSpc>
              <a:buFont typeface="+mj-lt"/>
              <a:buAutoNum type="arabicPeriod"/>
            </a:pPr>
            <a:r>
              <a:rPr lang="en-GB" dirty="0" smtClean="0"/>
              <a:t>Describe why a business may use the services of a Recruitment Agency</a:t>
            </a:r>
          </a:p>
        </p:txBody>
      </p:sp>
      <p:pic>
        <p:nvPicPr>
          <p:cNvPr id="34821" name="Picture 2" descr="Edit Hand Holding Pencil by darrenbeck - Hand holding a pencil - icon"/>
          <p:cNvPicPr>
            <a:picLocks noChangeAspect="1" noChangeArrowheads="1"/>
          </p:cNvPicPr>
          <p:nvPr/>
        </p:nvPicPr>
        <p:blipFill>
          <a:blip r:embed="rId2" cstate="print"/>
          <a:srcRect/>
          <a:stretch>
            <a:fillRect/>
          </a:stretch>
        </p:blipFill>
        <p:spPr bwMode="auto">
          <a:xfrm>
            <a:off x="179388" y="117475"/>
            <a:ext cx="974725" cy="86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6542569-1A07-4FBA-92AA-A2300F718099}" type="slidenum">
              <a:rPr lang="en-GB" smtClean="0"/>
              <a:pPr eaLnBrk="1" hangingPunct="1">
                <a:defRPr/>
              </a:pPr>
              <a:t>22</a:t>
            </a:fld>
            <a:endParaRPr lang="en-GB" smtClean="0"/>
          </a:p>
        </p:txBody>
      </p:sp>
      <p:sp>
        <p:nvSpPr>
          <p:cNvPr id="34819" name="Rectangle 2"/>
          <p:cNvSpPr>
            <a:spLocks noChangeArrowheads="1"/>
          </p:cNvSpPr>
          <p:nvPr/>
        </p:nvSpPr>
        <p:spPr bwMode="auto">
          <a:xfrm>
            <a:off x="0" y="0"/>
            <a:ext cx="9144000" cy="908050"/>
          </a:xfrm>
          <a:prstGeom prst="rect">
            <a:avLst/>
          </a:prstGeom>
          <a:solidFill>
            <a:schemeClr val="bg1"/>
          </a:solidFill>
          <a:ln w="9525">
            <a:noFill/>
            <a:miter lim="800000"/>
            <a:headEnd/>
            <a:tailEnd/>
          </a:ln>
        </p:spPr>
        <p:txBody>
          <a:bodyPr anchor="ctr"/>
          <a:lstStyle/>
          <a:p>
            <a:pPr algn="ctr"/>
            <a:r>
              <a:rPr lang="en-GB" sz="2400" b="1" dirty="0">
                <a:solidFill>
                  <a:schemeClr val="tx2"/>
                </a:solidFill>
                <a:latin typeface="Verdana" pitchFamily="34" charset="0"/>
              </a:rPr>
              <a:t>Activity: </a:t>
            </a:r>
            <a:r>
              <a:rPr lang="en-GB" sz="2400" b="1" dirty="0" smtClean="0">
                <a:solidFill>
                  <a:schemeClr val="tx2"/>
                </a:solidFill>
                <a:latin typeface="Verdana" pitchFamily="34" charset="0"/>
              </a:rPr>
              <a:t>Recruitment and Selection</a:t>
            </a:r>
          </a:p>
        </p:txBody>
      </p:sp>
      <p:sp>
        <p:nvSpPr>
          <p:cNvPr id="34820" name="AutoShape 5"/>
          <p:cNvSpPr>
            <a:spLocks noChangeArrowheads="1"/>
          </p:cNvSpPr>
          <p:nvPr/>
        </p:nvSpPr>
        <p:spPr bwMode="auto">
          <a:xfrm>
            <a:off x="0" y="908050"/>
            <a:ext cx="9144000" cy="5949950"/>
          </a:xfrm>
          <a:prstGeom prst="foldedCorner">
            <a:avLst>
              <a:gd name="adj" fmla="val 12500"/>
            </a:avLst>
          </a:prstGeom>
          <a:solidFill>
            <a:schemeClr val="bg1"/>
          </a:solidFill>
          <a:ln w="9525">
            <a:solidFill>
              <a:schemeClr val="tx1"/>
            </a:solidFill>
            <a:round/>
            <a:headEnd/>
            <a:tailEnd/>
          </a:ln>
        </p:spPr>
        <p:txBody>
          <a:bodyPr lIns="198000" tIns="118800" rIns="198000" bIns="118800"/>
          <a:lstStyle/>
          <a:p>
            <a:r>
              <a:rPr lang="en-GB" b="1" dirty="0" smtClean="0"/>
              <a:t>WORKSHEET 3 – APPLICATION FORMS/CVs/INTERVIEWS</a:t>
            </a:r>
            <a:endParaRPr lang="en-GB" dirty="0" smtClean="0"/>
          </a:p>
          <a:p>
            <a:pPr>
              <a:buNone/>
            </a:pPr>
            <a:r>
              <a:rPr lang="en-GB" dirty="0" smtClean="0"/>
              <a:t>In the job advert a business will tell applicants how to apply.  Most businesses will ask for applicants to complete a standard application form or send in their Curriculum Vitae (CV) to indicate their interest in the vacancy.</a:t>
            </a:r>
          </a:p>
          <a:p>
            <a:pPr>
              <a:buNone/>
            </a:pPr>
            <a:endParaRPr lang="en-GB" dirty="0" smtClean="0"/>
          </a:p>
          <a:p>
            <a:pPr>
              <a:buNone/>
            </a:pPr>
            <a:r>
              <a:rPr lang="en-GB" dirty="0" smtClean="0"/>
              <a:t>Using your notes book and online resources, answer the following questions in a way which can be </a:t>
            </a:r>
            <a:r>
              <a:rPr lang="en-GB" dirty="0" err="1" smtClean="0"/>
              <a:t>fedback</a:t>
            </a:r>
            <a:r>
              <a:rPr lang="en-GB" dirty="0" smtClean="0"/>
              <a:t> to your group:</a:t>
            </a:r>
          </a:p>
          <a:p>
            <a:pPr>
              <a:buNone/>
            </a:pPr>
            <a:endParaRPr lang="en-GB" sz="400" dirty="0" smtClean="0"/>
          </a:p>
          <a:p>
            <a:pPr marL="342900" lvl="0" indent="-342900">
              <a:lnSpc>
                <a:spcPct val="150000"/>
              </a:lnSpc>
              <a:buFont typeface="+mj-lt"/>
              <a:buAutoNum type="arabicPeriod"/>
            </a:pPr>
            <a:r>
              <a:rPr lang="en-GB" dirty="0" smtClean="0"/>
              <a:t>Identify 5 pieces of information usually requested on an application form</a:t>
            </a:r>
          </a:p>
          <a:p>
            <a:pPr marL="342900" lvl="0" indent="-342900">
              <a:lnSpc>
                <a:spcPct val="150000"/>
              </a:lnSpc>
              <a:buFont typeface="+mj-lt"/>
              <a:buAutoNum type="arabicPeriod"/>
            </a:pPr>
            <a:r>
              <a:rPr lang="en-GB" dirty="0" smtClean="0"/>
              <a:t>Describe why a business would want to know each of the things identified in question 1</a:t>
            </a:r>
          </a:p>
          <a:p>
            <a:pPr marL="342900" lvl="0" indent="-342900">
              <a:lnSpc>
                <a:spcPct val="150000"/>
              </a:lnSpc>
              <a:buFont typeface="+mj-lt"/>
              <a:buAutoNum type="arabicPeriod"/>
            </a:pPr>
            <a:r>
              <a:rPr lang="en-GB" dirty="0" smtClean="0"/>
              <a:t>Describe why a business may prefer to use a standard application form rather than ask for CV's</a:t>
            </a:r>
          </a:p>
          <a:p>
            <a:pPr marL="342900" lvl="0" indent="-342900">
              <a:lnSpc>
                <a:spcPct val="150000"/>
              </a:lnSpc>
              <a:buFont typeface="+mj-lt"/>
              <a:buAutoNum type="arabicPeriod"/>
            </a:pPr>
            <a:r>
              <a:rPr lang="en-GB" dirty="0" smtClean="0"/>
              <a:t>Outline how a manager would choose who to invite for interview</a:t>
            </a:r>
          </a:p>
          <a:p>
            <a:pPr marL="342900" lvl="0" indent="-342900">
              <a:lnSpc>
                <a:spcPct val="150000"/>
              </a:lnSpc>
              <a:buFont typeface="+mj-lt"/>
              <a:buAutoNum type="arabicPeriod"/>
            </a:pPr>
            <a:r>
              <a:rPr lang="en-GB" dirty="0" smtClean="0"/>
              <a:t>Describe what an interview is and the purpose of it</a:t>
            </a:r>
          </a:p>
          <a:p>
            <a:pPr marL="342900" lvl="0" indent="-342900">
              <a:lnSpc>
                <a:spcPct val="150000"/>
              </a:lnSpc>
              <a:buFont typeface="+mj-lt"/>
              <a:buAutoNum type="arabicPeriod"/>
            </a:pPr>
            <a:r>
              <a:rPr lang="en-GB" dirty="0" smtClean="0"/>
              <a:t>Outline 2 actions an interviewer should always stick to when holding interviews</a:t>
            </a:r>
          </a:p>
          <a:p>
            <a:pPr marL="342900" lvl="0" indent="-342900">
              <a:lnSpc>
                <a:spcPct val="150000"/>
              </a:lnSpc>
              <a:buFont typeface="+mj-lt"/>
              <a:buAutoNum type="arabicPeriod"/>
            </a:pPr>
            <a:r>
              <a:rPr lang="en-GB" dirty="0" smtClean="0"/>
              <a:t>Identify 2 questions you may be asked at an interview</a:t>
            </a:r>
          </a:p>
          <a:p>
            <a:pPr marL="342900" lvl="0" indent="-342900">
              <a:lnSpc>
                <a:spcPct val="150000"/>
              </a:lnSpc>
              <a:buFont typeface="+mj-lt"/>
              <a:buAutoNum type="arabicPeriod"/>
            </a:pPr>
            <a:r>
              <a:rPr lang="en-GB" dirty="0" smtClean="0"/>
              <a:t>Outline how the Job Description and Person Specification would be used at this stage</a:t>
            </a:r>
          </a:p>
        </p:txBody>
      </p:sp>
      <p:pic>
        <p:nvPicPr>
          <p:cNvPr id="34821" name="Picture 2" descr="Edit Hand Holding Pencil by darrenbeck - Hand holding a pencil - icon"/>
          <p:cNvPicPr>
            <a:picLocks noChangeAspect="1" noChangeArrowheads="1"/>
          </p:cNvPicPr>
          <p:nvPr/>
        </p:nvPicPr>
        <p:blipFill>
          <a:blip r:embed="rId2" cstate="print"/>
          <a:srcRect/>
          <a:stretch>
            <a:fillRect/>
          </a:stretch>
        </p:blipFill>
        <p:spPr bwMode="auto">
          <a:xfrm>
            <a:off x="179388" y="117475"/>
            <a:ext cx="974725" cy="86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6542569-1A07-4FBA-92AA-A2300F718099}" type="slidenum">
              <a:rPr lang="en-GB" smtClean="0"/>
              <a:pPr eaLnBrk="1" hangingPunct="1">
                <a:defRPr/>
              </a:pPr>
              <a:t>23</a:t>
            </a:fld>
            <a:endParaRPr lang="en-GB" smtClean="0"/>
          </a:p>
        </p:txBody>
      </p:sp>
      <p:sp>
        <p:nvSpPr>
          <p:cNvPr id="34819" name="Rectangle 2"/>
          <p:cNvSpPr>
            <a:spLocks noChangeArrowheads="1"/>
          </p:cNvSpPr>
          <p:nvPr/>
        </p:nvSpPr>
        <p:spPr bwMode="auto">
          <a:xfrm>
            <a:off x="0" y="0"/>
            <a:ext cx="9144000" cy="908050"/>
          </a:xfrm>
          <a:prstGeom prst="rect">
            <a:avLst/>
          </a:prstGeom>
          <a:solidFill>
            <a:schemeClr val="bg1"/>
          </a:solidFill>
          <a:ln w="9525">
            <a:noFill/>
            <a:miter lim="800000"/>
            <a:headEnd/>
            <a:tailEnd/>
          </a:ln>
        </p:spPr>
        <p:txBody>
          <a:bodyPr anchor="ctr"/>
          <a:lstStyle/>
          <a:p>
            <a:pPr algn="ctr"/>
            <a:r>
              <a:rPr lang="en-GB" sz="2400" b="1" dirty="0">
                <a:solidFill>
                  <a:schemeClr val="tx2"/>
                </a:solidFill>
                <a:latin typeface="Verdana" pitchFamily="34" charset="0"/>
              </a:rPr>
              <a:t>Activity: </a:t>
            </a:r>
            <a:r>
              <a:rPr lang="en-GB" sz="2400" b="1" dirty="0" smtClean="0">
                <a:solidFill>
                  <a:schemeClr val="tx2"/>
                </a:solidFill>
                <a:latin typeface="Verdana" pitchFamily="34" charset="0"/>
              </a:rPr>
              <a:t>Recruitment and Selection</a:t>
            </a:r>
          </a:p>
        </p:txBody>
      </p:sp>
      <p:sp>
        <p:nvSpPr>
          <p:cNvPr id="34820" name="AutoShape 5"/>
          <p:cNvSpPr>
            <a:spLocks noChangeArrowheads="1"/>
          </p:cNvSpPr>
          <p:nvPr/>
        </p:nvSpPr>
        <p:spPr bwMode="auto">
          <a:xfrm>
            <a:off x="0" y="908050"/>
            <a:ext cx="9144000" cy="5949950"/>
          </a:xfrm>
          <a:prstGeom prst="foldedCorner">
            <a:avLst>
              <a:gd name="adj" fmla="val 12500"/>
            </a:avLst>
          </a:prstGeom>
          <a:solidFill>
            <a:schemeClr val="bg1"/>
          </a:solidFill>
          <a:ln w="9525">
            <a:solidFill>
              <a:schemeClr val="tx1"/>
            </a:solidFill>
            <a:round/>
            <a:headEnd/>
            <a:tailEnd/>
          </a:ln>
        </p:spPr>
        <p:txBody>
          <a:bodyPr lIns="198000" tIns="118800" rIns="198000" bIns="118800"/>
          <a:lstStyle/>
          <a:p>
            <a:r>
              <a:rPr lang="en-GB" b="1" dirty="0" smtClean="0"/>
              <a:t>WORKSHEET 4 – TESTING/REFERENCES</a:t>
            </a:r>
          </a:p>
          <a:p>
            <a:endParaRPr lang="en-GB" dirty="0" smtClean="0"/>
          </a:p>
          <a:p>
            <a:pPr>
              <a:buNone/>
            </a:pPr>
            <a:r>
              <a:rPr lang="en-GB" dirty="0" smtClean="0"/>
              <a:t>In addition to applications and interviews, a business may look for more information on applicants by putting them through certain tests to prove themselves or by contacting </a:t>
            </a:r>
          </a:p>
          <a:p>
            <a:pPr>
              <a:buNone/>
            </a:pPr>
            <a:r>
              <a:rPr lang="en-GB" dirty="0" smtClean="0"/>
              <a:t> </a:t>
            </a:r>
          </a:p>
          <a:p>
            <a:pPr>
              <a:buNone/>
            </a:pPr>
            <a:r>
              <a:rPr lang="en-GB" dirty="0" smtClean="0"/>
              <a:t>Using your notes book and online resources, answer the following questions in a way which can be fed back to your group:</a:t>
            </a:r>
          </a:p>
          <a:p>
            <a:pPr>
              <a:buNone/>
            </a:pPr>
            <a:r>
              <a:rPr lang="en-GB" dirty="0" smtClean="0"/>
              <a:t> </a:t>
            </a:r>
          </a:p>
          <a:p>
            <a:pPr marL="342900" lvl="0" indent="-342900">
              <a:lnSpc>
                <a:spcPct val="150000"/>
              </a:lnSpc>
              <a:buFont typeface="+mj-lt"/>
              <a:buAutoNum type="arabicPeriod"/>
            </a:pPr>
            <a:r>
              <a:rPr lang="en-GB" dirty="0" smtClean="0"/>
              <a:t>Describe the purpose of a personality/psychological test and why they may be useful</a:t>
            </a:r>
          </a:p>
          <a:p>
            <a:pPr marL="342900" lvl="0" indent="-342900">
              <a:lnSpc>
                <a:spcPct val="150000"/>
              </a:lnSpc>
              <a:buFont typeface="+mj-lt"/>
              <a:buAutoNum type="arabicPeriod"/>
            </a:pPr>
            <a:r>
              <a:rPr lang="en-GB" dirty="0" smtClean="0"/>
              <a:t>Describe the purpose of an aptitude/attainment test and why they may be useful</a:t>
            </a:r>
          </a:p>
          <a:p>
            <a:pPr marL="342900" lvl="0" indent="-342900">
              <a:lnSpc>
                <a:spcPct val="150000"/>
              </a:lnSpc>
              <a:buFont typeface="+mj-lt"/>
              <a:buAutoNum type="arabicPeriod"/>
            </a:pPr>
            <a:r>
              <a:rPr lang="en-GB" dirty="0" smtClean="0"/>
              <a:t>Describe the purpose of a fitness/medical test and why they may be useful</a:t>
            </a:r>
          </a:p>
          <a:p>
            <a:pPr marL="342900" lvl="0" indent="-342900">
              <a:lnSpc>
                <a:spcPct val="150000"/>
              </a:lnSpc>
              <a:buFont typeface="+mj-lt"/>
              <a:buAutoNum type="arabicPeriod"/>
            </a:pPr>
            <a:r>
              <a:rPr lang="en-GB" dirty="0" smtClean="0"/>
              <a:t>Outline why some businesses use role-play/teambuilding activities as part of the selection process</a:t>
            </a:r>
          </a:p>
          <a:p>
            <a:pPr marL="342900" lvl="0" indent="-342900">
              <a:lnSpc>
                <a:spcPct val="150000"/>
              </a:lnSpc>
              <a:buFont typeface="+mj-lt"/>
              <a:buAutoNum type="arabicPeriod"/>
            </a:pPr>
            <a:r>
              <a:rPr lang="en-GB" dirty="0" smtClean="0"/>
              <a:t>Outline how the Job Description and Person Specification would be used at this stage</a:t>
            </a:r>
          </a:p>
          <a:p>
            <a:pPr marL="342900" lvl="0" indent="-342900">
              <a:lnSpc>
                <a:spcPct val="150000"/>
              </a:lnSpc>
              <a:buFont typeface="+mj-lt"/>
              <a:buAutoNum type="arabicPeriod"/>
            </a:pPr>
            <a:r>
              <a:rPr lang="en-GB" dirty="0" smtClean="0"/>
              <a:t>Define the term 'Reference' in relation to a job application</a:t>
            </a:r>
          </a:p>
        </p:txBody>
      </p:sp>
      <p:pic>
        <p:nvPicPr>
          <p:cNvPr id="34821" name="Picture 2" descr="Edit Hand Holding Pencil by darrenbeck - Hand holding a pencil - icon"/>
          <p:cNvPicPr>
            <a:picLocks noChangeAspect="1" noChangeArrowheads="1"/>
          </p:cNvPicPr>
          <p:nvPr/>
        </p:nvPicPr>
        <p:blipFill>
          <a:blip r:embed="rId2" cstate="print"/>
          <a:srcRect/>
          <a:stretch>
            <a:fillRect/>
          </a:stretch>
        </p:blipFill>
        <p:spPr bwMode="auto">
          <a:xfrm>
            <a:off x="179388" y="117475"/>
            <a:ext cx="974725" cy="86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6542569-1A07-4FBA-92AA-A2300F718099}" type="slidenum">
              <a:rPr lang="en-GB" smtClean="0"/>
              <a:pPr eaLnBrk="1" hangingPunct="1">
                <a:defRPr/>
              </a:pPr>
              <a:t>24</a:t>
            </a:fld>
            <a:endParaRPr lang="en-GB" smtClean="0"/>
          </a:p>
        </p:txBody>
      </p:sp>
      <p:sp>
        <p:nvSpPr>
          <p:cNvPr id="34819" name="Rectangle 2"/>
          <p:cNvSpPr>
            <a:spLocks noChangeArrowheads="1"/>
          </p:cNvSpPr>
          <p:nvPr/>
        </p:nvSpPr>
        <p:spPr bwMode="auto">
          <a:xfrm>
            <a:off x="0" y="0"/>
            <a:ext cx="9144000" cy="908050"/>
          </a:xfrm>
          <a:prstGeom prst="rect">
            <a:avLst/>
          </a:prstGeom>
          <a:solidFill>
            <a:schemeClr val="bg1"/>
          </a:solidFill>
          <a:ln w="9525">
            <a:noFill/>
            <a:miter lim="800000"/>
            <a:headEnd/>
            <a:tailEnd/>
          </a:ln>
        </p:spPr>
        <p:txBody>
          <a:bodyPr anchor="ctr"/>
          <a:lstStyle/>
          <a:p>
            <a:pPr algn="ctr"/>
            <a:r>
              <a:rPr lang="en-GB" sz="2400" b="1" dirty="0">
                <a:solidFill>
                  <a:schemeClr val="tx2"/>
                </a:solidFill>
                <a:latin typeface="Verdana" pitchFamily="34" charset="0"/>
              </a:rPr>
              <a:t>Activity: </a:t>
            </a:r>
            <a:r>
              <a:rPr lang="en-GB" sz="2400" b="1" dirty="0" smtClean="0">
                <a:solidFill>
                  <a:schemeClr val="tx2"/>
                </a:solidFill>
                <a:latin typeface="Verdana" pitchFamily="34" charset="0"/>
              </a:rPr>
              <a:t>ICT in Human Resources</a:t>
            </a:r>
          </a:p>
        </p:txBody>
      </p:sp>
      <p:sp>
        <p:nvSpPr>
          <p:cNvPr id="34820" name="AutoShape 5"/>
          <p:cNvSpPr>
            <a:spLocks noChangeArrowheads="1"/>
          </p:cNvSpPr>
          <p:nvPr/>
        </p:nvSpPr>
        <p:spPr bwMode="auto">
          <a:xfrm>
            <a:off x="0" y="908050"/>
            <a:ext cx="9144000" cy="5949950"/>
          </a:xfrm>
          <a:prstGeom prst="foldedCorner">
            <a:avLst>
              <a:gd name="adj" fmla="val 12500"/>
            </a:avLst>
          </a:prstGeom>
          <a:solidFill>
            <a:schemeClr val="bg1"/>
          </a:solidFill>
          <a:ln w="9525">
            <a:solidFill>
              <a:schemeClr val="tx1"/>
            </a:solidFill>
            <a:round/>
            <a:headEnd/>
            <a:tailEnd/>
          </a:ln>
        </p:spPr>
        <p:txBody>
          <a:bodyPr lIns="198000" tIns="118800" rIns="198000" bIns="118800"/>
          <a:lstStyle/>
          <a:p>
            <a:r>
              <a:rPr lang="en-GB" b="1" dirty="0" smtClean="0"/>
              <a:t>JOB VACANCY INTERNET RESEARCH TASK</a:t>
            </a:r>
          </a:p>
          <a:p>
            <a:endParaRPr lang="en-GB" b="1" dirty="0" smtClean="0"/>
          </a:p>
          <a:p>
            <a:pPr>
              <a:lnSpc>
                <a:spcPct val="90000"/>
              </a:lnSpc>
            </a:pPr>
            <a:r>
              <a:rPr lang="en-GB" b="1" dirty="0" smtClean="0"/>
              <a:t>The internet </a:t>
            </a:r>
            <a:r>
              <a:rPr lang="en-GB" dirty="0" smtClean="0"/>
              <a:t>is used by the Human Resources department to advertise job vacancies. Word Processing software such as </a:t>
            </a:r>
            <a:r>
              <a:rPr lang="en-GB" b="1" dirty="0" smtClean="0"/>
              <a:t>Microsoft Word </a:t>
            </a:r>
            <a:r>
              <a:rPr lang="en-GB" dirty="0" smtClean="0"/>
              <a:t>is used by the Human Resources department to create job descriptions and person specifications. </a:t>
            </a:r>
          </a:p>
          <a:p>
            <a:pPr>
              <a:lnSpc>
                <a:spcPct val="90000"/>
              </a:lnSpc>
            </a:pPr>
            <a:endParaRPr lang="en-GB" dirty="0" smtClean="0"/>
          </a:p>
          <a:p>
            <a:pPr>
              <a:lnSpc>
                <a:spcPct val="90000"/>
              </a:lnSpc>
            </a:pPr>
            <a:r>
              <a:rPr lang="en-GB" dirty="0" smtClean="0"/>
              <a:t>Search for job vacancy adverts online</a:t>
            </a:r>
            <a:r>
              <a:rPr lang="en-GB" b="1" dirty="0" smtClean="0"/>
              <a:t> </a:t>
            </a:r>
            <a:r>
              <a:rPr lang="en-GB" dirty="0" smtClean="0"/>
              <a:t>and create job and person specifications from the information given in each advertisement. You should display your information in a professional manner using Microsoft Word.</a:t>
            </a:r>
          </a:p>
          <a:p>
            <a:pPr>
              <a:lnSpc>
                <a:spcPct val="90000"/>
              </a:lnSpc>
            </a:pPr>
            <a:endParaRPr lang="en-GB" b="1" dirty="0" smtClean="0"/>
          </a:p>
          <a:p>
            <a:pPr>
              <a:lnSpc>
                <a:spcPct val="90000"/>
              </a:lnSpc>
            </a:pPr>
            <a:endParaRPr lang="en-GB" b="1" dirty="0" smtClean="0"/>
          </a:p>
          <a:p>
            <a:pPr>
              <a:lnSpc>
                <a:spcPct val="90000"/>
              </a:lnSpc>
            </a:pPr>
            <a:endParaRPr lang="en-GB" b="1" dirty="0" smtClean="0"/>
          </a:p>
          <a:p>
            <a:pPr>
              <a:lnSpc>
                <a:spcPct val="150000"/>
              </a:lnSpc>
            </a:pPr>
            <a:endParaRPr lang="en-GB" dirty="0" smtClean="0"/>
          </a:p>
          <a:p>
            <a:pPr>
              <a:lnSpc>
                <a:spcPct val="150000"/>
              </a:lnSpc>
            </a:pPr>
            <a:endParaRPr lang="en-GB" dirty="0" smtClean="0"/>
          </a:p>
          <a:p>
            <a:pPr>
              <a:lnSpc>
                <a:spcPct val="150000"/>
              </a:lnSpc>
            </a:pPr>
            <a:endParaRPr lang="en-GB" dirty="0" smtClean="0"/>
          </a:p>
          <a:p>
            <a:pPr marL="342900" indent="-342900">
              <a:lnSpc>
                <a:spcPct val="90000"/>
              </a:lnSpc>
            </a:pPr>
            <a:endParaRPr lang="en-GB" dirty="0" smtClean="0"/>
          </a:p>
          <a:p>
            <a:pPr marL="342900" indent="-342900">
              <a:lnSpc>
                <a:spcPct val="90000"/>
              </a:lnSpc>
            </a:pPr>
            <a:endParaRPr lang="en-GB" dirty="0" smtClean="0"/>
          </a:p>
        </p:txBody>
      </p:sp>
      <p:pic>
        <p:nvPicPr>
          <p:cNvPr id="34821" name="Picture 2" descr="Edit Hand Holding Pencil by darrenbeck - Hand holding a pencil - icon"/>
          <p:cNvPicPr>
            <a:picLocks noChangeAspect="1" noChangeArrowheads="1"/>
          </p:cNvPicPr>
          <p:nvPr/>
        </p:nvPicPr>
        <p:blipFill>
          <a:blip r:embed="rId2" cstate="print"/>
          <a:srcRect/>
          <a:stretch>
            <a:fillRect/>
          </a:stretch>
        </p:blipFill>
        <p:spPr bwMode="auto">
          <a:xfrm>
            <a:off x="179388" y="117475"/>
            <a:ext cx="974725" cy="863600"/>
          </a:xfrm>
          <a:prstGeom prst="rect">
            <a:avLst/>
          </a:prstGeom>
          <a:noFill/>
          <a:ln w="9525">
            <a:noFill/>
            <a:miter lim="800000"/>
            <a:headEnd/>
            <a:tailEnd/>
          </a:ln>
        </p:spPr>
      </p:pic>
      <p:pic>
        <p:nvPicPr>
          <p:cNvPr id="8" name="Picture 2" descr="tango applications internet by warszawianka - &quot;Internet&quot; icon from &lt;a href=&quot;http://tango.freedesktop.org/Tango_Desktop_Project&quot;&gt; Tango Project &lt;/a&gt; &#10;&lt;br&gt;&lt;br&gt;&#10;Since version 0.8.90 Tango Project icons are Public Domain: &lt;a href=&quot;http://tango.freedesktop.org/Frequently_Asked_Questions#Terms_of_Use.3F&quot;&gt; Tango Project FAQ &lt;/a&gt;"/>
          <p:cNvPicPr>
            <a:picLocks noChangeAspect="1" noChangeArrowheads="1"/>
          </p:cNvPicPr>
          <p:nvPr/>
        </p:nvPicPr>
        <p:blipFill>
          <a:blip r:embed="rId3" cstate="print"/>
          <a:srcRect/>
          <a:stretch>
            <a:fillRect/>
          </a:stretch>
        </p:blipFill>
        <p:spPr bwMode="auto">
          <a:xfrm>
            <a:off x="8001000" y="52387"/>
            <a:ext cx="1089025" cy="1166813"/>
          </a:xfrm>
          <a:prstGeom prst="rect">
            <a:avLst/>
          </a:prstGeom>
          <a:noFill/>
          <a:ln w="9525">
            <a:noFill/>
            <a:miter lim="800000"/>
            <a:headEnd/>
            <a:tailEnd/>
          </a:ln>
        </p:spPr>
      </p:pic>
      <p:pic>
        <p:nvPicPr>
          <p:cNvPr id="1026" name="Picture 2" descr="http://www.google.co.uk/url?sa=i&amp;source=imgres&amp;cd=&amp;ved=0CAYQjBwwAGoVChMIh-zq3_SjyAIVgmkUCh3mogVC&amp;url=http%3A%2F%2Ffrog.kingsbridgecollege.devon.sch.uk%2Ffrogweb%2FOldIntranet%2Fdepartments%2FICT%2FDocuments%2FGCSE%2FBACS%2FRecruitment%2Fvillage_job_advert.gif&amp;psig=AFQjCNF5O9Vjy1UNeg6LmcINQo4sZ77OpA&amp;ust=1443879586105584"/>
          <p:cNvPicPr>
            <a:picLocks noChangeAspect="1" noChangeArrowheads="1"/>
          </p:cNvPicPr>
          <p:nvPr/>
        </p:nvPicPr>
        <p:blipFill>
          <a:blip r:embed="rId4" cstate="print"/>
          <a:srcRect/>
          <a:stretch>
            <a:fillRect/>
          </a:stretch>
        </p:blipFill>
        <p:spPr bwMode="auto">
          <a:xfrm>
            <a:off x="5791200" y="3200400"/>
            <a:ext cx="2590800" cy="3440692"/>
          </a:xfrm>
          <a:prstGeom prst="rect">
            <a:avLst/>
          </a:prstGeom>
          <a:noFill/>
        </p:spPr>
      </p:pic>
      <p:sp>
        <p:nvSpPr>
          <p:cNvPr id="10" name="Rectangle 9"/>
          <p:cNvSpPr/>
          <p:nvPr/>
        </p:nvSpPr>
        <p:spPr>
          <a:xfrm>
            <a:off x="152400" y="3733800"/>
            <a:ext cx="5562600" cy="3083921"/>
          </a:xfrm>
          <a:prstGeom prst="rect">
            <a:avLst/>
          </a:prstGeom>
        </p:spPr>
        <p:txBody>
          <a:bodyPr wrap="square">
            <a:spAutoFit/>
          </a:bodyPr>
          <a:lstStyle/>
          <a:p>
            <a:pPr>
              <a:lnSpc>
                <a:spcPct val="90000"/>
              </a:lnSpc>
            </a:pPr>
            <a:r>
              <a:rPr lang="en-GB" b="1" dirty="0" smtClean="0"/>
              <a:t>JOB ADVERTISEMENT TASK</a:t>
            </a:r>
          </a:p>
          <a:p>
            <a:pPr>
              <a:lnSpc>
                <a:spcPct val="90000"/>
              </a:lnSpc>
            </a:pPr>
            <a:endParaRPr lang="en-GB" dirty="0" smtClean="0"/>
          </a:p>
          <a:p>
            <a:pPr>
              <a:lnSpc>
                <a:spcPct val="90000"/>
              </a:lnSpc>
            </a:pPr>
            <a:r>
              <a:rPr lang="en-GB" dirty="0" smtClean="0"/>
              <a:t>Desktop Publishing software such as </a:t>
            </a:r>
            <a:r>
              <a:rPr lang="en-GB" b="1" dirty="0" smtClean="0"/>
              <a:t>Microsoft Publisher </a:t>
            </a:r>
            <a:r>
              <a:rPr lang="en-GB" dirty="0" smtClean="0"/>
              <a:t>is often used by the HR department to create attractive and professional job advertisements</a:t>
            </a:r>
          </a:p>
          <a:p>
            <a:pPr>
              <a:lnSpc>
                <a:spcPct val="90000"/>
              </a:lnSpc>
            </a:pPr>
            <a:endParaRPr lang="en-GB" b="1" dirty="0" smtClean="0"/>
          </a:p>
          <a:p>
            <a:pPr>
              <a:lnSpc>
                <a:spcPct val="90000"/>
              </a:lnSpc>
            </a:pPr>
            <a:r>
              <a:rPr lang="en-GB" dirty="0" smtClean="0"/>
              <a:t>From your job description and person specification, use Microsoft Publisher to create a professional advertisement/poster for the job vacancy to be displayed in a shop window or on a website. You should print this out so that you can show it to others in the class who will ‘apply’ for the job!</a:t>
            </a:r>
            <a:endParaRPr lang="en-GB" b="1" dirty="0" smtClean="0"/>
          </a:p>
        </p:txBody>
      </p:sp>
      <p:pic>
        <p:nvPicPr>
          <p:cNvPr id="9" name="Picture 4"/>
          <p:cNvPicPr>
            <a:picLocks noChangeAspect="1" noChangeArrowheads="1"/>
          </p:cNvPicPr>
          <p:nvPr/>
        </p:nvPicPr>
        <p:blipFill>
          <a:blip r:embed="rId5" cstate="print"/>
          <a:srcRect/>
          <a:stretch>
            <a:fillRect/>
          </a:stretch>
        </p:blipFill>
        <p:spPr bwMode="auto">
          <a:xfrm>
            <a:off x="4267200" y="990600"/>
            <a:ext cx="533400" cy="537395"/>
          </a:xfrm>
          <a:prstGeom prst="rect">
            <a:avLst/>
          </a:prstGeom>
          <a:solidFill>
            <a:srgbClr val="FFD9F3"/>
          </a:solidFill>
          <a:ln w="9525">
            <a:noFill/>
            <a:miter lim="800000"/>
            <a:headEnd/>
            <a:tailEnd/>
          </a:ln>
        </p:spPr>
      </p:pic>
      <p:pic>
        <p:nvPicPr>
          <p:cNvPr id="11" name="Picture 7"/>
          <p:cNvPicPr>
            <a:picLocks noChangeAspect="1" noChangeArrowheads="1"/>
          </p:cNvPicPr>
          <p:nvPr/>
        </p:nvPicPr>
        <p:blipFill>
          <a:blip r:embed="rId6" cstate="print"/>
          <a:srcRect/>
          <a:stretch>
            <a:fillRect/>
          </a:stretch>
        </p:blipFill>
        <p:spPr bwMode="auto">
          <a:xfrm>
            <a:off x="2895600" y="3657600"/>
            <a:ext cx="609600" cy="609600"/>
          </a:xfrm>
          <a:prstGeom prst="rect">
            <a:avLst/>
          </a:prstGeom>
          <a:solidFill>
            <a:srgbClr val="FFD9F3"/>
          </a:solid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6542569-1A07-4FBA-92AA-A2300F718099}" type="slidenum">
              <a:rPr lang="en-GB" smtClean="0"/>
              <a:pPr eaLnBrk="1" hangingPunct="1">
                <a:defRPr/>
              </a:pPr>
              <a:t>25</a:t>
            </a:fld>
            <a:endParaRPr lang="en-GB" smtClean="0"/>
          </a:p>
        </p:txBody>
      </p:sp>
      <p:sp>
        <p:nvSpPr>
          <p:cNvPr id="34819" name="Rectangle 2"/>
          <p:cNvSpPr>
            <a:spLocks noChangeArrowheads="1"/>
          </p:cNvSpPr>
          <p:nvPr/>
        </p:nvSpPr>
        <p:spPr bwMode="auto">
          <a:xfrm>
            <a:off x="0" y="0"/>
            <a:ext cx="9144000" cy="908050"/>
          </a:xfrm>
          <a:prstGeom prst="rect">
            <a:avLst/>
          </a:prstGeom>
          <a:solidFill>
            <a:schemeClr val="bg1"/>
          </a:solidFill>
          <a:ln w="9525">
            <a:noFill/>
            <a:miter lim="800000"/>
            <a:headEnd/>
            <a:tailEnd/>
          </a:ln>
        </p:spPr>
        <p:txBody>
          <a:bodyPr anchor="ctr"/>
          <a:lstStyle/>
          <a:p>
            <a:pPr algn="ctr"/>
            <a:r>
              <a:rPr lang="en-GB" sz="2400" b="1" dirty="0">
                <a:solidFill>
                  <a:schemeClr val="tx2"/>
                </a:solidFill>
                <a:latin typeface="Verdana" pitchFamily="34" charset="0"/>
              </a:rPr>
              <a:t>Activity</a:t>
            </a:r>
            <a:r>
              <a:rPr lang="en-GB" sz="2400" b="1" dirty="0" smtClean="0">
                <a:solidFill>
                  <a:schemeClr val="tx2"/>
                </a:solidFill>
                <a:latin typeface="Verdana" pitchFamily="34" charset="0"/>
              </a:rPr>
              <a:t>: Interviewing Candidates</a:t>
            </a:r>
          </a:p>
        </p:txBody>
      </p:sp>
      <p:sp>
        <p:nvSpPr>
          <p:cNvPr id="34820" name="AutoShape 5"/>
          <p:cNvSpPr>
            <a:spLocks noChangeArrowheads="1"/>
          </p:cNvSpPr>
          <p:nvPr/>
        </p:nvSpPr>
        <p:spPr bwMode="auto">
          <a:xfrm>
            <a:off x="0" y="908050"/>
            <a:ext cx="9144000" cy="5949950"/>
          </a:xfrm>
          <a:prstGeom prst="foldedCorner">
            <a:avLst>
              <a:gd name="adj" fmla="val 12500"/>
            </a:avLst>
          </a:prstGeom>
          <a:solidFill>
            <a:schemeClr val="bg1"/>
          </a:solidFill>
          <a:ln w="9525">
            <a:solidFill>
              <a:schemeClr val="tx1"/>
            </a:solidFill>
            <a:round/>
            <a:headEnd/>
            <a:tailEnd/>
          </a:ln>
        </p:spPr>
        <p:txBody>
          <a:bodyPr lIns="198000" tIns="118800" rIns="198000" bIns="118800"/>
          <a:lstStyle/>
          <a:p>
            <a:r>
              <a:rPr lang="en-GB" b="1" dirty="0" smtClean="0"/>
              <a:t>INTERVIEW ROLEPLAY TASK</a:t>
            </a:r>
          </a:p>
          <a:p>
            <a:endParaRPr lang="en-GB" b="1" dirty="0" smtClean="0"/>
          </a:p>
          <a:p>
            <a:pPr>
              <a:lnSpc>
                <a:spcPct val="90000"/>
              </a:lnSpc>
            </a:pPr>
            <a:r>
              <a:rPr lang="en-GB" dirty="0" smtClean="0"/>
              <a:t>For your job vacancy</a:t>
            </a:r>
            <a:r>
              <a:rPr lang="en-GB" b="1" dirty="0" smtClean="0"/>
              <a:t>, </a:t>
            </a:r>
            <a:r>
              <a:rPr lang="en-GB" dirty="0" smtClean="0"/>
              <a:t>you will </a:t>
            </a:r>
            <a:r>
              <a:rPr lang="en-GB" dirty="0" err="1" smtClean="0"/>
              <a:t>roleplay</a:t>
            </a:r>
            <a:r>
              <a:rPr lang="en-GB" dirty="0" smtClean="0"/>
              <a:t> as a member of the Human Resources department who is going to be interviewing candidates for the job vacancy. You will also interview for another job and have an opportunity to watch another interview.</a:t>
            </a:r>
          </a:p>
          <a:p>
            <a:pPr>
              <a:lnSpc>
                <a:spcPct val="90000"/>
              </a:lnSpc>
            </a:pPr>
            <a:endParaRPr lang="en-GB" dirty="0" smtClean="0"/>
          </a:p>
          <a:p>
            <a:pPr>
              <a:lnSpc>
                <a:spcPct val="90000"/>
              </a:lnSpc>
            </a:pPr>
            <a:r>
              <a:rPr lang="en-GB" dirty="0" smtClean="0"/>
              <a:t>1. Prepare to interview another person in your class by creating a checklist of things you are looking for from the candidates.</a:t>
            </a:r>
          </a:p>
          <a:p>
            <a:pPr>
              <a:lnSpc>
                <a:spcPct val="90000"/>
              </a:lnSpc>
            </a:pPr>
            <a:endParaRPr lang="en-GB" dirty="0" smtClean="0"/>
          </a:p>
          <a:p>
            <a:pPr>
              <a:lnSpc>
                <a:spcPct val="90000"/>
              </a:lnSpc>
            </a:pPr>
            <a:r>
              <a:rPr lang="en-GB" dirty="0" smtClean="0"/>
              <a:t>2. In groups of 3, one person will be the interviewer, one person will be the interviewee and one person will be the observer.  You will swap around so everyone has a turn at each role. Get prepared for your interview by familiarising yourself with the job advertisements created by the others in your group.</a:t>
            </a:r>
          </a:p>
          <a:p>
            <a:pPr>
              <a:lnSpc>
                <a:spcPct val="90000"/>
              </a:lnSpc>
            </a:pPr>
            <a:endParaRPr lang="en-GB" dirty="0" smtClean="0"/>
          </a:p>
          <a:p>
            <a:pPr>
              <a:lnSpc>
                <a:spcPct val="90000"/>
              </a:lnSpc>
            </a:pPr>
            <a:r>
              <a:rPr lang="en-GB" dirty="0" smtClean="0"/>
              <a:t>3. Carry out the interviews. The observer should take notes on the good points and bad points from the interview. Then they will be asked to feed back to the class.</a:t>
            </a:r>
          </a:p>
          <a:p>
            <a:pPr>
              <a:lnSpc>
                <a:spcPct val="90000"/>
              </a:lnSpc>
            </a:pPr>
            <a:endParaRPr lang="en-GB" dirty="0" smtClean="0"/>
          </a:p>
          <a:p>
            <a:pPr>
              <a:lnSpc>
                <a:spcPct val="90000"/>
              </a:lnSpc>
            </a:pPr>
            <a:endParaRPr lang="en-GB" dirty="0" smtClean="0"/>
          </a:p>
          <a:p>
            <a:pPr>
              <a:lnSpc>
                <a:spcPct val="90000"/>
              </a:lnSpc>
            </a:pPr>
            <a:endParaRPr lang="en-GB" b="1" dirty="0" smtClean="0"/>
          </a:p>
          <a:p>
            <a:pPr>
              <a:lnSpc>
                <a:spcPct val="90000"/>
              </a:lnSpc>
            </a:pPr>
            <a:endParaRPr lang="en-GB" b="1" dirty="0" smtClean="0"/>
          </a:p>
          <a:p>
            <a:pPr>
              <a:lnSpc>
                <a:spcPct val="90000"/>
              </a:lnSpc>
            </a:pPr>
            <a:endParaRPr lang="en-GB" b="1" dirty="0" smtClean="0"/>
          </a:p>
          <a:p>
            <a:pPr>
              <a:lnSpc>
                <a:spcPct val="150000"/>
              </a:lnSpc>
            </a:pPr>
            <a:endParaRPr lang="en-GB" dirty="0" smtClean="0"/>
          </a:p>
          <a:p>
            <a:pPr>
              <a:lnSpc>
                <a:spcPct val="150000"/>
              </a:lnSpc>
            </a:pPr>
            <a:endParaRPr lang="en-GB" dirty="0" smtClean="0"/>
          </a:p>
          <a:p>
            <a:pPr>
              <a:lnSpc>
                <a:spcPct val="150000"/>
              </a:lnSpc>
            </a:pPr>
            <a:endParaRPr lang="en-GB" dirty="0" smtClean="0"/>
          </a:p>
          <a:p>
            <a:pPr marL="342900" indent="-342900">
              <a:lnSpc>
                <a:spcPct val="90000"/>
              </a:lnSpc>
            </a:pPr>
            <a:endParaRPr lang="en-GB" dirty="0" smtClean="0"/>
          </a:p>
          <a:p>
            <a:pPr marL="342900" indent="-342900">
              <a:lnSpc>
                <a:spcPct val="90000"/>
              </a:lnSpc>
            </a:pPr>
            <a:endParaRPr lang="en-GB" dirty="0" smtClean="0"/>
          </a:p>
        </p:txBody>
      </p:sp>
      <p:pic>
        <p:nvPicPr>
          <p:cNvPr id="34821" name="Picture 2" descr="Edit Hand Holding Pencil by darrenbeck - Hand holding a pencil - icon"/>
          <p:cNvPicPr>
            <a:picLocks noChangeAspect="1" noChangeArrowheads="1"/>
          </p:cNvPicPr>
          <p:nvPr/>
        </p:nvPicPr>
        <p:blipFill>
          <a:blip r:embed="rId2" cstate="print"/>
          <a:srcRect/>
          <a:stretch>
            <a:fillRect/>
          </a:stretch>
        </p:blipFill>
        <p:spPr bwMode="auto">
          <a:xfrm>
            <a:off x="179388" y="117475"/>
            <a:ext cx="974725" cy="86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236538" y="-84138"/>
            <a:ext cx="10440988" cy="8228013"/>
            <a:chOff x="-180528" y="-83626"/>
            <a:chExt cx="10297144" cy="8228203"/>
          </a:xfrm>
        </p:grpSpPr>
        <p:pic>
          <p:nvPicPr>
            <p:cNvPr id="9" name="Picture 4" descr="card4"/>
            <p:cNvPicPr>
              <a:picLocks noChangeAspect="1" noChangeArrowheads="1"/>
            </p:cNvPicPr>
            <p:nvPr/>
          </p:nvPicPr>
          <p:blipFill rotWithShape="1">
            <a:blip r:embed="rId2" cstate="print">
              <a:grayscl/>
              <a:extLst/>
            </a:blip>
            <a:srcRect b="18366"/>
            <a:stretch/>
          </p:blipFill>
          <p:spPr bwMode="auto">
            <a:xfrm>
              <a:off x="-180528" y="-83626"/>
              <a:ext cx="9937104" cy="4160698"/>
            </a:xfrm>
            <a:prstGeom prst="rect">
              <a:avLst/>
            </a:prstGeom>
            <a:noFill/>
            <a:ln>
              <a:noFill/>
            </a:ln>
            <a:extLst/>
          </p:spPr>
        </p:pic>
        <p:sp>
          <p:nvSpPr>
            <p:cNvPr id="31751" name="Rectangle 4"/>
            <p:cNvSpPr>
              <a:spLocks noChangeArrowheads="1"/>
            </p:cNvSpPr>
            <p:nvPr/>
          </p:nvSpPr>
          <p:spPr bwMode="auto">
            <a:xfrm>
              <a:off x="-180528" y="45170"/>
              <a:ext cx="10297144" cy="791542"/>
            </a:xfrm>
            <a:prstGeom prst="rect">
              <a:avLst/>
            </a:prstGeom>
            <a:noFill/>
            <a:ln w="9525">
              <a:noFill/>
              <a:miter lim="800000"/>
              <a:headEnd/>
              <a:tailEnd/>
            </a:ln>
          </p:spPr>
          <p:txBody>
            <a:bodyPr anchor="ctr"/>
            <a:lstStyle/>
            <a:p>
              <a:pPr algn="ctr"/>
              <a:r>
                <a:rPr lang="en-GB" sz="2400" b="1" i="1" dirty="0">
                  <a:solidFill>
                    <a:schemeClr val="tx2"/>
                  </a:solidFill>
                  <a:latin typeface="Verdana" pitchFamily="34" charset="0"/>
                </a:rPr>
                <a:t>Online Activities: </a:t>
              </a:r>
            </a:p>
            <a:p>
              <a:pPr algn="ctr"/>
              <a:r>
                <a:rPr lang="en-GB" sz="2400" b="1" i="1" dirty="0" smtClean="0">
                  <a:solidFill>
                    <a:schemeClr val="tx2"/>
                  </a:solidFill>
                  <a:latin typeface="Verdana" pitchFamily="34" charset="0"/>
                </a:rPr>
                <a:t>Recruitment and Selection</a:t>
              </a:r>
              <a:endParaRPr lang="en-GB" sz="2400" b="1" i="1" dirty="0">
                <a:solidFill>
                  <a:schemeClr val="tx2"/>
                </a:solidFill>
                <a:latin typeface="Verdana" pitchFamily="34" charset="0"/>
              </a:endParaRPr>
            </a:p>
          </p:txBody>
        </p:sp>
        <p:pic>
          <p:nvPicPr>
            <p:cNvPr id="15" name="Picture 4" descr="card4"/>
            <p:cNvPicPr>
              <a:picLocks noChangeAspect="1" noChangeArrowheads="1"/>
            </p:cNvPicPr>
            <p:nvPr/>
          </p:nvPicPr>
          <p:blipFill rotWithShape="1">
            <a:blip r:embed="rId2" cstate="print">
              <a:grayscl/>
              <a:extLst/>
            </a:blip>
            <a:srcRect t="40277" b="-20081"/>
            <a:stretch/>
          </p:blipFill>
          <p:spPr bwMode="auto">
            <a:xfrm>
              <a:off x="-180528" y="4077072"/>
              <a:ext cx="9937104" cy="4067505"/>
            </a:xfrm>
            <a:prstGeom prst="rect">
              <a:avLst/>
            </a:prstGeom>
            <a:noFill/>
            <a:ln>
              <a:noFill/>
            </a:ln>
            <a:extLst/>
          </p:spPr>
        </p:pic>
      </p:grpSp>
      <p:sp>
        <p:nvSpPr>
          <p:cNvPr id="17" name="Slide Number Placeholder 16"/>
          <p:cNvSpPr>
            <a:spLocks noGrp="1"/>
          </p:cNvSpPr>
          <p:nvPr>
            <p:ph type="sldNum" sz="quarter" idx="12"/>
          </p:nvPr>
        </p:nvSpPr>
        <p:spPr/>
        <p:txBody>
          <a:bodyPr/>
          <a:lstStyle/>
          <a:p>
            <a:pPr>
              <a:defRPr/>
            </a:pPr>
            <a:fld id="{F918EE6B-0246-4CD9-9265-A6F22B212729}" type="slidenum">
              <a:rPr lang="en-GB" smtClean="0"/>
              <a:pPr>
                <a:defRPr/>
              </a:pPr>
              <a:t>26</a:t>
            </a:fld>
            <a:endParaRPr lang="en-GB"/>
          </a:p>
        </p:txBody>
      </p:sp>
      <p:sp>
        <p:nvSpPr>
          <p:cNvPr id="14340" name="AutoShape 6"/>
          <p:cNvSpPr>
            <a:spLocks noChangeArrowheads="1"/>
          </p:cNvSpPr>
          <p:nvPr/>
        </p:nvSpPr>
        <p:spPr bwMode="auto">
          <a:xfrm>
            <a:off x="0" y="931863"/>
            <a:ext cx="9144000" cy="5926137"/>
          </a:xfrm>
          <a:prstGeom prst="foldedCorner">
            <a:avLst>
              <a:gd name="adj" fmla="val 12500"/>
            </a:avLst>
          </a:prstGeom>
          <a:noFill/>
          <a:ln>
            <a:noFill/>
          </a:ln>
          <a:extLst/>
        </p:spPr>
        <p:txBody>
          <a:bodyPr lIns="198000" tIns="118800" rIns="198000" bIns="118800"/>
          <a:lstStyle/>
          <a:p>
            <a:pPr algn="ctr">
              <a:lnSpc>
                <a:spcPct val="150000"/>
              </a:lnSpc>
              <a:defRPr/>
            </a:pPr>
            <a:r>
              <a:rPr lang="en-GB" sz="2400" b="1" dirty="0">
                <a:latin typeface="Comic Sans MS" pitchFamily="66" charset="0"/>
              </a:rPr>
              <a:t>Carry out the following steps to access the online activities:</a:t>
            </a:r>
          </a:p>
          <a:p>
            <a:pPr marL="457200" indent="-457200" algn="ctr">
              <a:lnSpc>
                <a:spcPct val="150000"/>
              </a:lnSpc>
              <a:buFont typeface="+mj-lt"/>
              <a:buAutoNum type="arabicPeriod"/>
              <a:defRPr/>
            </a:pPr>
            <a:r>
              <a:rPr lang="en-GB" sz="2400" b="1" dirty="0">
                <a:latin typeface="Comic Sans MS" pitchFamily="66" charset="0"/>
              </a:rPr>
              <a:t>Log on to </a:t>
            </a:r>
            <a:r>
              <a:rPr lang="en-GB" sz="2400" b="1" dirty="0" smtClean="0">
                <a:latin typeface="Comic Sans MS" pitchFamily="66" charset="0"/>
              </a:rPr>
              <a:t>businessed.co.uk</a:t>
            </a:r>
          </a:p>
          <a:p>
            <a:pPr marL="457200" indent="-457200" algn="ctr">
              <a:lnSpc>
                <a:spcPct val="150000"/>
              </a:lnSpc>
              <a:buFont typeface="+mj-lt"/>
              <a:buAutoNum type="arabicPeriod"/>
              <a:defRPr/>
            </a:pPr>
            <a:r>
              <a:rPr lang="en-GB" sz="2400" b="1" dirty="0" smtClean="0">
                <a:latin typeface="Comic Sans MS" pitchFamily="66" charset="0"/>
              </a:rPr>
              <a:t>Open the menu by clicking the menu button at the top left</a:t>
            </a:r>
            <a:endParaRPr lang="en-GB" sz="2400" b="1" dirty="0">
              <a:latin typeface="Comic Sans MS" pitchFamily="66" charset="0"/>
            </a:endParaRPr>
          </a:p>
          <a:p>
            <a:pPr marL="457200" indent="-457200" algn="ctr">
              <a:lnSpc>
                <a:spcPct val="150000"/>
              </a:lnSpc>
              <a:buFont typeface="+mj-lt"/>
              <a:buAutoNum type="arabicPeriod"/>
              <a:defRPr/>
            </a:pPr>
            <a:r>
              <a:rPr lang="en-GB" sz="2400" b="1" dirty="0">
                <a:latin typeface="Comic Sans MS" pitchFamily="66" charset="0"/>
              </a:rPr>
              <a:t>Choose </a:t>
            </a:r>
            <a:r>
              <a:rPr lang="en-GB" sz="2400" b="1" dirty="0" smtClean="0">
                <a:latin typeface="Comic Sans MS" pitchFamily="66" charset="0"/>
              </a:rPr>
              <a:t>Activities by </a:t>
            </a:r>
            <a:r>
              <a:rPr lang="en-GB" sz="2400" b="1" dirty="0">
                <a:latin typeface="Comic Sans MS" pitchFamily="66" charset="0"/>
              </a:rPr>
              <a:t>Topic</a:t>
            </a:r>
          </a:p>
          <a:p>
            <a:pPr marL="457200" indent="-457200" algn="ctr">
              <a:lnSpc>
                <a:spcPct val="150000"/>
              </a:lnSpc>
              <a:buFont typeface="+mj-lt"/>
              <a:buAutoNum type="arabicPeriod"/>
              <a:defRPr/>
            </a:pPr>
            <a:r>
              <a:rPr lang="en-GB" sz="2400" b="1" dirty="0" smtClean="0">
                <a:latin typeface="Comic Sans MS" pitchFamily="66" charset="0"/>
              </a:rPr>
              <a:t>Human Resources</a:t>
            </a:r>
          </a:p>
          <a:p>
            <a:pPr marL="457200" indent="-457200" algn="ctr">
              <a:lnSpc>
                <a:spcPct val="150000"/>
              </a:lnSpc>
              <a:buFont typeface="+mj-lt"/>
              <a:buAutoNum type="arabicPeriod"/>
              <a:defRPr/>
            </a:pPr>
            <a:r>
              <a:rPr lang="en-GB" sz="2400" b="1" dirty="0" smtClean="0">
                <a:latin typeface="Comic Sans MS" pitchFamily="66" charset="0"/>
              </a:rPr>
              <a:t>Recruitment</a:t>
            </a:r>
            <a:endParaRPr lang="en-GB" sz="2400" b="1" dirty="0">
              <a:latin typeface="Comic Sans MS" pitchFamily="66" charset="0"/>
            </a:endParaRPr>
          </a:p>
          <a:p>
            <a:pPr marL="457200" indent="-457200" algn="ctr">
              <a:lnSpc>
                <a:spcPct val="150000"/>
              </a:lnSpc>
              <a:buFont typeface="+mj-lt"/>
              <a:buAutoNum type="arabicPeriod"/>
              <a:defRPr/>
            </a:pPr>
            <a:r>
              <a:rPr lang="en-GB" sz="2400" b="1" dirty="0">
                <a:latin typeface="Comic Sans MS" pitchFamily="66" charset="0"/>
              </a:rPr>
              <a:t>Try the </a:t>
            </a:r>
            <a:r>
              <a:rPr lang="en-GB" sz="2400" b="1" dirty="0" smtClean="0">
                <a:latin typeface="Comic Sans MS" pitchFamily="66" charset="0"/>
              </a:rPr>
              <a:t>activities!</a:t>
            </a:r>
          </a:p>
          <a:p>
            <a:pPr marL="457200" indent="-457200" algn="ctr">
              <a:lnSpc>
                <a:spcPct val="150000"/>
              </a:lnSpc>
              <a:defRPr/>
            </a:pPr>
            <a:endParaRPr lang="en-GB" b="1" dirty="0">
              <a:latin typeface="Comic Sans MS" pitchFamily="66" charset="0"/>
            </a:endParaRPr>
          </a:p>
          <a:p>
            <a:pPr algn="ctr">
              <a:defRPr/>
            </a:pPr>
            <a:endParaRPr lang="en-GB" sz="2000" b="1" dirty="0">
              <a:latin typeface="Comic Sans MS" pitchFamily="66" charset="0"/>
            </a:endParaRPr>
          </a:p>
          <a:p>
            <a:pPr algn="ctr">
              <a:defRPr/>
            </a:pPr>
            <a:endParaRPr lang="en-GB" sz="2000" b="1" dirty="0">
              <a:latin typeface="Comic Sans MS" pitchFamily="66" charset="0"/>
            </a:endParaRPr>
          </a:p>
          <a:p>
            <a:pPr algn="ctr">
              <a:defRPr/>
            </a:pPr>
            <a:endParaRPr lang="en-GB" sz="2800" dirty="0">
              <a:latin typeface="Comic Sans MS" pitchFamily="66" charset="0"/>
            </a:endParaRPr>
          </a:p>
        </p:txBody>
      </p:sp>
      <p:pic>
        <p:nvPicPr>
          <p:cNvPr id="31749" name="Picture 2" descr="tango applications internet by warszawianka - &quot;Internet&quot; icon from &lt;a href=&quot;http://tango.freedesktop.org/Tango_Desktop_Project&quot;&gt; Tango Project &lt;/a&gt; &#10;&lt;br&gt;&lt;br&gt;&#10;Since version 0.8.90 Tango Project icons are Public Domain: &lt;a href=&quot;http://tango.freedesktop.org/Frequently_Asked_Questions#Terms_of_Use.3F&quot;&gt; Tango Project FAQ &lt;/a&gt;"/>
          <p:cNvPicPr>
            <a:picLocks noChangeAspect="1" noChangeArrowheads="1"/>
          </p:cNvPicPr>
          <p:nvPr/>
        </p:nvPicPr>
        <p:blipFill>
          <a:blip r:embed="rId3" cstate="print"/>
          <a:srcRect/>
          <a:stretch>
            <a:fillRect/>
          </a:stretch>
        </p:blipFill>
        <p:spPr bwMode="auto">
          <a:xfrm>
            <a:off x="250825" y="19050"/>
            <a:ext cx="1089025" cy="1166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236538" y="-84138"/>
            <a:ext cx="10440988" cy="8228013"/>
            <a:chOff x="-180528" y="-83626"/>
            <a:chExt cx="10297144" cy="8228203"/>
          </a:xfrm>
        </p:grpSpPr>
        <p:pic>
          <p:nvPicPr>
            <p:cNvPr id="9" name="Picture 4" descr="card4"/>
            <p:cNvPicPr>
              <a:picLocks noChangeAspect="1" noChangeArrowheads="1"/>
            </p:cNvPicPr>
            <p:nvPr/>
          </p:nvPicPr>
          <p:blipFill rotWithShape="1">
            <a:blip r:embed="rId2" cstate="print">
              <a:grayscl/>
              <a:extLst/>
            </a:blip>
            <a:srcRect b="18366"/>
            <a:stretch/>
          </p:blipFill>
          <p:spPr bwMode="auto">
            <a:xfrm>
              <a:off x="-180528" y="-83626"/>
              <a:ext cx="9937104" cy="4160698"/>
            </a:xfrm>
            <a:prstGeom prst="rect">
              <a:avLst/>
            </a:prstGeom>
            <a:noFill/>
            <a:ln>
              <a:noFill/>
            </a:ln>
            <a:extLst/>
          </p:spPr>
        </p:pic>
        <p:sp>
          <p:nvSpPr>
            <p:cNvPr id="70663" name="Rectangle 4"/>
            <p:cNvSpPr>
              <a:spLocks noChangeArrowheads="1"/>
            </p:cNvSpPr>
            <p:nvPr/>
          </p:nvSpPr>
          <p:spPr bwMode="auto">
            <a:xfrm>
              <a:off x="-180528" y="45170"/>
              <a:ext cx="10297144" cy="791542"/>
            </a:xfrm>
            <a:prstGeom prst="rect">
              <a:avLst/>
            </a:prstGeom>
            <a:noFill/>
            <a:ln w="9525">
              <a:noFill/>
              <a:miter lim="800000"/>
              <a:headEnd/>
              <a:tailEnd/>
            </a:ln>
          </p:spPr>
          <p:txBody>
            <a:bodyPr anchor="ctr"/>
            <a:lstStyle/>
            <a:p>
              <a:pPr algn="ctr"/>
              <a:r>
                <a:rPr lang="en-GB" sz="2400" b="1" i="1" dirty="0" smtClean="0">
                  <a:solidFill>
                    <a:schemeClr val="tx2"/>
                  </a:solidFill>
                  <a:latin typeface="Verdana" pitchFamily="34" charset="0"/>
                </a:rPr>
                <a:t>Recruitment and Selection</a:t>
              </a:r>
              <a:endParaRPr lang="en-GB" sz="2400" b="1" i="1" dirty="0">
                <a:solidFill>
                  <a:schemeClr val="tx2"/>
                </a:solidFill>
                <a:latin typeface="Verdana" pitchFamily="34" charset="0"/>
              </a:endParaRPr>
            </a:p>
            <a:p>
              <a:pPr algn="ctr"/>
              <a:r>
                <a:rPr lang="en-GB" sz="2400" b="1" i="1" dirty="0">
                  <a:solidFill>
                    <a:schemeClr val="tx2"/>
                  </a:solidFill>
                  <a:latin typeface="Verdana" pitchFamily="34" charset="0"/>
                </a:rPr>
                <a:t>Questions Booklet Tasks</a:t>
              </a:r>
            </a:p>
          </p:txBody>
        </p:sp>
        <p:pic>
          <p:nvPicPr>
            <p:cNvPr id="70664" name="Picture 2" descr="Edit Hand Holding Pencil by darrenbeck - Hand holding a pencil - icon"/>
            <p:cNvPicPr>
              <a:picLocks noChangeAspect="1" noChangeArrowheads="1"/>
            </p:cNvPicPr>
            <p:nvPr/>
          </p:nvPicPr>
          <p:blipFill>
            <a:blip r:embed="rId3" cstate="print"/>
            <a:srcRect/>
            <a:stretch>
              <a:fillRect/>
            </a:stretch>
          </p:blipFill>
          <p:spPr bwMode="auto">
            <a:xfrm>
              <a:off x="203052" y="167751"/>
              <a:ext cx="1236040" cy="1109847"/>
            </a:xfrm>
            <a:prstGeom prst="rect">
              <a:avLst/>
            </a:prstGeom>
            <a:noFill/>
            <a:ln w="9525">
              <a:noFill/>
              <a:miter lim="800000"/>
              <a:headEnd/>
              <a:tailEnd/>
            </a:ln>
          </p:spPr>
        </p:pic>
        <p:pic>
          <p:nvPicPr>
            <p:cNvPr id="15" name="Picture 4" descr="card4"/>
            <p:cNvPicPr>
              <a:picLocks noChangeAspect="1" noChangeArrowheads="1"/>
            </p:cNvPicPr>
            <p:nvPr/>
          </p:nvPicPr>
          <p:blipFill rotWithShape="1">
            <a:blip r:embed="rId2" cstate="print">
              <a:grayscl/>
              <a:extLst/>
            </a:blip>
            <a:srcRect t="40277" b="-20081"/>
            <a:stretch/>
          </p:blipFill>
          <p:spPr bwMode="auto">
            <a:xfrm>
              <a:off x="-180528" y="4077072"/>
              <a:ext cx="9937104" cy="4067505"/>
            </a:xfrm>
            <a:prstGeom prst="rect">
              <a:avLst/>
            </a:prstGeom>
            <a:noFill/>
            <a:ln>
              <a:noFill/>
            </a:ln>
            <a:extLst/>
          </p:spPr>
        </p:pic>
      </p:grpSp>
      <p:sp>
        <p:nvSpPr>
          <p:cNvPr id="17" name="Slide Number Placeholder 16"/>
          <p:cNvSpPr>
            <a:spLocks noGrp="1"/>
          </p:cNvSpPr>
          <p:nvPr>
            <p:ph type="sldNum" sz="quarter" idx="12"/>
          </p:nvPr>
        </p:nvSpPr>
        <p:spPr/>
        <p:txBody>
          <a:bodyPr/>
          <a:lstStyle/>
          <a:p>
            <a:pPr>
              <a:defRPr/>
            </a:pPr>
            <a:fld id="{60EB42B0-8412-4FC5-8297-DAA669F146D3}" type="slidenum">
              <a:rPr lang="en-GB" smtClean="0"/>
              <a:pPr>
                <a:defRPr/>
              </a:pPr>
              <a:t>27</a:t>
            </a:fld>
            <a:endParaRPr lang="en-GB"/>
          </a:p>
        </p:txBody>
      </p:sp>
      <p:sp>
        <p:nvSpPr>
          <p:cNvPr id="70660" name="AutoShape 6"/>
          <p:cNvSpPr>
            <a:spLocks noChangeArrowheads="1"/>
          </p:cNvSpPr>
          <p:nvPr/>
        </p:nvSpPr>
        <p:spPr bwMode="auto">
          <a:xfrm>
            <a:off x="0" y="931863"/>
            <a:ext cx="9144000" cy="5926137"/>
          </a:xfrm>
          <a:prstGeom prst="foldedCorner">
            <a:avLst>
              <a:gd name="adj" fmla="val 12500"/>
            </a:avLst>
          </a:prstGeom>
          <a:noFill/>
          <a:ln w="9525">
            <a:noFill/>
            <a:round/>
            <a:headEnd/>
            <a:tailEnd/>
          </a:ln>
        </p:spPr>
        <p:txBody>
          <a:bodyPr lIns="198000" tIns="118800" rIns="198000" bIns="118800"/>
          <a:lstStyle/>
          <a:p>
            <a:pPr algn="ctr"/>
            <a:r>
              <a:rPr lang="en-GB" sz="2800" b="1" dirty="0" smtClean="0">
                <a:latin typeface="Comic Sans MS" pitchFamily="66" charset="0"/>
              </a:rPr>
              <a:t>RECRUITMENT AND SELECTION</a:t>
            </a:r>
            <a:endParaRPr lang="en-GB" sz="2800" b="1" dirty="0">
              <a:latin typeface="Comic Sans MS" pitchFamily="66" charset="0"/>
            </a:endParaRPr>
          </a:p>
          <a:p>
            <a:pPr algn="ctr"/>
            <a:endParaRPr lang="en-GB" sz="2800" dirty="0">
              <a:latin typeface="Comic Sans MS" pitchFamily="66" charset="0"/>
            </a:endParaRPr>
          </a:p>
          <a:p>
            <a:pPr algn="ctr"/>
            <a:r>
              <a:rPr lang="en-GB" sz="2800" dirty="0" smtClean="0">
                <a:latin typeface="Comic Sans MS" pitchFamily="66" charset="0"/>
              </a:rPr>
              <a:t>Stage 1: Q3-Q6</a:t>
            </a:r>
          </a:p>
          <a:p>
            <a:pPr algn="ctr"/>
            <a:r>
              <a:rPr lang="en-GB" sz="2800" dirty="0" smtClean="0">
                <a:latin typeface="Comic Sans MS" pitchFamily="66" charset="0"/>
              </a:rPr>
              <a:t>Stage 2: Q1-Q8</a:t>
            </a:r>
          </a:p>
          <a:p>
            <a:pPr algn="ctr"/>
            <a:endParaRPr lang="en-GB" sz="2800" dirty="0" smtClean="0">
              <a:latin typeface="Comic Sans MS" pitchFamily="66" charset="0"/>
            </a:endParaRPr>
          </a:p>
          <a:p>
            <a:pPr algn="ctr"/>
            <a:r>
              <a:rPr lang="en-GB" sz="2800" dirty="0" smtClean="0">
                <a:latin typeface="Comic Sans MS" pitchFamily="66" charset="0"/>
              </a:rPr>
              <a:t>Total: 33 marks</a:t>
            </a:r>
            <a:endParaRPr lang="en-GB" sz="2800" dirty="0">
              <a:latin typeface="Comic Sans MS" pitchFamily="66" charset="0"/>
            </a:endParaRPr>
          </a:p>
          <a:p>
            <a:pPr algn="ctr"/>
            <a:endParaRPr lang="en-GB" sz="2800" dirty="0">
              <a:latin typeface="Comic Sans MS" pitchFamily="66" charset="0"/>
            </a:endParaRPr>
          </a:p>
        </p:txBody>
      </p:sp>
      <p:sp>
        <p:nvSpPr>
          <p:cNvPr id="10" name="Explosion 2 9"/>
          <p:cNvSpPr/>
          <p:nvPr/>
        </p:nvSpPr>
        <p:spPr>
          <a:xfrm rot="833911">
            <a:off x="2113582" y="4038561"/>
            <a:ext cx="4821237" cy="3120332"/>
          </a:xfrm>
          <a:prstGeom prst="irregularSeal2">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latin typeface="Calibri" pitchFamily="34" charset="0"/>
                <a:cs typeface="Calibri" pitchFamily="34" charset="0"/>
              </a:rPr>
              <a:t>HINT</a:t>
            </a:r>
            <a:r>
              <a:rPr lang="en-GB" dirty="0">
                <a:solidFill>
                  <a:schemeClr val="tx1"/>
                </a:solidFill>
                <a:latin typeface="Calibri" pitchFamily="34" charset="0"/>
                <a:cs typeface="Calibri" pitchFamily="34" charset="0"/>
              </a:rPr>
              <a:t>: Pay attention to the command words to ensure you answer the question correctly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648494" y="-74613"/>
            <a:ext cx="10487876" cy="8228013"/>
            <a:chOff x="-586810" y="-83626"/>
            <a:chExt cx="10343386" cy="8228203"/>
          </a:xfrm>
        </p:grpSpPr>
        <p:pic>
          <p:nvPicPr>
            <p:cNvPr id="9" name="Picture 4" descr="card4"/>
            <p:cNvPicPr>
              <a:picLocks noChangeAspect="1" noChangeArrowheads="1"/>
            </p:cNvPicPr>
            <p:nvPr/>
          </p:nvPicPr>
          <p:blipFill rotWithShape="1">
            <a:blip r:embed="rId2" cstate="print">
              <a:duotone>
                <a:prstClr val="black"/>
                <a:schemeClr val="accent3">
                  <a:tint val="45000"/>
                  <a:satMod val="400000"/>
                </a:schemeClr>
              </a:duotone>
              <a:extLst/>
            </a:blip>
            <a:srcRect b="18366"/>
            <a:stretch/>
          </p:blipFill>
          <p:spPr bwMode="auto">
            <a:xfrm>
              <a:off x="-180528" y="-83626"/>
              <a:ext cx="9937104" cy="4160698"/>
            </a:xfrm>
            <a:prstGeom prst="rect">
              <a:avLst/>
            </a:prstGeom>
            <a:solidFill>
              <a:schemeClr val="accent1">
                <a:alpha val="0"/>
              </a:schemeClr>
            </a:solidFill>
            <a:ln>
              <a:noFill/>
            </a:ln>
            <a:extLst/>
          </p:spPr>
        </p:pic>
        <p:sp>
          <p:nvSpPr>
            <p:cNvPr id="21510" name="Rectangle 4"/>
            <p:cNvSpPr>
              <a:spLocks noChangeArrowheads="1"/>
            </p:cNvSpPr>
            <p:nvPr/>
          </p:nvSpPr>
          <p:spPr bwMode="auto">
            <a:xfrm>
              <a:off x="-586810" y="45170"/>
              <a:ext cx="10297144" cy="791542"/>
            </a:xfrm>
            <a:prstGeom prst="rect">
              <a:avLst/>
            </a:prstGeom>
            <a:noFill/>
            <a:ln w="9525">
              <a:noFill/>
              <a:miter lim="800000"/>
              <a:headEnd/>
              <a:tailEnd/>
            </a:ln>
          </p:spPr>
          <p:txBody>
            <a:bodyPr anchor="ctr"/>
            <a:lstStyle/>
            <a:p>
              <a:pPr algn="ctr"/>
              <a:r>
                <a:rPr lang="en-GB" sz="2400" b="1" i="1" dirty="0" smtClean="0">
                  <a:solidFill>
                    <a:schemeClr val="tx2"/>
                  </a:solidFill>
                  <a:latin typeface="Verdana" pitchFamily="34" charset="0"/>
                </a:rPr>
                <a:t>Activity: Revision Ball</a:t>
              </a:r>
              <a:endParaRPr lang="en-GB" sz="2400" b="1" i="1" dirty="0">
                <a:solidFill>
                  <a:schemeClr val="tx2"/>
                </a:solidFill>
                <a:latin typeface="Verdana" pitchFamily="34" charset="0"/>
              </a:endParaRPr>
            </a:p>
          </p:txBody>
        </p:sp>
        <p:pic>
          <p:nvPicPr>
            <p:cNvPr id="15" name="Picture 4" descr="card4"/>
            <p:cNvPicPr>
              <a:picLocks noChangeAspect="1" noChangeArrowheads="1"/>
            </p:cNvPicPr>
            <p:nvPr/>
          </p:nvPicPr>
          <p:blipFill rotWithShape="1">
            <a:blip r:embed="rId2" cstate="print">
              <a:duotone>
                <a:prstClr val="black"/>
                <a:schemeClr val="accent3">
                  <a:tint val="45000"/>
                  <a:satMod val="400000"/>
                </a:schemeClr>
              </a:duotone>
              <a:extLst/>
            </a:blip>
            <a:srcRect t="40277" b="-20081"/>
            <a:stretch/>
          </p:blipFill>
          <p:spPr bwMode="auto">
            <a:xfrm>
              <a:off x="-180528" y="4077072"/>
              <a:ext cx="9937104" cy="4067505"/>
            </a:xfrm>
            <a:prstGeom prst="rect">
              <a:avLst/>
            </a:prstGeom>
            <a:noFill/>
            <a:ln>
              <a:noFill/>
            </a:ln>
            <a:extLst/>
          </p:spPr>
        </p:pic>
      </p:grpSp>
      <p:sp>
        <p:nvSpPr>
          <p:cNvPr id="21507" name="AutoShape 6"/>
          <p:cNvSpPr>
            <a:spLocks noChangeArrowheads="1"/>
          </p:cNvSpPr>
          <p:nvPr/>
        </p:nvSpPr>
        <p:spPr bwMode="auto">
          <a:xfrm>
            <a:off x="0" y="1125538"/>
            <a:ext cx="9144000" cy="5926137"/>
          </a:xfrm>
          <a:prstGeom prst="foldedCorner">
            <a:avLst>
              <a:gd name="adj" fmla="val 12500"/>
            </a:avLst>
          </a:prstGeom>
          <a:noFill/>
          <a:ln w="9525">
            <a:noFill/>
            <a:round/>
            <a:headEnd/>
            <a:tailEnd/>
          </a:ln>
        </p:spPr>
        <p:txBody>
          <a:bodyPr lIns="198000" tIns="118800" rIns="198000" bIns="118800"/>
          <a:lstStyle/>
          <a:p>
            <a:endParaRPr lang="en-GB" sz="2000" b="1" dirty="0" smtClean="0">
              <a:latin typeface="+mj-lt"/>
            </a:endParaRPr>
          </a:p>
          <a:p>
            <a:endParaRPr lang="en-GB" sz="2000" b="1" dirty="0" smtClean="0">
              <a:latin typeface="+mj-lt"/>
            </a:endParaRPr>
          </a:p>
          <a:p>
            <a:r>
              <a:rPr lang="en-GB" sz="2000" b="1" dirty="0" smtClean="0">
                <a:latin typeface="+mj-lt"/>
              </a:rPr>
              <a:t>REVISION BALL TASK</a:t>
            </a:r>
            <a:endParaRPr lang="en-GB" sz="2000" dirty="0">
              <a:latin typeface="+mj-lt"/>
            </a:endParaRPr>
          </a:p>
          <a:p>
            <a:pPr marL="274320" indent="-274320">
              <a:spcBef>
                <a:spcPts val="580"/>
              </a:spcBef>
              <a:defRPr/>
            </a:pPr>
            <a:endParaRPr lang="en-GB" dirty="0" smtClean="0"/>
          </a:p>
          <a:p>
            <a:r>
              <a:rPr lang="en-GB" dirty="0" smtClean="0"/>
              <a:t>Chosen at random, a person in the class will be thrown the beach ball. </a:t>
            </a:r>
          </a:p>
          <a:p>
            <a:endParaRPr lang="en-GB" dirty="0" smtClean="0"/>
          </a:p>
          <a:p>
            <a:r>
              <a:rPr lang="en-GB" dirty="0" smtClean="0"/>
              <a:t>This person then has to identify the first part of the recruitment and selection process.  If they get it right they can sit down.</a:t>
            </a:r>
          </a:p>
          <a:p>
            <a:endParaRPr lang="en-GB" dirty="0" smtClean="0"/>
          </a:p>
          <a:p>
            <a:r>
              <a:rPr lang="en-GB" dirty="0" smtClean="0"/>
              <a:t>After this person has answered they must throw the ball to someone else who must then identify the next part of the recruitment and selection process. </a:t>
            </a:r>
          </a:p>
          <a:p>
            <a:endParaRPr lang="en-GB" dirty="0" smtClean="0"/>
          </a:p>
          <a:p>
            <a:r>
              <a:rPr lang="en-GB" dirty="0" smtClean="0"/>
              <a:t>This will go on until we have identified all the stages of the recruitment and selection process!</a:t>
            </a:r>
            <a:endParaRPr lang="en-GB" dirty="0"/>
          </a:p>
        </p:txBody>
      </p:sp>
      <p:sp>
        <p:nvSpPr>
          <p:cNvPr id="17" name="Slide Number Placeholder 16"/>
          <p:cNvSpPr>
            <a:spLocks noGrp="1"/>
          </p:cNvSpPr>
          <p:nvPr>
            <p:ph type="sldNum" sz="quarter" idx="12"/>
          </p:nvPr>
        </p:nvSpPr>
        <p:spPr/>
        <p:txBody>
          <a:bodyPr/>
          <a:lstStyle/>
          <a:p>
            <a:pPr>
              <a:defRPr/>
            </a:pPr>
            <a:fld id="{4C33B69F-9C80-44A1-9EE8-CD26A1BDC304}" type="slidenum">
              <a:rPr lang="en-GB" smtClean="0"/>
              <a:pPr>
                <a:defRPr/>
              </a:pPr>
              <a:t>28</a:t>
            </a:fld>
            <a:endParaRPr lang="en-GB"/>
          </a:p>
        </p:txBody>
      </p:sp>
      <p:pic>
        <p:nvPicPr>
          <p:cNvPr id="11" name="Picture 3" descr="C:\Users\gmooney\AppData\Local\Microsoft\Windows\Temporary Internet Files\Content.IE5\94CWUTQ5\MC900232067[1].wmf"/>
          <p:cNvPicPr>
            <a:picLocks noChangeAspect="1" noChangeArrowheads="1"/>
          </p:cNvPicPr>
          <p:nvPr/>
        </p:nvPicPr>
        <p:blipFill>
          <a:blip r:embed="rId3" cstate="print"/>
          <a:srcRect/>
          <a:stretch>
            <a:fillRect/>
          </a:stretch>
        </p:blipFill>
        <p:spPr bwMode="auto">
          <a:xfrm>
            <a:off x="533400" y="0"/>
            <a:ext cx="1319824" cy="1752600"/>
          </a:xfrm>
          <a:prstGeom prst="rect">
            <a:avLst/>
          </a:prstGeom>
          <a:noFill/>
        </p:spPr>
      </p:pic>
    </p:spTree>
    <p:extLst>
      <p:ext uri="{BB962C8B-B14F-4D97-AF65-F5344CB8AC3E}">
        <p14:creationId xmlns:p14="http://schemas.microsoft.com/office/powerpoint/2010/main" val="30381119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2"/>
          </p:nvPr>
        </p:nvSpPr>
        <p:spPr/>
        <p:txBody>
          <a:bodyPr/>
          <a:lstStyle/>
          <a:p>
            <a:fld id="{BEAFAD11-A7E2-4BB6-97B4-3961A150F9EB}" type="slidenum">
              <a:rPr lang="en-GB"/>
              <a:pPr/>
              <a:t>29</a:t>
            </a:fld>
            <a:endParaRPr lang="en-GB"/>
          </a:p>
        </p:txBody>
      </p:sp>
      <p:sp>
        <p:nvSpPr>
          <p:cNvPr id="189445" name="Text Box 5"/>
          <p:cNvSpPr txBox="1">
            <a:spLocks noChangeArrowheads="1"/>
          </p:cNvSpPr>
          <p:nvPr/>
        </p:nvSpPr>
        <p:spPr bwMode="auto">
          <a:xfrm>
            <a:off x="250825" y="0"/>
            <a:ext cx="8642350" cy="457200"/>
          </a:xfrm>
          <a:prstGeom prst="rect">
            <a:avLst/>
          </a:prstGeom>
          <a:noFill/>
          <a:ln w="9525">
            <a:noFill/>
            <a:miter lim="800000"/>
            <a:headEnd/>
            <a:tailEnd/>
          </a:ln>
          <a:effectLst/>
        </p:spPr>
        <p:txBody>
          <a:bodyPr>
            <a:spAutoFit/>
          </a:bodyPr>
          <a:lstStyle/>
          <a:p>
            <a:pPr algn="ctr">
              <a:spcBef>
                <a:spcPct val="50000"/>
              </a:spcBef>
            </a:pPr>
            <a:r>
              <a:rPr lang="en-GB" sz="2400" b="1" dirty="0" smtClean="0">
                <a:latin typeface="Verdana" pitchFamily="34" charset="0"/>
              </a:rPr>
              <a:t>Methods of </a:t>
            </a:r>
            <a:r>
              <a:rPr lang="en-GB" sz="2400" b="1" dirty="0">
                <a:latin typeface="Verdana" pitchFamily="34" charset="0"/>
              </a:rPr>
              <a:t>Training</a:t>
            </a:r>
            <a:endParaRPr lang="en-GB" sz="2000" b="1" dirty="0">
              <a:latin typeface="Verdana" pitchFamily="34" charset="0"/>
            </a:endParaRPr>
          </a:p>
        </p:txBody>
      </p:sp>
      <p:pic>
        <p:nvPicPr>
          <p:cNvPr id="7" name="Picture 2" descr="https://openclipart.org/image/800px/svg_to_png/3330/barretr-Key.png"/>
          <p:cNvPicPr>
            <a:picLocks noChangeAspect="1" noChangeArrowheads="1"/>
          </p:cNvPicPr>
          <p:nvPr/>
        </p:nvPicPr>
        <p:blipFill>
          <a:blip r:embed="rId2" cstate="print"/>
          <a:srcRect/>
          <a:stretch>
            <a:fillRect/>
          </a:stretch>
        </p:blipFill>
        <p:spPr bwMode="auto">
          <a:xfrm>
            <a:off x="8008411" y="76200"/>
            <a:ext cx="906989" cy="914400"/>
          </a:xfrm>
          <a:prstGeom prst="rect">
            <a:avLst/>
          </a:prstGeom>
          <a:noFill/>
        </p:spPr>
      </p:pic>
      <p:grpSp>
        <p:nvGrpSpPr>
          <p:cNvPr id="9" name="Group 8"/>
          <p:cNvGrpSpPr/>
          <p:nvPr/>
        </p:nvGrpSpPr>
        <p:grpSpPr>
          <a:xfrm>
            <a:off x="250825" y="914400"/>
            <a:ext cx="8626475" cy="1524000"/>
            <a:chOff x="250825" y="914400"/>
            <a:chExt cx="8626475" cy="1524000"/>
          </a:xfrm>
        </p:grpSpPr>
        <p:sp>
          <p:nvSpPr>
            <p:cNvPr id="189448" name="AutoShape 8"/>
            <p:cNvSpPr>
              <a:spLocks noChangeArrowheads="1"/>
            </p:cNvSpPr>
            <p:nvPr/>
          </p:nvSpPr>
          <p:spPr bwMode="auto">
            <a:xfrm>
              <a:off x="250825" y="914400"/>
              <a:ext cx="6683375" cy="1524000"/>
            </a:xfrm>
            <a:prstGeom prst="roundRect">
              <a:avLst/>
            </a:prstGeom>
            <a:solidFill>
              <a:srgbClr val="FFD9F3"/>
            </a:solidFill>
            <a:ln w="9525">
              <a:solidFill>
                <a:schemeClr val="tx1"/>
              </a:solidFill>
              <a:miter lim="800000"/>
              <a:headEnd/>
              <a:tailEnd/>
            </a:ln>
            <a:effectLst/>
          </p:spPr>
          <p:txBody>
            <a:bodyPr anchor="ctr"/>
            <a:lstStyle/>
            <a:p>
              <a:pPr algn="ctr"/>
              <a:r>
                <a:rPr lang="en-GB" b="1" i="1" dirty="0">
                  <a:latin typeface="Calibri" pitchFamily="34" charset="0"/>
                </a:rPr>
                <a:t>Induction </a:t>
              </a:r>
              <a:r>
                <a:rPr lang="en-GB" b="1" i="1" dirty="0" smtClean="0">
                  <a:latin typeface="Calibri" pitchFamily="34" charset="0"/>
                </a:rPr>
                <a:t>Training</a:t>
              </a:r>
            </a:p>
            <a:p>
              <a:pPr algn="ctr"/>
              <a:r>
                <a:rPr lang="en-GB" dirty="0" smtClean="0">
                  <a:latin typeface="Calibri" pitchFamily="34" charset="0"/>
                </a:rPr>
                <a:t>This is training to introduce </a:t>
              </a:r>
              <a:r>
                <a:rPr lang="en-GB" i="1" dirty="0" smtClean="0">
                  <a:latin typeface="Calibri" pitchFamily="34" charset="0"/>
                </a:rPr>
                <a:t>new staff </a:t>
              </a:r>
              <a:r>
                <a:rPr lang="en-GB" dirty="0" smtClean="0">
                  <a:latin typeface="Calibri" pitchFamily="34" charset="0"/>
                </a:rPr>
                <a:t>to the business to help them settle in.  </a:t>
              </a:r>
            </a:p>
            <a:p>
              <a:pPr algn="ctr"/>
              <a:r>
                <a:rPr lang="en-GB" dirty="0" smtClean="0">
                  <a:latin typeface="Calibri" pitchFamily="34" charset="0"/>
                </a:rPr>
                <a:t>This training introduces them to the company </a:t>
              </a:r>
              <a:r>
                <a:rPr lang="en-GB" dirty="0" err="1" smtClean="0">
                  <a:latin typeface="Calibri" pitchFamily="34" charset="0"/>
                </a:rPr>
                <a:t>eg</a:t>
              </a:r>
              <a:r>
                <a:rPr lang="en-GB" dirty="0" smtClean="0">
                  <a:latin typeface="Calibri" pitchFamily="34" charset="0"/>
                </a:rPr>
                <a:t> the actual workplace, work colleagues, policies and procedures.</a:t>
              </a:r>
              <a:endParaRPr lang="en-GB" sz="2400" b="1" dirty="0">
                <a:latin typeface="Calibri" pitchFamily="34" charset="0"/>
              </a:endParaRPr>
            </a:p>
          </p:txBody>
        </p:sp>
        <p:pic>
          <p:nvPicPr>
            <p:cNvPr id="8" name="Picture 4" descr="http://www.google.co.uk/url?sa=i&amp;source=imgres&amp;cd=&amp;ved=0CAYQjBwwAGoVChMIkpvZkJvOyAIVybkUCh0xQwqF&amp;url=http%3A%2F%2Fgroupquality.com%2F2015%2Fwp-content%2Fuploads%2F2013%2F09%2FHello-i-am-new-500-300x206-300x206.png&amp;psig=AFQjCNEFkeFgXo1yr3nCG-wrob7r6jBiBw&amp;ust=1445332998095302"/>
            <p:cNvPicPr>
              <a:picLocks noChangeAspect="1" noChangeArrowheads="1"/>
            </p:cNvPicPr>
            <p:nvPr/>
          </p:nvPicPr>
          <p:blipFill>
            <a:blip r:embed="rId3" cstate="print"/>
            <a:srcRect l="2667" t="3883" r="1333" b="2913"/>
            <a:stretch>
              <a:fillRect/>
            </a:stretch>
          </p:blipFill>
          <p:spPr bwMode="auto">
            <a:xfrm>
              <a:off x="7086600" y="1143000"/>
              <a:ext cx="1790700" cy="1193800"/>
            </a:xfrm>
            <a:prstGeom prst="roundRect">
              <a:avLst/>
            </a:prstGeom>
            <a:noFill/>
          </p:spPr>
        </p:pic>
      </p:grpSp>
      <p:grpSp>
        <p:nvGrpSpPr>
          <p:cNvPr id="13" name="Group 12"/>
          <p:cNvGrpSpPr/>
          <p:nvPr/>
        </p:nvGrpSpPr>
        <p:grpSpPr>
          <a:xfrm>
            <a:off x="250825" y="2590800"/>
            <a:ext cx="8664575" cy="1981200"/>
            <a:chOff x="250825" y="2590800"/>
            <a:chExt cx="8664575" cy="1981200"/>
          </a:xfrm>
        </p:grpSpPr>
        <p:sp>
          <p:nvSpPr>
            <p:cNvPr id="189447" name="AutoShape 7"/>
            <p:cNvSpPr>
              <a:spLocks noChangeArrowheads="1"/>
            </p:cNvSpPr>
            <p:nvPr/>
          </p:nvSpPr>
          <p:spPr bwMode="auto">
            <a:xfrm>
              <a:off x="250825" y="2590800"/>
              <a:ext cx="6835775" cy="1981200"/>
            </a:xfrm>
            <a:prstGeom prst="roundRect">
              <a:avLst/>
            </a:prstGeom>
            <a:solidFill>
              <a:srgbClr val="FFD9F3"/>
            </a:solidFill>
            <a:ln w="9525">
              <a:solidFill>
                <a:schemeClr val="tx1"/>
              </a:solidFill>
              <a:miter lim="800000"/>
              <a:headEnd/>
              <a:tailEnd/>
            </a:ln>
            <a:effectLst/>
          </p:spPr>
          <p:txBody>
            <a:bodyPr anchor="ctr"/>
            <a:lstStyle/>
            <a:p>
              <a:pPr algn="ctr"/>
              <a:r>
                <a:rPr lang="en-GB" b="1" i="1" dirty="0">
                  <a:latin typeface="Calibri" pitchFamily="34" charset="0"/>
                </a:rPr>
                <a:t>On-the-job </a:t>
              </a:r>
              <a:r>
                <a:rPr lang="en-GB" b="1" i="1" dirty="0" smtClean="0">
                  <a:latin typeface="Calibri" pitchFamily="34" charset="0"/>
                </a:rPr>
                <a:t>Training</a:t>
              </a:r>
            </a:p>
            <a:p>
              <a:pPr algn="ctr"/>
              <a:r>
                <a:rPr lang="en-GB" dirty="0" smtClean="0">
                  <a:latin typeface="Calibri" pitchFamily="34" charset="0"/>
                </a:rPr>
                <a:t>This is where training is conducted at the employee’s </a:t>
              </a:r>
              <a:r>
                <a:rPr lang="en-GB" i="1" dirty="0" smtClean="0">
                  <a:latin typeface="Calibri" pitchFamily="34" charset="0"/>
                </a:rPr>
                <a:t>normal</a:t>
              </a:r>
              <a:r>
                <a:rPr lang="en-GB" dirty="0" smtClean="0">
                  <a:latin typeface="Calibri" pitchFamily="34" charset="0"/>
                </a:rPr>
                <a:t> place of work while carrying out normal duties.  Examples are being shown what to do by an experienced employee on customer service/use of tills/how to use machinery etc or by observation by watching or shadowing a fellow colleague at work. </a:t>
              </a:r>
              <a:endParaRPr lang="en-GB" b="1" dirty="0">
                <a:latin typeface="Calibri" pitchFamily="34" charset="0"/>
              </a:endParaRPr>
            </a:p>
          </p:txBody>
        </p:sp>
        <p:pic>
          <p:nvPicPr>
            <p:cNvPr id="29698" name="Picture 2" descr="http://www.google.co.uk/url?sa=i&amp;source=imgres&amp;cd=&amp;ved=0CAYQjBwwAGoVChMIv-6ukZzOyAIVwbgUCh2l6AH8&amp;url=http%3A%2F%2Fwww.leocronin.com%2FIllustrator%2Fimages%2Fmentor.jpg&amp;psig=AFQjCNEOQLNtac_To6CBgOTVcOx2QAlazA&amp;ust=1445333267940081"/>
            <p:cNvPicPr>
              <a:picLocks noChangeAspect="1" noChangeArrowheads="1"/>
            </p:cNvPicPr>
            <p:nvPr/>
          </p:nvPicPr>
          <p:blipFill>
            <a:blip r:embed="rId4" cstate="print">
              <a:clrChange>
                <a:clrFrom>
                  <a:srgbClr val="FFFFFF"/>
                </a:clrFrom>
                <a:clrTo>
                  <a:srgbClr val="FFFFFF">
                    <a:alpha val="0"/>
                  </a:srgbClr>
                </a:clrTo>
              </a:clrChange>
            </a:blip>
            <a:srcRect l="7407" t="3867" r="11111" b="3326"/>
            <a:stretch>
              <a:fillRect/>
            </a:stretch>
          </p:blipFill>
          <p:spPr bwMode="auto">
            <a:xfrm>
              <a:off x="7239000" y="2743200"/>
              <a:ext cx="1676400" cy="1828800"/>
            </a:xfrm>
            <a:prstGeom prst="rect">
              <a:avLst/>
            </a:prstGeom>
            <a:noFill/>
          </p:spPr>
        </p:pic>
      </p:grpSp>
      <p:grpSp>
        <p:nvGrpSpPr>
          <p:cNvPr id="14" name="Group 13"/>
          <p:cNvGrpSpPr/>
          <p:nvPr/>
        </p:nvGrpSpPr>
        <p:grpSpPr>
          <a:xfrm>
            <a:off x="250825" y="4724400"/>
            <a:ext cx="8807450" cy="1828800"/>
            <a:chOff x="250825" y="4724400"/>
            <a:chExt cx="8807450" cy="1828800"/>
          </a:xfrm>
        </p:grpSpPr>
        <p:sp>
          <p:nvSpPr>
            <p:cNvPr id="189446" name="AutoShape 6"/>
            <p:cNvSpPr>
              <a:spLocks noChangeArrowheads="1"/>
            </p:cNvSpPr>
            <p:nvPr/>
          </p:nvSpPr>
          <p:spPr bwMode="auto">
            <a:xfrm>
              <a:off x="250825" y="4724400"/>
              <a:ext cx="6835775" cy="1828800"/>
            </a:xfrm>
            <a:prstGeom prst="roundRect">
              <a:avLst/>
            </a:prstGeom>
            <a:solidFill>
              <a:srgbClr val="FFD9F3"/>
            </a:solidFill>
            <a:ln w="9525">
              <a:solidFill>
                <a:schemeClr val="tx1"/>
              </a:solidFill>
              <a:miter lim="800000"/>
              <a:headEnd/>
              <a:tailEnd/>
            </a:ln>
            <a:effectLst/>
          </p:spPr>
          <p:txBody>
            <a:bodyPr anchor="ctr"/>
            <a:lstStyle/>
            <a:p>
              <a:pPr algn="ctr"/>
              <a:r>
                <a:rPr lang="en-GB" b="1" i="1" dirty="0">
                  <a:latin typeface="Calibri" pitchFamily="34" charset="0"/>
                </a:rPr>
                <a:t>Off-the-job </a:t>
              </a:r>
              <a:r>
                <a:rPr lang="en-GB" b="1" i="1" dirty="0" smtClean="0">
                  <a:latin typeface="Calibri" pitchFamily="34" charset="0"/>
                </a:rPr>
                <a:t>Training</a:t>
              </a:r>
            </a:p>
            <a:p>
              <a:pPr algn="ctr"/>
              <a:r>
                <a:rPr lang="en-GB" dirty="0" smtClean="0">
                  <a:latin typeface="Calibri" pitchFamily="34" charset="0"/>
                </a:rPr>
                <a:t>This is training conducted </a:t>
              </a:r>
              <a:r>
                <a:rPr lang="en-GB" i="1" dirty="0" smtClean="0">
                  <a:latin typeface="Calibri" pitchFamily="34" charset="0"/>
                </a:rPr>
                <a:t>away from</a:t>
              </a:r>
              <a:r>
                <a:rPr lang="en-GB" dirty="0" smtClean="0">
                  <a:latin typeface="Calibri" pitchFamily="34" charset="0"/>
                </a:rPr>
                <a:t> the employee’s normal place of work.  Examples are attending college/university courses, attending a company training centre or a training provider’s centre, distance learning courses via the internet or individualised learning modules using DVDs or training booklets.</a:t>
              </a:r>
              <a:endParaRPr lang="en-GB" sz="2400" b="1" dirty="0">
                <a:latin typeface="Calibri" pitchFamily="34" charset="0"/>
              </a:endParaRPr>
            </a:p>
          </p:txBody>
        </p:sp>
        <p:pic>
          <p:nvPicPr>
            <p:cNvPr id="29700" name="Picture 4" descr="http://www.google.co.uk/url?sa=i&amp;source=imgres&amp;cd=&amp;ved=0CAYQjBwwAGoVChMIgZqftZ3OyAIVgroaCh2BhAtv&amp;url=http%3A%2F%2Fthumbs.dreamstime.com%2Ft%2Flecture-10206785.jpg&amp;psig=AFQjCNEvckl3dcSOKaPZ3EDGCJLsrp6SRg&amp;ust=144533361160882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86600" y="4953000"/>
              <a:ext cx="1971675" cy="1237129"/>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a:noFill/>
          <a:ln>
            <a:miter lim="800000"/>
            <a:headEnd/>
            <a:tailEnd/>
          </a:ln>
        </p:spPr>
        <p:txBody>
          <a:bodyPr/>
          <a:lstStyle/>
          <a:p>
            <a:fld id="{BF14E386-DADE-45D4-8204-B7CEED6BBC36}" type="slidenum">
              <a:rPr lang="en-GB" smtClean="0">
                <a:solidFill>
                  <a:srgbClr val="000000"/>
                </a:solidFill>
                <a:latin typeface="Calibri" pitchFamily="34" charset="0"/>
                <a:cs typeface="Arial" charset="0"/>
              </a:rPr>
              <a:pPr/>
              <a:t>3</a:t>
            </a:fld>
            <a:endParaRPr lang="en-GB" smtClean="0">
              <a:solidFill>
                <a:srgbClr val="000000"/>
              </a:solidFill>
              <a:latin typeface="Calibri" pitchFamily="34" charset="0"/>
              <a:cs typeface="Arial" charset="0"/>
            </a:endParaRPr>
          </a:p>
        </p:txBody>
      </p:sp>
      <p:sp>
        <p:nvSpPr>
          <p:cNvPr id="8" name="Rectangle 2"/>
          <p:cNvSpPr txBox="1">
            <a:spLocks noChangeArrowheads="1"/>
          </p:cNvSpPr>
          <p:nvPr/>
        </p:nvSpPr>
        <p:spPr bwMode="auto">
          <a:xfrm>
            <a:off x="-289560" y="-152400"/>
            <a:ext cx="8181975" cy="1009650"/>
          </a:xfrm>
          <a:prstGeom prst="rect">
            <a:avLst/>
          </a:prstGeom>
          <a:noFill/>
          <a:ln w="9525">
            <a:noFill/>
            <a:miter lim="800000"/>
            <a:headEnd/>
            <a:tailEnd/>
          </a:ln>
        </p:spPr>
        <p:txBody>
          <a:bodyPr anchor="ctr"/>
          <a:lstStyle/>
          <a:p>
            <a:pPr algn="ctr">
              <a:defRPr/>
            </a:pPr>
            <a:r>
              <a:rPr lang="en-GB" sz="2800" b="1" kern="0" dirty="0">
                <a:solidFill>
                  <a:schemeClr val="tx2"/>
                </a:solidFill>
                <a:latin typeface="+mj-lt"/>
                <a:ea typeface="Calibri" pitchFamily="34" charset="0"/>
                <a:cs typeface="Calibri" pitchFamily="34" charset="0"/>
              </a:rPr>
              <a:t>National 5 </a:t>
            </a:r>
            <a:r>
              <a:rPr lang="en-GB" sz="2800" b="1" kern="0" dirty="0">
                <a:solidFill>
                  <a:schemeClr val="tx2"/>
                </a:solidFill>
                <a:latin typeface="+mj-lt"/>
                <a:ea typeface="+mj-ea"/>
                <a:cs typeface="+mj-cs"/>
              </a:rPr>
              <a:t>Outcomes and Assessment Standards</a:t>
            </a:r>
            <a:endParaRPr lang="en-GB" sz="2800" b="1" kern="0" dirty="0">
              <a:solidFill>
                <a:schemeClr val="tx2"/>
              </a:solidFill>
              <a:latin typeface="+mj-lt"/>
              <a:ea typeface="Calibri" pitchFamily="34" charset="0"/>
              <a:cs typeface="Calibri" pitchFamily="34" charset="0"/>
            </a:endParaRPr>
          </a:p>
        </p:txBody>
      </p:sp>
      <p:sp>
        <p:nvSpPr>
          <p:cNvPr id="9" name="Rectangle 3"/>
          <p:cNvSpPr txBox="1">
            <a:spLocks noChangeArrowheads="1"/>
          </p:cNvSpPr>
          <p:nvPr/>
        </p:nvSpPr>
        <p:spPr bwMode="auto">
          <a:xfrm>
            <a:off x="171450" y="609600"/>
            <a:ext cx="8896350" cy="8534400"/>
          </a:xfrm>
          <a:prstGeom prst="rect">
            <a:avLst/>
          </a:prstGeom>
          <a:noFill/>
          <a:ln w="9525">
            <a:noFill/>
            <a:miter lim="800000"/>
            <a:headEnd/>
            <a:tailEnd/>
          </a:ln>
        </p:spPr>
        <p:txBody>
          <a:bodyPr/>
          <a:lstStyle/>
          <a:p>
            <a:r>
              <a:rPr lang="en-GB" sz="2000" b="1" dirty="0" smtClean="0"/>
              <a:t>Management of People and Finance</a:t>
            </a:r>
          </a:p>
          <a:p>
            <a:r>
              <a:rPr lang="en-GB" dirty="0" smtClean="0"/>
              <a:t> </a:t>
            </a:r>
          </a:p>
          <a:p>
            <a:r>
              <a:rPr lang="en-GB" b="1" u="sng" dirty="0" smtClean="0"/>
              <a:t>Outcome 1 - People</a:t>
            </a:r>
            <a:endParaRPr lang="en-GB" u="sng" dirty="0" smtClean="0"/>
          </a:p>
          <a:p>
            <a:r>
              <a:rPr lang="en-GB" b="1" dirty="0" smtClean="0"/>
              <a:t>Apply knowledge and understanding of how the people function contributes to the success of small and medium-sized organisations by:</a:t>
            </a:r>
            <a:endParaRPr lang="en-GB" dirty="0" smtClean="0"/>
          </a:p>
          <a:p>
            <a:pPr marL="271463" indent="-271463">
              <a:lnSpc>
                <a:spcPct val="150000"/>
              </a:lnSpc>
              <a:buFont typeface="Courier New" pitchFamily="49" charset="0"/>
              <a:buChar char="o"/>
            </a:pPr>
            <a:r>
              <a:rPr lang="en-GB" dirty="0" smtClean="0"/>
              <a:t>1.1 Describing stages of the recruitment process.</a:t>
            </a:r>
          </a:p>
          <a:p>
            <a:pPr marL="271463" indent="-271463">
              <a:lnSpc>
                <a:spcPct val="150000"/>
              </a:lnSpc>
              <a:buFont typeface="Courier New" pitchFamily="49" charset="0"/>
              <a:buChar char="o"/>
            </a:pPr>
            <a:r>
              <a:rPr lang="en-GB" dirty="0" smtClean="0"/>
              <a:t>1.2 Describing types and methods of training and outlining their costs and benefits</a:t>
            </a:r>
          </a:p>
          <a:p>
            <a:pPr marL="271463" indent="-271463">
              <a:lnSpc>
                <a:spcPct val="150000"/>
              </a:lnSpc>
              <a:buFont typeface="Courier New" pitchFamily="49" charset="0"/>
              <a:buChar char="o"/>
            </a:pPr>
            <a:r>
              <a:rPr lang="en-GB" dirty="0" smtClean="0"/>
              <a:t>1.3 Examining methods of motivating staff and outlining their costs and benefits</a:t>
            </a:r>
          </a:p>
          <a:p>
            <a:pPr marL="271463" indent="-271463">
              <a:lnSpc>
                <a:spcPct val="150000"/>
              </a:lnSpc>
              <a:buFont typeface="Courier New" pitchFamily="49" charset="0"/>
              <a:buChar char="o"/>
            </a:pPr>
            <a:r>
              <a:rPr lang="en-GB" dirty="0" smtClean="0"/>
              <a:t>1.4 Outlining current employment legislation</a:t>
            </a:r>
          </a:p>
          <a:p>
            <a:endParaRPr lang="en-GB" dirty="0" smtClean="0"/>
          </a:p>
          <a:p>
            <a:pPr>
              <a:tabLst>
                <a:tab pos="4476750" algn="l"/>
              </a:tabLst>
            </a:pPr>
            <a:r>
              <a:rPr lang="en-GB" dirty="0" smtClean="0"/>
              <a:t>To pass this area of the unit you will have to show that you have met these  Assessment Standards. Your teacher will let you know how the assessment will be carried out and any required conditions for doing it. </a:t>
            </a:r>
          </a:p>
          <a:p>
            <a:pPr>
              <a:tabLst>
                <a:tab pos="4476750" algn="l"/>
              </a:tabLst>
            </a:pPr>
            <a:endParaRPr lang="en-GB" dirty="0"/>
          </a:p>
          <a:p>
            <a:pPr>
              <a:tabLst>
                <a:tab pos="4476750" algn="l"/>
              </a:tabLst>
            </a:pPr>
            <a:r>
              <a:rPr lang="en-GB" dirty="0" smtClean="0"/>
              <a:t>You should note that the final exam can ask any of the elements from this unit and not only the standards from the unit assessment.</a:t>
            </a:r>
            <a:endParaRPr lang="en-GB" dirty="0"/>
          </a:p>
        </p:txBody>
      </p:sp>
      <p:pic>
        <p:nvPicPr>
          <p:cNvPr id="7" name="Picture 2" descr="https://openclipart.org/image/800px/svg_to_png/3330/barretr-Key.png"/>
          <p:cNvPicPr>
            <a:picLocks noChangeAspect="1" noChangeArrowheads="1"/>
          </p:cNvPicPr>
          <p:nvPr/>
        </p:nvPicPr>
        <p:blipFill>
          <a:blip r:embed="rId3" cstate="print"/>
          <a:srcRect/>
          <a:stretch>
            <a:fillRect/>
          </a:stretch>
        </p:blipFill>
        <p:spPr bwMode="auto">
          <a:xfrm>
            <a:off x="7924800" y="228600"/>
            <a:ext cx="906989" cy="914400"/>
          </a:xfrm>
          <a:prstGeom prst="rect">
            <a:avLst/>
          </a:prstGeom>
          <a:noFill/>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p:nvPr>
        </p:nvSpPr>
        <p:spPr>
          <a:xfrm>
            <a:off x="457200" y="0"/>
            <a:ext cx="8229600" cy="762000"/>
          </a:xfrm>
        </p:spPr>
        <p:txBody>
          <a:bodyPr/>
          <a:lstStyle/>
          <a:p>
            <a:r>
              <a:rPr lang="en-GB" sz="2400" b="1" dirty="0" smtClean="0">
                <a:latin typeface="Verdana" pitchFamily="34" charset="0"/>
                <a:ea typeface="Verdana" pitchFamily="34" charset="0"/>
                <a:cs typeface="Verdana" pitchFamily="34" charset="0"/>
              </a:rPr>
              <a:t>Costs and Benefits – Induction Training</a:t>
            </a:r>
          </a:p>
        </p:txBody>
      </p:sp>
      <p:sp>
        <p:nvSpPr>
          <p:cNvPr id="45060" name="Rectangle 4"/>
          <p:cNvSpPr>
            <a:spLocks noGrp="1"/>
          </p:cNvSpPr>
          <p:nvPr>
            <p:ph type="body" sz="half" idx="1"/>
          </p:nvPr>
        </p:nvSpPr>
        <p:spPr>
          <a:xfrm>
            <a:off x="914400" y="1447800"/>
            <a:ext cx="3810000" cy="4572000"/>
          </a:xfrm>
          <a:prstGeom prst="roundRect">
            <a:avLst/>
          </a:prstGeom>
          <a:solidFill>
            <a:srgbClr val="FFD9F3"/>
          </a:solidFill>
          <a:ln>
            <a:solidFill>
              <a:schemeClr val="tx1"/>
            </a:solidFill>
          </a:ln>
        </p:spPr>
        <p:txBody>
          <a:bodyPr/>
          <a:lstStyle/>
          <a:p>
            <a:pPr algn="ctr">
              <a:buFont typeface="Wingdings 2" pitchFamily="18" charset="2"/>
              <a:buNone/>
            </a:pPr>
            <a:r>
              <a:rPr lang="en-GB" sz="1800" b="1" dirty="0" smtClean="0"/>
              <a:t>Benefits/Advantages</a:t>
            </a:r>
          </a:p>
          <a:p>
            <a:r>
              <a:rPr lang="en-GB" sz="1800" dirty="0" smtClean="0"/>
              <a:t>Helps new staff settle in quickly</a:t>
            </a:r>
          </a:p>
          <a:p>
            <a:r>
              <a:rPr lang="en-GB" sz="1800" dirty="0" smtClean="0"/>
              <a:t>Improved confidence of new staff</a:t>
            </a:r>
          </a:p>
          <a:p>
            <a:r>
              <a:rPr lang="en-GB" sz="1800" dirty="0" smtClean="0"/>
              <a:t>Improves Health &amp; Safety and Security in the workplace</a:t>
            </a:r>
          </a:p>
          <a:p>
            <a:pPr>
              <a:buFont typeface="Wingdings 2" pitchFamily="18" charset="2"/>
              <a:buNone/>
            </a:pPr>
            <a:endParaRPr lang="en-GB" sz="1800" dirty="0" smtClean="0"/>
          </a:p>
        </p:txBody>
      </p:sp>
      <p:sp>
        <p:nvSpPr>
          <p:cNvPr id="45061" name="Rectangle 5"/>
          <p:cNvSpPr>
            <a:spLocks noGrp="1"/>
          </p:cNvSpPr>
          <p:nvPr>
            <p:ph type="body" sz="half" idx="2"/>
          </p:nvPr>
        </p:nvSpPr>
        <p:spPr>
          <a:xfrm>
            <a:off x="4876800" y="1447800"/>
            <a:ext cx="3810000" cy="4572000"/>
          </a:xfrm>
          <a:prstGeom prst="roundRect">
            <a:avLst/>
          </a:prstGeom>
          <a:solidFill>
            <a:srgbClr val="FFD9F3"/>
          </a:solidFill>
          <a:ln>
            <a:solidFill>
              <a:schemeClr val="tx1"/>
            </a:solidFill>
          </a:ln>
        </p:spPr>
        <p:txBody>
          <a:bodyPr/>
          <a:lstStyle/>
          <a:p>
            <a:pPr algn="ctr">
              <a:buFont typeface="Wingdings 2" pitchFamily="18" charset="2"/>
              <a:buNone/>
            </a:pPr>
            <a:r>
              <a:rPr lang="en-GB" sz="1800" b="1" dirty="0" smtClean="0"/>
              <a:t>Costs/Disadvantages</a:t>
            </a:r>
          </a:p>
          <a:p>
            <a:r>
              <a:rPr lang="en-GB" sz="1800" dirty="0" smtClean="0"/>
              <a:t>Creates extra financial costs for the business as staff need to be paid to give the training</a:t>
            </a:r>
          </a:p>
          <a:p>
            <a:r>
              <a:rPr lang="en-GB" sz="1800" dirty="0" smtClean="0"/>
              <a:t>Delays new staff from starting their main job</a:t>
            </a:r>
          </a:p>
          <a:p>
            <a:r>
              <a:rPr lang="en-GB" sz="1800" dirty="0" smtClean="0"/>
              <a:t>Much of it is common sense which some new staff find boring</a:t>
            </a:r>
          </a:p>
        </p:txBody>
      </p:sp>
      <p:pic>
        <p:nvPicPr>
          <p:cNvPr id="5" name="Picture 2" descr="https://openclipart.org/image/800px/svg_to_png/3330/barretr-Key.png"/>
          <p:cNvPicPr>
            <a:picLocks noChangeAspect="1" noChangeArrowheads="1"/>
          </p:cNvPicPr>
          <p:nvPr/>
        </p:nvPicPr>
        <p:blipFill>
          <a:blip r:embed="rId2" cstate="print"/>
          <a:srcRect/>
          <a:stretch>
            <a:fillRect/>
          </a:stretch>
        </p:blipFill>
        <p:spPr bwMode="auto">
          <a:xfrm>
            <a:off x="8075965" y="228600"/>
            <a:ext cx="755824" cy="762000"/>
          </a:xfrm>
          <a:prstGeom prst="rect">
            <a:avLst/>
          </a:prstGeom>
          <a:noFill/>
        </p:spPr>
      </p:pic>
      <p:sp>
        <p:nvSpPr>
          <p:cNvPr id="6" name="Slide Number Placeholder 5"/>
          <p:cNvSpPr>
            <a:spLocks noGrp="1"/>
          </p:cNvSpPr>
          <p:nvPr>
            <p:ph type="sldNum" sz="quarter" idx="12"/>
          </p:nvPr>
        </p:nvSpPr>
        <p:spPr/>
        <p:txBody>
          <a:bodyPr/>
          <a:lstStyle/>
          <a:p>
            <a:pPr>
              <a:defRPr/>
            </a:pPr>
            <a:fld id="{B4DAE6FE-FC11-43FB-8CFA-CDBBC685EB7C}" type="slidenum">
              <a:rPr lang="en-GB" smtClean="0">
                <a:solidFill>
                  <a:srgbClr val="000000"/>
                </a:solidFill>
              </a:rPr>
              <a:pPr>
                <a:defRPr/>
              </a:pPr>
              <a:t>30</a:t>
            </a:fld>
            <a:endParaRPr lang="en-GB">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5060">
                                            <p:txEl>
                                              <p:pRg st="1" end="1"/>
                                            </p:txEl>
                                          </p:spTgt>
                                        </p:tgtEl>
                                        <p:attrNameLst>
                                          <p:attrName>style.visibility</p:attrName>
                                        </p:attrNameLst>
                                      </p:cBhvr>
                                      <p:to>
                                        <p:strVal val="visible"/>
                                      </p:to>
                                    </p:set>
                                    <p:anim calcmode="lin" valueType="num">
                                      <p:cBhvr>
                                        <p:cTn id="7" dur="500" fill="hold"/>
                                        <p:tgtEl>
                                          <p:spTgt spid="45060">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5060">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5060">
                                            <p:txEl>
                                              <p:pRg st="2" end="2"/>
                                            </p:txEl>
                                          </p:spTgt>
                                        </p:tgtEl>
                                        <p:attrNameLst>
                                          <p:attrName>style.visibility</p:attrName>
                                        </p:attrNameLst>
                                      </p:cBhvr>
                                      <p:to>
                                        <p:strVal val="visible"/>
                                      </p:to>
                                    </p:set>
                                    <p:anim calcmode="lin" valueType="num">
                                      <p:cBhvr>
                                        <p:cTn id="13" dur="500" fill="hold"/>
                                        <p:tgtEl>
                                          <p:spTgt spid="45060">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45060">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5060">
                                            <p:txEl>
                                              <p:pRg st="3" end="3"/>
                                            </p:txEl>
                                          </p:spTgt>
                                        </p:tgtEl>
                                        <p:attrNameLst>
                                          <p:attrName>style.visibility</p:attrName>
                                        </p:attrNameLst>
                                      </p:cBhvr>
                                      <p:to>
                                        <p:strVal val="visible"/>
                                      </p:to>
                                    </p:set>
                                    <p:anim calcmode="lin" valueType="num">
                                      <p:cBhvr>
                                        <p:cTn id="19" dur="500" fill="hold"/>
                                        <p:tgtEl>
                                          <p:spTgt spid="45060">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45060">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45061">
                                            <p:txEl>
                                              <p:pRg st="1" end="1"/>
                                            </p:txEl>
                                          </p:spTgt>
                                        </p:tgtEl>
                                        <p:attrNameLst>
                                          <p:attrName>style.visibility</p:attrName>
                                        </p:attrNameLst>
                                      </p:cBhvr>
                                      <p:to>
                                        <p:strVal val="visible"/>
                                      </p:to>
                                    </p:set>
                                    <p:anim calcmode="lin" valueType="num">
                                      <p:cBhvr>
                                        <p:cTn id="25" dur="500" fill="hold"/>
                                        <p:tgtEl>
                                          <p:spTgt spid="45061">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45061">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45061">
                                            <p:txEl>
                                              <p:pRg st="2" end="2"/>
                                            </p:txEl>
                                          </p:spTgt>
                                        </p:tgtEl>
                                        <p:attrNameLst>
                                          <p:attrName>style.visibility</p:attrName>
                                        </p:attrNameLst>
                                      </p:cBhvr>
                                      <p:to>
                                        <p:strVal val="visible"/>
                                      </p:to>
                                    </p:set>
                                    <p:anim calcmode="lin" valueType="num">
                                      <p:cBhvr>
                                        <p:cTn id="31" dur="500" fill="hold"/>
                                        <p:tgtEl>
                                          <p:spTgt spid="45061">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45061">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45061">
                                            <p:txEl>
                                              <p:pRg st="3" end="3"/>
                                            </p:txEl>
                                          </p:spTgt>
                                        </p:tgtEl>
                                        <p:attrNameLst>
                                          <p:attrName>style.visibility</p:attrName>
                                        </p:attrNameLst>
                                      </p:cBhvr>
                                      <p:to>
                                        <p:strVal val="visible"/>
                                      </p:to>
                                    </p:set>
                                    <p:anim calcmode="lin" valueType="num">
                                      <p:cBhvr>
                                        <p:cTn id="37" dur="500" fill="hold"/>
                                        <p:tgtEl>
                                          <p:spTgt spid="45061">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45061">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a:xfrm>
            <a:off x="457200" y="0"/>
            <a:ext cx="8229600" cy="685800"/>
          </a:xfrm>
        </p:spPr>
        <p:txBody>
          <a:bodyPr/>
          <a:lstStyle/>
          <a:p>
            <a:r>
              <a:rPr lang="en-GB" sz="2400" b="1" dirty="0" smtClean="0">
                <a:latin typeface="Verdana" pitchFamily="34" charset="0"/>
                <a:ea typeface="Verdana" pitchFamily="34" charset="0"/>
                <a:cs typeface="Verdana" pitchFamily="34" charset="0"/>
              </a:rPr>
              <a:t>Costs and Benefits – On the Job Training</a:t>
            </a:r>
          </a:p>
        </p:txBody>
      </p:sp>
      <p:sp>
        <p:nvSpPr>
          <p:cNvPr id="40964" name="Rectangle 4"/>
          <p:cNvSpPr>
            <a:spLocks noGrp="1"/>
          </p:cNvSpPr>
          <p:nvPr>
            <p:ph type="body" sz="half" idx="1"/>
          </p:nvPr>
        </p:nvSpPr>
        <p:spPr>
          <a:xfrm>
            <a:off x="914400" y="1447800"/>
            <a:ext cx="3810000" cy="5029200"/>
          </a:xfrm>
          <a:prstGeom prst="roundRect">
            <a:avLst/>
          </a:prstGeom>
          <a:solidFill>
            <a:srgbClr val="FFD9F3"/>
          </a:solidFill>
          <a:ln>
            <a:solidFill>
              <a:schemeClr val="tx1"/>
            </a:solidFill>
          </a:ln>
        </p:spPr>
        <p:txBody>
          <a:bodyPr/>
          <a:lstStyle/>
          <a:p>
            <a:pPr algn="ctr">
              <a:buFont typeface="Wingdings 2" pitchFamily="18" charset="2"/>
              <a:buNone/>
            </a:pPr>
            <a:r>
              <a:rPr lang="en-GB" sz="1800" b="1" dirty="0" smtClean="0"/>
              <a:t>Benefits/Advantages</a:t>
            </a:r>
          </a:p>
          <a:p>
            <a:r>
              <a:rPr lang="en-GB" sz="1800" dirty="0" smtClean="0"/>
              <a:t>Lower costs due to not having to pay an external trainer</a:t>
            </a:r>
          </a:p>
          <a:p>
            <a:r>
              <a:rPr lang="en-GB" sz="1800" dirty="0" smtClean="0"/>
              <a:t>Employees may be able to produce some work while receiving training</a:t>
            </a:r>
          </a:p>
          <a:p>
            <a:r>
              <a:rPr lang="en-GB" sz="1800" dirty="0" smtClean="0"/>
              <a:t>Training will specifically meet the needs of the business</a:t>
            </a:r>
          </a:p>
          <a:p>
            <a:r>
              <a:rPr lang="en-GB" sz="1800" dirty="0" smtClean="0"/>
              <a:t>Can be organised quickly and at a time which suits the business</a:t>
            </a:r>
          </a:p>
          <a:p>
            <a:r>
              <a:rPr lang="en-GB" sz="1800" dirty="0" smtClean="0"/>
              <a:t>Can be motivational for staff asked to train others</a:t>
            </a:r>
          </a:p>
          <a:p>
            <a:endParaRPr lang="en-GB" sz="1800" dirty="0" smtClean="0"/>
          </a:p>
        </p:txBody>
      </p:sp>
      <p:sp>
        <p:nvSpPr>
          <p:cNvPr id="40965" name="Rectangle 5"/>
          <p:cNvSpPr>
            <a:spLocks noGrp="1"/>
          </p:cNvSpPr>
          <p:nvPr>
            <p:ph type="body" sz="half" idx="2"/>
          </p:nvPr>
        </p:nvSpPr>
        <p:spPr>
          <a:xfrm>
            <a:off x="4876800" y="1447800"/>
            <a:ext cx="3810000" cy="5029200"/>
          </a:xfrm>
          <a:prstGeom prst="roundRect">
            <a:avLst/>
          </a:prstGeom>
          <a:solidFill>
            <a:srgbClr val="FFD9F3"/>
          </a:solidFill>
          <a:ln>
            <a:solidFill>
              <a:schemeClr val="tx1"/>
            </a:solidFill>
          </a:ln>
        </p:spPr>
        <p:txBody>
          <a:bodyPr/>
          <a:lstStyle/>
          <a:p>
            <a:pPr algn="ctr">
              <a:buFont typeface="Wingdings 2" pitchFamily="18" charset="2"/>
              <a:buNone/>
            </a:pPr>
            <a:r>
              <a:rPr lang="en-GB" sz="1800" b="1" dirty="0" smtClean="0"/>
              <a:t>Costs/Disadvantages</a:t>
            </a:r>
          </a:p>
          <a:p>
            <a:r>
              <a:rPr lang="en-GB" sz="1800" dirty="0" smtClean="0"/>
              <a:t>Existing staff may lack confidence/skills to train others well</a:t>
            </a:r>
          </a:p>
          <a:p>
            <a:r>
              <a:rPr lang="en-GB" sz="1800" dirty="0" smtClean="0"/>
              <a:t>Quality of training may not be as good as external training providers</a:t>
            </a:r>
          </a:p>
          <a:p>
            <a:r>
              <a:rPr lang="en-GB" sz="1800" dirty="0" smtClean="0"/>
              <a:t>Training might be needed on something the business cannot yet do</a:t>
            </a:r>
          </a:p>
          <a:p>
            <a:r>
              <a:rPr lang="en-GB" sz="1800" dirty="0" smtClean="0"/>
              <a:t>Creates pressure if the employee has still to hit targets whilst receiving training</a:t>
            </a:r>
          </a:p>
          <a:p>
            <a:r>
              <a:rPr lang="en-GB" sz="1800" dirty="0" smtClean="0"/>
              <a:t>New skills are not being brought into the business</a:t>
            </a:r>
          </a:p>
        </p:txBody>
      </p:sp>
      <p:pic>
        <p:nvPicPr>
          <p:cNvPr id="5" name="Picture 2" descr="https://openclipart.org/image/800px/svg_to_png/3330/barretr-Key.png"/>
          <p:cNvPicPr>
            <a:picLocks noChangeAspect="1" noChangeArrowheads="1"/>
          </p:cNvPicPr>
          <p:nvPr/>
        </p:nvPicPr>
        <p:blipFill>
          <a:blip r:embed="rId2" cstate="print"/>
          <a:srcRect/>
          <a:stretch>
            <a:fillRect/>
          </a:stretch>
        </p:blipFill>
        <p:spPr bwMode="auto">
          <a:xfrm>
            <a:off x="8075965" y="228600"/>
            <a:ext cx="755824" cy="762000"/>
          </a:xfrm>
          <a:prstGeom prst="rect">
            <a:avLst/>
          </a:prstGeom>
          <a:noFill/>
        </p:spPr>
      </p:pic>
      <p:sp>
        <p:nvSpPr>
          <p:cNvPr id="6" name="Slide Number Placeholder 5"/>
          <p:cNvSpPr>
            <a:spLocks noGrp="1"/>
          </p:cNvSpPr>
          <p:nvPr>
            <p:ph type="sldNum" sz="quarter" idx="12"/>
          </p:nvPr>
        </p:nvSpPr>
        <p:spPr/>
        <p:txBody>
          <a:bodyPr/>
          <a:lstStyle/>
          <a:p>
            <a:pPr>
              <a:defRPr/>
            </a:pPr>
            <a:fld id="{B4DAE6FE-FC11-43FB-8CFA-CDBBC685EB7C}" type="slidenum">
              <a:rPr lang="en-GB" smtClean="0">
                <a:solidFill>
                  <a:srgbClr val="000000"/>
                </a:solidFill>
              </a:rPr>
              <a:pPr>
                <a:defRPr/>
              </a:pPr>
              <a:t>31</a:t>
            </a:fld>
            <a:endParaRPr lang="en-GB">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0964">
                                            <p:txEl>
                                              <p:pRg st="1" end="1"/>
                                            </p:txEl>
                                          </p:spTgt>
                                        </p:tgtEl>
                                        <p:attrNameLst>
                                          <p:attrName>style.visibility</p:attrName>
                                        </p:attrNameLst>
                                      </p:cBhvr>
                                      <p:to>
                                        <p:strVal val="visible"/>
                                      </p:to>
                                    </p:set>
                                    <p:anim calcmode="lin" valueType="num">
                                      <p:cBhvr>
                                        <p:cTn id="7" dur="500" fill="hold"/>
                                        <p:tgtEl>
                                          <p:spTgt spid="4096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096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0964">
                                            <p:txEl>
                                              <p:pRg st="2" end="2"/>
                                            </p:txEl>
                                          </p:spTgt>
                                        </p:tgtEl>
                                        <p:attrNameLst>
                                          <p:attrName>style.visibility</p:attrName>
                                        </p:attrNameLst>
                                      </p:cBhvr>
                                      <p:to>
                                        <p:strVal val="visible"/>
                                      </p:to>
                                    </p:set>
                                    <p:anim calcmode="lin" valueType="num">
                                      <p:cBhvr>
                                        <p:cTn id="13" dur="500" fill="hold"/>
                                        <p:tgtEl>
                                          <p:spTgt spid="40964">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4096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0964">
                                            <p:txEl>
                                              <p:pRg st="3" end="3"/>
                                            </p:txEl>
                                          </p:spTgt>
                                        </p:tgtEl>
                                        <p:attrNameLst>
                                          <p:attrName>style.visibility</p:attrName>
                                        </p:attrNameLst>
                                      </p:cBhvr>
                                      <p:to>
                                        <p:strVal val="visible"/>
                                      </p:to>
                                    </p:set>
                                    <p:anim calcmode="lin" valueType="num">
                                      <p:cBhvr>
                                        <p:cTn id="19" dur="500" fill="hold"/>
                                        <p:tgtEl>
                                          <p:spTgt spid="40964">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40964">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40964">
                                            <p:txEl>
                                              <p:pRg st="4" end="4"/>
                                            </p:txEl>
                                          </p:spTgt>
                                        </p:tgtEl>
                                        <p:attrNameLst>
                                          <p:attrName>style.visibility</p:attrName>
                                        </p:attrNameLst>
                                      </p:cBhvr>
                                      <p:to>
                                        <p:strVal val="visible"/>
                                      </p:to>
                                    </p:set>
                                    <p:anim calcmode="lin" valueType="num">
                                      <p:cBhvr>
                                        <p:cTn id="25" dur="500" fill="hold"/>
                                        <p:tgtEl>
                                          <p:spTgt spid="40964">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40964">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40964">
                                            <p:txEl>
                                              <p:pRg st="5" end="5"/>
                                            </p:txEl>
                                          </p:spTgt>
                                        </p:tgtEl>
                                        <p:attrNameLst>
                                          <p:attrName>style.visibility</p:attrName>
                                        </p:attrNameLst>
                                      </p:cBhvr>
                                      <p:to>
                                        <p:strVal val="visible"/>
                                      </p:to>
                                    </p:set>
                                    <p:anim calcmode="lin" valueType="num">
                                      <p:cBhvr>
                                        <p:cTn id="31" dur="500" fill="hold"/>
                                        <p:tgtEl>
                                          <p:spTgt spid="40964">
                                            <p:txEl>
                                              <p:pRg st="5" end="5"/>
                                            </p:txEl>
                                          </p:spTgt>
                                        </p:tgtEl>
                                        <p:attrNameLst>
                                          <p:attrName>ppt_w</p:attrName>
                                        </p:attrNameLst>
                                      </p:cBhvr>
                                      <p:tavLst>
                                        <p:tav tm="0">
                                          <p:val>
                                            <p:fltVal val="0"/>
                                          </p:val>
                                        </p:tav>
                                        <p:tav tm="100000">
                                          <p:val>
                                            <p:strVal val="#ppt_w"/>
                                          </p:val>
                                        </p:tav>
                                      </p:tavLst>
                                    </p:anim>
                                    <p:anim calcmode="lin" valueType="num">
                                      <p:cBhvr>
                                        <p:cTn id="32" dur="500" fill="hold"/>
                                        <p:tgtEl>
                                          <p:spTgt spid="40964">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40965">
                                            <p:txEl>
                                              <p:pRg st="1" end="1"/>
                                            </p:txEl>
                                          </p:spTgt>
                                        </p:tgtEl>
                                        <p:attrNameLst>
                                          <p:attrName>style.visibility</p:attrName>
                                        </p:attrNameLst>
                                      </p:cBhvr>
                                      <p:to>
                                        <p:strVal val="visible"/>
                                      </p:to>
                                    </p:set>
                                    <p:anim calcmode="lin" valueType="num">
                                      <p:cBhvr>
                                        <p:cTn id="37" dur="500" fill="hold"/>
                                        <p:tgtEl>
                                          <p:spTgt spid="40965">
                                            <p:txEl>
                                              <p:pRg st="1" end="1"/>
                                            </p:txEl>
                                          </p:spTgt>
                                        </p:tgtEl>
                                        <p:attrNameLst>
                                          <p:attrName>ppt_w</p:attrName>
                                        </p:attrNameLst>
                                      </p:cBhvr>
                                      <p:tavLst>
                                        <p:tav tm="0">
                                          <p:val>
                                            <p:fltVal val="0"/>
                                          </p:val>
                                        </p:tav>
                                        <p:tav tm="100000">
                                          <p:val>
                                            <p:strVal val="#ppt_w"/>
                                          </p:val>
                                        </p:tav>
                                      </p:tavLst>
                                    </p:anim>
                                    <p:anim calcmode="lin" valueType="num">
                                      <p:cBhvr>
                                        <p:cTn id="38" dur="500" fill="hold"/>
                                        <p:tgtEl>
                                          <p:spTgt spid="4096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40965">
                                            <p:txEl>
                                              <p:pRg st="2" end="2"/>
                                            </p:txEl>
                                          </p:spTgt>
                                        </p:tgtEl>
                                        <p:attrNameLst>
                                          <p:attrName>style.visibility</p:attrName>
                                        </p:attrNameLst>
                                      </p:cBhvr>
                                      <p:to>
                                        <p:strVal val="visible"/>
                                      </p:to>
                                    </p:set>
                                    <p:anim calcmode="lin" valueType="num">
                                      <p:cBhvr>
                                        <p:cTn id="43" dur="500" fill="hold"/>
                                        <p:tgtEl>
                                          <p:spTgt spid="40965">
                                            <p:txEl>
                                              <p:pRg st="2" end="2"/>
                                            </p:txEl>
                                          </p:spTgt>
                                        </p:tgtEl>
                                        <p:attrNameLst>
                                          <p:attrName>ppt_w</p:attrName>
                                        </p:attrNameLst>
                                      </p:cBhvr>
                                      <p:tavLst>
                                        <p:tav tm="0">
                                          <p:val>
                                            <p:fltVal val="0"/>
                                          </p:val>
                                        </p:tav>
                                        <p:tav tm="100000">
                                          <p:val>
                                            <p:strVal val="#ppt_w"/>
                                          </p:val>
                                        </p:tav>
                                      </p:tavLst>
                                    </p:anim>
                                    <p:anim calcmode="lin" valueType="num">
                                      <p:cBhvr>
                                        <p:cTn id="44" dur="500" fill="hold"/>
                                        <p:tgtEl>
                                          <p:spTgt spid="4096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40965">
                                            <p:txEl>
                                              <p:pRg st="3" end="3"/>
                                            </p:txEl>
                                          </p:spTgt>
                                        </p:tgtEl>
                                        <p:attrNameLst>
                                          <p:attrName>style.visibility</p:attrName>
                                        </p:attrNameLst>
                                      </p:cBhvr>
                                      <p:to>
                                        <p:strVal val="visible"/>
                                      </p:to>
                                    </p:set>
                                    <p:anim calcmode="lin" valueType="num">
                                      <p:cBhvr>
                                        <p:cTn id="49" dur="500" fill="hold"/>
                                        <p:tgtEl>
                                          <p:spTgt spid="40965">
                                            <p:txEl>
                                              <p:pRg st="3" end="3"/>
                                            </p:txEl>
                                          </p:spTgt>
                                        </p:tgtEl>
                                        <p:attrNameLst>
                                          <p:attrName>ppt_w</p:attrName>
                                        </p:attrNameLst>
                                      </p:cBhvr>
                                      <p:tavLst>
                                        <p:tav tm="0">
                                          <p:val>
                                            <p:fltVal val="0"/>
                                          </p:val>
                                        </p:tav>
                                        <p:tav tm="100000">
                                          <p:val>
                                            <p:strVal val="#ppt_w"/>
                                          </p:val>
                                        </p:tav>
                                      </p:tavLst>
                                    </p:anim>
                                    <p:anim calcmode="lin" valueType="num">
                                      <p:cBhvr>
                                        <p:cTn id="50" dur="500" fill="hold"/>
                                        <p:tgtEl>
                                          <p:spTgt spid="4096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nodeType="clickEffect">
                                  <p:stCondLst>
                                    <p:cond delay="0"/>
                                  </p:stCondLst>
                                  <p:childTnLst>
                                    <p:set>
                                      <p:cBhvr>
                                        <p:cTn id="54" dur="1" fill="hold">
                                          <p:stCondLst>
                                            <p:cond delay="0"/>
                                          </p:stCondLst>
                                        </p:cTn>
                                        <p:tgtEl>
                                          <p:spTgt spid="40965">
                                            <p:txEl>
                                              <p:pRg st="4" end="4"/>
                                            </p:txEl>
                                          </p:spTgt>
                                        </p:tgtEl>
                                        <p:attrNameLst>
                                          <p:attrName>style.visibility</p:attrName>
                                        </p:attrNameLst>
                                      </p:cBhvr>
                                      <p:to>
                                        <p:strVal val="visible"/>
                                      </p:to>
                                    </p:set>
                                    <p:anim calcmode="lin" valueType="num">
                                      <p:cBhvr>
                                        <p:cTn id="55" dur="500" fill="hold"/>
                                        <p:tgtEl>
                                          <p:spTgt spid="40965">
                                            <p:txEl>
                                              <p:pRg st="4" end="4"/>
                                            </p:txEl>
                                          </p:spTgt>
                                        </p:tgtEl>
                                        <p:attrNameLst>
                                          <p:attrName>ppt_w</p:attrName>
                                        </p:attrNameLst>
                                      </p:cBhvr>
                                      <p:tavLst>
                                        <p:tav tm="0">
                                          <p:val>
                                            <p:fltVal val="0"/>
                                          </p:val>
                                        </p:tav>
                                        <p:tav tm="100000">
                                          <p:val>
                                            <p:strVal val="#ppt_w"/>
                                          </p:val>
                                        </p:tav>
                                      </p:tavLst>
                                    </p:anim>
                                    <p:anim calcmode="lin" valueType="num">
                                      <p:cBhvr>
                                        <p:cTn id="56" dur="500" fill="hold"/>
                                        <p:tgtEl>
                                          <p:spTgt spid="4096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nodeType="clickEffect">
                                  <p:stCondLst>
                                    <p:cond delay="0"/>
                                  </p:stCondLst>
                                  <p:childTnLst>
                                    <p:set>
                                      <p:cBhvr>
                                        <p:cTn id="60" dur="1" fill="hold">
                                          <p:stCondLst>
                                            <p:cond delay="0"/>
                                          </p:stCondLst>
                                        </p:cTn>
                                        <p:tgtEl>
                                          <p:spTgt spid="40965">
                                            <p:txEl>
                                              <p:pRg st="5" end="5"/>
                                            </p:txEl>
                                          </p:spTgt>
                                        </p:tgtEl>
                                        <p:attrNameLst>
                                          <p:attrName>style.visibility</p:attrName>
                                        </p:attrNameLst>
                                      </p:cBhvr>
                                      <p:to>
                                        <p:strVal val="visible"/>
                                      </p:to>
                                    </p:set>
                                    <p:anim calcmode="lin" valueType="num">
                                      <p:cBhvr>
                                        <p:cTn id="61" dur="500" fill="hold"/>
                                        <p:tgtEl>
                                          <p:spTgt spid="40965">
                                            <p:txEl>
                                              <p:pRg st="5" end="5"/>
                                            </p:txEl>
                                          </p:spTgt>
                                        </p:tgtEl>
                                        <p:attrNameLst>
                                          <p:attrName>ppt_w</p:attrName>
                                        </p:attrNameLst>
                                      </p:cBhvr>
                                      <p:tavLst>
                                        <p:tav tm="0">
                                          <p:val>
                                            <p:fltVal val="0"/>
                                          </p:val>
                                        </p:tav>
                                        <p:tav tm="100000">
                                          <p:val>
                                            <p:strVal val="#ppt_w"/>
                                          </p:val>
                                        </p:tav>
                                      </p:tavLst>
                                    </p:anim>
                                    <p:anim calcmode="lin" valueType="num">
                                      <p:cBhvr>
                                        <p:cTn id="62" dur="500" fill="hold"/>
                                        <p:tgtEl>
                                          <p:spTgt spid="40965">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xfrm>
            <a:off x="457200" y="0"/>
            <a:ext cx="8229600" cy="762000"/>
          </a:xfrm>
        </p:spPr>
        <p:txBody>
          <a:bodyPr/>
          <a:lstStyle/>
          <a:p>
            <a:r>
              <a:rPr lang="en-GB" sz="2400" b="1" dirty="0" smtClean="0">
                <a:latin typeface="Verdana" pitchFamily="34" charset="0"/>
                <a:ea typeface="Verdana" pitchFamily="34" charset="0"/>
                <a:cs typeface="Verdana" pitchFamily="34" charset="0"/>
              </a:rPr>
              <a:t>Costs and Benefits – Off the Job Training</a:t>
            </a:r>
          </a:p>
        </p:txBody>
      </p:sp>
      <p:sp>
        <p:nvSpPr>
          <p:cNvPr id="43012" name="Rectangle 4"/>
          <p:cNvSpPr>
            <a:spLocks noGrp="1"/>
          </p:cNvSpPr>
          <p:nvPr>
            <p:ph type="body" sz="half" idx="1"/>
          </p:nvPr>
        </p:nvSpPr>
        <p:spPr>
          <a:xfrm>
            <a:off x="914400" y="1447800"/>
            <a:ext cx="3810000" cy="4572000"/>
          </a:xfrm>
          <a:prstGeom prst="roundRect">
            <a:avLst/>
          </a:prstGeom>
          <a:solidFill>
            <a:srgbClr val="FFD9F3"/>
          </a:solidFill>
          <a:ln>
            <a:solidFill>
              <a:schemeClr val="tx1"/>
            </a:solidFill>
          </a:ln>
        </p:spPr>
        <p:txBody>
          <a:bodyPr/>
          <a:lstStyle/>
          <a:p>
            <a:pPr algn="ctr">
              <a:buFont typeface="Wingdings 2" pitchFamily="18" charset="2"/>
              <a:buNone/>
            </a:pPr>
            <a:r>
              <a:rPr lang="en-GB" sz="1800" b="1" dirty="0" smtClean="0"/>
              <a:t>Benefits/Advantages</a:t>
            </a:r>
          </a:p>
          <a:p>
            <a:r>
              <a:rPr lang="en-GB" sz="1800" dirty="0" smtClean="0"/>
              <a:t>More likely to receive high quality training due to trainers being specialised</a:t>
            </a:r>
          </a:p>
          <a:p>
            <a:r>
              <a:rPr lang="en-GB" sz="1800" dirty="0" smtClean="0"/>
              <a:t>Employees can focus on training without work distractions</a:t>
            </a:r>
          </a:p>
          <a:p>
            <a:r>
              <a:rPr lang="en-GB" sz="1800" dirty="0" smtClean="0"/>
              <a:t>New skills can be learned and then shared to other staff</a:t>
            </a:r>
          </a:p>
          <a:p>
            <a:r>
              <a:rPr lang="en-GB" sz="1800" dirty="0" smtClean="0"/>
              <a:t>Motivation for staff can increase from change in routine</a:t>
            </a:r>
          </a:p>
          <a:p>
            <a:pPr>
              <a:buFont typeface="Wingdings 2" pitchFamily="18" charset="2"/>
              <a:buNone/>
            </a:pPr>
            <a:endParaRPr lang="en-GB" sz="1800" dirty="0" smtClean="0"/>
          </a:p>
        </p:txBody>
      </p:sp>
      <p:sp>
        <p:nvSpPr>
          <p:cNvPr id="43013" name="Rectangle 5"/>
          <p:cNvSpPr>
            <a:spLocks noGrp="1"/>
          </p:cNvSpPr>
          <p:nvPr>
            <p:ph type="body" sz="half" idx="2"/>
          </p:nvPr>
        </p:nvSpPr>
        <p:spPr>
          <a:xfrm>
            <a:off x="4876800" y="1447800"/>
            <a:ext cx="3810000" cy="4572000"/>
          </a:xfrm>
          <a:prstGeom prst="roundRect">
            <a:avLst/>
          </a:prstGeom>
          <a:solidFill>
            <a:srgbClr val="FFD9F3"/>
          </a:solidFill>
          <a:ln>
            <a:solidFill>
              <a:schemeClr val="tx1"/>
            </a:solidFill>
          </a:ln>
        </p:spPr>
        <p:txBody>
          <a:bodyPr/>
          <a:lstStyle/>
          <a:p>
            <a:pPr algn="ctr">
              <a:buFont typeface="Wingdings 2" pitchFamily="18" charset="2"/>
              <a:buNone/>
            </a:pPr>
            <a:r>
              <a:rPr lang="en-GB" sz="1800" b="1" dirty="0" smtClean="0"/>
              <a:t>Costs/Disadvantages</a:t>
            </a:r>
          </a:p>
          <a:p>
            <a:r>
              <a:rPr lang="en-GB" sz="1800" dirty="0" smtClean="0"/>
              <a:t>Can be very expensive to send staff out on training courses</a:t>
            </a:r>
          </a:p>
          <a:p>
            <a:r>
              <a:rPr lang="en-GB" sz="1800" dirty="0" smtClean="0"/>
              <a:t>Various other financial costs – replacement staff, travel/subsistence, increased wages for higher skilled staff, etc</a:t>
            </a:r>
          </a:p>
          <a:p>
            <a:r>
              <a:rPr lang="en-GB" sz="1800" dirty="0" smtClean="0"/>
              <a:t>Loss of work output while staff are being trained</a:t>
            </a:r>
          </a:p>
          <a:p>
            <a:r>
              <a:rPr lang="en-GB" sz="1800" dirty="0" smtClean="0"/>
              <a:t>Once new qualification/skills received staff me leave for a better job elsewhere</a:t>
            </a:r>
          </a:p>
        </p:txBody>
      </p:sp>
      <p:pic>
        <p:nvPicPr>
          <p:cNvPr id="5" name="Picture 2" descr="https://openclipart.org/image/800px/svg_to_png/3330/barretr-Key.png"/>
          <p:cNvPicPr>
            <a:picLocks noChangeAspect="1" noChangeArrowheads="1"/>
          </p:cNvPicPr>
          <p:nvPr/>
        </p:nvPicPr>
        <p:blipFill>
          <a:blip r:embed="rId2" cstate="print"/>
          <a:srcRect/>
          <a:stretch>
            <a:fillRect/>
          </a:stretch>
        </p:blipFill>
        <p:spPr bwMode="auto">
          <a:xfrm>
            <a:off x="8075965" y="228600"/>
            <a:ext cx="755824" cy="762000"/>
          </a:xfrm>
          <a:prstGeom prst="rect">
            <a:avLst/>
          </a:prstGeom>
          <a:noFill/>
        </p:spPr>
      </p:pic>
      <p:sp>
        <p:nvSpPr>
          <p:cNvPr id="6" name="Slide Number Placeholder 5"/>
          <p:cNvSpPr>
            <a:spLocks noGrp="1"/>
          </p:cNvSpPr>
          <p:nvPr>
            <p:ph type="sldNum" sz="quarter" idx="12"/>
          </p:nvPr>
        </p:nvSpPr>
        <p:spPr/>
        <p:txBody>
          <a:bodyPr/>
          <a:lstStyle/>
          <a:p>
            <a:pPr>
              <a:defRPr/>
            </a:pPr>
            <a:fld id="{B4DAE6FE-FC11-43FB-8CFA-CDBBC685EB7C}" type="slidenum">
              <a:rPr lang="en-GB" smtClean="0">
                <a:solidFill>
                  <a:srgbClr val="000000"/>
                </a:solidFill>
              </a:rPr>
              <a:pPr>
                <a:defRPr/>
              </a:pPr>
              <a:t>32</a:t>
            </a:fld>
            <a:endParaRPr lang="en-GB">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3012">
                                            <p:txEl>
                                              <p:pRg st="1" end="1"/>
                                            </p:txEl>
                                          </p:spTgt>
                                        </p:tgtEl>
                                        <p:attrNameLst>
                                          <p:attrName>style.visibility</p:attrName>
                                        </p:attrNameLst>
                                      </p:cBhvr>
                                      <p:to>
                                        <p:strVal val="visible"/>
                                      </p:to>
                                    </p:set>
                                    <p:anim calcmode="lin" valueType="num">
                                      <p:cBhvr>
                                        <p:cTn id="7" dur="500" fill="hold"/>
                                        <p:tgtEl>
                                          <p:spTgt spid="4301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3012">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3012">
                                            <p:txEl>
                                              <p:pRg st="2" end="2"/>
                                            </p:txEl>
                                          </p:spTgt>
                                        </p:tgtEl>
                                        <p:attrNameLst>
                                          <p:attrName>style.visibility</p:attrName>
                                        </p:attrNameLst>
                                      </p:cBhvr>
                                      <p:to>
                                        <p:strVal val="visible"/>
                                      </p:to>
                                    </p:set>
                                    <p:anim calcmode="lin" valueType="num">
                                      <p:cBhvr>
                                        <p:cTn id="13" dur="500" fill="hold"/>
                                        <p:tgtEl>
                                          <p:spTgt spid="43012">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43012">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43012">
                                            <p:txEl>
                                              <p:pRg st="3" end="3"/>
                                            </p:txEl>
                                          </p:spTgt>
                                        </p:tgtEl>
                                        <p:attrNameLst>
                                          <p:attrName>style.visibility</p:attrName>
                                        </p:attrNameLst>
                                      </p:cBhvr>
                                      <p:to>
                                        <p:strVal val="visible"/>
                                      </p:to>
                                    </p:set>
                                    <p:anim calcmode="lin" valueType="num">
                                      <p:cBhvr>
                                        <p:cTn id="19" dur="500" fill="hold"/>
                                        <p:tgtEl>
                                          <p:spTgt spid="43012">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43012">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43012">
                                            <p:txEl>
                                              <p:pRg st="4" end="4"/>
                                            </p:txEl>
                                          </p:spTgt>
                                        </p:tgtEl>
                                        <p:attrNameLst>
                                          <p:attrName>style.visibility</p:attrName>
                                        </p:attrNameLst>
                                      </p:cBhvr>
                                      <p:to>
                                        <p:strVal val="visible"/>
                                      </p:to>
                                    </p:set>
                                    <p:anim calcmode="lin" valueType="num">
                                      <p:cBhvr>
                                        <p:cTn id="25" dur="500" fill="hold"/>
                                        <p:tgtEl>
                                          <p:spTgt spid="43012">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43012">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43013">
                                            <p:txEl>
                                              <p:pRg st="1" end="1"/>
                                            </p:txEl>
                                          </p:spTgt>
                                        </p:tgtEl>
                                        <p:attrNameLst>
                                          <p:attrName>style.visibility</p:attrName>
                                        </p:attrNameLst>
                                      </p:cBhvr>
                                      <p:to>
                                        <p:strVal val="visible"/>
                                      </p:to>
                                    </p:set>
                                    <p:anim calcmode="lin" valueType="num">
                                      <p:cBhvr>
                                        <p:cTn id="31" dur="500" fill="hold"/>
                                        <p:tgtEl>
                                          <p:spTgt spid="43013">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4301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43013">
                                            <p:txEl>
                                              <p:pRg st="2" end="2"/>
                                            </p:txEl>
                                          </p:spTgt>
                                        </p:tgtEl>
                                        <p:attrNameLst>
                                          <p:attrName>style.visibility</p:attrName>
                                        </p:attrNameLst>
                                      </p:cBhvr>
                                      <p:to>
                                        <p:strVal val="visible"/>
                                      </p:to>
                                    </p:set>
                                    <p:anim calcmode="lin" valueType="num">
                                      <p:cBhvr>
                                        <p:cTn id="37" dur="500" fill="hold"/>
                                        <p:tgtEl>
                                          <p:spTgt spid="43013">
                                            <p:txEl>
                                              <p:pRg st="2" end="2"/>
                                            </p:txEl>
                                          </p:spTgt>
                                        </p:tgtEl>
                                        <p:attrNameLst>
                                          <p:attrName>ppt_w</p:attrName>
                                        </p:attrNameLst>
                                      </p:cBhvr>
                                      <p:tavLst>
                                        <p:tav tm="0">
                                          <p:val>
                                            <p:fltVal val="0"/>
                                          </p:val>
                                        </p:tav>
                                        <p:tav tm="100000">
                                          <p:val>
                                            <p:strVal val="#ppt_w"/>
                                          </p:val>
                                        </p:tav>
                                      </p:tavLst>
                                    </p:anim>
                                    <p:anim calcmode="lin" valueType="num">
                                      <p:cBhvr>
                                        <p:cTn id="38" dur="500" fill="hold"/>
                                        <p:tgtEl>
                                          <p:spTgt spid="4301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43013">
                                            <p:txEl>
                                              <p:pRg st="3" end="3"/>
                                            </p:txEl>
                                          </p:spTgt>
                                        </p:tgtEl>
                                        <p:attrNameLst>
                                          <p:attrName>style.visibility</p:attrName>
                                        </p:attrNameLst>
                                      </p:cBhvr>
                                      <p:to>
                                        <p:strVal val="visible"/>
                                      </p:to>
                                    </p:set>
                                    <p:anim calcmode="lin" valueType="num">
                                      <p:cBhvr>
                                        <p:cTn id="43" dur="500" fill="hold"/>
                                        <p:tgtEl>
                                          <p:spTgt spid="43013">
                                            <p:txEl>
                                              <p:pRg st="3" end="3"/>
                                            </p:txEl>
                                          </p:spTgt>
                                        </p:tgtEl>
                                        <p:attrNameLst>
                                          <p:attrName>ppt_w</p:attrName>
                                        </p:attrNameLst>
                                      </p:cBhvr>
                                      <p:tavLst>
                                        <p:tav tm="0">
                                          <p:val>
                                            <p:fltVal val="0"/>
                                          </p:val>
                                        </p:tav>
                                        <p:tav tm="100000">
                                          <p:val>
                                            <p:strVal val="#ppt_w"/>
                                          </p:val>
                                        </p:tav>
                                      </p:tavLst>
                                    </p:anim>
                                    <p:anim calcmode="lin" valueType="num">
                                      <p:cBhvr>
                                        <p:cTn id="44" dur="500" fill="hold"/>
                                        <p:tgtEl>
                                          <p:spTgt spid="4301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43013">
                                            <p:txEl>
                                              <p:pRg st="4" end="4"/>
                                            </p:txEl>
                                          </p:spTgt>
                                        </p:tgtEl>
                                        <p:attrNameLst>
                                          <p:attrName>style.visibility</p:attrName>
                                        </p:attrNameLst>
                                      </p:cBhvr>
                                      <p:to>
                                        <p:strVal val="visible"/>
                                      </p:to>
                                    </p:set>
                                    <p:anim calcmode="lin" valueType="num">
                                      <p:cBhvr>
                                        <p:cTn id="49" dur="500" fill="hold"/>
                                        <p:tgtEl>
                                          <p:spTgt spid="43013">
                                            <p:txEl>
                                              <p:pRg st="4" end="4"/>
                                            </p:txEl>
                                          </p:spTgt>
                                        </p:tgtEl>
                                        <p:attrNameLst>
                                          <p:attrName>ppt_w</p:attrName>
                                        </p:attrNameLst>
                                      </p:cBhvr>
                                      <p:tavLst>
                                        <p:tav tm="0">
                                          <p:val>
                                            <p:fltVal val="0"/>
                                          </p:val>
                                        </p:tav>
                                        <p:tav tm="100000">
                                          <p:val>
                                            <p:strVal val="#ppt_w"/>
                                          </p:val>
                                        </p:tav>
                                      </p:tavLst>
                                    </p:anim>
                                    <p:anim calcmode="lin" valueType="num">
                                      <p:cBhvr>
                                        <p:cTn id="50" dur="500" fill="hold"/>
                                        <p:tgtEl>
                                          <p:spTgt spid="43013">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p:cNvSpPr>
          <p:nvPr>
            <p:ph type="title"/>
          </p:nvPr>
        </p:nvSpPr>
        <p:spPr>
          <a:xfrm>
            <a:off x="457200" y="274638"/>
            <a:ext cx="8229600" cy="411162"/>
          </a:xfrm>
        </p:spPr>
        <p:txBody>
          <a:bodyPr/>
          <a:lstStyle/>
          <a:p>
            <a:r>
              <a:rPr lang="en-GB" sz="2400" b="1" dirty="0" smtClean="0">
                <a:latin typeface="Verdana" pitchFamily="34" charset="0"/>
                <a:ea typeface="Verdana" pitchFamily="34" charset="0"/>
                <a:cs typeface="Verdana" pitchFamily="34" charset="0"/>
              </a:rPr>
              <a:t>Reasons for Investing in Training</a:t>
            </a:r>
          </a:p>
        </p:txBody>
      </p:sp>
      <p:sp>
        <p:nvSpPr>
          <p:cNvPr id="46083" name="Rectangle 3"/>
          <p:cNvSpPr>
            <a:spLocks noGrp="1"/>
          </p:cNvSpPr>
          <p:nvPr>
            <p:ph type="body" idx="1"/>
          </p:nvPr>
        </p:nvSpPr>
        <p:spPr>
          <a:xfrm>
            <a:off x="457200" y="1066800"/>
            <a:ext cx="8229600" cy="3352800"/>
          </a:xfrm>
          <a:prstGeom prst="roundRect">
            <a:avLst/>
          </a:prstGeom>
          <a:solidFill>
            <a:srgbClr val="FFD9F3"/>
          </a:solidFill>
          <a:ln>
            <a:solidFill>
              <a:schemeClr val="tx1"/>
            </a:solidFill>
          </a:ln>
        </p:spPr>
        <p:txBody>
          <a:bodyPr/>
          <a:lstStyle/>
          <a:p>
            <a:r>
              <a:rPr lang="en-GB" sz="1800" dirty="0" smtClean="0">
                <a:latin typeface="+mn-lt"/>
              </a:rPr>
              <a:t>Legal requirements</a:t>
            </a:r>
          </a:p>
          <a:p>
            <a:r>
              <a:rPr lang="en-GB" sz="1800" dirty="0" smtClean="0">
                <a:latin typeface="+mn-lt"/>
              </a:rPr>
              <a:t>To meet the needs of external assessors </a:t>
            </a:r>
            <a:r>
              <a:rPr lang="en-GB" sz="1800" dirty="0" err="1" smtClean="0">
                <a:latin typeface="+mn-lt"/>
              </a:rPr>
              <a:t>eg</a:t>
            </a:r>
            <a:r>
              <a:rPr lang="en-GB" sz="1800" dirty="0" smtClean="0">
                <a:latin typeface="+mn-lt"/>
              </a:rPr>
              <a:t> Investors in People</a:t>
            </a:r>
          </a:p>
          <a:p>
            <a:r>
              <a:rPr lang="en-GB" sz="1800" dirty="0" smtClean="0">
                <a:latin typeface="+mn-lt"/>
              </a:rPr>
              <a:t>To improve reputation/attract the best people</a:t>
            </a:r>
          </a:p>
          <a:p>
            <a:r>
              <a:rPr lang="en-GB" sz="1800" dirty="0" smtClean="0">
                <a:latin typeface="+mn-lt"/>
              </a:rPr>
              <a:t>To retain staff who want to develop and improve</a:t>
            </a:r>
          </a:p>
          <a:p>
            <a:r>
              <a:rPr lang="en-GB" sz="1800" dirty="0" smtClean="0">
                <a:latin typeface="+mn-lt"/>
              </a:rPr>
              <a:t>To enable the business to do new things</a:t>
            </a:r>
          </a:p>
          <a:p>
            <a:r>
              <a:rPr lang="en-GB" sz="1800" dirty="0" smtClean="0">
                <a:latin typeface="+mn-lt"/>
              </a:rPr>
              <a:t>To work more efficiently</a:t>
            </a:r>
          </a:p>
          <a:p>
            <a:r>
              <a:rPr lang="en-GB" sz="1800" dirty="0" smtClean="0">
                <a:latin typeface="+mn-lt"/>
              </a:rPr>
              <a:t>To improve the flexibility of staff</a:t>
            </a:r>
          </a:p>
          <a:p>
            <a:r>
              <a:rPr lang="en-GB" sz="1800" dirty="0" smtClean="0">
                <a:latin typeface="+mn-lt"/>
              </a:rPr>
              <a:t>To increase output/quality from staff</a:t>
            </a:r>
          </a:p>
          <a:p>
            <a:r>
              <a:rPr lang="en-GB" sz="1800" dirty="0" smtClean="0">
                <a:latin typeface="+mn-lt"/>
              </a:rPr>
              <a:t>To motivate staff and ensure staff are satisfied in their work</a:t>
            </a:r>
          </a:p>
        </p:txBody>
      </p:sp>
      <p:sp>
        <p:nvSpPr>
          <p:cNvPr id="4" name="Slide Number Placeholder 3"/>
          <p:cNvSpPr>
            <a:spLocks noGrp="1"/>
          </p:cNvSpPr>
          <p:nvPr>
            <p:ph type="sldNum" sz="quarter" idx="12"/>
          </p:nvPr>
        </p:nvSpPr>
        <p:spPr/>
        <p:txBody>
          <a:bodyPr/>
          <a:lstStyle/>
          <a:p>
            <a:pPr>
              <a:defRPr/>
            </a:pPr>
            <a:fld id="{59E4393C-C9A1-4441-9C67-478DF5B7AAEE}" type="slidenum">
              <a:rPr lang="en-GB" smtClean="0">
                <a:solidFill>
                  <a:srgbClr val="000000"/>
                </a:solidFill>
              </a:rPr>
              <a:pPr>
                <a:defRPr/>
              </a:pPr>
              <a:t>33</a:t>
            </a:fld>
            <a:endParaRPr lang="en-GB">
              <a:solidFill>
                <a:srgbClr val="000000"/>
              </a:solidFill>
            </a:endParaRPr>
          </a:p>
        </p:txBody>
      </p:sp>
      <p:grpSp>
        <p:nvGrpSpPr>
          <p:cNvPr id="7" name="Group 6"/>
          <p:cNvGrpSpPr/>
          <p:nvPr/>
        </p:nvGrpSpPr>
        <p:grpSpPr>
          <a:xfrm>
            <a:off x="429937" y="4724400"/>
            <a:ext cx="8104463" cy="1477328"/>
            <a:chOff x="429937" y="4724400"/>
            <a:chExt cx="8104463" cy="1477328"/>
          </a:xfrm>
        </p:grpSpPr>
        <p:sp>
          <p:nvSpPr>
            <p:cNvPr id="6" name="Flowchart: Process 5"/>
            <p:cNvSpPr/>
            <p:nvPr/>
          </p:nvSpPr>
          <p:spPr>
            <a:xfrm>
              <a:off x="3886200" y="4724400"/>
              <a:ext cx="4648200" cy="1477328"/>
            </a:xfrm>
            <a:prstGeom prst="flowChartProcess">
              <a:avLst/>
            </a:prstGeom>
            <a:solidFill>
              <a:srgbClr val="93DBFF"/>
            </a:solidFill>
            <a:ln>
              <a:solidFill>
                <a:schemeClr val="tx1"/>
              </a:solidFill>
            </a:ln>
          </p:spPr>
          <p:txBody>
            <a:bodyPr wrap="square">
              <a:spAutoFit/>
            </a:bodyPr>
            <a:lstStyle/>
            <a:p>
              <a:r>
                <a:rPr lang="en-GB" b="1" dirty="0" smtClean="0"/>
                <a:t>Investors in People, </a:t>
              </a:r>
              <a:r>
                <a:rPr lang="en-GB" dirty="0" smtClean="0"/>
                <a:t>owned by the government, is a framework that provides a best practice people management standard, offering accreditation to organisations if they meet these standards. </a:t>
              </a:r>
              <a:endParaRPr lang="en-GB" dirty="0"/>
            </a:p>
          </p:txBody>
        </p:sp>
        <p:pic>
          <p:nvPicPr>
            <p:cNvPr id="37890" name="Picture 2" descr="Home">
              <a:hlinkClick r:id="rId2" tooltip="Home"/>
            </p:cNvPr>
            <p:cNvPicPr>
              <a:picLocks noChangeAspect="1" noChangeArrowheads="1"/>
            </p:cNvPicPr>
            <p:nvPr/>
          </p:nvPicPr>
          <p:blipFill>
            <a:blip r:embed="rId3" cstate="print"/>
            <a:srcRect/>
            <a:stretch>
              <a:fillRect/>
            </a:stretch>
          </p:blipFill>
          <p:spPr bwMode="auto">
            <a:xfrm>
              <a:off x="429937" y="4876800"/>
              <a:ext cx="3341963" cy="1219199"/>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p:cTn id="7" dur="500" fill="hold"/>
                                        <p:tgtEl>
                                          <p:spTgt spid="460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608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p:cTn id="13" dur="500" fill="hold"/>
                                        <p:tgtEl>
                                          <p:spTgt spid="4608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608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 calcmode="lin" valueType="num">
                                      <p:cBhvr>
                                        <p:cTn id="21" dur="500" fill="hold"/>
                                        <p:tgtEl>
                                          <p:spTgt spid="7"/>
                                        </p:tgtEl>
                                        <p:attrNameLst>
                                          <p:attrName>style.rotation</p:attrName>
                                        </p:attrNameLst>
                                      </p:cBhvr>
                                      <p:tavLst>
                                        <p:tav tm="0">
                                          <p:val>
                                            <p:fltVal val="360"/>
                                          </p:val>
                                        </p:tav>
                                        <p:tav tm="100000">
                                          <p:val>
                                            <p:fltVal val="0"/>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46083">
                                            <p:txEl>
                                              <p:pRg st="2" end="2"/>
                                            </p:txEl>
                                          </p:spTgt>
                                        </p:tgtEl>
                                        <p:attrNameLst>
                                          <p:attrName>style.visibility</p:attrName>
                                        </p:attrNameLst>
                                      </p:cBhvr>
                                      <p:to>
                                        <p:strVal val="visible"/>
                                      </p:to>
                                    </p:set>
                                    <p:anim calcmode="lin" valueType="num">
                                      <p:cBhvr>
                                        <p:cTn id="27" dur="500" fill="hold"/>
                                        <p:tgtEl>
                                          <p:spTgt spid="4608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4608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46083">
                                            <p:txEl>
                                              <p:pRg st="3" end="3"/>
                                            </p:txEl>
                                          </p:spTgt>
                                        </p:tgtEl>
                                        <p:attrNameLst>
                                          <p:attrName>style.visibility</p:attrName>
                                        </p:attrNameLst>
                                      </p:cBhvr>
                                      <p:to>
                                        <p:strVal val="visible"/>
                                      </p:to>
                                    </p:set>
                                    <p:anim calcmode="lin" valueType="num">
                                      <p:cBhvr>
                                        <p:cTn id="33" dur="500" fill="hold"/>
                                        <p:tgtEl>
                                          <p:spTgt spid="4608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4608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46083">
                                            <p:txEl>
                                              <p:pRg st="4" end="4"/>
                                            </p:txEl>
                                          </p:spTgt>
                                        </p:tgtEl>
                                        <p:attrNameLst>
                                          <p:attrName>style.visibility</p:attrName>
                                        </p:attrNameLst>
                                      </p:cBhvr>
                                      <p:to>
                                        <p:strVal val="visible"/>
                                      </p:to>
                                    </p:set>
                                    <p:anim calcmode="lin" valueType="num">
                                      <p:cBhvr>
                                        <p:cTn id="39" dur="500" fill="hold"/>
                                        <p:tgtEl>
                                          <p:spTgt spid="46083">
                                            <p:txEl>
                                              <p:pRg st="4" end="4"/>
                                            </p:txEl>
                                          </p:spTgt>
                                        </p:tgtEl>
                                        <p:attrNameLst>
                                          <p:attrName>ppt_w</p:attrName>
                                        </p:attrNameLst>
                                      </p:cBhvr>
                                      <p:tavLst>
                                        <p:tav tm="0">
                                          <p:val>
                                            <p:fltVal val="0"/>
                                          </p:val>
                                        </p:tav>
                                        <p:tav tm="100000">
                                          <p:val>
                                            <p:strVal val="#ppt_w"/>
                                          </p:val>
                                        </p:tav>
                                      </p:tavLst>
                                    </p:anim>
                                    <p:anim calcmode="lin" valueType="num">
                                      <p:cBhvr>
                                        <p:cTn id="40" dur="500" fill="hold"/>
                                        <p:tgtEl>
                                          <p:spTgt spid="46083">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nodeType="clickEffect">
                                  <p:stCondLst>
                                    <p:cond delay="0"/>
                                  </p:stCondLst>
                                  <p:childTnLst>
                                    <p:set>
                                      <p:cBhvr>
                                        <p:cTn id="44" dur="1" fill="hold">
                                          <p:stCondLst>
                                            <p:cond delay="0"/>
                                          </p:stCondLst>
                                        </p:cTn>
                                        <p:tgtEl>
                                          <p:spTgt spid="46083">
                                            <p:txEl>
                                              <p:pRg st="5" end="5"/>
                                            </p:txEl>
                                          </p:spTgt>
                                        </p:tgtEl>
                                        <p:attrNameLst>
                                          <p:attrName>style.visibility</p:attrName>
                                        </p:attrNameLst>
                                      </p:cBhvr>
                                      <p:to>
                                        <p:strVal val="visible"/>
                                      </p:to>
                                    </p:set>
                                    <p:anim calcmode="lin" valueType="num">
                                      <p:cBhvr>
                                        <p:cTn id="45" dur="500" fill="hold"/>
                                        <p:tgtEl>
                                          <p:spTgt spid="46083">
                                            <p:txEl>
                                              <p:pRg st="5" end="5"/>
                                            </p:txEl>
                                          </p:spTgt>
                                        </p:tgtEl>
                                        <p:attrNameLst>
                                          <p:attrName>ppt_w</p:attrName>
                                        </p:attrNameLst>
                                      </p:cBhvr>
                                      <p:tavLst>
                                        <p:tav tm="0">
                                          <p:val>
                                            <p:fltVal val="0"/>
                                          </p:val>
                                        </p:tav>
                                        <p:tav tm="100000">
                                          <p:val>
                                            <p:strVal val="#ppt_w"/>
                                          </p:val>
                                        </p:tav>
                                      </p:tavLst>
                                    </p:anim>
                                    <p:anim calcmode="lin" valueType="num">
                                      <p:cBhvr>
                                        <p:cTn id="46" dur="500" fill="hold"/>
                                        <p:tgtEl>
                                          <p:spTgt spid="4608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23" presetClass="entr" presetSubtype="16" fill="hold" nodeType="clickEffect">
                                  <p:stCondLst>
                                    <p:cond delay="0"/>
                                  </p:stCondLst>
                                  <p:childTnLst>
                                    <p:set>
                                      <p:cBhvr>
                                        <p:cTn id="50" dur="1" fill="hold">
                                          <p:stCondLst>
                                            <p:cond delay="0"/>
                                          </p:stCondLst>
                                        </p:cTn>
                                        <p:tgtEl>
                                          <p:spTgt spid="46083">
                                            <p:txEl>
                                              <p:pRg st="6" end="6"/>
                                            </p:txEl>
                                          </p:spTgt>
                                        </p:tgtEl>
                                        <p:attrNameLst>
                                          <p:attrName>style.visibility</p:attrName>
                                        </p:attrNameLst>
                                      </p:cBhvr>
                                      <p:to>
                                        <p:strVal val="visible"/>
                                      </p:to>
                                    </p:set>
                                    <p:anim calcmode="lin" valueType="num">
                                      <p:cBhvr>
                                        <p:cTn id="51" dur="500" fill="hold"/>
                                        <p:tgtEl>
                                          <p:spTgt spid="46083">
                                            <p:txEl>
                                              <p:pRg st="6" end="6"/>
                                            </p:txEl>
                                          </p:spTgt>
                                        </p:tgtEl>
                                        <p:attrNameLst>
                                          <p:attrName>ppt_w</p:attrName>
                                        </p:attrNameLst>
                                      </p:cBhvr>
                                      <p:tavLst>
                                        <p:tav tm="0">
                                          <p:val>
                                            <p:fltVal val="0"/>
                                          </p:val>
                                        </p:tav>
                                        <p:tav tm="100000">
                                          <p:val>
                                            <p:strVal val="#ppt_w"/>
                                          </p:val>
                                        </p:tav>
                                      </p:tavLst>
                                    </p:anim>
                                    <p:anim calcmode="lin" valueType="num">
                                      <p:cBhvr>
                                        <p:cTn id="52" dur="500" fill="hold"/>
                                        <p:tgtEl>
                                          <p:spTgt spid="46083">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23" presetClass="entr" presetSubtype="16" fill="hold" nodeType="clickEffect">
                                  <p:stCondLst>
                                    <p:cond delay="0"/>
                                  </p:stCondLst>
                                  <p:childTnLst>
                                    <p:set>
                                      <p:cBhvr>
                                        <p:cTn id="56" dur="1" fill="hold">
                                          <p:stCondLst>
                                            <p:cond delay="0"/>
                                          </p:stCondLst>
                                        </p:cTn>
                                        <p:tgtEl>
                                          <p:spTgt spid="46083">
                                            <p:txEl>
                                              <p:pRg st="7" end="7"/>
                                            </p:txEl>
                                          </p:spTgt>
                                        </p:tgtEl>
                                        <p:attrNameLst>
                                          <p:attrName>style.visibility</p:attrName>
                                        </p:attrNameLst>
                                      </p:cBhvr>
                                      <p:to>
                                        <p:strVal val="visible"/>
                                      </p:to>
                                    </p:set>
                                    <p:anim calcmode="lin" valueType="num">
                                      <p:cBhvr>
                                        <p:cTn id="57" dur="500" fill="hold"/>
                                        <p:tgtEl>
                                          <p:spTgt spid="46083">
                                            <p:txEl>
                                              <p:pRg st="7" end="7"/>
                                            </p:txEl>
                                          </p:spTgt>
                                        </p:tgtEl>
                                        <p:attrNameLst>
                                          <p:attrName>ppt_w</p:attrName>
                                        </p:attrNameLst>
                                      </p:cBhvr>
                                      <p:tavLst>
                                        <p:tav tm="0">
                                          <p:val>
                                            <p:fltVal val="0"/>
                                          </p:val>
                                        </p:tav>
                                        <p:tav tm="100000">
                                          <p:val>
                                            <p:strVal val="#ppt_w"/>
                                          </p:val>
                                        </p:tav>
                                      </p:tavLst>
                                    </p:anim>
                                    <p:anim calcmode="lin" valueType="num">
                                      <p:cBhvr>
                                        <p:cTn id="58" dur="500" fill="hold"/>
                                        <p:tgtEl>
                                          <p:spTgt spid="46083">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nodeType="clickEffect">
                                  <p:stCondLst>
                                    <p:cond delay="0"/>
                                  </p:stCondLst>
                                  <p:childTnLst>
                                    <p:set>
                                      <p:cBhvr>
                                        <p:cTn id="62" dur="1" fill="hold">
                                          <p:stCondLst>
                                            <p:cond delay="0"/>
                                          </p:stCondLst>
                                        </p:cTn>
                                        <p:tgtEl>
                                          <p:spTgt spid="46083">
                                            <p:txEl>
                                              <p:pRg st="8" end="8"/>
                                            </p:txEl>
                                          </p:spTgt>
                                        </p:tgtEl>
                                        <p:attrNameLst>
                                          <p:attrName>style.visibility</p:attrName>
                                        </p:attrNameLst>
                                      </p:cBhvr>
                                      <p:to>
                                        <p:strVal val="visible"/>
                                      </p:to>
                                    </p:set>
                                    <p:anim calcmode="lin" valueType="num">
                                      <p:cBhvr>
                                        <p:cTn id="63" dur="500" fill="hold"/>
                                        <p:tgtEl>
                                          <p:spTgt spid="46083">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46083">
                                            <p:txEl>
                                              <p:pRg st="8" end="8"/>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236537" y="-74613"/>
            <a:ext cx="10601325" cy="8228013"/>
            <a:chOff x="-180528" y="-83626"/>
            <a:chExt cx="10455272" cy="8228203"/>
          </a:xfrm>
        </p:grpSpPr>
        <p:pic>
          <p:nvPicPr>
            <p:cNvPr id="9" name="Picture 4" descr="card4"/>
            <p:cNvPicPr>
              <a:picLocks noChangeAspect="1" noChangeArrowheads="1"/>
            </p:cNvPicPr>
            <p:nvPr/>
          </p:nvPicPr>
          <p:blipFill rotWithShape="1">
            <a:blip r:embed="rId2" cstate="print">
              <a:duotone>
                <a:prstClr val="black"/>
                <a:schemeClr val="accent3">
                  <a:tint val="45000"/>
                  <a:satMod val="400000"/>
                </a:schemeClr>
              </a:duotone>
              <a:extLst/>
            </a:blip>
            <a:srcRect b="18366"/>
            <a:stretch/>
          </p:blipFill>
          <p:spPr bwMode="auto">
            <a:xfrm>
              <a:off x="-180528" y="-83626"/>
              <a:ext cx="9937104" cy="4160698"/>
            </a:xfrm>
            <a:prstGeom prst="rect">
              <a:avLst/>
            </a:prstGeom>
            <a:solidFill>
              <a:schemeClr val="accent1">
                <a:alpha val="0"/>
              </a:schemeClr>
            </a:solidFill>
            <a:ln>
              <a:noFill/>
            </a:ln>
            <a:extLst/>
          </p:spPr>
        </p:pic>
        <p:sp>
          <p:nvSpPr>
            <p:cNvPr id="21510" name="Rectangle 4"/>
            <p:cNvSpPr>
              <a:spLocks noChangeArrowheads="1"/>
            </p:cNvSpPr>
            <p:nvPr/>
          </p:nvSpPr>
          <p:spPr bwMode="auto">
            <a:xfrm>
              <a:off x="-22400" y="45170"/>
              <a:ext cx="10297144" cy="791542"/>
            </a:xfrm>
            <a:prstGeom prst="rect">
              <a:avLst/>
            </a:prstGeom>
            <a:noFill/>
            <a:ln w="9525">
              <a:noFill/>
              <a:miter lim="800000"/>
              <a:headEnd/>
              <a:tailEnd/>
            </a:ln>
          </p:spPr>
          <p:txBody>
            <a:bodyPr anchor="ctr"/>
            <a:lstStyle/>
            <a:p>
              <a:pPr algn="ctr"/>
              <a:r>
                <a:rPr lang="en-GB" sz="2400" b="1" i="1" dirty="0" smtClean="0">
                  <a:solidFill>
                    <a:schemeClr val="tx2"/>
                  </a:solidFill>
                  <a:latin typeface="Verdana" pitchFamily="34" charset="0"/>
                </a:rPr>
                <a:t>Activity: Induction Training</a:t>
              </a:r>
              <a:endParaRPr lang="en-GB" sz="2400" b="1" i="1" dirty="0">
                <a:solidFill>
                  <a:schemeClr val="tx2"/>
                </a:solidFill>
                <a:latin typeface="Verdana" pitchFamily="34" charset="0"/>
              </a:endParaRPr>
            </a:p>
          </p:txBody>
        </p:sp>
        <p:pic>
          <p:nvPicPr>
            <p:cNvPr id="21511" name="Picture 2" descr="Edit Hand Holding Pencil by darrenbeck - Hand holding a pencil - icon"/>
            <p:cNvPicPr>
              <a:picLocks noChangeAspect="1" noChangeArrowheads="1"/>
            </p:cNvPicPr>
            <p:nvPr/>
          </p:nvPicPr>
          <p:blipFill>
            <a:blip r:embed="rId3" cstate="print"/>
            <a:srcRect/>
            <a:stretch>
              <a:fillRect/>
            </a:stretch>
          </p:blipFill>
          <p:spPr bwMode="auto">
            <a:xfrm>
              <a:off x="353351" y="67190"/>
              <a:ext cx="1031844" cy="926497"/>
            </a:xfrm>
            <a:prstGeom prst="rect">
              <a:avLst/>
            </a:prstGeom>
            <a:noFill/>
            <a:ln w="9525">
              <a:noFill/>
              <a:miter lim="800000"/>
              <a:headEnd/>
              <a:tailEnd/>
            </a:ln>
          </p:spPr>
        </p:pic>
        <p:pic>
          <p:nvPicPr>
            <p:cNvPr id="15" name="Picture 4" descr="card4"/>
            <p:cNvPicPr>
              <a:picLocks noChangeAspect="1" noChangeArrowheads="1"/>
            </p:cNvPicPr>
            <p:nvPr/>
          </p:nvPicPr>
          <p:blipFill rotWithShape="1">
            <a:blip r:embed="rId2" cstate="print">
              <a:duotone>
                <a:prstClr val="black"/>
                <a:schemeClr val="accent3">
                  <a:tint val="45000"/>
                  <a:satMod val="400000"/>
                </a:schemeClr>
              </a:duotone>
              <a:extLst/>
            </a:blip>
            <a:srcRect t="40277" b="-20081"/>
            <a:stretch/>
          </p:blipFill>
          <p:spPr bwMode="auto">
            <a:xfrm>
              <a:off x="-180528" y="4077072"/>
              <a:ext cx="9937104" cy="4067505"/>
            </a:xfrm>
            <a:prstGeom prst="rect">
              <a:avLst/>
            </a:prstGeom>
            <a:noFill/>
            <a:ln>
              <a:noFill/>
            </a:ln>
            <a:extLst/>
          </p:spPr>
        </p:pic>
      </p:grpSp>
      <p:sp>
        <p:nvSpPr>
          <p:cNvPr id="21507" name="AutoShape 6"/>
          <p:cNvSpPr>
            <a:spLocks noChangeArrowheads="1"/>
          </p:cNvSpPr>
          <p:nvPr/>
        </p:nvSpPr>
        <p:spPr bwMode="auto">
          <a:xfrm>
            <a:off x="0" y="914400"/>
            <a:ext cx="9144000" cy="5926137"/>
          </a:xfrm>
          <a:prstGeom prst="foldedCorner">
            <a:avLst>
              <a:gd name="adj" fmla="val 12500"/>
            </a:avLst>
          </a:prstGeom>
          <a:noFill/>
          <a:ln w="9525">
            <a:noFill/>
            <a:round/>
            <a:headEnd/>
            <a:tailEnd/>
          </a:ln>
        </p:spPr>
        <p:txBody>
          <a:bodyPr lIns="198000" tIns="118800" rIns="198000" bIns="118800"/>
          <a:lstStyle/>
          <a:p>
            <a:r>
              <a:rPr lang="en-GB" sz="2000" b="1" dirty="0" smtClean="0">
                <a:latin typeface="+mj-lt"/>
              </a:rPr>
              <a:t>GROUP/PAIRED TASK</a:t>
            </a:r>
            <a:endParaRPr lang="en-GB" dirty="0" smtClean="0"/>
          </a:p>
          <a:p>
            <a:r>
              <a:rPr lang="en-GB" dirty="0" smtClean="0"/>
              <a:t>Read the following case study and then discuss your answers to the questions that follow.</a:t>
            </a:r>
          </a:p>
          <a:p>
            <a:endParaRPr lang="en-GB" dirty="0" smtClean="0"/>
          </a:p>
          <a:p>
            <a:r>
              <a:rPr lang="en-GB" i="1" dirty="0" smtClean="0"/>
              <a:t>Anna has been successful at interview and has been told to come into her new office on Monday morning.  She is met at 9.00 am by Ms K Macleod and is given a tour of the building.  Anna is introduced to some of the people she will be working with – there are lots of people and she is not sure who is who.  Who should she report to?  Who can she ask for help if she needs it?</a:t>
            </a:r>
            <a:endParaRPr lang="en-GB" dirty="0" smtClean="0"/>
          </a:p>
          <a:p>
            <a:r>
              <a:rPr lang="en-GB" i="1" dirty="0" smtClean="0"/>
              <a:t>Anna is shown her desk and told that “the best way to learn is to do”.  Anna watches what other people are doing – they are on the phones and typing on keyboards – what should Anna do?</a:t>
            </a:r>
            <a:endParaRPr lang="en-GB" dirty="0" smtClean="0"/>
          </a:p>
          <a:p>
            <a:r>
              <a:rPr lang="en-GB" i="1" dirty="0" smtClean="0"/>
              <a:t>Anna is hoping that she will be given a coffee break but she is not sure if she is allowed and she has no idea where to get a cup of coffee.  Ms Macleod comes back at lunchtime and shows Anna where the staff room and toilet are.</a:t>
            </a:r>
            <a:endParaRPr lang="en-GB" dirty="0" smtClean="0"/>
          </a:p>
          <a:p>
            <a:r>
              <a:rPr lang="en-GB" dirty="0" smtClean="0"/>
              <a:t> </a:t>
            </a:r>
          </a:p>
          <a:p>
            <a:r>
              <a:rPr lang="en-GB" u="sng" dirty="0" smtClean="0"/>
              <a:t>Questions</a:t>
            </a:r>
            <a:endParaRPr lang="en-GB" dirty="0" smtClean="0"/>
          </a:p>
          <a:p>
            <a:pPr marL="342900" lvl="0" indent="-342900">
              <a:buFont typeface="+mj-lt"/>
              <a:buAutoNum type="arabicPeriod"/>
            </a:pPr>
            <a:r>
              <a:rPr lang="en-GB" dirty="0" smtClean="0"/>
              <a:t>Do you think Anna has been given induction training?  Justify your answer.</a:t>
            </a:r>
          </a:p>
          <a:p>
            <a:pPr marL="342900" indent="-342900">
              <a:buFont typeface="+mj-lt"/>
              <a:buAutoNum type="arabicPeriod"/>
            </a:pPr>
            <a:r>
              <a:rPr lang="en-GB" dirty="0" smtClean="0"/>
              <a:t>Identify the points in which Anna should have been trained in.</a:t>
            </a:r>
          </a:p>
          <a:p>
            <a:pPr marL="342900" indent="-342900">
              <a:buFont typeface="+mj-lt"/>
              <a:buAutoNum type="arabicPeriod"/>
            </a:pPr>
            <a:r>
              <a:rPr lang="en-GB" dirty="0" smtClean="0"/>
              <a:t>Suggest three improvements that could be made to the induction training in future.</a:t>
            </a:r>
          </a:p>
          <a:p>
            <a:pPr marL="342900" indent="-342900">
              <a:buFont typeface="+mj-lt"/>
              <a:buAutoNum type="arabicPeriod"/>
            </a:pPr>
            <a:r>
              <a:rPr lang="en-GB" dirty="0" smtClean="0"/>
              <a:t>How do you think Anna feels as she starts her new job?</a:t>
            </a:r>
          </a:p>
          <a:p>
            <a:pPr>
              <a:lnSpc>
                <a:spcPct val="90000"/>
              </a:lnSpc>
            </a:pPr>
            <a:endParaRPr lang="en-GB" dirty="0" smtClean="0"/>
          </a:p>
          <a:p>
            <a:endParaRPr lang="en-GB" dirty="0" smtClean="0"/>
          </a:p>
          <a:p>
            <a:endParaRPr lang="en-GB" dirty="0" smtClean="0"/>
          </a:p>
          <a:p>
            <a:endParaRPr lang="en-GB" dirty="0" smtClean="0"/>
          </a:p>
          <a:p>
            <a:endParaRPr lang="en-GB" dirty="0" smtClean="0"/>
          </a:p>
          <a:p>
            <a:endParaRPr lang="en-GB" dirty="0"/>
          </a:p>
        </p:txBody>
      </p:sp>
      <p:sp>
        <p:nvSpPr>
          <p:cNvPr id="17" name="Slide Number Placeholder 16"/>
          <p:cNvSpPr>
            <a:spLocks noGrp="1"/>
          </p:cNvSpPr>
          <p:nvPr>
            <p:ph type="sldNum" sz="quarter" idx="12"/>
          </p:nvPr>
        </p:nvSpPr>
        <p:spPr/>
        <p:txBody>
          <a:bodyPr/>
          <a:lstStyle/>
          <a:p>
            <a:pPr>
              <a:defRPr/>
            </a:pPr>
            <a:fld id="{4C33B69F-9C80-44A1-9EE8-CD26A1BDC304}" type="slidenum">
              <a:rPr lang="en-GB" smtClean="0"/>
              <a:pPr>
                <a:defRPr/>
              </a:pPr>
              <a:t>34</a:t>
            </a:fld>
            <a:endParaRPr lang="en-GB"/>
          </a:p>
        </p:txBody>
      </p:sp>
      <p:sp>
        <p:nvSpPr>
          <p:cNvPr id="10" name="Rectangle 9"/>
          <p:cNvSpPr/>
          <p:nvPr/>
        </p:nvSpPr>
        <p:spPr>
          <a:xfrm>
            <a:off x="136634" y="1828800"/>
            <a:ext cx="8839200" cy="3200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381119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236538" y="-84138"/>
            <a:ext cx="10440988" cy="8228013"/>
            <a:chOff x="-180528" y="-83626"/>
            <a:chExt cx="10297144" cy="8228203"/>
          </a:xfrm>
        </p:grpSpPr>
        <p:pic>
          <p:nvPicPr>
            <p:cNvPr id="9" name="Picture 4" descr="card4"/>
            <p:cNvPicPr>
              <a:picLocks noChangeAspect="1" noChangeArrowheads="1"/>
            </p:cNvPicPr>
            <p:nvPr/>
          </p:nvPicPr>
          <p:blipFill rotWithShape="1">
            <a:blip r:embed="rId2" cstate="print">
              <a:grayscl/>
              <a:extLst/>
            </a:blip>
            <a:srcRect b="18366"/>
            <a:stretch/>
          </p:blipFill>
          <p:spPr bwMode="auto">
            <a:xfrm>
              <a:off x="-180528" y="-83626"/>
              <a:ext cx="9937104" cy="4160698"/>
            </a:xfrm>
            <a:prstGeom prst="rect">
              <a:avLst/>
            </a:prstGeom>
            <a:noFill/>
            <a:ln>
              <a:noFill/>
            </a:ln>
            <a:extLst/>
          </p:spPr>
        </p:pic>
        <p:sp>
          <p:nvSpPr>
            <p:cNvPr id="70663" name="Rectangle 4"/>
            <p:cNvSpPr>
              <a:spLocks noChangeArrowheads="1"/>
            </p:cNvSpPr>
            <p:nvPr/>
          </p:nvSpPr>
          <p:spPr bwMode="auto">
            <a:xfrm>
              <a:off x="-180528" y="45170"/>
              <a:ext cx="10297144" cy="791542"/>
            </a:xfrm>
            <a:prstGeom prst="rect">
              <a:avLst/>
            </a:prstGeom>
            <a:noFill/>
            <a:ln w="9525">
              <a:noFill/>
              <a:miter lim="800000"/>
              <a:headEnd/>
              <a:tailEnd/>
            </a:ln>
          </p:spPr>
          <p:txBody>
            <a:bodyPr anchor="ctr"/>
            <a:lstStyle/>
            <a:p>
              <a:pPr algn="ctr"/>
              <a:r>
                <a:rPr lang="en-GB" sz="2400" b="1" i="1" dirty="0" smtClean="0">
                  <a:solidFill>
                    <a:schemeClr val="tx2"/>
                  </a:solidFill>
                  <a:latin typeface="Verdana" pitchFamily="34" charset="0"/>
                </a:rPr>
                <a:t>Training and Staff Development</a:t>
              </a:r>
              <a:endParaRPr lang="en-GB" sz="2400" b="1" i="1" dirty="0">
                <a:solidFill>
                  <a:schemeClr val="tx2"/>
                </a:solidFill>
                <a:latin typeface="Verdana" pitchFamily="34" charset="0"/>
              </a:endParaRPr>
            </a:p>
            <a:p>
              <a:pPr algn="ctr"/>
              <a:r>
                <a:rPr lang="en-GB" sz="2400" b="1" i="1" dirty="0">
                  <a:solidFill>
                    <a:schemeClr val="tx2"/>
                  </a:solidFill>
                  <a:latin typeface="Verdana" pitchFamily="34" charset="0"/>
                </a:rPr>
                <a:t>Questions Booklet Tasks</a:t>
              </a:r>
            </a:p>
          </p:txBody>
        </p:sp>
        <p:pic>
          <p:nvPicPr>
            <p:cNvPr id="70664" name="Picture 2" descr="Edit Hand Holding Pencil by darrenbeck - Hand holding a pencil - icon"/>
            <p:cNvPicPr>
              <a:picLocks noChangeAspect="1" noChangeArrowheads="1"/>
            </p:cNvPicPr>
            <p:nvPr/>
          </p:nvPicPr>
          <p:blipFill>
            <a:blip r:embed="rId3" cstate="print"/>
            <a:srcRect/>
            <a:stretch>
              <a:fillRect/>
            </a:stretch>
          </p:blipFill>
          <p:spPr bwMode="auto">
            <a:xfrm>
              <a:off x="203052" y="167751"/>
              <a:ext cx="1236040" cy="1109847"/>
            </a:xfrm>
            <a:prstGeom prst="rect">
              <a:avLst/>
            </a:prstGeom>
            <a:noFill/>
            <a:ln w="9525">
              <a:noFill/>
              <a:miter lim="800000"/>
              <a:headEnd/>
              <a:tailEnd/>
            </a:ln>
          </p:spPr>
        </p:pic>
        <p:pic>
          <p:nvPicPr>
            <p:cNvPr id="15" name="Picture 4" descr="card4"/>
            <p:cNvPicPr>
              <a:picLocks noChangeAspect="1" noChangeArrowheads="1"/>
            </p:cNvPicPr>
            <p:nvPr/>
          </p:nvPicPr>
          <p:blipFill rotWithShape="1">
            <a:blip r:embed="rId2" cstate="print">
              <a:grayscl/>
              <a:extLst/>
            </a:blip>
            <a:srcRect t="40277" b="-20081"/>
            <a:stretch/>
          </p:blipFill>
          <p:spPr bwMode="auto">
            <a:xfrm>
              <a:off x="-180528" y="4077072"/>
              <a:ext cx="9937104" cy="4067505"/>
            </a:xfrm>
            <a:prstGeom prst="rect">
              <a:avLst/>
            </a:prstGeom>
            <a:noFill/>
            <a:ln>
              <a:noFill/>
            </a:ln>
            <a:extLst/>
          </p:spPr>
        </p:pic>
      </p:grpSp>
      <p:sp>
        <p:nvSpPr>
          <p:cNvPr id="17" name="Slide Number Placeholder 16"/>
          <p:cNvSpPr>
            <a:spLocks noGrp="1"/>
          </p:cNvSpPr>
          <p:nvPr>
            <p:ph type="sldNum" sz="quarter" idx="12"/>
          </p:nvPr>
        </p:nvSpPr>
        <p:spPr/>
        <p:txBody>
          <a:bodyPr/>
          <a:lstStyle/>
          <a:p>
            <a:pPr>
              <a:defRPr/>
            </a:pPr>
            <a:fld id="{60EB42B0-8412-4FC5-8297-DAA669F146D3}" type="slidenum">
              <a:rPr lang="en-GB" smtClean="0"/>
              <a:pPr>
                <a:defRPr/>
              </a:pPr>
              <a:t>35</a:t>
            </a:fld>
            <a:endParaRPr lang="en-GB"/>
          </a:p>
        </p:txBody>
      </p:sp>
      <p:sp>
        <p:nvSpPr>
          <p:cNvPr id="70660" name="AutoShape 6"/>
          <p:cNvSpPr>
            <a:spLocks noChangeArrowheads="1"/>
          </p:cNvSpPr>
          <p:nvPr/>
        </p:nvSpPr>
        <p:spPr bwMode="auto">
          <a:xfrm>
            <a:off x="0" y="1236663"/>
            <a:ext cx="9144000" cy="3259137"/>
          </a:xfrm>
          <a:prstGeom prst="foldedCorner">
            <a:avLst>
              <a:gd name="adj" fmla="val 12500"/>
            </a:avLst>
          </a:prstGeom>
          <a:noFill/>
          <a:ln w="9525">
            <a:noFill/>
            <a:round/>
            <a:headEnd/>
            <a:tailEnd/>
          </a:ln>
        </p:spPr>
        <p:txBody>
          <a:bodyPr lIns="198000" tIns="118800" rIns="198000" bIns="118800"/>
          <a:lstStyle/>
          <a:p>
            <a:pPr algn="ctr"/>
            <a:r>
              <a:rPr lang="en-GB" sz="2800" b="1" dirty="0" smtClean="0">
                <a:latin typeface="Comic Sans MS" pitchFamily="66" charset="0"/>
              </a:rPr>
              <a:t>TRAINING AND STAFF DEVELOPMENT</a:t>
            </a:r>
            <a:endParaRPr lang="en-GB" sz="2800" b="1" dirty="0">
              <a:latin typeface="Comic Sans MS" pitchFamily="66" charset="0"/>
            </a:endParaRPr>
          </a:p>
          <a:p>
            <a:pPr algn="ctr"/>
            <a:endParaRPr lang="en-GB" sz="2800" dirty="0">
              <a:latin typeface="Comic Sans MS" pitchFamily="66" charset="0"/>
            </a:endParaRPr>
          </a:p>
          <a:p>
            <a:pPr algn="ctr"/>
            <a:r>
              <a:rPr lang="en-GB" sz="2800" dirty="0" smtClean="0">
                <a:latin typeface="Comic Sans MS" pitchFamily="66" charset="0"/>
              </a:rPr>
              <a:t>Stage 1: Q7-10</a:t>
            </a:r>
          </a:p>
          <a:p>
            <a:pPr algn="ctr"/>
            <a:endParaRPr lang="en-GB" sz="2800" dirty="0" smtClean="0">
              <a:latin typeface="Comic Sans MS" pitchFamily="66" charset="0"/>
            </a:endParaRPr>
          </a:p>
          <a:p>
            <a:pPr algn="ctr"/>
            <a:r>
              <a:rPr lang="en-GB" sz="2800" dirty="0" smtClean="0">
                <a:latin typeface="Comic Sans MS" pitchFamily="66" charset="0"/>
              </a:rPr>
              <a:t>Stage 2: Q9-12</a:t>
            </a:r>
          </a:p>
          <a:p>
            <a:pPr algn="ctr"/>
            <a:endParaRPr lang="en-GB" sz="2800" dirty="0" smtClean="0">
              <a:latin typeface="Comic Sans MS" pitchFamily="66" charset="0"/>
            </a:endParaRPr>
          </a:p>
          <a:p>
            <a:pPr algn="ctr"/>
            <a:r>
              <a:rPr lang="en-GB" sz="2800" dirty="0" smtClean="0">
                <a:latin typeface="Comic Sans MS" pitchFamily="66" charset="0"/>
              </a:rPr>
              <a:t>Total: 26 marks</a:t>
            </a:r>
            <a:endParaRPr lang="en-GB" sz="2800" dirty="0">
              <a:latin typeface="Comic Sans MS" pitchFamily="66" charset="0"/>
            </a:endParaRPr>
          </a:p>
          <a:p>
            <a:pPr algn="ctr"/>
            <a:endParaRPr lang="en-GB" sz="2800" dirty="0">
              <a:latin typeface="Comic Sans MS" pitchFamily="66" charset="0"/>
            </a:endParaRPr>
          </a:p>
        </p:txBody>
      </p:sp>
      <p:sp>
        <p:nvSpPr>
          <p:cNvPr id="10" name="Explosion 2 9"/>
          <p:cNvSpPr/>
          <p:nvPr/>
        </p:nvSpPr>
        <p:spPr>
          <a:xfrm rot="833911">
            <a:off x="2113582" y="4194907"/>
            <a:ext cx="4821237" cy="3120332"/>
          </a:xfrm>
          <a:prstGeom prst="irregularSeal2">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latin typeface="Calibri" pitchFamily="34" charset="0"/>
                <a:cs typeface="Calibri" pitchFamily="34" charset="0"/>
              </a:rPr>
              <a:t>HINT</a:t>
            </a:r>
            <a:r>
              <a:rPr lang="en-GB" dirty="0">
                <a:solidFill>
                  <a:schemeClr val="tx1"/>
                </a:solidFill>
                <a:latin typeface="Calibri" pitchFamily="34" charset="0"/>
                <a:cs typeface="Calibri" pitchFamily="34" charset="0"/>
              </a:rPr>
              <a:t>: Pay attention to the command words to ensure you answer the question correctly</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236538" y="-84138"/>
            <a:ext cx="10440988" cy="8228013"/>
            <a:chOff x="-180528" y="-83626"/>
            <a:chExt cx="10297144" cy="8228203"/>
          </a:xfrm>
        </p:grpSpPr>
        <p:pic>
          <p:nvPicPr>
            <p:cNvPr id="9" name="Picture 4" descr="card4"/>
            <p:cNvPicPr>
              <a:picLocks noChangeAspect="1" noChangeArrowheads="1"/>
            </p:cNvPicPr>
            <p:nvPr/>
          </p:nvPicPr>
          <p:blipFill rotWithShape="1">
            <a:blip r:embed="rId2" cstate="print">
              <a:grayscl/>
              <a:extLst/>
            </a:blip>
            <a:srcRect b="18366"/>
            <a:stretch/>
          </p:blipFill>
          <p:spPr bwMode="auto">
            <a:xfrm>
              <a:off x="-180528" y="-83626"/>
              <a:ext cx="9937104" cy="4160698"/>
            </a:xfrm>
            <a:prstGeom prst="rect">
              <a:avLst/>
            </a:prstGeom>
            <a:noFill/>
            <a:ln>
              <a:noFill/>
            </a:ln>
            <a:extLst/>
          </p:spPr>
        </p:pic>
        <p:sp>
          <p:nvSpPr>
            <p:cNvPr id="31751" name="Rectangle 4"/>
            <p:cNvSpPr>
              <a:spLocks noChangeArrowheads="1"/>
            </p:cNvSpPr>
            <p:nvPr/>
          </p:nvSpPr>
          <p:spPr bwMode="auto">
            <a:xfrm>
              <a:off x="-180528" y="45170"/>
              <a:ext cx="10297144" cy="791542"/>
            </a:xfrm>
            <a:prstGeom prst="rect">
              <a:avLst/>
            </a:prstGeom>
            <a:noFill/>
            <a:ln w="9525">
              <a:noFill/>
              <a:miter lim="800000"/>
              <a:headEnd/>
              <a:tailEnd/>
            </a:ln>
          </p:spPr>
          <p:txBody>
            <a:bodyPr anchor="ctr"/>
            <a:lstStyle/>
            <a:p>
              <a:pPr algn="ctr"/>
              <a:r>
                <a:rPr lang="en-GB" sz="2400" b="1" i="1" dirty="0">
                  <a:solidFill>
                    <a:schemeClr val="tx2"/>
                  </a:solidFill>
                  <a:latin typeface="Verdana" pitchFamily="34" charset="0"/>
                </a:rPr>
                <a:t>Online Activities: </a:t>
              </a:r>
            </a:p>
            <a:p>
              <a:pPr algn="ctr"/>
              <a:r>
                <a:rPr lang="en-GB" sz="2400" b="1" i="1" dirty="0" smtClean="0">
                  <a:solidFill>
                    <a:schemeClr val="tx2"/>
                  </a:solidFill>
                  <a:latin typeface="Verdana" pitchFamily="34" charset="0"/>
                </a:rPr>
                <a:t>Training</a:t>
              </a:r>
              <a:endParaRPr lang="en-GB" sz="2400" b="1" i="1" dirty="0">
                <a:solidFill>
                  <a:schemeClr val="tx2"/>
                </a:solidFill>
                <a:latin typeface="Verdana" pitchFamily="34" charset="0"/>
              </a:endParaRPr>
            </a:p>
          </p:txBody>
        </p:sp>
        <p:pic>
          <p:nvPicPr>
            <p:cNvPr id="15" name="Picture 4" descr="card4"/>
            <p:cNvPicPr>
              <a:picLocks noChangeAspect="1" noChangeArrowheads="1"/>
            </p:cNvPicPr>
            <p:nvPr/>
          </p:nvPicPr>
          <p:blipFill rotWithShape="1">
            <a:blip r:embed="rId2" cstate="print">
              <a:grayscl/>
              <a:extLst/>
            </a:blip>
            <a:srcRect t="40277" b="-20081"/>
            <a:stretch/>
          </p:blipFill>
          <p:spPr bwMode="auto">
            <a:xfrm>
              <a:off x="-180528" y="4077072"/>
              <a:ext cx="9937104" cy="4067505"/>
            </a:xfrm>
            <a:prstGeom prst="rect">
              <a:avLst/>
            </a:prstGeom>
            <a:noFill/>
            <a:ln>
              <a:noFill/>
            </a:ln>
            <a:extLst/>
          </p:spPr>
        </p:pic>
      </p:grpSp>
      <p:sp>
        <p:nvSpPr>
          <p:cNvPr id="17" name="Slide Number Placeholder 16"/>
          <p:cNvSpPr>
            <a:spLocks noGrp="1"/>
          </p:cNvSpPr>
          <p:nvPr>
            <p:ph type="sldNum" sz="quarter" idx="12"/>
          </p:nvPr>
        </p:nvSpPr>
        <p:spPr/>
        <p:txBody>
          <a:bodyPr/>
          <a:lstStyle/>
          <a:p>
            <a:pPr>
              <a:defRPr/>
            </a:pPr>
            <a:fld id="{F918EE6B-0246-4CD9-9265-A6F22B212729}" type="slidenum">
              <a:rPr lang="en-GB" smtClean="0"/>
              <a:pPr>
                <a:defRPr/>
              </a:pPr>
              <a:t>36</a:t>
            </a:fld>
            <a:endParaRPr lang="en-GB"/>
          </a:p>
        </p:txBody>
      </p:sp>
      <p:sp>
        <p:nvSpPr>
          <p:cNvPr id="14340" name="AutoShape 6"/>
          <p:cNvSpPr>
            <a:spLocks noChangeArrowheads="1"/>
          </p:cNvSpPr>
          <p:nvPr/>
        </p:nvSpPr>
        <p:spPr bwMode="auto">
          <a:xfrm>
            <a:off x="0" y="931863"/>
            <a:ext cx="9144000" cy="5926137"/>
          </a:xfrm>
          <a:prstGeom prst="foldedCorner">
            <a:avLst>
              <a:gd name="adj" fmla="val 12500"/>
            </a:avLst>
          </a:prstGeom>
          <a:noFill/>
          <a:ln>
            <a:noFill/>
          </a:ln>
          <a:extLst/>
        </p:spPr>
        <p:txBody>
          <a:bodyPr lIns="198000" tIns="118800" rIns="198000" bIns="118800"/>
          <a:lstStyle/>
          <a:p>
            <a:pPr algn="ctr">
              <a:lnSpc>
                <a:spcPct val="150000"/>
              </a:lnSpc>
              <a:defRPr/>
            </a:pPr>
            <a:r>
              <a:rPr lang="en-GB" sz="2400" b="1" dirty="0">
                <a:latin typeface="Comic Sans MS" pitchFamily="66" charset="0"/>
              </a:rPr>
              <a:t>Carry out the following steps to access the online activities:</a:t>
            </a:r>
          </a:p>
          <a:p>
            <a:pPr marL="457200" indent="-457200" algn="ctr">
              <a:lnSpc>
                <a:spcPct val="150000"/>
              </a:lnSpc>
              <a:buFont typeface="+mj-lt"/>
              <a:buAutoNum type="arabicPeriod"/>
              <a:defRPr/>
            </a:pPr>
            <a:r>
              <a:rPr lang="en-GB" sz="2400" b="1" dirty="0">
                <a:latin typeface="Comic Sans MS" pitchFamily="66" charset="0"/>
              </a:rPr>
              <a:t>Log on to </a:t>
            </a:r>
            <a:r>
              <a:rPr lang="en-GB" sz="2400" b="1" dirty="0" smtClean="0">
                <a:latin typeface="Comic Sans MS" pitchFamily="66" charset="0"/>
              </a:rPr>
              <a:t>businessed.co.uk</a:t>
            </a:r>
          </a:p>
          <a:p>
            <a:pPr marL="457200" indent="-457200" algn="ctr">
              <a:lnSpc>
                <a:spcPct val="150000"/>
              </a:lnSpc>
              <a:buFont typeface="+mj-lt"/>
              <a:buAutoNum type="arabicPeriod"/>
              <a:defRPr/>
            </a:pPr>
            <a:r>
              <a:rPr lang="en-GB" sz="2400" b="1" dirty="0" smtClean="0">
                <a:latin typeface="Comic Sans MS" pitchFamily="66" charset="0"/>
              </a:rPr>
              <a:t>Open the menu by clicking the menu button at the top left</a:t>
            </a:r>
            <a:endParaRPr lang="en-GB" sz="2400" b="1" dirty="0">
              <a:latin typeface="Comic Sans MS" pitchFamily="66" charset="0"/>
            </a:endParaRPr>
          </a:p>
          <a:p>
            <a:pPr marL="457200" indent="-457200" algn="ctr">
              <a:lnSpc>
                <a:spcPct val="150000"/>
              </a:lnSpc>
              <a:buFont typeface="+mj-lt"/>
              <a:buAutoNum type="arabicPeriod"/>
              <a:defRPr/>
            </a:pPr>
            <a:r>
              <a:rPr lang="en-GB" sz="2400" b="1" dirty="0">
                <a:latin typeface="Comic Sans MS" pitchFamily="66" charset="0"/>
              </a:rPr>
              <a:t>Choose </a:t>
            </a:r>
            <a:r>
              <a:rPr lang="en-GB" sz="2400" b="1" dirty="0" smtClean="0">
                <a:latin typeface="Comic Sans MS" pitchFamily="66" charset="0"/>
              </a:rPr>
              <a:t>Activities by Topic</a:t>
            </a:r>
            <a:endParaRPr lang="en-GB" sz="2400" b="1" dirty="0">
              <a:latin typeface="Comic Sans MS" pitchFamily="66" charset="0"/>
            </a:endParaRPr>
          </a:p>
          <a:p>
            <a:pPr marL="457200" indent="-457200" algn="ctr">
              <a:lnSpc>
                <a:spcPct val="150000"/>
              </a:lnSpc>
              <a:buFont typeface="+mj-lt"/>
              <a:buAutoNum type="arabicPeriod"/>
              <a:defRPr/>
            </a:pPr>
            <a:r>
              <a:rPr lang="en-GB" sz="2400" b="1" dirty="0" smtClean="0">
                <a:latin typeface="Comic Sans MS" pitchFamily="66" charset="0"/>
              </a:rPr>
              <a:t>Human Resources</a:t>
            </a:r>
          </a:p>
          <a:p>
            <a:pPr marL="457200" indent="-457200" algn="ctr">
              <a:lnSpc>
                <a:spcPct val="150000"/>
              </a:lnSpc>
              <a:buFont typeface="+mj-lt"/>
              <a:buAutoNum type="arabicPeriod"/>
              <a:defRPr/>
            </a:pPr>
            <a:r>
              <a:rPr lang="en-GB" sz="2400" b="1" dirty="0" smtClean="0">
                <a:latin typeface="Comic Sans MS" pitchFamily="66" charset="0"/>
              </a:rPr>
              <a:t>Training</a:t>
            </a:r>
            <a:endParaRPr lang="en-GB" sz="2400" b="1" dirty="0">
              <a:latin typeface="Comic Sans MS" pitchFamily="66" charset="0"/>
            </a:endParaRPr>
          </a:p>
          <a:p>
            <a:pPr marL="457200" indent="-457200" algn="ctr">
              <a:lnSpc>
                <a:spcPct val="150000"/>
              </a:lnSpc>
              <a:buFont typeface="+mj-lt"/>
              <a:buAutoNum type="arabicPeriod"/>
              <a:defRPr/>
            </a:pPr>
            <a:r>
              <a:rPr lang="en-GB" sz="2400" b="1" dirty="0">
                <a:latin typeface="Comic Sans MS" pitchFamily="66" charset="0"/>
              </a:rPr>
              <a:t>Try the </a:t>
            </a:r>
            <a:r>
              <a:rPr lang="en-GB" sz="2400" b="1" dirty="0" smtClean="0">
                <a:latin typeface="Comic Sans MS" pitchFamily="66" charset="0"/>
              </a:rPr>
              <a:t>activities!</a:t>
            </a:r>
          </a:p>
          <a:p>
            <a:pPr marL="457200" indent="-457200" algn="ctr">
              <a:lnSpc>
                <a:spcPct val="150000"/>
              </a:lnSpc>
              <a:defRPr/>
            </a:pPr>
            <a:endParaRPr lang="en-GB" b="1" dirty="0">
              <a:latin typeface="Comic Sans MS" pitchFamily="66" charset="0"/>
            </a:endParaRPr>
          </a:p>
          <a:p>
            <a:pPr algn="ctr">
              <a:defRPr/>
            </a:pPr>
            <a:endParaRPr lang="en-GB" sz="2000" b="1" dirty="0">
              <a:latin typeface="Comic Sans MS" pitchFamily="66" charset="0"/>
            </a:endParaRPr>
          </a:p>
          <a:p>
            <a:pPr algn="ctr">
              <a:defRPr/>
            </a:pPr>
            <a:endParaRPr lang="en-GB" sz="2000" b="1" dirty="0">
              <a:latin typeface="Comic Sans MS" pitchFamily="66" charset="0"/>
            </a:endParaRPr>
          </a:p>
          <a:p>
            <a:pPr algn="ctr">
              <a:defRPr/>
            </a:pPr>
            <a:endParaRPr lang="en-GB" sz="2800" dirty="0">
              <a:latin typeface="Comic Sans MS" pitchFamily="66" charset="0"/>
            </a:endParaRPr>
          </a:p>
        </p:txBody>
      </p:sp>
      <p:pic>
        <p:nvPicPr>
          <p:cNvPr id="31749" name="Picture 2" descr="tango applications internet by warszawianka - &quot;Internet&quot; icon from &lt;a href=&quot;http://tango.freedesktop.org/Tango_Desktop_Project&quot;&gt; Tango Project &lt;/a&gt; &#10;&lt;br&gt;&lt;br&gt;&#10;Since version 0.8.90 Tango Project icons are Public Domain: &lt;a href=&quot;http://tango.freedesktop.org/Frequently_Asked_Questions#Terms_of_Use.3F&quot;&gt; Tango Project FAQ &lt;/a&gt;"/>
          <p:cNvPicPr>
            <a:picLocks noChangeAspect="1" noChangeArrowheads="1"/>
          </p:cNvPicPr>
          <p:nvPr/>
        </p:nvPicPr>
        <p:blipFill>
          <a:blip r:embed="rId3" cstate="print"/>
          <a:srcRect/>
          <a:stretch>
            <a:fillRect/>
          </a:stretch>
        </p:blipFill>
        <p:spPr bwMode="auto">
          <a:xfrm>
            <a:off x="250825" y="19050"/>
            <a:ext cx="1089025" cy="1166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236537" y="-74613"/>
            <a:ext cx="10601325" cy="8228013"/>
            <a:chOff x="-180528" y="-83626"/>
            <a:chExt cx="10455272" cy="8228203"/>
          </a:xfrm>
        </p:grpSpPr>
        <p:pic>
          <p:nvPicPr>
            <p:cNvPr id="9" name="Picture 4" descr="card4"/>
            <p:cNvPicPr>
              <a:picLocks noChangeAspect="1" noChangeArrowheads="1"/>
            </p:cNvPicPr>
            <p:nvPr/>
          </p:nvPicPr>
          <p:blipFill rotWithShape="1">
            <a:blip r:embed="rId2" cstate="print">
              <a:duotone>
                <a:prstClr val="black"/>
                <a:schemeClr val="accent3">
                  <a:tint val="45000"/>
                  <a:satMod val="400000"/>
                </a:schemeClr>
              </a:duotone>
              <a:extLst/>
            </a:blip>
            <a:srcRect b="18366"/>
            <a:stretch/>
          </p:blipFill>
          <p:spPr bwMode="auto">
            <a:xfrm>
              <a:off x="-180528" y="-83626"/>
              <a:ext cx="9937104" cy="4160698"/>
            </a:xfrm>
            <a:prstGeom prst="rect">
              <a:avLst/>
            </a:prstGeom>
            <a:solidFill>
              <a:schemeClr val="accent1">
                <a:alpha val="0"/>
              </a:schemeClr>
            </a:solidFill>
            <a:ln>
              <a:noFill/>
            </a:ln>
            <a:extLst/>
          </p:spPr>
        </p:pic>
        <p:sp>
          <p:nvSpPr>
            <p:cNvPr id="21510" name="Rectangle 4"/>
            <p:cNvSpPr>
              <a:spLocks noChangeArrowheads="1"/>
            </p:cNvSpPr>
            <p:nvPr/>
          </p:nvSpPr>
          <p:spPr bwMode="auto">
            <a:xfrm>
              <a:off x="-22400" y="45170"/>
              <a:ext cx="10297144" cy="791542"/>
            </a:xfrm>
            <a:prstGeom prst="rect">
              <a:avLst/>
            </a:prstGeom>
            <a:noFill/>
            <a:ln w="9525">
              <a:noFill/>
              <a:miter lim="800000"/>
              <a:headEnd/>
              <a:tailEnd/>
            </a:ln>
          </p:spPr>
          <p:txBody>
            <a:bodyPr anchor="ctr"/>
            <a:lstStyle/>
            <a:p>
              <a:pPr algn="ctr"/>
              <a:r>
                <a:rPr lang="en-GB" sz="2400" b="1" i="1" dirty="0" smtClean="0">
                  <a:solidFill>
                    <a:schemeClr val="tx2"/>
                  </a:solidFill>
                  <a:latin typeface="Verdana" pitchFamily="34" charset="0"/>
                </a:rPr>
                <a:t>Activity: Staff Motivation and Retention</a:t>
              </a:r>
              <a:endParaRPr lang="en-GB" sz="2400" b="1" i="1" dirty="0">
                <a:solidFill>
                  <a:schemeClr val="tx2"/>
                </a:solidFill>
                <a:latin typeface="Verdana" pitchFamily="34" charset="0"/>
              </a:endParaRPr>
            </a:p>
          </p:txBody>
        </p:sp>
        <p:pic>
          <p:nvPicPr>
            <p:cNvPr id="21511" name="Picture 2" descr="Edit Hand Holding Pencil by darrenbeck - Hand holding a pencil - icon"/>
            <p:cNvPicPr>
              <a:picLocks noChangeAspect="1" noChangeArrowheads="1"/>
            </p:cNvPicPr>
            <p:nvPr/>
          </p:nvPicPr>
          <p:blipFill>
            <a:blip r:embed="rId3" cstate="print"/>
            <a:srcRect/>
            <a:stretch>
              <a:fillRect/>
            </a:stretch>
          </p:blipFill>
          <p:spPr bwMode="auto">
            <a:xfrm>
              <a:off x="353351" y="67190"/>
              <a:ext cx="1031844" cy="926497"/>
            </a:xfrm>
            <a:prstGeom prst="rect">
              <a:avLst/>
            </a:prstGeom>
            <a:noFill/>
            <a:ln w="9525">
              <a:noFill/>
              <a:miter lim="800000"/>
              <a:headEnd/>
              <a:tailEnd/>
            </a:ln>
          </p:spPr>
        </p:pic>
        <p:pic>
          <p:nvPicPr>
            <p:cNvPr id="15" name="Picture 4" descr="card4"/>
            <p:cNvPicPr>
              <a:picLocks noChangeAspect="1" noChangeArrowheads="1"/>
            </p:cNvPicPr>
            <p:nvPr/>
          </p:nvPicPr>
          <p:blipFill rotWithShape="1">
            <a:blip r:embed="rId2" cstate="print">
              <a:duotone>
                <a:prstClr val="black"/>
                <a:schemeClr val="accent3">
                  <a:tint val="45000"/>
                  <a:satMod val="400000"/>
                </a:schemeClr>
              </a:duotone>
              <a:extLst/>
            </a:blip>
            <a:srcRect t="40277" b="-20081"/>
            <a:stretch/>
          </p:blipFill>
          <p:spPr bwMode="auto">
            <a:xfrm>
              <a:off x="-180528" y="4077072"/>
              <a:ext cx="9937104" cy="4067505"/>
            </a:xfrm>
            <a:prstGeom prst="rect">
              <a:avLst/>
            </a:prstGeom>
            <a:noFill/>
            <a:ln>
              <a:noFill/>
            </a:ln>
            <a:extLst/>
          </p:spPr>
        </p:pic>
      </p:grpSp>
      <p:sp>
        <p:nvSpPr>
          <p:cNvPr id="21507" name="AutoShape 6"/>
          <p:cNvSpPr>
            <a:spLocks noChangeArrowheads="1"/>
          </p:cNvSpPr>
          <p:nvPr/>
        </p:nvSpPr>
        <p:spPr bwMode="auto">
          <a:xfrm>
            <a:off x="0" y="914400"/>
            <a:ext cx="9144000" cy="5926137"/>
          </a:xfrm>
          <a:prstGeom prst="foldedCorner">
            <a:avLst>
              <a:gd name="adj" fmla="val 12500"/>
            </a:avLst>
          </a:prstGeom>
          <a:noFill/>
          <a:ln w="9525">
            <a:noFill/>
            <a:round/>
            <a:headEnd/>
            <a:tailEnd/>
          </a:ln>
        </p:spPr>
        <p:txBody>
          <a:bodyPr lIns="198000" tIns="118800" rIns="198000" bIns="118800"/>
          <a:lstStyle/>
          <a:p>
            <a:r>
              <a:rPr lang="en-GB" sz="2000" b="1" dirty="0" smtClean="0">
                <a:latin typeface="+mj-lt"/>
              </a:rPr>
              <a:t>GROUP/PAIRED TASK</a:t>
            </a:r>
            <a:endParaRPr lang="en-GB" dirty="0" smtClean="0"/>
          </a:p>
          <a:p>
            <a:endParaRPr lang="en-GB" dirty="0" smtClean="0"/>
          </a:p>
          <a:p>
            <a:r>
              <a:rPr lang="en-GB" i="1" dirty="0" smtClean="0"/>
              <a:t>The </a:t>
            </a:r>
            <a:r>
              <a:rPr lang="en-GB" b="1" i="1" dirty="0" smtClean="0"/>
              <a:t>Staff Motivation </a:t>
            </a:r>
            <a:r>
              <a:rPr lang="en-GB" i="1" dirty="0" smtClean="0"/>
              <a:t>part of HRM’s work involves trying to make sure that staff work to the best of their abilities. </a:t>
            </a:r>
          </a:p>
          <a:p>
            <a:endParaRPr lang="en-GB" i="1" dirty="0" smtClean="0"/>
          </a:p>
          <a:p>
            <a:r>
              <a:rPr lang="en-GB" i="1" dirty="0" smtClean="0"/>
              <a:t>The </a:t>
            </a:r>
            <a:r>
              <a:rPr lang="en-GB" b="1" i="1" dirty="0" smtClean="0"/>
              <a:t>Staff Retention </a:t>
            </a:r>
            <a:r>
              <a:rPr lang="en-GB" i="1" dirty="0" smtClean="0"/>
              <a:t> part of HRM’s work involves trying to make sure that staff are happy to continue to work for the business.</a:t>
            </a:r>
          </a:p>
          <a:p>
            <a:endParaRPr lang="en-GB" dirty="0" smtClean="0"/>
          </a:p>
          <a:p>
            <a:r>
              <a:rPr lang="en-GB" i="1" dirty="0" smtClean="0"/>
              <a:t>Businesses and HR departments are aware that most employees are motivated by the above and will offer incentives to staff relating to them to encourage better performance.  Some incentives are financial (payments) and others are non financial </a:t>
            </a:r>
            <a:r>
              <a:rPr lang="en-GB" dirty="0" smtClean="0"/>
              <a:t>(things which will encourage staff without giving them extra money</a:t>
            </a:r>
            <a:r>
              <a:rPr lang="en-GB" i="1" dirty="0" smtClean="0"/>
              <a:t> .</a:t>
            </a:r>
            <a:endParaRPr lang="en-GB" dirty="0" smtClean="0"/>
          </a:p>
          <a:p>
            <a:endParaRPr lang="en-GB" dirty="0" smtClean="0"/>
          </a:p>
          <a:p>
            <a:pPr>
              <a:lnSpc>
                <a:spcPct val="90000"/>
              </a:lnSpc>
            </a:pPr>
            <a:r>
              <a:rPr lang="en-GB" dirty="0" smtClean="0"/>
              <a:t>Within your group/pair, discuss what you would each like to do as a career later in your life.</a:t>
            </a:r>
          </a:p>
          <a:p>
            <a:pPr>
              <a:lnSpc>
                <a:spcPct val="90000"/>
              </a:lnSpc>
            </a:pPr>
            <a:endParaRPr lang="en-GB" dirty="0" smtClean="0"/>
          </a:p>
          <a:p>
            <a:pPr>
              <a:lnSpc>
                <a:spcPct val="90000"/>
              </a:lnSpc>
            </a:pPr>
            <a:r>
              <a:rPr lang="en-GB" b="1" dirty="0" smtClean="0"/>
              <a:t>Identify 3 things which would motivate you </a:t>
            </a:r>
            <a:r>
              <a:rPr lang="en-GB" dirty="0" smtClean="0"/>
              <a:t>to work hard and produce your best work in that job (</a:t>
            </a:r>
            <a:r>
              <a:rPr lang="en-GB" dirty="0" err="1" smtClean="0"/>
              <a:t>ie</a:t>
            </a:r>
            <a:r>
              <a:rPr lang="en-GB" dirty="0" smtClean="0"/>
              <a:t>. reasons why you may attend everyday, be on time, work hard every day, attend training courses, do what your manager expects of you, etc) which are </a:t>
            </a:r>
            <a:r>
              <a:rPr lang="en-GB" b="1" dirty="0" smtClean="0"/>
              <a:t>non-financial</a:t>
            </a:r>
            <a:r>
              <a:rPr lang="en-GB" dirty="0" smtClean="0"/>
              <a:t>.</a:t>
            </a:r>
          </a:p>
          <a:p>
            <a:pPr>
              <a:lnSpc>
                <a:spcPct val="90000"/>
              </a:lnSpc>
            </a:pPr>
            <a:endParaRPr lang="en-GB" dirty="0" smtClean="0"/>
          </a:p>
          <a:p>
            <a:endParaRPr lang="en-GB" dirty="0" smtClean="0"/>
          </a:p>
          <a:p>
            <a:endParaRPr lang="en-GB" dirty="0" smtClean="0"/>
          </a:p>
          <a:p>
            <a:endParaRPr lang="en-GB" dirty="0" smtClean="0"/>
          </a:p>
          <a:p>
            <a:endParaRPr lang="en-GB" dirty="0" smtClean="0"/>
          </a:p>
          <a:p>
            <a:endParaRPr lang="en-GB" dirty="0"/>
          </a:p>
        </p:txBody>
      </p:sp>
      <p:sp>
        <p:nvSpPr>
          <p:cNvPr id="17" name="Slide Number Placeholder 16"/>
          <p:cNvSpPr>
            <a:spLocks noGrp="1"/>
          </p:cNvSpPr>
          <p:nvPr>
            <p:ph type="sldNum" sz="quarter" idx="12"/>
          </p:nvPr>
        </p:nvSpPr>
        <p:spPr/>
        <p:txBody>
          <a:bodyPr/>
          <a:lstStyle/>
          <a:p>
            <a:pPr>
              <a:defRPr/>
            </a:pPr>
            <a:fld id="{4C33B69F-9C80-44A1-9EE8-CD26A1BDC304}" type="slidenum">
              <a:rPr lang="en-GB" smtClean="0"/>
              <a:pPr>
                <a:defRPr/>
              </a:pPr>
              <a:t>37</a:t>
            </a:fld>
            <a:endParaRPr lang="en-GB"/>
          </a:p>
        </p:txBody>
      </p:sp>
    </p:spTree>
    <p:extLst>
      <p:ext uri="{BB962C8B-B14F-4D97-AF65-F5344CB8AC3E}">
        <p14:creationId xmlns:p14="http://schemas.microsoft.com/office/powerpoint/2010/main" val="30381119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ChangeArrowheads="1"/>
          </p:cNvSpPr>
          <p:nvPr/>
        </p:nvSpPr>
        <p:spPr bwMode="auto">
          <a:xfrm>
            <a:off x="0" y="0"/>
            <a:ext cx="9144000" cy="836613"/>
          </a:xfrm>
          <a:prstGeom prst="rect">
            <a:avLst/>
          </a:prstGeom>
          <a:noFill/>
          <a:ln w="9525">
            <a:noFill/>
            <a:miter lim="800000"/>
            <a:headEnd/>
            <a:tailEnd/>
          </a:ln>
          <a:effectLst/>
        </p:spPr>
        <p:txBody>
          <a:bodyPr anchor="ctr"/>
          <a:lstStyle/>
          <a:p>
            <a:pPr algn="ctr"/>
            <a:r>
              <a:rPr lang="en-GB" sz="2000" b="1" dirty="0" smtClean="0">
                <a:latin typeface="Verdana" pitchFamily="34" charset="0"/>
              </a:rPr>
              <a:t>Motivating and Retaining Staff: </a:t>
            </a:r>
          </a:p>
          <a:p>
            <a:pPr algn="ctr"/>
            <a:r>
              <a:rPr lang="en-GB" sz="2000" b="1" dirty="0" smtClean="0">
                <a:latin typeface="Verdana" pitchFamily="34" charset="0"/>
              </a:rPr>
              <a:t>Financial Incentives &amp; Payment Systems </a:t>
            </a:r>
            <a:endParaRPr lang="en-GB" sz="2000" b="1" dirty="0">
              <a:latin typeface="Verdana" pitchFamily="34" charset="0"/>
            </a:endParaRPr>
          </a:p>
        </p:txBody>
      </p:sp>
      <p:sp>
        <p:nvSpPr>
          <p:cNvPr id="202755" name="AutoShape 3"/>
          <p:cNvSpPr>
            <a:spLocks noChangeArrowheads="1"/>
          </p:cNvSpPr>
          <p:nvPr/>
        </p:nvSpPr>
        <p:spPr bwMode="auto">
          <a:xfrm>
            <a:off x="3103880" y="838200"/>
            <a:ext cx="2895600" cy="5791200"/>
          </a:xfrm>
          <a:prstGeom prst="roundRect">
            <a:avLst/>
          </a:prstGeom>
          <a:solidFill>
            <a:srgbClr val="FFD9F3"/>
          </a:solidFill>
          <a:ln w="9525">
            <a:solidFill>
              <a:schemeClr val="tx1"/>
            </a:solidFill>
            <a:round/>
            <a:headEnd/>
            <a:tailEnd/>
          </a:ln>
          <a:effectLst/>
        </p:spPr>
        <p:txBody>
          <a:bodyPr/>
          <a:lstStyle/>
          <a:p>
            <a:pPr algn="ctr"/>
            <a:r>
              <a:rPr lang="en-GB" b="1" i="1" dirty="0">
                <a:latin typeface="Calibri" pitchFamily="34" charset="0"/>
              </a:rPr>
              <a:t>Piece Rate</a:t>
            </a:r>
          </a:p>
          <a:p>
            <a:endParaRPr lang="en-GB" sz="900" dirty="0">
              <a:latin typeface="Calibri" pitchFamily="34" charset="0"/>
            </a:endParaRPr>
          </a:p>
          <a:p>
            <a:r>
              <a:rPr lang="en-GB" dirty="0">
                <a:latin typeface="Calibri" pitchFamily="34" charset="0"/>
              </a:rPr>
              <a:t>Workers paid per item </a:t>
            </a:r>
            <a:r>
              <a:rPr lang="en-GB" dirty="0" smtClean="0">
                <a:latin typeface="Calibri" pitchFamily="34" charset="0"/>
              </a:rPr>
              <a:t>produced. The </a:t>
            </a:r>
            <a:r>
              <a:rPr lang="en-GB" dirty="0">
                <a:latin typeface="Calibri" pitchFamily="34" charset="0"/>
              </a:rPr>
              <a:t>more a worker produces, the more they get </a:t>
            </a:r>
            <a:r>
              <a:rPr lang="en-GB" dirty="0" smtClean="0">
                <a:latin typeface="Calibri" pitchFamily="34" charset="0"/>
              </a:rPr>
              <a:t>paid.</a:t>
            </a:r>
          </a:p>
          <a:p>
            <a:endParaRPr lang="en-GB" dirty="0" smtClean="0">
              <a:latin typeface="Calibri" pitchFamily="34" charset="0"/>
            </a:endParaRPr>
          </a:p>
          <a:p>
            <a:r>
              <a:rPr lang="en-GB" b="1" dirty="0" smtClean="0">
                <a:latin typeface="Calibri" pitchFamily="34" charset="0"/>
              </a:rPr>
              <a:t>Benefits:</a:t>
            </a:r>
          </a:p>
          <a:p>
            <a:pPr lvl="0"/>
            <a:r>
              <a:rPr lang="en-GB" dirty="0" smtClean="0">
                <a:latin typeface="Calibri" pitchFamily="34" charset="0"/>
              </a:rPr>
              <a:t>Staff are motivated to work quickly and produce more as they earn more money</a:t>
            </a:r>
          </a:p>
          <a:p>
            <a:endParaRPr lang="en-GB" dirty="0" smtClean="0">
              <a:latin typeface="Calibri" pitchFamily="34" charset="0"/>
            </a:endParaRPr>
          </a:p>
          <a:p>
            <a:r>
              <a:rPr lang="en-GB" b="1" dirty="0" smtClean="0">
                <a:latin typeface="Calibri" pitchFamily="34" charset="0"/>
              </a:rPr>
              <a:t>Costs:</a:t>
            </a:r>
          </a:p>
          <a:p>
            <a:pPr lvl="0"/>
            <a:r>
              <a:rPr lang="en-GB" dirty="0" smtClean="0">
                <a:latin typeface="Calibri" pitchFamily="34" charset="0"/>
              </a:rPr>
              <a:t>This can sometimes be to the sacrifice of quality</a:t>
            </a:r>
          </a:p>
          <a:p>
            <a:endParaRPr lang="en-GB" dirty="0">
              <a:latin typeface="Calibri" pitchFamily="34" charset="0"/>
            </a:endParaRPr>
          </a:p>
        </p:txBody>
      </p:sp>
      <p:sp>
        <p:nvSpPr>
          <p:cNvPr id="202756" name="AutoShape 4"/>
          <p:cNvSpPr>
            <a:spLocks noChangeArrowheads="1"/>
          </p:cNvSpPr>
          <p:nvPr/>
        </p:nvSpPr>
        <p:spPr bwMode="auto">
          <a:xfrm>
            <a:off x="76200" y="838200"/>
            <a:ext cx="2895600" cy="5791200"/>
          </a:xfrm>
          <a:prstGeom prst="roundRect">
            <a:avLst/>
          </a:prstGeom>
          <a:solidFill>
            <a:srgbClr val="FFD9F3"/>
          </a:solidFill>
          <a:ln w="9525">
            <a:solidFill>
              <a:schemeClr val="tx1"/>
            </a:solidFill>
            <a:round/>
            <a:headEnd/>
            <a:tailEnd/>
          </a:ln>
          <a:effectLst/>
        </p:spPr>
        <p:txBody>
          <a:bodyPr/>
          <a:lstStyle/>
          <a:p>
            <a:pPr algn="ctr"/>
            <a:r>
              <a:rPr lang="en-GB" b="1" i="1" dirty="0" smtClean="0">
                <a:latin typeface="Calibri" pitchFamily="34" charset="0"/>
              </a:rPr>
              <a:t>Annual Salary</a:t>
            </a:r>
          </a:p>
          <a:p>
            <a:endParaRPr lang="en-GB" sz="600" dirty="0" smtClean="0">
              <a:latin typeface="Calibri" pitchFamily="34" charset="0"/>
            </a:endParaRPr>
          </a:p>
          <a:p>
            <a:r>
              <a:rPr lang="en-GB" dirty="0" smtClean="0">
                <a:latin typeface="Calibri" pitchFamily="34" charset="0"/>
              </a:rPr>
              <a:t>Employees </a:t>
            </a:r>
            <a:r>
              <a:rPr lang="en-GB" dirty="0">
                <a:latin typeface="Calibri" pitchFamily="34" charset="0"/>
              </a:rPr>
              <a:t>are paid a fixed salary per year and the salary is divided into 12 equal monthly </a:t>
            </a:r>
            <a:r>
              <a:rPr lang="en-GB" dirty="0" smtClean="0">
                <a:latin typeface="Calibri" pitchFamily="34" charset="0"/>
              </a:rPr>
              <a:t>payments.</a:t>
            </a:r>
          </a:p>
          <a:p>
            <a:endParaRPr lang="en-GB" sz="800" dirty="0" smtClean="0">
              <a:latin typeface="Calibri" pitchFamily="34" charset="0"/>
            </a:endParaRPr>
          </a:p>
          <a:p>
            <a:r>
              <a:rPr lang="en-GB" b="1" dirty="0" smtClean="0">
                <a:latin typeface="Calibri" pitchFamily="34" charset="0"/>
              </a:rPr>
              <a:t>Benefits:</a:t>
            </a:r>
          </a:p>
          <a:p>
            <a:r>
              <a:rPr lang="en-GB" dirty="0" smtClean="0">
                <a:latin typeface="Calibri" pitchFamily="34" charset="0"/>
              </a:rPr>
              <a:t>It is simple to calculate. Staff are motivated as they know their income and can budget for this.</a:t>
            </a:r>
          </a:p>
          <a:p>
            <a:endParaRPr lang="en-GB" sz="800" dirty="0" smtClean="0">
              <a:latin typeface="Calibri" pitchFamily="34" charset="0"/>
            </a:endParaRPr>
          </a:p>
          <a:p>
            <a:r>
              <a:rPr lang="en-GB" b="1" dirty="0" smtClean="0">
                <a:latin typeface="Calibri" pitchFamily="34" charset="0"/>
              </a:rPr>
              <a:t>Costs:</a:t>
            </a:r>
          </a:p>
          <a:p>
            <a:r>
              <a:rPr lang="en-GB" dirty="0" smtClean="0">
                <a:latin typeface="Calibri" pitchFamily="34" charset="0"/>
              </a:rPr>
              <a:t>There might not be any additional payment made.</a:t>
            </a:r>
          </a:p>
          <a:p>
            <a:pPr lvl="0"/>
            <a:r>
              <a:rPr lang="en-GB" dirty="0" smtClean="0">
                <a:latin typeface="Calibri" pitchFamily="34" charset="0"/>
              </a:rPr>
              <a:t>May not be a good motivation as there is no incentive to work longer hours than contracted for.</a:t>
            </a:r>
          </a:p>
        </p:txBody>
      </p:sp>
      <p:sp>
        <p:nvSpPr>
          <p:cNvPr id="202762" name="AutoShape 10"/>
          <p:cNvSpPr>
            <a:spLocks noChangeArrowheads="1"/>
          </p:cNvSpPr>
          <p:nvPr/>
        </p:nvSpPr>
        <p:spPr bwMode="auto">
          <a:xfrm>
            <a:off x="6134100" y="838200"/>
            <a:ext cx="2933700" cy="5791200"/>
          </a:xfrm>
          <a:prstGeom prst="roundRect">
            <a:avLst/>
          </a:prstGeom>
          <a:solidFill>
            <a:srgbClr val="FFD9F3"/>
          </a:solidFill>
          <a:ln w="9525">
            <a:solidFill>
              <a:schemeClr val="tx1"/>
            </a:solidFill>
            <a:round/>
            <a:headEnd/>
            <a:tailEnd/>
          </a:ln>
          <a:effectLst/>
        </p:spPr>
        <p:txBody>
          <a:bodyPr/>
          <a:lstStyle/>
          <a:p>
            <a:pPr algn="ctr"/>
            <a:r>
              <a:rPr lang="en-GB" b="1" i="1" dirty="0">
                <a:latin typeface="Calibri" pitchFamily="34" charset="0"/>
              </a:rPr>
              <a:t>Time Rate</a:t>
            </a:r>
          </a:p>
          <a:p>
            <a:endParaRPr lang="en-GB" sz="900" dirty="0">
              <a:latin typeface="Calibri" pitchFamily="34" charset="0"/>
            </a:endParaRPr>
          </a:p>
          <a:p>
            <a:r>
              <a:rPr lang="en-GB" dirty="0">
                <a:latin typeface="Calibri" pitchFamily="34" charset="0"/>
              </a:rPr>
              <a:t>Workers are </a:t>
            </a:r>
            <a:r>
              <a:rPr lang="en-GB" dirty="0" smtClean="0">
                <a:latin typeface="Calibri" pitchFamily="34" charset="0"/>
              </a:rPr>
              <a:t>paid a fixed rate </a:t>
            </a:r>
            <a:r>
              <a:rPr lang="en-GB" dirty="0">
                <a:latin typeface="Calibri" pitchFamily="34" charset="0"/>
              </a:rPr>
              <a:t>per hour worked</a:t>
            </a:r>
          </a:p>
          <a:p>
            <a:endParaRPr lang="en-GB" sz="900" dirty="0" smtClean="0">
              <a:latin typeface="Calibri" pitchFamily="34" charset="0"/>
            </a:endParaRPr>
          </a:p>
          <a:p>
            <a:r>
              <a:rPr lang="en-GB" b="1" dirty="0" smtClean="0">
                <a:latin typeface="Calibri" pitchFamily="34" charset="0"/>
              </a:rPr>
              <a:t>Benefits:</a:t>
            </a:r>
          </a:p>
          <a:p>
            <a:r>
              <a:rPr lang="en-GB" dirty="0" smtClean="0">
                <a:latin typeface="Calibri" pitchFamily="34" charset="0"/>
              </a:rPr>
              <a:t>It </a:t>
            </a:r>
            <a:r>
              <a:rPr lang="en-GB" dirty="0">
                <a:latin typeface="Calibri" pitchFamily="34" charset="0"/>
              </a:rPr>
              <a:t>is simple to </a:t>
            </a:r>
            <a:r>
              <a:rPr lang="en-GB" dirty="0" smtClean="0">
                <a:latin typeface="Calibri" pitchFamily="34" charset="0"/>
              </a:rPr>
              <a:t>calculate.</a:t>
            </a:r>
          </a:p>
          <a:p>
            <a:pPr lvl="0"/>
            <a:r>
              <a:rPr lang="en-GB" dirty="0" smtClean="0">
                <a:latin typeface="Calibri" pitchFamily="34" charset="0"/>
              </a:rPr>
              <a:t>Staff are motivated as they often want to work extra hours to earn more money.</a:t>
            </a:r>
          </a:p>
          <a:p>
            <a:endParaRPr lang="en-GB" dirty="0" smtClean="0">
              <a:latin typeface="Calibri" pitchFamily="34" charset="0"/>
            </a:endParaRPr>
          </a:p>
          <a:p>
            <a:r>
              <a:rPr lang="en-GB" b="1" dirty="0" smtClean="0">
                <a:latin typeface="Calibri" pitchFamily="34" charset="0"/>
              </a:rPr>
              <a:t>Costs:</a:t>
            </a:r>
          </a:p>
          <a:p>
            <a:r>
              <a:rPr lang="en-GB" dirty="0" smtClean="0">
                <a:latin typeface="Calibri" pitchFamily="34" charset="0"/>
              </a:rPr>
              <a:t>There </a:t>
            </a:r>
            <a:r>
              <a:rPr lang="en-GB" dirty="0">
                <a:latin typeface="Calibri" pitchFamily="34" charset="0"/>
              </a:rPr>
              <a:t>is no incentive to work hard or produce quality </a:t>
            </a:r>
            <a:r>
              <a:rPr lang="en-GB" dirty="0" smtClean="0">
                <a:latin typeface="Calibri" pitchFamily="34" charset="0"/>
              </a:rPr>
              <a:t>work.</a:t>
            </a:r>
            <a:endParaRPr lang="en-GB" dirty="0">
              <a:latin typeface="Calibri" pitchFamily="34" charset="0"/>
            </a:endParaRPr>
          </a:p>
        </p:txBody>
      </p:sp>
      <p:pic>
        <p:nvPicPr>
          <p:cNvPr id="12" name="Picture 2" descr="https://openclipart.org/image/800px/svg_to_png/3330/barretr-Key.png"/>
          <p:cNvPicPr>
            <a:picLocks noChangeAspect="1" noChangeArrowheads="1"/>
          </p:cNvPicPr>
          <p:nvPr/>
        </p:nvPicPr>
        <p:blipFill>
          <a:blip r:embed="rId2" cstate="print"/>
          <a:srcRect/>
          <a:stretch>
            <a:fillRect/>
          </a:stretch>
        </p:blipFill>
        <p:spPr bwMode="auto">
          <a:xfrm>
            <a:off x="8305800" y="76200"/>
            <a:ext cx="755824" cy="762000"/>
          </a:xfrm>
          <a:prstGeom prst="rect">
            <a:avLst/>
          </a:prstGeom>
          <a:noFill/>
        </p:spPr>
      </p:pic>
      <p:pic>
        <p:nvPicPr>
          <p:cNvPr id="22530" name="Picture 2" descr="Free Dollar Eyes Emoji">
            <a:hlinkClick r:id="rId3"/>
          </p:cNvPr>
          <p:cNvPicPr>
            <a:picLocks noChangeAspect="1" noChangeArrowheads="1"/>
          </p:cNvPicPr>
          <p:nvPr/>
        </p:nvPicPr>
        <p:blipFill>
          <a:blip r:embed="rId4" cstate="print"/>
          <a:srcRect/>
          <a:stretch>
            <a:fillRect/>
          </a:stretch>
        </p:blipFill>
        <p:spPr bwMode="auto">
          <a:xfrm>
            <a:off x="780779" y="0"/>
            <a:ext cx="819421" cy="838200"/>
          </a:xfrm>
          <a:prstGeom prst="rect">
            <a:avLst/>
          </a:prstGeom>
          <a:noFill/>
        </p:spPr>
      </p:pic>
      <p:pic>
        <p:nvPicPr>
          <p:cNvPr id="13" name="Picture 2" descr="Free Dollar Eyes Emoji">
            <a:hlinkClick r:id="rId3"/>
          </p:cNvPr>
          <p:cNvPicPr>
            <a:picLocks noChangeAspect="1" noChangeArrowheads="1"/>
          </p:cNvPicPr>
          <p:nvPr/>
        </p:nvPicPr>
        <p:blipFill>
          <a:blip r:embed="rId4" cstate="print"/>
          <a:srcRect/>
          <a:stretch>
            <a:fillRect/>
          </a:stretch>
        </p:blipFill>
        <p:spPr bwMode="auto">
          <a:xfrm>
            <a:off x="7486379" y="0"/>
            <a:ext cx="819421" cy="838200"/>
          </a:xfrm>
          <a:prstGeom prst="rect">
            <a:avLst/>
          </a:prstGeom>
          <a:noFill/>
        </p:spPr>
      </p:pic>
      <p:sp>
        <p:nvSpPr>
          <p:cNvPr id="11" name="Slide Number Placeholder 3"/>
          <p:cNvSpPr>
            <a:spLocks noGrp="1"/>
          </p:cNvSpPr>
          <p:nvPr>
            <p:ph type="sldNum" sz="quarter" idx="12"/>
          </p:nvPr>
        </p:nvSpPr>
        <p:spPr/>
        <p:txBody>
          <a:bodyPr/>
          <a:lstStyle/>
          <a:p>
            <a:fld id="{3D0D3D65-630E-4E71-9E48-7FDA7062D1BF}" type="slidenum">
              <a:rPr lang="en-GB"/>
              <a:pPr/>
              <a:t>38</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2756"/>
                                        </p:tgtEl>
                                        <p:attrNameLst>
                                          <p:attrName>style.visibility</p:attrName>
                                        </p:attrNameLst>
                                      </p:cBhvr>
                                      <p:to>
                                        <p:strVal val="visible"/>
                                      </p:to>
                                    </p:set>
                                    <p:anim calcmode="lin" valueType="num">
                                      <p:cBhvr>
                                        <p:cTn id="7" dur="500" fill="hold"/>
                                        <p:tgtEl>
                                          <p:spTgt spid="202756"/>
                                        </p:tgtEl>
                                        <p:attrNameLst>
                                          <p:attrName>ppt_w</p:attrName>
                                        </p:attrNameLst>
                                      </p:cBhvr>
                                      <p:tavLst>
                                        <p:tav tm="0">
                                          <p:val>
                                            <p:fltVal val="0"/>
                                          </p:val>
                                        </p:tav>
                                        <p:tav tm="100000">
                                          <p:val>
                                            <p:strVal val="#ppt_w"/>
                                          </p:val>
                                        </p:tav>
                                      </p:tavLst>
                                    </p:anim>
                                    <p:anim calcmode="lin" valueType="num">
                                      <p:cBhvr>
                                        <p:cTn id="8" dur="500" fill="hold"/>
                                        <p:tgtEl>
                                          <p:spTgt spid="20275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02755"/>
                                        </p:tgtEl>
                                        <p:attrNameLst>
                                          <p:attrName>style.visibility</p:attrName>
                                        </p:attrNameLst>
                                      </p:cBhvr>
                                      <p:to>
                                        <p:strVal val="visible"/>
                                      </p:to>
                                    </p:set>
                                    <p:anim calcmode="lin" valueType="num">
                                      <p:cBhvr>
                                        <p:cTn id="13" dur="500" fill="hold"/>
                                        <p:tgtEl>
                                          <p:spTgt spid="202755"/>
                                        </p:tgtEl>
                                        <p:attrNameLst>
                                          <p:attrName>ppt_w</p:attrName>
                                        </p:attrNameLst>
                                      </p:cBhvr>
                                      <p:tavLst>
                                        <p:tav tm="0">
                                          <p:val>
                                            <p:fltVal val="0"/>
                                          </p:val>
                                        </p:tav>
                                        <p:tav tm="100000">
                                          <p:val>
                                            <p:strVal val="#ppt_w"/>
                                          </p:val>
                                        </p:tav>
                                      </p:tavLst>
                                    </p:anim>
                                    <p:anim calcmode="lin" valueType="num">
                                      <p:cBhvr>
                                        <p:cTn id="14" dur="500" fill="hold"/>
                                        <p:tgtEl>
                                          <p:spTgt spid="20275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02762"/>
                                        </p:tgtEl>
                                        <p:attrNameLst>
                                          <p:attrName>style.visibility</p:attrName>
                                        </p:attrNameLst>
                                      </p:cBhvr>
                                      <p:to>
                                        <p:strVal val="visible"/>
                                      </p:to>
                                    </p:set>
                                    <p:anim calcmode="lin" valueType="num">
                                      <p:cBhvr>
                                        <p:cTn id="19" dur="500" fill="hold"/>
                                        <p:tgtEl>
                                          <p:spTgt spid="202762"/>
                                        </p:tgtEl>
                                        <p:attrNameLst>
                                          <p:attrName>ppt_w</p:attrName>
                                        </p:attrNameLst>
                                      </p:cBhvr>
                                      <p:tavLst>
                                        <p:tav tm="0">
                                          <p:val>
                                            <p:fltVal val="0"/>
                                          </p:val>
                                        </p:tav>
                                        <p:tav tm="100000">
                                          <p:val>
                                            <p:strVal val="#ppt_w"/>
                                          </p:val>
                                        </p:tav>
                                      </p:tavLst>
                                    </p:anim>
                                    <p:anim calcmode="lin" valueType="num">
                                      <p:cBhvr>
                                        <p:cTn id="20" dur="500" fill="hold"/>
                                        <p:tgtEl>
                                          <p:spTgt spid="202762"/>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275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2756">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2756">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2756">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2756">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2756">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2756">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02755">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2755">
                                            <p:txEl>
                                              <p:pRg st="2" end="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02755">
                                            <p:txEl>
                                              <p:pRg st="4" end="4"/>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02755">
                                            <p:txEl>
                                              <p:pRg st="5" end="5"/>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02755">
                                            <p:txEl>
                                              <p:pRg st="7" end="7"/>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02755">
                                            <p:txEl>
                                              <p:pRg st="8" end="8"/>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02762">
                                            <p:txEl>
                                              <p:pRg st="0" end="0"/>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02762">
                                            <p:txEl>
                                              <p:pRg st="2" end="2"/>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202762">
                                            <p:txEl>
                                              <p:pRg st="4" end="4"/>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202762">
                                            <p:txEl>
                                              <p:pRg st="5" end="5"/>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202762">
                                            <p:txEl>
                                              <p:pRg st="6" end="6"/>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202762">
                                            <p:txEl>
                                              <p:pRg st="8" end="8"/>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20276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animBg="1"/>
      <p:bldP spid="202756" grpId="0" animBg="1"/>
      <p:bldP spid="20276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fld id="{3D0D3D65-630E-4E71-9E48-7FDA7062D1BF}" type="slidenum">
              <a:rPr lang="en-GB"/>
              <a:pPr/>
              <a:t>39</a:t>
            </a:fld>
            <a:endParaRPr lang="en-GB"/>
          </a:p>
        </p:txBody>
      </p:sp>
      <p:sp>
        <p:nvSpPr>
          <p:cNvPr id="202754" name="Rectangle 2"/>
          <p:cNvSpPr>
            <a:spLocks noChangeArrowheads="1"/>
          </p:cNvSpPr>
          <p:nvPr/>
        </p:nvSpPr>
        <p:spPr bwMode="auto">
          <a:xfrm>
            <a:off x="0" y="0"/>
            <a:ext cx="9144000" cy="836613"/>
          </a:xfrm>
          <a:prstGeom prst="rect">
            <a:avLst/>
          </a:prstGeom>
          <a:noFill/>
          <a:ln w="9525">
            <a:noFill/>
            <a:miter lim="800000"/>
            <a:headEnd/>
            <a:tailEnd/>
          </a:ln>
          <a:effectLst/>
        </p:spPr>
        <p:txBody>
          <a:bodyPr anchor="ctr"/>
          <a:lstStyle/>
          <a:p>
            <a:pPr algn="ctr"/>
            <a:r>
              <a:rPr lang="en-GB" sz="2000" b="1" dirty="0" smtClean="0">
                <a:latin typeface="Verdana" pitchFamily="34" charset="0"/>
              </a:rPr>
              <a:t>Motivating and Retaining Staff: </a:t>
            </a:r>
          </a:p>
          <a:p>
            <a:pPr algn="ctr"/>
            <a:r>
              <a:rPr lang="en-GB" sz="2000" b="1" dirty="0" smtClean="0">
                <a:latin typeface="Verdana" pitchFamily="34" charset="0"/>
              </a:rPr>
              <a:t>Financial Incentives &amp; Payment Systems </a:t>
            </a:r>
            <a:endParaRPr lang="en-GB" sz="2000" b="1" dirty="0">
              <a:latin typeface="Verdana" pitchFamily="34" charset="0"/>
            </a:endParaRPr>
          </a:p>
        </p:txBody>
      </p:sp>
      <p:sp>
        <p:nvSpPr>
          <p:cNvPr id="202757" name="AutoShape 5"/>
          <p:cNvSpPr>
            <a:spLocks noChangeArrowheads="1"/>
          </p:cNvSpPr>
          <p:nvPr/>
        </p:nvSpPr>
        <p:spPr bwMode="auto">
          <a:xfrm>
            <a:off x="76200" y="914400"/>
            <a:ext cx="2971800" cy="5791200"/>
          </a:xfrm>
          <a:prstGeom prst="roundRect">
            <a:avLst/>
          </a:prstGeom>
          <a:solidFill>
            <a:srgbClr val="FFD9F3"/>
          </a:solidFill>
          <a:ln w="9525">
            <a:solidFill>
              <a:schemeClr val="tx1"/>
            </a:solidFill>
            <a:round/>
            <a:headEnd/>
            <a:tailEnd/>
          </a:ln>
          <a:effectLst/>
        </p:spPr>
        <p:txBody>
          <a:bodyPr/>
          <a:lstStyle/>
          <a:p>
            <a:pPr algn="ctr"/>
            <a:r>
              <a:rPr lang="en-GB" b="1" i="1" dirty="0">
                <a:latin typeface="Calibri" pitchFamily="34" charset="0"/>
              </a:rPr>
              <a:t>Overtime</a:t>
            </a:r>
          </a:p>
          <a:p>
            <a:endParaRPr lang="en-GB" sz="600" dirty="0">
              <a:latin typeface="Calibri" pitchFamily="34" charset="0"/>
            </a:endParaRPr>
          </a:p>
          <a:p>
            <a:r>
              <a:rPr lang="en-GB" dirty="0">
                <a:latin typeface="Calibri" pitchFamily="34" charset="0"/>
              </a:rPr>
              <a:t>This is where an employee works hours over their contracted </a:t>
            </a:r>
            <a:r>
              <a:rPr lang="en-GB" dirty="0" smtClean="0">
                <a:latin typeface="Calibri" pitchFamily="34" charset="0"/>
              </a:rPr>
              <a:t>hours. The </a:t>
            </a:r>
            <a:r>
              <a:rPr lang="en-GB" dirty="0">
                <a:latin typeface="Calibri" pitchFamily="34" charset="0"/>
              </a:rPr>
              <a:t>rate of pay is usually higher than the normal hourly rate </a:t>
            </a:r>
            <a:r>
              <a:rPr lang="en-GB" dirty="0" err="1">
                <a:latin typeface="Calibri" pitchFamily="34" charset="0"/>
              </a:rPr>
              <a:t>eg</a:t>
            </a:r>
            <a:r>
              <a:rPr lang="en-GB" dirty="0">
                <a:latin typeface="Calibri" pitchFamily="34" charset="0"/>
              </a:rPr>
              <a:t> double </a:t>
            </a:r>
            <a:r>
              <a:rPr lang="en-GB" dirty="0" smtClean="0">
                <a:latin typeface="Calibri" pitchFamily="34" charset="0"/>
              </a:rPr>
              <a:t>time.</a:t>
            </a:r>
          </a:p>
          <a:p>
            <a:endParaRPr lang="en-GB" sz="600" dirty="0" smtClean="0">
              <a:latin typeface="Calibri" pitchFamily="34" charset="0"/>
            </a:endParaRPr>
          </a:p>
          <a:p>
            <a:r>
              <a:rPr lang="en-GB" b="1" dirty="0" smtClean="0">
                <a:latin typeface="Calibri" pitchFamily="34" charset="0"/>
              </a:rPr>
              <a:t>Benefits:</a:t>
            </a:r>
          </a:p>
          <a:p>
            <a:pPr lvl="0"/>
            <a:r>
              <a:rPr lang="en-GB" dirty="0" smtClean="0">
                <a:latin typeface="Calibri" pitchFamily="34" charset="0"/>
              </a:rPr>
              <a:t>Staff are motivated as they can gain more money than normal per hour.</a:t>
            </a:r>
          </a:p>
          <a:p>
            <a:pPr lvl="0"/>
            <a:endParaRPr lang="en-GB" sz="600" dirty="0" smtClean="0">
              <a:latin typeface="Calibri" pitchFamily="34" charset="0"/>
            </a:endParaRPr>
          </a:p>
          <a:p>
            <a:pPr lvl="0"/>
            <a:r>
              <a:rPr lang="en-GB" b="1" dirty="0" smtClean="0">
                <a:latin typeface="Calibri" pitchFamily="34" charset="0"/>
              </a:rPr>
              <a:t>Costs:</a:t>
            </a:r>
          </a:p>
          <a:p>
            <a:r>
              <a:rPr lang="en-GB" dirty="0" smtClean="0">
                <a:latin typeface="Calibri" pitchFamily="34" charset="0"/>
              </a:rPr>
              <a:t>If not managed well staff may work slowly to create a situation where overtime is needed. </a:t>
            </a:r>
          </a:p>
          <a:p>
            <a:r>
              <a:rPr lang="en-GB" dirty="0" smtClean="0">
                <a:latin typeface="Calibri" pitchFamily="34" charset="0"/>
              </a:rPr>
              <a:t>Also can be expensive for the business.</a:t>
            </a:r>
          </a:p>
          <a:p>
            <a:pPr lvl="0"/>
            <a:endParaRPr lang="en-GB" dirty="0" smtClean="0">
              <a:latin typeface="Calibri" pitchFamily="34" charset="0"/>
            </a:endParaRPr>
          </a:p>
          <a:p>
            <a:endParaRPr lang="en-GB" dirty="0">
              <a:latin typeface="Calibri" pitchFamily="34" charset="0"/>
            </a:endParaRPr>
          </a:p>
        </p:txBody>
      </p:sp>
      <p:pic>
        <p:nvPicPr>
          <p:cNvPr id="12" name="Picture 2" descr="https://openclipart.org/image/800px/svg_to_png/3330/barretr-Key.png"/>
          <p:cNvPicPr>
            <a:picLocks noChangeAspect="1" noChangeArrowheads="1"/>
          </p:cNvPicPr>
          <p:nvPr/>
        </p:nvPicPr>
        <p:blipFill>
          <a:blip r:embed="rId2" cstate="print"/>
          <a:srcRect/>
          <a:stretch>
            <a:fillRect/>
          </a:stretch>
        </p:blipFill>
        <p:spPr bwMode="auto">
          <a:xfrm>
            <a:off x="8305800" y="76200"/>
            <a:ext cx="755824" cy="762000"/>
          </a:xfrm>
          <a:prstGeom prst="rect">
            <a:avLst/>
          </a:prstGeom>
          <a:noFill/>
        </p:spPr>
      </p:pic>
      <p:sp>
        <p:nvSpPr>
          <p:cNvPr id="9" name="AutoShape 7"/>
          <p:cNvSpPr>
            <a:spLocks noChangeArrowheads="1"/>
          </p:cNvSpPr>
          <p:nvPr/>
        </p:nvSpPr>
        <p:spPr bwMode="auto">
          <a:xfrm>
            <a:off x="3124200" y="914400"/>
            <a:ext cx="2895600" cy="5791200"/>
          </a:xfrm>
          <a:prstGeom prst="roundRect">
            <a:avLst/>
          </a:prstGeom>
          <a:solidFill>
            <a:srgbClr val="FFD9F3"/>
          </a:solidFill>
          <a:ln w="9525">
            <a:solidFill>
              <a:schemeClr val="tx1"/>
            </a:solidFill>
            <a:round/>
            <a:headEnd/>
            <a:tailEnd/>
          </a:ln>
          <a:effectLst/>
        </p:spPr>
        <p:txBody>
          <a:bodyPr/>
          <a:lstStyle/>
          <a:p>
            <a:pPr algn="ctr"/>
            <a:r>
              <a:rPr lang="en-GB" b="1" i="1" dirty="0">
                <a:latin typeface="Calibri" pitchFamily="34" charset="0"/>
              </a:rPr>
              <a:t>Commission</a:t>
            </a:r>
          </a:p>
          <a:p>
            <a:endParaRPr lang="en-GB" sz="600" dirty="0">
              <a:latin typeface="Calibri" pitchFamily="34" charset="0"/>
            </a:endParaRPr>
          </a:p>
          <a:p>
            <a:r>
              <a:rPr lang="en-GB" dirty="0">
                <a:latin typeface="Calibri" pitchFamily="34" charset="0"/>
              </a:rPr>
              <a:t>Workers receive a percentage of the sales value of the products they </a:t>
            </a:r>
            <a:r>
              <a:rPr lang="en-GB" dirty="0" smtClean="0">
                <a:latin typeface="Calibri" pitchFamily="34" charset="0"/>
              </a:rPr>
              <a:t>sell. This is usually paid on top of a low basic time rate.</a:t>
            </a:r>
            <a:endParaRPr lang="en-GB" dirty="0">
              <a:latin typeface="Calibri" pitchFamily="34" charset="0"/>
            </a:endParaRPr>
          </a:p>
          <a:p>
            <a:endParaRPr lang="en-GB" sz="900" dirty="0">
              <a:latin typeface="Calibri" pitchFamily="34" charset="0"/>
            </a:endParaRPr>
          </a:p>
          <a:p>
            <a:r>
              <a:rPr lang="en-GB" b="1" dirty="0" smtClean="0">
                <a:latin typeface="Calibri" pitchFamily="34" charset="0"/>
              </a:rPr>
              <a:t>Benefits:</a:t>
            </a:r>
          </a:p>
          <a:p>
            <a:pPr lvl="0" eaLnBrk="0" fontAlgn="base" hangingPunct="0">
              <a:spcBef>
                <a:spcPts val="575"/>
              </a:spcBef>
              <a:spcAft>
                <a:spcPct val="0"/>
              </a:spcAft>
              <a:buClr>
                <a:schemeClr val="accent1"/>
              </a:buClr>
              <a:buSzPct val="85000"/>
            </a:pPr>
            <a:r>
              <a:rPr lang="en-GB" dirty="0" smtClean="0">
                <a:latin typeface="Calibri" pitchFamily="34" charset="0"/>
              </a:rPr>
              <a:t>Staff are motivated to sell more as they will earn more, thus earning more money for the business as well</a:t>
            </a:r>
          </a:p>
          <a:p>
            <a:endParaRPr lang="en-GB" sz="600" dirty="0" smtClean="0">
              <a:latin typeface="Calibri" pitchFamily="34" charset="0"/>
            </a:endParaRPr>
          </a:p>
          <a:p>
            <a:r>
              <a:rPr lang="en-GB" b="1" dirty="0" smtClean="0">
                <a:latin typeface="Calibri" pitchFamily="34" charset="0"/>
              </a:rPr>
              <a:t>Costs:</a:t>
            </a:r>
          </a:p>
          <a:p>
            <a:pPr lvl="0"/>
            <a:r>
              <a:rPr lang="en-GB" dirty="0" smtClean="0">
                <a:latin typeface="Calibri" pitchFamily="34" charset="0"/>
              </a:rPr>
              <a:t>However this can place pressure on sales staff and staff may fall out as they compete against each other for sales</a:t>
            </a:r>
          </a:p>
          <a:p>
            <a:endParaRPr lang="en-GB" dirty="0">
              <a:latin typeface="Calibri" pitchFamily="34" charset="0"/>
            </a:endParaRPr>
          </a:p>
        </p:txBody>
      </p:sp>
      <p:pic>
        <p:nvPicPr>
          <p:cNvPr id="22530" name="Picture 2" descr="Free Dollar Eyes Emoji">
            <a:hlinkClick r:id="rId3"/>
          </p:cNvPr>
          <p:cNvPicPr>
            <a:picLocks noChangeAspect="1" noChangeArrowheads="1"/>
          </p:cNvPicPr>
          <p:nvPr/>
        </p:nvPicPr>
        <p:blipFill>
          <a:blip r:embed="rId4" cstate="print"/>
          <a:srcRect/>
          <a:stretch>
            <a:fillRect/>
          </a:stretch>
        </p:blipFill>
        <p:spPr bwMode="auto">
          <a:xfrm>
            <a:off x="780779" y="0"/>
            <a:ext cx="819421" cy="838200"/>
          </a:xfrm>
          <a:prstGeom prst="rect">
            <a:avLst/>
          </a:prstGeom>
          <a:noFill/>
        </p:spPr>
      </p:pic>
      <p:pic>
        <p:nvPicPr>
          <p:cNvPr id="13" name="Picture 2" descr="Free Dollar Eyes Emoji">
            <a:hlinkClick r:id="rId3"/>
          </p:cNvPr>
          <p:cNvPicPr>
            <a:picLocks noChangeAspect="1" noChangeArrowheads="1"/>
          </p:cNvPicPr>
          <p:nvPr/>
        </p:nvPicPr>
        <p:blipFill>
          <a:blip r:embed="rId4" cstate="print"/>
          <a:srcRect/>
          <a:stretch>
            <a:fillRect/>
          </a:stretch>
        </p:blipFill>
        <p:spPr bwMode="auto">
          <a:xfrm>
            <a:off x="7486379" y="0"/>
            <a:ext cx="819421" cy="838200"/>
          </a:xfrm>
          <a:prstGeom prst="rect">
            <a:avLst/>
          </a:prstGeom>
          <a:noFill/>
        </p:spPr>
      </p:pic>
      <p:sp>
        <p:nvSpPr>
          <p:cNvPr id="10" name="AutoShape 5"/>
          <p:cNvSpPr>
            <a:spLocks noChangeArrowheads="1"/>
          </p:cNvSpPr>
          <p:nvPr/>
        </p:nvSpPr>
        <p:spPr bwMode="auto">
          <a:xfrm>
            <a:off x="6096000" y="914400"/>
            <a:ext cx="2819400" cy="5791200"/>
          </a:xfrm>
          <a:prstGeom prst="roundRect">
            <a:avLst/>
          </a:prstGeom>
          <a:solidFill>
            <a:srgbClr val="FFD9F3"/>
          </a:solidFill>
          <a:ln w="9525">
            <a:solidFill>
              <a:schemeClr val="tx1"/>
            </a:solidFill>
            <a:round/>
            <a:headEnd/>
            <a:tailEnd/>
          </a:ln>
          <a:effectLst/>
        </p:spPr>
        <p:txBody>
          <a:bodyPr/>
          <a:lstStyle/>
          <a:p>
            <a:pPr algn="ctr"/>
            <a:r>
              <a:rPr lang="en-GB" b="1" i="1" dirty="0" smtClean="0">
                <a:latin typeface="Calibri" pitchFamily="34" charset="0"/>
              </a:rPr>
              <a:t>Bonus</a:t>
            </a:r>
            <a:endParaRPr lang="en-GB" b="1" i="1" dirty="0">
              <a:latin typeface="Calibri" pitchFamily="34" charset="0"/>
            </a:endParaRPr>
          </a:p>
          <a:p>
            <a:endParaRPr lang="en-GB" sz="600" dirty="0">
              <a:latin typeface="Calibri" pitchFamily="34" charset="0"/>
            </a:endParaRPr>
          </a:p>
          <a:p>
            <a:r>
              <a:rPr lang="en-GB" dirty="0" smtClean="0">
                <a:latin typeface="Calibri" pitchFamily="34" charset="0"/>
              </a:rPr>
              <a:t>Employees receive a certain amount of extra money if they reach a target set for them.</a:t>
            </a:r>
          </a:p>
          <a:p>
            <a:endParaRPr lang="en-GB" sz="600" dirty="0" smtClean="0">
              <a:latin typeface="Calibri" pitchFamily="34" charset="0"/>
            </a:endParaRPr>
          </a:p>
          <a:p>
            <a:r>
              <a:rPr lang="en-GB" b="1" dirty="0" smtClean="0">
                <a:latin typeface="Calibri" pitchFamily="34" charset="0"/>
              </a:rPr>
              <a:t>Benefits:</a:t>
            </a:r>
          </a:p>
          <a:p>
            <a:pPr lvl="0"/>
            <a:r>
              <a:rPr lang="en-GB" dirty="0" smtClean="0">
                <a:latin typeface="Calibri" pitchFamily="34" charset="0"/>
              </a:rPr>
              <a:t>Can motivate and retain staff because they know that they can earn extra money for staying and working hard in the business.</a:t>
            </a:r>
          </a:p>
          <a:p>
            <a:pPr lvl="0"/>
            <a:endParaRPr lang="en-GB" sz="600" dirty="0" smtClean="0">
              <a:latin typeface="Calibri" pitchFamily="34" charset="0"/>
            </a:endParaRPr>
          </a:p>
          <a:p>
            <a:pPr lvl="0"/>
            <a:r>
              <a:rPr lang="en-GB" b="1" dirty="0" smtClean="0">
                <a:latin typeface="Calibri" pitchFamily="34" charset="0"/>
              </a:rPr>
              <a:t>Costs:</a:t>
            </a:r>
          </a:p>
          <a:p>
            <a:pPr lvl="0"/>
            <a:r>
              <a:rPr lang="en-GB" dirty="0" smtClean="0">
                <a:latin typeface="Calibri" pitchFamily="34" charset="0"/>
              </a:rPr>
              <a:t>Could be </a:t>
            </a:r>
            <a:r>
              <a:rPr lang="en-GB" dirty="0" err="1" smtClean="0">
                <a:latin typeface="Calibri" pitchFamily="34" charset="0"/>
              </a:rPr>
              <a:t>demotivating</a:t>
            </a:r>
            <a:r>
              <a:rPr lang="en-GB" dirty="0" smtClean="0">
                <a:latin typeface="Calibri" pitchFamily="34" charset="0"/>
              </a:rPr>
              <a:t> to some staff as they may become envious of staff that get better bonuses.</a:t>
            </a:r>
          </a:p>
          <a:p>
            <a:pPr lvl="0"/>
            <a:endParaRPr lang="en-GB" dirty="0" smtClean="0">
              <a:latin typeface="Calibri" pitchFamily="34" charset="0"/>
            </a:endParaRPr>
          </a:p>
          <a:p>
            <a:endParaRPr lang="en-GB"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2757"/>
                                        </p:tgtEl>
                                        <p:attrNameLst>
                                          <p:attrName>style.visibility</p:attrName>
                                        </p:attrNameLst>
                                      </p:cBhvr>
                                      <p:to>
                                        <p:strVal val="visible"/>
                                      </p:to>
                                    </p:set>
                                    <p:anim calcmode="lin" valueType="num">
                                      <p:cBhvr>
                                        <p:cTn id="7" dur="500" fill="hold"/>
                                        <p:tgtEl>
                                          <p:spTgt spid="202757"/>
                                        </p:tgtEl>
                                        <p:attrNameLst>
                                          <p:attrName>ppt_w</p:attrName>
                                        </p:attrNameLst>
                                      </p:cBhvr>
                                      <p:tavLst>
                                        <p:tav tm="0">
                                          <p:val>
                                            <p:fltVal val="0"/>
                                          </p:val>
                                        </p:tav>
                                        <p:tav tm="100000">
                                          <p:val>
                                            <p:strVal val="#ppt_w"/>
                                          </p:val>
                                        </p:tav>
                                      </p:tavLst>
                                    </p:anim>
                                    <p:anim calcmode="lin" valueType="num">
                                      <p:cBhvr>
                                        <p:cTn id="8" dur="500" fill="hold"/>
                                        <p:tgtEl>
                                          <p:spTgt spid="20275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2757">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2757">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2757">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2757">
                                            <p:txEl>
                                              <p:pRg st="5" end="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02757">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2757">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02757">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7"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81000" y="0"/>
            <a:ext cx="8382000" cy="381000"/>
          </a:xfrm>
        </p:spPr>
        <p:txBody>
          <a:bodyPr/>
          <a:lstStyle/>
          <a:p>
            <a:pPr eaLnBrk="1" hangingPunct="1"/>
            <a:r>
              <a:rPr lang="en-GB" sz="2800" b="1" dirty="0" smtClean="0">
                <a:latin typeface="Calibri" pitchFamily="34" charset="0"/>
                <a:cs typeface="Calibri" pitchFamily="34" charset="0"/>
              </a:rPr>
              <a:t>Contents</a:t>
            </a:r>
          </a:p>
        </p:txBody>
      </p:sp>
      <p:sp>
        <p:nvSpPr>
          <p:cNvPr id="5123" name="Slide Number Placeholder 3"/>
          <p:cNvSpPr>
            <a:spLocks noGrp="1"/>
          </p:cNvSpPr>
          <p:nvPr>
            <p:ph type="sldNum" sz="quarter" idx="12"/>
          </p:nvPr>
        </p:nvSpPr>
        <p:spPr>
          <a:noFill/>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33437A3-08E8-4B21-BFE5-9B78ADDF5068}" type="slidenum">
              <a:rPr lang="en-GB" smtClean="0">
                <a:solidFill>
                  <a:srgbClr val="000000"/>
                </a:solidFill>
              </a:rPr>
              <a:pPr eaLnBrk="1" hangingPunct="1"/>
              <a:t>4</a:t>
            </a:fld>
            <a:endParaRPr lang="en-GB" smtClean="0">
              <a:solidFill>
                <a:srgbClr val="000000"/>
              </a:solidFill>
            </a:endParaRPr>
          </a:p>
        </p:txBody>
      </p:sp>
      <p:graphicFrame>
        <p:nvGraphicFramePr>
          <p:cNvPr id="6" name="Table 5"/>
          <p:cNvGraphicFramePr>
            <a:graphicFrameLocks noGrp="1"/>
          </p:cNvGraphicFramePr>
          <p:nvPr/>
        </p:nvGraphicFramePr>
        <p:xfrm>
          <a:off x="457200" y="381000"/>
          <a:ext cx="8458200" cy="6307466"/>
        </p:xfrm>
        <a:graphic>
          <a:graphicData uri="http://schemas.openxmlformats.org/drawingml/2006/table">
            <a:tbl>
              <a:tblPr/>
              <a:tblGrid>
                <a:gridCol w="7553824">
                  <a:extLst>
                    <a:ext uri="{9D8B030D-6E8A-4147-A177-3AD203B41FA5}">
                      <a16:colId xmlns:a16="http://schemas.microsoft.com/office/drawing/2014/main" val="20000"/>
                    </a:ext>
                  </a:extLst>
                </a:gridCol>
                <a:gridCol w="904376">
                  <a:extLst>
                    <a:ext uri="{9D8B030D-6E8A-4147-A177-3AD203B41FA5}">
                      <a16:colId xmlns:a16="http://schemas.microsoft.com/office/drawing/2014/main" val="20001"/>
                    </a:ext>
                  </a:extLst>
                </a:gridCol>
              </a:tblGrid>
              <a:tr h="286703">
                <a:tc>
                  <a:txBody>
                    <a:bodyPr/>
                    <a:lstStyle/>
                    <a:p>
                      <a:pPr>
                        <a:lnSpc>
                          <a:spcPct val="100000"/>
                        </a:lnSpc>
                        <a:spcBef>
                          <a:spcPts val="600"/>
                        </a:spcBef>
                        <a:spcAft>
                          <a:spcPts val="600"/>
                        </a:spcAft>
                      </a:pPr>
                      <a:r>
                        <a:rPr lang="en-GB" sz="1800" b="1" dirty="0" smtClean="0">
                          <a:latin typeface="+mn-lt"/>
                          <a:ea typeface="Times New Roman"/>
                        </a:rPr>
                        <a:t>Introduction </a:t>
                      </a:r>
                      <a:r>
                        <a:rPr lang="en-GB" sz="1800" b="1" dirty="0">
                          <a:latin typeface="+mn-lt"/>
                          <a:ea typeface="Times New Roman"/>
                        </a:rPr>
                        <a:t>to Management of People and the Role of HR</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Bef>
                          <a:spcPts val="600"/>
                        </a:spcBef>
                        <a:spcAft>
                          <a:spcPts val="600"/>
                        </a:spcAft>
                      </a:pPr>
                      <a:r>
                        <a:rPr lang="en-GB" sz="1800" dirty="0">
                          <a:latin typeface="+mn-lt"/>
                          <a:ea typeface="Times New Roman"/>
                        </a:rPr>
                        <a:t>5-6</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86703">
                <a:tc>
                  <a:txBody>
                    <a:bodyPr/>
                    <a:lstStyle/>
                    <a:p>
                      <a:pPr>
                        <a:lnSpc>
                          <a:spcPct val="100000"/>
                        </a:lnSpc>
                        <a:spcBef>
                          <a:spcPts val="600"/>
                        </a:spcBef>
                        <a:spcAft>
                          <a:spcPts val="600"/>
                        </a:spcAft>
                      </a:pPr>
                      <a:r>
                        <a:rPr lang="en-GB" sz="1800" b="1" dirty="0">
                          <a:latin typeface="+mn-lt"/>
                          <a:ea typeface="Times New Roman"/>
                        </a:rPr>
                        <a:t>Recruitment and Selection</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Bef>
                          <a:spcPts val="600"/>
                        </a:spcBef>
                        <a:spcAft>
                          <a:spcPts val="600"/>
                        </a:spcAft>
                      </a:pPr>
                      <a:endParaRPr lang="en-GB" sz="1800" dirty="0">
                        <a:latin typeface="+mn-lt"/>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86703">
                <a:tc>
                  <a:txBody>
                    <a:bodyPr/>
                    <a:lstStyle/>
                    <a:p>
                      <a:pPr>
                        <a:lnSpc>
                          <a:spcPct val="100000"/>
                        </a:lnSpc>
                        <a:spcBef>
                          <a:spcPts val="600"/>
                        </a:spcBef>
                        <a:spcAft>
                          <a:spcPts val="600"/>
                        </a:spcAft>
                      </a:pPr>
                      <a:r>
                        <a:rPr lang="en-GB" sz="1800" dirty="0">
                          <a:latin typeface="+mn-lt"/>
                          <a:ea typeface="Times New Roman"/>
                        </a:rPr>
                        <a:t>	Recruitment Process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Bef>
                          <a:spcPts val="600"/>
                        </a:spcBef>
                        <a:spcAft>
                          <a:spcPts val="600"/>
                        </a:spcAft>
                      </a:pPr>
                      <a:r>
                        <a:rPr lang="en-GB" sz="1800" dirty="0">
                          <a:latin typeface="+mn-lt"/>
                          <a:ea typeface="Times New Roman"/>
                        </a:rPr>
                        <a:t>9</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86703">
                <a:tc>
                  <a:txBody>
                    <a:bodyPr/>
                    <a:lstStyle/>
                    <a:p>
                      <a:pPr>
                        <a:lnSpc>
                          <a:spcPct val="100000"/>
                        </a:lnSpc>
                        <a:spcBef>
                          <a:spcPts val="600"/>
                        </a:spcBef>
                        <a:spcAft>
                          <a:spcPts val="600"/>
                        </a:spcAft>
                      </a:pPr>
                      <a:r>
                        <a:rPr lang="en-GB" sz="1800" dirty="0">
                          <a:latin typeface="+mn-lt"/>
                          <a:ea typeface="Times New Roman"/>
                        </a:rPr>
                        <a:t>	Internal Recruitment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Bef>
                          <a:spcPts val="600"/>
                        </a:spcBef>
                        <a:spcAft>
                          <a:spcPts val="600"/>
                        </a:spcAft>
                      </a:pPr>
                      <a:r>
                        <a:rPr lang="en-GB" sz="1800" dirty="0">
                          <a:latin typeface="+mn-lt"/>
                          <a:ea typeface="Times New Roman"/>
                        </a:rPr>
                        <a:t>10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86703">
                <a:tc>
                  <a:txBody>
                    <a:bodyPr/>
                    <a:lstStyle/>
                    <a:p>
                      <a:pPr>
                        <a:lnSpc>
                          <a:spcPct val="100000"/>
                        </a:lnSpc>
                        <a:spcBef>
                          <a:spcPts val="600"/>
                        </a:spcBef>
                        <a:spcAft>
                          <a:spcPts val="600"/>
                        </a:spcAft>
                      </a:pPr>
                      <a:r>
                        <a:rPr lang="en-GB" sz="1800" dirty="0">
                          <a:latin typeface="+mn-lt"/>
                          <a:ea typeface="Times New Roman"/>
                        </a:rPr>
                        <a:t>	Selection Process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Bef>
                          <a:spcPts val="600"/>
                        </a:spcBef>
                        <a:spcAft>
                          <a:spcPts val="600"/>
                        </a:spcAft>
                      </a:pPr>
                      <a:r>
                        <a:rPr lang="en-GB" sz="1800" dirty="0">
                          <a:latin typeface="+mn-lt"/>
                          <a:ea typeface="Times New Roman"/>
                        </a:rPr>
                        <a:t>11</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286703">
                <a:tc>
                  <a:txBody>
                    <a:bodyPr/>
                    <a:lstStyle/>
                    <a:p>
                      <a:pPr>
                        <a:lnSpc>
                          <a:spcPct val="100000"/>
                        </a:lnSpc>
                        <a:spcBef>
                          <a:spcPts val="600"/>
                        </a:spcBef>
                        <a:spcAft>
                          <a:spcPts val="600"/>
                        </a:spcAft>
                      </a:pPr>
                      <a:r>
                        <a:rPr lang="en-GB" sz="1800" dirty="0">
                          <a:latin typeface="+mn-lt"/>
                          <a:ea typeface="Times New Roman"/>
                        </a:rPr>
                        <a:t>	Key Documents used in the Recruitment and Selection Process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Bef>
                          <a:spcPts val="600"/>
                        </a:spcBef>
                        <a:spcAft>
                          <a:spcPts val="600"/>
                        </a:spcAft>
                      </a:pPr>
                      <a:r>
                        <a:rPr lang="en-GB" sz="1800" dirty="0">
                          <a:latin typeface="+mn-lt"/>
                          <a:ea typeface="Times New Roman"/>
                        </a:rPr>
                        <a:t>13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6703">
                <a:tc>
                  <a:txBody>
                    <a:bodyPr/>
                    <a:lstStyle/>
                    <a:p>
                      <a:pPr>
                        <a:lnSpc>
                          <a:spcPct val="100000"/>
                        </a:lnSpc>
                        <a:spcBef>
                          <a:spcPts val="600"/>
                        </a:spcBef>
                        <a:spcAft>
                          <a:spcPts val="600"/>
                        </a:spcAft>
                      </a:pPr>
                      <a:r>
                        <a:rPr lang="en-GB" sz="1800" dirty="0">
                          <a:latin typeface="+mn-lt"/>
                          <a:ea typeface="Times New Roman"/>
                        </a:rPr>
                        <a:t>	Methods of Selection</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Bef>
                          <a:spcPts val="600"/>
                        </a:spcBef>
                        <a:spcAft>
                          <a:spcPts val="600"/>
                        </a:spcAft>
                      </a:pPr>
                      <a:r>
                        <a:rPr lang="en-GB" sz="1800" dirty="0">
                          <a:latin typeface="+mn-lt"/>
                          <a:ea typeface="Times New Roman"/>
                        </a:rPr>
                        <a:t>14-16</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286703">
                <a:tc>
                  <a:txBody>
                    <a:bodyPr/>
                    <a:lstStyle/>
                    <a:p>
                      <a:pPr>
                        <a:lnSpc>
                          <a:spcPct val="100000"/>
                        </a:lnSpc>
                        <a:spcBef>
                          <a:spcPts val="600"/>
                        </a:spcBef>
                        <a:spcAft>
                          <a:spcPts val="600"/>
                        </a:spcAft>
                      </a:pPr>
                      <a:r>
                        <a:rPr lang="en-GB" sz="1800" b="1" dirty="0">
                          <a:latin typeface="+mn-lt"/>
                          <a:ea typeface="Times New Roman"/>
                        </a:rPr>
                        <a:t>Methods of Training</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Bef>
                          <a:spcPts val="600"/>
                        </a:spcBef>
                        <a:spcAft>
                          <a:spcPts val="600"/>
                        </a:spcAft>
                      </a:pPr>
                      <a:endParaRPr lang="en-GB" sz="1800" dirty="0">
                        <a:latin typeface="+mn-lt"/>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86703">
                <a:tc>
                  <a:txBody>
                    <a:bodyPr/>
                    <a:lstStyle/>
                    <a:p>
                      <a:pPr>
                        <a:lnSpc>
                          <a:spcPct val="100000"/>
                        </a:lnSpc>
                        <a:spcBef>
                          <a:spcPts val="600"/>
                        </a:spcBef>
                        <a:spcAft>
                          <a:spcPts val="600"/>
                        </a:spcAft>
                      </a:pPr>
                      <a:r>
                        <a:rPr lang="en-GB" sz="1800" dirty="0">
                          <a:latin typeface="+mn-lt"/>
                          <a:ea typeface="Times New Roman"/>
                        </a:rPr>
                        <a:t>	Costs and Benefits – Induction Training</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Bef>
                          <a:spcPts val="600"/>
                        </a:spcBef>
                        <a:spcAft>
                          <a:spcPts val="600"/>
                        </a:spcAft>
                      </a:pPr>
                      <a:r>
                        <a:rPr lang="en-GB" sz="1800" dirty="0">
                          <a:latin typeface="+mn-lt"/>
                          <a:ea typeface="Times New Roman"/>
                        </a:rPr>
                        <a:t>30</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286703">
                <a:tc>
                  <a:txBody>
                    <a:bodyPr/>
                    <a:lstStyle/>
                    <a:p>
                      <a:pPr>
                        <a:lnSpc>
                          <a:spcPct val="100000"/>
                        </a:lnSpc>
                        <a:spcBef>
                          <a:spcPts val="600"/>
                        </a:spcBef>
                        <a:spcAft>
                          <a:spcPts val="600"/>
                        </a:spcAft>
                      </a:pPr>
                      <a:r>
                        <a:rPr lang="en-GB" sz="1800" dirty="0">
                          <a:latin typeface="+mn-lt"/>
                          <a:ea typeface="Times New Roman"/>
                        </a:rPr>
                        <a:t>	Costs and Benefits – On the Job Training</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Bef>
                          <a:spcPts val="600"/>
                        </a:spcBef>
                        <a:spcAft>
                          <a:spcPts val="600"/>
                        </a:spcAft>
                      </a:pPr>
                      <a:r>
                        <a:rPr lang="en-GB" sz="1800" dirty="0">
                          <a:latin typeface="+mn-lt"/>
                          <a:ea typeface="Times New Roman"/>
                        </a:rPr>
                        <a:t>31</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9"/>
                  </a:ext>
                </a:extLst>
              </a:tr>
              <a:tr h="286703">
                <a:tc>
                  <a:txBody>
                    <a:bodyPr/>
                    <a:lstStyle/>
                    <a:p>
                      <a:pPr>
                        <a:lnSpc>
                          <a:spcPct val="100000"/>
                        </a:lnSpc>
                        <a:spcBef>
                          <a:spcPts val="600"/>
                        </a:spcBef>
                        <a:spcAft>
                          <a:spcPts val="600"/>
                        </a:spcAft>
                      </a:pPr>
                      <a:r>
                        <a:rPr lang="en-GB" sz="1800" dirty="0">
                          <a:latin typeface="+mn-lt"/>
                          <a:ea typeface="Times New Roman"/>
                        </a:rPr>
                        <a:t>	Costs and Benefits – Off the Job Training</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Bef>
                          <a:spcPts val="600"/>
                        </a:spcBef>
                        <a:spcAft>
                          <a:spcPts val="600"/>
                        </a:spcAft>
                      </a:pPr>
                      <a:r>
                        <a:rPr lang="en-GB" sz="1800" dirty="0">
                          <a:latin typeface="+mn-lt"/>
                          <a:ea typeface="Times New Roman"/>
                        </a:rPr>
                        <a:t>32</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0"/>
                  </a:ext>
                </a:extLst>
              </a:tr>
              <a:tr h="286703">
                <a:tc>
                  <a:txBody>
                    <a:bodyPr/>
                    <a:lstStyle/>
                    <a:p>
                      <a:pPr>
                        <a:lnSpc>
                          <a:spcPct val="100000"/>
                        </a:lnSpc>
                        <a:spcBef>
                          <a:spcPts val="600"/>
                        </a:spcBef>
                        <a:spcAft>
                          <a:spcPts val="600"/>
                        </a:spcAft>
                      </a:pPr>
                      <a:r>
                        <a:rPr lang="en-GB" sz="1800" dirty="0">
                          <a:latin typeface="+mn-lt"/>
                          <a:ea typeface="Times New Roman"/>
                        </a:rPr>
                        <a:t>	Reasons for Investing in Training</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Bef>
                          <a:spcPts val="600"/>
                        </a:spcBef>
                        <a:spcAft>
                          <a:spcPts val="600"/>
                        </a:spcAft>
                      </a:pPr>
                      <a:r>
                        <a:rPr lang="en-GB" sz="1800" dirty="0">
                          <a:latin typeface="+mn-lt"/>
                          <a:ea typeface="Times New Roman"/>
                        </a:rPr>
                        <a:t>33</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286703">
                <a:tc>
                  <a:txBody>
                    <a:bodyPr/>
                    <a:lstStyle/>
                    <a:p>
                      <a:pPr>
                        <a:lnSpc>
                          <a:spcPct val="100000"/>
                        </a:lnSpc>
                        <a:spcBef>
                          <a:spcPts val="600"/>
                        </a:spcBef>
                        <a:spcAft>
                          <a:spcPts val="600"/>
                        </a:spcAft>
                      </a:pPr>
                      <a:r>
                        <a:rPr lang="en-GB" sz="1800" b="1" dirty="0">
                          <a:latin typeface="+mn-lt"/>
                          <a:ea typeface="Times New Roman"/>
                        </a:rPr>
                        <a:t>Motivating and Retaining Employees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Bef>
                          <a:spcPts val="600"/>
                        </a:spcBef>
                        <a:spcAft>
                          <a:spcPts val="600"/>
                        </a:spcAft>
                      </a:pPr>
                      <a:endParaRPr lang="en-GB" sz="1800" dirty="0">
                        <a:latin typeface="+mn-lt"/>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2"/>
                  </a:ext>
                </a:extLst>
              </a:tr>
              <a:tr h="286703">
                <a:tc>
                  <a:txBody>
                    <a:bodyPr/>
                    <a:lstStyle/>
                    <a:p>
                      <a:pPr>
                        <a:lnSpc>
                          <a:spcPct val="100000"/>
                        </a:lnSpc>
                        <a:spcBef>
                          <a:spcPts val="600"/>
                        </a:spcBef>
                        <a:spcAft>
                          <a:spcPts val="600"/>
                        </a:spcAft>
                      </a:pPr>
                      <a:r>
                        <a:rPr lang="en-GB" sz="1800" dirty="0">
                          <a:latin typeface="+mn-lt"/>
                          <a:ea typeface="Times New Roman"/>
                        </a:rPr>
                        <a:t>	Financial Incentives &amp; Payment Systems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Bef>
                          <a:spcPts val="600"/>
                        </a:spcBef>
                        <a:spcAft>
                          <a:spcPts val="600"/>
                        </a:spcAft>
                      </a:pPr>
                      <a:r>
                        <a:rPr lang="en-GB" sz="1800" dirty="0" smtClean="0">
                          <a:latin typeface="+mn-lt"/>
                          <a:ea typeface="Times New Roman"/>
                        </a:rPr>
                        <a:t>38-39</a:t>
                      </a:r>
                      <a:endParaRPr lang="en-GB" sz="1800" dirty="0">
                        <a:latin typeface="+mn-lt"/>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3"/>
                  </a:ext>
                </a:extLst>
              </a:tr>
              <a:tr h="286703">
                <a:tc>
                  <a:txBody>
                    <a:bodyPr/>
                    <a:lstStyle/>
                    <a:p>
                      <a:pPr>
                        <a:lnSpc>
                          <a:spcPct val="100000"/>
                        </a:lnSpc>
                        <a:spcBef>
                          <a:spcPts val="600"/>
                        </a:spcBef>
                        <a:spcAft>
                          <a:spcPts val="600"/>
                        </a:spcAft>
                      </a:pPr>
                      <a:r>
                        <a:rPr lang="en-GB" sz="1800" dirty="0">
                          <a:latin typeface="+mn-lt"/>
                          <a:ea typeface="Times New Roman"/>
                        </a:rPr>
                        <a:t>	Non-Financial Incentives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Bef>
                          <a:spcPts val="600"/>
                        </a:spcBef>
                        <a:spcAft>
                          <a:spcPts val="600"/>
                        </a:spcAft>
                      </a:pPr>
                      <a:r>
                        <a:rPr lang="en-GB" sz="1800" dirty="0" smtClean="0">
                          <a:latin typeface="+mn-lt"/>
                          <a:ea typeface="Times New Roman"/>
                        </a:rPr>
                        <a:t>40-43</a:t>
                      </a:r>
                      <a:endParaRPr lang="en-GB" sz="1800" dirty="0">
                        <a:latin typeface="+mn-lt"/>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4"/>
                  </a:ext>
                </a:extLst>
              </a:tr>
              <a:tr h="286703">
                <a:tc>
                  <a:txBody>
                    <a:bodyPr/>
                    <a:lstStyle/>
                    <a:p>
                      <a:pPr>
                        <a:lnSpc>
                          <a:spcPct val="100000"/>
                        </a:lnSpc>
                        <a:spcBef>
                          <a:spcPts val="600"/>
                        </a:spcBef>
                        <a:spcAft>
                          <a:spcPts val="600"/>
                        </a:spcAft>
                      </a:pPr>
                      <a:r>
                        <a:rPr lang="en-GB" sz="1800" b="1" dirty="0" smtClean="0">
                          <a:latin typeface="+mn-lt"/>
                          <a:ea typeface="Times New Roman"/>
                        </a:rPr>
                        <a:t>Managing Employee Relations: Trade Unions, Works Councils and ACAS</a:t>
                      </a:r>
                      <a:endParaRPr lang="en-GB" sz="1800" b="1" dirty="0">
                        <a:latin typeface="+mn-lt"/>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Bef>
                          <a:spcPts val="600"/>
                        </a:spcBef>
                        <a:spcAft>
                          <a:spcPts val="600"/>
                        </a:spcAft>
                      </a:pPr>
                      <a:r>
                        <a:rPr lang="en-GB" sz="1800" dirty="0" smtClean="0">
                          <a:latin typeface="+mn-lt"/>
                          <a:ea typeface="Times New Roman"/>
                        </a:rPr>
                        <a:t>48</a:t>
                      </a:r>
                      <a:endParaRPr lang="en-GB" sz="1800" dirty="0">
                        <a:latin typeface="+mn-lt"/>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5"/>
                  </a:ext>
                </a:extLst>
              </a:tr>
              <a:tr h="286703">
                <a:tc>
                  <a:txBody>
                    <a:bodyPr/>
                    <a:lstStyle/>
                    <a:p>
                      <a:pPr>
                        <a:lnSpc>
                          <a:spcPct val="100000"/>
                        </a:lnSpc>
                        <a:spcBef>
                          <a:spcPts val="600"/>
                        </a:spcBef>
                        <a:spcAft>
                          <a:spcPts val="600"/>
                        </a:spcAft>
                      </a:pPr>
                      <a:r>
                        <a:rPr lang="en-GB" sz="1800" b="1" dirty="0" smtClean="0">
                          <a:latin typeface="+mn-lt"/>
                        </a:rPr>
                        <a:t>Industrial Action</a:t>
                      </a:r>
                      <a:endParaRPr lang="en-GB" sz="1800" dirty="0">
                        <a:latin typeface="+mn-lt"/>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Bef>
                          <a:spcPts val="600"/>
                        </a:spcBef>
                        <a:spcAft>
                          <a:spcPts val="600"/>
                        </a:spcAft>
                      </a:pPr>
                      <a:endParaRPr lang="en-GB" sz="1800" dirty="0">
                        <a:latin typeface="+mn-lt"/>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6"/>
                  </a:ext>
                </a:extLst>
              </a:tr>
              <a:tr h="286703">
                <a:tc>
                  <a:txBody>
                    <a:bodyPr/>
                    <a:lstStyle/>
                    <a:p>
                      <a:pPr>
                        <a:lnSpc>
                          <a:spcPct val="100000"/>
                        </a:lnSpc>
                        <a:spcBef>
                          <a:spcPts val="600"/>
                        </a:spcBef>
                        <a:spcAft>
                          <a:spcPts val="600"/>
                        </a:spcAft>
                      </a:pPr>
                      <a:r>
                        <a:rPr lang="en-GB" sz="1800" b="0" dirty="0" smtClean="0">
                          <a:latin typeface="+mn-lt"/>
                        </a:rPr>
                        <a:t>	Industrial</a:t>
                      </a:r>
                      <a:r>
                        <a:rPr lang="en-GB" sz="1800" b="0" baseline="0" dirty="0" smtClean="0">
                          <a:latin typeface="+mn-lt"/>
                        </a:rPr>
                        <a:t> </a:t>
                      </a:r>
                      <a:r>
                        <a:rPr lang="en-GB" sz="1800" b="0" dirty="0" smtClean="0">
                          <a:latin typeface="+mn-lt"/>
                        </a:rPr>
                        <a:t>Action taken by Employees</a:t>
                      </a:r>
                      <a:endParaRPr lang="en-GB" sz="1800" b="0" dirty="0">
                        <a:latin typeface="+mn-lt"/>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Bef>
                          <a:spcPts val="600"/>
                        </a:spcBef>
                        <a:spcAft>
                          <a:spcPts val="600"/>
                        </a:spcAft>
                      </a:pPr>
                      <a:r>
                        <a:rPr lang="en-GB" sz="1800" dirty="0" smtClean="0">
                          <a:latin typeface="+mn-lt"/>
                          <a:ea typeface="Times New Roman"/>
                        </a:rPr>
                        <a:t>49-50</a:t>
                      </a:r>
                      <a:endParaRPr lang="en-GB" sz="1800" dirty="0">
                        <a:latin typeface="+mn-lt"/>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7"/>
                  </a:ext>
                </a:extLst>
              </a:tr>
              <a:tr h="286703">
                <a:tc>
                  <a:txBody>
                    <a:bodyPr/>
                    <a:lstStyle/>
                    <a:p>
                      <a:pPr>
                        <a:lnSpc>
                          <a:spcPct val="100000"/>
                        </a:lnSpc>
                        <a:spcBef>
                          <a:spcPts val="600"/>
                        </a:spcBef>
                        <a:spcAft>
                          <a:spcPts val="600"/>
                        </a:spcAft>
                      </a:pPr>
                      <a:r>
                        <a:rPr lang="en-GB" sz="1800" b="0" dirty="0" smtClean="0">
                          <a:latin typeface="+mn-lt"/>
                        </a:rPr>
                        <a:t>	Industrial Action</a:t>
                      </a:r>
                      <a:r>
                        <a:rPr lang="en-GB" sz="1800" b="0" baseline="0" dirty="0" smtClean="0">
                          <a:latin typeface="+mn-lt"/>
                        </a:rPr>
                        <a:t> </a:t>
                      </a:r>
                      <a:r>
                        <a:rPr lang="en-GB" sz="1800" b="0" dirty="0" smtClean="0">
                          <a:latin typeface="+mn-lt"/>
                        </a:rPr>
                        <a:t>taken by Employers</a:t>
                      </a:r>
                      <a:endParaRPr lang="en-GB" sz="1800" b="0" dirty="0">
                        <a:latin typeface="+mn-lt"/>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Bef>
                          <a:spcPts val="600"/>
                        </a:spcBef>
                        <a:spcAft>
                          <a:spcPts val="600"/>
                        </a:spcAft>
                      </a:pPr>
                      <a:r>
                        <a:rPr lang="en-GB" sz="1800" dirty="0" smtClean="0">
                          <a:latin typeface="+mn-lt"/>
                          <a:ea typeface="Times New Roman"/>
                        </a:rPr>
                        <a:t>51</a:t>
                      </a:r>
                      <a:endParaRPr lang="en-GB" sz="1800" dirty="0">
                        <a:latin typeface="+mn-lt"/>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8"/>
                  </a:ext>
                </a:extLst>
              </a:tr>
              <a:tr h="286703">
                <a:tc>
                  <a:txBody>
                    <a:bodyPr/>
                    <a:lstStyle/>
                    <a:p>
                      <a:pPr>
                        <a:lnSpc>
                          <a:spcPct val="100000"/>
                        </a:lnSpc>
                        <a:spcBef>
                          <a:spcPts val="600"/>
                        </a:spcBef>
                        <a:spcAft>
                          <a:spcPts val="600"/>
                        </a:spcAft>
                      </a:pPr>
                      <a:r>
                        <a:rPr lang="en-GB" sz="1800" dirty="0" smtClean="0">
                          <a:latin typeface="+mn-lt"/>
                          <a:ea typeface="Times New Roman"/>
                        </a:rPr>
                        <a:t>	Effects of Industrial Action</a:t>
                      </a:r>
                      <a:endParaRPr lang="en-GB" sz="1800" dirty="0">
                        <a:latin typeface="+mn-lt"/>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Bef>
                          <a:spcPts val="600"/>
                        </a:spcBef>
                        <a:spcAft>
                          <a:spcPts val="600"/>
                        </a:spcAft>
                      </a:pPr>
                      <a:r>
                        <a:rPr lang="en-GB" sz="1800" dirty="0" smtClean="0">
                          <a:latin typeface="+mn-lt"/>
                          <a:ea typeface="Times New Roman"/>
                        </a:rPr>
                        <a:t>52</a:t>
                      </a:r>
                      <a:endParaRPr lang="en-GB" sz="1800" dirty="0">
                        <a:latin typeface="+mn-lt"/>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9"/>
                  </a:ext>
                </a:extLst>
              </a:tr>
              <a:tr h="286703">
                <a:tc>
                  <a:txBody>
                    <a:bodyPr/>
                    <a:lstStyle/>
                    <a:p>
                      <a:pPr>
                        <a:lnSpc>
                          <a:spcPct val="100000"/>
                        </a:lnSpc>
                        <a:spcBef>
                          <a:spcPts val="600"/>
                        </a:spcBef>
                        <a:spcAft>
                          <a:spcPts val="600"/>
                        </a:spcAft>
                      </a:pPr>
                      <a:r>
                        <a:rPr lang="en-GB" sz="1800" b="1" dirty="0" smtClean="0">
                          <a:latin typeface="+mn-lt"/>
                          <a:ea typeface="Times New Roman"/>
                        </a:rPr>
                        <a:t>Employment Legislation</a:t>
                      </a:r>
                      <a:endParaRPr lang="en-GB" sz="1800" b="1" dirty="0">
                        <a:latin typeface="+mn-lt"/>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Bef>
                          <a:spcPts val="600"/>
                        </a:spcBef>
                        <a:spcAft>
                          <a:spcPts val="600"/>
                        </a:spcAft>
                      </a:pPr>
                      <a:r>
                        <a:rPr lang="en-GB" sz="1800" dirty="0" smtClean="0">
                          <a:latin typeface="+mn-lt"/>
                          <a:ea typeface="Times New Roman"/>
                        </a:rPr>
                        <a:t>55-62</a:t>
                      </a:r>
                      <a:endParaRPr lang="en-GB" sz="1800" dirty="0">
                        <a:latin typeface="+mn-lt"/>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0"/>
                  </a:ext>
                </a:extLst>
              </a:tr>
              <a:tr h="286703">
                <a:tc>
                  <a:txBody>
                    <a:bodyPr/>
                    <a:lstStyle/>
                    <a:p>
                      <a:pPr>
                        <a:lnSpc>
                          <a:spcPct val="100000"/>
                        </a:lnSpc>
                        <a:spcBef>
                          <a:spcPts val="600"/>
                        </a:spcBef>
                        <a:spcAft>
                          <a:spcPts val="600"/>
                        </a:spcAft>
                      </a:pPr>
                      <a:r>
                        <a:rPr lang="en-GB" sz="1800" b="1" dirty="0" smtClean="0">
                          <a:latin typeface="+mn-lt"/>
                          <a:ea typeface="Times New Roman"/>
                        </a:rPr>
                        <a:t>Use of Technology and ICT in Human Resources</a:t>
                      </a:r>
                      <a:endParaRPr lang="en-GB" sz="1800" b="1" dirty="0">
                        <a:latin typeface="+mn-lt"/>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lnSpc>
                          <a:spcPct val="100000"/>
                        </a:lnSpc>
                        <a:spcBef>
                          <a:spcPts val="600"/>
                        </a:spcBef>
                        <a:spcAft>
                          <a:spcPts val="600"/>
                        </a:spcAft>
                      </a:pPr>
                      <a:r>
                        <a:rPr lang="en-GB" sz="1800" dirty="0" smtClean="0">
                          <a:latin typeface="+mn-lt"/>
                          <a:ea typeface="Times New Roman"/>
                        </a:rPr>
                        <a:t>67-68</a:t>
                      </a:r>
                      <a:endParaRPr lang="en-GB" sz="1800" dirty="0">
                        <a:latin typeface="+mn-lt"/>
                        <a:ea typeface="Times New Roman"/>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21"/>
                  </a:ext>
                </a:extLst>
              </a:tr>
            </a:tbl>
          </a:graphicData>
        </a:graphic>
      </p:graphicFrame>
    </p:spTree>
    <p:extLst>
      <p:ext uri="{BB962C8B-B14F-4D97-AF65-F5344CB8AC3E}">
        <p14:creationId xmlns:p14="http://schemas.microsoft.com/office/powerpoint/2010/main" val="478878905"/>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ChangeArrowheads="1"/>
          </p:cNvSpPr>
          <p:nvPr/>
        </p:nvSpPr>
        <p:spPr bwMode="auto">
          <a:xfrm>
            <a:off x="0" y="0"/>
            <a:ext cx="9144000" cy="836613"/>
          </a:xfrm>
          <a:prstGeom prst="rect">
            <a:avLst/>
          </a:prstGeom>
          <a:noFill/>
          <a:ln w="9525">
            <a:noFill/>
            <a:miter lim="800000"/>
            <a:headEnd/>
            <a:tailEnd/>
          </a:ln>
          <a:effectLst/>
        </p:spPr>
        <p:txBody>
          <a:bodyPr anchor="ctr"/>
          <a:lstStyle/>
          <a:p>
            <a:pPr algn="ctr"/>
            <a:endParaRPr lang="en-GB" sz="2000" b="1" dirty="0">
              <a:latin typeface="Verdana" pitchFamily="34" charset="0"/>
            </a:endParaRPr>
          </a:p>
        </p:txBody>
      </p:sp>
      <p:sp>
        <p:nvSpPr>
          <p:cNvPr id="202755" name="AutoShape 3"/>
          <p:cNvSpPr>
            <a:spLocks noChangeArrowheads="1"/>
          </p:cNvSpPr>
          <p:nvPr/>
        </p:nvSpPr>
        <p:spPr bwMode="auto">
          <a:xfrm>
            <a:off x="298315" y="801004"/>
            <a:ext cx="2895600" cy="5791200"/>
          </a:xfrm>
          <a:prstGeom prst="roundRect">
            <a:avLst/>
          </a:prstGeom>
          <a:solidFill>
            <a:srgbClr val="FFD9F3"/>
          </a:solidFill>
          <a:ln w="9525">
            <a:solidFill>
              <a:schemeClr val="tx1"/>
            </a:solidFill>
            <a:round/>
            <a:headEnd/>
            <a:tailEnd/>
          </a:ln>
          <a:effectLst/>
        </p:spPr>
        <p:txBody>
          <a:bodyPr/>
          <a:lstStyle/>
          <a:p>
            <a:endParaRPr lang="en-GB" sz="900" dirty="0">
              <a:latin typeface="Calibri" pitchFamily="34" charset="0"/>
            </a:endParaRPr>
          </a:p>
          <a:p>
            <a:r>
              <a:rPr lang="en-GB" dirty="0">
                <a:latin typeface="Calibri" pitchFamily="34" charset="0"/>
              </a:rPr>
              <a:t>Workers paid per item </a:t>
            </a:r>
            <a:r>
              <a:rPr lang="en-GB" dirty="0" smtClean="0">
                <a:latin typeface="Calibri" pitchFamily="34" charset="0"/>
              </a:rPr>
              <a:t>produced. The </a:t>
            </a:r>
            <a:r>
              <a:rPr lang="en-GB" dirty="0">
                <a:latin typeface="Calibri" pitchFamily="34" charset="0"/>
              </a:rPr>
              <a:t>more a worker produces, the more they get </a:t>
            </a:r>
            <a:r>
              <a:rPr lang="en-GB" dirty="0" smtClean="0">
                <a:latin typeface="Calibri" pitchFamily="34" charset="0"/>
              </a:rPr>
              <a:t>paid.</a:t>
            </a:r>
          </a:p>
          <a:p>
            <a:endParaRPr lang="en-GB" dirty="0" smtClean="0">
              <a:latin typeface="Calibri" pitchFamily="34" charset="0"/>
            </a:endParaRPr>
          </a:p>
          <a:p>
            <a:r>
              <a:rPr lang="en-GB" b="1" dirty="0" smtClean="0">
                <a:latin typeface="Calibri" pitchFamily="34" charset="0"/>
              </a:rPr>
              <a:t>Benefits:</a:t>
            </a:r>
          </a:p>
          <a:p>
            <a:pPr lvl="0"/>
            <a:r>
              <a:rPr lang="en-GB" dirty="0" smtClean="0">
                <a:latin typeface="Calibri" pitchFamily="34" charset="0"/>
              </a:rPr>
              <a:t>Staff are motivated to work quickly and produce more as they earn more money</a:t>
            </a:r>
          </a:p>
          <a:p>
            <a:endParaRPr lang="en-GB" dirty="0" smtClean="0">
              <a:latin typeface="Calibri" pitchFamily="34" charset="0"/>
            </a:endParaRPr>
          </a:p>
          <a:p>
            <a:r>
              <a:rPr lang="en-GB" b="1" dirty="0" smtClean="0">
                <a:latin typeface="Calibri" pitchFamily="34" charset="0"/>
              </a:rPr>
              <a:t>Costs:</a:t>
            </a:r>
          </a:p>
          <a:p>
            <a:pPr lvl="0"/>
            <a:r>
              <a:rPr lang="en-GB" dirty="0" smtClean="0">
                <a:latin typeface="Calibri" pitchFamily="34" charset="0"/>
              </a:rPr>
              <a:t>This can sometimes be to the sacrifice of quality</a:t>
            </a:r>
          </a:p>
          <a:p>
            <a:endParaRPr lang="en-GB" dirty="0">
              <a:latin typeface="Calibri" pitchFamily="34" charset="0"/>
            </a:endParaRPr>
          </a:p>
        </p:txBody>
      </p:sp>
      <p:pic>
        <p:nvPicPr>
          <p:cNvPr id="12" name="Picture 2" descr="https://openclipart.org/image/800px/svg_to_png/3330/barretr-Key.png"/>
          <p:cNvPicPr>
            <a:picLocks noChangeAspect="1" noChangeArrowheads="1"/>
          </p:cNvPicPr>
          <p:nvPr/>
        </p:nvPicPr>
        <p:blipFill>
          <a:blip r:embed="rId2" cstate="print"/>
          <a:srcRect/>
          <a:stretch>
            <a:fillRect/>
          </a:stretch>
        </p:blipFill>
        <p:spPr bwMode="auto">
          <a:xfrm>
            <a:off x="8305800" y="76200"/>
            <a:ext cx="755824" cy="762000"/>
          </a:xfrm>
          <a:prstGeom prst="rect">
            <a:avLst/>
          </a:prstGeom>
          <a:noFill/>
        </p:spPr>
      </p:pic>
      <p:pic>
        <p:nvPicPr>
          <p:cNvPr id="22530" name="Picture 2" descr="Free Dollar Eyes Emoji">
            <a:hlinkClick r:id="rId3"/>
          </p:cNvPr>
          <p:cNvPicPr>
            <a:picLocks noChangeAspect="1" noChangeArrowheads="1"/>
          </p:cNvPicPr>
          <p:nvPr/>
        </p:nvPicPr>
        <p:blipFill>
          <a:blip r:embed="rId4" cstate="print"/>
          <a:srcRect/>
          <a:stretch>
            <a:fillRect/>
          </a:stretch>
        </p:blipFill>
        <p:spPr bwMode="auto">
          <a:xfrm>
            <a:off x="780779" y="0"/>
            <a:ext cx="819421" cy="838200"/>
          </a:xfrm>
          <a:prstGeom prst="rect">
            <a:avLst/>
          </a:prstGeom>
          <a:noFill/>
        </p:spPr>
      </p:pic>
      <p:pic>
        <p:nvPicPr>
          <p:cNvPr id="13" name="Picture 2" descr="Free Dollar Eyes Emoji">
            <a:hlinkClick r:id="rId3"/>
          </p:cNvPr>
          <p:cNvPicPr>
            <a:picLocks noChangeAspect="1" noChangeArrowheads="1"/>
          </p:cNvPicPr>
          <p:nvPr/>
        </p:nvPicPr>
        <p:blipFill>
          <a:blip r:embed="rId4" cstate="print"/>
          <a:srcRect/>
          <a:stretch>
            <a:fillRect/>
          </a:stretch>
        </p:blipFill>
        <p:spPr bwMode="auto">
          <a:xfrm>
            <a:off x="7486379" y="0"/>
            <a:ext cx="819421" cy="838200"/>
          </a:xfrm>
          <a:prstGeom prst="rect">
            <a:avLst/>
          </a:prstGeom>
          <a:noFill/>
        </p:spPr>
      </p:pic>
      <p:sp>
        <p:nvSpPr>
          <p:cNvPr id="11" name="Slide Number Placeholder 3"/>
          <p:cNvSpPr>
            <a:spLocks noGrp="1"/>
          </p:cNvSpPr>
          <p:nvPr>
            <p:ph type="sldNum" sz="quarter" idx="12"/>
          </p:nvPr>
        </p:nvSpPr>
        <p:spPr/>
        <p:txBody>
          <a:bodyPr/>
          <a:lstStyle/>
          <a:p>
            <a:fld id="{3D0D3D65-630E-4E71-9E48-7FDA7062D1BF}" type="slidenum">
              <a:rPr lang="en-GB"/>
              <a:pPr/>
              <a:t>40</a:t>
            </a:fld>
            <a:endParaRPr lang="en-GB" dirty="0"/>
          </a:p>
        </p:txBody>
      </p:sp>
      <p:sp>
        <p:nvSpPr>
          <p:cNvPr id="2" name="Rectangle 1"/>
          <p:cNvSpPr/>
          <p:nvPr/>
        </p:nvSpPr>
        <p:spPr>
          <a:xfrm>
            <a:off x="1373878" y="15359"/>
            <a:ext cx="5865122" cy="1384995"/>
          </a:xfrm>
          <a:prstGeom prst="rect">
            <a:avLst/>
          </a:prstGeom>
        </p:spPr>
        <p:txBody>
          <a:bodyPr wrap="square">
            <a:spAutoFit/>
          </a:bodyPr>
          <a:lstStyle/>
          <a:p>
            <a:pPr algn="ctr"/>
            <a:r>
              <a:rPr lang="en-GB" sz="2400" b="1" i="1" dirty="0">
                <a:latin typeface="Calibri" pitchFamily="34" charset="0"/>
              </a:rPr>
              <a:t>Annual </a:t>
            </a:r>
            <a:r>
              <a:rPr lang="en-GB" sz="2400" b="1" i="1" dirty="0" smtClean="0">
                <a:latin typeface="Calibri" pitchFamily="34" charset="0"/>
              </a:rPr>
              <a:t>Salary;     Piece Rate;     Time Rate</a:t>
            </a:r>
          </a:p>
          <a:p>
            <a:pPr algn="ctr"/>
            <a:r>
              <a:rPr lang="en-GB" sz="2400" b="1" i="1" dirty="0" smtClean="0">
                <a:latin typeface="Calibri" pitchFamily="34" charset="0"/>
              </a:rPr>
              <a:t>Bonus;      Commission;    Overtime</a:t>
            </a:r>
            <a:endParaRPr lang="en-GB" sz="2400" b="1" i="1" dirty="0">
              <a:latin typeface="Calibri" pitchFamily="34" charset="0"/>
            </a:endParaRPr>
          </a:p>
          <a:p>
            <a:pPr algn="ctr"/>
            <a:endParaRPr lang="en-GB" b="1" i="1" dirty="0">
              <a:latin typeface="Calibri" pitchFamily="34" charset="0"/>
            </a:endParaRPr>
          </a:p>
          <a:p>
            <a:pPr algn="ctr"/>
            <a:endParaRPr lang="en-GB" b="1" i="1" dirty="0">
              <a:latin typeface="Calibri" pitchFamily="34" charset="0"/>
            </a:endParaRPr>
          </a:p>
        </p:txBody>
      </p:sp>
      <p:sp>
        <p:nvSpPr>
          <p:cNvPr id="3" name="Rectangle 2"/>
          <p:cNvSpPr/>
          <p:nvPr/>
        </p:nvSpPr>
        <p:spPr>
          <a:xfrm>
            <a:off x="3665817" y="-2103"/>
            <a:ext cx="237566" cy="369332"/>
          </a:xfrm>
          <a:prstGeom prst="rect">
            <a:avLst/>
          </a:prstGeom>
        </p:spPr>
        <p:txBody>
          <a:bodyPr wrap="none">
            <a:spAutoFit/>
          </a:bodyPr>
          <a:lstStyle/>
          <a:p>
            <a:pPr algn="ctr"/>
            <a:r>
              <a:rPr lang="en-GB" b="1" i="1" dirty="0" smtClean="0">
                <a:latin typeface="Calibri" pitchFamily="34" charset="0"/>
              </a:rPr>
              <a:t> </a:t>
            </a:r>
            <a:endParaRPr lang="en-GB" b="1" i="1" dirty="0">
              <a:latin typeface="Calibri" pitchFamily="34" charset="0"/>
            </a:endParaRPr>
          </a:p>
        </p:txBody>
      </p:sp>
      <p:sp>
        <p:nvSpPr>
          <p:cNvPr id="14" name="AutoShape 5"/>
          <p:cNvSpPr>
            <a:spLocks noChangeArrowheads="1"/>
          </p:cNvSpPr>
          <p:nvPr/>
        </p:nvSpPr>
        <p:spPr bwMode="auto">
          <a:xfrm>
            <a:off x="6248400" y="915367"/>
            <a:ext cx="2971800" cy="5791200"/>
          </a:xfrm>
          <a:prstGeom prst="roundRect">
            <a:avLst/>
          </a:prstGeom>
          <a:solidFill>
            <a:srgbClr val="FFD9F3"/>
          </a:solidFill>
          <a:ln w="9525">
            <a:solidFill>
              <a:schemeClr val="tx1"/>
            </a:solidFill>
            <a:round/>
            <a:headEnd/>
            <a:tailEnd/>
          </a:ln>
          <a:effectLst/>
        </p:spPr>
        <p:txBody>
          <a:bodyPr/>
          <a:lstStyle/>
          <a:p>
            <a:endParaRPr lang="en-GB" sz="600" dirty="0">
              <a:latin typeface="Calibri" pitchFamily="34" charset="0"/>
            </a:endParaRPr>
          </a:p>
          <a:p>
            <a:r>
              <a:rPr lang="en-GB" dirty="0">
                <a:latin typeface="Calibri" pitchFamily="34" charset="0"/>
              </a:rPr>
              <a:t>This is where an employee works hours over their contracted </a:t>
            </a:r>
            <a:r>
              <a:rPr lang="en-GB" dirty="0" smtClean="0">
                <a:latin typeface="Calibri" pitchFamily="34" charset="0"/>
              </a:rPr>
              <a:t>hours. The </a:t>
            </a:r>
            <a:r>
              <a:rPr lang="en-GB" dirty="0">
                <a:latin typeface="Calibri" pitchFamily="34" charset="0"/>
              </a:rPr>
              <a:t>rate of pay is usually higher than the normal hourly rate </a:t>
            </a:r>
            <a:r>
              <a:rPr lang="en-GB" dirty="0" err="1">
                <a:latin typeface="Calibri" pitchFamily="34" charset="0"/>
              </a:rPr>
              <a:t>eg</a:t>
            </a:r>
            <a:r>
              <a:rPr lang="en-GB" dirty="0">
                <a:latin typeface="Calibri" pitchFamily="34" charset="0"/>
              </a:rPr>
              <a:t> double </a:t>
            </a:r>
            <a:r>
              <a:rPr lang="en-GB" dirty="0" smtClean="0">
                <a:latin typeface="Calibri" pitchFamily="34" charset="0"/>
              </a:rPr>
              <a:t>time.</a:t>
            </a:r>
          </a:p>
          <a:p>
            <a:endParaRPr lang="en-GB" sz="600" dirty="0" smtClean="0">
              <a:latin typeface="Calibri" pitchFamily="34" charset="0"/>
            </a:endParaRPr>
          </a:p>
          <a:p>
            <a:r>
              <a:rPr lang="en-GB" b="1" dirty="0" smtClean="0">
                <a:latin typeface="Calibri" pitchFamily="34" charset="0"/>
              </a:rPr>
              <a:t>Benefits:</a:t>
            </a:r>
          </a:p>
          <a:p>
            <a:pPr lvl="0"/>
            <a:r>
              <a:rPr lang="en-GB" dirty="0" smtClean="0">
                <a:latin typeface="Calibri" pitchFamily="34" charset="0"/>
              </a:rPr>
              <a:t>Staff are motivated as they can gain more money than normal per hour.</a:t>
            </a:r>
          </a:p>
          <a:p>
            <a:pPr lvl="0"/>
            <a:endParaRPr lang="en-GB" sz="600" dirty="0" smtClean="0">
              <a:latin typeface="Calibri" pitchFamily="34" charset="0"/>
            </a:endParaRPr>
          </a:p>
          <a:p>
            <a:pPr lvl="0"/>
            <a:r>
              <a:rPr lang="en-GB" b="1" dirty="0" smtClean="0">
                <a:latin typeface="Calibri" pitchFamily="34" charset="0"/>
              </a:rPr>
              <a:t>Costs:</a:t>
            </a:r>
          </a:p>
          <a:p>
            <a:r>
              <a:rPr lang="en-GB" dirty="0" smtClean="0">
                <a:latin typeface="Calibri" pitchFamily="34" charset="0"/>
              </a:rPr>
              <a:t>If not managed well staff may work slowly to create a situation where overtime is needed. </a:t>
            </a:r>
          </a:p>
          <a:p>
            <a:r>
              <a:rPr lang="en-GB" dirty="0" smtClean="0">
                <a:latin typeface="Calibri" pitchFamily="34" charset="0"/>
              </a:rPr>
              <a:t>Also can be expensive for the business.</a:t>
            </a:r>
          </a:p>
          <a:p>
            <a:pPr lvl="0"/>
            <a:endParaRPr lang="en-GB" dirty="0" smtClean="0">
              <a:latin typeface="Calibri" pitchFamily="34" charset="0"/>
            </a:endParaRPr>
          </a:p>
          <a:p>
            <a:endParaRPr lang="en-GB" dirty="0">
              <a:latin typeface="Calibri" pitchFamily="34" charset="0"/>
            </a:endParaRPr>
          </a:p>
        </p:txBody>
      </p:sp>
      <p:sp>
        <p:nvSpPr>
          <p:cNvPr id="15" name="AutoShape 5"/>
          <p:cNvSpPr>
            <a:spLocks noChangeArrowheads="1"/>
          </p:cNvSpPr>
          <p:nvPr/>
        </p:nvSpPr>
        <p:spPr bwMode="auto">
          <a:xfrm>
            <a:off x="3333750" y="801004"/>
            <a:ext cx="2819400" cy="5791200"/>
          </a:xfrm>
          <a:prstGeom prst="roundRect">
            <a:avLst/>
          </a:prstGeom>
          <a:solidFill>
            <a:srgbClr val="FFD9F3"/>
          </a:solidFill>
          <a:ln w="9525">
            <a:solidFill>
              <a:schemeClr val="tx1"/>
            </a:solidFill>
            <a:round/>
            <a:headEnd/>
            <a:tailEnd/>
          </a:ln>
          <a:effectLst/>
        </p:spPr>
        <p:txBody>
          <a:bodyPr/>
          <a:lstStyle/>
          <a:p>
            <a:endParaRPr lang="en-GB" sz="600" dirty="0">
              <a:latin typeface="Calibri" pitchFamily="34" charset="0"/>
            </a:endParaRPr>
          </a:p>
          <a:p>
            <a:r>
              <a:rPr lang="en-GB" dirty="0" smtClean="0">
                <a:latin typeface="Calibri" pitchFamily="34" charset="0"/>
              </a:rPr>
              <a:t>Employees receive a certain amount of extra money if they reach a target set for them.</a:t>
            </a:r>
          </a:p>
          <a:p>
            <a:endParaRPr lang="en-GB" sz="600" dirty="0" smtClean="0">
              <a:latin typeface="Calibri" pitchFamily="34" charset="0"/>
            </a:endParaRPr>
          </a:p>
          <a:p>
            <a:r>
              <a:rPr lang="en-GB" b="1" dirty="0" smtClean="0">
                <a:latin typeface="Calibri" pitchFamily="34" charset="0"/>
              </a:rPr>
              <a:t>Benefits:</a:t>
            </a:r>
          </a:p>
          <a:p>
            <a:pPr lvl="0"/>
            <a:r>
              <a:rPr lang="en-GB" dirty="0" smtClean="0">
                <a:latin typeface="Calibri" pitchFamily="34" charset="0"/>
              </a:rPr>
              <a:t>Can motivate and retain staff because they know that they can earn extra money for staying and working hard in the business.</a:t>
            </a:r>
          </a:p>
          <a:p>
            <a:pPr lvl="0"/>
            <a:endParaRPr lang="en-GB" sz="600" dirty="0" smtClean="0">
              <a:latin typeface="Calibri" pitchFamily="34" charset="0"/>
            </a:endParaRPr>
          </a:p>
          <a:p>
            <a:pPr lvl="0"/>
            <a:r>
              <a:rPr lang="en-GB" b="1" dirty="0" smtClean="0">
                <a:latin typeface="Calibri" pitchFamily="34" charset="0"/>
              </a:rPr>
              <a:t>Costs:</a:t>
            </a:r>
          </a:p>
          <a:p>
            <a:pPr lvl="0"/>
            <a:r>
              <a:rPr lang="en-GB" dirty="0" smtClean="0">
                <a:latin typeface="Calibri" pitchFamily="34" charset="0"/>
              </a:rPr>
              <a:t>Could be demotivating to some staff as they may become envious of staff that get better.</a:t>
            </a:r>
          </a:p>
          <a:p>
            <a:pPr lvl="0"/>
            <a:endParaRPr lang="en-GB" dirty="0" smtClean="0">
              <a:latin typeface="Calibri" pitchFamily="34" charset="0"/>
            </a:endParaRPr>
          </a:p>
          <a:p>
            <a:endParaRPr lang="en-GB" dirty="0">
              <a:latin typeface="Calibri" pitchFamily="34" charset="0"/>
            </a:endParaRPr>
          </a:p>
        </p:txBody>
      </p:sp>
    </p:spTree>
    <p:extLst>
      <p:ext uri="{BB962C8B-B14F-4D97-AF65-F5344CB8AC3E}">
        <p14:creationId xmlns:p14="http://schemas.microsoft.com/office/powerpoint/2010/main" val="1213693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02755"/>
                                        </p:tgtEl>
                                        <p:attrNameLst>
                                          <p:attrName>style.visibility</p:attrName>
                                        </p:attrNameLst>
                                      </p:cBhvr>
                                      <p:to>
                                        <p:strVal val="visible"/>
                                      </p:to>
                                    </p:set>
                                    <p:anim calcmode="lin" valueType="num">
                                      <p:cBhvr>
                                        <p:cTn id="7" dur="500" fill="hold"/>
                                        <p:tgtEl>
                                          <p:spTgt spid="202755"/>
                                        </p:tgtEl>
                                        <p:attrNameLst>
                                          <p:attrName>ppt_w</p:attrName>
                                        </p:attrNameLst>
                                      </p:cBhvr>
                                      <p:tavLst>
                                        <p:tav tm="0">
                                          <p:val>
                                            <p:fltVal val="0"/>
                                          </p:val>
                                        </p:tav>
                                        <p:tav tm="100000">
                                          <p:val>
                                            <p:strVal val="#ppt_w"/>
                                          </p:val>
                                        </p:tav>
                                      </p:tavLst>
                                    </p:anim>
                                    <p:anim calcmode="lin" valueType="num">
                                      <p:cBhvr>
                                        <p:cTn id="8" dur="500" fill="hold"/>
                                        <p:tgtEl>
                                          <p:spTgt spid="20275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275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275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275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02755">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02755">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23" presetClass="entr" presetSubtype="16"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ppt_w</p:attrName>
                                        </p:attrNameLst>
                                      </p:cBhvr>
                                      <p:tavLst>
                                        <p:tav tm="0">
                                          <p:val>
                                            <p:fltVal val="0"/>
                                          </p:val>
                                        </p:tav>
                                        <p:tav tm="100000">
                                          <p:val>
                                            <p:strVal val="#ppt_w"/>
                                          </p:val>
                                        </p:tav>
                                      </p:tavLst>
                                    </p:anim>
                                    <p:anim calcmode="lin" valueType="num">
                                      <p:cBhvr>
                                        <p:cTn id="64"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5" grpId="0" animBg="1"/>
      <p:bldP spid="14" grpId="0" animBg="1"/>
      <p:bldP spid="1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3"/>
          <p:cNvSpPr>
            <a:spLocks noGrp="1"/>
          </p:cNvSpPr>
          <p:nvPr>
            <p:ph type="sldNum" sz="quarter" idx="12"/>
          </p:nvPr>
        </p:nvSpPr>
        <p:spPr/>
        <p:txBody>
          <a:bodyPr/>
          <a:lstStyle/>
          <a:p>
            <a:fld id="{3D0D3D65-630E-4E71-9E48-7FDA7062D1BF}" type="slidenum">
              <a:rPr lang="en-GB"/>
              <a:pPr/>
              <a:t>41</a:t>
            </a:fld>
            <a:endParaRPr lang="en-GB"/>
          </a:p>
        </p:txBody>
      </p:sp>
      <p:sp>
        <p:nvSpPr>
          <p:cNvPr id="202754" name="Rectangle 2"/>
          <p:cNvSpPr>
            <a:spLocks noChangeArrowheads="1"/>
          </p:cNvSpPr>
          <p:nvPr/>
        </p:nvSpPr>
        <p:spPr bwMode="auto">
          <a:xfrm>
            <a:off x="0" y="0"/>
            <a:ext cx="9144000" cy="836613"/>
          </a:xfrm>
          <a:prstGeom prst="rect">
            <a:avLst/>
          </a:prstGeom>
          <a:noFill/>
          <a:ln w="9525">
            <a:noFill/>
            <a:miter lim="800000"/>
            <a:headEnd/>
            <a:tailEnd/>
          </a:ln>
          <a:effectLst/>
        </p:spPr>
        <p:txBody>
          <a:bodyPr anchor="ctr"/>
          <a:lstStyle/>
          <a:p>
            <a:pPr algn="ctr"/>
            <a:endParaRPr lang="en-GB" sz="2000" b="1" dirty="0">
              <a:latin typeface="Verdana" pitchFamily="34" charset="0"/>
            </a:endParaRPr>
          </a:p>
        </p:txBody>
      </p:sp>
      <p:pic>
        <p:nvPicPr>
          <p:cNvPr id="12" name="Picture 2" descr="https://openclipart.org/image/800px/svg_to_png/3330/barretr-Key.png"/>
          <p:cNvPicPr>
            <a:picLocks noChangeAspect="1" noChangeArrowheads="1"/>
          </p:cNvPicPr>
          <p:nvPr/>
        </p:nvPicPr>
        <p:blipFill>
          <a:blip r:embed="rId2" cstate="print"/>
          <a:srcRect/>
          <a:stretch>
            <a:fillRect/>
          </a:stretch>
        </p:blipFill>
        <p:spPr bwMode="auto">
          <a:xfrm>
            <a:off x="8305800" y="76200"/>
            <a:ext cx="755824" cy="762000"/>
          </a:xfrm>
          <a:prstGeom prst="rect">
            <a:avLst/>
          </a:prstGeom>
          <a:noFill/>
        </p:spPr>
      </p:pic>
      <p:sp>
        <p:nvSpPr>
          <p:cNvPr id="9" name="AutoShape 7"/>
          <p:cNvSpPr>
            <a:spLocks noChangeArrowheads="1"/>
          </p:cNvSpPr>
          <p:nvPr/>
        </p:nvSpPr>
        <p:spPr bwMode="auto">
          <a:xfrm>
            <a:off x="3232324" y="912813"/>
            <a:ext cx="2895600" cy="5791200"/>
          </a:xfrm>
          <a:prstGeom prst="roundRect">
            <a:avLst/>
          </a:prstGeom>
          <a:solidFill>
            <a:srgbClr val="FFD9F3"/>
          </a:solidFill>
          <a:ln w="9525">
            <a:solidFill>
              <a:schemeClr val="tx1"/>
            </a:solidFill>
            <a:round/>
            <a:headEnd/>
            <a:tailEnd/>
          </a:ln>
          <a:effectLst/>
        </p:spPr>
        <p:txBody>
          <a:bodyPr/>
          <a:lstStyle/>
          <a:p>
            <a:endParaRPr lang="en-GB" sz="600" dirty="0">
              <a:latin typeface="Calibri" pitchFamily="34" charset="0"/>
            </a:endParaRPr>
          </a:p>
          <a:p>
            <a:r>
              <a:rPr lang="en-GB" dirty="0">
                <a:latin typeface="Calibri" pitchFamily="34" charset="0"/>
              </a:rPr>
              <a:t>Workers receive a percentage of the sales value of the products they </a:t>
            </a:r>
            <a:r>
              <a:rPr lang="en-GB" dirty="0" smtClean="0">
                <a:latin typeface="Calibri" pitchFamily="34" charset="0"/>
              </a:rPr>
              <a:t>sell. This is usually paid on top of a low basic time rate.</a:t>
            </a:r>
            <a:endParaRPr lang="en-GB" dirty="0">
              <a:latin typeface="Calibri" pitchFamily="34" charset="0"/>
            </a:endParaRPr>
          </a:p>
          <a:p>
            <a:endParaRPr lang="en-GB" sz="900" dirty="0">
              <a:latin typeface="Calibri" pitchFamily="34" charset="0"/>
            </a:endParaRPr>
          </a:p>
          <a:p>
            <a:r>
              <a:rPr lang="en-GB" b="1" dirty="0" smtClean="0">
                <a:latin typeface="Calibri" pitchFamily="34" charset="0"/>
              </a:rPr>
              <a:t>Benefits:</a:t>
            </a:r>
          </a:p>
          <a:p>
            <a:pPr lvl="0" eaLnBrk="0" fontAlgn="base" hangingPunct="0">
              <a:spcBef>
                <a:spcPts val="575"/>
              </a:spcBef>
              <a:spcAft>
                <a:spcPct val="0"/>
              </a:spcAft>
              <a:buClr>
                <a:schemeClr val="accent1"/>
              </a:buClr>
              <a:buSzPct val="85000"/>
            </a:pPr>
            <a:r>
              <a:rPr lang="en-GB" dirty="0" smtClean="0">
                <a:latin typeface="Calibri" pitchFamily="34" charset="0"/>
              </a:rPr>
              <a:t>Staff are motivated to sell more as they will earn more, thus earning more money for the business as well</a:t>
            </a:r>
          </a:p>
          <a:p>
            <a:endParaRPr lang="en-GB" sz="600" dirty="0" smtClean="0">
              <a:latin typeface="Calibri" pitchFamily="34" charset="0"/>
            </a:endParaRPr>
          </a:p>
          <a:p>
            <a:r>
              <a:rPr lang="en-GB" b="1" dirty="0" smtClean="0">
                <a:latin typeface="Calibri" pitchFamily="34" charset="0"/>
              </a:rPr>
              <a:t>Costs:</a:t>
            </a:r>
          </a:p>
          <a:p>
            <a:pPr lvl="0"/>
            <a:r>
              <a:rPr lang="en-GB" dirty="0" smtClean="0">
                <a:latin typeface="Calibri" pitchFamily="34" charset="0"/>
              </a:rPr>
              <a:t>However this can place pressure on sales staff and staff may fall out as they compete against each other for sales</a:t>
            </a:r>
          </a:p>
          <a:p>
            <a:endParaRPr lang="en-GB" dirty="0">
              <a:latin typeface="Calibri" pitchFamily="34" charset="0"/>
            </a:endParaRPr>
          </a:p>
        </p:txBody>
      </p:sp>
      <p:pic>
        <p:nvPicPr>
          <p:cNvPr id="22530" name="Picture 2" descr="Free Dollar Eyes Emoji">
            <a:hlinkClick r:id="rId3"/>
          </p:cNvPr>
          <p:cNvPicPr>
            <a:picLocks noChangeAspect="1" noChangeArrowheads="1"/>
          </p:cNvPicPr>
          <p:nvPr/>
        </p:nvPicPr>
        <p:blipFill>
          <a:blip r:embed="rId4" cstate="print"/>
          <a:srcRect/>
          <a:stretch>
            <a:fillRect/>
          </a:stretch>
        </p:blipFill>
        <p:spPr bwMode="auto">
          <a:xfrm>
            <a:off x="780779" y="0"/>
            <a:ext cx="819421" cy="838200"/>
          </a:xfrm>
          <a:prstGeom prst="rect">
            <a:avLst/>
          </a:prstGeom>
          <a:noFill/>
        </p:spPr>
      </p:pic>
      <p:pic>
        <p:nvPicPr>
          <p:cNvPr id="13" name="Picture 2" descr="Free Dollar Eyes Emoji">
            <a:hlinkClick r:id="rId3"/>
          </p:cNvPr>
          <p:cNvPicPr>
            <a:picLocks noChangeAspect="1" noChangeArrowheads="1"/>
          </p:cNvPicPr>
          <p:nvPr/>
        </p:nvPicPr>
        <p:blipFill>
          <a:blip r:embed="rId4" cstate="print"/>
          <a:srcRect/>
          <a:stretch>
            <a:fillRect/>
          </a:stretch>
        </p:blipFill>
        <p:spPr bwMode="auto">
          <a:xfrm>
            <a:off x="7486379" y="0"/>
            <a:ext cx="819421" cy="838200"/>
          </a:xfrm>
          <a:prstGeom prst="rect">
            <a:avLst/>
          </a:prstGeom>
          <a:noFill/>
        </p:spPr>
      </p:pic>
      <p:sp>
        <p:nvSpPr>
          <p:cNvPr id="3" name="Rectangle 2"/>
          <p:cNvSpPr/>
          <p:nvPr/>
        </p:nvSpPr>
        <p:spPr>
          <a:xfrm>
            <a:off x="2019647" y="85344"/>
            <a:ext cx="5427191" cy="1107996"/>
          </a:xfrm>
          <a:prstGeom prst="rect">
            <a:avLst/>
          </a:prstGeom>
        </p:spPr>
        <p:txBody>
          <a:bodyPr wrap="none">
            <a:spAutoFit/>
          </a:bodyPr>
          <a:lstStyle/>
          <a:p>
            <a:pPr algn="ctr"/>
            <a:r>
              <a:rPr lang="en-GB" sz="2400" b="1" i="1" dirty="0">
                <a:latin typeface="Calibri" pitchFamily="34" charset="0"/>
              </a:rPr>
              <a:t>Annual Salary;     Piece Rate;     Time Rate</a:t>
            </a:r>
          </a:p>
          <a:p>
            <a:pPr algn="ctr"/>
            <a:r>
              <a:rPr lang="en-GB" sz="2400" b="1" i="1" dirty="0">
                <a:latin typeface="Calibri" pitchFamily="34" charset="0"/>
              </a:rPr>
              <a:t>Bonus;      Commission;    Overtime</a:t>
            </a:r>
          </a:p>
          <a:p>
            <a:pPr algn="ctr"/>
            <a:endParaRPr lang="en-GB" b="1" i="1" dirty="0">
              <a:latin typeface="Calibri" pitchFamily="34" charset="0"/>
            </a:endParaRPr>
          </a:p>
        </p:txBody>
      </p:sp>
      <p:sp>
        <p:nvSpPr>
          <p:cNvPr id="14" name="AutoShape 10"/>
          <p:cNvSpPr>
            <a:spLocks noChangeArrowheads="1"/>
          </p:cNvSpPr>
          <p:nvPr/>
        </p:nvSpPr>
        <p:spPr bwMode="auto">
          <a:xfrm>
            <a:off x="6127924" y="912813"/>
            <a:ext cx="2933700" cy="5791200"/>
          </a:xfrm>
          <a:prstGeom prst="roundRect">
            <a:avLst/>
          </a:prstGeom>
          <a:solidFill>
            <a:srgbClr val="FFD9F3"/>
          </a:solidFill>
          <a:ln w="9525">
            <a:solidFill>
              <a:schemeClr val="tx1"/>
            </a:solidFill>
            <a:round/>
            <a:headEnd/>
            <a:tailEnd/>
          </a:ln>
          <a:effectLst/>
        </p:spPr>
        <p:txBody>
          <a:bodyPr/>
          <a:lstStyle/>
          <a:p>
            <a:endParaRPr lang="en-GB" sz="900" dirty="0">
              <a:latin typeface="Calibri" pitchFamily="34" charset="0"/>
            </a:endParaRPr>
          </a:p>
          <a:p>
            <a:r>
              <a:rPr lang="en-GB" dirty="0">
                <a:latin typeface="Calibri" pitchFamily="34" charset="0"/>
              </a:rPr>
              <a:t>Workers are </a:t>
            </a:r>
            <a:r>
              <a:rPr lang="en-GB" dirty="0" smtClean="0">
                <a:latin typeface="Calibri" pitchFamily="34" charset="0"/>
              </a:rPr>
              <a:t>paid a fixed rate </a:t>
            </a:r>
            <a:r>
              <a:rPr lang="en-GB" dirty="0">
                <a:latin typeface="Calibri" pitchFamily="34" charset="0"/>
              </a:rPr>
              <a:t>per hour worked</a:t>
            </a:r>
          </a:p>
          <a:p>
            <a:endParaRPr lang="en-GB" sz="900" dirty="0" smtClean="0">
              <a:latin typeface="Calibri" pitchFamily="34" charset="0"/>
            </a:endParaRPr>
          </a:p>
          <a:p>
            <a:r>
              <a:rPr lang="en-GB" b="1" dirty="0" smtClean="0">
                <a:latin typeface="Calibri" pitchFamily="34" charset="0"/>
              </a:rPr>
              <a:t>Benefits:</a:t>
            </a:r>
          </a:p>
          <a:p>
            <a:r>
              <a:rPr lang="en-GB" dirty="0" smtClean="0">
                <a:latin typeface="Calibri" pitchFamily="34" charset="0"/>
              </a:rPr>
              <a:t>It </a:t>
            </a:r>
            <a:r>
              <a:rPr lang="en-GB" dirty="0">
                <a:latin typeface="Calibri" pitchFamily="34" charset="0"/>
              </a:rPr>
              <a:t>is simple to </a:t>
            </a:r>
            <a:r>
              <a:rPr lang="en-GB" dirty="0" smtClean="0">
                <a:latin typeface="Calibri" pitchFamily="34" charset="0"/>
              </a:rPr>
              <a:t>calculate.</a:t>
            </a:r>
          </a:p>
          <a:p>
            <a:pPr lvl="0"/>
            <a:r>
              <a:rPr lang="en-GB" dirty="0" smtClean="0">
                <a:latin typeface="Calibri" pitchFamily="34" charset="0"/>
              </a:rPr>
              <a:t>Staff are motivated as they often want to work extra hours to earn more money.</a:t>
            </a:r>
          </a:p>
          <a:p>
            <a:endParaRPr lang="en-GB" dirty="0" smtClean="0">
              <a:latin typeface="Calibri" pitchFamily="34" charset="0"/>
            </a:endParaRPr>
          </a:p>
          <a:p>
            <a:r>
              <a:rPr lang="en-GB" b="1" dirty="0" smtClean="0">
                <a:latin typeface="Calibri" pitchFamily="34" charset="0"/>
              </a:rPr>
              <a:t>Costs:</a:t>
            </a:r>
          </a:p>
          <a:p>
            <a:r>
              <a:rPr lang="en-GB" dirty="0" smtClean="0">
                <a:latin typeface="Calibri" pitchFamily="34" charset="0"/>
              </a:rPr>
              <a:t>Reward </a:t>
            </a:r>
            <a:r>
              <a:rPr lang="en-GB" dirty="0">
                <a:latin typeface="Calibri" pitchFamily="34" charset="0"/>
              </a:rPr>
              <a:t>is based on the time spent at </a:t>
            </a:r>
            <a:r>
              <a:rPr lang="en-GB" dirty="0" smtClean="0">
                <a:latin typeface="Calibri" pitchFamily="34" charset="0"/>
              </a:rPr>
              <a:t>work.</a:t>
            </a:r>
          </a:p>
          <a:p>
            <a:r>
              <a:rPr lang="en-GB" dirty="0" smtClean="0">
                <a:latin typeface="Calibri" pitchFamily="34" charset="0"/>
              </a:rPr>
              <a:t>There </a:t>
            </a:r>
            <a:r>
              <a:rPr lang="en-GB" dirty="0">
                <a:latin typeface="Calibri" pitchFamily="34" charset="0"/>
              </a:rPr>
              <a:t>is no incentive to work hard or produce quality </a:t>
            </a:r>
            <a:r>
              <a:rPr lang="en-GB" dirty="0" smtClean="0">
                <a:latin typeface="Calibri" pitchFamily="34" charset="0"/>
              </a:rPr>
              <a:t>work.</a:t>
            </a:r>
            <a:endParaRPr lang="en-GB" dirty="0">
              <a:latin typeface="Calibri" pitchFamily="34" charset="0"/>
            </a:endParaRPr>
          </a:p>
        </p:txBody>
      </p:sp>
      <p:sp>
        <p:nvSpPr>
          <p:cNvPr id="15" name="AutoShape 4"/>
          <p:cNvSpPr>
            <a:spLocks noChangeArrowheads="1"/>
          </p:cNvSpPr>
          <p:nvPr/>
        </p:nvSpPr>
        <p:spPr bwMode="auto">
          <a:xfrm>
            <a:off x="295834" y="842709"/>
            <a:ext cx="2895600" cy="5791200"/>
          </a:xfrm>
          <a:prstGeom prst="roundRect">
            <a:avLst/>
          </a:prstGeom>
          <a:solidFill>
            <a:srgbClr val="FFD9F3"/>
          </a:solidFill>
          <a:ln w="9525">
            <a:solidFill>
              <a:schemeClr val="tx1"/>
            </a:solidFill>
            <a:round/>
            <a:headEnd/>
            <a:tailEnd/>
          </a:ln>
          <a:effectLst/>
        </p:spPr>
        <p:txBody>
          <a:bodyPr/>
          <a:lstStyle/>
          <a:p>
            <a:endParaRPr lang="en-GB" sz="600" dirty="0" smtClean="0">
              <a:latin typeface="Calibri" pitchFamily="34" charset="0"/>
            </a:endParaRPr>
          </a:p>
          <a:p>
            <a:r>
              <a:rPr lang="en-GB" dirty="0" smtClean="0">
                <a:latin typeface="Calibri" pitchFamily="34" charset="0"/>
              </a:rPr>
              <a:t>Employees </a:t>
            </a:r>
            <a:r>
              <a:rPr lang="en-GB" dirty="0">
                <a:latin typeface="Calibri" pitchFamily="34" charset="0"/>
              </a:rPr>
              <a:t>are paid a fixed </a:t>
            </a:r>
            <a:r>
              <a:rPr lang="en-GB" dirty="0" smtClean="0">
                <a:latin typeface="Calibri" pitchFamily="34" charset="0"/>
              </a:rPr>
              <a:t>amount </a:t>
            </a:r>
            <a:r>
              <a:rPr lang="en-GB" dirty="0">
                <a:latin typeface="Calibri" pitchFamily="34" charset="0"/>
              </a:rPr>
              <a:t>per year and the salary is divided into 12 equal monthly </a:t>
            </a:r>
            <a:r>
              <a:rPr lang="en-GB" dirty="0" smtClean="0">
                <a:latin typeface="Calibri" pitchFamily="34" charset="0"/>
              </a:rPr>
              <a:t>payments.</a:t>
            </a:r>
          </a:p>
          <a:p>
            <a:endParaRPr lang="en-GB" sz="800" dirty="0" smtClean="0">
              <a:latin typeface="Calibri" pitchFamily="34" charset="0"/>
            </a:endParaRPr>
          </a:p>
          <a:p>
            <a:r>
              <a:rPr lang="en-GB" b="1" dirty="0" smtClean="0">
                <a:latin typeface="Calibri" pitchFamily="34" charset="0"/>
              </a:rPr>
              <a:t>Benefits:</a:t>
            </a:r>
          </a:p>
          <a:p>
            <a:r>
              <a:rPr lang="en-GB" dirty="0" smtClean="0">
                <a:latin typeface="Calibri" pitchFamily="34" charset="0"/>
              </a:rPr>
              <a:t>It is simple to calculate. Staff are motivated as they know their income and can budget for this.</a:t>
            </a:r>
          </a:p>
          <a:p>
            <a:endParaRPr lang="en-GB" sz="800" dirty="0" smtClean="0">
              <a:latin typeface="Calibri" pitchFamily="34" charset="0"/>
            </a:endParaRPr>
          </a:p>
          <a:p>
            <a:r>
              <a:rPr lang="en-GB" b="1" dirty="0" smtClean="0">
                <a:latin typeface="Calibri" pitchFamily="34" charset="0"/>
              </a:rPr>
              <a:t>Costs:</a:t>
            </a:r>
          </a:p>
          <a:p>
            <a:r>
              <a:rPr lang="en-GB" dirty="0" smtClean="0">
                <a:latin typeface="Calibri" pitchFamily="34" charset="0"/>
              </a:rPr>
              <a:t>There might not be any additional payment made.</a:t>
            </a:r>
          </a:p>
          <a:p>
            <a:pPr lvl="0"/>
            <a:r>
              <a:rPr lang="en-GB" dirty="0" smtClean="0">
                <a:latin typeface="Calibri" pitchFamily="34" charset="0"/>
              </a:rPr>
              <a:t>May not be a good motivation as there is no incentive to work longer hours than contracted for.</a:t>
            </a:r>
          </a:p>
        </p:txBody>
      </p:sp>
    </p:spTree>
    <p:extLst>
      <p:ext uri="{BB962C8B-B14F-4D97-AF65-F5344CB8AC3E}">
        <p14:creationId xmlns:p14="http://schemas.microsoft.com/office/powerpoint/2010/main" val="311101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3" presetClass="entr" presetSubtype="16"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500" fill="hold"/>
                                        <p:tgtEl>
                                          <p:spTgt spid="15"/>
                                        </p:tgtEl>
                                        <p:attrNameLst>
                                          <p:attrName>ppt_w</p:attrName>
                                        </p:attrNameLst>
                                      </p:cBhvr>
                                      <p:tavLst>
                                        <p:tav tm="0">
                                          <p:val>
                                            <p:fltVal val="0"/>
                                          </p:val>
                                        </p:tav>
                                        <p:tav tm="100000">
                                          <p:val>
                                            <p:strVal val="#ppt_w"/>
                                          </p:val>
                                        </p:tav>
                                      </p:tavLst>
                                    </p:anim>
                                    <p:anim calcmode="lin" valueType="num">
                                      <p:cBhvr>
                                        <p:cTn id="68"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p:txBody>
          <a:bodyPr/>
          <a:lstStyle/>
          <a:p>
            <a:fld id="{17D08E7A-90D2-4B51-9653-0A1205D97BFA}" type="slidenum">
              <a:rPr lang="en-GB"/>
              <a:pPr/>
              <a:t>42</a:t>
            </a:fld>
            <a:endParaRPr lang="en-GB"/>
          </a:p>
        </p:txBody>
      </p:sp>
      <p:grpSp>
        <p:nvGrpSpPr>
          <p:cNvPr id="2" name="Group 2"/>
          <p:cNvGrpSpPr>
            <a:grpSpLocks/>
          </p:cNvGrpSpPr>
          <p:nvPr/>
        </p:nvGrpSpPr>
        <p:grpSpPr bwMode="auto">
          <a:xfrm>
            <a:off x="4572000" y="765175"/>
            <a:ext cx="2589213" cy="3887788"/>
            <a:chOff x="2880" y="482"/>
            <a:chExt cx="1631" cy="2449"/>
          </a:xfrm>
          <a:solidFill>
            <a:srgbClr val="FFD9F3"/>
          </a:solidFill>
        </p:grpSpPr>
        <p:sp>
          <p:nvSpPr>
            <p:cNvPr id="86019" name="Line 3"/>
            <p:cNvSpPr>
              <a:spLocks noChangeShapeType="1"/>
            </p:cNvSpPr>
            <p:nvPr/>
          </p:nvSpPr>
          <p:spPr bwMode="auto">
            <a:xfrm flipH="1">
              <a:off x="2880" y="1117"/>
              <a:ext cx="907" cy="1814"/>
            </a:xfrm>
            <a:prstGeom prst="line">
              <a:avLst/>
            </a:prstGeom>
            <a:grpFill/>
            <a:ln w="38100">
              <a:solidFill>
                <a:schemeClr val="tx1"/>
              </a:solidFill>
              <a:round/>
              <a:headEnd/>
              <a:tailEnd/>
            </a:ln>
            <a:effectLst/>
          </p:spPr>
          <p:txBody>
            <a:bodyPr/>
            <a:lstStyle/>
            <a:p>
              <a:endParaRPr lang="en-GB"/>
            </a:p>
          </p:txBody>
        </p:sp>
        <p:sp>
          <p:nvSpPr>
            <p:cNvPr id="86020" name="Oval 4"/>
            <p:cNvSpPr>
              <a:spLocks noChangeAspect="1" noChangeArrowheads="1"/>
            </p:cNvSpPr>
            <p:nvPr/>
          </p:nvSpPr>
          <p:spPr bwMode="auto">
            <a:xfrm>
              <a:off x="3107" y="482"/>
              <a:ext cx="1404" cy="1327"/>
            </a:xfrm>
            <a:prstGeom prst="ellipse">
              <a:avLst/>
            </a:prstGeom>
            <a:grpFill/>
            <a:ln w="19050">
              <a:solidFill>
                <a:schemeClr val="tx1"/>
              </a:solidFill>
              <a:round/>
              <a:headEnd/>
              <a:tailEnd/>
            </a:ln>
            <a:effectLst/>
          </p:spPr>
          <p:txBody>
            <a:bodyPr anchor="ctr"/>
            <a:lstStyle/>
            <a:p>
              <a:pPr algn="ctr"/>
              <a:r>
                <a:rPr lang="en-GB" dirty="0" smtClean="0">
                  <a:latin typeface="Calibri" pitchFamily="34" charset="0"/>
                </a:rPr>
                <a:t>Provide opportunities for workers to become involved in decision making</a:t>
              </a:r>
              <a:endParaRPr lang="en-GB" dirty="0">
                <a:latin typeface="Calibri" pitchFamily="34" charset="0"/>
              </a:endParaRPr>
            </a:p>
          </p:txBody>
        </p:sp>
      </p:grpSp>
      <p:grpSp>
        <p:nvGrpSpPr>
          <p:cNvPr id="3" name="Group 5"/>
          <p:cNvGrpSpPr>
            <a:grpSpLocks/>
          </p:cNvGrpSpPr>
          <p:nvPr/>
        </p:nvGrpSpPr>
        <p:grpSpPr bwMode="auto">
          <a:xfrm>
            <a:off x="250825" y="2349500"/>
            <a:ext cx="4321175" cy="2278063"/>
            <a:chOff x="158" y="1496"/>
            <a:chExt cx="2722" cy="1435"/>
          </a:xfrm>
          <a:solidFill>
            <a:srgbClr val="FFD9F3"/>
          </a:solidFill>
        </p:grpSpPr>
        <p:sp>
          <p:nvSpPr>
            <p:cNvPr id="86022" name="Line 6"/>
            <p:cNvSpPr>
              <a:spLocks noChangeShapeType="1"/>
            </p:cNvSpPr>
            <p:nvPr/>
          </p:nvSpPr>
          <p:spPr bwMode="auto">
            <a:xfrm>
              <a:off x="884" y="2160"/>
              <a:ext cx="1996" cy="771"/>
            </a:xfrm>
            <a:prstGeom prst="line">
              <a:avLst/>
            </a:prstGeom>
            <a:grpFill/>
            <a:ln w="38100">
              <a:solidFill>
                <a:schemeClr val="tx1"/>
              </a:solidFill>
              <a:round/>
              <a:headEnd/>
              <a:tailEnd/>
            </a:ln>
            <a:effectLst/>
          </p:spPr>
          <p:txBody>
            <a:bodyPr/>
            <a:lstStyle/>
            <a:p>
              <a:endParaRPr lang="en-GB"/>
            </a:p>
          </p:txBody>
        </p:sp>
        <p:sp>
          <p:nvSpPr>
            <p:cNvPr id="86023" name="Oval 7"/>
            <p:cNvSpPr>
              <a:spLocks noChangeAspect="1" noChangeArrowheads="1"/>
            </p:cNvSpPr>
            <p:nvPr/>
          </p:nvSpPr>
          <p:spPr bwMode="auto">
            <a:xfrm>
              <a:off x="158" y="1496"/>
              <a:ext cx="1404" cy="1327"/>
            </a:xfrm>
            <a:prstGeom prst="ellipse">
              <a:avLst/>
            </a:prstGeom>
            <a:grpFill/>
            <a:ln w="19050">
              <a:solidFill>
                <a:schemeClr val="tx1"/>
              </a:solidFill>
              <a:round/>
              <a:headEnd/>
              <a:tailEnd/>
            </a:ln>
            <a:effectLst/>
          </p:spPr>
          <p:txBody>
            <a:bodyPr anchor="ctr"/>
            <a:lstStyle/>
            <a:p>
              <a:pPr algn="ctr"/>
              <a:r>
                <a:rPr lang="en-GB" dirty="0" smtClean="0">
                  <a:latin typeface="Calibri" pitchFamily="34" charset="0"/>
                </a:rPr>
                <a:t>Offer appropriate training and development opportunities</a:t>
              </a:r>
              <a:endParaRPr lang="en-GB" dirty="0">
                <a:latin typeface="Calibri" pitchFamily="34" charset="0"/>
              </a:endParaRPr>
            </a:p>
          </p:txBody>
        </p:sp>
      </p:grpSp>
      <p:sp>
        <p:nvSpPr>
          <p:cNvPr id="25" name="Rectangle 3"/>
          <p:cNvSpPr>
            <a:spLocks noChangeArrowheads="1"/>
          </p:cNvSpPr>
          <p:nvPr/>
        </p:nvSpPr>
        <p:spPr bwMode="auto">
          <a:xfrm>
            <a:off x="0" y="0"/>
            <a:ext cx="9144000" cy="620713"/>
          </a:xfrm>
          <a:prstGeom prst="rect">
            <a:avLst/>
          </a:prstGeom>
          <a:noFill/>
          <a:ln w="9525">
            <a:noFill/>
            <a:miter lim="800000"/>
            <a:headEnd/>
            <a:tailEnd/>
          </a:ln>
          <a:effectLst/>
        </p:spPr>
        <p:txBody>
          <a:bodyPr anchor="ctr"/>
          <a:lstStyle/>
          <a:p>
            <a:pPr algn="ctr"/>
            <a:r>
              <a:rPr lang="en-GB" b="1" dirty="0" smtClean="0">
                <a:latin typeface="Verdana" pitchFamily="34" charset="0"/>
              </a:rPr>
              <a:t>Motivating and Retaining Staff: Non Financial Incentives</a:t>
            </a:r>
            <a:endParaRPr lang="en-GB" b="1" dirty="0">
              <a:latin typeface="Verdana" pitchFamily="34" charset="0"/>
            </a:endParaRPr>
          </a:p>
        </p:txBody>
      </p:sp>
      <p:pic>
        <p:nvPicPr>
          <p:cNvPr id="26" name="Picture 2" descr="https://openclipart.org/image/800px/svg_to_png/3330/barretr-Key.png"/>
          <p:cNvPicPr>
            <a:picLocks noChangeAspect="1" noChangeArrowheads="1"/>
          </p:cNvPicPr>
          <p:nvPr/>
        </p:nvPicPr>
        <p:blipFill>
          <a:blip r:embed="rId2" cstate="print"/>
          <a:srcRect/>
          <a:stretch>
            <a:fillRect/>
          </a:stretch>
        </p:blipFill>
        <p:spPr bwMode="auto">
          <a:xfrm>
            <a:off x="8235776" y="76200"/>
            <a:ext cx="755824" cy="762000"/>
          </a:xfrm>
          <a:prstGeom prst="rect">
            <a:avLst/>
          </a:prstGeom>
          <a:noFill/>
        </p:spPr>
      </p:pic>
      <p:grpSp>
        <p:nvGrpSpPr>
          <p:cNvPr id="22" name="Group 21"/>
          <p:cNvGrpSpPr/>
          <p:nvPr/>
        </p:nvGrpSpPr>
        <p:grpSpPr>
          <a:xfrm>
            <a:off x="0" y="4419600"/>
            <a:ext cx="4572000" cy="2438400"/>
            <a:chOff x="0" y="4419600"/>
            <a:chExt cx="4572000" cy="2438400"/>
          </a:xfrm>
        </p:grpSpPr>
        <p:grpSp>
          <p:nvGrpSpPr>
            <p:cNvPr id="4" name="Group 8"/>
            <p:cNvGrpSpPr>
              <a:grpSpLocks/>
            </p:cNvGrpSpPr>
            <p:nvPr/>
          </p:nvGrpSpPr>
          <p:grpSpPr bwMode="auto">
            <a:xfrm>
              <a:off x="971550" y="4752975"/>
              <a:ext cx="3600450" cy="2105025"/>
              <a:chOff x="612" y="2931"/>
              <a:chExt cx="2268" cy="1326"/>
            </a:xfrm>
            <a:solidFill>
              <a:srgbClr val="FFD9F3"/>
            </a:solidFill>
          </p:grpSpPr>
          <p:sp>
            <p:nvSpPr>
              <p:cNvPr id="86025" name="Line 9"/>
              <p:cNvSpPr>
                <a:spLocks noChangeShapeType="1"/>
              </p:cNvSpPr>
              <p:nvPr/>
            </p:nvSpPr>
            <p:spPr bwMode="auto">
              <a:xfrm flipV="1">
                <a:off x="1292" y="2976"/>
                <a:ext cx="1588" cy="636"/>
              </a:xfrm>
              <a:prstGeom prst="line">
                <a:avLst/>
              </a:prstGeom>
              <a:grpFill/>
              <a:ln w="38100">
                <a:solidFill>
                  <a:schemeClr val="tx1"/>
                </a:solidFill>
                <a:round/>
                <a:headEnd/>
                <a:tailEnd/>
              </a:ln>
              <a:effectLst/>
            </p:spPr>
            <p:txBody>
              <a:bodyPr/>
              <a:lstStyle/>
              <a:p>
                <a:endParaRPr lang="en-GB"/>
              </a:p>
            </p:txBody>
          </p:sp>
          <p:sp>
            <p:nvSpPr>
              <p:cNvPr id="86026" name="Oval 10"/>
              <p:cNvSpPr>
                <a:spLocks noChangeAspect="1" noChangeArrowheads="1"/>
              </p:cNvSpPr>
              <p:nvPr/>
            </p:nvSpPr>
            <p:spPr bwMode="auto">
              <a:xfrm>
                <a:off x="612" y="2931"/>
                <a:ext cx="1403" cy="1326"/>
              </a:xfrm>
              <a:prstGeom prst="ellipse">
                <a:avLst/>
              </a:prstGeom>
              <a:grpFill/>
              <a:ln w="19050">
                <a:solidFill>
                  <a:schemeClr val="tx1"/>
                </a:solidFill>
                <a:round/>
                <a:headEnd/>
                <a:tailEnd/>
              </a:ln>
              <a:effectLst/>
            </p:spPr>
            <p:txBody>
              <a:bodyPr anchor="ctr"/>
              <a:lstStyle/>
              <a:p>
                <a:pPr algn="ctr"/>
                <a:r>
                  <a:rPr lang="en-GB" sz="1600" dirty="0" smtClean="0">
                    <a:latin typeface="Calibri" pitchFamily="34" charset="0"/>
                  </a:rPr>
                  <a:t>Recognition of employee contribution </a:t>
                </a:r>
                <a:r>
                  <a:rPr lang="en-GB" sz="1600" dirty="0" err="1" smtClean="0">
                    <a:latin typeface="Calibri" pitchFamily="34" charset="0"/>
                  </a:rPr>
                  <a:t>eg</a:t>
                </a:r>
                <a:r>
                  <a:rPr lang="en-GB" sz="1600" dirty="0" smtClean="0">
                    <a:latin typeface="Calibri" pitchFamily="34" charset="0"/>
                  </a:rPr>
                  <a:t> through the use of praise, Employee of the Month scheme</a:t>
                </a:r>
                <a:endParaRPr lang="en-GB" sz="1600" dirty="0">
                  <a:latin typeface="Calibri" pitchFamily="34" charset="0"/>
                </a:endParaRPr>
              </a:p>
            </p:txBody>
          </p:sp>
        </p:grpSp>
        <p:pic>
          <p:nvPicPr>
            <p:cNvPr id="21506" name="Picture 2" descr="Free Victory Emoji">
              <a:hlinkClick r:id="rId3"/>
            </p:cNvPr>
            <p:cNvPicPr>
              <a:picLocks noChangeAspect="1" noChangeArrowheads="1"/>
            </p:cNvPicPr>
            <p:nvPr/>
          </p:nvPicPr>
          <p:blipFill>
            <a:blip r:embed="rId4" cstate="print"/>
            <a:srcRect/>
            <a:stretch>
              <a:fillRect/>
            </a:stretch>
          </p:blipFill>
          <p:spPr bwMode="auto">
            <a:xfrm>
              <a:off x="0" y="4419600"/>
              <a:ext cx="1294314" cy="1323976"/>
            </a:xfrm>
            <a:prstGeom prst="rect">
              <a:avLst/>
            </a:prstGeom>
            <a:noFill/>
          </p:spPr>
        </p:pic>
      </p:grpSp>
      <p:grpSp>
        <p:nvGrpSpPr>
          <p:cNvPr id="28" name="Group 27"/>
          <p:cNvGrpSpPr/>
          <p:nvPr/>
        </p:nvGrpSpPr>
        <p:grpSpPr>
          <a:xfrm>
            <a:off x="685800" y="609600"/>
            <a:ext cx="3886200" cy="4114800"/>
            <a:chOff x="685800" y="609600"/>
            <a:chExt cx="3886200" cy="4114800"/>
          </a:xfrm>
        </p:grpSpPr>
        <p:grpSp>
          <p:nvGrpSpPr>
            <p:cNvPr id="7" name="Group 17"/>
            <p:cNvGrpSpPr>
              <a:grpSpLocks/>
            </p:cNvGrpSpPr>
            <p:nvPr/>
          </p:nvGrpSpPr>
          <p:grpSpPr bwMode="auto">
            <a:xfrm>
              <a:off x="1979613" y="765175"/>
              <a:ext cx="2592387" cy="3959225"/>
              <a:chOff x="1247" y="482"/>
              <a:chExt cx="1633" cy="2494"/>
            </a:xfrm>
            <a:solidFill>
              <a:srgbClr val="FFD9F3"/>
            </a:solidFill>
          </p:grpSpPr>
          <p:sp>
            <p:nvSpPr>
              <p:cNvPr id="86034" name="Line 18"/>
              <p:cNvSpPr>
                <a:spLocks noChangeShapeType="1"/>
              </p:cNvSpPr>
              <p:nvPr/>
            </p:nvSpPr>
            <p:spPr bwMode="auto">
              <a:xfrm>
                <a:off x="1973" y="1162"/>
                <a:ext cx="907" cy="1814"/>
              </a:xfrm>
              <a:prstGeom prst="line">
                <a:avLst/>
              </a:prstGeom>
              <a:grpFill/>
              <a:ln w="38100">
                <a:solidFill>
                  <a:schemeClr val="tx1"/>
                </a:solidFill>
                <a:round/>
                <a:headEnd/>
                <a:tailEnd/>
              </a:ln>
              <a:effectLst/>
            </p:spPr>
            <p:txBody>
              <a:bodyPr/>
              <a:lstStyle/>
              <a:p>
                <a:endParaRPr lang="en-GB"/>
              </a:p>
            </p:txBody>
          </p:sp>
          <p:sp>
            <p:nvSpPr>
              <p:cNvPr id="86035" name="Oval 19"/>
              <p:cNvSpPr>
                <a:spLocks noChangeAspect="1" noChangeArrowheads="1"/>
              </p:cNvSpPr>
              <p:nvPr/>
            </p:nvSpPr>
            <p:spPr bwMode="auto">
              <a:xfrm>
                <a:off x="1247" y="482"/>
                <a:ext cx="1404" cy="1327"/>
              </a:xfrm>
              <a:prstGeom prst="ellipse">
                <a:avLst/>
              </a:prstGeom>
              <a:grpFill/>
              <a:ln w="19050">
                <a:solidFill>
                  <a:schemeClr val="tx1"/>
                </a:solidFill>
                <a:round/>
                <a:headEnd/>
                <a:tailEnd/>
              </a:ln>
              <a:effectLst/>
            </p:spPr>
            <p:txBody>
              <a:bodyPr anchor="ctr"/>
              <a:lstStyle/>
              <a:p>
                <a:pPr algn="ctr"/>
                <a:r>
                  <a:rPr lang="en-GB" dirty="0" smtClean="0">
                    <a:latin typeface="Calibri" pitchFamily="34" charset="0"/>
                  </a:rPr>
                  <a:t>Provide opportunities for promotion</a:t>
                </a:r>
                <a:endParaRPr lang="en-GB" dirty="0">
                  <a:latin typeface="Calibri" pitchFamily="34" charset="0"/>
                </a:endParaRPr>
              </a:p>
            </p:txBody>
          </p:sp>
        </p:grpSp>
        <p:pic>
          <p:nvPicPr>
            <p:cNvPr id="21510" name="Picture 6" descr="Faceless Man In Suit Icon by GDJ"/>
            <p:cNvPicPr>
              <a:picLocks noChangeAspect="1" noChangeArrowheads="1"/>
            </p:cNvPicPr>
            <p:nvPr/>
          </p:nvPicPr>
          <p:blipFill>
            <a:blip r:embed="rId5" cstate="print"/>
            <a:srcRect/>
            <a:stretch>
              <a:fillRect/>
            </a:stretch>
          </p:blipFill>
          <p:spPr bwMode="auto">
            <a:xfrm>
              <a:off x="685800" y="609600"/>
              <a:ext cx="1066800" cy="1503795"/>
            </a:xfrm>
            <a:prstGeom prst="rect">
              <a:avLst/>
            </a:prstGeom>
            <a:noFill/>
          </p:spPr>
        </p:pic>
      </p:grpSp>
      <p:grpSp>
        <p:nvGrpSpPr>
          <p:cNvPr id="29" name="Group 28"/>
          <p:cNvGrpSpPr/>
          <p:nvPr/>
        </p:nvGrpSpPr>
        <p:grpSpPr>
          <a:xfrm>
            <a:off x="4266244" y="1828800"/>
            <a:ext cx="4649156" cy="4478338"/>
            <a:chOff x="4266244" y="1828800"/>
            <a:chExt cx="4649156" cy="4478338"/>
          </a:xfrm>
        </p:grpSpPr>
        <p:grpSp>
          <p:nvGrpSpPr>
            <p:cNvPr id="5" name="Group 11"/>
            <p:cNvGrpSpPr>
              <a:grpSpLocks/>
            </p:cNvGrpSpPr>
            <p:nvPr/>
          </p:nvGrpSpPr>
          <p:grpSpPr bwMode="auto">
            <a:xfrm>
              <a:off x="4266244" y="3200400"/>
              <a:ext cx="4649156" cy="3106738"/>
              <a:chOff x="2841" y="2886"/>
              <a:chExt cx="2350" cy="1327"/>
            </a:xfrm>
            <a:solidFill>
              <a:srgbClr val="FFD9F3"/>
            </a:solidFill>
          </p:grpSpPr>
          <p:sp>
            <p:nvSpPr>
              <p:cNvPr id="86028" name="Line 12"/>
              <p:cNvSpPr>
                <a:spLocks noChangeShapeType="1"/>
              </p:cNvSpPr>
              <p:nvPr/>
            </p:nvSpPr>
            <p:spPr bwMode="auto">
              <a:xfrm flipV="1">
                <a:off x="2841" y="3566"/>
                <a:ext cx="1672" cy="4"/>
              </a:xfrm>
              <a:prstGeom prst="line">
                <a:avLst/>
              </a:prstGeom>
              <a:grpFill/>
              <a:ln w="38100">
                <a:solidFill>
                  <a:schemeClr val="tx1"/>
                </a:solidFill>
                <a:round/>
                <a:headEnd/>
                <a:tailEnd/>
              </a:ln>
              <a:effectLst/>
            </p:spPr>
            <p:txBody>
              <a:bodyPr/>
              <a:lstStyle/>
              <a:p>
                <a:endParaRPr lang="en-GB"/>
              </a:p>
            </p:txBody>
          </p:sp>
          <p:sp>
            <p:nvSpPr>
              <p:cNvPr id="86029" name="Oval 13"/>
              <p:cNvSpPr>
                <a:spLocks noChangeAspect="1" noChangeArrowheads="1"/>
              </p:cNvSpPr>
              <p:nvPr/>
            </p:nvSpPr>
            <p:spPr bwMode="auto">
              <a:xfrm>
                <a:off x="3787" y="2886"/>
                <a:ext cx="1404" cy="1327"/>
              </a:xfrm>
              <a:prstGeom prst="ellipse">
                <a:avLst/>
              </a:prstGeom>
              <a:grpFill/>
              <a:ln w="19050">
                <a:solidFill>
                  <a:schemeClr val="tx1"/>
                </a:solidFill>
                <a:round/>
                <a:headEnd/>
                <a:tailEnd/>
              </a:ln>
              <a:effectLst/>
            </p:spPr>
            <p:txBody>
              <a:bodyPr anchor="ctr"/>
              <a:lstStyle/>
              <a:p>
                <a:pPr algn="ctr"/>
                <a:r>
                  <a:rPr lang="en-GB" dirty="0" smtClean="0">
                    <a:latin typeface="Calibri" pitchFamily="34" charset="0"/>
                  </a:rPr>
                  <a:t>Create good working relationships and ensure good employee relations - </a:t>
                </a:r>
                <a:r>
                  <a:rPr lang="en-GB" dirty="0" err="1" smtClean="0">
                    <a:latin typeface="Calibri" pitchFamily="34" charset="0"/>
                  </a:rPr>
                  <a:t>eg</a:t>
                </a:r>
                <a:r>
                  <a:rPr lang="en-GB" dirty="0" smtClean="0">
                    <a:latin typeface="Calibri" pitchFamily="34" charset="0"/>
                  </a:rPr>
                  <a:t> good communication and consultation</a:t>
                </a:r>
                <a:endParaRPr lang="en-GB" dirty="0">
                  <a:latin typeface="Calibri" pitchFamily="34" charset="0"/>
                </a:endParaRPr>
              </a:p>
            </p:txBody>
          </p:sp>
        </p:grpSp>
        <p:pic>
          <p:nvPicPr>
            <p:cNvPr id="21512" name="Picture 8" descr="Friends by stephencuyos"/>
            <p:cNvPicPr>
              <a:picLocks noChangeAspect="1" noChangeArrowheads="1"/>
            </p:cNvPicPr>
            <p:nvPr/>
          </p:nvPicPr>
          <p:blipFill>
            <a:blip r:embed="rId6" cstate="print"/>
            <a:srcRect/>
            <a:stretch>
              <a:fillRect/>
            </a:stretch>
          </p:blipFill>
          <p:spPr bwMode="auto">
            <a:xfrm>
              <a:off x="7424071" y="1828800"/>
              <a:ext cx="1491329" cy="1740005"/>
            </a:xfrm>
            <a:prstGeom prst="rect">
              <a:avLst/>
            </a:prstGeom>
            <a:noFill/>
          </p:spPr>
        </p:pic>
      </p:grpSp>
      <p:sp>
        <p:nvSpPr>
          <p:cNvPr id="86036" name="Oval 20"/>
          <p:cNvSpPr>
            <a:spLocks noChangeAspect="1" noChangeArrowheads="1"/>
          </p:cNvSpPr>
          <p:nvPr/>
        </p:nvSpPr>
        <p:spPr bwMode="auto">
          <a:xfrm>
            <a:off x="3492500" y="3644900"/>
            <a:ext cx="2227263" cy="2105025"/>
          </a:xfrm>
          <a:prstGeom prst="ellipse">
            <a:avLst/>
          </a:prstGeom>
          <a:solidFill>
            <a:srgbClr val="FFD9F3"/>
          </a:solidFill>
          <a:ln w="19050">
            <a:solidFill>
              <a:schemeClr val="tx1"/>
            </a:solidFill>
            <a:round/>
            <a:headEnd/>
            <a:tailEnd/>
          </a:ln>
          <a:effectLst/>
        </p:spPr>
        <p:txBody>
          <a:bodyPr anchor="ctr"/>
          <a:lstStyle/>
          <a:p>
            <a:pPr algn="ctr"/>
            <a:r>
              <a:rPr lang="en-GB" b="1" dirty="0" smtClean="0">
                <a:latin typeface="Calibri" pitchFamily="34" charset="0"/>
              </a:rPr>
              <a:t>Non Financial Incentives to Motivate Staff</a:t>
            </a:r>
            <a:endParaRPr lang="en-GB"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0-#ppt_w/2"/>
                                          </p:val>
                                        </p:tav>
                                        <p:tav tm="100000">
                                          <p:val>
                                            <p:strVal val="#ppt_x"/>
                                          </p:val>
                                        </p:tav>
                                      </p:tavLst>
                                    </p:anim>
                                    <p:anim calcmode="lin" valueType="num">
                                      <p:cBhvr additive="base">
                                        <p:cTn id="20" dur="500" fill="hold"/>
                                        <p:tgtEl>
                                          <p:spTgt spid="2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1+#ppt_w/2"/>
                                          </p:val>
                                        </p:tav>
                                        <p:tav tm="100000">
                                          <p:val>
                                            <p:strVal val="#ppt_x"/>
                                          </p:val>
                                        </p:tav>
                                      </p:tavLst>
                                    </p:anim>
                                    <p:anim calcmode="lin" valueType="num">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1+#ppt_w/2"/>
                                          </p:val>
                                        </p:tav>
                                        <p:tav tm="100000">
                                          <p:val>
                                            <p:strVal val="#ppt_x"/>
                                          </p:val>
                                        </p:tav>
                                      </p:tavLst>
                                    </p:anim>
                                    <p:anim calcmode="lin" valueType="num">
                                      <p:cBhvr additive="base">
                                        <p:cTn id="32"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p:txBody>
          <a:bodyPr/>
          <a:lstStyle/>
          <a:p>
            <a:fld id="{17D08E7A-90D2-4B51-9653-0A1205D97BFA}" type="slidenum">
              <a:rPr lang="en-GB"/>
              <a:pPr/>
              <a:t>43</a:t>
            </a:fld>
            <a:endParaRPr lang="en-GB"/>
          </a:p>
        </p:txBody>
      </p:sp>
      <p:grpSp>
        <p:nvGrpSpPr>
          <p:cNvPr id="3" name="Group 5"/>
          <p:cNvGrpSpPr>
            <a:grpSpLocks/>
          </p:cNvGrpSpPr>
          <p:nvPr/>
        </p:nvGrpSpPr>
        <p:grpSpPr bwMode="auto">
          <a:xfrm>
            <a:off x="250825" y="2349500"/>
            <a:ext cx="4321175" cy="2278063"/>
            <a:chOff x="158" y="1496"/>
            <a:chExt cx="2722" cy="1435"/>
          </a:xfrm>
          <a:solidFill>
            <a:srgbClr val="FFD9F3"/>
          </a:solidFill>
        </p:grpSpPr>
        <p:sp>
          <p:nvSpPr>
            <p:cNvPr id="86022" name="Line 6"/>
            <p:cNvSpPr>
              <a:spLocks noChangeShapeType="1"/>
            </p:cNvSpPr>
            <p:nvPr/>
          </p:nvSpPr>
          <p:spPr bwMode="auto">
            <a:xfrm>
              <a:off x="884" y="2160"/>
              <a:ext cx="1996" cy="771"/>
            </a:xfrm>
            <a:prstGeom prst="line">
              <a:avLst/>
            </a:prstGeom>
            <a:grpFill/>
            <a:ln w="38100">
              <a:solidFill>
                <a:schemeClr val="tx1"/>
              </a:solidFill>
              <a:round/>
              <a:headEnd/>
              <a:tailEnd/>
            </a:ln>
            <a:effectLst/>
          </p:spPr>
          <p:txBody>
            <a:bodyPr/>
            <a:lstStyle/>
            <a:p>
              <a:endParaRPr lang="en-GB"/>
            </a:p>
          </p:txBody>
        </p:sp>
        <p:sp>
          <p:nvSpPr>
            <p:cNvPr id="86023" name="Oval 7"/>
            <p:cNvSpPr>
              <a:spLocks noChangeAspect="1" noChangeArrowheads="1"/>
            </p:cNvSpPr>
            <p:nvPr/>
          </p:nvSpPr>
          <p:spPr bwMode="auto">
            <a:xfrm>
              <a:off x="158" y="1496"/>
              <a:ext cx="1404" cy="1327"/>
            </a:xfrm>
            <a:prstGeom prst="ellipse">
              <a:avLst/>
            </a:prstGeom>
            <a:grpFill/>
            <a:ln w="19050">
              <a:solidFill>
                <a:schemeClr val="tx1"/>
              </a:solidFill>
              <a:round/>
              <a:headEnd/>
              <a:tailEnd/>
            </a:ln>
            <a:effectLst/>
          </p:spPr>
          <p:txBody>
            <a:bodyPr anchor="ctr"/>
            <a:lstStyle/>
            <a:p>
              <a:pPr algn="ctr"/>
              <a:r>
                <a:rPr lang="en-GB" sz="1600" dirty="0" smtClean="0">
                  <a:latin typeface="Calibri" pitchFamily="34" charset="0"/>
                </a:rPr>
                <a:t>Introduce flexible working practices </a:t>
              </a:r>
              <a:r>
                <a:rPr lang="en-GB" sz="1600" dirty="0" err="1" smtClean="0">
                  <a:latin typeface="Calibri" pitchFamily="34" charset="0"/>
                </a:rPr>
                <a:t>eg</a:t>
              </a:r>
              <a:r>
                <a:rPr lang="en-GB" sz="1600" dirty="0" smtClean="0">
                  <a:latin typeface="Calibri" pitchFamily="34" charset="0"/>
                </a:rPr>
                <a:t> flexitime, job share, </a:t>
              </a:r>
              <a:r>
                <a:rPr lang="en-GB" sz="1600" dirty="0" err="1" smtClean="0">
                  <a:latin typeface="Calibri" pitchFamily="34" charset="0"/>
                </a:rPr>
                <a:t>homeworking</a:t>
              </a:r>
              <a:r>
                <a:rPr lang="en-GB" sz="1600" dirty="0" smtClean="0">
                  <a:latin typeface="Calibri" pitchFamily="34" charset="0"/>
                </a:rPr>
                <a:t> etc</a:t>
              </a:r>
              <a:endParaRPr lang="en-GB" sz="1600" dirty="0">
                <a:latin typeface="Calibri" pitchFamily="34" charset="0"/>
              </a:endParaRPr>
            </a:p>
          </p:txBody>
        </p:sp>
      </p:grpSp>
      <p:grpSp>
        <p:nvGrpSpPr>
          <p:cNvPr id="4" name="Group 8"/>
          <p:cNvGrpSpPr>
            <a:grpSpLocks/>
          </p:cNvGrpSpPr>
          <p:nvPr/>
        </p:nvGrpSpPr>
        <p:grpSpPr bwMode="auto">
          <a:xfrm>
            <a:off x="971550" y="4752975"/>
            <a:ext cx="3600450" cy="2105025"/>
            <a:chOff x="612" y="2931"/>
            <a:chExt cx="2268" cy="1326"/>
          </a:xfrm>
          <a:solidFill>
            <a:srgbClr val="FFD9F3"/>
          </a:solidFill>
        </p:grpSpPr>
        <p:sp>
          <p:nvSpPr>
            <p:cNvPr id="86025" name="Line 9"/>
            <p:cNvSpPr>
              <a:spLocks noChangeShapeType="1"/>
            </p:cNvSpPr>
            <p:nvPr/>
          </p:nvSpPr>
          <p:spPr bwMode="auto">
            <a:xfrm flipV="1">
              <a:off x="1292" y="2976"/>
              <a:ext cx="1588" cy="636"/>
            </a:xfrm>
            <a:prstGeom prst="line">
              <a:avLst/>
            </a:prstGeom>
            <a:grpFill/>
            <a:ln w="38100">
              <a:solidFill>
                <a:schemeClr val="tx1"/>
              </a:solidFill>
              <a:round/>
              <a:headEnd/>
              <a:tailEnd/>
            </a:ln>
            <a:effectLst/>
          </p:spPr>
          <p:txBody>
            <a:bodyPr/>
            <a:lstStyle/>
            <a:p>
              <a:endParaRPr lang="en-GB"/>
            </a:p>
          </p:txBody>
        </p:sp>
        <p:sp>
          <p:nvSpPr>
            <p:cNvPr id="86026" name="Oval 10"/>
            <p:cNvSpPr>
              <a:spLocks noChangeAspect="1" noChangeArrowheads="1"/>
            </p:cNvSpPr>
            <p:nvPr/>
          </p:nvSpPr>
          <p:spPr bwMode="auto">
            <a:xfrm>
              <a:off x="612" y="2931"/>
              <a:ext cx="1403" cy="1326"/>
            </a:xfrm>
            <a:prstGeom prst="ellipse">
              <a:avLst/>
            </a:prstGeom>
            <a:grpFill/>
            <a:ln w="19050">
              <a:solidFill>
                <a:schemeClr val="tx1"/>
              </a:solidFill>
              <a:round/>
              <a:headEnd/>
              <a:tailEnd/>
            </a:ln>
            <a:effectLst/>
          </p:spPr>
          <p:txBody>
            <a:bodyPr anchor="ctr"/>
            <a:lstStyle/>
            <a:p>
              <a:pPr algn="ctr"/>
              <a:r>
                <a:rPr lang="en-GB" sz="1600" dirty="0" smtClean="0">
                  <a:latin typeface="Calibri" pitchFamily="34" charset="0"/>
                </a:rPr>
                <a:t>Provide interesting,  varied and more challenging work </a:t>
              </a:r>
              <a:r>
                <a:rPr lang="en-GB" sz="1600" dirty="0" err="1" smtClean="0">
                  <a:latin typeface="Calibri" pitchFamily="34" charset="0"/>
                </a:rPr>
                <a:t>eg</a:t>
              </a:r>
              <a:r>
                <a:rPr lang="en-GB" sz="1600" dirty="0" smtClean="0">
                  <a:latin typeface="Calibri" pitchFamily="34" charset="0"/>
                </a:rPr>
                <a:t> through job rotation</a:t>
              </a:r>
            </a:p>
            <a:p>
              <a:pPr algn="ctr"/>
              <a:endParaRPr lang="en-GB" sz="1600" dirty="0">
                <a:latin typeface="Calibri" pitchFamily="34" charset="0"/>
              </a:endParaRPr>
            </a:p>
          </p:txBody>
        </p:sp>
      </p:grpSp>
      <p:grpSp>
        <p:nvGrpSpPr>
          <p:cNvPr id="5" name="Group 11"/>
          <p:cNvGrpSpPr>
            <a:grpSpLocks/>
          </p:cNvGrpSpPr>
          <p:nvPr/>
        </p:nvGrpSpPr>
        <p:grpSpPr bwMode="auto">
          <a:xfrm>
            <a:off x="4572000" y="4581525"/>
            <a:ext cx="3668713" cy="2106613"/>
            <a:chOff x="2880" y="2886"/>
            <a:chExt cx="2311" cy="1327"/>
          </a:xfrm>
          <a:solidFill>
            <a:srgbClr val="FFD9F3"/>
          </a:solidFill>
        </p:grpSpPr>
        <p:sp>
          <p:nvSpPr>
            <p:cNvPr id="86028" name="Line 12"/>
            <p:cNvSpPr>
              <a:spLocks noChangeShapeType="1"/>
            </p:cNvSpPr>
            <p:nvPr/>
          </p:nvSpPr>
          <p:spPr bwMode="auto">
            <a:xfrm>
              <a:off x="2880" y="2931"/>
              <a:ext cx="1633" cy="635"/>
            </a:xfrm>
            <a:prstGeom prst="line">
              <a:avLst/>
            </a:prstGeom>
            <a:grpFill/>
            <a:ln w="38100">
              <a:solidFill>
                <a:schemeClr val="tx1"/>
              </a:solidFill>
              <a:round/>
              <a:headEnd/>
              <a:tailEnd/>
            </a:ln>
            <a:effectLst/>
          </p:spPr>
          <p:txBody>
            <a:bodyPr/>
            <a:lstStyle/>
            <a:p>
              <a:endParaRPr lang="en-GB"/>
            </a:p>
          </p:txBody>
        </p:sp>
        <p:sp>
          <p:nvSpPr>
            <p:cNvPr id="86029" name="Oval 13"/>
            <p:cNvSpPr>
              <a:spLocks noChangeAspect="1" noChangeArrowheads="1"/>
            </p:cNvSpPr>
            <p:nvPr/>
          </p:nvSpPr>
          <p:spPr bwMode="auto">
            <a:xfrm>
              <a:off x="3787" y="2886"/>
              <a:ext cx="1404" cy="1327"/>
            </a:xfrm>
            <a:prstGeom prst="ellipse">
              <a:avLst/>
            </a:prstGeom>
            <a:grpFill/>
            <a:ln w="19050">
              <a:solidFill>
                <a:schemeClr val="tx1"/>
              </a:solidFill>
              <a:round/>
              <a:headEnd/>
              <a:tailEnd/>
            </a:ln>
            <a:effectLst/>
          </p:spPr>
          <p:txBody>
            <a:bodyPr anchor="ctr"/>
            <a:lstStyle/>
            <a:p>
              <a:pPr algn="ctr"/>
              <a:r>
                <a:rPr lang="en-GB" dirty="0" smtClean="0">
                  <a:latin typeface="Calibri" pitchFamily="34" charset="0"/>
                </a:rPr>
                <a:t>Provide good working conditions</a:t>
              </a:r>
            </a:p>
          </p:txBody>
        </p:sp>
      </p:grpSp>
      <p:grpSp>
        <p:nvGrpSpPr>
          <p:cNvPr id="6" name="Group 14"/>
          <p:cNvGrpSpPr>
            <a:grpSpLocks/>
          </p:cNvGrpSpPr>
          <p:nvPr/>
        </p:nvGrpSpPr>
        <p:grpSpPr bwMode="auto">
          <a:xfrm>
            <a:off x="4572000" y="2349500"/>
            <a:ext cx="4316413" cy="2349500"/>
            <a:chOff x="2880" y="1496"/>
            <a:chExt cx="2719" cy="1480"/>
          </a:xfrm>
          <a:solidFill>
            <a:srgbClr val="FFD9F3"/>
          </a:solidFill>
        </p:grpSpPr>
        <p:sp>
          <p:nvSpPr>
            <p:cNvPr id="86031" name="Line 15"/>
            <p:cNvSpPr>
              <a:spLocks noChangeShapeType="1"/>
            </p:cNvSpPr>
            <p:nvPr/>
          </p:nvSpPr>
          <p:spPr bwMode="auto">
            <a:xfrm flipV="1">
              <a:off x="2880" y="2160"/>
              <a:ext cx="2041" cy="816"/>
            </a:xfrm>
            <a:prstGeom prst="line">
              <a:avLst/>
            </a:prstGeom>
            <a:grpFill/>
            <a:ln w="38100">
              <a:solidFill>
                <a:schemeClr val="tx1"/>
              </a:solidFill>
              <a:round/>
              <a:headEnd/>
              <a:tailEnd/>
            </a:ln>
            <a:effectLst/>
          </p:spPr>
          <p:txBody>
            <a:bodyPr/>
            <a:lstStyle/>
            <a:p>
              <a:endParaRPr lang="en-GB"/>
            </a:p>
          </p:txBody>
        </p:sp>
        <p:sp>
          <p:nvSpPr>
            <p:cNvPr id="86032" name="Oval 16"/>
            <p:cNvSpPr>
              <a:spLocks noChangeAspect="1" noChangeArrowheads="1"/>
            </p:cNvSpPr>
            <p:nvPr/>
          </p:nvSpPr>
          <p:spPr bwMode="auto">
            <a:xfrm>
              <a:off x="4195" y="1496"/>
              <a:ext cx="1404" cy="1327"/>
            </a:xfrm>
            <a:prstGeom prst="ellipse">
              <a:avLst/>
            </a:prstGeom>
            <a:grpFill/>
            <a:ln w="19050">
              <a:solidFill>
                <a:schemeClr val="tx1"/>
              </a:solidFill>
              <a:round/>
              <a:headEnd/>
              <a:tailEnd/>
            </a:ln>
            <a:effectLst/>
          </p:spPr>
          <p:txBody>
            <a:bodyPr anchor="ctr"/>
            <a:lstStyle/>
            <a:p>
              <a:pPr algn="ctr"/>
              <a:r>
                <a:rPr lang="en-GB" dirty="0" smtClean="0">
                  <a:latin typeface="Calibri" pitchFamily="34" charset="0"/>
                </a:rPr>
                <a:t>Use of staff appraisal e.g. positive feedback and target setting</a:t>
              </a:r>
              <a:endParaRPr lang="en-GB" dirty="0">
                <a:latin typeface="Calibri" pitchFamily="34" charset="0"/>
              </a:endParaRPr>
            </a:p>
          </p:txBody>
        </p:sp>
      </p:grpSp>
      <p:grpSp>
        <p:nvGrpSpPr>
          <p:cNvPr id="7" name="Group 17"/>
          <p:cNvGrpSpPr>
            <a:grpSpLocks/>
          </p:cNvGrpSpPr>
          <p:nvPr/>
        </p:nvGrpSpPr>
        <p:grpSpPr bwMode="auto">
          <a:xfrm>
            <a:off x="1979613" y="765175"/>
            <a:ext cx="2592387" cy="3959225"/>
            <a:chOff x="1247" y="482"/>
            <a:chExt cx="1633" cy="2494"/>
          </a:xfrm>
          <a:solidFill>
            <a:srgbClr val="FFD9F3"/>
          </a:solidFill>
        </p:grpSpPr>
        <p:sp>
          <p:nvSpPr>
            <p:cNvPr id="86034" name="Line 18"/>
            <p:cNvSpPr>
              <a:spLocks noChangeShapeType="1"/>
            </p:cNvSpPr>
            <p:nvPr/>
          </p:nvSpPr>
          <p:spPr bwMode="auto">
            <a:xfrm>
              <a:off x="1973" y="1162"/>
              <a:ext cx="907" cy="1814"/>
            </a:xfrm>
            <a:prstGeom prst="line">
              <a:avLst/>
            </a:prstGeom>
            <a:grpFill/>
            <a:ln w="38100">
              <a:solidFill>
                <a:schemeClr val="tx1"/>
              </a:solidFill>
              <a:round/>
              <a:headEnd/>
              <a:tailEnd/>
            </a:ln>
            <a:effectLst/>
          </p:spPr>
          <p:txBody>
            <a:bodyPr/>
            <a:lstStyle/>
            <a:p>
              <a:endParaRPr lang="en-GB"/>
            </a:p>
          </p:txBody>
        </p:sp>
        <p:sp>
          <p:nvSpPr>
            <p:cNvPr id="86035" name="Oval 19"/>
            <p:cNvSpPr>
              <a:spLocks noChangeAspect="1" noChangeArrowheads="1"/>
            </p:cNvSpPr>
            <p:nvPr/>
          </p:nvSpPr>
          <p:spPr bwMode="auto">
            <a:xfrm>
              <a:off x="1247" y="482"/>
              <a:ext cx="1404" cy="1327"/>
            </a:xfrm>
            <a:prstGeom prst="ellipse">
              <a:avLst/>
            </a:prstGeom>
            <a:grpFill/>
            <a:ln w="19050">
              <a:solidFill>
                <a:schemeClr val="tx1"/>
              </a:solidFill>
              <a:round/>
              <a:headEnd/>
              <a:tailEnd/>
            </a:ln>
            <a:effectLst/>
          </p:spPr>
          <p:txBody>
            <a:bodyPr anchor="ctr"/>
            <a:lstStyle/>
            <a:p>
              <a:pPr algn="ctr"/>
              <a:r>
                <a:rPr lang="en-GB" dirty="0" smtClean="0">
                  <a:latin typeface="Calibri" pitchFamily="34" charset="0"/>
                </a:rPr>
                <a:t>Avoid temporary contracts if possible</a:t>
              </a:r>
              <a:endParaRPr lang="en-GB" dirty="0">
                <a:latin typeface="Calibri" pitchFamily="34" charset="0"/>
              </a:endParaRPr>
            </a:p>
          </p:txBody>
        </p:sp>
      </p:grpSp>
      <p:sp>
        <p:nvSpPr>
          <p:cNvPr id="25" name="Rectangle 3"/>
          <p:cNvSpPr>
            <a:spLocks noChangeArrowheads="1"/>
          </p:cNvSpPr>
          <p:nvPr/>
        </p:nvSpPr>
        <p:spPr bwMode="auto">
          <a:xfrm>
            <a:off x="0" y="0"/>
            <a:ext cx="9144000" cy="620713"/>
          </a:xfrm>
          <a:prstGeom prst="rect">
            <a:avLst/>
          </a:prstGeom>
          <a:noFill/>
          <a:ln w="9525">
            <a:noFill/>
            <a:miter lim="800000"/>
            <a:headEnd/>
            <a:tailEnd/>
          </a:ln>
          <a:effectLst/>
        </p:spPr>
        <p:txBody>
          <a:bodyPr anchor="ctr"/>
          <a:lstStyle/>
          <a:p>
            <a:pPr algn="ctr"/>
            <a:r>
              <a:rPr lang="en-GB" b="1" dirty="0" smtClean="0">
                <a:latin typeface="Verdana" pitchFamily="34" charset="0"/>
              </a:rPr>
              <a:t>Motivating and Retaining Staff: Non Financial Incentives</a:t>
            </a:r>
            <a:endParaRPr lang="en-GB" b="1" dirty="0">
              <a:latin typeface="Verdana" pitchFamily="34" charset="0"/>
            </a:endParaRPr>
          </a:p>
        </p:txBody>
      </p:sp>
      <p:pic>
        <p:nvPicPr>
          <p:cNvPr id="26" name="Picture 2" descr="https://openclipart.org/image/800px/svg_to_png/3330/barretr-Key.png"/>
          <p:cNvPicPr>
            <a:picLocks noChangeAspect="1" noChangeArrowheads="1"/>
          </p:cNvPicPr>
          <p:nvPr/>
        </p:nvPicPr>
        <p:blipFill>
          <a:blip r:embed="rId2" cstate="print"/>
          <a:srcRect/>
          <a:stretch>
            <a:fillRect/>
          </a:stretch>
        </p:blipFill>
        <p:spPr bwMode="auto">
          <a:xfrm>
            <a:off x="8235776" y="76200"/>
            <a:ext cx="755824" cy="762000"/>
          </a:xfrm>
          <a:prstGeom prst="rect">
            <a:avLst/>
          </a:prstGeom>
          <a:noFill/>
        </p:spPr>
      </p:pic>
      <p:grpSp>
        <p:nvGrpSpPr>
          <p:cNvPr id="28" name="Group 27"/>
          <p:cNvGrpSpPr/>
          <p:nvPr/>
        </p:nvGrpSpPr>
        <p:grpSpPr>
          <a:xfrm>
            <a:off x="4572000" y="762000"/>
            <a:ext cx="4133056" cy="3890963"/>
            <a:chOff x="4572000" y="762000"/>
            <a:chExt cx="4133056" cy="3890963"/>
          </a:xfrm>
        </p:grpSpPr>
        <p:grpSp>
          <p:nvGrpSpPr>
            <p:cNvPr id="2" name="Group 2"/>
            <p:cNvGrpSpPr>
              <a:grpSpLocks/>
            </p:cNvGrpSpPr>
            <p:nvPr/>
          </p:nvGrpSpPr>
          <p:grpSpPr bwMode="auto">
            <a:xfrm>
              <a:off x="4572000" y="765175"/>
              <a:ext cx="2589213" cy="3887788"/>
              <a:chOff x="2880" y="482"/>
              <a:chExt cx="1631" cy="2449"/>
            </a:xfrm>
            <a:solidFill>
              <a:srgbClr val="FFD9F3"/>
            </a:solidFill>
          </p:grpSpPr>
          <p:sp>
            <p:nvSpPr>
              <p:cNvPr id="86019" name="Line 3"/>
              <p:cNvSpPr>
                <a:spLocks noChangeShapeType="1"/>
              </p:cNvSpPr>
              <p:nvPr/>
            </p:nvSpPr>
            <p:spPr bwMode="auto">
              <a:xfrm flipH="1">
                <a:off x="2880" y="1117"/>
                <a:ext cx="907" cy="1814"/>
              </a:xfrm>
              <a:prstGeom prst="line">
                <a:avLst/>
              </a:prstGeom>
              <a:grpFill/>
              <a:ln w="38100">
                <a:solidFill>
                  <a:schemeClr val="tx1"/>
                </a:solidFill>
                <a:round/>
                <a:headEnd/>
                <a:tailEnd/>
              </a:ln>
              <a:effectLst/>
            </p:spPr>
            <p:txBody>
              <a:bodyPr/>
              <a:lstStyle/>
              <a:p>
                <a:endParaRPr lang="en-GB"/>
              </a:p>
            </p:txBody>
          </p:sp>
          <p:sp>
            <p:nvSpPr>
              <p:cNvPr id="86020" name="Oval 4"/>
              <p:cNvSpPr>
                <a:spLocks noChangeAspect="1" noChangeArrowheads="1"/>
              </p:cNvSpPr>
              <p:nvPr/>
            </p:nvSpPr>
            <p:spPr bwMode="auto">
              <a:xfrm>
                <a:off x="3107" y="482"/>
                <a:ext cx="1404" cy="1327"/>
              </a:xfrm>
              <a:prstGeom prst="ellipse">
                <a:avLst/>
              </a:prstGeom>
              <a:grpFill/>
              <a:ln w="19050">
                <a:solidFill>
                  <a:schemeClr val="tx1"/>
                </a:solidFill>
                <a:round/>
                <a:headEnd/>
                <a:tailEnd/>
              </a:ln>
              <a:effectLst/>
            </p:spPr>
            <p:txBody>
              <a:bodyPr anchor="ctr"/>
              <a:lstStyle/>
              <a:p>
                <a:pPr algn="ctr"/>
                <a:r>
                  <a:rPr lang="en-GB" sz="1600" dirty="0" smtClean="0">
                    <a:latin typeface="Calibri" pitchFamily="34" charset="0"/>
                  </a:rPr>
                  <a:t>Offer fringe benefits - e.g. subsidised travel to work, a café, on-site facilities such as a nursery or gym</a:t>
                </a:r>
                <a:endParaRPr lang="en-GB" sz="1600" dirty="0">
                  <a:latin typeface="Calibri" pitchFamily="34" charset="0"/>
                </a:endParaRPr>
              </a:p>
            </p:txBody>
          </p:sp>
        </p:grpSp>
        <p:pic>
          <p:nvPicPr>
            <p:cNvPr id="20482" name="Picture 2" descr="Free Ready to Eat Emoji">
              <a:hlinkClick r:id="rId3"/>
            </p:cNvPr>
            <p:cNvPicPr>
              <a:picLocks noChangeAspect="1" noChangeArrowheads="1"/>
            </p:cNvPicPr>
            <p:nvPr/>
          </p:nvPicPr>
          <p:blipFill>
            <a:blip r:embed="rId4" cstate="print"/>
            <a:srcRect/>
            <a:stretch>
              <a:fillRect/>
            </a:stretch>
          </p:blipFill>
          <p:spPr bwMode="auto">
            <a:xfrm>
              <a:off x="7315200" y="762000"/>
              <a:ext cx="1389856" cy="1295400"/>
            </a:xfrm>
            <a:prstGeom prst="rect">
              <a:avLst/>
            </a:prstGeom>
            <a:noFill/>
          </p:spPr>
        </p:pic>
      </p:grpSp>
      <p:sp>
        <p:nvSpPr>
          <p:cNvPr id="86036" name="Oval 20"/>
          <p:cNvSpPr>
            <a:spLocks noChangeAspect="1" noChangeArrowheads="1"/>
          </p:cNvSpPr>
          <p:nvPr/>
        </p:nvSpPr>
        <p:spPr bwMode="auto">
          <a:xfrm>
            <a:off x="3492500" y="3644900"/>
            <a:ext cx="2227263" cy="2105025"/>
          </a:xfrm>
          <a:prstGeom prst="ellipse">
            <a:avLst/>
          </a:prstGeom>
          <a:solidFill>
            <a:srgbClr val="FFD9F3"/>
          </a:solidFill>
          <a:ln w="19050">
            <a:solidFill>
              <a:schemeClr val="tx1"/>
            </a:solidFill>
            <a:round/>
            <a:headEnd/>
            <a:tailEnd/>
          </a:ln>
          <a:effectLst/>
        </p:spPr>
        <p:txBody>
          <a:bodyPr anchor="ctr"/>
          <a:lstStyle/>
          <a:p>
            <a:pPr algn="ctr"/>
            <a:r>
              <a:rPr lang="en-GB" b="1" dirty="0" smtClean="0">
                <a:latin typeface="Calibri" pitchFamily="34" charset="0"/>
              </a:rPr>
              <a:t>Non Financial Incentives to Motivate Staff</a:t>
            </a:r>
            <a:endParaRPr lang="en-GB" b="1" dirty="0">
              <a:latin typeface="Calibri" pitchFamily="34" charset="0"/>
            </a:endParaRPr>
          </a:p>
        </p:txBody>
      </p:sp>
      <p:pic>
        <p:nvPicPr>
          <p:cNvPr id="20484" name="Picture 4" descr="free happy emoji"/>
          <p:cNvPicPr>
            <a:picLocks noChangeAspect="1" noChangeArrowheads="1"/>
          </p:cNvPicPr>
          <p:nvPr/>
        </p:nvPicPr>
        <p:blipFill>
          <a:blip r:embed="rId5" cstate="print"/>
          <a:srcRect/>
          <a:stretch>
            <a:fillRect/>
          </a:stretch>
        </p:blipFill>
        <p:spPr bwMode="auto">
          <a:xfrm>
            <a:off x="304800" y="685800"/>
            <a:ext cx="1303935" cy="13338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1+#ppt_w/2"/>
                                          </p:val>
                                        </p:tav>
                                        <p:tav tm="100000">
                                          <p:val>
                                            <p:strVal val="#ppt_x"/>
                                          </p:val>
                                        </p:tav>
                                      </p:tavLst>
                                    </p:anim>
                                    <p:anim calcmode="lin" valueType="num">
                                      <p:cBhvr additive="base">
                                        <p:cTn id="26"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1+#ppt_w/2"/>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3"/>
          <p:cNvSpPr>
            <a:spLocks noGrp="1"/>
          </p:cNvSpPr>
          <p:nvPr>
            <p:ph type="sldNum" sz="quarter" idx="12"/>
          </p:nvPr>
        </p:nvSpPr>
        <p:spPr/>
        <p:txBody>
          <a:bodyPr/>
          <a:lstStyle/>
          <a:p>
            <a:fld id="{272C905A-A442-43DD-B1D1-E52B0185986E}" type="slidenum">
              <a:rPr lang="en-GB"/>
              <a:pPr/>
              <a:t>44</a:t>
            </a:fld>
            <a:endParaRPr lang="en-GB"/>
          </a:p>
        </p:txBody>
      </p:sp>
      <p:grpSp>
        <p:nvGrpSpPr>
          <p:cNvPr id="2" name="Group 2"/>
          <p:cNvGrpSpPr>
            <a:grpSpLocks/>
          </p:cNvGrpSpPr>
          <p:nvPr/>
        </p:nvGrpSpPr>
        <p:grpSpPr bwMode="auto">
          <a:xfrm>
            <a:off x="971550" y="260350"/>
            <a:ext cx="7200900" cy="2447925"/>
            <a:chOff x="612" y="164"/>
            <a:chExt cx="4536" cy="1542"/>
          </a:xfrm>
          <a:solidFill>
            <a:srgbClr val="FFD9F4"/>
          </a:solidFill>
        </p:grpSpPr>
        <p:sp>
          <p:nvSpPr>
            <p:cNvPr id="125955" name="AutoShape 3"/>
            <p:cNvSpPr>
              <a:spLocks noChangeArrowheads="1"/>
            </p:cNvSpPr>
            <p:nvPr/>
          </p:nvSpPr>
          <p:spPr bwMode="auto">
            <a:xfrm>
              <a:off x="2018" y="164"/>
              <a:ext cx="1724" cy="998"/>
            </a:xfrm>
            <a:prstGeom prst="bevel">
              <a:avLst>
                <a:gd name="adj" fmla="val 12500"/>
              </a:avLst>
            </a:prstGeom>
            <a:grpFill/>
            <a:ln w="9525">
              <a:solidFill>
                <a:schemeClr val="tx1"/>
              </a:solidFill>
              <a:miter lim="800000"/>
              <a:headEnd/>
              <a:tailEnd/>
            </a:ln>
            <a:effectLst/>
          </p:spPr>
          <p:txBody>
            <a:bodyPr anchor="ctr"/>
            <a:lstStyle/>
            <a:p>
              <a:pPr algn="ctr"/>
              <a:r>
                <a:rPr lang="en-GB" b="1" i="1" dirty="0" smtClean="0">
                  <a:latin typeface="Calibri" pitchFamily="34" charset="0"/>
                </a:rPr>
                <a:t>Motivating and Retaining Staff: Working Practices</a:t>
              </a:r>
              <a:endParaRPr lang="en-GB" b="1" i="1" dirty="0">
                <a:latin typeface="Calibri" pitchFamily="34" charset="0"/>
              </a:endParaRPr>
            </a:p>
          </p:txBody>
        </p:sp>
        <p:sp>
          <p:nvSpPr>
            <p:cNvPr id="125956" name="Line 4"/>
            <p:cNvSpPr>
              <a:spLocks noChangeShapeType="1"/>
            </p:cNvSpPr>
            <p:nvPr/>
          </p:nvSpPr>
          <p:spPr bwMode="auto">
            <a:xfrm>
              <a:off x="2880" y="1162"/>
              <a:ext cx="0" cy="544"/>
            </a:xfrm>
            <a:prstGeom prst="line">
              <a:avLst/>
            </a:prstGeom>
            <a:grpFill/>
            <a:ln w="38100">
              <a:solidFill>
                <a:schemeClr val="tx1"/>
              </a:solidFill>
              <a:round/>
              <a:headEnd/>
              <a:tailEnd/>
            </a:ln>
            <a:effectLst/>
          </p:spPr>
          <p:txBody>
            <a:bodyPr/>
            <a:lstStyle/>
            <a:p>
              <a:endParaRPr lang="en-GB"/>
            </a:p>
          </p:txBody>
        </p:sp>
        <p:sp>
          <p:nvSpPr>
            <p:cNvPr id="125957" name="Line 5"/>
            <p:cNvSpPr>
              <a:spLocks noChangeShapeType="1"/>
            </p:cNvSpPr>
            <p:nvPr/>
          </p:nvSpPr>
          <p:spPr bwMode="auto">
            <a:xfrm>
              <a:off x="612" y="1706"/>
              <a:ext cx="4536" cy="0"/>
            </a:xfrm>
            <a:prstGeom prst="line">
              <a:avLst/>
            </a:prstGeom>
            <a:grpFill/>
            <a:ln w="38100">
              <a:solidFill>
                <a:schemeClr val="tx1"/>
              </a:solidFill>
              <a:round/>
              <a:headEnd/>
              <a:tailEnd/>
            </a:ln>
            <a:effectLst/>
          </p:spPr>
          <p:txBody>
            <a:bodyPr/>
            <a:lstStyle/>
            <a:p>
              <a:endParaRPr lang="en-GB"/>
            </a:p>
          </p:txBody>
        </p:sp>
      </p:grpSp>
      <p:grpSp>
        <p:nvGrpSpPr>
          <p:cNvPr id="3" name="Group 6"/>
          <p:cNvGrpSpPr>
            <a:grpSpLocks/>
          </p:cNvGrpSpPr>
          <p:nvPr/>
        </p:nvGrpSpPr>
        <p:grpSpPr bwMode="auto">
          <a:xfrm>
            <a:off x="250825" y="2708275"/>
            <a:ext cx="1800225" cy="3960813"/>
            <a:chOff x="158" y="1706"/>
            <a:chExt cx="1134" cy="2495"/>
          </a:xfrm>
          <a:solidFill>
            <a:srgbClr val="FFD9F4"/>
          </a:solidFill>
        </p:grpSpPr>
        <p:sp>
          <p:nvSpPr>
            <p:cNvPr id="125959" name="Line 7"/>
            <p:cNvSpPr>
              <a:spLocks noChangeShapeType="1"/>
            </p:cNvSpPr>
            <p:nvPr/>
          </p:nvSpPr>
          <p:spPr bwMode="auto">
            <a:xfrm>
              <a:off x="612" y="1706"/>
              <a:ext cx="0" cy="454"/>
            </a:xfrm>
            <a:prstGeom prst="line">
              <a:avLst/>
            </a:prstGeom>
            <a:grpFill/>
            <a:ln w="38100">
              <a:solidFill>
                <a:schemeClr val="tx1"/>
              </a:solidFill>
              <a:round/>
              <a:headEnd/>
              <a:tailEnd/>
            </a:ln>
            <a:effectLst/>
          </p:spPr>
          <p:txBody>
            <a:bodyPr/>
            <a:lstStyle/>
            <a:p>
              <a:endParaRPr lang="en-GB"/>
            </a:p>
          </p:txBody>
        </p:sp>
        <p:sp>
          <p:nvSpPr>
            <p:cNvPr id="125960" name="AutoShape 8"/>
            <p:cNvSpPr>
              <a:spLocks noChangeArrowheads="1"/>
            </p:cNvSpPr>
            <p:nvPr/>
          </p:nvSpPr>
          <p:spPr bwMode="auto">
            <a:xfrm>
              <a:off x="158" y="2160"/>
              <a:ext cx="1134" cy="2041"/>
            </a:xfrm>
            <a:prstGeom prst="roundRect">
              <a:avLst>
                <a:gd name="adj" fmla="val 16667"/>
              </a:avLst>
            </a:prstGeom>
            <a:grpFill/>
            <a:ln w="9525">
              <a:solidFill>
                <a:schemeClr val="tx1"/>
              </a:solidFill>
              <a:round/>
              <a:headEnd/>
              <a:tailEnd/>
            </a:ln>
            <a:effectLst/>
          </p:spPr>
          <p:txBody>
            <a:bodyPr/>
            <a:lstStyle/>
            <a:p>
              <a:pPr algn="ctr"/>
              <a:r>
                <a:rPr lang="en-GB" sz="1600" b="1" i="1" dirty="0">
                  <a:latin typeface="Calibri" pitchFamily="34" charset="0"/>
                </a:rPr>
                <a:t>Permanent</a:t>
              </a:r>
            </a:p>
            <a:p>
              <a:pPr algn="ctr"/>
              <a:r>
                <a:rPr lang="en-GB" sz="1600" b="1" i="1" dirty="0">
                  <a:latin typeface="Calibri" pitchFamily="34" charset="0"/>
                </a:rPr>
                <a:t>(Contract)</a:t>
              </a:r>
            </a:p>
            <a:p>
              <a:endParaRPr lang="en-GB" sz="1600" dirty="0">
                <a:latin typeface="Calibri" pitchFamily="34" charset="0"/>
              </a:endParaRPr>
            </a:p>
            <a:p>
              <a:r>
                <a:rPr lang="en-GB" sz="1600" dirty="0">
                  <a:latin typeface="Calibri" pitchFamily="34" charset="0"/>
                </a:rPr>
                <a:t>There is no specified end date.  The job is secure </a:t>
              </a:r>
              <a:r>
                <a:rPr lang="en-GB" sz="1600" dirty="0" err="1">
                  <a:latin typeface="Calibri" pitchFamily="34" charset="0"/>
                </a:rPr>
                <a:t>ie</a:t>
              </a:r>
              <a:r>
                <a:rPr lang="en-GB" sz="1600" dirty="0">
                  <a:latin typeface="Calibri" pitchFamily="34" charset="0"/>
                </a:rPr>
                <a:t> will last as long as the employee wants it or the organisation needs them</a:t>
              </a:r>
            </a:p>
          </p:txBody>
        </p:sp>
      </p:grpSp>
      <p:grpSp>
        <p:nvGrpSpPr>
          <p:cNvPr id="4" name="Group 9"/>
          <p:cNvGrpSpPr>
            <a:grpSpLocks/>
          </p:cNvGrpSpPr>
          <p:nvPr/>
        </p:nvGrpSpPr>
        <p:grpSpPr bwMode="auto">
          <a:xfrm>
            <a:off x="2484438" y="2708275"/>
            <a:ext cx="1800225" cy="3960813"/>
            <a:chOff x="1565" y="1706"/>
            <a:chExt cx="1134" cy="2495"/>
          </a:xfrm>
          <a:solidFill>
            <a:srgbClr val="FFD9F4"/>
          </a:solidFill>
        </p:grpSpPr>
        <p:sp>
          <p:nvSpPr>
            <p:cNvPr id="125962" name="Line 10"/>
            <p:cNvSpPr>
              <a:spLocks noChangeShapeType="1"/>
            </p:cNvSpPr>
            <p:nvPr/>
          </p:nvSpPr>
          <p:spPr bwMode="auto">
            <a:xfrm>
              <a:off x="2154" y="1706"/>
              <a:ext cx="0" cy="454"/>
            </a:xfrm>
            <a:prstGeom prst="line">
              <a:avLst/>
            </a:prstGeom>
            <a:grpFill/>
            <a:ln w="38100">
              <a:solidFill>
                <a:schemeClr val="tx1"/>
              </a:solidFill>
              <a:round/>
              <a:headEnd/>
              <a:tailEnd/>
            </a:ln>
            <a:effectLst/>
          </p:spPr>
          <p:txBody>
            <a:bodyPr/>
            <a:lstStyle/>
            <a:p>
              <a:endParaRPr lang="en-GB"/>
            </a:p>
          </p:txBody>
        </p:sp>
        <p:sp>
          <p:nvSpPr>
            <p:cNvPr id="125963" name="AutoShape 11"/>
            <p:cNvSpPr>
              <a:spLocks noChangeArrowheads="1"/>
            </p:cNvSpPr>
            <p:nvPr/>
          </p:nvSpPr>
          <p:spPr bwMode="auto">
            <a:xfrm>
              <a:off x="1565" y="2160"/>
              <a:ext cx="1134" cy="2041"/>
            </a:xfrm>
            <a:prstGeom prst="roundRect">
              <a:avLst>
                <a:gd name="adj" fmla="val 16667"/>
              </a:avLst>
            </a:prstGeom>
            <a:grpFill/>
            <a:ln w="9525">
              <a:solidFill>
                <a:schemeClr val="tx1"/>
              </a:solidFill>
              <a:round/>
              <a:headEnd/>
              <a:tailEnd/>
            </a:ln>
            <a:effectLst/>
          </p:spPr>
          <p:txBody>
            <a:bodyPr/>
            <a:lstStyle/>
            <a:p>
              <a:pPr algn="ctr"/>
              <a:r>
                <a:rPr lang="en-GB" sz="1600" b="1" i="1" dirty="0">
                  <a:latin typeface="Calibri" pitchFamily="34" charset="0"/>
                </a:rPr>
                <a:t>Temporary</a:t>
              </a:r>
            </a:p>
            <a:p>
              <a:pPr algn="ctr"/>
              <a:r>
                <a:rPr lang="en-GB" sz="1600" b="1" i="1" dirty="0">
                  <a:latin typeface="Calibri" pitchFamily="34" charset="0"/>
                </a:rPr>
                <a:t>(Contract)</a:t>
              </a:r>
            </a:p>
            <a:p>
              <a:endParaRPr lang="en-GB" sz="1600" dirty="0">
                <a:latin typeface="Calibri" pitchFamily="34" charset="0"/>
              </a:endParaRPr>
            </a:p>
            <a:p>
              <a:r>
                <a:rPr lang="en-GB" sz="1600" dirty="0">
                  <a:latin typeface="Calibri" pitchFamily="34" charset="0"/>
                </a:rPr>
                <a:t>The job is for a limited period of time and lasts for a short time period.  The period is often fixed </a:t>
              </a:r>
              <a:r>
                <a:rPr lang="en-GB" sz="1600" dirty="0" err="1">
                  <a:latin typeface="Calibri" pitchFamily="34" charset="0"/>
                </a:rPr>
                <a:t>eg</a:t>
              </a:r>
              <a:r>
                <a:rPr lang="en-GB" sz="1600" dirty="0">
                  <a:latin typeface="Calibri" pitchFamily="34" charset="0"/>
                </a:rPr>
                <a:t> 6 months or 1 yr</a:t>
              </a:r>
            </a:p>
          </p:txBody>
        </p:sp>
      </p:grpSp>
      <p:grpSp>
        <p:nvGrpSpPr>
          <p:cNvPr id="5" name="Group 12"/>
          <p:cNvGrpSpPr>
            <a:grpSpLocks/>
          </p:cNvGrpSpPr>
          <p:nvPr/>
        </p:nvGrpSpPr>
        <p:grpSpPr bwMode="auto">
          <a:xfrm>
            <a:off x="4787900" y="2708275"/>
            <a:ext cx="1800225" cy="3960813"/>
            <a:chOff x="3016" y="1706"/>
            <a:chExt cx="1134" cy="2495"/>
          </a:xfrm>
          <a:solidFill>
            <a:srgbClr val="FFD9F4"/>
          </a:solidFill>
        </p:grpSpPr>
        <p:sp>
          <p:nvSpPr>
            <p:cNvPr id="125965" name="Line 13"/>
            <p:cNvSpPr>
              <a:spLocks noChangeShapeType="1"/>
            </p:cNvSpPr>
            <p:nvPr/>
          </p:nvSpPr>
          <p:spPr bwMode="auto">
            <a:xfrm>
              <a:off x="3560" y="1706"/>
              <a:ext cx="0" cy="454"/>
            </a:xfrm>
            <a:prstGeom prst="line">
              <a:avLst/>
            </a:prstGeom>
            <a:grpFill/>
            <a:ln w="38100">
              <a:solidFill>
                <a:schemeClr val="tx1"/>
              </a:solidFill>
              <a:round/>
              <a:headEnd/>
              <a:tailEnd/>
            </a:ln>
            <a:effectLst/>
          </p:spPr>
          <p:txBody>
            <a:bodyPr/>
            <a:lstStyle/>
            <a:p>
              <a:endParaRPr lang="en-GB"/>
            </a:p>
          </p:txBody>
        </p:sp>
        <p:sp>
          <p:nvSpPr>
            <p:cNvPr id="125966" name="AutoShape 14"/>
            <p:cNvSpPr>
              <a:spLocks noChangeArrowheads="1"/>
            </p:cNvSpPr>
            <p:nvPr/>
          </p:nvSpPr>
          <p:spPr bwMode="auto">
            <a:xfrm>
              <a:off x="3016" y="2160"/>
              <a:ext cx="1134" cy="2041"/>
            </a:xfrm>
            <a:prstGeom prst="roundRect">
              <a:avLst>
                <a:gd name="adj" fmla="val 16667"/>
              </a:avLst>
            </a:prstGeom>
            <a:grpFill/>
            <a:ln w="9525">
              <a:solidFill>
                <a:schemeClr val="tx1"/>
              </a:solidFill>
              <a:round/>
              <a:headEnd/>
              <a:tailEnd/>
            </a:ln>
            <a:effectLst/>
          </p:spPr>
          <p:txBody>
            <a:bodyPr/>
            <a:lstStyle/>
            <a:p>
              <a:pPr algn="ctr"/>
              <a:r>
                <a:rPr lang="en-GB" sz="1600" b="1" i="1" dirty="0">
                  <a:latin typeface="Calibri" pitchFamily="34" charset="0"/>
                </a:rPr>
                <a:t>Full-time</a:t>
              </a:r>
            </a:p>
            <a:p>
              <a:pPr algn="ctr"/>
              <a:r>
                <a:rPr lang="en-GB" sz="1600" b="1" i="1" dirty="0">
                  <a:latin typeface="Calibri" pitchFamily="34" charset="0"/>
                </a:rPr>
                <a:t>(Contract)</a:t>
              </a:r>
            </a:p>
            <a:p>
              <a:endParaRPr lang="en-GB" sz="1600" dirty="0">
                <a:latin typeface="Calibri" pitchFamily="34" charset="0"/>
              </a:endParaRPr>
            </a:p>
            <a:p>
              <a:r>
                <a:rPr lang="en-GB" sz="1600" dirty="0">
                  <a:latin typeface="Calibri" pitchFamily="34" charset="0"/>
                </a:rPr>
                <a:t>This means an employee who works the maximum number of hours for a particular job</a:t>
              </a:r>
            </a:p>
          </p:txBody>
        </p:sp>
      </p:grpSp>
      <p:grpSp>
        <p:nvGrpSpPr>
          <p:cNvPr id="6" name="Group 15"/>
          <p:cNvGrpSpPr>
            <a:grpSpLocks/>
          </p:cNvGrpSpPr>
          <p:nvPr/>
        </p:nvGrpSpPr>
        <p:grpSpPr bwMode="auto">
          <a:xfrm>
            <a:off x="7164388" y="2708275"/>
            <a:ext cx="1800225" cy="3960813"/>
            <a:chOff x="4513" y="1706"/>
            <a:chExt cx="1134" cy="2495"/>
          </a:xfrm>
          <a:solidFill>
            <a:srgbClr val="FFD9F4"/>
          </a:solidFill>
        </p:grpSpPr>
        <p:sp>
          <p:nvSpPr>
            <p:cNvPr id="125968" name="Line 16"/>
            <p:cNvSpPr>
              <a:spLocks noChangeShapeType="1"/>
            </p:cNvSpPr>
            <p:nvPr/>
          </p:nvSpPr>
          <p:spPr bwMode="auto">
            <a:xfrm>
              <a:off x="5148" y="1706"/>
              <a:ext cx="0" cy="454"/>
            </a:xfrm>
            <a:prstGeom prst="line">
              <a:avLst/>
            </a:prstGeom>
            <a:grpFill/>
            <a:ln w="38100">
              <a:solidFill>
                <a:schemeClr val="tx1"/>
              </a:solidFill>
              <a:round/>
              <a:headEnd/>
              <a:tailEnd/>
            </a:ln>
            <a:effectLst/>
          </p:spPr>
          <p:txBody>
            <a:bodyPr/>
            <a:lstStyle/>
            <a:p>
              <a:endParaRPr lang="en-GB"/>
            </a:p>
          </p:txBody>
        </p:sp>
        <p:sp>
          <p:nvSpPr>
            <p:cNvPr id="125969" name="AutoShape 17"/>
            <p:cNvSpPr>
              <a:spLocks noChangeArrowheads="1"/>
            </p:cNvSpPr>
            <p:nvPr/>
          </p:nvSpPr>
          <p:spPr bwMode="auto">
            <a:xfrm>
              <a:off x="4513" y="2160"/>
              <a:ext cx="1134" cy="2041"/>
            </a:xfrm>
            <a:prstGeom prst="roundRect">
              <a:avLst>
                <a:gd name="adj" fmla="val 16667"/>
              </a:avLst>
            </a:prstGeom>
            <a:grpFill/>
            <a:ln w="9525">
              <a:solidFill>
                <a:schemeClr val="tx1"/>
              </a:solidFill>
              <a:round/>
              <a:headEnd/>
              <a:tailEnd/>
            </a:ln>
            <a:effectLst/>
          </p:spPr>
          <p:txBody>
            <a:bodyPr/>
            <a:lstStyle/>
            <a:p>
              <a:pPr algn="ctr"/>
              <a:r>
                <a:rPr lang="en-GB" sz="1600" b="1" i="1" dirty="0">
                  <a:latin typeface="Calibri" pitchFamily="34" charset="0"/>
                </a:rPr>
                <a:t>Part-time</a:t>
              </a:r>
            </a:p>
            <a:p>
              <a:pPr algn="ctr"/>
              <a:r>
                <a:rPr lang="en-GB" sz="1600" b="1" i="1" dirty="0">
                  <a:latin typeface="Calibri" pitchFamily="34" charset="0"/>
                </a:rPr>
                <a:t>(Contract)</a:t>
              </a:r>
            </a:p>
            <a:p>
              <a:endParaRPr lang="en-GB" sz="1600" dirty="0">
                <a:latin typeface="Calibri" pitchFamily="34" charset="0"/>
              </a:endParaRPr>
            </a:p>
            <a:p>
              <a:r>
                <a:rPr lang="en-GB" sz="1600" dirty="0">
                  <a:latin typeface="Calibri" pitchFamily="34" charset="0"/>
                </a:rPr>
                <a:t>This means an employee who works </a:t>
              </a:r>
              <a:r>
                <a:rPr lang="en-GB" sz="1600" i="1" dirty="0">
                  <a:latin typeface="Calibri" pitchFamily="34" charset="0"/>
                </a:rPr>
                <a:t>less than</a:t>
              </a:r>
              <a:r>
                <a:rPr lang="en-GB" sz="1600" dirty="0">
                  <a:latin typeface="Calibri" pitchFamily="34" charset="0"/>
                </a:rPr>
                <a:t> the maximum number of hours of a full time employee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3"/>
          <p:cNvSpPr>
            <a:spLocks noGrp="1"/>
          </p:cNvSpPr>
          <p:nvPr>
            <p:ph type="sldNum" sz="quarter" idx="12"/>
          </p:nvPr>
        </p:nvSpPr>
        <p:spPr/>
        <p:txBody>
          <a:bodyPr/>
          <a:lstStyle/>
          <a:p>
            <a:fld id="{CB1FDB78-C2E3-4870-A8B2-71B32300A816}" type="slidenum">
              <a:rPr lang="en-GB"/>
              <a:pPr/>
              <a:t>45</a:t>
            </a:fld>
            <a:endParaRPr lang="en-GB"/>
          </a:p>
        </p:txBody>
      </p:sp>
      <p:grpSp>
        <p:nvGrpSpPr>
          <p:cNvPr id="2" name="Group 2"/>
          <p:cNvGrpSpPr>
            <a:grpSpLocks/>
          </p:cNvGrpSpPr>
          <p:nvPr/>
        </p:nvGrpSpPr>
        <p:grpSpPr bwMode="auto">
          <a:xfrm>
            <a:off x="827088" y="260350"/>
            <a:ext cx="7345362" cy="2447925"/>
            <a:chOff x="612" y="164"/>
            <a:chExt cx="4536" cy="1542"/>
          </a:xfrm>
          <a:solidFill>
            <a:srgbClr val="FFD9F4"/>
          </a:solidFill>
        </p:grpSpPr>
        <p:sp>
          <p:nvSpPr>
            <p:cNvPr id="126979" name="AutoShape 3"/>
            <p:cNvSpPr>
              <a:spLocks noChangeArrowheads="1"/>
            </p:cNvSpPr>
            <p:nvPr/>
          </p:nvSpPr>
          <p:spPr bwMode="auto">
            <a:xfrm>
              <a:off x="2018" y="164"/>
              <a:ext cx="1724" cy="998"/>
            </a:xfrm>
            <a:prstGeom prst="bevel">
              <a:avLst>
                <a:gd name="adj" fmla="val 12500"/>
              </a:avLst>
            </a:prstGeom>
            <a:grpFill/>
            <a:ln w="9525">
              <a:solidFill>
                <a:schemeClr val="tx1"/>
              </a:solidFill>
              <a:miter lim="800000"/>
              <a:headEnd/>
              <a:tailEnd/>
            </a:ln>
            <a:effectLst/>
          </p:spPr>
          <p:txBody>
            <a:bodyPr anchor="ctr"/>
            <a:lstStyle/>
            <a:p>
              <a:pPr algn="ctr"/>
              <a:r>
                <a:rPr lang="en-GB" b="1" i="1" dirty="0" smtClean="0">
                  <a:latin typeface="Calibri" pitchFamily="34" charset="0"/>
                </a:rPr>
                <a:t>Motivating and Retaining Staff: Working Practices</a:t>
              </a:r>
              <a:endParaRPr lang="en-GB" b="1" i="1" dirty="0">
                <a:latin typeface="Calibri" pitchFamily="34" charset="0"/>
              </a:endParaRPr>
            </a:p>
          </p:txBody>
        </p:sp>
        <p:sp>
          <p:nvSpPr>
            <p:cNvPr id="126980" name="Line 4"/>
            <p:cNvSpPr>
              <a:spLocks noChangeShapeType="1"/>
            </p:cNvSpPr>
            <p:nvPr/>
          </p:nvSpPr>
          <p:spPr bwMode="auto">
            <a:xfrm>
              <a:off x="2880" y="1162"/>
              <a:ext cx="0" cy="544"/>
            </a:xfrm>
            <a:prstGeom prst="line">
              <a:avLst/>
            </a:prstGeom>
            <a:grpFill/>
            <a:ln w="38100">
              <a:solidFill>
                <a:schemeClr val="tx1"/>
              </a:solidFill>
              <a:round/>
              <a:headEnd/>
              <a:tailEnd/>
            </a:ln>
            <a:effectLst/>
          </p:spPr>
          <p:txBody>
            <a:bodyPr/>
            <a:lstStyle/>
            <a:p>
              <a:endParaRPr lang="en-GB"/>
            </a:p>
          </p:txBody>
        </p:sp>
        <p:sp>
          <p:nvSpPr>
            <p:cNvPr id="126981" name="Line 5"/>
            <p:cNvSpPr>
              <a:spLocks noChangeShapeType="1"/>
            </p:cNvSpPr>
            <p:nvPr/>
          </p:nvSpPr>
          <p:spPr bwMode="auto">
            <a:xfrm>
              <a:off x="612" y="1706"/>
              <a:ext cx="4536" cy="0"/>
            </a:xfrm>
            <a:prstGeom prst="line">
              <a:avLst/>
            </a:prstGeom>
            <a:grpFill/>
            <a:ln w="38100">
              <a:solidFill>
                <a:schemeClr val="tx1"/>
              </a:solidFill>
              <a:round/>
              <a:headEnd/>
              <a:tailEnd/>
            </a:ln>
            <a:effectLst/>
          </p:spPr>
          <p:txBody>
            <a:bodyPr/>
            <a:lstStyle/>
            <a:p>
              <a:endParaRPr lang="en-GB"/>
            </a:p>
          </p:txBody>
        </p:sp>
      </p:grpSp>
      <p:grpSp>
        <p:nvGrpSpPr>
          <p:cNvPr id="3" name="Group 6"/>
          <p:cNvGrpSpPr>
            <a:grpSpLocks/>
          </p:cNvGrpSpPr>
          <p:nvPr/>
        </p:nvGrpSpPr>
        <p:grpSpPr bwMode="auto">
          <a:xfrm>
            <a:off x="76155" y="2697162"/>
            <a:ext cx="2159000" cy="3930650"/>
            <a:chOff x="198" y="1725"/>
            <a:chExt cx="1134" cy="2476"/>
          </a:xfrm>
          <a:solidFill>
            <a:srgbClr val="FFD9F4"/>
          </a:solidFill>
        </p:grpSpPr>
        <p:sp>
          <p:nvSpPr>
            <p:cNvPr id="126983" name="Line 7"/>
            <p:cNvSpPr>
              <a:spLocks noChangeShapeType="1"/>
            </p:cNvSpPr>
            <p:nvPr/>
          </p:nvSpPr>
          <p:spPr bwMode="auto">
            <a:xfrm>
              <a:off x="596" y="1725"/>
              <a:ext cx="0" cy="454"/>
            </a:xfrm>
            <a:prstGeom prst="line">
              <a:avLst/>
            </a:prstGeom>
            <a:grpFill/>
            <a:ln w="38100">
              <a:solidFill>
                <a:schemeClr val="tx1"/>
              </a:solidFill>
              <a:round/>
              <a:headEnd/>
              <a:tailEnd/>
            </a:ln>
            <a:effectLst/>
          </p:spPr>
          <p:txBody>
            <a:bodyPr/>
            <a:lstStyle/>
            <a:p>
              <a:endParaRPr lang="en-GB"/>
            </a:p>
          </p:txBody>
        </p:sp>
        <p:sp>
          <p:nvSpPr>
            <p:cNvPr id="126984" name="AutoShape 8"/>
            <p:cNvSpPr>
              <a:spLocks noChangeArrowheads="1"/>
            </p:cNvSpPr>
            <p:nvPr/>
          </p:nvSpPr>
          <p:spPr bwMode="auto">
            <a:xfrm>
              <a:off x="198" y="2160"/>
              <a:ext cx="1134" cy="2041"/>
            </a:xfrm>
            <a:prstGeom prst="roundRect">
              <a:avLst>
                <a:gd name="adj" fmla="val 16667"/>
              </a:avLst>
            </a:prstGeom>
            <a:grpFill/>
            <a:ln w="9525">
              <a:solidFill>
                <a:schemeClr val="tx1"/>
              </a:solidFill>
              <a:round/>
              <a:headEnd/>
              <a:tailEnd/>
            </a:ln>
            <a:effectLst/>
          </p:spPr>
          <p:txBody>
            <a:bodyPr/>
            <a:lstStyle/>
            <a:p>
              <a:pPr algn="ctr"/>
              <a:r>
                <a:rPr lang="en-GB" sz="1600" b="1" i="1">
                  <a:latin typeface="Calibri" pitchFamily="34" charset="0"/>
                </a:rPr>
                <a:t>Flexible Working</a:t>
              </a:r>
            </a:p>
            <a:p>
              <a:endParaRPr lang="en-GB" sz="1600">
                <a:latin typeface="Calibri" pitchFamily="34" charset="0"/>
              </a:endParaRPr>
            </a:p>
            <a:p>
              <a:r>
                <a:rPr lang="en-GB" sz="1600">
                  <a:latin typeface="Calibri" pitchFamily="34" charset="0"/>
                </a:rPr>
                <a:t>This is where the work hours may be changeable eg shiftwork or annualised hours or the place of work may be changeable eg homeworking</a:t>
              </a:r>
            </a:p>
          </p:txBody>
        </p:sp>
      </p:grpSp>
      <p:grpSp>
        <p:nvGrpSpPr>
          <p:cNvPr id="4" name="Group 12"/>
          <p:cNvGrpSpPr>
            <a:grpSpLocks/>
          </p:cNvGrpSpPr>
          <p:nvPr/>
        </p:nvGrpSpPr>
        <p:grpSpPr bwMode="auto">
          <a:xfrm>
            <a:off x="3419475" y="2708275"/>
            <a:ext cx="2159000" cy="3960813"/>
            <a:chOff x="3016" y="1706"/>
            <a:chExt cx="1134" cy="2495"/>
          </a:xfrm>
          <a:solidFill>
            <a:srgbClr val="FFD9F4"/>
          </a:solidFill>
        </p:grpSpPr>
        <p:sp>
          <p:nvSpPr>
            <p:cNvPr id="126989" name="Line 13"/>
            <p:cNvSpPr>
              <a:spLocks noChangeShapeType="1"/>
            </p:cNvSpPr>
            <p:nvPr/>
          </p:nvSpPr>
          <p:spPr bwMode="auto">
            <a:xfrm>
              <a:off x="3581" y="1706"/>
              <a:ext cx="0" cy="454"/>
            </a:xfrm>
            <a:prstGeom prst="line">
              <a:avLst/>
            </a:prstGeom>
            <a:grpFill/>
            <a:ln w="38100">
              <a:solidFill>
                <a:schemeClr val="tx1"/>
              </a:solidFill>
              <a:round/>
              <a:headEnd/>
              <a:tailEnd/>
            </a:ln>
            <a:effectLst/>
          </p:spPr>
          <p:txBody>
            <a:bodyPr/>
            <a:lstStyle/>
            <a:p>
              <a:endParaRPr lang="en-GB"/>
            </a:p>
          </p:txBody>
        </p:sp>
        <p:sp>
          <p:nvSpPr>
            <p:cNvPr id="126990" name="AutoShape 14"/>
            <p:cNvSpPr>
              <a:spLocks noChangeArrowheads="1"/>
            </p:cNvSpPr>
            <p:nvPr/>
          </p:nvSpPr>
          <p:spPr bwMode="auto">
            <a:xfrm>
              <a:off x="3016" y="2160"/>
              <a:ext cx="1134" cy="2041"/>
            </a:xfrm>
            <a:prstGeom prst="roundRect">
              <a:avLst>
                <a:gd name="adj" fmla="val 16667"/>
              </a:avLst>
            </a:prstGeom>
            <a:grpFill/>
            <a:ln w="9525">
              <a:solidFill>
                <a:schemeClr val="tx1"/>
              </a:solidFill>
              <a:round/>
              <a:headEnd/>
              <a:tailEnd/>
            </a:ln>
            <a:effectLst/>
          </p:spPr>
          <p:txBody>
            <a:bodyPr/>
            <a:lstStyle/>
            <a:p>
              <a:pPr algn="ctr"/>
              <a:r>
                <a:rPr lang="en-GB" sz="1600" b="1" i="1">
                  <a:latin typeface="Calibri" pitchFamily="34" charset="0"/>
                </a:rPr>
                <a:t>Job share</a:t>
              </a:r>
            </a:p>
            <a:p>
              <a:endParaRPr lang="en-GB" sz="1600">
                <a:latin typeface="Calibri" pitchFamily="34" charset="0"/>
              </a:endParaRPr>
            </a:p>
            <a:p>
              <a:r>
                <a:rPr lang="en-GB" sz="1600">
                  <a:latin typeface="Calibri" pitchFamily="34" charset="0"/>
                </a:rPr>
                <a:t>This is where one job is shared between 2 or more employees eg the duties and responsibilities, hours of work, pay and holidays are shared</a:t>
              </a:r>
            </a:p>
          </p:txBody>
        </p:sp>
      </p:grpSp>
      <p:grpSp>
        <p:nvGrpSpPr>
          <p:cNvPr id="5" name="Group 15"/>
          <p:cNvGrpSpPr>
            <a:grpSpLocks/>
          </p:cNvGrpSpPr>
          <p:nvPr/>
        </p:nvGrpSpPr>
        <p:grpSpPr bwMode="auto">
          <a:xfrm>
            <a:off x="6908845" y="2708275"/>
            <a:ext cx="2159000" cy="3960813"/>
            <a:chOff x="4473" y="1706"/>
            <a:chExt cx="1134" cy="2495"/>
          </a:xfrm>
          <a:solidFill>
            <a:srgbClr val="FFD9F4"/>
          </a:solidFill>
        </p:grpSpPr>
        <p:sp>
          <p:nvSpPr>
            <p:cNvPr id="126992" name="Line 16"/>
            <p:cNvSpPr>
              <a:spLocks noChangeShapeType="1"/>
            </p:cNvSpPr>
            <p:nvPr/>
          </p:nvSpPr>
          <p:spPr bwMode="auto">
            <a:xfrm>
              <a:off x="5124" y="1706"/>
              <a:ext cx="0" cy="454"/>
            </a:xfrm>
            <a:prstGeom prst="line">
              <a:avLst/>
            </a:prstGeom>
            <a:grpFill/>
            <a:ln w="38100">
              <a:solidFill>
                <a:schemeClr val="tx1"/>
              </a:solidFill>
              <a:round/>
              <a:headEnd/>
              <a:tailEnd/>
            </a:ln>
            <a:effectLst/>
          </p:spPr>
          <p:txBody>
            <a:bodyPr/>
            <a:lstStyle/>
            <a:p>
              <a:endParaRPr lang="en-GB"/>
            </a:p>
          </p:txBody>
        </p:sp>
        <p:sp>
          <p:nvSpPr>
            <p:cNvPr id="126993" name="AutoShape 17"/>
            <p:cNvSpPr>
              <a:spLocks noChangeArrowheads="1"/>
            </p:cNvSpPr>
            <p:nvPr/>
          </p:nvSpPr>
          <p:spPr bwMode="auto">
            <a:xfrm>
              <a:off x="4473" y="2160"/>
              <a:ext cx="1134" cy="2041"/>
            </a:xfrm>
            <a:prstGeom prst="roundRect">
              <a:avLst>
                <a:gd name="adj" fmla="val 16667"/>
              </a:avLst>
            </a:prstGeom>
            <a:grpFill/>
            <a:ln w="9525">
              <a:solidFill>
                <a:schemeClr val="tx1"/>
              </a:solidFill>
              <a:round/>
              <a:headEnd/>
              <a:tailEnd/>
            </a:ln>
            <a:effectLst/>
          </p:spPr>
          <p:txBody>
            <a:bodyPr/>
            <a:lstStyle/>
            <a:p>
              <a:pPr algn="ctr"/>
              <a:r>
                <a:rPr lang="en-GB" sz="1600" b="1" i="1">
                  <a:latin typeface="Calibri" pitchFamily="34" charset="0"/>
                </a:rPr>
                <a:t>Flexitime</a:t>
              </a:r>
            </a:p>
            <a:p>
              <a:endParaRPr lang="en-GB" sz="1600">
                <a:latin typeface="Calibri" pitchFamily="34" charset="0"/>
              </a:endParaRPr>
            </a:p>
            <a:p>
              <a:r>
                <a:rPr lang="en-GB" sz="1600">
                  <a:latin typeface="Calibri" pitchFamily="34" charset="0"/>
                </a:rPr>
                <a:t>This is where workers can choose their start and finish times at work but all workers must be in work at set times during the day called core time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0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6542569-1A07-4FBA-92AA-A2300F718099}" type="slidenum">
              <a:rPr lang="en-GB" smtClean="0"/>
              <a:pPr eaLnBrk="1" hangingPunct="1">
                <a:defRPr/>
              </a:pPr>
              <a:t>46</a:t>
            </a:fld>
            <a:endParaRPr lang="en-GB" smtClean="0"/>
          </a:p>
        </p:txBody>
      </p:sp>
      <p:sp>
        <p:nvSpPr>
          <p:cNvPr id="34819" name="Rectangle 2"/>
          <p:cNvSpPr>
            <a:spLocks noChangeArrowheads="1"/>
          </p:cNvSpPr>
          <p:nvPr/>
        </p:nvSpPr>
        <p:spPr bwMode="auto">
          <a:xfrm>
            <a:off x="0" y="0"/>
            <a:ext cx="9144000" cy="908050"/>
          </a:xfrm>
          <a:prstGeom prst="rect">
            <a:avLst/>
          </a:prstGeom>
          <a:solidFill>
            <a:schemeClr val="bg1"/>
          </a:solidFill>
          <a:ln w="9525">
            <a:noFill/>
            <a:miter lim="800000"/>
            <a:headEnd/>
            <a:tailEnd/>
          </a:ln>
        </p:spPr>
        <p:txBody>
          <a:bodyPr anchor="ctr"/>
          <a:lstStyle/>
          <a:p>
            <a:pPr algn="ctr"/>
            <a:r>
              <a:rPr lang="en-GB" sz="2400" b="1" dirty="0">
                <a:solidFill>
                  <a:schemeClr val="tx2"/>
                </a:solidFill>
                <a:latin typeface="Verdana" pitchFamily="34" charset="0"/>
              </a:rPr>
              <a:t>Activity</a:t>
            </a:r>
            <a:r>
              <a:rPr lang="en-GB" sz="2400" b="1" dirty="0" smtClean="0">
                <a:solidFill>
                  <a:schemeClr val="tx2"/>
                </a:solidFill>
                <a:latin typeface="Verdana" pitchFamily="34" charset="0"/>
              </a:rPr>
              <a:t>: Non-Financial Incentives</a:t>
            </a:r>
          </a:p>
        </p:txBody>
      </p:sp>
      <p:sp>
        <p:nvSpPr>
          <p:cNvPr id="34820" name="AutoShape 5"/>
          <p:cNvSpPr>
            <a:spLocks noChangeArrowheads="1"/>
          </p:cNvSpPr>
          <p:nvPr/>
        </p:nvSpPr>
        <p:spPr bwMode="auto">
          <a:xfrm>
            <a:off x="0" y="908050"/>
            <a:ext cx="9144000" cy="5949950"/>
          </a:xfrm>
          <a:prstGeom prst="foldedCorner">
            <a:avLst>
              <a:gd name="adj" fmla="val 12500"/>
            </a:avLst>
          </a:prstGeom>
          <a:solidFill>
            <a:schemeClr val="bg1"/>
          </a:solidFill>
          <a:ln w="9525">
            <a:solidFill>
              <a:schemeClr val="tx1"/>
            </a:solidFill>
            <a:round/>
            <a:headEnd/>
            <a:tailEnd/>
          </a:ln>
        </p:spPr>
        <p:txBody>
          <a:bodyPr lIns="198000" tIns="118800" rIns="198000" bIns="118800"/>
          <a:lstStyle/>
          <a:p>
            <a:r>
              <a:rPr lang="en-GB" b="1" dirty="0" smtClean="0"/>
              <a:t>JIGSAW GROUP TASK – NON-FINANCIAL INCENTIVES</a:t>
            </a:r>
          </a:p>
          <a:p>
            <a:endParaRPr lang="en-GB" b="1" dirty="0" smtClean="0"/>
          </a:p>
          <a:p>
            <a:r>
              <a:rPr lang="en-GB" dirty="0" smtClean="0"/>
              <a:t>Within groups of 4, number 1-4 as instructed by your teacher. Each group will research the terms on the following page which match their number. You should use your notes books and online resources.</a:t>
            </a:r>
          </a:p>
          <a:p>
            <a:endParaRPr lang="en-GB" dirty="0" smtClean="0"/>
          </a:p>
          <a:p>
            <a:r>
              <a:rPr lang="en-GB" dirty="0" smtClean="0"/>
              <a:t>You should aim to prepare an information leaflet </a:t>
            </a:r>
            <a:r>
              <a:rPr lang="en-GB" b="1" dirty="0" smtClean="0"/>
              <a:t>or</a:t>
            </a:r>
            <a:r>
              <a:rPr lang="en-GB" dirty="0" smtClean="0"/>
              <a:t> presentation to include:</a:t>
            </a:r>
          </a:p>
          <a:p>
            <a:pPr marL="639763" lvl="1" indent="-182563">
              <a:buFont typeface="Arial" pitchFamily="34" charset="0"/>
              <a:buChar char="•"/>
            </a:pPr>
            <a:r>
              <a:rPr lang="en-GB" dirty="0" smtClean="0"/>
              <a:t>A description on the method of motivating staff</a:t>
            </a:r>
          </a:p>
          <a:p>
            <a:pPr marL="639763" lvl="1" indent="-182563">
              <a:buFont typeface="Arial" pitchFamily="34" charset="0"/>
              <a:buChar char="•"/>
            </a:pPr>
            <a:r>
              <a:rPr lang="en-GB" dirty="0" smtClean="0"/>
              <a:t>Why you think it will motivate staff</a:t>
            </a:r>
          </a:p>
          <a:p>
            <a:pPr marL="639763" lvl="1" indent="-182563">
              <a:buFont typeface="Arial" pitchFamily="34" charset="0"/>
              <a:buChar char="•"/>
            </a:pPr>
            <a:r>
              <a:rPr lang="en-GB" dirty="0" smtClean="0"/>
              <a:t>A benefit for the business and employee of using the method</a:t>
            </a:r>
          </a:p>
          <a:p>
            <a:pPr marL="639763" lvl="1" indent="-182563">
              <a:buFont typeface="Arial" pitchFamily="34" charset="0"/>
              <a:buChar char="•"/>
            </a:pPr>
            <a:r>
              <a:rPr lang="en-GB" dirty="0" smtClean="0"/>
              <a:t>A cost for the business and employee of using the method</a:t>
            </a:r>
          </a:p>
          <a:p>
            <a:pPr marL="639763" lvl="1" indent="-182563"/>
            <a:endParaRPr lang="en-GB" dirty="0" smtClean="0"/>
          </a:p>
          <a:p>
            <a:r>
              <a:rPr lang="en-GB" dirty="0" smtClean="0"/>
              <a:t>You will present your work back to your home group and should aim to teach them each of the above</a:t>
            </a:r>
          </a:p>
          <a:p>
            <a:pPr>
              <a:lnSpc>
                <a:spcPct val="90000"/>
              </a:lnSpc>
            </a:pPr>
            <a:endParaRPr lang="en-GB" b="1" dirty="0" smtClean="0"/>
          </a:p>
          <a:p>
            <a:pPr>
              <a:lnSpc>
                <a:spcPct val="90000"/>
              </a:lnSpc>
            </a:pPr>
            <a:endParaRPr lang="en-GB" b="1" dirty="0" smtClean="0"/>
          </a:p>
          <a:p>
            <a:pPr>
              <a:lnSpc>
                <a:spcPct val="150000"/>
              </a:lnSpc>
            </a:pPr>
            <a:endParaRPr lang="en-GB" dirty="0" smtClean="0"/>
          </a:p>
          <a:p>
            <a:pPr>
              <a:lnSpc>
                <a:spcPct val="150000"/>
              </a:lnSpc>
            </a:pPr>
            <a:endParaRPr lang="en-GB" dirty="0" smtClean="0"/>
          </a:p>
          <a:p>
            <a:pPr>
              <a:lnSpc>
                <a:spcPct val="150000"/>
              </a:lnSpc>
            </a:pPr>
            <a:endParaRPr lang="en-GB" dirty="0" smtClean="0"/>
          </a:p>
          <a:p>
            <a:pPr marL="342900" indent="-342900">
              <a:lnSpc>
                <a:spcPct val="90000"/>
              </a:lnSpc>
            </a:pPr>
            <a:endParaRPr lang="en-GB" dirty="0" smtClean="0"/>
          </a:p>
          <a:p>
            <a:pPr marL="342900" indent="-342900">
              <a:lnSpc>
                <a:spcPct val="90000"/>
              </a:lnSpc>
            </a:pPr>
            <a:endParaRPr lang="en-GB" dirty="0" smtClean="0"/>
          </a:p>
        </p:txBody>
      </p:sp>
      <p:pic>
        <p:nvPicPr>
          <p:cNvPr id="34821" name="Picture 2" descr="Edit Hand Holding Pencil by darrenbeck - Hand holding a pencil - icon"/>
          <p:cNvPicPr>
            <a:picLocks noChangeAspect="1" noChangeArrowheads="1"/>
          </p:cNvPicPr>
          <p:nvPr/>
        </p:nvPicPr>
        <p:blipFill>
          <a:blip r:embed="rId2" cstate="print"/>
          <a:srcRect/>
          <a:stretch>
            <a:fillRect/>
          </a:stretch>
        </p:blipFill>
        <p:spPr bwMode="auto">
          <a:xfrm>
            <a:off x="179388" y="117475"/>
            <a:ext cx="974725" cy="86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6542569-1A07-4FBA-92AA-A2300F718099}" type="slidenum">
              <a:rPr lang="en-GB" smtClean="0"/>
              <a:pPr eaLnBrk="1" hangingPunct="1">
                <a:defRPr/>
              </a:pPr>
              <a:t>47</a:t>
            </a:fld>
            <a:endParaRPr lang="en-GB" smtClean="0"/>
          </a:p>
        </p:txBody>
      </p:sp>
      <p:sp>
        <p:nvSpPr>
          <p:cNvPr id="34819" name="Rectangle 2"/>
          <p:cNvSpPr>
            <a:spLocks noChangeArrowheads="1"/>
          </p:cNvSpPr>
          <p:nvPr/>
        </p:nvSpPr>
        <p:spPr bwMode="auto">
          <a:xfrm>
            <a:off x="0" y="0"/>
            <a:ext cx="9144000" cy="908050"/>
          </a:xfrm>
          <a:prstGeom prst="rect">
            <a:avLst/>
          </a:prstGeom>
          <a:solidFill>
            <a:schemeClr val="bg1"/>
          </a:solidFill>
          <a:ln w="9525">
            <a:noFill/>
            <a:miter lim="800000"/>
            <a:headEnd/>
            <a:tailEnd/>
          </a:ln>
        </p:spPr>
        <p:txBody>
          <a:bodyPr anchor="ctr"/>
          <a:lstStyle/>
          <a:p>
            <a:pPr algn="ctr"/>
            <a:r>
              <a:rPr lang="en-GB" sz="2400" b="1" dirty="0">
                <a:solidFill>
                  <a:schemeClr val="tx2"/>
                </a:solidFill>
                <a:latin typeface="Verdana" pitchFamily="34" charset="0"/>
              </a:rPr>
              <a:t>Activity</a:t>
            </a:r>
            <a:r>
              <a:rPr lang="en-GB" sz="2400" b="1" dirty="0" smtClean="0">
                <a:solidFill>
                  <a:schemeClr val="tx2"/>
                </a:solidFill>
                <a:latin typeface="Verdana" pitchFamily="34" charset="0"/>
              </a:rPr>
              <a:t>: Non-Financial Incentives</a:t>
            </a:r>
          </a:p>
        </p:txBody>
      </p:sp>
      <p:sp>
        <p:nvSpPr>
          <p:cNvPr id="34820" name="AutoShape 5"/>
          <p:cNvSpPr>
            <a:spLocks noChangeArrowheads="1"/>
          </p:cNvSpPr>
          <p:nvPr/>
        </p:nvSpPr>
        <p:spPr bwMode="auto">
          <a:xfrm>
            <a:off x="0" y="908050"/>
            <a:ext cx="9144000" cy="5949950"/>
          </a:xfrm>
          <a:prstGeom prst="foldedCorner">
            <a:avLst>
              <a:gd name="adj" fmla="val 12500"/>
            </a:avLst>
          </a:prstGeom>
          <a:solidFill>
            <a:schemeClr val="bg1"/>
          </a:solidFill>
          <a:ln w="9525">
            <a:solidFill>
              <a:schemeClr val="tx1"/>
            </a:solidFill>
            <a:round/>
            <a:headEnd/>
            <a:tailEnd/>
          </a:ln>
        </p:spPr>
        <p:txBody>
          <a:bodyPr lIns="198000" tIns="118800" rIns="198000" bIns="118800"/>
          <a:lstStyle/>
          <a:p>
            <a:r>
              <a:rPr lang="en-GB" b="1" dirty="0" smtClean="0"/>
              <a:t>JIGSAW GROUP TASK – NON-FINANCIAL INCENTIVES</a:t>
            </a:r>
          </a:p>
          <a:p>
            <a:endParaRPr lang="en-GB" b="1" dirty="0" smtClean="0"/>
          </a:p>
          <a:p>
            <a:pPr>
              <a:lnSpc>
                <a:spcPct val="90000"/>
              </a:lnSpc>
            </a:pPr>
            <a:endParaRPr lang="en-GB" b="1" dirty="0" smtClean="0"/>
          </a:p>
          <a:p>
            <a:pPr>
              <a:lnSpc>
                <a:spcPct val="150000"/>
              </a:lnSpc>
            </a:pPr>
            <a:endParaRPr lang="en-GB" dirty="0" smtClean="0"/>
          </a:p>
          <a:p>
            <a:pPr>
              <a:lnSpc>
                <a:spcPct val="150000"/>
              </a:lnSpc>
            </a:pPr>
            <a:endParaRPr lang="en-GB" dirty="0" smtClean="0"/>
          </a:p>
          <a:p>
            <a:pPr>
              <a:lnSpc>
                <a:spcPct val="150000"/>
              </a:lnSpc>
            </a:pPr>
            <a:endParaRPr lang="en-GB" dirty="0" smtClean="0"/>
          </a:p>
          <a:p>
            <a:pPr marL="342900" indent="-342900">
              <a:lnSpc>
                <a:spcPct val="90000"/>
              </a:lnSpc>
            </a:pPr>
            <a:endParaRPr lang="en-GB" dirty="0" smtClean="0"/>
          </a:p>
          <a:p>
            <a:pPr marL="342900" indent="-342900">
              <a:lnSpc>
                <a:spcPct val="90000"/>
              </a:lnSpc>
            </a:pPr>
            <a:endParaRPr lang="en-GB" dirty="0" smtClean="0"/>
          </a:p>
        </p:txBody>
      </p:sp>
      <p:pic>
        <p:nvPicPr>
          <p:cNvPr id="34821" name="Picture 2" descr="Edit Hand Holding Pencil by darrenbeck - Hand holding a pencil - icon"/>
          <p:cNvPicPr>
            <a:picLocks noChangeAspect="1" noChangeArrowheads="1"/>
          </p:cNvPicPr>
          <p:nvPr/>
        </p:nvPicPr>
        <p:blipFill>
          <a:blip r:embed="rId2" cstate="print"/>
          <a:srcRect/>
          <a:stretch>
            <a:fillRect/>
          </a:stretch>
        </p:blipFill>
        <p:spPr bwMode="auto">
          <a:xfrm>
            <a:off x="179388" y="117475"/>
            <a:ext cx="974725" cy="863600"/>
          </a:xfrm>
          <a:prstGeom prst="rect">
            <a:avLst/>
          </a:prstGeom>
          <a:noFill/>
          <a:ln w="9525">
            <a:noFill/>
            <a:miter lim="800000"/>
            <a:headEnd/>
            <a:tailEnd/>
          </a:ln>
        </p:spPr>
      </p:pic>
      <p:sp>
        <p:nvSpPr>
          <p:cNvPr id="6" name="Content Placeholder 4"/>
          <p:cNvSpPr txBox="1">
            <a:spLocks/>
          </p:cNvSpPr>
          <p:nvPr/>
        </p:nvSpPr>
        <p:spPr>
          <a:xfrm>
            <a:off x="76200" y="1447800"/>
            <a:ext cx="3749675" cy="4572000"/>
          </a:xfrm>
          <a:prstGeom prst="rect">
            <a:avLst/>
          </a:prstGeom>
        </p:spPr>
        <p:txBody>
          <a:bodyPr/>
          <a:lstStyle/>
          <a:p>
            <a:pPr marL="514350" marR="0" lvl="0" indent="-514350" algn="l" defTabSz="914400" rtl="0" eaLnBrk="0" fontAlgn="base" latinLnBrk="0" hangingPunct="0">
              <a:lnSpc>
                <a:spcPct val="100000"/>
              </a:lnSpc>
              <a:spcBef>
                <a:spcPct val="20000"/>
              </a:spcBef>
              <a:spcAft>
                <a:spcPct val="0"/>
              </a:spcAft>
              <a:buClrTx/>
              <a:buSzTx/>
              <a:tabLst/>
              <a:defRPr/>
            </a:pPr>
            <a:r>
              <a:rPr kumimoji="0" lang="en-GB" sz="2000" b="1" i="0" u="none" strike="noStrike" kern="0" cap="none" spc="0" normalizeH="0" baseline="0" noProof="0" dirty="0" smtClean="0">
                <a:ln>
                  <a:noFill/>
                </a:ln>
                <a:solidFill>
                  <a:schemeClr val="tx1"/>
                </a:solidFill>
                <a:effectLst/>
                <a:uLnTx/>
                <a:uFillTx/>
                <a:latin typeface="+mn-lt"/>
                <a:ea typeface="+mn-ea"/>
                <a:cs typeface="+mn-cs"/>
              </a:rPr>
              <a:t>Group 1:</a:t>
            </a:r>
          </a:p>
          <a:p>
            <a:pPr marL="514350" marR="0" lvl="0" indent="-51435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GB" sz="2000" b="0" i="0" u="none" strike="noStrike" kern="0" cap="none" spc="0" normalizeH="0" baseline="0" noProof="0" dirty="0" err="1" smtClean="0">
                <a:ln>
                  <a:noFill/>
                </a:ln>
                <a:solidFill>
                  <a:schemeClr val="tx1"/>
                </a:solidFill>
                <a:effectLst/>
                <a:uLnTx/>
                <a:uFillTx/>
                <a:latin typeface="+mn-lt"/>
                <a:ea typeface="+mn-ea"/>
                <a:cs typeface="+mn-cs"/>
              </a:rPr>
              <a:t>Homeworking</a:t>
            </a:r>
            <a:endParaRPr kumimoji="0" lang="en-GB" sz="2000" b="0" i="0" u="none" strike="noStrike" kern="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GB" sz="2000" b="0" i="0" u="none" strike="noStrike" kern="0" cap="none" spc="0" normalizeH="0" baseline="0" noProof="0" dirty="0" err="1" smtClean="0">
                <a:ln>
                  <a:noFill/>
                </a:ln>
                <a:solidFill>
                  <a:schemeClr val="tx1"/>
                </a:solidFill>
                <a:effectLst/>
                <a:uLnTx/>
                <a:uFillTx/>
                <a:latin typeface="+mn-lt"/>
                <a:ea typeface="+mn-ea"/>
                <a:cs typeface="+mn-cs"/>
              </a:rPr>
              <a:t>Teleworking</a:t>
            </a:r>
            <a:endParaRPr kumimoji="0" lang="en-GB" sz="2000" b="0" i="0" u="none" strike="noStrike" kern="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GB" sz="2000" b="0" i="0" u="none" strike="noStrike" kern="0" cap="none" spc="0" normalizeH="0" baseline="0" noProof="0" dirty="0" smtClean="0">
                <a:ln>
                  <a:noFill/>
                </a:ln>
                <a:solidFill>
                  <a:schemeClr val="tx1"/>
                </a:solidFill>
                <a:effectLst/>
                <a:uLnTx/>
                <a:uFillTx/>
                <a:latin typeface="+mn-lt"/>
                <a:ea typeface="+mn-ea"/>
                <a:cs typeface="+mn-cs"/>
              </a:rPr>
              <a:t>Flexitime</a:t>
            </a:r>
          </a:p>
          <a:p>
            <a:pPr marL="514350" marR="0" lvl="0" indent="-51435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GB" sz="2000" b="0" i="0" u="none" strike="noStrike" kern="0" cap="none" spc="0" normalizeH="0" baseline="0" noProof="0" dirty="0" smtClean="0">
                <a:ln>
                  <a:noFill/>
                </a:ln>
                <a:solidFill>
                  <a:schemeClr val="tx1"/>
                </a:solidFill>
                <a:effectLst/>
                <a:uLnTx/>
                <a:uFillTx/>
                <a:latin typeface="+mn-lt"/>
                <a:ea typeface="+mn-ea"/>
                <a:cs typeface="+mn-cs"/>
              </a:rPr>
              <a:t>Compressed hours (Condensed hours)</a:t>
            </a:r>
          </a:p>
          <a:p>
            <a:pPr marL="514350" marR="0" lvl="0" indent="-514350" algn="l" defTabSz="914400" rtl="0" eaLnBrk="0" fontAlgn="base" latinLnBrk="0" hangingPunct="0">
              <a:lnSpc>
                <a:spcPct val="100000"/>
              </a:lnSpc>
              <a:spcBef>
                <a:spcPct val="20000"/>
              </a:spcBef>
              <a:spcAft>
                <a:spcPct val="0"/>
              </a:spcAft>
              <a:buClrTx/>
              <a:buSzTx/>
              <a:buFont typeface="Wingdings 2" pitchFamily="18" charset="2"/>
              <a:buNone/>
              <a:tabLst/>
              <a:defRPr/>
            </a:pPr>
            <a:endParaRPr kumimoji="0" lang="en-GB" sz="2000" b="0" i="0" u="none" strike="noStrike" kern="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0" fontAlgn="base" latinLnBrk="0" hangingPunct="0">
              <a:lnSpc>
                <a:spcPct val="100000"/>
              </a:lnSpc>
              <a:spcBef>
                <a:spcPct val="20000"/>
              </a:spcBef>
              <a:spcAft>
                <a:spcPct val="0"/>
              </a:spcAft>
              <a:buClrTx/>
              <a:buSzTx/>
              <a:buFont typeface="Wingdings 2" pitchFamily="18" charset="2"/>
              <a:buNone/>
              <a:tabLst/>
              <a:defRPr/>
            </a:pPr>
            <a:r>
              <a:rPr lang="en-GB" sz="2000" b="1" kern="0" dirty="0" smtClean="0"/>
              <a:t>Group 2:</a:t>
            </a:r>
            <a:endParaRPr kumimoji="0" lang="en-GB" sz="2000" b="1" i="0" u="none" strike="noStrike" kern="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GB" sz="2000" b="0" i="0" u="none" strike="noStrike" kern="0" cap="none" spc="0" normalizeH="0" baseline="0" noProof="0" dirty="0" smtClean="0">
                <a:ln>
                  <a:noFill/>
                </a:ln>
                <a:solidFill>
                  <a:schemeClr val="tx1"/>
                </a:solidFill>
                <a:effectLst/>
                <a:uLnTx/>
                <a:uFillTx/>
                <a:latin typeface="+mn-lt"/>
                <a:ea typeface="+mn-ea"/>
                <a:cs typeface="+mn-cs"/>
              </a:rPr>
              <a:t>Shift work</a:t>
            </a:r>
          </a:p>
          <a:p>
            <a:pPr marL="514350" marR="0" lvl="0" indent="-51435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GB" sz="2000" b="0" i="0" u="none" strike="noStrike" kern="0" cap="none" spc="0" normalizeH="0" baseline="0" noProof="0" dirty="0" smtClean="0">
                <a:ln>
                  <a:noFill/>
                </a:ln>
                <a:solidFill>
                  <a:schemeClr val="tx1"/>
                </a:solidFill>
                <a:effectLst/>
                <a:uLnTx/>
                <a:uFillTx/>
                <a:latin typeface="+mn-lt"/>
                <a:ea typeface="+mn-ea"/>
                <a:cs typeface="+mn-cs"/>
              </a:rPr>
              <a:t>Full-time</a:t>
            </a:r>
          </a:p>
          <a:p>
            <a:pPr marL="514350" marR="0" lvl="0" indent="-51435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GB" sz="2000" b="0" i="0" u="none" strike="noStrike" kern="0" cap="none" spc="0" normalizeH="0" baseline="0" noProof="0" dirty="0" smtClean="0">
                <a:ln>
                  <a:noFill/>
                </a:ln>
                <a:solidFill>
                  <a:schemeClr val="tx1"/>
                </a:solidFill>
                <a:effectLst/>
                <a:uLnTx/>
                <a:uFillTx/>
                <a:latin typeface="+mn-lt"/>
                <a:ea typeface="+mn-ea"/>
                <a:cs typeface="+mn-cs"/>
              </a:rPr>
              <a:t>Part-time</a:t>
            </a:r>
          </a:p>
          <a:p>
            <a:pPr marL="514350" marR="0" lvl="0" indent="-514350" algn="l" defTabSz="914400" rtl="0" eaLnBrk="0" fontAlgn="base" latinLnBrk="0" hangingPunct="0">
              <a:lnSpc>
                <a:spcPct val="100000"/>
              </a:lnSpc>
              <a:spcBef>
                <a:spcPct val="20000"/>
              </a:spcBef>
              <a:spcAft>
                <a:spcPct val="0"/>
              </a:spcAft>
              <a:buClrTx/>
              <a:buSzTx/>
              <a:buFont typeface="+mj-lt"/>
              <a:buAutoNum type="arabicPeriod"/>
              <a:tabLst/>
              <a:defRPr/>
            </a:pPr>
            <a:r>
              <a:rPr kumimoji="0" lang="en-GB" sz="2000" b="0" i="0" u="none" strike="noStrike" kern="0" cap="none" spc="0" normalizeH="0" baseline="0" noProof="0" dirty="0" smtClean="0">
                <a:ln>
                  <a:noFill/>
                </a:ln>
                <a:solidFill>
                  <a:schemeClr val="tx1"/>
                </a:solidFill>
                <a:effectLst/>
                <a:uLnTx/>
                <a:uFillTx/>
                <a:latin typeface="+mn-lt"/>
                <a:ea typeface="+mn-ea"/>
                <a:cs typeface="+mn-cs"/>
              </a:rPr>
              <a:t>Job-share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sz="32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GB" sz="3200" b="0" i="0" u="none" strike="noStrike" kern="0" cap="none" spc="0" normalizeH="0" baseline="0" noProof="0" dirty="0">
              <a:ln>
                <a:noFill/>
              </a:ln>
              <a:solidFill>
                <a:schemeClr val="tx1"/>
              </a:solidFill>
              <a:effectLst/>
              <a:uLnTx/>
              <a:uFillTx/>
              <a:latin typeface="+mn-lt"/>
              <a:ea typeface="+mn-ea"/>
              <a:cs typeface="+mn-cs"/>
            </a:endParaRPr>
          </a:p>
        </p:txBody>
      </p:sp>
      <p:sp>
        <p:nvSpPr>
          <p:cNvPr id="7" name="Content Placeholder 5"/>
          <p:cNvSpPr txBox="1">
            <a:spLocks/>
          </p:cNvSpPr>
          <p:nvPr/>
        </p:nvSpPr>
        <p:spPr>
          <a:xfrm>
            <a:off x="2895600" y="1524000"/>
            <a:ext cx="3749675" cy="4572000"/>
          </a:xfrm>
          <a:prstGeom prst="rect">
            <a:avLst/>
          </a:prstGeom>
        </p:spPr>
        <p:txBody>
          <a:bodyPr/>
          <a:lstStyle/>
          <a:p>
            <a:pPr marL="514350" marR="0" lvl="0" indent="-514350" algn="l" defTabSz="914400" rtl="0" eaLnBrk="0" fontAlgn="base" latinLnBrk="0" hangingPunct="0">
              <a:lnSpc>
                <a:spcPct val="80000"/>
              </a:lnSpc>
              <a:spcBef>
                <a:spcPct val="20000"/>
              </a:spcBef>
              <a:spcAft>
                <a:spcPct val="0"/>
              </a:spcAft>
              <a:buClrTx/>
              <a:buSzTx/>
              <a:tabLst/>
              <a:defRPr/>
            </a:pPr>
            <a:r>
              <a:rPr lang="en-GB" sz="2000" b="1" kern="0" dirty="0" smtClean="0"/>
              <a:t>Group 3:</a:t>
            </a:r>
            <a:endParaRPr kumimoji="0" lang="en-GB" sz="2000" b="1" i="0" u="none" strike="noStrike" kern="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0" fontAlgn="base" latinLnBrk="0" hangingPunct="0">
              <a:lnSpc>
                <a:spcPct val="80000"/>
              </a:lnSpc>
              <a:spcBef>
                <a:spcPct val="20000"/>
              </a:spcBef>
              <a:spcAft>
                <a:spcPct val="0"/>
              </a:spcAft>
              <a:buClrTx/>
              <a:buSzTx/>
              <a:buFont typeface="Franklin Gothic Book" pitchFamily="34" charset="0"/>
              <a:buAutoNum type="arabicPeriod"/>
              <a:tabLst/>
              <a:defRPr/>
            </a:pPr>
            <a:r>
              <a:rPr kumimoji="0" lang="en-GB" sz="2000" b="0" i="0" u="none" strike="noStrike" kern="0" cap="none" spc="0" normalizeH="0" baseline="0" noProof="0" dirty="0" smtClean="0">
                <a:ln>
                  <a:noFill/>
                </a:ln>
                <a:solidFill>
                  <a:schemeClr val="tx1"/>
                </a:solidFill>
                <a:effectLst/>
                <a:uLnTx/>
                <a:uFillTx/>
                <a:latin typeface="+mn-lt"/>
                <a:ea typeface="+mn-ea"/>
                <a:cs typeface="+mn-cs"/>
              </a:rPr>
              <a:t>Appraisals</a:t>
            </a:r>
          </a:p>
          <a:p>
            <a:pPr marL="514350" marR="0" lvl="0" indent="-514350" algn="l" defTabSz="914400" rtl="0" eaLnBrk="0" fontAlgn="base" latinLnBrk="0" hangingPunct="0">
              <a:lnSpc>
                <a:spcPct val="80000"/>
              </a:lnSpc>
              <a:spcBef>
                <a:spcPct val="20000"/>
              </a:spcBef>
              <a:spcAft>
                <a:spcPct val="0"/>
              </a:spcAft>
              <a:buClrTx/>
              <a:buSzTx/>
              <a:buFont typeface="Franklin Gothic Book" pitchFamily="34" charset="0"/>
              <a:buAutoNum type="arabicPeriod"/>
              <a:tabLst/>
              <a:defRPr/>
            </a:pPr>
            <a:r>
              <a:rPr kumimoji="0" lang="en-GB" sz="2000" b="0" i="0" u="none" strike="noStrike" kern="0" cap="none" spc="0" normalizeH="0" baseline="0" noProof="0" dirty="0" smtClean="0">
                <a:ln>
                  <a:noFill/>
                </a:ln>
                <a:solidFill>
                  <a:schemeClr val="tx1"/>
                </a:solidFill>
                <a:effectLst/>
                <a:uLnTx/>
                <a:uFillTx/>
                <a:latin typeface="+mn-lt"/>
                <a:ea typeface="+mn-ea"/>
                <a:cs typeface="+mn-cs"/>
              </a:rPr>
              <a:t>Empowerment</a:t>
            </a:r>
          </a:p>
          <a:p>
            <a:pPr marL="514350" marR="0" lvl="0" indent="-514350" algn="l" defTabSz="914400" rtl="0" eaLnBrk="0" fontAlgn="base" latinLnBrk="0" hangingPunct="0">
              <a:lnSpc>
                <a:spcPct val="80000"/>
              </a:lnSpc>
              <a:spcBef>
                <a:spcPct val="20000"/>
              </a:spcBef>
              <a:spcAft>
                <a:spcPct val="0"/>
              </a:spcAft>
              <a:buClrTx/>
              <a:buSzTx/>
              <a:buFont typeface="Franklin Gothic Book" pitchFamily="34" charset="0"/>
              <a:buAutoNum type="arabicPeriod"/>
              <a:tabLst/>
              <a:defRPr/>
            </a:pPr>
            <a:r>
              <a:rPr kumimoji="0" lang="en-GB" sz="2000" b="0" i="0" u="none" strike="noStrike" kern="0" cap="none" spc="0" normalizeH="0" baseline="0" noProof="0" dirty="0" smtClean="0">
                <a:ln>
                  <a:noFill/>
                </a:ln>
                <a:solidFill>
                  <a:schemeClr val="tx1"/>
                </a:solidFill>
                <a:effectLst/>
                <a:uLnTx/>
                <a:uFillTx/>
                <a:latin typeface="+mn-lt"/>
                <a:ea typeface="+mn-ea"/>
                <a:cs typeface="+mn-cs"/>
              </a:rPr>
              <a:t>Job enlargement</a:t>
            </a:r>
          </a:p>
          <a:p>
            <a:pPr marL="514350" marR="0" lvl="0" indent="-514350" algn="l" defTabSz="914400" rtl="0" eaLnBrk="0" fontAlgn="base" latinLnBrk="0" hangingPunct="0">
              <a:lnSpc>
                <a:spcPct val="80000"/>
              </a:lnSpc>
              <a:spcBef>
                <a:spcPct val="20000"/>
              </a:spcBef>
              <a:spcAft>
                <a:spcPct val="0"/>
              </a:spcAft>
              <a:buClrTx/>
              <a:buSzTx/>
              <a:buFont typeface="Franklin Gothic Book" pitchFamily="34" charset="0"/>
              <a:buAutoNum type="arabicPeriod"/>
              <a:tabLst/>
              <a:defRPr/>
            </a:pPr>
            <a:r>
              <a:rPr kumimoji="0" lang="en-GB" sz="2000" b="0" i="0" u="none" strike="noStrike" kern="0" cap="none" spc="0" normalizeH="0" baseline="0" noProof="0" dirty="0" smtClean="0">
                <a:ln>
                  <a:noFill/>
                </a:ln>
                <a:solidFill>
                  <a:schemeClr val="tx1"/>
                </a:solidFill>
                <a:effectLst/>
                <a:uLnTx/>
                <a:uFillTx/>
                <a:latin typeface="+mn-lt"/>
                <a:ea typeface="+mn-ea"/>
                <a:cs typeface="+mn-cs"/>
              </a:rPr>
              <a:t>Job enrichment</a:t>
            </a:r>
          </a:p>
          <a:p>
            <a:pPr marL="514350" marR="0" lvl="0" indent="-514350" algn="l" defTabSz="914400" rtl="0" eaLnBrk="0" fontAlgn="base" latinLnBrk="0" hangingPunct="0">
              <a:lnSpc>
                <a:spcPct val="80000"/>
              </a:lnSpc>
              <a:spcBef>
                <a:spcPct val="20000"/>
              </a:spcBef>
              <a:spcAft>
                <a:spcPct val="0"/>
              </a:spcAft>
              <a:buClrTx/>
              <a:buSzTx/>
              <a:buFont typeface="Wingdings 2" pitchFamily="18" charset="2"/>
              <a:buNone/>
              <a:tabLst/>
              <a:defRPr/>
            </a:pPr>
            <a:endParaRPr kumimoji="0" lang="en-GB" sz="2000" b="0" i="0" u="none" strike="noStrike" kern="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0" fontAlgn="base" latinLnBrk="0" hangingPunct="0">
              <a:lnSpc>
                <a:spcPct val="80000"/>
              </a:lnSpc>
              <a:spcBef>
                <a:spcPct val="20000"/>
              </a:spcBef>
              <a:spcAft>
                <a:spcPct val="0"/>
              </a:spcAft>
              <a:buClrTx/>
              <a:buSzTx/>
              <a:buFont typeface="Wingdings 2" pitchFamily="18" charset="2"/>
              <a:buNone/>
              <a:tabLst/>
              <a:defRPr/>
            </a:pPr>
            <a:endParaRPr lang="en-GB" sz="2400" kern="0" dirty="0" smtClean="0"/>
          </a:p>
          <a:p>
            <a:pPr marL="514350" marR="0" lvl="0" indent="-514350" algn="l" defTabSz="914400" rtl="0" eaLnBrk="0" fontAlgn="base" latinLnBrk="0" hangingPunct="0">
              <a:lnSpc>
                <a:spcPct val="80000"/>
              </a:lnSpc>
              <a:spcBef>
                <a:spcPct val="20000"/>
              </a:spcBef>
              <a:spcAft>
                <a:spcPct val="0"/>
              </a:spcAft>
              <a:buClrTx/>
              <a:buSzTx/>
              <a:buFont typeface="Wingdings 2" pitchFamily="18" charset="2"/>
              <a:buNone/>
              <a:tabLst/>
              <a:defRPr/>
            </a:pPr>
            <a:endParaRPr kumimoji="0" lang="en-GB" sz="2000" b="0" i="0" u="none" strike="noStrike" kern="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0" fontAlgn="base" latinLnBrk="0" hangingPunct="0">
              <a:lnSpc>
                <a:spcPct val="80000"/>
              </a:lnSpc>
              <a:spcBef>
                <a:spcPct val="20000"/>
              </a:spcBef>
              <a:spcAft>
                <a:spcPct val="0"/>
              </a:spcAft>
              <a:buClrTx/>
              <a:buSzTx/>
              <a:buFont typeface="Wingdings 2" pitchFamily="18" charset="2"/>
              <a:buNone/>
              <a:tabLst/>
              <a:defRPr/>
            </a:pPr>
            <a:r>
              <a:rPr lang="en-GB" sz="2000" b="1" kern="0" dirty="0" smtClean="0"/>
              <a:t>Group 4:</a:t>
            </a:r>
            <a:endParaRPr kumimoji="0" lang="en-GB" sz="2000" b="1" i="0" u="none" strike="noStrike" kern="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0" fontAlgn="base" latinLnBrk="0" hangingPunct="0">
              <a:lnSpc>
                <a:spcPct val="80000"/>
              </a:lnSpc>
              <a:spcBef>
                <a:spcPct val="20000"/>
              </a:spcBef>
              <a:spcAft>
                <a:spcPct val="0"/>
              </a:spcAft>
              <a:buClrTx/>
              <a:buSzTx/>
              <a:buFont typeface="Franklin Gothic Book" pitchFamily="34" charset="0"/>
              <a:buAutoNum type="arabicPeriod"/>
              <a:tabLst/>
              <a:defRPr/>
            </a:pPr>
            <a:r>
              <a:rPr kumimoji="0" lang="en-GB" sz="2000" b="0" i="0" u="none" strike="noStrike" kern="0" cap="none" spc="0" normalizeH="0" baseline="0" noProof="0" dirty="0" smtClean="0">
                <a:ln>
                  <a:noFill/>
                </a:ln>
                <a:solidFill>
                  <a:schemeClr val="tx1"/>
                </a:solidFill>
                <a:effectLst/>
                <a:uLnTx/>
                <a:uFillTx/>
                <a:latin typeface="+mn-lt"/>
                <a:ea typeface="+mn-ea"/>
                <a:cs typeface="+mn-cs"/>
              </a:rPr>
              <a:t>Job rotation</a:t>
            </a:r>
          </a:p>
          <a:p>
            <a:pPr marL="514350" marR="0" lvl="0" indent="-514350" algn="l" defTabSz="914400" rtl="0" eaLnBrk="0" fontAlgn="base" latinLnBrk="0" hangingPunct="0">
              <a:lnSpc>
                <a:spcPct val="80000"/>
              </a:lnSpc>
              <a:spcBef>
                <a:spcPct val="20000"/>
              </a:spcBef>
              <a:spcAft>
                <a:spcPct val="0"/>
              </a:spcAft>
              <a:buClrTx/>
              <a:buSzTx/>
              <a:buFont typeface="Franklin Gothic Book" pitchFamily="34" charset="0"/>
              <a:buAutoNum type="arabicPeriod"/>
              <a:tabLst/>
              <a:defRPr/>
            </a:pPr>
            <a:r>
              <a:rPr kumimoji="0" lang="en-GB" sz="2000" b="0" i="0" u="none" strike="noStrike" kern="0" cap="none" spc="0" normalizeH="0" baseline="0" noProof="0" dirty="0" smtClean="0">
                <a:ln>
                  <a:noFill/>
                </a:ln>
                <a:solidFill>
                  <a:schemeClr val="tx1"/>
                </a:solidFill>
                <a:effectLst/>
                <a:uLnTx/>
                <a:uFillTx/>
                <a:latin typeface="+mn-lt"/>
                <a:ea typeface="+mn-ea"/>
                <a:cs typeface="+mn-cs"/>
              </a:rPr>
              <a:t>Team building/team working</a:t>
            </a:r>
          </a:p>
          <a:p>
            <a:pPr marL="514350" marR="0" lvl="0" indent="-514350" algn="l" defTabSz="914400" rtl="0" eaLnBrk="0" fontAlgn="base" latinLnBrk="0" hangingPunct="0">
              <a:lnSpc>
                <a:spcPct val="80000"/>
              </a:lnSpc>
              <a:spcBef>
                <a:spcPct val="20000"/>
              </a:spcBef>
              <a:spcAft>
                <a:spcPct val="0"/>
              </a:spcAft>
              <a:buClrTx/>
              <a:buSzTx/>
              <a:buFont typeface="Franklin Gothic Book" pitchFamily="34" charset="0"/>
              <a:buAutoNum type="arabicPeriod"/>
              <a:tabLst/>
              <a:defRPr/>
            </a:pPr>
            <a:r>
              <a:rPr kumimoji="0" lang="en-GB" sz="2000" b="0" i="0" u="none" strike="noStrike" kern="0" cap="none" spc="0" normalizeH="0" baseline="0" noProof="0" dirty="0" smtClean="0">
                <a:ln>
                  <a:noFill/>
                </a:ln>
                <a:solidFill>
                  <a:schemeClr val="tx1"/>
                </a:solidFill>
                <a:effectLst/>
                <a:uLnTx/>
                <a:uFillTx/>
                <a:latin typeface="+mn-lt"/>
                <a:ea typeface="+mn-ea"/>
                <a:cs typeface="+mn-cs"/>
              </a:rPr>
              <a:t>Training</a:t>
            </a:r>
          </a:p>
          <a:p>
            <a:pPr marL="514350" marR="0" lvl="0" indent="-514350" algn="l" defTabSz="914400" rtl="0" eaLnBrk="0" fontAlgn="base" latinLnBrk="0" hangingPunct="0">
              <a:lnSpc>
                <a:spcPct val="80000"/>
              </a:lnSpc>
              <a:spcBef>
                <a:spcPct val="20000"/>
              </a:spcBef>
              <a:spcAft>
                <a:spcPct val="0"/>
              </a:spcAft>
              <a:buClrTx/>
              <a:buSzTx/>
              <a:buFont typeface="Franklin Gothic Book" pitchFamily="34" charset="0"/>
              <a:buAutoNum type="arabicPeriod"/>
              <a:tabLst/>
              <a:defRPr/>
            </a:pPr>
            <a:r>
              <a:rPr kumimoji="0" lang="en-GB" sz="2000" b="0" i="0" u="none" strike="noStrike" kern="0" cap="none" spc="0" normalizeH="0" baseline="0" noProof="0" dirty="0" smtClean="0">
                <a:ln>
                  <a:noFill/>
                </a:ln>
                <a:solidFill>
                  <a:schemeClr val="tx1"/>
                </a:solidFill>
                <a:effectLst/>
                <a:uLnTx/>
                <a:uFillTx/>
                <a:latin typeface="+mn-lt"/>
                <a:ea typeface="+mn-ea"/>
                <a:cs typeface="+mn-cs"/>
              </a:rPr>
              <a:t>Company canteen</a:t>
            </a:r>
          </a:p>
          <a:p>
            <a:pPr marL="514350" marR="0" lvl="0" indent="-514350" algn="l" defTabSz="914400" rtl="0" eaLnBrk="0" fontAlgn="base" latinLnBrk="0" hangingPunct="0">
              <a:lnSpc>
                <a:spcPct val="80000"/>
              </a:lnSpc>
              <a:spcBef>
                <a:spcPct val="20000"/>
              </a:spcBef>
              <a:spcAft>
                <a:spcPct val="0"/>
              </a:spcAft>
              <a:buClrTx/>
              <a:buSzTx/>
              <a:buFont typeface="Wingdings 2" pitchFamily="18" charset="2"/>
              <a:buNone/>
              <a:tabLst/>
              <a:defRPr/>
            </a:pPr>
            <a:endParaRPr kumimoji="0" lang="en-GB" sz="2000" b="0" i="0" u="none" strike="noStrike" kern="0" cap="none" spc="0" normalizeH="0" baseline="0" noProof="0" dirty="0" smtClean="0">
              <a:ln>
                <a:noFill/>
              </a:ln>
              <a:solidFill>
                <a:schemeClr val="tx1"/>
              </a:solidFill>
              <a:effectLst/>
              <a:uLnTx/>
              <a:uFillTx/>
              <a:latin typeface="+mn-lt"/>
              <a:ea typeface="+mn-ea"/>
              <a:cs typeface="+mn-cs"/>
            </a:endParaRPr>
          </a:p>
          <a:p>
            <a:pPr marL="514350" marR="0" lvl="0" indent="-514350" algn="l" defTabSz="914400" rtl="0" eaLnBrk="0" fontAlgn="base" latinLnBrk="0" hangingPunct="0">
              <a:lnSpc>
                <a:spcPct val="80000"/>
              </a:lnSpc>
              <a:spcBef>
                <a:spcPct val="20000"/>
              </a:spcBef>
              <a:spcAft>
                <a:spcPct val="0"/>
              </a:spcAft>
              <a:buClrTx/>
              <a:buSzTx/>
              <a:buFont typeface="Franklin Gothic Book" pitchFamily="34" charset="0"/>
              <a:buAutoNum type="arabicPeriod"/>
              <a:tabLst/>
              <a:defRPr/>
            </a:pPr>
            <a:endParaRPr kumimoji="0" lang="en-GB" sz="24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8" name="Rectangle 7"/>
          <p:cNvSpPr/>
          <p:nvPr/>
        </p:nvSpPr>
        <p:spPr>
          <a:xfrm>
            <a:off x="6172200" y="1524000"/>
            <a:ext cx="2819400" cy="1569660"/>
          </a:xfrm>
          <a:prstGeom prst="rect">
            <a:avLst/>
          </a:prstGeom>
        </p:spPr>
        <p:txBody>
          <a:bodyPr wrap="square">
            <a:spAutoFit/>
          </a:bodyPr>
          <a:lstStyle/>
          <a:p>
            <a:pPr marL="514350" lvl="0" indent="-514350" eaLnBrk="0" fontAlgn="base" hangingPunct="0">
              <a:lnSpc>
                <a:spcPct val="80000"/>
              </a:lnSpc>
              <a:spcBef>
                <a:spcPct val="20000"/>
              </a:spcBef>
              <a:spcAft>
                <a:spcPct val="0"/>
              </a:spcAft>
              <a:defRPr/>
            </a:pPr>
            <a:r>
              <a:rPr lang="en-GB" sz="2000" b="1" kern="0" dirty="0" smtClean="0"/>
              <a:t>Group 5:</a:t>
            </a:r>
          </a:p>
          <a:p>
            <a:pPr marL="514350" lvl="0" indent="-514350" eaLnBrk="0" fontAlgn="base" hangingPunct="0">
              <a:lnSpc>
                <a:spcPct val="80000"/>
              </a:lnSpc>
              <a:spcBef>
                <a:spcPct val="20000"/>
              </a:spcBef>
              <a:spcAft>
                <a:spcPct val="0"/>
              </a:spcAft>
              <a:buFont typeface="Franklin Gothic Book" pitchFamily="34" charset="0"/>
              <a:buAutoNum type="arabicPeriod"/>
              <a:defRPr/>
            </a:pPr>
            <a:r>
              <a:rPr lang="en-GB" sz="2000" kern="0" dirty="0" smtClean="0"/>
              <a:t>Company childcare</a:t>
            </a:r>
          </a:p>
          <a:p>
            <a:pPr marL="514350" lvl="0" indent="-514350" eaLnBrk="0" fontAlgn="base" hangingPunct="0">
              <a:lnSpc>
                <a:spcPct val="80000"/>
              </a:lnSpc>
              <a:spcBef>
                <a:spcPct val="20000"/>
              </a:spcBef>
              <a:spcAft>
                <a:spcPct val="0"/>
              </a:spcAft>
              <a:buFont typeface="Franklin Gothic Book" pitchFamily="34" charset="0"/>
              <a:buAutoNum type="arabicPeriod"/>
              <a:defRPr/>
            </a:pPr>
            <a:r>
              <a:rPr lang="en-GB" sz="2000" kern="0" dirty="0" smtClean="0"/>
              <a:t>Healthcare</a:t>
            </a:r>
          </a:p>
          <a:p>
            <a:pPr marL="514350" lvl="0" indent="-514350" eaLnBrk="0" fontAlgn="base" hangingPunct="0">
              <a:lnSpc>
                <a:spcPct val="80000"/>
              </a:lnSpc>
              <a:spcBef>
                <a:spcPct val="20000"/>
              </a:spcBef>
              <a:spcAft>
                <a:spcPct val="0"/>
              </a:spcAft>
              <a:buFont typeface="Franklin Gothic Book" pitchFamily="34" charset="0"/>
              <a:buAutoNum type="arabicPeriod"/>
              <a:defRPr/>
            </a:pPr>
            <a:r>
              <a:rPr lang="en-GB" sz="2000" kern="0" dirty="0" smtClean="0"/>
              <a:t>Praise</a:t>
            </a:r>
          </a:p>
          <a:p>
            <a:pPr marL="514350" lvl="0" indent="-514350" eaLnBrk="0" fontAlgn="base" hangingPunct="0">
              <a:lnSpc>
                <a:spcPct val="80000"/>
              </a:lnSpc>
              <a:spcBef>
                <a:spcPct val="20000"/>
              </a:spcBef>
              <a:spcAft>
                <a:spcPct val="0"/>
              </a:spcAft>
              <a:buFont typeface="Franklin Gothic Book" pitchFamily="34" charset="0"/>
              <a:buAutoNum type="arabicPeriod"/>
              <a:defRPr/>
            </a:pPr>
            <a:r>
              <a:rPr lang="en-GB" sz="2000" kern="0" dirty="0" smtClean="0"/>
              <a:t>Extra holidays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236538" y="-76200"/>
            <a:ext cx="10440988" cy="8228013"/>
            <a:chOff x="-180528" y="-83626"/>
            <a:chExt cx="10297144" cy="8228203"/>
          </a:xfrm>
        </p:grpSpPr>
        <p:pic>
          <p:nvPicPr>
            <p:cNvPr id="9" name="Picture 4" descr="card4"/>
            <p:cNvPicPr>
              <a:picLocks noChangeAspect="1" noChangeArrowheads="1"/>
            </p:cNvPicPr>
            <p:nvPr/>
          </p:nvPicPr>
          <p:blipFill rotWithShape="1">
            <a:blip r:embed="rId2" cstate="print">
              <a:grayscl/>
              <a:extLst/>
            </a:blip>
            <a:srcRect b="18366"/>
            <a:stretch/>
          </p:blipFill>
          <p:spPr bwMode="auto">
            <a:xfrm>
              <a:off x="-180528" y="-83626"/>
              <a:ext cx="9937104" cy="4160698"/>
            </a:xfrm>
            <a:prstGeom prst="rect">
              <a:avLst/>
            </a:prstGeom>
            <a:noFill/>
            <a:ln>
              <a:noFill/>
            </a:ln>
            <a:extLst/>
          </p:spPr>
        </p:pic>
        <p:sp>
          <p:nvSpPr>
            <p:cNvPr id="70663" name="Rectangle 4"/>
            <p:cNvSpPr>
              <a:spLocks noChangeArrowheads="1"/>
            </p:cNvSpPr>
            <p:nvPr/>
          </p:nvSpPr>
          <p:spPr bwMode="auto">
            <a:xfrm>
              <a:off x="-180528" y="45170"/>
              <a:ext cx="10297144" cy="791542"/>
            </a:xfrm>
            <a:prstGeom prst="rect">
              <a:avLst/>
            </a:prstGeom>
            <a:noFill/>
            <a:ln w="9525">
              <a:noFill/>
              <a:miter lim="800000"/>
              <a:headEnd/>
              <a:tailEnd/>
            </a:ln>
          </p:spPr>
          <p:txBody>
            <a:bodyPr anchor="ctr"/>
            <a:lstStyle/>
            <a:p>
              <a:pPr algn="ctr"/>
              <a:r>
                <a:rPr lang="en-GB" sz="2400" b="1" i="1" dirty="0" smtClean="0">
                  <a:solidFill>
                    <a:schemeClr val="tx2"/>
                  </a:solidFill>
                  <a:latin typeface="Verdana" pitchFamily="34" charset="0"/>
                </a:rPr>
                <a:t>Motivating and Retaining Staff</a:t>
              </a:r>
              <a:endParaRPr lang="en-GB" sz="2400" b="1" i="1" dirty="0">
                <a:solidFill>
                  <a:schemeClr val="tx2"/>
                </a:solidFill>
                <a:latin typeface="Verdana" pitchFamily="34" charset="0"/>
              </a:endParaRPr>
            </a:p>
            <a:p>
              <a:pPr algn="ctr"/>
              <a:r>
                <a:rPr lang="en-GB" sz="2400" b="1" i="1" dirty="0">
                  <a:solidFill>
                    <a:schemeClr val="tx2"/>
                  </a:solidFill>
                  <a:latin typeface="Verdana" pitchFamily="34" charset="0"/>
                </a:rPr>
                <a:t>Questions Booklet Tasks</a:t>
              </a:r>
            </a:p>
          </p:txBody>
        </p:sp>
        <p:pic>
          <p:nvPicPr>
            <p:cNvPr id="70664" name="Picture 2" descr="Edit Hand Holding Pencil by darrenbeck - Hand holding a pencil - icon"/>
            <p:cNvPicPr>
              <a:picLocks noChangeAspect="1" noChangeArrowheads="1"/>
            </p:cNvPicPr>
            <p:nvPr/>
          </p:nvPicPr>
          <p:blipFill>
            <a:blip r:embed="rId3" cstate="print"/>
            <a:srcRect/>
            <a:stretch>
              <a:fillRect/>
            </a:stretch>
          </p:blipFill>
          <p:spPr bwMode="auto">
            <a:xfrm>
              <a:off x="203052" y="167751"/>
              <a:ext cx="1236040" cy="1109847"/>
            </a:xfrm>
            <a:prstGeom prst="rect">
              <a:avLst/>
            </a:prstGeom>
            <a:noFill/>
            <a:ln w="9525">
              <a:noFill/>
              <a:miter lim="800000"/>
              <a:headEnd/>
              <a:tailEnd/>
            </a:ln>
          </p:spPr>
        </p:pic>
        <p:pic>
          <p:nvPicPr>
            <p:cNvPr id="15" name="Picture 4" descr="card4"/>
            <p:cNvPicPr>
              <a:picLocks noChangeAspect="1" noChangeArrowheads="1"/>
            </p:cNvPicPr>
            <p:nvPr/>
          </p:nvPicPr>
          <p:blipFill rotWithShape="1">
            <a:blip r:embed="rId2" cstate="print">
              <a:grayscl/>
              <a:extLst/>
            </a:blip>
            <a:srcRect t="40277" b="-20081"/>
            <a:stretch/>
          </p:blipFill>
          <p:spPr bwMode="auto">
            <a:xfrm>
              <a:off x="-180528" y="4077072"/>
              <a:ext cx="9937104" cy="4067505"/>
            </a:xfrm>
            <a:prstGeom prst="rect">
              <a:avLst/>
            </a:prstGeom>
            <a:noFill/>
            <a:ln>
              <a:noFill/>
            </a:ln>
            <a:extLst/>
          </p:spPr>
        </p:pic>
      </p:grpSp>
      <p:sp>
        <p:nvSpPr>
          <p:cNvPr id="17" name="Slide Number Placeholder 16"/>
          <p:cNvSpPr>
            <a:spLocks noGrp="1"/>
          </p:cNvSpPr>
          <p:nvPr>
            <p:ph type="sldNum" sz="quarter" idx="12"/>
          </p:nvPr>
        </p:nvSpPr>
        <p:spPr/>
        <p:txBody>
          <a:bodyPr/>
          <a:lstStyle/>
          <a:p>
            <a:pPr>
              <a:defRPr/>
            </a:pPr>
            <a:fld id="{60EB42B0-8412-4FC5-8297-DAA669F146D3}" type="slidenum">
              <a:rPr lang="en-GB" smtClean="0"/>
              <a:pPr>
                <a:defRPr/>
              </a:pPr>
              <a:t>48</a:t>
            </a:fld>
            <a:endParaRPr lang="en-GB"/>
          </a:p>
        </p:txBody>
      </p:sp>
      <p:sp>
        <p:nvSpPr>
          <p:cNvPr id="70660" name="AutoShape 6"/>
          <p:cNvSpPr>
            <a:spLocks noChangeArrowheads="1"/>
          </p:cNvSpPr>
          <p:nvPr/>
        </p:nvSpPr>
        <p:spPr bwMode="auto">
          <a:xfrm>
            <a:off x="0" y="1236663"/>
            <a:ext cx="9144000" cy="3259137"/>
          </a:xfrm>
          <a:prstGeom prst="foldedCorner">
            <a:avLst>
              <a:gd name="adj" fmla="val 12500"/>
            </a:avLst>
          </a:prstGeom>
          <a:noFill/>
          <a:ln w="9525">
            <a:noFill/>
            <a:round/>
            <a:headEnd/>
            <a:tailEnd/>
          </a:ln>
        </p:spPr>
        <p:txBody>
          <a:bodyPr lIns="198000" tIns="118800" rIns="198000" bIns="118800"/>
          <a:lstStyle/>
          <a:p>
            <a:pPr algn="ctr"/>
            <a:r>
              <a:rPr lang="en-GB" sz="2800" b="1" dirty="0" smtClean="0">
                <a:latin typeface="Comic Sans MS" pitchFamily="66" charset="0"/>
              </a:rPr>
              <a:t>MOTIVATING AND RETAINING STAFF</a:t>
            </a:r>
            <a:endParaRPr lang="en-GB" sz="2800" b="1" dirty="0">
              <a:latin typeface="Comic Sans MS" pitchFamily="66" charset="0"/>
            </a:endParaRPr>
          </a:p>
          <a:p>
            <a:pPr algn="ctr"/>
            <a:endParaRPr lang="en-GB" sz="2800" dirty="0">
              <a:latin typeface="Comic Sans MS" pitchFamily="66" charset="0"/>
            </a:endParaRPr>
          </a:p>
          <a:p>
            <a:pPr algn="ctr"/>
            <a:r>
              <a:rPr lang="en-GB" sz="2800" dirty="0" smtClean="0">
                <a:latin typeface="Comic Sans MS" pitchFamily="66" charset="0"/>
              </a:rPr>
              <a:t>Stage 1: Q11-12</a:t>
            </a:r>
          </a:p>
          <a:p>
            <a:pPr algn="ctr"/>
            <a:endParaRPr lang="en-GB" sz="2800" dirty="0" smtClean="0">
              <a:latin typeface="Comic Sans MS" pitchFamily="66" charset="0"/>
            </a:endParaRPr>
          </a:p>
          <a:p>
            <a:pPr algn="ctr"/>
            <a:r>
              <a:rPr lang="en-GB" sz="2800" dirty="0" smtClean="0">
                <a:latin typeface="Comic Sans MS" pitchFamily="66" charset="0"/>
              </a:rPr>
              <a:t>Stage 2: Q13-21</a:t>
            </a:r>
          </a:p>
          <a:p>
            <a:pPr algn="ctr"/>
            <a:endParaRPr lang="en-GB" sz="2800" dirty="0" smtClean="0">
              <a:latin typeface="Comic Sans MS" pitchFamily="66" charset="0"/>
            </a:endParaRPr>
          </a:p>
          <a:p>
            <a:pPr algn="ctr"/>
            <a:r>
              <a:rPr lang="en-GB" sz="2800" dirty="0" smtClean="0">
                <a:latin typeface="Comic Sans MS" pitchFamily="66" charset="0"/>
              </a:rPr>
              <a:t>Total:  40 marks</a:t>
            </a:r>
            <a:endParaRPr lang="en-GB" sz="2800" dirty="0">
              <a:latin typeface="Comic Sans MS" pitchFamily="66" charset="0"/>
            </a:endParaRPr>
          </a:p>
          <a:p>
            <a:pPr algn="ctr"/>
            <a:endParaRPr lang="en-GB" sz="2800" dirty="0">
              <a:latin typeface="Comic Sans MS" pitchFamily="66" charset="0"/>
            </a:endParaRPr>
          </a:p>
        </p:txBody>
      </p:sp>
      <p:sp>
        <p:nvSpPr>
          <p:cNvPr id="10" name="Explosion 2 9"/>
          <p:cNvSpPr/>
          <p:nvPr/>
        </p:nvSpPr>
        <p:spPr>
          <a:xfrm rot="833911">
            <a:off x="2113582" y="4194907"/>
            <a:ext cx="4821237" cy="3120332"/>
          </a:xfrm>
          <a:prstGeom prst="irregularSeal2">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latin typeface="Calibri" pitchFamily="34" charset="0"/>
                <a:cs typeface="Calibri" pitchFamily="34" charset="0"/>
              </a:rPr>
              <a:t>HINT</a:t>
            </a:r>
            <a:r>
              <a:rPr lang="en-GB" dirty="0">
                <a:solidFill>
                  <a:schemeClr val="tx1"/>
                </a:solidFill>
                <a:latin typeface="Calibri" pitchFamily="34" charset="0"/>
                <a:cs typeface="Calibri" pitchFamily="34" charset="0"/>
              </a:rPr>
              <a:t>: Pay attention to the command words to ensure you answer the question correctly</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236538" y="-84138"/>
            <a:ext cx="10440988" cy="8228013"/>
            <a:chOff x="-180528" y="-83626"/>
            <a:chExt cx="10297144" cy="8228203"/>
          </a:xfrm>
        </p:grpSpPr>
        <p:pic>
          <p:nvPicPr>
            <p:cNvPr id="9" name="Picture 4" descr="card4"/>
            <p:cNvPicPr>
              <a:picLocks noChangeAspect="1" noChangeArrowheads="1"/>
            </p:cNvPicPr>
            <p:nvPr/>
          </p:nvPicPr>
          <p:blipFill rotWithShape="1">
            <a:blip r:embed="rId2" cstate="print">
              <a:grayscl/>
              <a:extLst/>
            </a:blip>
            <a:srcRect b="18366"/>
            <a:stretch/>
          </p:blipFill>
          <p:spPr bwMode="auto">
            <a:xfrm>
              <a:off x="-180528" y="-83626"/>
              <a:ext cx="9937104" cy="4160698"/>
            </a:xfrm>
            <a:prstGeom prst="rect">
              <a:avLst/>
            </a:prstGeom>
            <a:noFill/>
            <a:ln>
              <a:noFill/>
            </a:ln>
            <a:extLst/>
          </p:spPr>
        </p:pic>
        <p:sp>
          <p:nvSpPr>
            <p:cNvPr id="31751" name="Rectangle 4"/>
            <p:cNvSpPr>
              <a:spLocks noChangeArrowheads="1"/>
            </p:cNvSpPr>
            <p:nvPr/>
          </p:nvSpPr>
          <p:spPr bwMode="auto">
            <a:xfrm>
              <a:off x="-180528" y="45170"/>
              <a:ext cx="10297144" cy="791542"/>
            </a:xfrm>
            <a:prstGeom prst="rect">
              <a:avLst/>
            </a:prstGeom>
            <a:noFill/>
            <a:ln w="9525">
              <a:noFill/>
              <a:miter lim="800000"/>
              <a:headEnd/>
              <a:tailEnd/>
            </a:ln>
          </p:spPr>
          <p:txBody>
            <a:bodyPr anchor="ctr"/>
            <a:lstStyle/>
            <a:p>
              <a:pPr algn="ctr"/>
              <a:r>
                <a:rPr lang="en-GB" sz="2400" b="1" i="1" dirty="0">
                  <a:solidFill>
                    <a:schemeClr val="tx2"/>
                  </a:solidFill>
                  <a:latin typeface="Verdana" pitchFamily="34" charset="0"/>
                </a:rPr>
                <a:t>Online Activities: </a:t>
              </a:r>
            </a:p>
            <a:p>
              <a:pPr algn="ctr"/>
              <a:r>
                <a:rPr lang="en-GB" sz="2400" b="1" i="1" dirty="0" smtClean="0">
                  <a:solidFill>
                    <a:schemeClr val="tx2"/>
                  </a:solidFill>
                  <a:latin typeface="Verdana" pitchFamily="34" charset="0"/>
                </a:rPr>
                <a:t>Motivating and Retaining Staff</a:t>
              </a:r>
              <a:endParaRPr lang="en-GB" sz="2400" b="1" i="1" dirty="0">
                <a:solidFill>
                  <a:schemeClr val="tx2"/>
                </a:solidFill>
                <a:latin typeface="Verdana" pitchFamily="34" charset="0"/>
              </a:endParaRPr>
            </a:p>
          </p:txBody>
        </p:sp>
        <p:pic>
          <p:nvPicPr>
            <p:cNvPr id="15" name="Picture 4" descr="card4"/>
            <p:cNvPicPr>
              <a:picLocks noChangeAspect="1" noChangeArrowheads="1"/>
            </p:cNvPicPr>
            <p:nvPr/>
          </p:nvPicPr>
          <p:blipFill rotWithShape="1">
            <a:blip r:embed="rId2" cstate="print">
              <a:grayscl/>
              <a:extLst/>
            </a:blip>
            <a:srcRect t="40277" b="-20081"/>
            <a:stretch/>
          </p:blipFill>
          <p:spPr bwMode="auto">
            <a:xfrm>
              <a:off x="-180528" y="4077072"/>
              <a:ext cx="9937104" cy="4067505"/>
            </a:xfrm>
            <a:prstGeom prst="rect">
              <a:avLst/>
            </a:prstGeom>
            <a:noFill/>
            <a:ln>
              <a:noFill/>
            </a:ln>
            <a:extLst/>
          </p:spPr>
        </p:pic>
      </p:grpSp>
      <p:sp>
        <p:nvSpPr>
          <p:cNvPr id="17" name="Slide Number Placeholder 16"/>
          <p:cNvSpPr>
            <a:spLocks noGrp="1"/>
          </p:cNvSpPr>
          <p:nvPr>
            <p:ph type="sldNum" sz="quarter" idx="12"/>
          </p:nvPr>
        </p:nvSpPr>
        <p:spPr/>
        <p:txBody>
          <a:bodyPr/>
          <a:lstStyle/>
          <a:p>
            <a:pPr>
              <a:defRPr/>
            </a:pPr>
            <a:fld id="{F918EE6B-0246-4CD9-9265-A6F22B212729}" type="slidenum">
              <a:rPr lang="en-GB" smtClean="0"/>
              <a:pPr>
                <a:defRPr/>
              </a:pPr>
              <a:t>49</a:t>
            </a:fld>
            <a:endParaRPr lang="en-GB"/>
          </a:p>
        </p:txBody>
      </p:sp>
      <p:sp>
        <p:nvSpPr>
          <p:cNvPr id="14340" name="AutoShape 6"/>
          <p:cNvSpPr>
            <a:spLocks noChangeArrowheads="1"/>
          </p:cNvSpPr>
          <p:nvPr/>
        </p:nvSpPr>
        <p:spPr bwMode="auto">
          <a:xfrm>
            <a:off x="0" y="931863"/>
            <a:ext cx="9144000" cy="5926137"/>
          </a:xfrm>
          <a:prstGeom prst="foldedCorner">
            <a:avLst>
              <a:gd name="adj" fmla="val 12500"/>
            </a:avLst>
          </a:prstGeom>
          <a:noFill/>
          <a:ln>
            <a:noFill/>
          </a:ln>
          <a:extLst/>
        </p:spPr>
        <p:txBody>
          <a:bodyPr lIns="198000" tIns="118800" rIns="198000" bIns="118800"/>
          <a:lstStyle/>
          <a:p>
            <a:pPr algn="ctr">
              <a:lnSpc>
                <a:spcPct val="150000"/>
              </a:lnSpc>
              <a:defRPr/>
            </a:pPr>
            <a:r>
              <a:rPr lang="en-GB" sz="2400" b="1" dirty="0">
                <a:latin typeface="Comic Sans MS" pitchFamily="66" charset="0"/>
              </a:rPr>
              <a:t>Carry out the following steps to access the online activities:</a:t>
            </a:r>
          </a:p>
          <a:p>
            <a:pPr marL="457200" indent="-457200" algn="ctr">
              <a:lnSpc>
                <a:spcPct val="150000"/>
              </a:lnSpc>
              <a:buFont typeface="+mj-lt"/>
              <a:buAutoNum type="arabicPeriod"/>
              <a:defRPr/>
            </a:pPr>
            <a:r>
              <a:rPr lang="en-GB" sz="2400" b="1" dirty="0">
                <a:latin typeface="Comic Sans MS" pitchFamily="66" charset="0"/>
              </a:rPr>
              <a:t>Log on to </a:t>
            </a:r>
            <a:r>
              <a:rPr lang="en-GB" sz="2400" b="1" dirty="0" smtClean="0">
                <a:latin typeface="Comic Sans MS" pitchFamily="66" charset="0"/>
              </a:rPr>
              <a:t>businessed.co.uk</a:t>
            </a:r>
          </a:p>
          <a:p>
            <a:pPr marL="457200" indent="-457200" algn="ctr">
              <a:lnSpc>
                <a:spcPct val="150000"/>
              </a:lnSpc>
              <a:buFont typeface="+mj-lt"/>
              <a:buAutoNum type="arabicPeriod"/>
              <a:defRPr/>
            </a:pPr>
            <a:r>
              <a:rPr lang="en-GB" sz="2400" b="1" dirty="0" smtClean="0">
                <a:latin typeface="Comic Sans MS" pitchFamily="66" charset="0"/>
              </a:rPr>
              <a:t>Open the menu by clicking the menu button at the top left</a:t>
            </a:r>
            <a:endParaRPr lang="en-GB" sz="2400" b="1" dirty="0">
              <a:latin typeface="Comic Sans MS" pitchFamily="66" charset="0"/>
            </a:endParaRPr>
          </a:p>
          <a:p>
            <a:pPr marL="457200" indent="-457200" algn="ctr">
              <a:lnSpc>
                <a:spcPct val="150000"/>
              </a:lnSpc>
              <a:buFont typeface="+mj-lt"/>
              <a:buAutoNum type="arabicPeriod"/>
              <a:defRPr/>
            </a:pPr>
            <a:r>
              <a:rPr lang="en-GB" sz="2400" b="1" dirty="0">
                <a:latin typeface="Comic Sans MS" pitchFamily="66" charset="0"/>
              </a:rPr>
              <a:t>Choose </a:t>
            </a:r>
            <a:r>
              <a:rPr lang="en-GB" sz="2400" b="1" dirty="0" smtClean="0">
                <a:latin typeface="Comic Sans MS" pitchFamily="66" charset="0"/>
              </a:rPr>
              <a:t>Activities by </a:t>
            </a:r>
            <a:r>
              <a:rPr lang="en-GB" sz="2400" b="1" dirty="0">
                <a:latin typeface="Comic Sans MS" pitchFamily="66" charset="0"/>
              </a:rPr>
              <a:t>Topic</a:t>
            </a:r>
          </a:p>
          <a:p>
            <a:pPr marL="457200" indent="-457200" algn="ctr">
              <a:lnSpc>
                <a:spcPct val="150000"/>
              </a:lnSpc>
              <a:buFont typeface="+mj-lt"/>
              <a:buAutoNum type="arabicPeriod"/>
              <a:defRPr/>
            </a:pPr>
            <a:r>
              <a:rPr lang="en-GB" sz="2400" b="1" dirty="0" smtClean="0">
                <a:latin typeface="Comic Sans MS" pitchFamily="66" charset="0"/>
              </a:rPr>
              <a:t>Human Resources</a:t>
            </a:r>
          </a:p>
          <a:p>
            <a:pPr marL="457200" indent="-457200" algn="ctr">
              <a:lnSpc>
                <a:spcPct val="150000"/>
              </a:lnSpc>
              <a:buFont typeface="+mj-lt"/>
              <a:buAutoNum type="arabicPeriod"/>
              <a:defRPr/>
            </a:pPr>
            <a:r>
              <a:rPr lang="en-GB" sz="2400" b="1" dirty="0" smtClean="0">
                <a:latin typeface="Comic Sans MS" pitchFamily="66" charset="0"/>
              </a:rPr>
              <a:t>Motivation</a:t>
            </a:r>
            <a:endParaRPr lang="en-GB" sz="2400" b="1" dirty="0">
              <a:latin typeface="Comic Sans MS" pitchFamily="66" charset="0"/>
            </a:endParaRPr>
          </a:p>
          <a:p>
            <a:pPr marL="457200" indent="-457200" algn="ctr">
              <a:lnSpc>
                <a:spcPct val="150000"/>
              </a:lnSpc>
              <a:buFont typeface="+mj-lt"/>
              <a:buAutoNum type="arabicPeriod"/>
              <a:defRPr/>
            </a:pPr>
            <a:r>
              <a:rPr lang="en-GB" sz="2400" b="1" dirty="0">
                <a:latin typeface="Comic Sans MS" pitchFamily="66" charset="0"/>
              </a:rPr>
              <a:t>Try the </a:t>
            </a:r>
            <a:r>
              <a:rPr lang="en-GB" sz="2400" b="1" dirty="0" smtClean="0">
                <a:latin typeface="Comic Sans MS" pitchFamily="66" charset="0"/>
              </a:rPr>
              <a:t>activities! </a:t>
            </a:r>
            <a:r>
              <a:rPr lang="en-GB" sz="2400" b="1" i="1" dirty="0" smtClean="0">
                <a:latin typeface="Comic Sans MS" pitchFamily="66" charset="0"/>
              </a:rPr>
              <a:t>Miss out the one on Maslow’s Hierarchy of Needs.</a:t>
            </a:r>
          </a:p>
          <a:p>
            <a:pPr marL="457200" indent="-457200" algn="ctr">
              <a:lnSpc>
                <a:spcPct val="150000"/>
              </a:lnSpc>
              <a:defRPr/>
            </a:pPr>
            <a:endParaRPr lang="en-GB" b="1" dirty="0">
              <a:latin typeface="Comic Sans MS" pitchFamily="66" charset="0"/>
            </a:endParaRPr>
          </a:p>
          <a:p>
            <a:pPr algn="ctr">
              <a:defRPr/>
            </a:pPr>
            <a:endParaRPr lang="en-GB" sz="2000" b="1" dirty="0">
              <a:latin typeface="Comic Sans MS" pitchFamily="66" charset="0"/>
            </a:endParaRPr>
          </a:p>
          <a:p>
            <a:pPr algn="ctr">
              <a:defRPr/>
            </a:pPr>
            <a:endParaRPr lang="en-GB" sz="2000" b="1" dirty="0">
              <a:latin typeface="Comic Sans MS" pitchFamily="66" charset="0"/>
            </a:endParaRPr>
          </a:p>
          <a:p>
            <a:pPr algn="ctr">
              <a:defRPr/>
            </a:pPr>
            <a:endParaRPr lang="en-GB" sz="2800" dirty="0">
              <a:latin typeface="Comic Sans MS" pitchFamily="66" charset="0"/>
            </a:endParaRPr>
          </a:p>
        </p:txBody>
      </p:sp>
      <p:pic>
        <p:nvPicPr>
          <p:cNvPr id="31749" name="Picture 2" descr="tango applications internet by warszawianka - &quot;Internet&quot; icon from &lt;a href=&quot;http://tango.freedesktop.org/Tango_Desktop_Project&quot;&gt; Tango Project &lt;/a&gt; &#10;&lt;br&gt;&lt;br&gt;&#10;Since version 0.8.90 Tango Project icons are Public Domain: &lt;a href=&quot;http://tango.freedesktop.org/Frequently_Asked_Questions#Terms_of_Use.3F&quot;&gt; Tango Project FAQ &lt;/a&gt;"/>
          <p:cNvPicPr>
            <a:picLocks noChangeAspect="1" noChangeArrowheads="1"/>
          </p:cNvPicPr>
          <p:nvPr/>
        </p:nvPicPr>
        <p:blipFill>
          <a:blip r:embed="rId3" cstate="print"/>
          <a:srcRect/>
          <a:stretch>
            <a:fillRect/>
          </a:stretch>
        </p:blipFill>
        <p:spPr bwMode="auto">
          <a:xfrm>
            <a:off x="250825" y="19050"/>
            <a:ext cx="1089025" cy="1166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p:txBody>
          <a:bodyPr/>
          <a:lstStyle/>
          <a:p>
            <a:fld id="{17D08E7A-90D2-4B51-9653-0A1205D97BFA}" type="slidenum">
              <a:rPr lang="en-GB"/>
              <a:pPr/>
              <a:t>5</a:t>
            </a:fld>
            <a:endParaRPr lang="en-GB"/>
          </a:p>
        </p:txBody>
      </p:sp>
      <p:sp>
        <p:nvSpPr>
          <p:cNvPr id="86037" name="Rectangle 21"/>
          <p:cNvSpPr>
            <a:spLocks noGrp="1" noChangeArrowheads="1"/>
          </p:cNvSpPr>
          <p:nvPr>
            <p:ph type="title"/>
          </p:nvPr>
        </p:nvSpPr>
        <p:spPr>
          <a:xfrm>
            <a:off x="413544" y="0"/>
            <a:ext cx="8316913" cy="620713"/>
          </a:xfrm>
        </p:spPr>
        <p:txBody>
          <a:bodyPr/>
          <a:lstStyle/>
          <a:p>
            <a:r>
              <a:rPr lang="en-GB" sz="2400" b="1" dirty="0" smtClean="0">
                <a:latin typeface="Verdana" pitchFamily="34" charset="0"/>
              </a:rPr>
              <a:t>Introduction to Management of People</a:t>
            </a:r>
            <a:endParaRPr lang="en-GB" sz="2400" b="1" dirty="0">
              <a:latin typeface="Verdana" pitchFamily="34" charset="0"/>
            </a:endParaRPr>
          </a:p>
        </p:txBody>
      </p:sp>
      <p:sp>
        <p:nvSpPr>
          <p:cNvPr id="24" name="Content Placeholder 2"/>
          <p:cNvSpPr>
            <a:spLocks noGrp="1"/>
          </p:cNvSpPr>
          <p:nvPr>
            <p:ph sz="quarter" idx="1"/>
          </p:nvPr>
        </p:nvSpPr>
        <p:spPr>
          <a:xfrm>
            <a:off x="0" y="533400"/>
            <a:ext cx="9144000" cy="762000"/>
          </a:xfrm>
        </p:spPr>
        <p:txBody>
          <a:bodyPr/>
          <a:lstStyle/>
          <a:p>
            <a:pPr marL="0" indent="0" algn="ctr" eaLnBrk="1" hangingPunct="1">
              <a:buFont typeface="Wingdings 2" pitchFamily="18" charset="2"/>
              <a:buNone/>
            </a:pPr>
            <a:r>
              <a:rPr lang="en-GB" sz="1800" dirty="0" smtClean="0">
                <a:latin typeface="+mj-lt"/>
              </a:rPr>
              <a:t>People are possibly the most important resource any business will have.  They could be...</a:t>
            </a:r>
          </a:p>
          <a:p>
            <a:pPr algn="ctr" eaLnBrk="1" hangingPunct="1">
              <a:buNone/>
            </a:pPr>
            <a:endParaRPr lang="en-GB" sz="2400" dirty="0" smtClean="0">
              <a:latin typeface="+mj-lt"/>
            </a:endParaRPr>
          </a:p>
          <a:p>
            <a:pPr algn="ctr" eaLnBrk="1" hangingPunct="1">
              <a:buFont typeface="Wingdings 2" pitchFamily="18" charset="2"/>
              <a:buNone/>
            </a:pPr>
            <a:r>
              <a:rPr lang="en-GB" sz="2400" dirty="0" smtClean="0">
                <a:latin typeface="+mj-lt"/>
              </a:rPr>
              <a:t>	</a:t>
            </a:r>
          </a:p>
        </p:txBody>
      </p:sp>
      <p:grpSp>
        <p:nvGrpSpPr>
          <p:cNvPr id="11" name="Group 8"/>
          <p:cNvGrpSpPr>
            <a:grpSpLocks noChangeAspect="1"/>
          </p:cNvGrpSpPr>
          <p:nvPr/>
        </p:nvGrpSpPr>
        <p:grpSpPr bwMode="auto">
          <a:xfrm>
            <a:off x="3466702" y="915593"/>
            <a:ext cx="2210596" cy="3275407"/>
            <a:chOff x="2242" y="618"/>
            <a:chExt cx="1254" cy="2222"/>
          </a:xfrm>
          <a:solidFill>
            <a:srgbClr val="FFD9F3"/>
          </a:solidFill>
        </p:grpSpPr>
        <p:sp>
          <p:nvSpPr>
            <p:cNvPr id="12" name="Line 9"/>
            <p:cNvSpPr>
              <a:spLocks noChangeAspect="1" noChangeShapeType="1"/>
            </p:cNvSpPr>
            <p:nvPr/>
          </p:nvSpPr>
          <p:spPr bwMode="auto">
            <a:xfrm flipV="1">
              <a:off x="2880" y="1026"/>
              <a:ext cx="0" cy="1814"/>
            </a:xfrm>
            <a:prstGeom prst="line">
              <a:avLst/>
            </a:prstGeom>
            <a:grpFill/>
            <a:ln w="38100">
              <a:solidFill>
                <a:schemeClr val="tx1"/>
              </a:solidFill>
              <a:round/>
              <a:headEnd/>
              <a:tailEnd/>
            </a:ln>
            <a:effectLst/>
          </p:spPr>
          <p:txBody>
            <a:bodyPr/>
            <a:lstStyle/>
            <a:p>
              <a:pPr algn="ctr"/>
              <a:endParaRPr lang="en-GB"/>
            </a:p>
          </p:txBody>
        </p:sp>
        <p:sp>
          <p:nvSpPr>
            <p:cNvPr id="13" name="Oval 10"/>
            <p:cNvSpPr>
              <a:spLocks noChangeAspect="1" noChangeArrowheads="1"/>
            </p:cNvSpPr>
            <p:nvPr/>
          </p:nvSpPr>
          <p:spPr bwMode="auto">
            <a:xfrm>
              <a:off x="2242" y="618"/>
              <a:ext cx="1254" cy="1266"/>
            </a:xfrm>
            <a:prstGeom prst="ellipse">
              <a:avLst/>
            </a:prstGeom>
            <a:grpFill/>
            <a:ln w="19050">
              <a:solidFill>
                <a:schemeClr val="tx1"/>
              </a:solidFill>
              <a:round/>
              <a:headEnd/>
              <a:tailEnd/>
            </a:ln>
            <a:effectLst/>
          </p:spPr>
          <p:txBody>
            <a:bodyPr anchor="ctr"/>
            <a:lstStyle/>
            <a:p>
              <a:pPr algn="ctr"/>
              <a:r>
                <a:rPr lang="en-GB" b="1" i="1" dirty="0" smtClean="0"/>
                <a:t>Applicants</a:t>
              </a:r>
              <a:r>
                <a:rPr lang="en-GB" dirty="0" smtClean="0"/>
                <a:t> (people looking to work for the business)</a:t>
              </a:r>
            </a:p>
          </p:txBody>
        </p:sp>
      </p:grpSp>
      <p:sp>
        <p:nvSpPr>
          <p:cNvPr id="15" name="Rectangle 14"/>
          <p:cNvSpPr/>
          <p:nvPr/>
        </p:nvSpPr>
        <p:spPr>
          <a:xfrm>
            <a:off x="190500" y="5715000"/>
            <a:ext cx="8763000" cy="923330"/>
          </a:xfrm>
          <a:prstGeom prst="rect">
            <a:avLst/>
          </a:prstGeom>
        </p:spPr>
        <p:txBody>
          <a:bodyPr wrap="square">
            <a:spAutoFit/>
          </a:bodyPr>
          <a:lstStyle/>
          <a:p>
            <a:pPr algn="ctr"/>
            <a:r>
              <a:rPr lang="en-GB" dirty="0" smtClean="0"/>
              <a:t>Larger businesses will have a dedicated Human Resource Department (aka HR or Personnel) to deal with the people of the business.  Smaller businesses may deal with people more informally and even outsource some HR activities.</a:t>
            </a:r>
          </a:p>
        </p:txBody>
      </p:sp>
      <p:grpSp>
        <p:nvGrpSpPr>
          <p:cNvPr id="20" name="Group 19"/>
          <p:cNvGrpSpPr/>
          <p:nvPr/>
        </p:nvGrpSpPr>
        <p:grpSpPr>
          <a:xfrm>
            <a:off x="609600" y="1676400"/>
            <a:ext cx="4267200" cy="3998645"/>
            <a:chOff x="609600" y="1676400"/>
            <a:chExt cx="4267200" cy="3998645"/>
          </a:xfrm>
        </p:grpSpPr>
        <p:grpSp>
          <p:nvGrpSpPr>
            <p:cNvPr id="5" name="Group 2"/>
            <p:cNvGrpSpPr>
              <a:grpSpLocks noChangeAspect="1"/>
            </p:cNvGrpSpPr>
            <p:nvPr/>
          </p:nvGrpSpPr>
          <p:grpSpPr bwMode="auto">
            <a:xfrm>
              <a:off x="1143000" y="3732607"/>
              <a:ext cx="3733800" cy="1942438"/>
              <a:chOff x="612" y="2886"/>
              <a:chExt cx="2268" cy="1311"/>
            </a:xfrm>
            <a:solidFill>
              <a:srgbClr val="FFD9F3"/>
            </a:solidFill>
          </p:grpSpPr>
          <p:sp>
            <p:nvSpPr>
              <p:cNvPr id="6" name="Line 3"/>
              <p:cNvSpPr>
                <a:spLocks noChangeAspect="1" noChangeShapeType="1"/>
              </p:cNvSpPr>
              <p:nvPr/>
            </p:nvSpPr>
            <p:spPr bwMode="auto">
              <a:xfrm flipH="1">
                <a:off x="1247" y="2886"/>
                <a:ext cx="1633" cy="680"/>
              </a:xfrm>
              <a:prstGeom prst="line">
                <a:avLst/>
              </a:prstGeom>
              <a:grpFill/>
              <a:ln w="38100">
                <a:solidFill>
                  <a:schemeClr val="tx1"/>
                </a:solidFill>
                <a:round/>
                <a:headEnd/>
                <a:tailEnd/>
              </a:ln>
              <a:effectLst/>
            </p:spPr>
            <p:txBody>
              <a:bodyPr/>
              <a:lstStyle/>
              <a:p>
                <a:pPr algn="ctr"/>
                <a:endParaRPr lang="en-GB"/>
              </a:p>
            </p:txBody>
          </p:sp>
          <p:sp>
            <p:nvSpPr>
              <p:cNvPr id="7" name="Oval 4"/>
              <p:cNvSpPr>
                <a:spLocks noChangeAspect="1" noChangeArrowheads="1"/>
              </p:cNvSpPr>
              <p:nvPr/>
            </p:nvSpPr>
            <p:spPr bwMode="auto">
              <a:xfrm>
                <a:off x="612" y="2931"/>
                <a:ext cx="1340" cy="1266"/>
              </a:xfrm>
              <a:prstGeom prst="ellipse">
                <a:avLst/>
              </a:prstGeom>
              <a:grpFill/>
              <a:ln w="19050">
                <a:solidFill>
                  <a:schemeClr val="tx1"/>
                </a:solidFill>
                <a:round/>
                <a:headEnd/>
                <a:tailEnd/>
              </a:ln>
              <a:effectLst/>
            </p:spPr>
            <p:txBody>
              <a:bodyPr anchor="ctr"/>
              <a:lstStyle/>
              <a:p>
                <a:pPr algn="ctr"/>
                <a:r>
                  <a:rPr lang="en-GB" b="1" i="1" dirty="0" smtClean="0"/>
                  <a:t>Staff</a:t>
                </a:r>
                <a:r>
                  <a:rPr lang="en-GB" dirty="0" smtClean="0"/>
                  <a:t> (permanent, temporary, part-time, full-time)</a:t>
                </a:r>
              </a:p>
            </p:txBody>
          </p:sp>
        </p:grpSp>
        <p:pic>
          <p:nvPicPr>
            <p:cNvPr id="1028" name="Picture 4"/>
            <p:cNvPicPr>
              <a:picLocks noChangeAspect="1" noChangeArrowheads="1"/>
            </p:cNvPicPr>
            <p:nvPr/>
          </p:nvPicPr>
          <p:blipFill>
            <a:blip r:embed="rId2" cstate="print"/>
            <a:srcRect/>
            <a:stretch>
              <a:fillRect/>
            </a:stretch>
          </p:blipFill>
          <p:spPr bwMode="auto">
            <a:xfrm>
              <a:off x="609600" y="1676400"/>
              <a:ext cx="2443180" cy="1610636"/>
            </a:xfrm>
            <a:prstGeom prst="rect">
              <a:avLst/>
            </a:prstGeom>
            <a:noFill/>
            <a:ln w="9525">
              <a:noFill/>
              <a:miter lim="800000"/>
              <a:headEnd/>
              <a:tailEnd/>
            </a:ln>
            <a:effectLst/>
          </p:spPr>
        </p:pic>
      </p:grpSp>
      <p:grpSp>
        <p:nvGrpSpPr>
          <p:cNvPr id="21" name="Group 20"/>
          <p:cNvGrpSpPr/>
          <p:nvPr/>
        </p:nvGrpSpPr>
        <p:grpSpPr>
          <a:xfrm>
            <a:off x="4191000" y="1308467"/>
            <a:ext cx="4038600" cy="4346628"/>
            <a:chOff x="4191000" y="1308467"/>
            <a:chExt cx="4038600" cy="4346628"/>
          </a:xfrm>
        </p:grpSpPr>
        <p:grpSp>
          <p:nvGrpSpPr>
            <p:cNvPr id="8" name="Group 5"/>
            <p:cNvGrpSpPr>
              <a:grpSpLocks noChangeAspect="1"/>
            </p:cNvGrpSpPr>
            <p:nvPr/>
          </p:nvGrpSpPr>
          <p:grpSpPr bwMode="auto">
            <a:xfrm>
              <a:off x="4191000" y="3698240"/>
              <a:ext cx="3792537" cy="1956855"/>
              <a:chOff x="2880" y="2886"/>
              <a:chExt cx="2338" cy="1311"/>
            </a:xfrm>
            <a:solidFill>
              <a:srgbClr val="FFD9F3"/>
            </a:solidFill>
          </p:grpSpPr>
          <p:sp>
            <p:nvSpPr>
              <p:cNvPr id="9" name="Line 6"/>
              <p:cNvSpPr>
                <a:spLocks noChangeAspect="1" noChangeShapeType="1"/>
              </p:cNvSpPr>
              <p:nvPr/>
            </p:nvSpPr>
            <p:spPr bwMode="auto">
              <a:xfrm>
                <a:off x="2880" y="2886"/>
                <a:ext cx="1633" cy="680"/>
              </a:xfrm>
              <a:prstGeom prst="line">
                <a:avLst/>
              </a:prstGeom>
              <a:grpFill/>
              <a:ln w="38100">
                <a:solidFill>
                  <a:schemeClr val="tx1"/>
                </a:solidFill>
                <a:round/>
                <a:headEnd/>
                <a:tailEnd/>
              </a:ln>
              <a:effectLst/>
            </p:spPr>
            <p:txBody>
              <a:bodyPr/>
              <a:lstStyle/>
              <a:p>
                <a:pPr algn="ctr"/>
                <a:endParaRPr lang="en-GB"/>
              </a:p>
            </p:txBody>
          </p:sp>
          <p:sp>
            <p:nvSpPr>
              <p:cNvPr id="10" name="Oval 7"/>
              <p:cNvSpPr>
                <a:spLocks noChangeAspect="1" noChangeArrowheads="1"/>
              </p:cNvSpPr>
              <p:nvPr/>
            </p:nvSpPr>
            <p:spPr bwMode="auto">
              <a:xfrm>
                <a:off x="3878" y="2931"/>
                <a:ext cx="1340" cy="1266"/>
              </a:xfrm>
              <a:prstGeom prst="ellipse">
                <a:avLst/>
              </a:prstGeom>
              <a:grpFill/>
              <a:ln w="19050">
                <a:solidFill>
                  <a:schemeClr val="tx1"/>
                </a:solidFill>
                <a:round/>
                <a:headEnd/>
                <a:tailEnd/>
              </a:ln>
              <a:effectLst/>
            </p:spPr>
            <p:txBody>
              <a:bodyPr anchor="ctr"/>
              <a:lstStyle/>
              <a:p>
                <a:pPr algn="ctr"/>
                <a:r>
                  <a:rPr lang="en-GB" b="1" i="1" dirty="0" smtClean="0"/>
                  <a:t>Contractors</a:t>
                </a:r>
                <a:r>
                  <a:rPr lang="en-GB" dirty="0" smtClean="0"/>
                  <a:t> (temporary staff from other organisations)</a:t>
                </a:r>
              </a:p>
            </p:txBody>
          </p:sp>
        </p:grpSp>
        <p:pic>
          <p:nvPicPr>
            <p:cNvPr id="1030" name="Picture 6" descr="servicedesk employee by milovanderlinden"/>
            <p:cNvPicPr>
              <a:picLocks noChangeAspect="1" noChangeArrowheads="1"/>
            </p:cNvPicPr>
            <p:nvPr/>
          </p:nvPicPr>
          <p:blipFill>
            <a:blip r:embed="rId3" cstate="print"/>
            <a:srcRect/>
            <a:stretch>
              <a:fillRect/>
            </a:stretch>
          </p:blipFill>
          <p:spPr bwMode="auto">
            <a:xfrm>
              <a:off x="6248400" y="1308467"/>
              <a:ext cx="1981200" cy="2801933"/>
            </a:xfrm>
            <a:prstGeom prst="rect">
              <a:avLst/>
            </a:prstGeom>
            <a:noFill/>
          </p:spPr>
        </p:pic>
      </p:grpSp>
      <p:sp>
        <p:nvSpPr>
          <p:cNvPr id="14" name="Oval 11"/>
          <p:cNvSpPr>
            <a:spLocks noChangeAspect="1" noChangeArrowheads="1"/>
          </p:cNvSpPr>
          <p:nvPr/>
        </p:nvSpPr>
        <p:spPr bwMode="auto">
          <a:xfrm>
            <a:off x="3505200" y="3123007"/>
            <a:ext cx="2133600" cy="1497366"/>
          </a:xfrm>
          <a:prstGeom prst="ellipse">
            <a:avLst/>
          </a:prstGeom>
          <a:solidFill>
            <a:srgbClr val="FFD9F3"/>
          </a:solidFill>
          <a:ln w="19050">
            <a:solidFill>
              <a:schemeClr val="tx1"/>
            </a:solidFill>
            <a:round/>
            <a:headEnd/>
            <a:tailEnd/>
          </a:ln>
          <a:effectLst/>
        </p:spPr>
        <p:txBody>
          <a:bodyPr anchor="ctr"/>
          <a:lstStyle/>
          <a:p>
            <a:pPr algn="ctr"/>
            <a:r>
              <a:rPr lang="en-GB" b="1" dirty="0" smtClean="0">
                <a:latin typeface="Calibri" pitchFamily="34" charset="0"/>
              </a:rPr>
              <a:t>People in an organisation</a:t>
            </a:r>
            <a:endParaRPr lang="en-GB"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1000" fill="hold"/>
                                        <p:tgtEl>
                                          <p:spTgt spid="11"/>
                                        </p:tgtEl>
                                        <p:attrNameLst>
                                          <p:attrName>ppt_x</p:attrName>
                                        </p:attrNameLst>
                                      </p:cBhvr>
                                      <p:tavLst>
                                        <p:tav tm="0">
                                          <p:val>
                                            <p:strVal val="#ppt_x"/>
                                          </p:val>
                                        </p:tav>
                                        <p:tav tm="100000">
                                          <p:val>
                                            <p:strVal val="#ppt_x"/>
                                          </p:val>
                                        </p:tav>
                                      </p:tavLst>
                                    </p:anim>
                                    <p:anim calcmode="lin" valueType="num">
                                      <p:cBhvr additive="base">
                                        <p:cTn id="14"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1000" fill="hold"/>
                                        <p:tgtEl>
                                          <p:spTgt spid="21"/>
                                        </p:tgtEl>
                                        <p:attrNameLst>
                                          <p:attrName>ppt_x</p:attrName>
                                        </p:attrNameLst>
                                      </p:cBhvr>
                                      <p:tavLst>
                                        <p:tav tm="0">
                                          <p:val>
                                            <p:strVal val="1+#ppt_w/2"/>
                                          </p:val>
                                        </p:tav>
                                        <p:tav tm="100000">
                                          <p:val>
                                            <p:strVal val="#ppt_x"/>
                                          </p:val>
                                        </p:tav>
                                      </p:tavLst>
                                    </p:anim>
                                    <p:anim calcmode="lin" valueType="num">
                                      <p:cBhvr additive="base">
                                        <p:cTn id="20" dur="10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8F1AFC8D-F2EA-48BE-9409-01D79A8CB9F0}" type="slidenum">
              <a:rPr lang="en-GB"/>
              <a:pPr/>
              <a:t>50</a:t>
            </a:fld>
            <a:endParaRPr lang="en-GB"/>
          </a:p>
        </p:txBody>
      </p:sp>
      <p:sp>
        <p:nvSpPr>
          <p:cNvPr id="200706" name="Rectangle 2"/>
          <p:cNvSpPr>
            <a:spLocks noChangeArrowheads="1"/>
          </p:cNvSpPr>
          <p:nvPr/>
        </p:nvSpPr>
        <p:spPr bwMode="auto">
          <a:xfrm>
            <a:off x="0" y="0"/>
            <a:ext cx="9144000" cy="836613"/>
          </a:xfrm>
          <a:prstGeom prst="rect">
            <a:avLst/>
          </a:prstGeom>
          <a:noFill/>
          <a:ln w="9525">
            <a:noFill/>
            <a:miter lim="800000"/>
            <a:headEnd/>
            <a:tailEnd/>
          </a:ln>
          <a:effectLst/>
        </p:spPr>
        <p:txBody>
          <a:bodyPr anchor="ctr"/>
          <a:lstStyle/>
          <a:p>
            <a:pPr algn="ctr"/>
            <a:r>
              <a:rPr lang="en-GB" sz="2000" b="1" dirty="0" smtClean="0">
                <a:solidFill>
                  <a:schemeClr val="tx2"/>
                </a:solidFill>
                <a:latin typeface="Verdana" pitchFamily="34" charset="0"/>
              </a:rPr>
              <a:t>Managing Employee Relations: Trade Unions, Works Councils and ACAS</a:t>
            </a:r>
            <a:endParaRPr lang="en-GB" sz="2000" b="1" dirty="0">
              <a:solidFill>
                <a:schemeClr val="tx2"/>
              </a:solidFill>
              <a:latin typeface="Verdana" pitchFamily="34" charset="0"/>
            </a:endParaRPr>
          </a:p>
        </p:txBody>
      </p:sp>
      <p:sp>
        <p:nvSpPr>
          <p:cNvPr id="200711" name="AutoShape 7"/>
          <p:cNvSpPr>
            <a:spLocks noChangeArrowheads="1"/>
          </p:cNvSpPr>
          <p:nvPr/>
        </p:nvSpPr>
        <p:spPr bwMode="auto">
          <a:xfrm>
            <a:off x="228600" y="762000"/>
            <a:ext cx="8686800" cy="2438400"/>
          </a:xfrm>
          <a:prstGeom prst="roundRect">
            <a:avLst/>
          </a:prstGeom>
          <a:solidFill>
            <a:srgbClr val="FFD9F4"/>
          </a:solidFill>
          <a:ln w="9525">
            <a:solidFill>
              <a:schemeClr val="tx1"/>
            </a:solidFill>
            <a:round/>
            <a:headEnd/>
            <a:tailEnd/>
          </a:ln>
          <a:effectLst/>
        </p:spPr>
        <p:txBody>
          <a:bodyPr/>
          <a:lstStyle/>
          <a:p>
            <a:r>
              <a:rPr lang="en-GB" sz="1600" b="1" dirty="0">
                <a:latin typeface="Calibri" pitchFamily="34" charset="0"/>
              </a:rPr>
              <a:t>Trade Unions</a:t>
            </a:r>
          </a:p>
          <a:p>
            <a:r>
              <a:rPr lang="en-GB" sz="1600" dirty="0" smtClean="0">
                <a:latin typeface="Calibri" pitchFamily="34" charset="0"/>
              </a:rPr>
              <a:t>A </a:t>
            </a:r>
            <a:r>
              <a:rPr lang="en-GB" sz="1600" dirty="0">
                <a:latin typeface="Calibri" pitchFamily="34" charset="0"/>
              </a:rPr>
              <a:t>trade union is an organisation that represents employees and:</a:t>
            </a:r>
          </a:p>
          <a:p>
            <a:pPr marL="180975" indent="-180975">
              <a:buFontTx/>
              <a:buChar char="•"/>
            </a:pPr>
            <a:r>
              <a:rPr lang="en-GB" sz="1600" dirty="0" smtClean="0">
                <a:latin typeface="Calibri" pitchFamily="34" charset="0"/>
              </a:rPr>
              <a:t>Undertake </a:t>
            </a:r>
            <a:r>
              <a:rPr lang="en-GB" sz="1600" dirty="0">
                <a:latin typeface="Calibri" pitchFamily="34" charset="0"/>
              </a:rPr>
              <a:t>collective bargaining (negotiation) with the employer </a:t>
            </a:r>
            <a:r>
              <a:rPr lang="en-GB" sz="1600" dirty="0" err="1">
                <a:latin typeface="Calibri" pitchFamily="34" charset="0"/>
              </a:rPr>
              <a:t>eg</a:t>
            </a:r>
            <a:r>
              <a:rPr lang="en-GB" sz="1600" dirty="0">
                <a:latin typeface="Calibri" pitchFamily="34" charset="0"/>
              </a:rPr>
              <a:t> with regard to pay, conditions of service and working conditions</a:t>
            </a:r>
            <a:r>
              <a:rPr lang="en-GB" sz="1600" dirty="0" smtClean="0">
                <a:latin typeface="Calibri" pitchFamily="34" charset="0"/>
              </a:rPr>
              <a:t>;</a:t>
            </a:r>
            <a:endParaRPr lang="en-GB" sz="800" dirty="0">
              <a:latin typeface="Calibri" pitchFamily="34" charset="0"/>
            </a:endParaRPr>
          </a:p>
          <a:p>
            <a:pPr marL="180975" indent="-180975">
              <a:buFontTx/>
              <a:buChar char="•"/>
            </a:pPr>
            <a:r>
              <a:rPr lang="en-GB" sz="1600" dirty="0" smtClean="0">
                <a:latin typeface="Calibri" pitchFamily="34" charset="0"/>
              </a:rPr>
              <a:t>Represent/support </a:t>
            </a:r>
            <a:r>
              <a:rPr lang="en-GB" sz="1600" dirty="0">
                <a:latin typeface="Calibri" pitchFamily="34" charset="0"/>
              </a:rPr>
              <a:t>employees with regard to other work related issues </a:t>
            </a:r>
            <a:r>
              <a:rPr lang="en-GB" sz="1600" dirty="0" err="1">
                <a:latin typeface="Calibri" pitchFamily="34" charset="0"/>
              </a:rPr>
              <a:t>eg</a:t>
            </a:r>
            <a:r>
              <a:rPr lang="en-GB" sz="1600" dirty="0">
                <a:latin typeface="Calibri" pitchFamily="34" charset="0"/>
              </a:rPr>
              <a:t> dismissal or grievance</a:t>
            </a:r>
            <a:r>
              <a:rPr lang="en-GB" sz="1600" dirty="0" smtClean="0">
                <a:latin typeface="Calibri" pitchFamily="34" charset="0"/>
              </a:rPr>
              <a:t>;</a:t>
            </a:r>
            <a:endParaRPr lang="en-GB" sz="800" dirty="0">
              <a:latin typeface="Calibri" pitchFamily="34" charset="0"/>
            </a:endParaRPr>
          </a:p>
          <a:p>
            <a:pPr marL="180975" indent="-180975">
              <a:buFontTx/>
              <a:buChar char="•"/>
            </a:pPr>
            <a:r>
              <a:rPr lang="en-GB" sz="1600" dirty="0" smtClean="0">
                <a:latin typeface="Calibri" pitchFamily="34" charset="0"/>
              </a:rPr>
              <a:t>Provide </a:t>
            </a:r>
            <a:r>
              <a:rPr lang="en-GB" sz="1600" dirty="0">
                <a:latin typeface="Calibri" pitchFamily="34" charset="0"/>
              </a:rPr>
              <a:t>advice on, and organise, industrial action</a:t>
            </a:r>
            <a:r>
              <a:rPr lang="en-GB" sz="1600" dirty="0" smtClean="0">
                <a:latin typeface="Calibri" pitchFamily="34" charset="0"/>
              </a:rPr>
              <a:t>;</a:t>
            </a:r>
            <a:endParaRPr lang="en-GB" sz="800" dirty="0">
              <a:latin typeface="Calibri" pitchFamily="34" charset="0"/>
            </a:endParaRPr>
          </a:p>
          <a:p>
            <a:pPr marL="180975" indent="-180975">
              <a:buFontTx/>
              <a:buChar char="•"/>
            </a:pPr>
            <a:r>
              <a:rPr lang="en-GB" sz="1600" dirty="0" smtClean="0">
                <a:latin typeface="Calibri" pitchFamily="34" charset="0"/>
              </a:rPr>
              <a:t>Provide </a:t>
            </a:r>
            <a:r>
              <a:rPr lang="en-GB" sz="1600" dirty="0">
                <a:latin typeface="Calibri" pitchFamily="34" charset="0"/>
              </a:rPr>
              <a:t>expert advice to members </a:t>
            </a:r>
            <a:r>
              <a:rPr lang="en-GB" sz="1600" dirty="0" err="1">
                <a:latin typeface="Calibri" pitchFamily="34" charset="0"/>
              </a:rPr>
              <a:t>eg</a:t>
            </a:r>
            <a:r>
              <a:rPr lang="en-GB" sz="1600" dirty="0">
                <a:latin typeface="Calibri" pitchFamily="34" charset="0"/>
              </a:rPr>
              <a:t> legal advice, employment law and pensions</a:t>
            </a:r>
            <a:r>
              <a:rPr lang="en-GB" sz="1600" dirty="0" smtClean="0">
                <a:latin typeface="Calibri" pitchFamily="34" charset="0"/>
              </a:rPr>
              <a:t>;</a:t>
            </a:r>
            <a:endParaRPr lang="en-GB" sz="800" dirty="0">
              <a:latin typeface="Calibri" pitchFamily="34" charset="0"/>
            </a:endParaRPr>
          </a:p>
          <a:p>
            <a:pPr marL="180975" indent="-180975">
              <a:buFontTx/>
              <a:buChar char="•"/>
            </a:pPr>
            <a:r>
              <a:rPr lang="en-GB" sz="1600" dirty="0" smtClean="0">
                <a:latin typeface="Calibri" pitchFamily="34" charset="0"/>
              </a:rPr>
              <a:t>Undertake </a:t>
            </a:r>
            <a:r>
              <a:rPr lang="en-GB" sz="1600" dirty="0">
                <a:latin typeface="Calibri" pitchFamily="34" charset="0"/>
              </a:rPr>
              <a:t>consultation with the employer </a:t>
            </a:r>
            <a:r>
              <a:rPr lang="en-GB" sz="1600" dirty="0" err="1">
                <a:latin typeface="Calibri" pitchFamily="34" charset="0"/>
              </a:rPr>
              <a:t>eg</a:t>
            </a:r>
            <a:r>
              <a:rPr lang="en-GB" sz="1600" dirty="0">
                <a:latin typeface="Calibri" pitchFamily="34" charset="0"/>
              </a:rPr>
              <a:t> on redundancy and also with ACAS </a:t>
            </a:r>
            <a:r>
              <a:rPr lang="en-GB" sz="1600" dirty="0" err="1">
                <a:latin typeface="Calibri" pitchFamily="34" charset="0"/>
              </a:rPr>
              <a:t>eg</a:t>
            </a:r>
            <a:r>
              <a:rPr lang="en-GB" sz="1600" dirty="0">
                <a:latin typeface="Calibri" pitchFamily="34" charset="0"/>
              </a:rPr>
              <a:t> on disputes with the employer</a:t>
            </a:r>
            <a:r>
              <a:rPr lang="en-GB" sz="1600" dirty="0" smtClean="0">
                <a:latin typeface="Calibri" pitchFamily="34" charset="0"/>
              </a:rPr>
              <a:t>.</a:t>
            </a:r>
            <a:endParaRPr lang="en-GB" sz="1600" dirty="0">
              <a:latin typeface="Calibri" pitchFamily="34" charset="0"/>
            </a:endParaRPr>
          </a:p>
        </p:txBody>
      </p:sp>
      <p:sp>
        <p:nvSpPr>
          <p:cNvPr id="9" name="AutoShape 3"/>
          <p:cNvSpPr>
            <a:spLocks noChangeArrowheads="1"/>
          </p:cNvSpPr>
          <p:nvPr/>
        </p:nvSpPr>
        <p:spPr bwMode="auto">
          <a:xfrm>
            <a:off x="228600" y="3429000"/>
            <a:ext cx="8686800" cy="1143000"/>
          </a:xfrm>
          <a:prstGeom prst="roundRect">
            <a:avLst/>
          </a:prstGeom>
          <a:solidFill>
            <a:srgbClr val="FFD9F4"/>
          </a:solidFill>
          <a:ln w="9525">
            <a:solidFill>
              <a:schemeClr val="tx1"/>
            </a:solidFill>
            <a:round/>
            <a:headEnd/>
            <a:tailEnd/>
          </a:ln>
          <a:effectLst/>
        </p:spPr>
        <p:txBody>
          <a:bodyPr/>
          <a:lstStyle/>
          <a:p>
            <a:r>
              <a:rPr lang="en-GB" sz="1600" b="1" dirty="0">
                <a:latin typeface="Calibri" pitchFamily="34" charset="0"/>
              </a:rPr>
              <a:t>Works </a:t>
            </a:r>
            <a:r>
              <a:rPr lang="en-GB" sz="1600" b="1" dirty="0" smtClean="0">
                <a:latin typeface="Calibri" pitchFamily="34" charset="0"/>
              </a:rPr>
              <a:t>Councils</a:t>
            </a:r>
            <a:endParaRPr lang="en-GB" sz="1600" dirty="0">
              <a:latin typeface="Calibri" pitchFamily="34" charset="0"/>
            </a:endParaRPr>
          </a:p>
          <a:p>
            <a:r>
              <a:rPr lang="en-GB" sz="1600" dirty="0">
                <a:latin typeface="Calibri" pitchFamily="34" charset="0"/>
              </a:rPr>
              <a:t>These are groups set up by an organisation and consisting of an equal number of employees and management who meet to discuss any suggestions for change within the workplace.  Any major change </a:t>
            </a:r>
            <a:r>
              <a:rPr lang="en-GB" sz="1600" i="1" dirty="0">
                <a:latin typeface="Calibri" pitchFamily="34" charset="0"/>
              </a:rPr>
              <a:t>should be</a:t>
            </a:r>
            <a:r>
              <a:rPr lang="en-GB" sz="1600" dirty="0">
                <a:latin typeface="Calibri" pitchFamily="34" charset="0"/>
              </a:rPr>
              <a:t> discussed at a works council meeting before being implemented.</a:t>
            </a:r>
          </a:p>
        </p:txBody>
      </p:sp>
      <p:sp>
        <p:nvSpPr>
          <p:cNvPr id="10" name="AutoShape 4"/>
          <p:cNvSpPr>
            <a:spLocks noChangeArrowheads="1"/>
          </p:cNvSpPr>
          <p:nvPr/>
        </p:nvSpPr>
        <p:spPr bwMode="auto">
          <a:xfrm>
            <a:off x="228600" y="4876800"/>
            <a:ext cx="8686800" cy="1143000"/>
          </a:xfrm>
          <a:prstGeom prst="roundRect">
            <a:avLst/>
          </a:prstGeom>
          <a:solidFill>
            <a:srgbClr val="FFD9F4"/>
          </a:solidFill>
          <a:ln w="9525">
            <a:solidFill>
              <a:schemeClr val="tx1"/>
            </a:solidFill>
            <a:round/>
            <a:headEnd/>
            <a:tailEnd/>
          </a:ln>
          <a:effectLst/>
        </p:spPr>
        <p:txBody>
          <a:bodyPr/>
          <a:lstStyle/>
          <a:p>
            <a:r>
              <a:rPr lang="en-GB" sz="1600" b="1" dirty="0">
                <a:latin typeface="Calibri" pitchFamily="34" charset="0"/>
              </a:rPr>
              <a:t>ACAS – Advisory, Conciliation and Arbitration </a:t>
            </a:r>
            <a:r>
              <a:rPr lang="en-GB" sz="1600" b="1" dirty="0" smtClean="0">
                <a:latin typeface="Calibri" pitchFamily="34" charset="0"/>
              </a:rPr>
              <a:t>Service</a:t>
            </a:r>
            <a:endParaRPr lang="en-GB" sz="1600" dirty="0">
              <a:latin typeface="Calibri" pitchFamily="34" charset="0"/>
            </a:endParaRPr>
          </a:p>
          <a:p>
            <a:r>
              <a:rPr lang="en-GB" sz="1600" dirty="0">
                <a:latin typeface="Calibri" pitchFamily="34" charset="0"/>
              </a:rPr>
              <a:t>ACAS can offer expert </a:t>
            </a:r>
            <a:r>
              <a:rPr lang="en-GB" sz="1600" dirty="0" smtClean="0">
                <a:latin typeface="Calibri" pitchFamily="34" charset="0"/>
              </a:rPr>
              <a:t>advice </a:t>
            </a:r>
            <a:r>
              <a:rPr lang="en-GB" sz="1600" dirty="0">
                <a:latin typeface="Calibri" pitchFamily="34" charset="0"/>
              </a:rPr>
              <a:t>on industrial relations and disputes and can act as an intermediary between both parties who are in dispute </a:t>
            </a:r>
            <a:r>
              <a:rPr lang="en-GB" sz="1600" dirty="0" err="1">
                <a:latin typeface="Calibri" pitchFamily="34" charset="0"/>
              </a:rPr>
              <a:t>eg</a:t>
            </a:r>
            <a:r>
              <a:rPr lang="en-GB" sz="1600" dirty="0">
                <a:latin typeface="Calibri" pitchFamily="34" charset="0"/>
              </a:rPr>
              <a:t> trade union/employees and employer/management.  ACAS can also act as an arbitrator/negotiator in helping both parties to reach agreement in disputes.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00711">
                                            <p:bg/>
                                          </p:spTgt>
                                        </p:tgtEl>
                                        <p:attrNameLst>
                                          <p:attrName>style.visibility</p:attrName>
                                        </p:attrNameLst>
                                      </p:cBhvr>
                                      <p:to>
                                        <p:strVal val="visible"/>
                                      </p:to>
                                    </p:set>
                                    <p:anim calcmode="lin" valueType="num">
                                      <p:cBhvr additive="base">
                                        <p:cTn id="7" dur="1000" fill="hold"/>
                                        <p:tgtEl>
                                          <p:spTgt spid="200711">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200711">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200711">
                                            <p:txEl>
                                              <p:pRg st="0" end="0"/>
                                            </p:txEl>
                                          </p:spTgt>
                                        </p:tgtEl>
                                        <p:attrNameLst>
                                          <p:attrName>style.visibility</p:attrName>
                                        </p:attrNameLst>
                                      </p:cBhvr>
                                      <p:to>
                                        <p:strVal val="visible"/>
                                      </p:to>
                                    </p:set>
                                    <p:anim calcmode="lin" valueType="num">
                                      <p:cBhvr additive="base">
                                        <p:cTn id="13" dur="1000" fill="hold"/>
                                        <p:tgtEl>
                                          <p:spTgt spid="200711">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007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200711">
                                            <p:txEl>
                                              <p:pRg st="1" end="1"/>
                                            </p:txEl>
                                          </p:spTgt>
                                        </p:tgtEl>
                                        <p:attrNameLst>
                                          <p:attrName>style.visibility</p:attrName>
                                        </p:attrNameLst>
                                      </p:cBhvr>
                                      <p:to>
                                        <p:strVal val="visible"/>
                                      </p:to>
                                    </p:set>
                                    <p:anim calcmode="lin" valueType="num">
                                      <p:cBhvr additive="base">
                                        <p:cTn id="19" dur="1000" fill="hold"/>
                                        <p:tgtEl>
                                          <p:spTgt spid="200711">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007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200711">
                                            <p:txEl>
                                              <p:pRg st="2" end="2"/>
                                            </p:txEl>
                                          </p:spTgt>
                                        </p:tgtEl>
                                        <p:attrNameLst>
                                          <p:attrName>style.visibility</p:attrName>
                                        </p:attrNameLst>
                                      </p:cBhvr>
                                      <p:to>
                                        <p:strVal val="visible"/>
                                      </p:to>
                                    </p:set>
                                    <p:anim calcmode="lin" valueType="num">
                                      <p:cBhvr additive="base">
                                        <p:cTn id="25" dur="1000" fill="hold"/>
                                        <p:tgtEl>
                                          <p:spTgt spid="200711">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2007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200711">
                                            <p:txEl>
                                              <p:pRg st="3" end="3"/>
                                            </p:txEl>
                                          </p:spTgt>
                                        </p:tgtEl>
                                        <p:attrNameLst>
                                          <p:attrName>style.visibility</p:attrName>
                                        </p:attrNameLst>
                                      </p:cBhvr>
                                      <p:to>
                                        <p:strVal val="visible"/>
                                      </p:to>
                                    </p:set>
                                    <p:anim calcmode="lin" valueType="num">
                                      <p:cBhvr additive="base">
                                        <p:cTn id="31" dur="1000" fill="hold"/>
                                        <p:tgtEl>
                                          <p:spTgt spid="200711">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2007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200711">
                                            <p:txEl>
                                              <p:pRg st="4" end="4"/>
                                            </p:txEl>
                                          </p:spTgt>
                                        </p:tgtEl>
                                        <p:attrNameLst>
                                          <p:attrName>style.visibility</p:attrName>
                                        </p:attrNameLst>
                                      </p:cBhvr>
                                      <p:to>
                                        <p:strVal val="visible"/>
                                      </p:to>
                                    </p:set>
                                    <p:anim calcmode="lin" valueType="num">
                                      <p:cBhvr additive="base">
                                        <p:cTn id="37" dur="1000" fill="hold"/>
                                        <p:tgtEl>
                                          <p:spTgt spid="200711">
                                            <p:txEl>
                                              <p:pRg st="4" end="4"/>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2007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200711">
                                            <p:txEl>
                                              <p:pRg st="5" end="5"/>
                                            </p:txEl>
                                          </p:spTgt>
                                        </p:tgtEl>
                                        <p:attrNameLst>
                                          <p:attrName>style.visibility</p:attrName>
                                        </p:attrNameLst>
                                      </p:cBhvr>
                                      <p:to>
                                        <p:strVal val="visible"/>
                                      </p:to>
                                    </p:set>
                                    <p:anim calcmode="lin" valueType="num">
                                      <p:cBhvr additive="base">
                                        <p:cTn id="43" dur="1000" fill="hold"/>
                                        <p:tgtEl>
                                          <p:spTgt spid="200711">
                                            <p:txEl>
                                              <p:pRg st="5" end="5"/>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2007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4" fill="hold" grpId="0" nodeType="clickEffect">
                                  <p:stCondLst>
                                    <p:cond delay="0"/>
                                  </p:stCondLst>
                                  <p:childTnLst>
                                    <p:set>
                                      <p:cBhvr>
                                        <p:cTn id="48" dur="1" fill="hold">
                                          <p:stCondLst>
                                            <p:cond delay="0"/>
                                          </p:stCondLst>
                                        </p:cTn>
                                        <p:tgtEl>
                                          <p:spTgt spid="200711">
                                            <p:txEl>
                                              <p:pRg st="6" end="6"/>
                                            </p:txEl>
                                          </p:spTgt>
                                        </p:tgtEl>
                                        <p:attrNameLst>
                                          <p:attrName>style.visibility</p:attrName>
                                        </p:attrNameLst>
                                      </p:cBhvr>
                                      <p:to>
                                        <p:strVal val="visible"/>
                                      </p:to>
                                    </p:set>
                                    <p:anim calcmode="lin" valueType="num">
                                      <p:cBhvr additive="base">
                                        <p:cTn id="49" dur="1000" fill="hold"/>
                                        <p:tgtEl>
                                          <p:spTgt spid="200711">
                                            <p:txEl>
                                              <p:pRg st="6" end="6"/>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20071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ppt_x"/>
                                          </p:val>
                                        </p:tav>
                                        <p:tav tm="100000">
                                          <p:val>
                                            <p:strVal val="#ppt_x"/>
                                          </p:val>
                                        </p:tav>
                                      </p:tavLst>
                                    </p:anim>
                                    <p:anim calcmode="lin" valueType="num">
                                      <p:cBhvr additive="base">
                                        <p:cTn id="5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fill="hold"/>
                                        <p:tgtEl>
                                          <p:spTgt spid="10"/>
                                        </p:tgtEl>
                                        <p:attrNameLst>
                                          <p:attrName>ppt_x</p:attrName>
                                        </p:attrNameLst>
                                      </p:cBhvr>
                                      <p:tavLst>
                                        <p:tav tm="0">
                                          <p:val>
                                            <p:strVal val="#ppt_x"/>
                                          </p:val>
                                        </p:tav>
                                        <p:tav tm="100000">
                                          <p:val>
                                            <p:strVal val="#ppt_x"/>
                                          </p:val>
                                        </p:tav>
                                      </p:tavLst>
                                    </p:anim>
                                    <p:anim calcmode="lin" valueType="num">
                                      <p:cBhvr additive="base">
                                        <p:cTn id="6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1" grpId="0" uiExpand="1" build="p" animBg="1"/>
      <p:bldP spid="9"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12"/>
          </p:nvPr>
        </p:nvSpPr>
        <p:spPr/>
        <p:txBody>
          <a:bodyPr/>
          <a:lstStyle/>
          <a:p>
            <a:fld id="{6FB22E34-86B3-4D30-9961-60DD34607430}" type="slidenum">
              <a:rPr lang="en-GB"/>
              <a:pPr/>
              <a:t>51</a:t>
            </a:fld>
            <a:endParaRPr lang="en-GB"/>
          </a:p>
        </p:txBody>
      </p:sp>
      <p:grpSp>
        <p:nvGrpSpPr>
          <p:cNvPr id="4" name="Group 11"/>
          <p:cNvGrpSpPr>
            <a:grpSpLocks noChangeAspect="1"/>
          </p:cNvGrpSpPr>
          <p:nvPr/>
        </p:nvGrpSpPr>
        <p:grpSpPr bwMode="auto">
          <a:xfrm>
            <a:off x="4572000" y="4689475"/>
            <a:ext cx="3775075" cy="2168525"/>
            <a:chOff x="2880" y="2886"/>
            <a:chExt cx="2311" cy="1327"/>
          </a:xfrm>
          <a:solidFill>
            <a:srgbClr val="FFD9F3"/>
          </a:solidFill>
        </p:grpSpPr>
        <p:sp>
          <p:nvSpPr>
            <p:cNvPr id="207884" name="Line 12"/>
            <p:cNvSpPr>
              <a:spLocks noChangeAspect="1" noChangeShapeType="1"/>
            </p:cNvSpPr>
            <p:nvPr/>
          </p:nvSpPr>
          <p:spPr bwMode="auto">
            <a:xfrm>
              <a:off x="2880" y="2931"/>
              <a:ext cx="1633" cy="635"/>
            </a:xfrm>
            <a:prstGeom prst="line">
              <a:avLst/>
            </a:prstGeom>
            <a:grpFill/>
            <a:ln w="38100">
              <a:solidFill>
                <a:schemeClr val="tx1"/>
              </a:solidFill>
              <a:round/>
              <a:headEnd/>
              <a:tailEnd/>
            </a:ln>
            <a:effectLst/>
          </p:spPr>
          <p:txBody>
            <a:bodyPr/>
            <a:lstStyle/>
            <a:p>
              <a:endParaRPr lang="en-GB"/>
            </a:p>
          </p:txBody>
        </p:sp>
        <p:sp>
          <p:nvSpPr>
            <p:cNvPr id="207885" name="Oval 13"/>
            <p:cNvSpPr>
              <a:spLocks noChangeAspect="1" noChangeArrowheads="1"/>
            </p:cNvSpPr>
            <p:nvPr/>
          </p:nvSpPr>
          <p:spPr bwMode="auto">
            <a:xfrm>
              <a:off x="3787" y="2886"/>
              <a:ext cx="1404" cy="1327"/>
            </a:xfrm>
            <a:prstGeom prst="ellipse">
              <a:avLst/>
            </a:prstGeom>
            <a:grpFill/>
            <a:ln w="19050">
              <a:solidFill>
                <a:schemeClr val="tx1"/>
              </a:solidFill>
              <a:round/>
              <a:headEnd/>
              <a:tailEnd/>
            </a:ln>
            <a:effectLst/>
          </p:spPr>
          <p:txBody>
            <a:bodyPr anchor="ctr"/>
            <a:lstStyle/>
            <a:p>
              <a:pPr algn="ctr"/>
              <a:r>
                <a:rPr lang="en-GB" b="1" i="1">
                  <a:latin typeface="Calibri" pitchFamily="34" charset="0"/>
                </a:rPr>
                <a:t>Boycott</a:t>
              </a:r>
            </a:p>
            <a:p>
              <a:pPr algn="ctr"/>
              <a:r>
                <a:rPr lang="en-GB">
                  <a:latin typeface="Calibri" pitchFamily="34" charset="0"/>
                </a:rPr>
                <a:t>Is where employees refuse to eg use a particular facility or piece of equipment</a:t>
              </a:r>
            </a:p>
          </p:txBody>
        </p:sp>
      </p:grpSp>
      <p:sp>
        <p:nvSpPr>
          <p:cNvPr id="207900" name="Rectangle 28"/>
          <p:cNvSpPr>
            <a:spLocks noGrp="1" noChangeArrowheads="1"/>
          </p:cNvSpPr>
          <p:nvPr>
            <p:ph type="title"/>
          </p:nvPr>
        </p:nvSpPr>
        <p:spPr>
          <a:xfrm>
            <a:off x="457200" y="0"/>
            <a:ext cx="8229600" cy="692150"/>
          </a:xfrm>
          <a:noFill/>
          <a:ln/>
        </p:spPr>
        <p:txBody>
          <a:bodyPr/>
          <a:lstStyle/>
          <a:p>
            <a:r>
              <a:rPr lang="en-GB" sz="2400" b="1" dirty="0">
                <a:latin typeface="Verdana" pitchFamily="34" charset="0"/>
              </a:rPr>
              <a:t>Industrial Action – Action taken by Employees</a:t>
            </a:r>
          </a:p>
        </p:txBody>
      </p:sp>
      <p:grpSp>
        <p:nvGrpSpPr>
          <p:cNvPr id="22" name="Group 21"/>
          <p:cNvGrpSpPr/>
          <p:nvPr/>
        </p:nvGrpSpPr>
        <p:grpSpPr>
          <a:xfrm>
            <a:off x="4572000" y="765175"/>
            <a:ext cx="4572000" cy="4030663"/>
            <a:chOff x="4572000" y="765175"/>
            <a:chExt cx="4572000" cy="4030663"/>
          </a:xfrm>
        </p:grpSpPr>
        <p:grpSp>
          <p:nvGrpSpPr>
            <p:cNvPr id="2" name="Group 2"/>
            <p:cNvGrpSpPr>
              <a:grpSpLocks noChangeAspect="1"/>
            </p:cNvGrpSpPr>
            <p:nvPr/>
          </p:nvGrpSpPr>
          <p:grpSpPr bwMode="auto">
            <a:xfrm>
              <a:off x="4572000" y="765175"/>
              <a:ext cx="2684463" cy="4030663"/>
              <a:chOff x="2880" y="482"/>
              <a:chExt cx="1631" cy="2449"/>
            </a:xfrm>
            <a:solidFill>
              <a:srgbClr val="FFD9F3"/>
            </a:solidFill>
          </p:grpSpPr>
          <p:sp>
            <p:nvSpPr>
              <p:cNvPr id="207875" name="Line 3"/>
              <p:cNvSpPr>
                <a:spLocks noChangeAspect="1" noChangeShapeType="1"/>
              </p:cNvSpPr>
              <p:nvPr/>
            </p:nvSpPr>
            <p:spPr bwMode="auto">
              <a:xfrm flipH="1">
                <a:off x="2880" y="1117"/>
                <a:ext cx="907" cy="1814"/>
              </a:xfrm>
              <a:prstGeom prst="line">
                <a:avLst/>
              </a:prstGeom>
              <a:grpFill/>
              <a:ln w="38100">
                <a:solidFill>
                  <a:schemeClr val="tx1"/>
                </a:solidFill>
                <a:round/>
                <a:headEnd/>
                <a:tailEnd/>
              </a:ln>
              <a:effectLst/>
            </p:spPr>
            <p:txBody>
              <a:bodyPr/>
              <a:lstStyle/>
              <a:p>
                <a:endParaRPr lang="en-GB"/>
              </a:p>
            </p:txBody>
          </p:sp>
          <p:sp>
            <p:nvSpPr>
              <p:cNvPr id="207876" name="Oval 4"/>
              <p:cNvSpPr>
                <a:spLocks noChangeAspect="1" noChangeArrowheads="1"/>
              </p:cNvSpPr>
              <p:nvPr/>
            </p:nvSpPr>
            <p:spPr bwMode="auto">
              <a:xfrm>
                <a:off x="3107" y="482"/>
                <a:ext cx="1404" cy="1327"/>
              </a:xfrm>
              <a:prstGeom prst="ellipse">
                <a:avLst/>
              </a:prstGeom>
              <a:grpFill/>
              <a:ln w="19050">
                <a:solidFill>
                  <a:schemeClr val="tx1"/>
                </a:solidFill>
                <a:round/>
                <a:headEnd/>
                <a:tailEnd/>
              </a:ln>
              <a:effectLst/>
            </p:spPr>
            <p:txBody>
              <a:bodyPr anchor="ctr"/>
              <a:lstStyle/>
              <a:p>
                <a:pPr algn="ctr"/>
                <a:r>
                  <a:rPr lang="en-GB" b="1" i="1">
                    <a:latin typeface="Calibri" pitchFamily="34" charset="0"/>
                  </a:rPr>
                  <a:t>Overtime ban</a:t>
                </a:r>
                <a:r>
                  <a:rPr lang="en-GB" i="1">
                    <a:latin typeface="Calibri" pitchFamily="34" charset="0"/>
                  </a:rPr>
                  <a:t> </a:t>
                </a:r>
              </a:p>
              <a:p>
                <a:pPr algn="ctr"/>
                <a:r>
                  <a:rPr lang="en-GB">
                    <a:latin typeface="Calibri" pitchFamily="34" charset="0"/>
                  </a:rPr>
                  <a:t>Is where employees refuse to work any overtime requested by the employer </a:t>
                </a:r>
              </a:p>
            </p:txBody>
          </p:sp>
        </p:grpSp>
        <p:pic>
          <p:nvPicPr>
            <p:cNvPr id="17412" name="Picture 4" descr="http://www.google.co.uk/url?sa=i&amp;source=imgres&amp;cd=&amp;ved=0CAYQjBwwAGoVChMIuKnH98POyAIVSU4UCh1w7g8E&amp;url=http%3A%2F%2Fwww.pcssewrc.org.uk%2Fwp-content%2Fuploads%2F2014%2F02%2Fovertimeban.jpg&amp;psig=AFQjCNH1pnxwoBt_WMtQbfqH79_2Sax7Ng&amp;ust=1445343951229399"/>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018554" y="2209800"/>
              <a:ext cx="2125446" cy="2057400"/>
            </a:xfrm>
            <a:prstGeom prst="rect">
              <a:avLst/>
            </a:prstGeom>
            <a:noFill/>
          </p:spPr>
        </p:pic>
      </p:grpSp>
      <p:grpSp>
        <p:nvGrpSpPr>
          <p:cNvPr id="25" name="Group 24"/>
          <p:cNvGrpSpPr/>
          <p:nvPr/>
        </p:nvGrpSpPr>
        <p:grpSpPr>
          <a:xfrm>
            <a:off x="290327" y="765175"/>
            <a:ext cx="4373748" cy="4102100"/>
            <a:chOff x="290327" y="765175"/>
            <a:chExt cx="4373748" cy="4102100"/>
          </a:xfrm>
        </p:grpSpPr>
        <p:grpSp>
          <p:nvGrpSpPr>
            <p:cNvPr id="5" name="Group 17"/>
            <p:cNvGrpSpPr>
              <a:grpSpLocks noChangeAspect="1"/>
            </p:cNvGrpSpPr>
            <p:nvPr/>
          </p:nvGrpSpPr>
          <p:grpSpPr bwMode="auto">
            <a:xfrm>
              <a:off x="1979613" y="765175"/>
              <a:ext cx="2684462" cy="4102100"/>
              <a:chOff x="1247" y="482"/>
              <a:chExt cx="1633" cy="2494"/>
            </a:xfrm>
            <a:solidFill>
              <a:srgbClr val="FFD9F3"/>
            </a:solidFill>
          </p:grpSpPr>
          <p:sp>
            <p:nvSpPr>
              <p:cNvPr id="207890" name="Line 18"/>
              <p:cNvSpPr>
                <a:spLocks noChangeAspect="1" noChangeShapeType="1"/>
              </p:cNvSpPr>
              <p:nvPr/>
            </p:nvSpPr>
            <p:spPr bwMode="auto">
              <a:xfrm>
                <a:off x="1973" y="1162"/>
                <a:ext cx="907" cy="1814"/>
              </a:xfrm>
              <a:prstGeom prst="line">
                <a:avLst/>
              </a:prstGeom>
              <a:grpFill/>
              <a:ln w="38100">
                <a:solidFill>
                  <a:schemeClr val="tx1"/>
                </a:solidFill>
                <a:round/>
                <a:headEnd/>
                <a:tailEnd/>
              </a:ln>
              <a:effectLst/>
            </p:spPr>
            <p:txBody>
              <a:bodyPr/>
              <a:lstStyle/>
              <a:p>
                <a:endParaRPr lang="en-GB"/>
              </a:p>
            </p:txBody>
          </p:sp>
          <p:sp>
            <p:nvSpPr>
              <p:cNvPr id="207891" name="Oval 19"/>
              <p:cNvSpPr>
                <a:spLocks noChangeAspect="1" noChangeArrowheads="1"/>
              </p:cNvSpPr>
              <p:nvPr/>
            </p:nvSpPr>
            <p:spPr bwMode="auto">
              <a:xfrm>
                <a:off x="1247" y="482"/>
                <a:ext cx="1404" cy="1327"/>
              </a:xfrm>
              <a:prstGeom prst="ellipse">
                <a:avLst/>
              </a:prstGeom>
              <a:grpFill/>
              <a:ln w="19050">
                <a:solidFill>
                  <a:schemeClr val="tx1"/>
                </a:solidFill>
                <a:round/>
                <a:headEnd/>
                <a:tailEnd/>
              </a:ln>
              <a:effectLst/>
            </p:spPr>
            <p:txBody>
              <a:bodyPr anchor="ctr"/>
              <a:lstStyle/>
              <a:p>
                <a:pPr algn="ctr"/>
                <a:r>
                  <a:rPr lang="en-GB" b="1" i="1">
                    <a:latin typeface="Calibri" pitchFamily="34" charset="0"/>
                  </a:rPr>
                  <a:t>Work to rule</a:t>
                </a:r>
              </a:p>
              <a:p>
                <a:pPr algn="ctr"/>
                <a:r>
                  <a:rPr lang="en-GB">
                    <a:latin typeface="Calibri" pitchFamily="34" charset="0"/>
                  </a:rPr>
                  <a:t>Is where employees only carry out the terms agreed in their contract</a:t>
                </a:r>
              </a:p>
            </p:txBody>
          </p:sp>
        </p:grpSp>
        <p:pic>
          <p:nvPicPr>
            <p:cNvPr id="17416" name="Picture 8" descr="http://www.google.co.uk/url?sa=i&amp;source=imgres&amp;cd=&amp;ved=0CAYQjBwwAGoVChMIwe_ttcTOyAIVBbIUCh0JkwDH&amp;url=http%3A%2F%2Fwww.hrtd.co.uk%2Fwp-content%2Fuploads%2F2013%2F04%2FEmployment-Contract.jpg&amp;psig=AFQjCNF1NoVL82jJMlEMgxJmwjhQJWqymg&amp;ust=1445344081923709"/>
            <p:cNvPicPr>
              <a:picLocks noChangeAspect="1" noChangeArrowheads="1"/>
            </p:cNvPicPr>
            <p:nvPr/>
          </p:nvPicPr>
          <p:blipFill>
            <a:blip r:embed="rId3" cstate="print"/>
            <a:srcRect/>
            <a:stretch>
              <a:fillRect/>
            </a:stretch>
          </p:blipFill>
          <p:spPr bwMode="auto">
            <a:xfrm rot="19354373">
              <a:off x="290327" y="1091219"/>
              <a:ext cx="1397519" cy="927295"/>
            </a:xfrm>
            <a:prstGeom prst="rect">
              <a:avLst/>
            </a:prstGeom>
            <a:noFill/>
          </p:spPr>
        </p:pic>
      </p:grpSp>
      <p:grpSp>
        <p:nvGrpSpPr>
          <p:cNvPr id="27" name="Group 26"/>
          <p:cNvGrpSpPr/>
          <p:nvPr/>
        </p:nvGrpSpPr>
        <p:grpSpPr>
          <a:xfrm>
            <a:off x="457200" y="3581400"/>
            <a:ext cx="4148138" cy="3276600"/>
            <a:chOff x="457200" y="3581400"/>
            <a:chExt cx="4148138" cy="3276600"/>
          </a:xfrm>
        </p:grpSpPr>
        <p:grpSp>
          <p:nvGrpSpPr>
            <p:cNvPr id="3" name="Group 8"/>
            <p:cNvGrpSpPr>
              <a:grpSpLocks noChangeAspect="1"/>
            </p:cNvGrpSpPr>
            <p:nvPr/>
          </p:nvGrpSpPr>
          <p:grpSpPr bwMode="auto">
            <a:xfrm>
              <a:off x="827088" y="4649788"/>
              <a:ext cx="3778250" cy="2208212"/>
              <a:chOff x="612" y="2931"/>
              <a:chExt cx="2268" cy="1326"/>
            </a:xfrm>
            <a:solidFill>
              <a:srgbClr val="FFD9F3"/>
            </a:solidFill>
          </p:grpSpPr>
          <p:sp>
            <p:nvSpPr>
              <p:cNvPr id="207881" name="Line 9"/>
              <p:cNvSpPr>
                <a:spLocks noChangeAspect="1" noChangeShapeType="1"/>
              </p:cNvSpPr>
              <p:nvPr/>
            </p:nvSpPr>
            <p:spPr bwMode="auto">
              <a:xfrm flipV="1">
                <a:off x="1292" y="2976"/>
                <a:ext cx="1588" cy="636"/>
              </a:xfrm>
              <a:prstGeom prst="line">
                <a:avLst/>
              </a:prstGeom>
              <a:grpFill/>
              <a:ln w="38100">
                <a:solidFill>
                  <a:schemeClr val="tx1"/>
                </a:solidFill>
                <a:round/>
                <a:headEnd/>
                <a:tailEnd/>
              </a:ln>
              <a:effectLst/>
            </p:spPr>
            <p:txBody>
              <a:bodyPr/>
              <a:lstStyle/>
              <a:p>
                <a:endParaRPr lang="en-GB"/>
              </a:p>
            </p:txBody>
          </p:sp>
          <p:sp>
            <p:nvSpPr>
              <p:cNvPr id="207882" name="Oval 10"/>
              <p:cNvSpPr>
                <a:spLocks noChangeAspect="1" noChangeArrowheads="1"/>
              </p:cNvSpPr>
              <p:nvPr/>
            </p:nvSpPr>
            <p:spPr bwMode="auto">
              <a:xfrm>
                <a:off x="612" y="2931"/>
                <a:ext cx="1403" cy="1326"/>
              </a:xfrm>
              <a:prstGeom prst="ellipse">
                <a:avLst/>
              </a:prstGeom>
              <a:grpFill/>
              <a:ln w="19050">
                <a:solidFill>
                  <a:schemeClr val="tx1"/>
                </a:solidFill>
                <a:round/>
                <a:headEnd/>
                <a:tailEnd/>
              </a:ln>
              <a:effectLst/>
            </p:spPr>
            <p:txBody>
              <a:bodyPr anchor="ctr"/>
              <a:lstStyle/>
              <a:p>
                <a:pPr algn="ctr"/>
                <a:r>
                  <a:rPr lang="en-GB" b="1" i="1">
                    <a:latin typeface="Calibri" pitchFamily="34" charset="0"/>
                  </a:rPr>
                  <a:t>Go slow</a:t>
                </a:r>
              </a:p>
              <a:p>
                <a:pPr algn="ctr"/>
                <a:r>
                  <a:rPr lang="en-GB">
                    <a:latin typeface="Calibri" pitchFamily="34" charset="0"/>
                  </a:rPr>
                  <a:t>Is where employees produce work at a deliberately slower rate</a:t>
                </a:r>
              </a:p>
            </p:txBody>
          </p:sp>
        </p:grpSp>
        <p:pic>
          <p:nvPicPr>
            <p:cNvPr id="17418" name="Picture 10" descr="Turtle by ksly4ever"/>
            <p:cNvPicPr>
              <a:picLocks noChangeAspect="1" noChangeArrowheads="1"/>
            </p:cNvPicPr>
            <p:nvPr/>
          </p:nvPicPr>
          <p:blipFill>
            <a:blip r:embed="rId4" cstate="print"/>
            <a:srcRect/>
            <a:stretch>
              <a:fillRect/>
            </a:stretch>
          </p:blipFill>
          <p:spPr bwMode="auto">
            <a:xfrm>
              <a:off x="457200" y="3581400"/>
              <a:ext cx="1600200" cy="972788"/>
            </a:xfrm>
            <a:prstGeom prst="rect">
              <a:avLst/>
            </a:prstGeom>
            <a:noFill/>
          </p:spPr>
        </p:pic>
      </p:grpSp>
      <p:sp>
        <p:nvSpPr>
          <p:cNvPr id="207892" name="Oval 20"/>
          <p:cNvSpPr>
            <a:spLocks noChangeAspect="1" noChangeArrowheads="1"/>
          </p:cNvSpPr>
          <p:nvPr/>
        </p:nvSpPr>
        <p:spPr bwMode="auto">
          <a:xfrm>
            <a:off x="3492500" y="3644900"/>
            <a:ext cx="2227263" cy="2105025"/>
          </a:xfrm>
          <a:prstGeom prst="ellipse">
            <a:avLst/>
          </a:prstGeom>
          <a:solidFill>
            <a:srgbClr val="FFD9F3"/>
          </a:solidFill>
          <a:ln w="19050">
            <a:solidFill>
              <a:schemeClr val="tx1"/>
            </a:solidFill>
            <a:round/>
            <a:headEnd/>
            <a:tailEnd/>
          </a:ln>
          <a:effectLst/>
        </p:spPr>
        <p:txBody>
          <a:bodyPr anchor="ctr"/>
          <a:lstStyle/>
          <a:p>
            <a:pPr algn="ctr"/>
            <a:r>
              <a:rPr lang="en-GB" b="1">
                <a:latin typeface="Calibri" pitchFamily="34" charset="0"/>
              </a:rPr>
              <a:t>Industrial Action by Employees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0-#ppt_w/2"/>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0-#ppt_w/2"/>
                                          </p:val>
                                        </p:tav>
                                        <p:tav tm="100000">
                                          <p:val>
                                            <p:strVal val="#ppt_x"/>
                                          </p:val>
                                        </p:tav>
                                      </p:tavLst>
                                    </p:anim>
                                    <p:anim calcmode="lin" valueType="num">
                                      <p:cBhvr additive="base">
                                        <p:cTn id="14"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1+#ppt_w/2"/>
                                          </p:val>
                                        </p:tav>
                                        <p:tav tm="100000">
                                          <p:val>
                                            <p:strVal val="#ppt_x"/>
                                          </p:val>
                                        </p:tav>
                                      </p:tavLst>
                                    </p:anim>
                                    <p:anim calcmode="lin" valueType="num">
                                      <p:cBhvr additive="base">
                                        <p:cTn id="20"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6"/>
          <p:cNvSpPr>
            <a:spLocks noGrp="1"/>
          </p:cNvSpPr>
          <p:nvPr>
            <p:ph type="sldNum" sz="quarter" idx="12"/>
          </p:nvPr>
        </p:nvSpPr>
        <p:spPr/>
        <p:txBody>
          <a:bodyPr/>
          <a:lstStyle/>
          <a:p>
            <a:fld id="{CB2793C1-86BC-458A-9728-FC7CD77101F2}" type="slidenum">
              <a:rPr lang="en-GB"/>
              <a:pPr/>
              <a:t>52</a:t>
            </a:fld>
            <a:endParaRPr lang="en-GB"/>
          </a:p>
        </p:txBody>
      </p:sp>
      <p:grpSp>
        <p:nvGrpSpPr>
          <p:cNvPr id="2" name="Group 2"/>
          <p:cNvGrpSpPr>
            <a:grpSpLocks noChangeAspect="1"/>
          </p:cNvGrpSpPr>
          <p:nvPr/>
        </p:nvGrpSpPr>
        <p:grpSpPr bwMode="auto">
          <a:xfrm>
            <a:off x="4572000" y="765175"/>
            <a:ext cx="2684463" cy="4030663"/>
            <a:chOff x="2880" y="482"/>
            <a:chExt cx="1631" cy="2449"/>
          </a:xfrm>
          <a:solidFill>
            <a:srgbClr val="FFD9F3"/>
          </a:solidFill>
        </p:grpSpPr>
        <p:sp>
          <p:nvSpPr>
            <p:cNvPr id="210947" name="Line 3"/>
            <p:cNvSpPr>
              <a:spLocks noChangeAspect="1" noChangeShapeType="1"/>
            </p:cNvSpPr>
            <p:nvPr/>
          </p:nvSpPr>
          <p:spPr bwMode="auto">
            <a:xfrm flipH="1">
              <a:off x="2880" y="1117"/>
              <a:ext cx="907" cy="1814"/>
            </a:xfrm>
            <a:prstGeom prst="line">
              <a:avLst/>
            </a:prstGeom>
            <a:grpFill/>
            <a:ln w="38100">
              <a:solidFill>
                <a:schemeClr val="tx1"/>
              </a:solidFill>
              <a:round/>
              <a:headEnd/>
              <a:tailEnd/>
            </a:ln>
            <a:effectLst/>
          </p:spPr>
          <p:txBody>
            <a:bodyPr/>
            <a:lstStyle/>
            <a:p>
              <a:endParaRPr lang="en-GB"/>
            </a:p>
          </p:txBody>
        </p:sp>
        <p:sp>
          <p:nvSpPr>
            <p:cNvPr id="210948" name="Oval 4"/>
            <p:cNvSpPr>
              <a:spLocks noChangeAspect="1" noChangeArrowheads="1"/>
            </p:cNvSpPr>
            <p:nvPr/>
          </p:nvSpPr>
          <p:spPr bwMode="auto">
            <a:xfrm>
              <a:off x="3107" y="482"/>
              <a:ext cx="1404" cy="1327"/>
            </a:xfrm>
            <a:prstGeom prst="ellipse">
              <a:avLst/>
            </a:prstGeom>
            <a:grpFill/>
            <a:ln w="19050">
              <a:solidFill>
                <a:schemeClr val="tx1"/>
              </a:solidFill>
              <a:round/>
              <a:headEnd/>
              <a:tailEnd/>
            </a:ln>
            <a:effectLst/>
          </p:spPr>
          <p:txBody>
            <a:bodyPr anchor="ctr"/>
            <a:lstStyle/>
            <a:p>
              <a:pPr algn="ctr"/>
              <a:r>
                <a:rPr lang="en-GB" b="1" i="1" dirty="0">
                  <a:latin typeface="+mj-lt"/>
                </a:rPr>
                <a:t>Picketing</a:t>
              </a:r>
              <a:r>
                <a:rPr lang="en-GB" i="1" dirty="0">
                  <a:latin typeface="+mj-lt"/>
                </a:rPr>
                <a:t> </a:t>
              </a:r>
            </a:p>
            <a:p>
              <a:pPr algn="ctr"/>
              <a:r>
                <a:rPr lang="en-GB" dirty="0">
                  <a:latin typeface="+mj-lt"/>
                </a:rPr>
                <a:t>Where employees protest outside the workplace</a:t>
              </a:r>
            </a:p>
          </p:txBody>
        </p:sp>
      </p:grpSp>
      <p:sp>
        <p:nvSpPr>
          <p:cNvPr id="210968" name="Rectangle 24"/>
          <p:cNvSpPr>
            <a:spLocks noGrp="1" noChangeArrowheads="1"/>
          </p:cNvSpPr>
          <p:nvPr>
            <p:ph type="title"/>
          </p:nvPr>
        </p:nvSpPr>
        <p:spPr>
          <a:xfrm>
            <a:off x="457200" y="0"/>
            <a:ext cx="8229600" cy="692150"/>
          </a:xfrm>
          <a:noFill/>
          <a:ln/>
        </p:spPr>
        <p:txBody>
          <a:bodyPr/>
          <a:lstStyle/>
          <a:p>
            <a:r>
              <a:rPr lang="en-GB" sz="2400" b="1">
                <a:latin typeface="Verdana" pitchFamily="34" charset="0"/>
              </a:rPr>
              <a:t>Industrial Action – Action taken by Employees</a:t>
            </a:r>
          </a:p>
        </p:txBody>
      </p:sp>
      <p:pic>
        <p:nvPicPr>
          <p:cNvPr id="16386" name="Picture 2" descr="http://www.google.co.uk/url?sa=i&amp;source=imgres&amp;cd=&amp;ved=0CAYQjBwwAGoVChMI5ZWApsDOyAIVyl0UCh12CADF&amp;url=http%3A%2F%2Flaborcosting.com%2Fwp-content%2Fuploads%2F2010%2F03%2FStriking-Workers.png&amp;psig=AFQjCNGviTAK2VUBZLJVySXRBnjwr2V82A&amp;ust=1445342974920178"/>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315200" y="914400"/>
            <a:ext cx="1828800" cy="1767636"/>
          </a:xfrm>
          <a:prstGeom prst="rect">
            <a:avLst/>
          </a:prstGeom>
          <a:noFill/>
        </p:spPr>
      </p:pic>
      <p:grpSp>
        <p:nvGrpSpPr>
          <p:cNvPr id="25" name="Group 24"/>
          <p:cNvGrpSpPr/>
          <p:nvPr/>
        </p:nvGrpSpPr>
        <p:grpSpPr>
          <a:xfrm>
            <a:off x="4572000" y="2819400"/>
            <a:ext cx="4229100" cy="4038600"/>
            <a:chOff x="4572000" y="2819400"/>
            <a:chExt cx="4229100" cy="4038600"/>
          </a:xfrm>
        </p:grpSpPr>
        <p:grpSp>
          <p:nvGrpSpPr>
            <p:cNvPr id="4" name="Group 8"/>
            <p:cNvGrpSpPr>
              <a:grpSpLocks noChangeAspect="1"/>
            </p:cNvGrpSpPr>
            <p:nvPr/>
          </p:nvGrpSpPr>
          <p:grpSpPr bwMode="auto">
            <a:xfrm>
              <a:off x="4572000" y="4689475"/>
              <a:ext cx="3775075" cy="2168525"/>
              <a:chOff x="2880" y="2886"/>
              <a:chExt cx="2311" cy="1327"/>
            </a:xfrm>
            <a:solidFill>
              <a:srgbClr val="FFD9F3"/>
            </a:solidFill>
          </p:grpSpPr>
          <p:sp>
            <p:nvSpPr>
              <p:cNvPr id="210953" name="Line 9"/>
              <p:cNvSpPr>
                <a:spLocks noChangeAspect="1" noChangeShapeType="1"/>
              </p:cNvSpPr>
              <p:nvPr/>
            </p:nvSpPr>
            <p:spPr bwMode="auto">
              <a:xfrm>
                <a:off x="2880" y="2931"/>
                <a:ext cx="1633" cy="635"/>
              </a:xfrm>
              <a:prstGeom prst="line">
                <a:avLst/>
              </a:prstGeom>
              <a:grpFill/>
              <a:ln w="38100">
                <a:solidFill>
                  <a:schemeClr val="tx1"/>
                </a:solidFill>
                <a:round/>
                <a:headEnd/>
                <a:tailEnd/>
              </a:ln>
              <a:effectLst/>
            </p:spPr>
            <p:txBody>
              <a:bodyPr/>
              <a:lstStyle/>
              <a:p>
                <a:endParaRPr lang="en-GB"/>
              </a:p>
            </p:txBody>
          </p:sp>
          <p:sp>
            <p:nvSpPr>
              <p:cNvPr id="210954" name="Oval 10"/>
              <p:cNvSpPr>
                <a:spLocks noChangeAspect="1" noChangeArrowheads="1"/>
              </p:cNvSpPr>
              <p:nvPr/>
            </p:nvSpPr>
            <p:spPr bwMode="auto">
              <a:xfrm>
                <a:off x="3787" y="2886"/>
                <a:ext cx="1404" cy="1327"/>
              </a:xfrm>
              <a:prstGeom prst="ellipse">
                <a:avLst/>
              </a:prstGeom>
              <a:grpFill/>
              <a:ln w="19050">
                <a:solidFill>
                  <a:schemeClr val="tx1"/>
                </a:solidFill>
                <a:round/>
                <a:headEnd/>
                <a:tailEnd/>
              </a:ln>
              <a:effectLst/>
            </p:spPr>
            <p:txBody>
              <a:bodyPr anchor="ctr"/>
              <a:lstStyle/>
              <a:p>
                <a:pPr algn="ctr"/>
                <a:r>
                  <a:rPr lang="en-GB" b="1" i="1" dirty="0">
                    <a:latin typeface="Calibri" pitchFamily="34" charset="0"/>
                  </a:rPr>
                  <a:t>Strike</a:t>
                </a:r>
              </a:p>
              <a:p>
                <a:pPr algn="ctr"/>
                <a:r>
                  <a:rPr lang="en-GB" dirty="0">
                    <a:latin typeface="Calibri" pitchFamily="34" charset="0"/>
                  </a:rPr>
                  <a:t>Is where workers refuse to enter the workplace and undertake any work</a:t>
                </a:r>
              </a:p>
            </p:txBody>
          </p:sp>
        </p:grpSp>
        <p:pic>
          <p:nvPicPr>
            <p:cNvPr id="16388" name="Picture 4" descr="http://www.google.co.uk/url?sa=i&amp;source=imgres&amp;cd=&amp;ved=0CAYQjBwwAGoVChMIg6P488DOyAIVRdYUCh3OVQYv&amp;url=http%3A%2F%2Fcdn.xl.thumbs.canstockphoto.com%2Fcanstock1935044.jpg&amp;psig=AFQjCNGWPo7SHP8RgRif1naIiyP9F9xh7w&amp;ust=1445343138385410"/>
            <p:cNvPicPr>
              <a:picLocks noChangeAspect="1" noChangeArrowheads="1"/>
            </p:cNvPicPr>
            <p:nvPr/>
          </p:nvPicPr>
          <p:blipFill>
            <a:blip r:embed="rId3" cstate="print">
              <a:clrChange>
                <a:clrFrom>
                  <a:srgbClr val="FFFFFF"/>
                </a:clrFrom>
                <a:clrTo>
                  <a:srgbClr val="FFFFFF">
                    <a:alpha val="0"/>
                  </a:srgbClr>
                </a:clrTo>
              </a:clrChange>
            </a:blip>
            <a:srcRect b="7853"/>
            <a:stretch>
              <a:fillRect/>
            </a:stretch>
          </p:blipFill>
          <p:spPr bwMode="auto">
            <a:xfrm>
              <a:off x="5943600" y="2819400"/>
              <a:ext cx="2857500" cy="1676400"/>
            </a:xfrm>
            <a:prstGeom prst="rect">
              <a:avLst/>
            </a:prstGeom>
            <a:noFill/>
          </p:spPr>
        </p:pic>
      </p:grpSp>
      <p:grpSp>
        <p:nvGrpSpPr>
          <p:cNvPr id="27" name="Group 26"/>
          <p:cNvGrpSpPr/>
          <p:nvPr/>
        </p:nvGrpSpPr>
        <p:grpSpPr>
          <a:xfrm>
            <a:off x="381000" y="765175"/>
            <a:ext cx="4283075" cy="4102100"/>
            <a:chOff x="381000" y="765175"/>
            <a:chExt cx="4283075" cy="4102100"/>
          </a:xfrm>
        </p:grpSpPr>
        <p:grpSp>
          <p:nvGrpSpPr>
            <p:cNvPr id="5" name="Group 11"/>
            <p:cNvGrpSpPr>
              <a:grpSpLocks noChangeAspect="1"/>
            </p:cNvGrpSpPr>
            <p:nvPr/>
          </p:nvGrpSpPr>
          <p:grpSpPr bwMode="auto">
            <a:xfrm>
              <a:off x="1979613" y="765175"/>
              <a:ext cx="2684462" cy="4102100"/>
              <a:chOff x="1247" y="482"/>
              <a:chExt cx="1633" cy="2494"/>
            </a:xfrm>
            <a:solidFill>
              <a:srgbClr val="FFD9F3"/>
            </a:solidFill>
          </p:grpSpPr>
          <p:sp>
            <p:nvSpPr>
              <p:cNvPr id="210956" name="Line 12"/>
              <p:cNvSpPr>
                <a:spLocks noChangeAspect="1" noChangeShapeType="1"/>
              </p:cNvSpPr>
              <p:nvPr/>
            </p:nvSpPr>
            <p:spPr bwMode="auto">
              <a:xfrm>
                <a:off x="1973" y="1162"/>
                <a:ext cx="907" cy="1814"/>
              </a:xfrm>
              <a:prstGeom prst="line">
                <a:avLst/>
              </a:prstGeom>
              <a:grpFill/>
              <a:ln w="38100">
                <a:solidFill>
                  <a:schemeClr val="tx1"/>
                </a:solidFill>
                <a:round/>
                <a:headEnd/>
                <a:tailEnd/>
              </a:ln>
              <a:effectLst/>
            </p:spPr>
            <p:txBody>
              <a:bodyPr/>
              <a:lstStyle/>
              <a:p>
                <a:endParaRPr lang="en-GB"/>
              </a:p>
            </p:txBody>
          </p:sp>
          <p:sp>
            <p:nvSpPr>
              <p:cNvPr id="210957" name="Oval 13"/>
              <p:cNvSpPr>
                <a:spLocks noChangeAspect="1" noChangeArrowheads="1"/>
              </p:cNvSpPr>
              <p:nvPr/>
            </p:nvSpPr>
            <p:spPr bwMode="auto">
              <a:xfrm>
                <a:off x="1247" y="482"/>
                <a:ext cx="1404" cy="1327"/>
              </a:xfrm>
              <a:prstGeom prst="ellipse">
                <a:avLst/>
              </a:prstGeom>
              <a:grpFill/>
              <a:ln w="19050">
                <a:solidFill>
                  <a:schemeClr val="tx1"/>
                </a:solidFill>
                <a:round/>
                <a:headEnd/>
                <a:tailEnd/>
              </a:ln>
              <a:effectLst/>
            </p:spPr>
            <p:txBody>
              <a:bodyPr anchor="ctr"/>
              <a:lstStyle/>
              <a:p>
                <a:pPr algn="ctr"/>
                <a:r>
                  <a:rPr lang="en-GB" b="1" i="1" dirty="0">
                    <a:latin typeface="+mj-lt"/>
                  </a:rPr>
                  <a:t>Sit in</a:t>
                </a:r>
                <a:endParaRPr lang="en-GB" dirty="0">
                  <a:latin typeface="+mj-lt"/>
                </a:endParaRPr>
              </a:p>
              <a:p>
                <a:pPr algn="ctr"/>
                <a:r>
                  <a:rPr lang="en-GB" dirty="0">
                    <a:latin typeface="+mj-lt"/>
                  </a:rPr>
                  <a:t>Where employees occupy the workplace but refuse to undertake work</a:t>
                </a:r>
              </a:p>
            </p:txBody>
          </p:sp>
        </p:grpSp>
        <p:pic>
          <p:nvPicPr>
            <p:cNvPr id="16390" name="Picture 6" descr="http://www.google.co.uk/url?sa=i&amp;source=imgres&amp;cd=&amp;ved=0CAYQjBwwAGoVChMIu6ycrcPOyAIVylsUCh28vQZ8&amp;url=http%3A%2F%2Fcdn.graphicsfactory.com%2Fclip-art%2Fimage_files%2Fimage%2F9%2F720679-BBA0267.gif&amp;psig=AFQjCNHF9LMGHO8yxPTZUHO8GlOQLXdAxQ&amp;ust=1445343795369150"/>
            <p:cNvPicPr>
              <a:picLocks noChangeAspect="1" noChangeArrowheads="1"/>
            </p:cNvPicPr>
            <p:nvPr/>
          </p:nvPicPr>
          <p:blipFill>
            <a:blip r:embed="rId4" cstate="print"/>
            <a:srcRect b="54947"/>
            <a:stretch>
              <a:fillRect/>
            </a:stretch>
          </p:blipFill>
          <p:spPr bwMode="auto">
            <a:xfrm>
              <a:off x="381000" y="914400"/>
              <a:ext cx="1524000" cy="1969886"/>
            </a:xfrm>
            <a:prstGeom prst="rect">
              <a:avLst/>
            </a:prstGeom>
            <a:noFill/>
          </p:spPr>
        </p:pic>
      </p:grpSp>
      <p:grpSp>
        <p:nvGrpSpPr>
          <p:cNvPr id="30" name="Group 29"/>
          <p:cNvGrpSpPr/>
          <p:nvPr/>
        </p:nvGrpSpPr>
        <p:grpSpPr>
          <a:xfrm>
            <a:off x="0" y="3029770"/>
            <a:ext cx="4605338" cy="3828230"/>
            <a:chOff x="0" y="3029770"/>
            <a:chExt cx="4605338" cy="3828230"/>
          </a:xfrm>
        </p:grpSpPr>
        <p:grpSp>
          <p:nvGrpSpPr>
            <p:cNvPr id="3" name="Group 5"/>
            <p:cNvGrpSpPr>
              <a:grpSpLocks noChangeAspect="1"/>
            </p:cNvGrpSpPr>
            <p:nvPr/>
          </p:nvGrpSpPr>
          <p:grpSpPr bwMode="auto">
            <a:xfrm>
              <a:off x="827088" y="4649788"/>
              <a:ext cx="3778250" cy="2208212"/>
              <a:chOff x="612" y="2931"/>
              <a:chExt cx="2268" cy="1326"/>
            </a:xfrm>
            <a:solidFill>
              <a:srgbClr val="FFD9F3"/>
            </a:solidFill>
          </p:grpSpPr>
          <p:sp>
            <p:nvSpPr>
              <p:cNvPr id="210950" name="Line 6"/>
              <p:cNvSpPr>
                <a:spLocks noChangeAspect="1" noChangeShapeType="1"/>
              </p:cNvSpPr>
              <p:nvPr/>
            </p:nvSpPr>
            <p:spPr bwMode="auto">
              <a:xfrm flipV="1">
                <a:off x="1292" y="2976"/>
                <a:ext cx="1588" cy="636"/>
              </a:xfrm>
              <a:prstGeom prst="line">
                <a:avLst/>
              </a:prstGeom>
              <a:grpFill/>
              <a:ln w="38100">
                <a:solidFill>
                  <a:schemeClr val="tx1"/>
                </a:solidFill>
                <a:round/>
                <a:headEnd/>
                <a:tailEnd/>
              </a:ln>
              <a:effectLst/>
            </p:spPr>
            <p:txBody>
              <a:bodyPr/>
              <a:lstStyle/>
              <a:p>
                <a:endParaRPr lang="en-GB"/>
              </a:p>
            </p:txBody>
          </p:sp>
          <p:sp>
            <p:nvSpPr>
              <p:cNvPr id="210951" name="Oval 7"/>
              <p:cNvSpPr>
                <a:spLocks noChangeAspect="1" noChangeArrowheads="1"/>
              </p:cNvSpPr>
              <p:nvPr/>
            </p:nvSpPr>
            <p:spPr bwMode="auto">
              <a:xfrm>
                <a:off x="612" y="2931"/>
                <a:ext cx="1403" cy="1326"/>
              </a:xfrm>
              <a:prstGeom prst="ellipse">
                <a:avLst/>
              </a:prstGeom>
              <a:grpFill/>
              <a:ln w="19050">
                <a:solidFill>
                  <a:schemeClr val="tx1"/>
                </a:solidFill>
                <a:round/>
                <a:headEnd/>
                <a:tailEnd/>
              </a:ln>
              <a:effectLst/>
            </p:spPr>
            <p:txBody>
              <a:bodyPr anchor="ctr"/>
              <a:lstStyle/>
              <a:p>
                <a:pPr algn="ctr"/>
                <a:r>
                  <a:rPr lang="en-GB" b="1" i="1">
                    <a:latin typeface="Calibri" pitchFamily="34" charset="0"/>
                  </a:rPr>
                  <a:t>Peaceful protest/Rally</a:t>
                </a:r>
              </a:p>
              <a:p>
                <a:pPr algn="ctr"/>
                <a:r>
                  <a:rPr lang="en-GB">
                    <a:latin typeface="Calibri" pitchFamily="34" charset="0"/>
                  </a:rPr>
                  <a:t>Is where employees gather together to show support</a:t>
                </a:r>
              </a:p>
            </p:txBody>
          </p:sp>
        </p:grpSp>
        <p:pic>
          <p:nvPicPr>
            <p:cNvPr id="16394" name="Picture 10" descr="Small Group by tuxwrench"/>
            <p:cNvPicPr>
              <a:picLocks noChangeAspect="1" noChangeArrowheads="1"/>
            </p:cNvPicPr>
            <p:nvPr/>
          </p:nvPicPr>
          <p:blipFill>
            <a:blip r:embed="rId5" cstate="print">
              <a:clrChange>
                <a:clrFrom>
                  <a:srgbClr val="FFFFFF"/>
                </a:clrFrom>
                <a:clrTo>
                  <a:srgbClr val="FFFFFF">
                    <a:alpha val="0"/>
                  </a:srgbClr>
                </a:clrTo>
              </a:clrChange>
            </a:blip>
            <a:srcRect b="12679"/>
            <a:stretch>
              <a:fillRect/>
            </a:stretch>
          </p:blipFill>
          <p:spPr bwMode="auto">
            <a:xfrm>
              <a:off x="0" y="3029770"/>
              <a:ext cx="2057400" cy="1796538"/>
            </a:xfrm>
            <a:prstGeom prst="rect">
              <a:avLst/>
            </a:prstGeom>
            <a:noFill/>
          </p:spPr>
        </p:pic>
      </p:grpSp>
      <p:sp>
        <p:nvSpPr>
          <p:cNvPr id="210958" name="Oval 14"/>
          <p:cNvSpPr>
            <a:spLocks noChangeAspect="1" noChangeArrowheads="1"/>
          </p:cNvSpPr>
          <p:nvPr/>
        </p:nvSpPr>
        <p:spPr bwMode="auto">
          <a:xfrm>
            <a:off x="3492500" y="3644900"/>
            <a:ext cx="2227263" cy="2105025"/>
          </a:xfrm>
          <a:prstGeom prst="ellipse">
            <a:avLst/>
          </a:prstGeom>
          <a:solidFill>
            <a:srgbClr val="FFD9F3"/>
          </a:solidFill>
          <a:ln w="19050">
            <a:solidFill>
              <a:schemeClr val="tx1"/>
            </a:solidFill>
            <a:round/>
            <a:headEnd/>
            <a:tailEnd/>
          </a:ln>
          <a:effectLst/>
        </p:spPr>
        <p:txBody>
          <a:bodyPr anchor="ctr"/>
          <a:lstStyle/>
          <a:p>
            <a:pPr algn="ctr"/>
            <a:r>
              <a:rPr lang="en-GB" b="1">
                <a:latin typeface="Calibri" pitchFamily="34" charset="0"/>
              </a:rPr>
              <a:t>Industrial Action by Employees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0-#ppt_w/2"/>
                                          </p:val>
                                        </p:tav>
                                        <p:tav tm="100000">
                                          <p:val>
                                            <p:strVal val="#ppt_x"/>
                                          </p:val>
                                        </p:tav>
                                      </p:tavLst>
                                    </p:anim>
                                    <p:anim calcmode="lin" valueType="num">
                                      <p:cBhvr additive="base">
                                        <p:cTn id="14"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1+#ppt_w/2"/>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p:txBody>
          <a:bodyPr/>
          <a:lstStyle/>
          <a:p>
            <a:fld id="{D2891859-951E-4389-8551-559A8924E23F}" type="slidenum">
              <a:rPr lang="en-GB"/>
              <a:pPr/>
              <a:t>53</a:t>
            </a:fld>
            <a:endParaRPr lang="en-GB"/>
          </a:p>
        </p:txBody>
      </p:sp>
      <p:sp>
        <p:nvSpPr>
          <p:cNvPr id="211980" name="Rectangle 12"/>
          <p:cNvSpPr>
            <a:spLocks noGrp="1" noChangeArrowheads="1"/>
          </p:cNvSpPr>
          <p:nvPr>
            <p:ph type="title"/>
          </p:nvPr>
        </p:nvSpPr>
        <p:spPr>
          <a:xfrm>
            <a:off x="457200" y="0"/>
            <a:ext cx="8229600" cy="692150"/>
          </a:xfrm>
        </p:spPr>
        <p:txBody>
          <a:bodyPr/>
          <a:lstStyle/>
          <a:p>
            <a:r>
              <a:rPr lang="en-GB" sz="2400" b="1" dirty="0">
                <a:latin typeface="Verdana" pitchFamily="34" charset="0"/>
              </a:rPr>
              <a:t>Industrial Action by Employers</a:t>
            </a:r>
          </a:p>
        </p:txBody>
      </p:sp>
      <p:grpSp>
        <p:nvGrpSpPr>
          <p:cNvPr id="15" name="Group 14"/>
          <p:cNvGrpSpPr/>
          <p:nvPr/>
        </p:nvGrpSpPr>
        <p:grpSpPr>
          <a:xfrm>
            <a:off x="3492500" y="685800"/>
            <a:ext cx="4728946" cy="4043363"/>
            <a:chOff x="3492500" y="685800"/>
            <a:chExt cx="4728946" cy="4043363"/>
          </a:xfrm>
        </p:grpSpPr>
        <p:grpSp>
          <p:nvGrpSpPr>
            <p:cNvPr id="4" name="Group 8"/>
            <p:cNvGrpSpPr>
              <a:grpSpLocks noChangeAspect="1"/>
            </p:cNvGrpSpPr>
            <p:nvPr/>
          </p:nvGrpSpPr>
          <p:grpSpPr bwMode="auto">
            <a:xfrm>
              <a:off x="3492500" y="762000"/>
              <a:ext cx="2451119" cy="3967163"/>
              <a:chOff x="2242" y="618"/>
              <a:chExt cx="1372" cy="2222"/>
            </a:xfrm>
            <a:solidFill>
              <a:srgbClr val="FFD9F3"/>
            </a:solidFill>
          </p:grpSpPr>
          <p:sp>
            <p:nvSpPr>
              <p:cNvPr id="211977" name="Line 9"/>
              <p:cNvSpPr>
                <a:spLocks noChangeAspect="1" noChangeShapeType="1"/>
              </p:cNvSpPr>
              <p:nvPr/>
            </p:nvSpPr>
            <p:spPr bwMode="auto">
              <a:xfrm flipV="1">
                <a:off x="2880" y="1026"/>
                <a:ext cx="0" cy="1814"/>
              </a:xfrm>
              <a:prstGeom prst="line">
                <a:avLst/>
              </a:prstGeom>
              <a:grpFill/>
              <a:ln w="38100">
                <a:solidFill>
                  <a:schemeClr val="tx1"/>
                </a:solidFill>
                <a:round/>
                <a:headEnd/>
                <a:tailEnd/>
              </a:ln>
              <a:effectLst/>
            </p:spPr>
            <p:txBody>
              <a:bodyPr/>
              <a:lstStyle/>
              <a:p>
                <a:endParaRPr lang="en-GB"/>
              </a:p>
            </p:txBody>
          </p:sp>
          <p:sp>
            <p:nvSpPr>
              <p:cNvPr id="211978" name="Oval 10"/>
              <p:cNvSpPr>
                <a:spLocks noChangeAspect="1" noChangeArrowheads="1"/>
              </p:cNvSpPr>
              <p:nvPr/>
            </p:nvSpPr>
            <p:spPr bwMode="auto">
              <a:xfrm>
                <a:off x="2242" y="618"/>
                <a:ext cx="1372" cy="1296"/>
              </a:xfrm>
              <a:prstGeom prst="ellipse">
                <a:avLst/>
              </a:prstGeom>
              <a:grpFill/>
              <a:ln w="19050">
                <a:solidFill>
                  <a:schemeClr val="tx1"/>
                </a:solidFill>
                <a:round/>
                <a:headEnd/>
                <a:tailEnd/>
              </a:ln>
              <a:effectLst/>
            </p:spPr>
            <p:txBody>
              <a:bodyPr anchor="ctr"/>
              <a:lstStyle/>
              <a:p>
                <a:pPr algn="ctr"/>
                <a:r>
                  <a:rPr lang="en-GB" b="1" i="1" dirty="0">
                    <a:latin typeface="Calibri" pitchFamily="34" charset="0"/>
                  </a:rPr>
                  <a:t>Withdrawal of overtime</a:t>
                </a:r>
              </a:p>
              <a:p>
                <a:pPr algn="ctr"/>
                <a:r>
                  <a:rPr lang="en-GB" dirty="0">
                    <a:latin typeface="Calibri" pitchFamily="34" charset="0"/>
                  </a:rPr>
                  <a:t>Is where the employer does not offer overtime to employees </a:t>
                </a:r>
              </a:p>
            </p:txBody>
          </p:sp>
        </p:grpSp>
        <p:pic>
          <p:nvPicPr>
            <p:cNvPr id="14" name="Picture 4" descr="http://www.google.co.uk/url?sa=i&amp;source=imgres&amp;cd=&amp;ved=0CAYQjBwwAGoVChMIuKnH98POyAIVSU4UCh1w7g8E&amp;url=http%3A%2F%2Fwww.pcssewrc.org.uk%2Fwp-content%2Fuploads%2F2014%2F02%2Fovertimeban.jpg&amp;psig=AFQjCNH1pnxwoBt_WMtQbfqH79_2Sax7Ng&amp;ust=1445343951229399"/>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096000" y="685800"/>
              <a:ext cx="2125446" cy="2057400"/>
            </a:xfrm>
            <a:prstGeom prst="rect">
              <a:avLst/>
            </a:prstGeom>
            <a:noFill/>
          </p:spPr>
        </p:pic>
      </p:grpSp>
      <p:grpSp>
        <p:nvGrpSpPr>
          <p:cNvPr id="18" name="Group 17"/>
          <p:cNvGrpSpPr/>
          <p:nvPr/>
        </p:nvGrpSpPr>
        <p:grpSpPr>
          <a:xfrm>
            <a:off x="304800" y="2438400"/>
            <a:ext cx="4376739" cy="4200524"/>
            <a:chOff x="304800" y="2438400"/>
            <a:chExt cx="4376739" cy="4200524"/>
          </a:xfrm>
        </p:grpSpPr>
        <p:grpSp>
          <p:nvGrpSpPr>
            <p:cNvPr id="2" name="Group 2"/>
            <p:cNvGrpSpPr>
              <a:grpSpLocks noChangeAspect="1"/>
            </p:cNvGrpSpPr>
            <p:nvPr/>
          </p:nvGrpSpPr>
          <p:grpSpPr bwMode="auto">
            <a:xfrm>
              <a:off x="505302" y="4266509"/>
              <a:ext cx="4176237" cy="2372415"/>
              <a:chOff x="553" y="2875"/>
              <a:chExt cx="2327" cy="1322"/>
            </a:xfrm>
            <a:solidFill>
              <a:srgbClr val="FFD9F3"/>
            </a:solidFill>
          </p:grpSpPr>
          <p:sp>
            <p:nvSpPr>
              <p:cNvPr id="211971" name="Line 3"/>
              <p:cNvSpPr>
                <a:spLocks noChangeAspect="1" noChangeShapeType="1"/>
              </p:cNvSpPr>
              <p:nvPr/>
            </p:nvSpPr>
            <p:spPr bwMode="auto">
              <a:xfrm flipH="1">
                <a:off x="1247" y="2886"/>
                <a:ext cx="1633" cy="680"/>
              </a:xfrm>
              <a:prstGeom prst="line">
                <a:avLst/>
              </a:prstGeom>
              <a:grpFill/>
              <a:ln w="38100">
                <a:solidFill>
                  <a:schemeClr val="tx1"/>
                </a:solidFill>
                <a:round/>
                <a:headEnd/>
                <a:tailEnd/>
              </a:ln>
              <a:effectLst/>
            </p:spPr>
            <p:txBody>
              <a:bodyPr/>
              <a:lstStyle/>
              <a:p>
                <a:endParaRPr lang="en-GB"/>
              </a:p>
            </p:txBody>
          </p:sp>
          <p:sp>
            <p:nvSpPr>
              <p:cNvPr id="211972" name="Oval 4"/>
              <p:cNvSpPr>
                <a:spLocks noChangeAspect="1" noChangeArrowheads="1"/>
              </p:cNvSpPr>
              <p:nvPr/>
            </p:nvSpPr>
            <p:spPr bwMode="auto">
              <a:xfrm>
                <a:off x="553" y="2875"/>
                <a:ext cx="1399" cy="1322"/>
              </a:xfrm>
              <a:prstGeom prst="ellipse">
                <a:avLst/>
              </a:prstGeom>
              <a:grpFill/>
              <a:ln w="19050">
                <a:solidFill>
                  <a:schemeClr val="tx1"/>
                </a:solidFill>
                <a:round/>
                <a:headEnd/>
                <a:tailEnd/>
              </a:ln>
              <a:effectLst/>
            </p:spPr>
            <p:txBody>
              <a:bodyPr anchor="ctr"/>
              <a:lstStyle/>
              <a:p>
                <a:pPr algn="ctr"/>
                <a:r>
                  <a:rPr lang="en-GB" b="1" i="1" dirty="0">
                    <a:latin typeface="Calibri" pitchFamily="34" charset="0"/>
                  </a:rPr>
                  <a:t>Closure</a:t>
                </a:r>
              </a:p>
              <a:p>
                <a:pPr algn="ctr"/>
                <a:r>
                  <a:rPr lang="en-GB" dirty="0">
                    <a:latin typeface="Calibri" pitchFamily="34" charset="0"/>
                  </a:rPr>
                  <a:t>Is where the workplace is closed and re-located and the existing workforce made redundant</a:t>
                </a:r>
              </a:p>
            </p:txBody>
          </p:sp>
        </p:grpSp>
        <p:pic>
          <p:nvPicPr>
            <p:cNvPr id="23555" name="Picture 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2438400"/>
              <a:ext cx="2442024" cy="1604963"/>
            </a:xfrm>
            <a:prstGeom prst="rect">
              <a:avLst/>
            </a:prstGeom>
            <a:noFill/>
            <a:ln w="9525">
              <a:noFill/>
              <a:miter lim="800000"/>
              <a:headEnd/>
              <a:tailEnd/>
            </a:ln>
          </p:spPr>
        </p:pic>
      </p:grpSp>
      <p:grpSp>
        <p:nvGrpSpPr>
          <p:cNvPr id="20" name="Group 19"/>
          <p:cNvGrpSpPr/>
          <p:nvPr/>
        </p:nvGrpSpPr>
        <p:grpSpPr>
          <a:xfrm>
            <a:off x="4284663" y="2590800"/>
            <a:ext cx="4604066" cy="4048125"/>
            <a:chOff x="4284663" y="2590800"/>
            <a:chExt cx="4604066" cy="4048125"/>
          </a:xfrm>
        </p:grpSpPr>
        <p:grpSp>
          <p:nvGrpSpPr>
            <p:cNvPr id="3" name="Group 5"/>
            <p:cNvGrpSpPr>
              <a:grpSpLocks noChangeAspect="1"/>
            </p:cNvGrpSpPr>
            <p:nvPr/>
          </p:nvGrpSpPr>
          <p:grpSpPr bwMode="auto">
            <a:xfrm>
              <a:off x="4284663" y="4266980"/>
              <a:ext cx="4312871" cy="2371945"/>
              <a:chOff x="2880" y="2885"/>
              <a:chExt cx="2387" cy="1312"/>
            </a:xfrm>
            <a:solidFill>
              <a:srgbClr val="FFD9F3"/>
            </a:solidFill>
          </p:grpSpPr>
          <p:sp>
            <p:nvSpPr>
              <p:cNvPr id="211974" name="Line 6"/>
              <p:cNvSpPr>
                <a:spLocks noChangeAspect="1" noChangeShapeType="1"/>
              </p:cNvSpPr>
              <p:nvPr/>
            </p:nvSpPr>
            <p:spPr bwMode="auto">
              <a:xfrm>
                <a:off x="2880" y="2886"/>
                <a:ext cx="1633" cy="680"/>
              </a:xfrm>
              <a:prstGeom prst="line">
                <a:avLst/>
              </a:prstGeom>
              <a:grpFill/>
              <a:ln w="38100">
                <a:solidFill>
                  <a:schemeClr val="tx1"/>
                </a:solidFill>
                <a:round/>
                <a:headEnd/>
                <a:tailEnd/>
              </a:ln>
              <a:effectLst/>
            </p:spPr>
            <p:txBody>
              <a:bodyPr/>
              <a:lstStyle/>
              <a:p>
                <a:endParaRPr lang="en-GB"/>
              </a:p>
            </p:txBody>
          </p:sp>
          <p:sp>
            <p:nvSpPr>
              <p:cNvPr id="211975" name="Oval 7"/>
              <p:cNvSpPr>
                <a:spLocks noChangeAspect="1" noChangeArrowheads="1"/>
              </p:cNvSpPr>
              <p:nvPr/>
            </p:nvSpPr>
            <p:spPr bwMode="auto">
              <a:xfrm>
                <a:off x="3878" y="2885"/>
                <a:ext cx="1389" cy="1312"/>
              </a:xfrm>
              <a:prstGeom prst="ellipse">
                <a:avLst/>
              </a:prstGeom>
              <a:grpFill/>
              <a:ln w="19050">
                <a:solidFill>
                  <a:schemeClr val="tx1"/>
                </a:solidFill>
                <a:round/>
                <a:headEnd/>
                <a:tailEnd/>
              </a:ln>
              <a:effectLst/>
            </p:spPr>
            <p:txBody>
              <a:bodyPr anchor="ctr"/>
              <a:lstStyle/>
              <a:p>
                <a:pPr algn="ctr"/>
                <a:r>
                  <a:rPr lang="en-GB" b="1" i="1">
                    <a:latin typeface="Calibri" pitchFamily="34" charset="0"/>
                  </a:rPr>
                  <a:t>Lock out</a:t>
                </a:r>
              </a:p>
              <a:p>
                <a:pPr algn="ctr"/>
                <a:r>
                  <a:rPr lang="en-GB">
                    <a:latin typeface="Calibri" pitchFamily="34" charset="0"/>
                  </a:rPr>
                  <a:t>Is where the employees are locked out of the workplace and refused entry </a:t>
                </a:r>
              </a:p>
            </p:txBody>
          </p:sp>
        </p:grpSp>
        <p:pic>
          <p:nvPicPr>
            <p:cNvPr id="23557" name="Picture 5" descr="Misc Crown Game Lock by glitch"/>
            <p:cNvPicPr>
              <a:picLocks noChangeAspect="1" noChangeArrowheads="1"/>
            </p:cNvPicPr>
            <p:nvPr/>
          </p:nvPicPr>
          <p:blipFill>
            <a:blip r:embed="rId4" cstate="print"/>
            <a:srcRect/>
            <a:stretch>
              <a:fillRect/>
            </a:stretch>
          </p:blipFill>
          <p:spPr bwMode="auto">
            <a:xfrm>
              <a:off x="7696200" y="2590800"/>
              <a:ext cx="1192529" cy="1616075"/>
            </a:xfrm>
            <a:prstGeom prst="rect">
              <a:avLst/>
            </a:prstGeom>
            <a:noFill/>
          </p:spPr>
        </p:pic>
      </p:grpSp>
      <p:sp>
        <p:nvSpPr>
          <p:cNvPr id="211979" name="Oval 11"/>
          <p:cNvSpPr>
            <a:spLocks noChangeAspect="1" noChangeArrowheads="1"/>
          </p:cNvSpPr>
          <p:nvPr/>
        </p:nvSpPr>
        <p:spPr bwMode="auto">
          <a:xfrm>
            <a:off x="3559175" y="3425825"/>
            <a:ext cx="2025650" cy="1914525"/>
          </a:xfrm>
          <a:prstGeom prst="ellipse">
            <a:avLst/>
          </a:prstGeom>
          <a:solidFill>
            <a:srgbClr val="FFD9F3"/>
          </a:solidFill>
          <a:ln w="19050">
            <a:solidFill>
              <a:schemeClr val="tx1"/>
            </a:solidFill>
            <a:round/>
            <a:headEnd/>
            <a:tailEnd/>
          </a:ln>
          <a:effectLst/>
        </p:spPr>
        <p:txBody>
          <a:bodyPr anchor="ctr"/>
          <a:lstStyle/>
          <a:p>
            <a:pPr algn="ctr"/>
            <a:r>
              <a:rPr lang="en-GB" b="1">
                <a:latin typeface="Calibri" pitchFamily="34" charset="0"/>
              </a:rPr>
              <a:t>Industrial Action by Employers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4"/>
          <p:cNvSpPr>
            <a:spLocks noGrp="1"/>
          </p:cNvSpPr>
          <p:nvPr>
            <p:ph type="sldNum" sz="quarter" idx="12"/>
          </p:nvPr>
        </p:nvSpPr>
        <p:spPr/>
        <p:txBody>
          <a:bodyPr/>
          <a:lstStyle/>
          <a:p>
            <a:fld id="{D2891859-951E-4389-8551-559A8924E23F}" type="slidenum">
              <a:rPr lang="en-GB"/>
              <a:pPr/>
              <a:t>54</a:t>
            </a:fld>
            <a:endParaRPr lang="en-GB"/>
          </a:p>
        </p:txBody>
      </p:sp>
      <p:grpSp>
        <p:nvGrpSpPr>
          <p:cNvPr id="2" name="Group 2"/>
          <p:cNvGrpSpPr>
            <a:grpSpLocks noChangeAspect="1"/>
          </p:cNvGrpSpPr>
          <p:nvPr/>
        </p:nvGrpSpPr>
        <p:grpSpPr bwMode="auto">
          <a:xfrm>
            <a:off x="609393" y="4210050"/>
            <a:ext cx="4072145" cy="2352675"/>
            <a:chOff x="611" y="2886"/>
            <a:chExt cx="2269" cy="1311"/>
          </a:xfrm>
          <a:solidFill>
            <a:srgbClr val="FFD9F3"/>
          </a:solidFill>
        </p:grpSpPr>
        <p:sp>
          <p:nvSpPr>
            <p:cNvPr id="211971" name="Line 3"/>
            <p:cNvSpPr>
              <a:spLocks noChangeAspect="1" noChangeShapeType="1"/>
            </p:cNvSpPr>
            <p:nvPr/>
          </p:nvSpPr>
          <p:spPr bwMode="auto">
            <a:xfrm flipH="1">
              <a:off x="1247" y="2886"/>
              <a:ext cx="1633" cy="680"/>
            </a:xfrm>
            <a:prstGeom prst="line">
              <a:avLst/>
            </a:prstGeom>
            <a:grpFill/>
            <a:ln w="38100">
              <a:solidFill>
                <a:schemeClr val="tx1"/>
              </a:solidFill>
              <a:round/>
              <a:headEnd/>
              <a:tailEnd/>
            </a:ln>
            <a:effectLst/>
          </p:spPr>
          <p:txBody>
            <a:bodyPr/>
            <a:lstStyle/>
            <a:p>
              <a:endParaRPr lang="en-GB"/>
            </a:p>
          </p:txBody>
        </p:sp>
        <p:sp>
          <p:nvSpPr>
            <p:cNvPr id="211972" name="Oval 4"/>
            <p:cNvSpPr>
              <a:spLocks noChangeAspect="1" noChangeArrowheads="1"/>
            </p:cNvSpPr>
            <p:nvPr/>
          </p:nvSpPr>
          <p:spPr bwMode="auto">
            <a:xfrm>
              <a:off x="611" y="2931"/>
              <a:ext cx="1340" cy="1266"/>
            </a:xfrm>
            <a:prstGeom prst="roundRect">
              <a:avLst/>
            </a:prstGeom>
            <a:grpFill/>
            <a:ln w="19050">
              <a:solidFill>
                <a:schemeClr val="tx1"/>
              </a:solidFill>
              <a:round/>
              <a:headEnd/>
              <a:tailEnd/>
            </a:ln>
            <a:effectLst/>
          </p:spPr>
          <p:txBody>
            <a:bodyPr anchor="ctr"/>
            <a:lstStyle/>
            <a:p>
              <a:pPr algn="ctr"/>
              <a:r>
                <a:rPr lang="en-GB" b="1" dirty="0" smtClean="0">
                  <a:latin typeface="Calibri" pitchFamily="34" charset="0"/>
                </a:rPr>
                <a:t>Reduced productivity </a:t>
              </a:r>
              <a:r>
                <a:rPr lang="en-GB" dirty="0" smtClean="0">
                  <a:latin typeface="Calibri" pitchFamily="34" charset="0"/>
                </a:rPr>
                <a:t>as staff are on strike/working to rule/on a ‘go slow’/conducting a sit-in and production is not at normal capacity as a result </a:t>
              </a:r>
              <a:br>
                <a:rPr lang="en-GB" dirty="0" smtClean="0">
                  <a:latin typeface="Calibri" pitchFamily="34" charset="0"/>
                </a:rPr>
              </a:br>
              <a:endParaRPr lang="en-GB" sz="900" dirty="0">
                <a:latin typeface="Calibri" pitchFamily="34" charset="0"/>
              </a:endParaRPr>
            </a:p>
          </p:txBody>
        </p:sp>
      </p:grpSp>
      <p:grpSp>
        <p:nvGrpSpPr>
          <p:cNvPr id="3" name="Group 5"/>
          <p:cNvGrpSpPr>
            <a:grpSpLocks noChangeAspect="1"/>
          </p:cNvGrpSpPr>
          <p:nvPr/>
        </p:nvGrpSpPr>
        <p:grpSpPr bwMode="auto">
          <a:xfrm>
            <a:off x="4325303" y="4192588"/>
            <a:ext cx="4224337" cy="2370137"/>
            <a:chOff x="2880" y="2886"/>
            <a:chExt cx="2338" cy="1311"/>
          </a:xfrm>
          <a:solidFill>
            <a:srgbClr val="FFD9F3"/>
          </a:solidFill>
        </p:grpSpPr>
        <p:sp>
          <p:nvSpPr>
            <p:cNvPr id="211974" name="Line 6"/>
            <p:cNvSpPr>
              <a:spLocks noChangeAspect="1" noChangeShapeType="1"/>
            </p:cNvSpPr>
            <p:nvPr/>
          </p:nvSpPr>
          <p:spPr bwMode="auto">
            <a:xfrm>
              <a:off x="2880" y="2886"/>
              <a:ext cx="1633" cy="680"/>
            </a:xfrm>
            <a:prstGeom prst="line">
              <a:avLst/>
            </a:prstGeom>
            <a:grpFill/>
            <a:ln w="38100">
              <a:solidFill>
                <a:schemeClr val="tx1"/>
              </a:solidFill>
              <a:round/>
              <a:headEnd/>
              <a:tailEnd/>
            </a:ln>
            <a:effectLst/>
          </p:spPr>
          <p:txBody>
            <a:bodyPr/>
            <a:lstStyle/>
            <a:p>
              <a:endParaRPr lang="en-GB"/>
            </a:p>
          </p:txBody>
        </p:sp>
        <p:sp>
          <p:nvSpPr>
            <p:cNvPr id="211975" name="Oval 7"/>
            <p:cNvSpPr>
              <a:spLocks noChangeAspect="1" noChangeArrowheads="1"/>
            </p:cNvSpPr>
            <p:nvPr/>
          </p:nvSpPr>
          <p:spPr bwMode="auto">
            <a:xfrm>
              <a:off x="3878" y="2931"/>
              <a:ext cx="1340" cy="1266"/>
            </a:xfrm>
            <a:prstGeom prst="roundRect">
              <a:avLst/>
            </a:prstGeom>
            <a:grpFill/>
            <a:ln w="19050">
              <a:solidFill>
                <a:schemeClr val="tx1"/>
              </a:solidFill>
              <a:round/>
              <a:headEnd/>
              <a:tailEnd/>
            </a:ln>
            <a:effectLst/>
          </p:spPr>
          <p:txBody>
            <a:bodyPr anchor="ctr"/>
            <a:lstStyle/>
            <a:p>
              <a:pPr algn="ctr"/>
              <a:r>
                <a:rPr lang="en-GB" b="1" dirty="0" smtClean="0">
                  <a:latin typeface="Calibri" pitchFamily="34" charset="0"/>
                </a:rPr>
                <a:t>Poor image and reputation </a:t>
              </a:r>
              <a:r>
                <a:rPr lang="en-GB" dirty="0" smtClean="0">
                  <a:latin typeface="Calibri" pitchFamily="34" charset="0"/>
                </a:rPr>
                <a:t>for the organisation might mean present or potential customers and investors go elsewhere</a:t>
              </a:r>
              <a:endParaRPr lang="en-GB" dirty="0">
                <a:latin typeface="Calibri" pitchFamily="34" charset="0"/>
              </a:endParaRPr>
            </a:p>
          </p:txBody>
        </p:sp>
      </p:grpSp>
      <p:grpSp>
        <p:nvGrpSpPr>
          <p:cNvPr id="4" name="Group 8"/>
          <p:cNvGrpSpPr>
            <a:grpSpLocks noChangeAspect="1"/>
          </p:cNvGrpSpPr>
          <p:nvPr/>
        </p:nvGrpSpPr>
        <p:grpSpPr bwMode="auto">
          <a:xfrm>
            <a:off x="3375025" y="1062037"/>
            <a:ext cx="2393950" cy="3967163"/>
            <a:chOff x="2242" y="618"/>
            <a:chExt cx="1340" cy="2222"/>
          </a:xfrm>
          <a:solidFill>
            <a:srgbClr val="FFD9F3"/>
          </a:solidFill>
        </p:grpSpPr>
        <p:sp>
          <p:nvSpPr>
            <p:cNvPr id="211977" name="Line 9"/>
            <p:cNvSpPr>
              <a:spLocks noChangeAspect="1" noChangeShapeType="1"/>
            </p:cNvSpPr>
            <p:nvPr/>
          </p:nvSpPr>
          <p:spPr bwMode="auto">
            <a:xfrm flipV="1">
              <a:off x="2880" y="1026"/>
              <a:ext cx="0" cy="1814"/>
            </a:xfrm>
            <a:prstGeom prst="line">
              <a:avLst/>
            </a:prstGeom>
            <a:grpFill/>
            <a:ln w="38100">
              <a:solidFill>
                <a:schemeClr val="tx1"/>
              </a:solidFill>
              <a:round/>
              <a:headEnd/>
              <a:tailEnd/>
            </a:ln>
            <a:effectLst/>
          </p:spPr>
          <p:txBody>
            <a:bodyPr/>
            <a:lstStyle/>
            <a:p>
              <a:endParaRPr lang="en-GB"/>
            </a:p>
          </p:txBody>
        </p:sp>
        <p:sp>
          <p:nvSpPr>
            <p:cNvPr id="211978" name="Oval 10"/>
            <p:cNvSpPr>
              <a:spLocks noChangeAspect="1" noChangeArrowheads="1"/>
            </p:cNvSpPr>
            <p:nvPr/>
          </p:nvSpPr>
          <p:spPr bwMode="auto">
            <a:xfrm>
              <a:off x="2242" y="618"/>
              <a:ext cx="1340" cy="1266"/>
            </a:xfrm>
            <a:prstGeom prst="roundRect">
              <a:avLst/>
            </a:prstGeom>
            <a:grpFill/>
            <a:ln w="19050">
              <a:solidFill>
                <a:schemeClr val="tx1"/>
              </a:solidFill>
              <a:round/>
              <a:headEnd/>
              <a:tailEnd/>
            </a:ln>
            <a:effectLst/>
          </p:spPr>
          <p:txBody>
            <a:bodyPr anchor="ctr"/>
            <a:lstStyle/>
            <a:p>
              <a:pPr algn="ctr"/>
              <a:r>
                <a:rPr lang="en-GB" b="1" dirty="0" smtClean="0">
                  <a:latin typeface="Calibri" pitchFamily="34" charset="0"/>
                </a:rPr>
                <a:t>Long-lasting effects on sales and profits </a:t>
              </a:r>
              <a:r>
                <a:rPr lang="en-GB" dirty="0" smtClean="0">
                  <a:latin typeface="Calibri" pitchFamily="34" charset="0"/>
                </a:rPr>
                <a:t>as output is affected due to disruption of production/service provision</a:t>
              </a:r>
              <a:endParaRPr lang="en-GB" sz="900" dirty="0">
                <a:latin typeface="Calibri" pitchFamily="34" charset="0"/>
              </a:endParaRPr>
            </a:p>
          </p:txBody>
        </p:sp>
      </p:grpSp>
      <p:sp>
        <p:nvSpPr>
          <p:cNvPr id="211979" name="Oval 11"/>
          <p:cNvSpPr>
            <a:spLocks noChangeAspect="1" noChangeArrowheads="1"/>
          </p:cNvSpPr>
          <p:nvPr/>
        </p:nvSpPr>
        <p:spPr bwMode="auto">
          <a:xfrm>
            <a:off x="3505200" y="3724275"/>
            <a:ext cx="2025650" cy="1914525"/>
          </a:xfrm>
          <a:prstGeom prst="ellipse">
            <a:avLst/>
          </a:prstGeom>
          <a:solidFill>
            <a:srgbClr val="FFD9F3"/>
          </a:solidFill>
          <a:ln w="19050">
            <a:solidFill>
              <a:schemeClr val="tx1"/>
            </a:solidFill>
            <a:round/>
            <a:headEnd/>
            <a:tailEnd/>
          </a:ln>
          <a:effectLst/>
        </p:spPr>
        <p:txBody>
          <a:bodyPr anchor="ctr"/>
          <a:lstStyle/>
          <a:p>
            <a:pPr algn="ctr"/>
            <a:r>
              <a:rPr lang="en-GB" b="1" dirty="0" smtClean="0">
                <a:latin typeface="Calibri" pitchFamily="34" charset="0"/>
              </a:rPr>
              <a:t>Impact of Industrial Action</a:t>
            </a:r>
            <a:endParaRPr lang="en-GB" b="1" dirty="0">
              <a:latin typeface="Calibri" pitchFamily="34" charset="0"/>
            </a:endParaRPr>
          </a:p>
        </p:txBody>
      </p:sp>
      <p:sp>
        <p:nvSpPr>
          <p:cNvPr id="211980" name="Rectangle 12"/>
          <p:cNvSpPr>
            <a:spLocks noGrp="1" noChangeArrowheads="1"/>
          </p:cNvSpPr>
          <p:nvPr>
            <p:ph type="title"/>
          </p:nvPr>
        </p:nvSpPr>
        <p:spPr>
          <a:xfrm>
            <a:off x="0" y="0"/>
            <a:ext cx="9144000" cy="692150"/>
          </a:xfrm>
        </p:spPr>
        <p:txBody>
          <a:bodyPr/>
          <a:lstStyle/>
          <a:p>
            <a:r>
              <a:rPr lang="en-GB" sz="2400" b="1" dirty="0" smtClean="0">
                <a:latin typeface="Verdana" pitchFamily="34" charset="0"/>
              </a:rPr>
              <a:t>Effects of Industrial Action</a:t>
            </a:r>
            <a:endParaRPr lang="en-GB" sz="2400" b="1" dirty="0">
              <a:latin typeface="Verdana" pitchFamily="34" charset="0"/>
            </a:endParaRPr>
          </a:p>
        </p:txBody>
      </p:sp>
      <p:sp>
        <p:nvSpPr>
          <p:cNvPr id="14" name="Rectangle 13"/>
          <p:cNvSpPr/>
          <p:nvPr/>
        </p:nvSpPr>
        <p:spPr>
          <a:xfrm>
            <a:off x="1066800" y="609600"/>
            <a:ext cx="6096000" cy="615553"/>
          </a:xfrm>
          <a:prstGeom prst="rect">
            <a:avLst/>
          </a:prstGeom>
        </p:spPr>
        <p:txBody>
          <a:bodyPr wrap="square" lIns="0" tIns="0" rIns="0" bIns="0">
            <a:spAutoFit/>
          </a:bodyPr>
          <a:lstStyle/>
          <a:p>
            <a:pPr algn="ctr">
              <a:spcBef>
                <a:spcPct val="20000"/>
              </a:spcBef>
            </a:pPr>
            <a:r>
              <a:rPr lang="en-GB" sz="2000" dirty="0" smtClean="0">
                <a:latin typeface="Calibri" pitchFamily="34" charset="0"/>
              </a:rPr>
              <a:t>	Increased levels of industrial action could mean:</a:t>
            </a:r>
            <a:br>
              <a:rPr lang="en-GB" sz="2000" dirty="0" smtClean="0">
                <a:latin typeface="Calibri" pitchFamily="34" charset="0"/>
              </a:rPr>
            </a:br>
            <a:endParaRPr lang="en-GB" sz="2000"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236538" y="-76200"/>
            <a:ext cx="10440988" cy="8228013"/>
            <a:chOff x="-180528" y="-83626"/>
            <a:chExt cx="10297144" cy="8228203"/>
          </a:xfrm>
        </p:grpSpPr>
        <p:pic>
          <p:nvPicPr>
            <p:cNvPr id="9" name="Picture 4" descr="card4"/>
            <p:cNvPicPr>
              <a:picLocks noChangeAspect="1" noChangeArrowheads="1"/>
            </p:cNvPicPr>
            <p:nvPr/>
          </p:nvPicPr>
          <p:blipFill rotWithShape="1">
            <a:blip r:embed="rId2" cstate="print">
              <a:grayscl/>
              <a:extLst/>
            </a:blip>
            <a:srcRect b="18366"/>
            <a:stretch/>
          </p:blipFill>
          <p:spPr bwMode="auto">
            <a:xfrm>
              <a:off x="-180528" y="-83626"/>
              <a:ext cx="9937104" cy="4160698"/>
            </a:xfrm>
            <a:prstGeom prst="rect">
              <a:avLst/>
            </a:prstGeom>
            <a:noFill/>
            <a:ln>
              <a:noFill/>
            </a:ln>
            <a:extLst/>
          </p:spPr>
        </p:pic>
        <p:sp>
          <p:nvSpPr>
            <p:cNvPr id="70663" name="Rectangle 4"/>
            <p:cNvSpPr>
              <a:spLocks noChangeArrowheads="1"/>
            </p:cNvSpPr>
            <p:nvPr/>
          </p:nvSpPr>
          <p:spPr bwMode="auto">
            <a:xfrm>
              <a:off x="-180528" y="45170"/>
              <a:ext cx="10297144" cy="791542"/>
            </a:xfrm>
            <a:prstGeom prst="rect">
              <a:avLst/>
            </a:prstGeom>
            <a:noFill/>
            <a:ln w="9525">
              <a:noFill/>
              <a:miter lim="800000"/>
              <a:headEnd/>
              <a:tailEnd/>
            </a:ln>
          </p:spPr>
          <p:txBody>
            <a:bodyPr anchor="ctr"/>
            <a:lstStyle/>
            <a:p>
              <a:pPr algn="ctr"/>
              <a:r>
                <a:rPr lang="en-GB" sz="2400" b="1" i="1" dirty="0" smtClean="0">
                  <a:solidFill>
                    <a:schemeClr val="tx2"/>
                  </a:solidFill>
                  <a:latin typeface="Verdana" pitchFamily="34" charset="0"/>
                </a:rPr>
                <a:t>Industrial Action</a:t>
              </a:r>
              <a:endParaRPr lang="en-GB" sz="2400" b="1" i="1" dirty="0">
                <a:solidFill>
                  <a:schemeClr val="tx2"/>
                </a:solidFill>
                <a:latin typeface="Verdana" pitchFamily="34" charset="0"/>
              </a:endParaRPr>
            </a:p>
            <a:p>
              <a:pPr algn="ctr"/>
              <a:r>
                <a:rPr lang="en-GB" sz="2400" b="1" i="1" dirty="0">
                  <a:solidFill>
                    <a:schemeClr val="tx2"/>
                  </a:solidFill>
                  <a:latin typeface="Verdana" pitchFamily="34" charset="0"/>
                </a:rPr>
                <a:t>Questions Booklet Tasks</a:t>
              </a:r>
            </a:p>
          </p:txBody>
        </p:sp>
        <p:pic>
          <p:nvPicPr>
            <p:cNvPr id="70664" name="Picture 2" descr="Edit Hand Holding Pencil by darrenbeck - Hand holding a pencil - icon"/>
            <p:cNvPicPr>
              <a:picLocks noChangeAspect="1" noChangeArrowheads="1"/>
            </p:cNvPicPr>
            <p:nvPr/>
          </p:nvPicPr>
          <p:blipFill>
            <a:blip r:embed="rId3" cstate="print"/>
            <a:srcRect/>
            <a:stretch>
              <a:fillRect/>
            </a:stretch>
          </p:blipFill>
          <p:spPr bwMode="auto">
            <a:xfrm>
              <a:off x="203052" y="167751"/>
              <a:ext cx="1236040" cy="1109847"/>
            </a:xfrm>
            <a:prstGeom prst="rect">
              <a:avLst/>
            </a:prstGeom>
            <a:noFill/>
            <a:ln w="9525">
              <a:noFill/>
              <a:miter lim="800000"/>
              <a:headEnd/>
              <a:tailEnd/>
            </a:ln>
          </p:spPr>
        </p:pic>
        <p:pic>
          <p:nvPicPr>
            <p:cNvPr id="15" name="Picture 4" descr="card4"/>
            <p:cNvPicPr>
              <a:picLocks noChangeAspect="1" noChangeArrowheads="1"/>
            </p:cNvPicPr>
            <p:nvPr/>
          </p:nvPicPr>
          <p:blipFill rotWithShape="1">
            <a:blip r:embed="rId2" cstate="print">
              <a:grayscl/>
              <a:extLst/>
            </a:blip>
            <a:srcRect t="40277" b="-20081"/>
            <a:stretch/>
          </p:blipFill>
          <p:spPr bwMode="auto">
            <a:xfrm>
              <a:off x="-180528" y="4077072"/>
              <a:ext cx="9937104" cy="4067505"/>
            </a:xfrm>
            <a:prstGeom prst="rect">
              <a:avLst/>
            </a:prstGeom>
            <a:noFill/>
            <a:ln>
              <a:noFill/>
            </a:ln>
            <a:extLst/>
          </p:spPr>
        </p:pic>
      </p:grpSp>
      <p:sp>
        <p:nvSpPr>
          <p:cNvPr id="17" name="Slide Number Placeholder 16"/>
          <p:cNvSpPr>
            <a:spLocks noGrp="1"/>
          </p:cNvSpPr>
          <p:nvPr>
            <p:ph type="sldNum" sz="quarter" idx="12"/>
          </p:nvPr>
        </p:nvSpPr>
        <p:spPr/>
        <p:txBody>
          <a:bodyPr/>
          <a:lstStyle/>
          <a:p>
            <a:pPr>
              <a:defRPr/>
            </a:pPr>
            <a:fld id="{60EB42B0-8412-4FC5-8297-DAA669F146D3}" type="slidenum">
              <a:rPr lang="en-GB" smtClean="0"/>
              <a:pPr>
                <a:defRPr/>
              </a:pPr>
              <a:t>55</a:t>
            </a:fld>
            <a:endParaRPr lang="en-GB"/>
          </a:p>
        </p:txBody>
      </p:sp>
      <p:sp>
        <p:nvSpPr>
          <p:cNvPr id="70660" name="AutoShape 6"/>
          <p:cNvSpPr>
            <a:spLocks noChangeArrowheads="1"/>
          </p:cNvSpPr>
          <p:nvPr/>
        </p:nvSpPr>
        <p:spPr bwMode="auto">
          <a:xfrm>
            <a:off x="0" y="1236663"/>
            <a:ext cx="9144000" cy="3259137"/>
          </a:xfrm>
          <a:prstGeom prst="foldedCorner">
            <a:avLst>
              <a:gd name="adj" fmla="val 12500"/>
            </a:avLst>
          </a:prstGeom>
          <a:noFill/>
          <a:ln w="9525">
            <a:noFill/>
            <a:round/>
            <a:headEnd/>
            <a:tailEnd/>
          </a:ln>
        </p:spPr>
        <p:txBody>
          <a:bodyPr lIns="198000" tIns="118800" rIns="198000" bIns="118800"/>
          <a:lstStyle/>
          <a:p>
            <a:pPr algn="ctr"/>
            <a:r>
              <a:rPr lang="en-GB" sz="2800" b="1" dirty="0" smtClean="0">
                <a:latin typeface="Comic Sans MS" pitchFamily="66" charset="0"/>
              </a:rPr>
              <a:t>INDUSTRIAL ACTION</a:t>
            </a:r>
            <a:endParaRPr lang="en-GB" sz="2800" b="1" dirty="0">
              <a:latin typeface="Comic Sans MS" pitchFamily="66" charset="0"/>
            </a:endParaRPr>
          </a:p>
          <a:p>
            <a:pPr algn="ctr"/>
            <a:endParaRPr lang="en-GB" sz="2800" dirty="0">
              <a:latin typeface="Comic Sans MS" pitchFamily="66" charset="0"/>
            </a:endParaRPr>
          </a:p>
          <a:p>
            <a:pPr algn="ctr"/>
            <a:r>
              <a:rPr lang="en-GB" sz="2800" dirty="0" smtClean="0">
                <a:latin typeface="Comic Sans MS" pitchFamily="66" charset="0"/>
              </a:rPr>
              <a:t>Stage 2: Q22-26</a:t>
            </a:r>
          </a:p>
          <a:p>
            <a:pPr algn="ctr"/>
            <a:endParaRPr lang="en-GB" sz="2800" dirty="0" smtClean="0">
              <a:latin typeface="Comic Sans MS" pitchFamily="66" charset="0"/>
            </a:endParaRPr>
          </a:p>
          <a:p>
            <a:pPr algn="ctr"/>
            <a:r>
              <a:rPr lang="en-GB" sz="2800" dirty="0" smtClean="0">
                <a:latin typeface="Comic Sans MS" pitchFamily="66" charset="0"/>
              </a:rPr>
              <a:t>Total:  14 marks</a:t>
            </a:r>
            <a:endParaRPr lang="en-GB" sz="2800" dirty="0">
              <a:latin typeface="Comic Sans MS" pitchFamily="66" charset="0"/>
            </a:endParaRPr>
          </a:p>
          <a:p>
            <a:pPr algn="ctr"/>
            <a:endParaRPr lang="en-GB" sz="2800" dirty="0">
              <a:latin typeface="Comic Sans MS" pitchFamily="66" charset="0"/>
            </a:endParaRPr>
          </a:p>
        </p:txBody>
      </p:sp>
      <p:sp>
        <p:nvSpPr>
          <p:cNvPr id="10" name="Explosion 2 9"/>
          <p:cNvSpPr/>
          <p:nvPr/>
        </p:nvSpPr>
        <p:spPr>
          <a:xfrm rot="833911">
            <a:off x="2113582" y="4194907"/>
            <a:ext cx="4821237" cy="3120332"/>
          </a:xfrm>
          <a:prstGeom prst="irregularSeal2">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latin typeface="Calibri" pitchFamily="34" charset="0"/>
                <a:cs typeface="Calibri" pitchFamily="34" charset="0"/>
              </a:rPr>
              <a:t>HINT</a:t>
            </a:r>
            <a:r>
              <a:rPr lang="en-GB" dirty="0">
                <a:solidFill>
                  <a:schemeClr val="tx1"/>
                </a:solidFill>
                <a:latin typeface="Calibri" pitchFamily="34" charset="0"/>
                <a:cs typeface="Calibri" pitchFamily="34" charset="0"/>
              </a:rPr>
              <a:t>: Pay attention to the command words to ensure you answer the question correctly</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236538" y="-84138"/>
            <a:ext cx="10440988" cy="8228013"/>
            <a:chOff x="-180528" y="-83626"/>
            <a:chExt cx="10297144" cy="8228203"/>
          </a:xfrm>
        </p:grpSpPr>
        <p:pic>
          <p:nvPicPr>
            <p:cNvPr id="9" name="Picture 4" descr="card4"/>
            <p:cNvPicPr>
              <a:picLocks noChangeAspect="1" noChangeArrowheads="1"/>
            </p:cNvPicPr>
            <p:nvPr/>
          </p:nvPicPr>
          <p:blipFill rotWithShape="1">
            <a:blip r:embed="rId2" cstate="print">
              <a:grayscl/>
              <a:extLst/>
            </a:blip>
            <a:srcRect b="18366"/>
            <a:stretch/>
          </p:blipFill>
          <p:spPr bwMode="auto">
            <a:xfrm>
              <a:off x="-180528" y="-83626"/>
              <a:ext cx="9937104" cy="4160698"/>
            </a:xfrm>
            <a:prstGeom prst="rect">
              <a:avLst/>
            </a:prstGeom>
            <a:noFill/>
            <a:ln>
              <a:noFill/>
            </a:ln>
            <a:extLst/>
          </p:spPr>
        </p:pic>
        <p:sp>
          <p:nvSpPr>
            <p:cNvPr id="31751" name="Rectangle 4"/>
            <p:cNvSpPr>
              <a:spLocks noChangeArrowheads="1"/>
            </p:cNvSpPr>
            <p:nvPr/>
          </p:nvSpPr>
          <p:spPr bwMode="auto">
            <a:xfrm>
              <a:off x="-180528" y="45170"/>
              <a:ext cx="10297144" cy="791542"/>
            </a:xfrm>
            <a:prstGeom prst="rect">
              <a:avLst/>
            </a:prstGeom>
            <a:noFill/>
            <a:ln w="9525">
              <a:noFill/>
              <a:miter lim="800000"/>
              <a:headEnd/>
              <a:tailEnd/>
            </a:ln>
          </p:spPr>
          <p:txBody>
            <a:bodyPr anchor="ctr"/>
            <a:lstStyle/>
            <a:p>
              <a:pPr algn="ctr"/>
              <a:r>
                <a:rPr lang="en-GB" sz="2400" b="1" i="1" dirty="0">
                  <a:solidFill>
                    <a:schemeClr val="tx2"/>
                  </a:solidFill>
                  <a:latin typeface="Verdana" pitchFamily="34" charset="0"/>
                </a:rPr>
                <a:t>Online Activities: </a:t>
              </a:r>
            </a:p>
            <a:p>
              <a:pPr algn="ctr"/>
              <a:r>
                <a:rPr lang="en-GB" sz="2400" b="1" i="1" dirty="0" smtClean="0">
                  <a:solidFill>
                    <a:schemeClr val="tx2"/>
                  </a:solidFill>
                  <a:latin typeface="Verdana" pitchFamily="34" charset="0"/>
                </a:rPr>
                <a:t>Industrial Action</a:t>
              </a:r>
              <a:endParaRPr lang="en-GB" sz="2400" b="1" i="1" dirty="0">
                <a:solidFill>
                  <a:schemeClr val="tx2"/>
                </a:solidFill>
                <a:latin typeface="Verdana" pitchFamily="34" charset="0"/>
              </a:endParaRPr>
            </a:p>
          </p:txBody>
        </p:sp>
        <p:pic>
          <p:nvPicPr>
            <p:cNvPr id="15" name="Picture 4" descr="card4"/>
            <p:cNvPicPr>
              <a:picLocks noChangeAspect="1" noChangeArrowheads="1"/>
            </p:cNvPicPr>
            <p:nvPr/>
          </p:nvPicPr>
          <p:blipFill rotWithShape="1">
            <a:blip r:embed="rId2" cstate="print">
              <a:grayscl/>
              <a:extLst/>
            </a:blip>
            <a:srcRect t="40277" b="-20081"/>
            <a:stretch/>
          </p:blipFill>
          <p:spPr bwMode="auto">
            <a:xfrm>
              <a:off x="-180528" y="4077072"/>
              <a:ext cx="9937104" cy="4067505"/>
            </a:xfrm>
            <a:prstGeom prst="rect">
              <a:avLst/>
            </a:prstGeom>
            <a:noFill/>
            <a:ln>
              <a:noFill/>
            </a:ln>
            <a:extLst/>
          </p:spPr>
        </p:pic>
      </p:grpSp>
      <p:sp>
        <p:nvSpPr>
          <p:cNvPr id="17" name="Slide Number Placeholder 16"/>
          <p:cNvSpPr>
            <a:spLocks noGrp="1"/>
          </p:cNvSpPr>
          <p:nvPr>
            <p:ph type="sldNum" sz="quarter" idx="12"/>
          </p:nvPr>
        </p:nvSpPr>
        <p:spPr/>
        <p:txBody>
          <a:bodyPr/>
          <a:lstStyle/>
          <a:p>
            <a:pPr>
              <a:defRPr/>
            </a:pPr>
            <a:fld id="{F918EE6B-0246-4CD9-9265-A6F22B212729}" type="slidenum">
              <a:rPr lang="en-GB" smtClean="0"/>
              <a:pPr>
                <a:defRPr/>
              </a:pPr>
              <a:t>56</a:t>
            </a:fld>
            <a:endParaRPr lang="en-GB"/>
          </a:p>
        </p:txBody>
      </p:sp>
      <p:sp>
        <p:nvSpPr>
          <p:cNvPr id="14340" name="AutoShape 6"/>
          <p:cNvSpPr>
            <a:spLocks noChangeArrowheads="1"/>
          </p:cNvSpPr>
          <p:nvPr/>
        </p:nvSpPr>
        <p:spPr bwMode="auto">
          <a:xfrm>
            <a:off x="0" y="931863"/>
            <a:ext cx="9144000" cy="5926137"/>
          </a:xfrm>
          <a:prstGeom prst="foldedCorner">
            <a:avLst>
              <a:gd name="adj" fmla="val 12500"/>
            </a:avLst>
          </a:prstGeom>
          <a:noFill/>
          <a:ln>
            <a:noFill/>
          </a:ln>
          <a:extLst/>
        </p:spPr>
        <p:txBody>
          <a:bodyPr lIns="198000" tIns="118800" rIns="198000" bIns="118800"/>
          <a:lstStyle/>
          <a:p>
            <a:pPr algn="ctr">
              <a:lnSpc>
                <a:spcPct val="150000"/>
              </a:lnSpc>
              <a:defRPr/>
            </a:pPr>
            <a:r>
              <a:rPr lang="en-GB" sz="2400" b="1" dirty="0">
                <a:latin typeface="Comic Sans MS" pitchFamily="66" charset="0"/>
              </a:rPr>
              <a:t>Carry out the following steps to access the online activities:</a:t>
            </a:r>
          </a:p>
          <a:p>
            <a:pPr marL="457200" indent="-457200" algn="ctr">
              <a:lnSpc>
                <a:spcPct val="150000"/>
              </a:lnSpc>
              <a:buFont typeface="+mj-lt"/>
              <a:buAutoNum type="arabicPeriod"/>
              <a:defRPr/>
            </a:pPr>
            <a:r>
              <a:rPr lang="en-GB" sz="2400" b="1" dirty="0">
                <a:latin typeface="Comic Sans MS" pitchFamily="66" charset="0"/>
              </a:rPr>
              <a:t>Log on to </a:t>
            </a:r>
            <a:r>
              <a:rPr lang="en-GB" sz="2400" b="1" dirty="0" smtClean="0">
                <a:latin typeface="Comic Sans MS" pitchFamily="66" charset="0"/>
              </a:rPr>
              <a:t>businessed.co.uk</a:t>
            </a:r>
          </a:p>
          <a:p>
            <a:pPr marL="457200" indent="-457200" algn="ctr">
              <a:lnSpc>
                <a:spcPct val="150000"/>
              </a:lnSpc>
              <a:buFont typeface="+mj-lt"/>
              <a:buAutoNum type="arabicPeriod"/>
              <a:defRPr/>
            </a:pPr>
            <a:r>
              <a:rPr lang="en-GB" sz="2400" b="1" dirty="0" smtClean="0">
                <a:latin typeface="Comic Sans MS" pitchFamily="66" charset="0"/>
              </a:rPr>
              <a:t>Open the menu by clicking the menu button at the top left</a:t>
            </a:r>
            <a:endParaRPr lang="en-GB" sz="2400" b="1" dirty="0">
              <a:latin typeface="Comic Sans MS" pitchFamily="66" charset="0"/>
            </a:endParaRPr>
          </a:p>
          <a:p>
            <a:pPr marL="457200" indent="-457200" algn="ctr">
              <a:lnSpc>
                <a:spcPct val="150000"/>
              </a:lnSpc>
              <a:buFont typeface="+mj-lt"/>
              <a:buAutoNum type="arabicPeriod"/>
              <a:defRPr/>
            </a:pPr>
            <a:r>
              <a:rPr lang="en-GB" sz="2400" b="1" dirty="0">
                <a:latin typeface="Comic Sans MS" pitchFamily="66" charset="0"/>
              </a:rPr>
              <a:t>Choose </a:t>
            </a:r>
            <a:r>
              <a:rPr lang="en-GB" sz="2400" b="1" dirty="0" smtClean="0">
                <a:latin typeface="Comic Sans MS" pitchFamily="66" charset="0"/>
              </a:rPr>
              <a:t>Activities by </a:t>
            </a:r>
            <a:r>
              <a:rPr lang="en-GB" sz="2400" b="1" dirty="0">
                <a:latin typeface="Comic Sans MS" pitchFamily="66" charset="0"/>
              </a:rPr>
              <a:t>Topic</a:t>
            </a:r>
          </a:p>
          <a:p>
            <a:pPr marL="457200" indent="-457200" algn="ctr">
              <a:lnSpc>
                <a:spcPct val="150000"/>
              </a:lnSpc>
              <a:buFont typeface="+mj-lt"/>
              <a:buAutoNum type="arabicPeriod"/>
              <a:defRPr/>
            </a:pPr>
            <a:r>
              <a:rPr lang="en-GB" sz="2400" b="1" dirty="0" smtClean="0">
                <a:latin typeface="Comic Sans MS" pitchFamily="66" charset="0"/>
              </a:rPr>
              <a:t>Human Resources</a:t>
            </a:r>
          </a:p>
          <a:p>
            <a:pPr marL="457200" indent="-457200" algn="ctr">
              <a:lnSpc>
                <a:spcPct val="150000"/>
              </a:lnSpc>
              <a:buFont typeface="+mj-lt"/>
              <a:buAutoNum type="arabicPeriod"/>
              <a:defRPr/>
            </a:pPr>
            <a:r>
              <a:rPr lang="en-GB" sz="2400" b="1" dirty="0" smtClean="0">
                <a:latin typeface="Comic Sans MS" pitchFamily="66" charset="0"/>
              </a:rPr>
              <a:t>Trade Unions and Industrial Relations</a:t>
            </a:r>
            <a:endParaRPr lang="en-GB" sz="2400" b="1" dirty="0">
              <a:latin typeface="Comic Sans MS" pitchFamily="66" charset="0"/>
            </a:endParaRPr>
          </a:p>
          <a:p>
            <a:pPr marL="457200" indent="-457200" algn="ctr">
              <a:lnSpc>
                <a:spcPct val="150000"/>
              </a:lnSpc>
              <a:buFont typeface="+mj-lt"/>
              <a:buAutoNum type="arabicPeriod"/>
              <a:defRPr/>
            </a:pPr>
            <a:r>
              <a:rPr lang="en-GB" sz="2400" b="1" dirty="0">
                <a:latin typeface="Comic Sans MS" pitchFamily="66" charset="0"/>
              </a:rPr>
              <a:t>Try the </a:t>
            </a:r>
            <a:r>
              <a:rPr lang="en-GB" sz="2400" b="1" dirty="0" smtClean="0">
                <a:latin typeface="Comic Sans MS" pitchFamily="66" charset="0"/>
              </a:rPr>
              <a:t>activities!</a:t>
            </a:r>
          </a:p>
          <a:p>
            <a:pPr marL="457200" indent="-457200" algn="ctr">
              <a:lnSpc>
                <a:spcPct val="150000"/>
              </a:lnSpc>
              <a:defRPr/>
            </a:pPr>
            <a:endParaRPr lang="en-GB" b="1" dirty="0">
              <a:latin typeface="Comic Sans MS" pitchFamily="66" charset="0"/>
            </a:endParaRPr>
          </a:p>
          <a:p>
            <a:pPr algn="ctr">
              <a:defRPr/>
            </a:pPr>
            <a:endParaRPr lang="en-GB" sz="2000" b="1" dirty="0">
              <a:latin typeface="Comic Sans MS" pitchFamily="66" charset="0"/>
            </a:endParaRPr>
          </a:p>
          <a:p>
            <a:pPr algn="ctr">
              <a:defRPr/>
            </a:pPr>
            <a:endParaRPr lang="en-GB" sz="2000" b="1" dirty="0">
              <a:latin typeface="Comic Sans MS" pitchFamily="66" charset="0"/>
            </a:endParaRPr>
          </a:p>
          <a:p>
            <a:pPr algn="ctr">
              <a:defRPr/>
            </a:pPr>
            <a:endParaRPr lang="en-GB" sz="2800" dirty="0">
              <a:latin typeface="Comic Sans MS" pitchFamily="66" charset="0"/>
            </a:endParaRPr>
          </a:p>
        </p:txBody>
      </p:sp>
      <p:pic>
        <p:nvPicPr>
          <p:cNvPr id="31749" name="Picture 2" descr="tango applications internet by warszawianka - &quot;Internet&quot; icon from &lt;a href=&quot;http://tango.freedesktop.org/Tango_Desktop_Project&quot;&gt; Tango Project &lt;/a&gt; &#10;&lt;br&gt;&lt;br&gt;&#10;Since version 0.8.90 Tango Project icons are Public Domain: &lt;a href=&quot;http://tango.freedesktop.org/Frequently_Asked_Questions#Terms_of_Use.3F&quot;&gt; Tango Project FAQ &lt;/a&gt;"/>
          <p:cNvPicPr>
            <a:picLocks noChangeAspect="1" noChangeArrowheads="1"/>
          </p:cNvPicPr>
          <p:nvPr/>
        </p:nvPicPr>
        <p:blipFill>
          <a:blip r:embed="rId3" cstate="print"/>
          <a:srcRect/>
          <a:stretch>
            <a:fillRect/>
          </a:stretch>
        </p:blipFill>
        <p:spPr bwMode="auto">
          <a:xfrm>
            <a:off x="250825" y="19050"/>
            <a:ext cx="1089025" cy="1166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F4D6AFB6-46B6-438D-BEB2-1D226A26FB26}" type="slidenum">
              <a:rPr lang="en-GB"/>
              <a:pPr/>
              <a:t>57</a:t>
            </a:fld>
            <a:endParaRPr lang="en-GB"/>
          </a:p>
        </p:txBody>
      </p:sp>
      <p:sp>
        <p:nvSpPr>
          <p:cNvPr id="222210" name="Rectangle 2"/>
          <p:cNvSpPr>
            <a:spLocks noChangeArrowheads="1"/>
          </p:cNvSpPr>
          <p:nvPr/>
        </p:nvSpPr>
        <p:spPr bwMode="auto">
          <a:xfrm>
            <a:off x="0" y="0"/>
            <a:ext cx="9144000" cy="620713"/>
          </a:xfrm>
          <a:prstGeom prst="rect">
            <a:avLst/>
          </a:prstGeom>
          <a:noFill/>
          <a:ln w="9525">
            <a:noFill/>
            <a:miter lim="800000"/>
            <a:headEnd/>
            <a:tailEnd/>
          </a:ln>
          <a:effectLst/>
        </p:spPr>
        <p:txBody>
          <a:bodyPr anchor="ctr"/>
          <a:lstStyle/>
          <a:p>
            <a:r>
              <a:rPr lang="en-GB" sz="2400" b="1">
                <a:solidFill>
                  <a:schemeClr val="tx2"/>
                </a:solidFill>
                <a:latin typeface="Verdana" pitchFamily="34" charset="0"/>
              </a:rPr>
              <a:t>Current Employment Legislation</a:t>
            </a:r>
          </a:p>
        </p:txBody>
      </p:sp>
      <p:pic>
        <p:nvPicPr>
          <p:cNvPr id="222211" name="Picture 3" descr="ANd9GcRumSJV0ukt47bynfvH4qd_eeN_aKBef0yk9LWHSJ0VVQalF353OA"/>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4667250"/>
            <a:ext cx="2095500" cy="2190750"/>
          </a:xfrm>
          <a:prstGeom prst="rect">
            <a:avLst/>
          </a:prstGeom>
          <a:noFill/>
        </p:spPr>
      </p:pic>
      <p:pic>
        <p:nvPicPr>
          <p:cNvPr id="222212" name="Picture 4" descr="Gave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35900" y="5715000"/>
            <a:ext cx="1155700" cy="742950"/>
          </a:xfrm>
          <a:prstGeom prst="rect">
            <a:avLst/>
          </a:prstGeom>
          <a:noFill/>
        </p:spPr>
      </p:pic>
      <p:sp>
        <p:nvSpPr>
          <p:cNvPr id="222214" name="AutoShape 6"/>
          <p:cNvSpPr>
            <a:spLocks noChangeArrowheads="1"/>
          </p:cNvSpPr>
          <p:nvPr/>
        </p:nvSpPr>
        <p:spPr bwMode="auto">
          <a:xfrm>
            <a:off x="1905000" y="685800"/>
            <a:ext cx="7239000" cy="5791200"/>
          </a:xfrm>
          <a:prstGeom prst="wedgeRoundRectCallout">
            <a:avLst>
              <a:gd name="adj1" fmla="val -57572"/>
              <a:gd name="adj2" fmla="val 31623"/>
              <a:gd name="adj3" fmla="val 16667"/>
            </a:avLst>
          </a:prstGeom>
          <a:solidFill>
            <a:srgbClr val="FFD9F3"/>
          </a:solidFill>
          <a:ln w="9525">
            <a:solidFill>
              <a:schemeClr val="tx1"/>
            </a:solidFill>
            <a:miter lim="800000"/>
            <a:headEnd/>
            <a:tailEnd/>
          </a:ln>
          <a:effectLst/>
        </p:spPr>
        <p:txBody>
          <a:bodyPr anchor="ctr"/>
          <a:lstStyle/>
          <a:p>
            <a:r>
              <a:rPr lang="en-GB" sz="2000" dirty="0">
                <a:latin typeface="Calibri" pitchFamily="34" charset="0"/>
              </a:rPr>
              <a:t>The </a:t>
            </a:r>
            <a:r>
              <a:rPr lang="en-GB" sz="2000" b="1" dirty="0">
                <a:latin typeface="Calibri" pitchFamily="34" charset="0"/>
              </a:rPr>
              <a:t>Health and Safety at Work Act </a:t>
            </a:r>
            <a:r>
              <a:rPr lang="en-GB" sz="2000" b="1" dirty="0" smtClean="0">
                <a:latin typeface="Calibri" pitchFamily="34" charset="0"/>
              </a:rPr>
              <a:t>1974.</a:t>
            </a:r>
          </a:p>
          <a:p>
            <a:r>
              <a:rPr lang="en-GB" sz="2000" dirty="0" smtClean="0"/>
              <a:t>This law sets out a number of things that employers (managers) and employees (workers) must do to keep the workplace safe and prevent accidents and injuries. </a:t>
            </a:r>
            <a:endParaRPr lang="en-GB" sz="2000" dirty="0">
              <a:latin typeface="Calibri" pitchFamily="34" charset="0"/>
            </a:endParaRPr>
          </a:p>
          <a:p>
            <a:endParaRPr lang="en-GB" sz="2000" dirty="0">
              <a:latin typeface="Calibri" pitchFamily="34" charset="0"/>
            </a:endParaRPr>
          </a:p>
          <a:p>
            <a:r>
              <a:rPr lang="en-GB" sz="2000" dirty="0">
                <a:latin typeface="Calibri" pitchFamily="34" charset="0"/>
              </a:rPr>
              <a:t>It also defines the general duties on contractors, suppliers of goods and substances for use at work, and persons who are in control of work premises, and those who manage and maintain them</a:t>
            </a:r>
            <a:r>
              <a:rPr lang="en-GB" sz="2000" dirty="0" smtClean="0">
                <a:latin typeface="Calibri" pitchFamily="34" charset="0"/>
              </a:rPr>
              <a:t>.</a:t>
            </a:r>
          </a:p>
          <a:p>
            <a:endParaRPr lang="en-GB" sz="2000" dirty="0" smtClean="0">
              <a:latin typeface="Calibri" pitchFamily="34" charset="0"/>
            </a:endParaRPr>
          </a:p>
          <a:p>
            <a:r>
              <a:rPr lang="en-GB" sz="2000" dirty="0" smtClean="0"/>
              <a:t>Some things which employers must do include:</a:t>
            </a:r>
          </a:p>
          <a:p>
            <a:pPr marL="171450" indent="-171450">
              <a:buFont typeface="Arial" pitchFamily="34" charset="0"/>
              <a:buChar char="•"/>
            </a:pPr>
            <a:r>
              <a:rPr lang="en-GB" sz="2000" dirty="0" smtClean="0"/>
              <a:t>make the workplace safe</a:t>
            </a:r>
          </a:p>
          <a:p>
            <a:pPr marL="171450" indent="-171450">
              <a:buFont typeface="Arial" pitchFamily="34" charset="0"/>
              <a:buChar char="•"/>
            </a:pPr>
            <a:r>
              <a:rPr lang="en-GB" sz="2000" dirty="0" smtClean="0"/>
              <a:t>prevent risks to health</a:t>
            </a:r>
          </a:p>
          <a:p>
            <a:pPr marL="171450" indent="-171450">
              <a:buFont typeface="Arial" pitchFamily="34" charset="0"/>
              <a:buChar char="•"/>
            </a:pPr>
            <a:r>
              <a:rPr lang="en-GB" sz="2000" dirty="0" smtClean="0"/>
              <a:t>ensure that machinery is safe to use</a:t>
            </a:r>
          </a:p>
          <a:p>
            <a:pPr marL="171450" indent="-171450">
              <a:buFont typeface="Arial" pitchFamily="34" charset="0"/>
              <a:buChar char="•"/>
            </a:pPr>
            <a:r>
              <a:rPr lang="en-GB" sz="2000" dirty="0" smtClean="0"/>
              <a:t>provide protective clothing or equipment free of charge</a:t>
            </a:r>
          </a:p>
          <a:p>
            <a:pPr marL="171450" indent="-171450">
              <a:buFont typeface="Arial" pitchFamily="34" charset="0"/>
              <a:buChar char="•"/>
            </a:pPr>
            <a:r>
              <a:rPr lang="en-GB" sz="2000" dirty="0" smtClean="0"/>
              <a:t>provide adequate first aid facilities</a:t>
            </a:r>
          </a:p>
          <a:p>
            <a:pPr marL="171450" indent="-171450">
              <a:buFont typeface="Arial" pitchFamily="34" charset="0"/>
              <a:buChar char="•"/>
            </a:pPr>
            <a:r>
              <a:rPr lang="en-GB" sz="2000" dirty="0" smtClean="0"/>
              <a:t>set up emergency plans</a:t>
            </a:r>
          </a:p>
        </p:txBody>
      </p:sp>
      <p:pic>
        <p:nvPicPr>
          <p:cNvPr id="8" name="Picture 2" descr="https://openclipart.org/image/800px/svg_to_png/3330/barretr-Key.png"/>
          <p:cNvPicPr>
            <a:picLocks noChangeAspect="1" noChangeArrowheads="1"/>
          </p:cNvPicPr>
          <p:nvPr/>
        </p:nvPicPr>
        <p:blipFill>
          <a:blip r:embed="rId4" cstate="print"/>
          <a:srcRect/>
          <a:stretch>
            <a:fillRect/>
          </a:stretch>
        </p:blipFill>
        <p:spPr bwMode="auto">
          <a:xfrm>
            <a:off x="8229600" y="152400"/>
            <a:ext cx="755824" cy="76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222214">
                                            <p:bg/>
                                          </p:spTgt>
                                        </p:tgtEl>
                                        <p:attrNameLst>
                                          <p:attrName>style.visibility</p:attrName>
                                        </p:attrNameLst>
                                      </p:cBhvr>
                                      <p:to>
                                        <p:strVal val="visible"/>
                                      </p:to>
                                    </p:set>
                                    <p:anim calcmode="lin" valueType="num">
                                      <p:cBhvr additive="base">
                                        <p:cTn id="7" dur="1000" fill="hold"/>
                                        <p:tgtEl>
                                          <p:spTgt spid="222214">
                                            <p:bg/>
                                          </p:spTgt>
                                        </p:tgtEl>
                                        <p:attrNameLst>
                                          <p:attrName>ppt_x</p:attrName>
                                        </p:attrNameLst>
                                      </p:cBhvr>
                                      <p:tavLst>
                                        <p:tav tm="0">
                                          <p:val>
                                            <p:strVal val="1+#ppt_w/2"/>
                                          </p:val>
                                        </p:tav>
                                        <p:tav tm="100000">
                                          <p:val>
                                            <p:strVal val="#ppt_x"/>
                                          </p:val>
                                        </p:tav>
                                      </p:tavLst>
                                    </p:anim>
                                    <p:anim calcmode="lin" valueType="num">
                                      <p:cBhvr additive="base">
                                        <p:cTn id="8" dur="1000" fill="hold"/>
                                        <p:tgtEl>
                                          <p:spTgt spid="222214">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222214">
                                            <p:txEl>
                                              <p:pRg st="0" end="0"/>
                                            </p:txEl>
                                          </p:spTgt>
                                        </p:tgtEl>
                                        <p:attrNameLst>
                                          <p:attrName>style.visibility</p:attrName>
                                        </p:attrNameLst>
                                      </p:cBhvr>
                                      <p:to>
                                        <p:strVal val="visible"/>
                                      </p:to>
                                    </p:set>
                                    <p:anim calcmode="lin" valueType="num">
                                      <p:cBhvr additive="base">
                                        <p:cTn id="13" dur="1000" fill="hold"/>
                                        <p:tgtEl>
                                          <p:spTgt spid="222214">
                                            <p:txEl>
                                              <p:pRg st="0" end="0"/>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2222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grpId="0" nodeType="clickEffect">
                                  <p:stCondLst>
                                    <p:cond delay="0"/>
                                  </p:stCondLst>
                                  <p:childTnLst>
                                    <p:set>
                                      <p:cBhvr>
                                        <p:cTn id="18" dur="1" fill="hold">
                                          <p:stCondLst>
                                            <p:cond delay="0"/>
                                          </p:stCondLst>
                                        </p:cTn>
                                        <p:tgtEl>
                                          <p:spTgt spid="222214">
                                            <p:txEl>
                                              <p:pRg st="1" end="1"/>
                                            </p:txEl>
                                          </p:spTgt>
                                        </p:tgtEl>
                                        <p:attrNameLst>
                                          <p:attrName>style.visibility</p:attrName>
                                        </p:attrNameLst>
                                      </p:cBhvr>
                                      <p:to>
                                        <p:strVal val="visible"/>
                                      </p:to>
                                    </p:set>
                                    <p:anim calcmode="lin" valueType="num">
                                      <p:cBhvr additive="base">
                                        <p:cTn id="19" dur="1000" fill="hold"/>
                                        <p:tgtEl>
                                          <p:spTgt spid="222214">
                                            <p:txEl>
                                              <p:pRg st="1" end="1"/>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2222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grpId="0" nodeType="clickEffect">
                                  <p:stCondLst>
                                    <p:cond delay="0"/>
                                  </p:stCondLst>
                                  <p:childTnLst>
                                    <p:set>
                                      <p:cBhvr>
                                        <p:cTn id="24" dur="1" fill="hold">
                                          <p:stCondLst>
                                            <p:cond delay="0"/>
                                          </p:stCondLst>
                                        </p:cTn>
                                        <p:tgtEl>
                                          <p:spTgt spid="222214">
                                            <p:txEl>
                                              <p:pRg st="3" end="3"/>
                                            </p:txEl>
                                          </p:spTgt>
                                        </p:tgtEl>
                                        <p:attrNameLst>
                                          <p:attrName>style.visibility</p:attrName>
                                        </p:attrNameLst>
                                      </p:cBhvr>
                                      <p:to>
                                        <p:strVal val="visible"/>
                                      </p:to>
                                    </p:set>
                                    <p:anim calcmode="lin" valueType="num">
                                      <p:cBhvr additive="base">
                                        <p:cTn id="25" dur="1000" fill="hold"/>
                                        <p:tgtEl>
                                          <p:spTgt spid="222214">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22221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2" fill="hold" grpId="0" nodeType="clickEffect">
                                  <p:stCondLst>
                                    <p:cond delay="0"/>
                                  </p:stCondLst>
                                  <p:childTnLst>
                                    <p:set>
                                      <p:cBhvr>
                                        <p:cTn id="30" dur="1" fill="hold">
                                          <p:stCondLst>
                                            <p:cond delay="0"/>
                                          </p:stCondLst>
                                        </p:cTn>
                                        <p:tgtEl>
                                          <p:spTgt spid="222214">
                                            <p:txEl>
                                              <p:pRg st="5" end="5"/>
                                            </p:txEl>
                                          </p:spTgt>
                                        </p:tgtEl>
                                        <p:attrNameLst>
                                          <p:attrName>style.visibility</p:attrName>
                                        </p:attrNameLst>
                                      </p:cBhvr>
                                      <p:to>
                                        <p:strVal val="visible"/>
                                      </p:to>
                                    </p:set>
                                    <p:anim calcmode="lin" valueType="num">
                                      <p:cBhvr additive="base">
                                        <p:cTn id="31" dur="1000" fill="hold"/>
                                        <p:tgtEl>
                                          <p:spTgt spid="222214">
                                            <p:txEl>
                                              <p:pRg st="5" end="5"/>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22221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2" fill="hold" grpId="0" nodeType="clickEffect">
                                  <p:stCondLst>
                                    <p:cond delay="0"/>
                                  </p:stCondLst>
                                  <p:childTnLst>
                                    <p:set>
                                      <p:cBhvr>
                                        <p:cTn id="36" dur="1" fill="hold">
                                          <p:stCondLst>
                                            <p:cond delay="0"/>
                                          </p:stCondLst>
                                        </p:cTn>
                                        <p:tgtEl>
                                          <p:spTgt spid="222214">
                                            <p:txEl>
                                              <p:pRg st="6" end="6"/>
                                            </p:txEl>
                                          </p:spTgt>
                                        </p:tgtEl>
                                        <p:attrNameLst>
                                          <p:attrName>style.visibility</p:attrName>
                                        </p:attrNameLst>
                                      </p:cBhvr>
                                      <p:to>
                                        <p:strVal val="visible"/>
                                      </p:to>
                                    </p:set>
                                    <p:anim calcmode="lin" valueType="num">
                                      <p:cBhvr additive="base">
                                        <p:cTn id="37" dur="1000" fill="hold"/>
                                        <p:tgtEl>
                                          <p:spTgt spid="222214">
                                            <p:txEl>
                                              <p:pRg st="6" end="6"/>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22221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2" fill="hold" grpId="0" nodeType="clickEffect">
                                  <p:stCondLst>
                                    <p:cond delay="0"/>
                                  </p:stCondLst>
                                  <p:childTnLst>
                                    <p:set>
                                      <p:cBhvr>
                                        <p:cTn id="42" dur="1" fill="hold">
                                          <p:stCondLst>
                                            <p:cond delay="0"/>
                                          </p:stCondLst>
                                        </p:cTn>
                                        <p:tgtEl>
                                          <p:spTgt spid="222214">
                                            <p:txEl>
                                              <p:pRg st="7" end="7"/>
                                            </p:txEl>
                                          </p:spTgt>
                                        </p:tgtEl>
                                        <p:attrNameLst>
                                          <p:attrName>style.visibility</p:attrName>
                                        </p:attrNameLst>
                                      </p:cBhvr>
                                      <p:to>
                                        <p:strVal val="visible"/>
                                      </p:to>
                                    </p:set>
                                    <p:anim calcmode="lin" valueType="num">
                                      <p:cBhvr additive="base">
                                        <p:cTn id="43" dur="1000" fill="hold"/>
                                        <p:tgtEl>
                                          <p:spTgt spid="222214">
                                            <p:txEl>
                                              <p:pRg st="7" end="7"/>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22221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2" fill="hold" grpId="0" nodeType="clickEffect">
                                  <p:stCondLst>
                                    <p:cond delay="0"/>
                                  </p:stCondLst>
                                  <p:childTnLst>
                                    <p:set>
                                      <p:cBhvr>
                                        <p:cTn id="48" dur="1" fill="hold">
                                          <p:stCondLst>
                                            <p:cond delay="0"/>
                                          </p:stCondLst>
                                        </p:cTn>
                                        <p:tgtEl>
                                          <p:spTgt spid="222214">
                                            <p:txEl>
                                              <p:pRg st="8" end="8"/>
                                            </p:txEl>
                                          </p:spTgt>
                                        </p:tgtEl>
                                        <p:attrNameLst>
                                          <p:attrName>style.visibility</p:attrName>
                                        </p:attrNameLst>
                                      </p:cBhvr>
                                      <p:to>
                                        <p:strVal val="visible"/>
                                      </p:to>
                                    </p:set>
                                    <p:anim calcmode="lin" valueType="num">
                                      <p:cBhvr additive="base">
                                        <p:cTn id="49" dur="1000" fill="hold"/>
                                        <p:tgtEl>
                                          <p:spTgt spid="222214">
                                            <p:txEl>
                                              <p:pRg st="8" end="8"/>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22221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7" presetClass="entr" presetSubtype="2" fill="hold" grpId="0" nodeType="clickEffect">
                                  <p:stCondLst>
                                    <p:cond delay="0"/>
                                  </p:stCondLst>
                                  <p:childTnLst>
                                    <p:set>
                                      <p:cBhvr>
                                        <p:cTn id="54" dur="1" fill="hold">
                                          <p:stCondLst>
                                            <p:cond delay="0"/>
                                          </p:stCondLst>
                                        </p:cTn>
                                        <p:tgtEl>
                                          <p:spTgt spid="222214">
                                            <p:txEl>
                                              <p:pRg st="9" end="9"/>
                                            </p:txEl>
                                          </p:spTgt>
                                        </p:tgtEl>
                                        <p:attrNameLst>
                                          <p:attrName>style.visibility</p:attrName>
                                        </p:attrNameLst>
                                      </p:cBhvr>
                                      <p:to>
                                        <p:strVal val="visible"/>
                                      </p:to>
                                    </p:set>
                                    <p:anim calcmode="lin" valueType="num">
                                      <p:cBhvr additive="base">
                                        <p:cTn id="55" dur="1000" fill="hold"/>
                                        <p:tgtEl>
                                          <p:spTgt spid="222214">
                                            <p:txEl>
                                              <p:pRg st="9" end="9"/>
                                            </p:txEl>
                                          </p:spTgt>
                                        </p:tgtEl>
                                        <p:attrNameLst>
                                          <p:attrName>ppt_x</p:attrName>
                                        </p:attrNameLst>
                                      </p:cBhvr>
                                      <p:tavLst>
                                        <p:tav tm="0">
                                          <p:val>
                                            <p:strVal val="1+#ppt_w/2"/>
                                          </p:val>
                                        </p:tav>
                                        <p:tav tm="100000">
                                          <p:val>
                                            <p:strVal val="#ppt_x"/>
                                          </p:val>
                                        </p:tav>
                                      </p:tavLst>
                                    </p:anim>
                                    <p:anim calcmode="lin" valueType="num">
                                      <p:cBhvr additive="base">
                                        <p:cTn id="56" dur="1000" fill="hold"/>
                                        <p:tgtEl>
                                          <p:spTgt spid="222214">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7" presetClass="entr" presetSubtype="2" fill="hold" grpId="0" nodeType="clickEffect">
                                  <p:stCondLst>
                                    <p:cond delay="0"/>
                                  </p:stCondLst>
                                  <p:childTnLst>
                                    <p:set>
                                      <p:cBhvr>
                                        <p:cTn id="60" dur="1" fill="hold">
                                          <p:stCondLst>
                                            <p:cond delay="0"/>
                                          </p:stCondLst>
                                        </p:cTn>
                                        <p:tgtEl>
                                          <p:spTgt spid="222214">
                                            <p:txEl>
                                              <p:pRg st="10" end="10"/>
                                            </p:txEl>
                                          </p:spTgt>
                                        </p:tgtEl>
                                        <p:attrNameLst>
                                          <p:attrName>style.visibility</p:attrName>
                                        </p:attrNameLst>
                                      </p:cBhvr>
                                      <p:to>
                                        <p:strVal val="visible"/>
                                      </p:to>
                                    </p:set>
                                    <p:anim calcmode="lin" valueType="num">
                                      <p:cBhvr additive="base">
                                        <p:cTn id="61" dur="1000" fill="hold"/>
                                        <p:tgtEl>
                                          <p:spTgt spid="222214">
                                            <p:txEl>
                                              <p:pRg st="10" end="10"/>
                                            </p:txEl>
                                          </p:spTgt>
                                        </p:tgtEl>
                                        <p:attrNameLst>
                                          <p:attrName>ppt_x</p:attrName>
                                        </p:attrNameLst>
                                      </p:cBhvr>
                                      <p:tavLst>
                                        <p:tav tm="0">
                                          <p:val>
                                            <p:strVal val="1+#ppt_w/2"/>
                                          </p:val>
                                        </p:tav>
                                        <p:tav tm="100000">
                                          <p:val>
                                            <p:strVal val="#ppt_x"/>
                                          </p:val>
                                        </p:tav>
                                      </p:tavLst>
                                    </p:anim>
                                    <p:anim calcmode="lin" valueType="num">
                                      <p:cBhvr additive="base">
                                        <p:cTn id="62" dur="1000" fill="hold"/>
                                        <p:tgtEl>
                                          <p:spTgt spid="222214">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7" presetClass="entr" presetSubtype="2" fill="hold" grpId="0" nodeType="clickEffect">
                                  <p:stCondLst>
                                    <p:cond delay="0"/>
                                  </p:stCondLst>
                                  <p:childTnLst>
                                    <p:set>
                                      <p:cBhvr>
                                        <p:cTn id="66" dur="1" fill="hold">
                                          <p:stCondLst>
                                            <p:cond delay="0"/>
                                          </p:stCondLst>
                                        </p:cTn>
                                        <p:tgtEl>
                                          <p:spTgt spid="222214">
                                            <p:txEl>
                                              <p:pRg st="11" end="11"/>
                                            </p:txEl>
                                          </p:spTgt>
                                        </p:tgtEl>
                                        <p:attrNameLst>
                                          <p:attrName>style.visibility</p:attrName>
                                        </p:attrNameLst>
                                      </p:cBhvr>
                                      <p:to>
                                        <p:strVal val="visible"/>
                                      </p:to>
                                    </p:set>
                                    <p:anim calcmode="lin" valueType="num">
                                      <p:cBhvr additive="base">
                                        <p:cTn id="67" dur="1000" fill="hold"/>
                                        <p:tgtEl>
                                          <p:spTgt spid="222214">
                                            <p:txEl>
                                              <p:pRg st="11" end="11"/>
                                            </p:txEl>
                                          </p:spTgt>
                                        </p:tgtEl>
                                        <p:attrNameLst>
                                          <p:attrName>ppt_x</p:attrName>
                                        </p:attrNameLst>
                                      </p:cBhvr>
                                      <p:tavLst>
                                        <p:tav tm="0">
                                          <p:val>
                                            <p:strVal val="1+#ppt_w/2"/>
                                          </p:val>
                                        </p:tav>
                                        <p:tav tm="100000">
                                          <p:val>
                                            <p:strVal val="#ppt_x"/>
                                          </p:val>
                                        </p:tav>
                                      </p:tavLst>
                                    </p:anim>
                                    <p:anim calcmode="lin" valueType="num">
                                      <p:cBhvr additive="base">
                                        <p:cTn id="68" dur="1000" fill="hold"/>
                                        <p:tgtEl>
                                          <p:spTgt spid="222214">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4" grpId="0" build="p"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C78B34B8-5B05-46A0-8F28-36A32D05EE18}" type="slidenum">
              <a:rPr lang="en-GB"/>
              <a:pPr/>
              <a:t>58</a:t>
            </a:fld>
            <a:endParaRPr lang="en-GB"/>
          </a:p>
        </p:txBody>
      </p:sp>
      <p:sp>
        <p:nvSpPr>
          <p:cNvPr id="221186" name="Rectangle 2"/>
          <p:cNvSpPr>
            <a:spLocks noChangeArrowheads="1"/>
          </p:cNvSpPr>
          <p:nvPr/>
        </p:nvSpPr>
        <p:spPr bwMode="auto">
          <a:xfrm>
            <a:off x="0" y="0"/>
            <a:ext cx="9144000" cy="620713"/>
          </a:xfrm>
          <a:prstGeom prst="rect">
            <a:avLst/>
          </a:prstGeom>
          <a:noFill/>
          <a:ln w="9525">
            <a:noFill/>
            <a:miter lim="800000"/>
            <a:headEnd/>
            <a:tailEnd/>
          </a:ln>
          <a:effectLst/>
        </p:spPr>
        <p:txBody>
          <a:bodyPr anchor="ctr"/>
          <a:lstStyle/>
          <a:p>
            <a:r>
              <a:rPr lang="en-GB" sz="2400" b="1">
                <a:solidFill>
                  <a:schemeClr val="tx2"/>
                </a:solidFill>
                <a:latin typeface="Verdana" pitchFamily="34" charset="0"/>
              </a:rPr>
              <a:t>Current Employment Legislation</a:t>
            </a:r>
          </a:p>
        </p:txBody>
      </p:sp>
      <p:pic>
        <p:nvPicPr>
          <p:cNvPr id="221191" name="Picture 7" descr="ANd9GcRumSJV0ukt47bynfvH4qd_eeN_aKBef0yk9LWHSJ0VVQalF353OA"/>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4667250"/>
            <a:ext cx="2095500" cy="2190750"/>
          </a:xfrm>
          <a:prstGeom prst="rect">
            <a:avLst/>
          </a:prstGeom>
          <a:noFill/>
        </p:spPr>
      </p:pic>
      <p:pic>
        <p:nvPicPr>
          <p:cNvPr id="221192" name="Picture 8" descr="Gave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12088" y="5734050"/>
            <a:ext cx="1155700" cy="742950"/>
          </a:xfrm>
          <a:prstGeom prst="rect">
            <a:avLst/>
          </a:prstGeom>
          <a:noFill/>
        </p:spPr>
      </p:pic>
      <p:sp>
        <p:nvSpPr>
          <p:cNvPr id="221194" name="AutoShape 10"/>
          <p:cNvSpPr>
            <a:spLocks noChangeArrowheads="1"/>
          </p:cNvSpPr>
          <p:nvPr/>
        </p:nvSpPr>
        <p:spPr bwMode="auto">
          <a:xfrm>
            <a:off x="2484438" y="549275"/>
            <a:ext cx="5256212" cy="5688013"/>
          </a:xfrm>
          <a:prstGeom prst="wedgeRoundRectCallout">
            <a:avLst>
              <a:gd name="adj1" fmla="val -69754"/>
              <a:gd name="adj2" fmla="val 35180"/>
              <a:gd name="adj3" fmla="val 16667"/>
            </a:avLst>
          </a:prstGeom>
          <a:solidFill>
            <a:srgbClr val="FFD9F3"/>
          </a:solidFill>
          <a:ln w="9525">
            <a:solidFill>
              <a:schemeClr val="tx1"/>
            </a:solidFill>
            <a:miter lim="800000"/>
            <a:headEnd/>
            <a:tailEnd/>
          </a:ln>
          <a:effectLst/>
        </p:spPr>
        <p:txBody>
          <a:bodyPr anchor="ctr"/>
          <a:lstStyle/>
          <a:p>
            <a:r>
              <a:rPr lang="en-GB" dirty="0">
                <a:latin typeface="Calibri" pitchFamily="34" charset="0"/>
              </a:rPr>
              <a:t>The</a:t>
            </a:r>
            <a:r>
              <a:rPr lang="en-GB" b="1" dirty="0">
                <a:latin typeface="Calibri" pitchFamily="34" charset="0"/>
              </a:rPr>
              <a:t> Employment Right Act 1996</a:t>
            </a:r>
            <a:r>
              <a:rPr lang="en-GB" dirty="0">
                <a:latin typeface="Calibri" pitchFamily="34" charset="0"/>
              </a:rPr>
              <a:t> </a:t>
            </a:r>
            <a:r>
              <a:rPr lang="en-GB" dirty="0" smtClean="0">
                <a:latin typeface="Calibri" pitchFamily="34" charset="0"/>
              </a:rPr>
              <a:t>sets out the following basic rights for employees:</a:t>
            </a:r>
            <a:endParaRPr lang="en-GB" dirty="0">
              <a:latin typeface="Calibri" pitchFamily="34" charset="0"/>
            </a:endParaRPr>
          </a:p>
          <a:p>
            <a:endParaRPr lang="en-GB" dirty="0">
              <a:latin typeface="Calibri" pitchFamily="34" charset="0"/>
            </a:endParaRPr>
          </a:p>
          <a:p>
            <a:pPr marL="266700" indent="-171450">
              <a:buFont typeface="Arial" pitchFamily="34" charset="0"/>
              <a:buChar char="•"/>
            </a:pPr>
            <a:r>
              <a:rPr lang="en-GB" dirty="0" smtClean="0">
                <a:latin typeface="Calibri" pitchFamily="34" charset="0"/>
              </a:rPr>
              <a:t>A written employment contract;</a:t>
            </a:r>
          </a:p>
          <a:p>
            <a:pPr marL="266700" indent="-171450">
              <a:buFont typeface="Arial" pitchFamily="34" charset="0"/>
              <a:buChar char="•"/>
            </a:pPr>
            <a:endParaRPr lang="en-GB" dirty="0">
              <a:latin typeface="Calibri" pitchFamily="34" charset="0"/>
            </a:endParaRPr>
          </a:p>
          <a:p>
            <a:pPr marL="266700" indent="-171450">
              <a:buFont typeface="Arial" pitchFamily="34" charset="0"/>
              <a:buChar char="•"/>
            </a:pPr>
            <a:r>
              <a:rPr lang="en-GB" dirty="0">
                <a:latin typeface="Calibri" pitchFamily="34" charset="0"/>
              </a:rPr>
              <a:t>Protection of wages and the right to an itemised payslip;</a:t>
            </a:r>
          </a:p>
          <a:p>
            <a:pPr marL="266700" indent="-171450">
              <a:buFont typeface="Arial" pitchFamily="34" charset="0"/>
              <a:buChar char="•"/>
            </a:pPr>
            <a:endParaRPr lang="en-GB" dirty="0">
              <a:latin typeface="Calibri" pitchFamily="34" charset="0"/>
            </a:endParaRPr>
          </a:p>
          <a:p>
            <a:pPr marL="266700" indent="-171450">
              <a:buFont typeface="Arial" pitchFamily="34" charset="0"/>
              <a:buChar char="•"/>
            </a:pPr>
            <a:r>
              <a:rPr lang="en-GB" dirty="0">
                <a:latin typeface="Calibri" pitchFamily="34" charset="0"/>
              </a:rPr>
              <a:t>Maternity rights;</a:t>
            </a:r>
          </a:p>
          <a:p>
            <a:pPr marL="266700" indent="-171450">
              <a:buFont typeface="Arial" pitchFamily="34" charset="0"/>
              <a:buChar char="•"/>
            </a:pPr>
            <a:endParaRPr lang="en-GB" dirty="0">
              <a:latin typeface="Calibri" pitchFamily="34" charset="0"/>
            </a:endParaRPr>
          </a:p>
          <a:p>
            <a:pPr marL="266700" indent="-171450">
              <a:buFont typeface="Arial" pitchFamily="34" charset="0"/>
              <a:buChar char="•"/>
            </a:pPr>
            <a:r>
              <a:rPr lang="en-GB" dirty="0">
                <a:latin typeface="Calibri" pitchFamily="34" charset="0"/>
              </a:rPr>
              <a:t>A right to not be unfairly dismissed;</a:t>
            </a:r>
          </a:p>
          <a:p>
            <a:pPr marL="266700" indent="-171450">
              <a:buFont typeface="Arial" pitchFamily="34" charset="0"/>
              <a:buChar char="•"/>
            </a:pPr>
            <a:endParaRPr lang="en-GB" dirty="0">
              <a:latin typeface="Calibri" pitchFamily="34" charset="0"/>
            </a:endParaRPr>
          </a:p>
          <a:p>
            <a:pPr marL="266700" indent="-171450">
              <a:buFont typeface="Arial" pitchFamily="34" charset="0"/>
              <a:buChar char="•"/>
            </a:pPr>
            <a:r>
              <a:rPr lang="en-GB" dirty="0" smtClean="0">
                <a:latin typeface="Calibri" pitchFamily="34" charset="0"/>
              </a:rPr>
              <a:t>A minimum notice period for redundancy;</a:t>
            </a:r>
            <a:endParaRPr lang="en-GB" dirty="0">
              <a:latin typeface="Calibri" pitchFamily="34" charset="0"/>
            </a:endParaRPr>
          </a:p>
          <a:p>
            <a:pPr marL="266700" indent="-171450">
              <a:buFont typeface="Arial" pitchFamily="34" charset="0"/>
              <a:buChar char="•"/>
            </a:pPr>
            <a:endParaRPr lang="en-GB" dirty="0">
              <a:latin typeface="Calibri" pitchFamily="34" charset="0"/>
            </a:endParaRPr>
          </a:p>
          <a:p>
            <a:pPr marL="266700" indent="-171450">
              <a:buFont typeface="Arial" pitchFamily="34" charset="0"/>
              <a:buChar char="•"/>
            </a:pPr>
            <a:r>
              <a:rPr lang="en-GB" dirty="0">
                <a:latin typeface="Calibri" pitchFamily="34" charset="0"/>
              </a:rPr>
              <a:t>Redundancy provisions, including the right to redundancy pay;</a:t>
            </a:r>
          </a:p>
          <a:p>
            <a:pPr marL="266700" indent="-171450">
              <a:buFont typeface="Arial" pitchFamily="34" charset="0"/>
              <a:buChar char="•"/>
            </a:pPr>
            <a:endParaRPr lang="en-GB" dirty="0">
              <a:latin typeface="Calibri" pitchFamily="34" charset="0"/>
            </a:endParaRPr>
          </a:p>
          <a:p>
            <a:pPr marL="266700" indent="-171450">
              <a:buFont typeface="Arial" pitchFamily="34" charset="0"/>
              <a:buChar char="•"/>
            </a:pPr>
            <a:r>
              <a:rPr lang="en-GB" dirty="0">
                <a:latin typeface="Calibri" pitchFamily="34" charset="0"/>
              </a:rPr>
              <a:t>Protection from suffering a detriment in employment.</a:t>
            </a:r>
          </a:p>
        </p:txBody>
      </p:sp>
      <p:pic>
        <p:nvPicPr>
          <p:cNvPr id="8" name="Picture 2" descr="https://openclipart.org/image/800px/svg_to_png/3330/barretr-Key.png"/>
          <p:cNvPicPr>
            <a:picLocks noChangeAspect="1" noChangeArrowheads="1"/>
          </p:cNvPicPr>
          <p:nvPr/>
        </p:nvPicPr>
        <p:blipFill>
          <a:blip r:embed="rId4" cstate="print"/>
          <a:srcRect/>
          <a:stretch>
            <a:fillRect/>
          </a:stretch>
        </p:blipFill>
        <p:spPr bwMode="auto">
          <a:xfrm>
            <a:off x="8229600" y="152400"/>
            <a:ext cx="755824" cy="76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221194">
                                            <p:bg/>
                                          </p:spTgt>
                                        </p:tgtEl>
                                        <p:attrNameLst>
                                          <p:attrName>style.visibility</p:attrName>
                                        </p:attrNameLst>
                                      </p:cBhvr>
                                      <p:to>
                                        <p:strVal val="visible"/>
                                      </p:to>
                                    </p:set>
                                    <p:anim calcmode="lin" valueType="num">
                                      <p:cBhvr additive="base">
                                        <p:cTn id="7" dur="1000" fill="hold"/>
                                        <p:tgtEl>
                                          <p:spTgt spid="221194">
                                            <p:bg/>
                                          </p:spTgt>
                                        </p:tgtEl>
                                        <p:attrNameLst>
                                          <p:attrName>ppt_x</p:attrName>
                                        </p:attrNameLst>
                                      </p:cBhvr>
                                      <p:tavLst>
                                        <p:tav tm="0">
                                          <p:val>
                                            <p:strVal val="1+#ppt_w/2"/>
                                          </p:val>
                                        </p:tav>
                                        <p:tav tm="100000">
                                          <p:val>
                                            <p:strVal val="#ppt_x"/>
                                          </p:val>
                                        </p:tav>
                                      </p:tavLst>
                                    </p:anim>
                                    <p:anim calcmode="lin" valueType="num">
                                      <p:cBhvr additive="base">
                                        <p:cTn id="8" dur="1000" fill="hold"/>
                                        <p:tgtEl>
                                          <p:spTgt spid="221194">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221194">
                                            <p:txEl>
                                              <p:pRg st="0" end="0"/>
                                            </p:txEl>
                                          </p:spTgt>
                                        </p:tgtEl>
                                        <p:attrNameLst>
                                          <p:attrName>style.visibility</p:attrName>
                                        </p:attrNameLst>
                                      </p:cBhvr>
                                      <p:to>
                                        <p:strVal val="visible"/>
                                      </p:to>
                                    </p:set>
                                    <p:anim calcmode="lin" valueType="num">
                                      <p:cBhvr additive="base">
                                        <p:cTn id="13" dur="1000" fill="hold"/>
                                        <p:tgtEl>
                                          <p:spTgt spid="221194">
                                            <p:txEl>
                                              <p:pRg st="0" end="0"/>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22119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grpId="0" nodeType="clickEffect">
                                  <p:stCondLst>
                                    <p:cond delay="0"/>
                                  </p:stCondLst>
                                  <p:childTnLst>
                                    <p:set>
                                      <p:cBhvr>
                                        <p:cTn id="18" dur="1" fill="hold">
                                          <p:stCondLst>
                                            <p:cond delay="0"/>
                                          </p:stCondLst>
                                        </p:cTn>
                                        <p:tgtEl>
                                          <p:spTgt spid="221194">
                                            <p:txEl>
                                              <p:pRg st="2" end="2"/>
                                            </p:txEl>
                                          </p:spTgt>
                                        </p:tgtEl>
                                        <p:attrNameLst>
                                          <p:attrName>style.visibility</p:attrName>
                                        </p:attrNameLst>
                                      </p:cBhvr>
                                      <p:to>
                                        <p:strVal val="visible"/>
                                      </p:to>
                                    </p:set>
                                    <p:anim calcmode="lin" valueType="num">
                                      <p:cBhvr additive="base">
                                        <p:cTn id="19" dur="1000" fill="hold"/>
                                        <p:tgtEl>
                                          <p:spTgt spid="221194">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22119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grpId="0" nodeType="clickEffect">
                                  <p:stCondLst>
                                    <p:cond delay="0"/>
                                  </p:stCondLst>
                                  <p:childTnLst>
                                    <p:set>
                                      <p:cBhvr>
                                        <p:cTn id="24" dur="1" fill="hold">
                                          <p:stCondLst>
                                            <p:cond delay="0"/>
                                          </p:stCondLst>
                                        </p:cTn>
                                        <p:tgtEl>
                                          <p:spTgt spid="221194">
                                            <p:txEl>
                                              <p:pRg st="4" end="4"/>
                                            </p:txEl>
                                          </p:spTgt>
                                        </p:tgtEl>
                                        <p:attrNameLst>
                                          <p:attrName>style.visibility</p:attrName>
                                        </p:attrNameLst>
                                      </p:cBhvr>
                                      <p:to>
                                        <p:strVal val="visible"/>
                                      </p:to>
                                    </p:set>
                                    <p:anim calcmode="lin" valueType="num">
                                      <p:cBhvr additive="base">
                                        <p:cTn id="25" dur="1000" fill="hold"/>
                                        <p:tgtEl>
                                          <p:spTgt spid="221194">
                                            <p:txEl>
                                              <p:pRg st="4" end="4"/>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22119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2" fill="hold" grpId="0" nodeType="clickEffect">
                                  <p:stCondLst>
                                    <p:cond delay="0"/>
                                  </p:stCondLst>
                                  <p:childTnLst>
                                    <p:set>
                                      <p:cBhvr>
                                        <p:cTn id="30" dur="1" fill="hold">
                                          <p:stCondLst>
                                            <p:cond delay="0"/>
                                          </p:stCondLst>
                                        </p:cTn>
                                        <p:tgtEl>
                                          <p:spTgt spid="221194">
                                            <p:txEl>
                                              <p:pRg st="6" end="6"/>
                                            </p:txEl>
                                          </p:spTgt>
                                        </p:tgtEl>
                                        <p:attrNameLst>
                                          <p:attrName>style.visibility</p:attrName>
                                        </p:attrNameLst>
                                      </p:cBhvr>
                                      <p:to>
                                        <p:strVal val="visible"/>
                                      </p:to>
                                    </p:set>
                                    <p:anim calcmode="lin" valueType="num">
                                      <p:cBhvr additive="base">
                                        <p:cTn id="31" dur="1000" fill="hold"/>
                                        <p:tgtEl>
                                          <p:spTgt spid="221194">
                                            <p:txEl>
                                              <p:pRg st="6" end="6"/>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22119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2" fill="hold" grpId="0" nodeType="clickEffect">
                                  <p:stCondLst>
                                    <p:cond delay="0"/>
                                  </p:stCondLst>
                                  <p:childTnLst>
                                    <p:set>
                                      <p:cBhvr>
                                        <p:cTn id="36" dur="1" fill="hold">
                                          <p:stCondLst>
                                            <p:cond delay="0"/>
                                          </p:stCondLst>
                                        </p:cTn>
                                        <p:tgtEl>
                                          <p:spTgt spid="221194">
                                            <p:txEl>
                                              <p:pRg st="8" end="8"/>
                                            </p:txEl>
                                          </p:spTgt>
                                        </p:tgtEl>
                                        <p:attrNameLst>
                                          <p:attrName>style.visibility</p:attrName>
                                        </p:attrNameLst>
                                      </p:cBhvr>
                                      <p:to>
                                        <p:strVal val="visible"/>
                                      </p:to>
                                    </p:set>
                                    <p:anim calcmode="lin" valueType="num">
                                      <p:cBhvr additive="base">
                                        <p:cTn id="37" dur="1000" fill="hold"/>
                                        <p:tgtEl>
                                          <p:spTgt spid="221194">
                                            <p:txEl>
                                              <p:pRg st="8" end="8"/>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22119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2" fill="hold" grpId="0" nodeType="clickEffect">
                                  <p:stCondLst>
                                    <p:cond delay="0"/>
                                  </p:stCondLst>
                                  <p:childTnLst>
                                    <p:set>
                                      <p:cBhvr>
                                        <p:cTn id="42" dur="1" fill="hold">
                                          <p:stCondLst>
                                            <p:cond delay="0"/>
                                          </p:stCondLst>
                                        </p:cTn>
                                        <p:tgtEl>
                                          <p:spTgt spid="221194">
                                            <p:txEl>
                                              <p:pRg st="10" end="10"/>
                                            </p:txEl>
                                          </p:spTgt>
                                        </p:tgtEl>
                                        <p:attrNameLst>
                                          <p:attrName>style.visibility</p:attrName>
                                        </p:attrNameLst>
                                      </p:cBhvr>
                                      <p:to>
                                        <p:strVal val="visible"/>
                                      </p:to>
                                    </p:set>
                                    <p:anim calcmode="lin" valueType="num">
                                      <p:cBhvr additive="base">
                                        <p:cTn id="43" dur="1000" fill="hold"/>
                                        <p:tgtEl>
                                          <p:spTgt spid="221194">
                                            <p:txEl>
                                              <p:pRg st="10" end="10"/>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221194">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2" fill="hold" grpId="0" nodeType="clickEffect">
                                  <p:stCondLst>
                                    <p:cond delay="0"/>
                                  </p:stCondLst>
                                  <p:childTnLst>
                                    <p:set>
                                      <p:cBhvr>
                                        <p:cTn id="48" dur="1" fill="hold">
                                          <p:stCondLst>
                                            <p:cond delay="0"/>
                                          </p:stCondLst>
                                        </p:cTn>
                                        <p:tgtEl>
                                          <p:spTgt spid="221194">
                                            <p:txEl>
                                              <p:pRg st="12" end="12"/>
                                            </p:txEl>
                                          </p:spTgt>
                                        </p:tgtEl>
                                        <p:attrNameLst>
                                          <p:attrName>style.visibility</p:attrName>
                                        </p:attrNameLst>
                                      </p:cBhvr>
                                      <p:to>
                                        <p:strVal val="visible"/>
                                      </p:to>
                                    </p:set>
                                    <p:anim calcmode="lin" valueType="num">
                                      <p:cBhvr additive="base">
                                        <p:cTn id="49" dur="1000" fill="hold"/>
                                        <p:tgtEl>
                                          <p:spTgt spid="221194">
                                            <p:txEl>
                                              <p:pRg st="12" end="12"/>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221194">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7" presetClass="entr" presetSubtype="2" fill="hold" grpId="0" nodeType="clickEffect">
                                  <p:stCondLst>
                                    <p:cond delay="0"/>
                                  </p:stCondLst>
                                  <p:childTnLst>
                                    <p:set>
                                      <p:cBhvr>
                                        <p:cTn id="54" dur="1" fill="hold">
                                          <p:stCondLst>
                                            <p:cond delay="0"/>
                                          </p:stCondLst>
                                        </p:cTn>
                                        <p:tgtEl>
                                          <p:spTgt spid="221194">
                                            <p:txEl>
                                              <p:pRg st="14" end="14"/>
                                            </p:txEl>
                                          </p:spTgt>
                                        </p:tgtEl>
                                        <p:attrNameLst>
                                          <p:attrName>style.visibility</p:attrName>
                                        </p:attrNameLst>
                                      </p:cBhvr>
                                      <p:to>
                                        <p:strVal val="visible"/>
                                      </p:to>
                                    </p:set>
                                    <p:anim calcmode="lin" valueType="num">
                                      <p:cBhvr additive="base">
                                        <p:cTn id="55" dur="1000" fill="hold"/>
                                        <p:tgtEl>
                                          <p:spTgt spid="221194">
                                            <p:txEl>
                                              <p:pRg st="14" end="14"/>
                                            </p:txEl>
                                          </p:spTgt>
                                        </p:tgtEl>
                                        <p:attrNameLst>
                                          <p:attrName>ppt_x</p:attrName>
                                        </p:attrNameLst>
                                      </p:cBhvr>
                                      <p:tavLst>
                                        <p:tav tm="0">
                                          <p:val>
                                            <p:strVal val="1+#ppt_w/2"/>
                                          </p:val>
                                        </p:tav>
                                        <p:tav tm="100000">
                                          <p:val>
                                            <p:strVal val="#ppt_x"/>
                                          </p:val>
                                        </p:tav>
                                      </p:tavLst>
                                    </p:anim>
                                    <p:anim calcmode="lin" valueType="num">
                                      <p:cBhvr additive="base">
                                        <p:cTn id="56" dur="1000" fill="hold"/>
                                        <p:tgtEl>
                                          <p:spTgt spid="221194">
                                            <p:txEl>
                                              <p:pRg st="14" end="1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4" grpId="0" build="p"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C78B34B8-5B05-46A0-8F28-36A32D05EE18}" type="slidenum">
              <a:rPr lang="en-GB"/>
              <a:pPr/>
              <a:t>59</a:t>
            </a:fld>
            <a:endParaRPr lang="en-GB"/>
          </a:p>
        </p:txBody>
      </p:sp>
      <p:sp>
        <p:nvSpPr>
          <p:cNvPr id="221186" name="Rectangle 2"/>
          <p:cNvSpPr>
            <a:spLocks noChangeArrowheads="1"/>
          </p:cNvSpPr>
          <p:nvPr/>
        </p:nvSpPr>
        <p:spPr bwMode="auto">
          <a:xfrm>
            <a:off x="0" y="0"/>
            <a:ext cx="9144000" cy="620713"/>
          </a:xfrm>
          <a:prstGeom prst="rect">
            <a:avLst/>
          </a:prstGeom>
          <a:noFill/>
          <a:ln w="9525">
            <a:noFill/>
            <a:miter lim="800000"/>
            <a:headEnd/>
            <a:tailEnd/>
          </a:ln>
          <a:effectLst/>
        </p:spPr>
        <p:txBody>
          <a:bodyPr anchor="ctr"/>
          <a:lstStyle/>
          <a:p>
            <a:r>
              <a:rPr lang="en-GB" sz="2400" b="1" dirty="0">
                <a:solidFill>
                  <a:schemeClr val="tx2"/>
                </a:solidFill>
                <a:latin typeface="Verdana" pitchFamily="34" charset="0"/>
              </a:rPr>
              <a:t>Current Employment Legislation</a:t>
            </a:r>
          </a:p>
        </p:txBody>
      </p:sp>
      <p:pic>
        <p:nvPicPr>
          <p:cNvPr id="221191" name="Picture 7" descr="ANd9GcRumSJV0ukt47bynfvH4qd_eeN_aKBef0yk9LWHSJ0VVQalF353OA"/>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4667250"/>
            <a:ext cx="2095500" cy="2190750"/>
          </a:xfrm>
          <a:prstGeom prst="rect">
            <a:avLst/>
          </a:prstGeom>
          <a:noFill/>
        </p:spPr>
      </p:pic>
      <p:pic>
        <p:nvPicPr>
          <p:cNvPr id="221192" name="Picture 8" descr="Gave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812088" y="5734050"/>
            <a:ext cx="1155700" cy="742950"/>
          </a:xfrm>
          <a:prstGeom prst="rect">
            <a:avLst/>
          </a:prstGeom>
          <a:noFill/>
        </p:spPr>
      </p:pic>
      <p:sp>
        <p:nvSpPr>
          <p:cNvPr id="221194" name="AutoShape 10"/>
          <p:cNvSpPr>
            <a:spLocks noChangeArrowheads="1"/>
          </p:cNvSpPr>
          <p:nvPr/>
        </p:nvSpPr>
        <p:spPr bwMode="auto">
          <a:xfrm>
            <a:off x="2484438" y="609600"/>
            <a:ext cx="5256212" cy="5943600"/>
          </a:xfrm>
          <a:prstGeom prst="wedgeRoundRectCallout">
            <a:avLst>
              <a:gd name="adj1" fmla="val -71567"/>
              <a:gd name="adj2" fmla="val 30909"/>
              <a:gd name="adj3" fmla="val 16667"/>
            </a:avLst>
          </a:prstGeom>
          <a:solidFill>
            <a:srgbClr val="FFD9F3"/>
          </a:solidFill>
          <a:ln w="9525">
            <a:solidFill>
              <a:schemeClr val="tx1"/>
            </a:solidFill>
            <a:miter lim="800000"/>
            <a:headEnd/>
            <a:tailEnd/>
          </a:ln>
          <a:effectLst/>
        </p:spPr>
        <p:txBody>
          <a:bodyPr anchor="ctr"/>
          <a:lstStyle/>
          <a:p>
            <a:pPr>
              <a:lnSpc>
                <a:spcPct val="90000"/>
              </a:lnSpc>
            </a:pPr>
            <a:r>
              <a:rPr lang="en-GB" sz="1600" dirty="0" smtClean="0"/>
              <a:t>The </a:t>
            </a:r>
            <a:r>
              <a:rPr lang="en-GB" sz="1600" b="1" dirty="0" smtClean="0"/>
              <a:t>Data Protection Act 1998 </a:t>
            </a:r>
            <a:r>
              <a:rPr lang="en-GB" sz="1600" dirty="0" smtClean="0"/>
              <a:t>is concerned with the way a business collects, stores, processes and distributes information. It is based on eight principles:</a:t>
            </a:r>
          </a:p>
          <a:p>
            <a:pPr marL="342900" indent="-342900">
              <a:lnSpc>
                <a:spcPct val="90000"/>
              </a:lnSpc>
            </a:pPr>
            <a:endParaRPr lang="en-GB" sz="1600" dirty="0" smtClean="0"/>
          </a:p>
          <a:p>
            <a:pPr marL="342900" indent="-342900">
              <a:lnSpc>
                <a:spcPct val="90000"/>
              </a:lnSpc>
              <a:buFont typeface="+mj-lt"/>
              <a:buAutoNum type="arabicPeriod"/>
            </a:pPr>
            <a:r>
              <a:rPr lang="en-GB" sz="1600" dirty="0" smtClean="0"/>
              <a:t>Be obtained fairly and lawfully</a:t>
            </a:r>
          </a:p>
          <a:p>
            <a:pPr marL="342900" indent="-342900">
              <a:lnSpc>
                <a:spcPct val="90000"/>
              </a:lnSpc>
              <a:buFont typeface="+mj-lt"/>
              <a:buAutoNum type="arabicPeriod"/>
            </a:pPr>
            <a:endParaRPr lang="en-GB" sz="1600" dirty="0" smtClean="0"/>
          </a:p>
          <a:p>
            <a:pPr marL="342900" indent="-342900">
              <a:lnSpc>
                <a:spcPct val="90000"/>
              </a:lnSpc>
              <a:buFont typeface="+mj-lt"/>
              <a:buAutoNum type="arabicPeriod"/>
            </a:pPr>
            <a:r>
              <a:rPr lang="en-GB" sz="1600" dirty="0" smtClean="0"/>
              <a:t>Be used for the registered purposes only</a:t>
            </a:r>
          </a:p>
          <a:p>
            <a:pPr marL="342900" indent="-342900">
              <a:lnSpc>
                <a:spcPct val="90000"/>
              </a:lnSpc>
              <a:buFont typeface="+mj-lt"/>
              <a:buAutoNum type="arabicPeriod"/>
            </a:pPr>
            <a:endParaRPr lang="en-GB" sz="1600" dirty="0" smtClean="0"/>
          </a:p>
          <a:p>
            <a:pPr marL="342900" indent="-342900">
              <a:lnSpc>
                <a:spcPct val="90000"/>
              </a:lnSpc>
              <a:buFont typeface="+mj-lt"/>
              <a:buAutoNum type="arabicPeriod"/>
            </a:pPr>
            <a:r>
              <a:rPr lang="en-GB" sz="1600" dirty="0" smtClean="0"/>
              <a:t>Not be used or given to any other person without permission</a:t>
            </a:r>
          </a:p>
          <a:p>
            <a:pPr marL="342900" indent="-342900">
              <a:lnSpc>
                <a:spcPct val="90000"/>
              </a:lnSpc>
              <a:buFont typeface="+mj-lt"/>
              <a:buAutoNum type="arabicPeriod"/>
            </a:pPr>
            <a:endParaRPr lang="en-GB" sz="1600" dirty="0" smtClean="0"/>
          </a:p>
          <a:p>
            <a:pPr marL="342900" indent="-342900">
              <a:lnSpc>
                <a:spcPct val="90000"/>
              </a:lnSpc>
              <a:buFont typeface="+mj-lt"/>
              <a:buAutoNum type="arabicPeriod"/>
            </a:pPr>
            <a:r>
              <a:rPr lang="en-GB" sz="1600" dirty="0" smtClean="0"/>
              <a:t>Be relevant, adequate and not excessive for the required purpose</a:t>
            </a:r>
          </a:p>
          <a:p>
            <a:pPr marL="342900" indent="-342900">
              <a:lnSpc>
                <a:spcPct val="90000"/>
              </a:lnSpc>
              <a:buFont typeface="+mj-lt"/>
              <a:buAutoNum type="arabicPeriod"/>
            </a:pPr>
            <a:endParaRPr lang="en-GB" sz="1600" dirty="0" smtClean="0"/>
          </a:p>
          <a:p>
            <a:pPr marL="342900" indent="-342900">
              <a:lnSpc>
                <a:spcPct val="90000"/>
              </a:lnSpc>
              <a:buFont typeface="+mj-lt"/>
              <a:buAutoNum type="arabicPeriod"/>
            </a:pPr>
            <a:r>
              <a:rPr lang="en-GB" sz="1600" dirty="0" smtClean="0"/>
              <a:t>Be kept accurate and up-to-date</a:t>
            </a:r>
          </a:p>
          <a:p>
            <a:pPr marL="342900" indent="-342900">
              <a:lnSpc>
                <a:spcPct val="90000"/>
              </a:lnSpc>
              <a:buFont typeface="+mj-lt"/>
              <a:buAutoNum type="arabicPeriod"/>
            </a:pPr>
            <a:endParaRPr lang="en-GB" sz="1600" dirty="0" smtClean="0"/>
          </a:p>
          <a:p>
            <a:pPr marL="342900" indent="-342900">
              <a:lnSpc>
                <a:spcPct val="90000"/>
              </a:lnSpc>
              <a:buFont typeface="+mj-lt"/>
              <a:buAutoNum type="arabicPeriod"/>
            </a:pPr>
            <a:r>
              <a:rPr lang="en-GB" sz="1600" dirty="0" smtClean="0"/>
              <a:t>Not be kept for longer than necessary</a:t>
            </a:r>
          </a:p>
          <a:p>
            <a:pPr marL="342900" indent="-342900">
              <a:lnSpc>
                <a:spcPct val="90000"/>
              </a:lnSpc>
              <a:buFont typeface="+mj-lt"/>
              <a:buAutoNum type="arabicPeriod"/>
            </a:pPr>
            <a:endParaRPr lang="en-GB" sz="1600" dirty="0" smtClean="0"/>
          </a:p>
          <a:p>
            <a:pPr marL="342900" indent="-342900">
              <a:lnSpc>
                <a:spcPct val="90000"/>
              </a:lnSpc>
              <a:buFont typeface="+mj-lt"/>
              <a:buAutoNum type="arabicPeriod"/>
            </a:pPr>
            <a:r>
              <a:rPr lang="en-GB" sz="1600" dirty="0" smtClean="0"/>
              <a:t>Be available to the person who it relates to</a:t>
            </a:r>
          </a:p>
          <a:p>
            <a:pPr marL="342900" indent="-342900">
              <a:lnSpc>
                <a:spcPct val="90000"/>
              </a:lnSpc>
              <a:buFont typeface="+mj-lt"/>
              <a:buAutoNum type="arabicPeriod"/>
            </a:pPr>
            <a:endParaRPr lang="en-GB" sz="1600" dirty="0" smtClean="0"/>
          </a:p>
          <a:p>
            <a:pPr marL="342900" indent="-342900">
              <a:lnSpc>
                <a:spcPct val="90000"/>
              </a:lnSpc>
              <a:buFont typeface="+mj-lt"/>
              <a:buAutoNum type="arabicPeriod"/>
            </a:pPr>
            <a:r>
              <a:rPr lang="en-GB" sz="1600" dirty="0" smtClean="0"/>
              <a:t>Be kept secure</a:t>
            </a:r>
          </a:p>
          <a:p>
            <a:pPr marL="342900" indent="-342900">
              <a:lnSpc>
                <a:spcPct val="90000"/>
              </a:lnSpc>
              <a:buFont typeface="+mj-lt"/>
              <a:buAutoNum type="arabicPeriod"/>
            </a:pPr>
            <a:endParaRPr lang="en-GB" sz="1600" dirty="0" smtClean="0"/>
          </a:p>
          <a:p>
            <a:pPr>
              <a:lnSpc>
                <a:spcPct val="90000"/>
              </a:lnSpc>
            </a:pPr>
            <a:r>
              <a:rPr lang="en-GB" sz="1600" dirty="0" smtClean="0"/>
              <a:t>More information available at:</a:t>
            </a:r>
          </a:p>
          <a:p>
            <a:pPr>
              <a:lnSpc>
                <a:spcPct val="90000"/>
              </a:lnSpc>
            </a:pPr>
            <a:r>
              <a:rPr lang="en-GB" sz="1600" b="1" dirty="0" smtClean="0"/>
              <a:t>https://ico.org.uk/for-organisations/guide-to-data-protection/</a:t>
            </a:r>
          </a:p>
        </p:txBody>
      </p:sp>
      <p:pic>
        <p:nvPicPr>
          <p:cNvPr id="8" name="Picture 2" descr="https://openclipart.org/image/800px/svg_to_png/3330/barretr-Key.png"/>
          <p:cNvPicPr>
            <a:picLocks noChangeAspect="1" noChangeArrowheads="1"/>
          </p:cNvPicPr>
          <p:nvPr/>
        </p:nvPicPr>
        <p:blipFill>
          <a:blip r:embed="rId4" cstate="print"/>
          <a:srcRect/>
          <a:stretch>
            <a:fillRect/>
          </a:stretch>
        </p:blipFill>
        <p:spPr bwMode="auto">
          <a:xfrm>
            <a:off x="8229600" y="152400"/>
            <a:ext cx="755824" cy="76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221194">
                                            <p:bg/>
                                          </p:spTgt>
                                        </p:tgtEl>
                                        <p:attrNameLst>
                                          <p:attrName>style.visibility</p:attrName>
                                        </p:attrNameLst>
                                      </p:cBhvr>
                                      <p:to>
                                        <p:strVal val="visible"/>
                                      </p:to>
                                    </p:set>
                                    <p:anim calcmode="lin" valueType="num">
                                      <p:cBhvr additive="base">
                                        <p:cTn id="7" dur="1000" fill="hold"/>
                                        <p:tgtEl>
                                          <p:spTgt spid="221194">
                                            <p:bg/>
                                          </p:spTgt>
                                        </p:tgtEl>
                                        <p:attrNameLst>
                                          <p:attrName>ppt_x</p:attrName>
                                        </p:attrNameLst>
                                      </p:cBhvr>
                                      <p:tavLst>
                                        <p:tav tm="0">
                                          <p:val>
                                            <p:strVal val="1+#ppt_w/2"/>
                                          </p:val>
                                        </p:tav>
                                        <p:tav tm="100000">
                                          <p:val>
                                            <p:strVal val="#ppt_x"/>
                                          </p:val>
                                        </p:tav>
                                      </p:tavLst>
                                    </p:anim>
                                    <p:anim calcmode="lin" valueType="num">
                                      <p:cBhvr additive="base">
                                        <p:cTn id="8" dur="1000" fill="hold"/>
                                        <p:tgtEl>
                                          <p:spTgt spid="221194">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221194">
                                            <p:txEl>
                                              <p:pRg st="0" end="0"/>
                                            </p:txEl>
                                          </p:spTgt>
                                        </p:tgtEl>
                                        <p:attrNameLst>
                                          <p:attrName>style.visibility</p:attrName>
                                        </p:attrNameLst>
                                      </p:cBhvr>
                                      <p:to>
                                        <p:strVal val="visible"/>
                                      </p:to>
                                    </p:set>
                                    <p:anim calcmode="lin" valueType="num">
                                      <p:cBhvr additive="base">
                                        <p:cTn id="13" dur="1000" fill="hold"/>
                                        <p:tgtEl>
                                          <p:spTgt spid="221194">
                                            <p:txEl>
                                              <p:pRg st="0" end="0"/>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22119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grpId="0" nodeType="clickEffect">
                                  <p:stCondLst>
                                    <p:cond delay="0"/>
                                  </p:stCondLst>
                                  <p:childTnLst>
                                    <p:set>
                                      <p:cBhvr>
                                        <p:cTn id="18" dur="1" fill="hold">
                                          <p:stCondLst>
                                            <p:cond delay="0"/>
                                          </p:stCondLst>
                                        </p:cTn>
                                        <p:tgtEl>
                                          <p:spTgt spid="221194">
                                            <p:txEl>
                                              <p:pRg st="2" end="2"/>
                                            </p:txEl>
                                          </p:spTgt>
                                        </p:tgtEl>
                                        <p:attrNameLst>
                                          <p:attrName>style.visibility</p:attrName>
                                        </p:attrNameLst>
                                      </p:cBhvr>
                                      <p:to>
                                        <p:strVal val="visible"/>
                                      </p:to>
                                    </p:set>
                                    <p:anim calcmode="lin" valueType="num">
                                      <p:cBhvr additive="base">
                                        <p:cTn id="19" dur="1000" fill="hold"/>
                                        <p:tgtEl>
                                          <p:spTgt spid="221194">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22119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grpId="0" nodeType="clickEffect">
                                  <p:stCondLst>
                                    <p:cond delay="0"/>
                                  </p:stCondLst>
                                  <p:childTnLst>
                                    <p:set>
                                      <p:cBhvr>
                                        <p:cTn id="24" dur="1" fill="hold">
                                          <p:stCondLst>
                                            <p:cond delay="0"/>
                                          </p:stCondLst>
                                        </p:cTn>
                                        <p:tgtEl>
                                          <p:spTgt spid="221194">
                                            <p:txEl>
                                              <p:pRg st="4" end="4"/>
                                            </p:txEl>
                                          </p:spTgt>
                                        </p:tgtEl>
                                        <p:attrNameLst>
                                          <p:attrName>style.visibility</p:attrName>
                                        </p:attrNameLst>
                                      </p:cBhvr>
                                      <p:to>
                                        <p:strVal val="visible"/>
                                      </p:to>
                                    </p:set>
                                    <p:anim calcmode="lin" valueType="num">
                                      <p:cBhvr additive="base">
                                        <p:cTn id="25" dur="1000" fill="hold"/>
                                        <p:tgtEl>
                                          <p:spTgt spid="221194">
                                            <p:txEl>
                                              <p:pRg st="4" end="4"/>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22119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2" fill="hold" grpId="0" nodeType="clickEffect">
                                  <p:stCondLst>
                                    <p:cond delay="0"/>
                                  </p:stCondLst>
                                  <p:childTnLst>
                                    <p:set>
                                      <p:cBhvr>
                                        <p:cTn id="30" dur="1" fill="hold">
                                          <p:stCondLst>
                                            <p:cond delay="0"/>
                                          </p:stCondLst>
                                        </p:cTn>
                                        <p:tgtEl>
                                          <p:spTgt spid="221194">
                                            <p:txEl>
                                              <p:pRg st="6" end="6"/>
                                            </p:txEl>
                                          </p:spTgt>
                                        </p:tgtEl>
                                        <p:attrNameLst>
                                          <p:attrName>style.visibility</p:attrName>
                                        </p:attrNameLst>
                                      </p:cBhvr>
                                      <p:to>
                                        <p:strVal val="visible"/>
                                      </p:to>
                                    </p:set>
                                    <p:anim calcmode="lin" valueType="num">
                                      <p:cBhvr additive="base">
                                        <p:cTn id="31" dur="1000" fill="hold"/>
                                        <p:tgtEl>
                                          <p:spTgt spid="221194">
                                            <p:txEl>
                                              <p:pRg st="6" end="6"/>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22119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2" fill="hold" grpId="0" nodeType="clickEffect">
                                  <p:stCondLst>
                                    <p:cond delay="0"/>
                                  </p:stCondLst>
                                  <p:childTnLst>
                                    <p:set>
                                      <p:cBhvr>
                                        <p:cTn id="36" dur="1" fill="hold">
                                          <p:stCondLst>
                                            <p:cond delay="0"/>
                                          </p:stCondLst>
                                        </p:cTn>
                                        <p:tgtEl>
                                          <p:spTgt spid="221194">
                                            <p:txEl>
                                              <p:pRg st="8" end="8"/>
                                            </p:txEl>
                                          </p:spTgt>
                                        </p:tgtEl>
                                        <p:attrNameLst>
                                          <p:attrName>style.visibility</p:attrName>
                                        </p:attrNameLst>
                                      </p:cBhvr>
                                      <p:to>
                                        <p:strVal val="visible"/>
                                      </p:to>
                                    </p:set>
                                    <p:anim calcmode="lin" valueType="num">
                                      <p:cBhvr additive="base">
                                        <p:cTn id="37" dur="1000" fill="hold"/>
                                        <p:tgtEl>
                                          <p:spTgt spid="221194">
                                            <p:txEl>
                                              <p:pRg st="8" end="8"/>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22119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2" fill="hold" grpId="0" nodeType="clickEffect">
                                  <p:stCondLst>
                                    <p:cond delay="0"/>
                                  </p:stCondLst>
                                  <p:childTnLst>
                                    <p:set>
                                      <p:cBhvr>
                                        <p:cTn id="42" dur="1" fill="hold">
                                          <p:stCondLst>
                                            <p:cond delay="0"/>
                                          </p:stCondLst>
                                        </p:cTn>
                                        <p:tgtEl>
                                          <p:spTgt spid="221194">
                                            <p:txEl>
                                              <p:pRg st="10" end="10"/>
                                            </p:txEl>
                                          </p:spTgt>
                                        </p:tgtEl>
                                        <p:attrNameLst>
                                          <p:attrName>style.visibility</p:attrName>
                                        </p:attrNameLst>
                                      </p:cBhvr>
                                      <p:to>
                                        <p:strVal val="visible"/>
                                      </p:to>
                                    </p:set>
                                    <p:anim calcmode="lin" valueType="num">
                                      <p:cBhvr additive="base">
                                        <p:cTn id="43" dur="1000" fill="hold"/>
                                        <p:tgtEl>
                                          <p:spTgt spid="221194">
                                            <p:txEl>
                                              <p:pRg st="10" end="10"/>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221194">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2" fill="hold" grpId="0" nodeType="clickEffect">
                                  <p:stCondLst>
                                    <p:cond delay="0"/>
                                  </p:stCondLst>
                                  <p:childTnLst>
                                    <p:set>
                                      <p:cBhvr>
                                        <p:cTn id="48" dur="1" fill="hold">
                                          <p:stCondLst>
                                            <p:cond delay="0"/>
                                          </p:stCondLst>
                                        </p:cTn>
                                        <p:tgtEl>
                                          <p:spTgt spid="221194">
                                            <p:txEl>
                                              <p:pRg st="12" end="12"/>
                                            </p:txEl>
                                          </p:spTgt>
                                        </p:tgtEl>
                                        <p:attrNameLst>
                                          <p:attrName>style.visibility</p:attrName>
                                        </p:attrNameLst>
                                      </p:cBhvr>
                                      <p:to>
                                        <p:strVal val="visible"/>
                                      </p:to>
                                    </p:set>
                                    <p:anim calcmode="lin" valueType="num">
                                      <p:cBhvr additive="base">
                                        <p:cTn id="49" dur="1000" fill="hold"/>
                                        <p:tgtEl>
                                          <p:spTgt spid="221194">
                                            <p:txEl>
                                              <p:pRg st="12" end="12"/>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221194">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7" presetClass="entr" presetSubtype="2" fill="hold" grpId="0" nodeType="clickEffect">
                                  <p:stCondLst>
                                    <p:cond delay="0"/>
                                  </p:stCondLst>
                                  <p:childTnLst>
                                    <p:set>
                                      <p:cBhvr>
                                        <p:cTn id="54" dur="1" fill="hold">
                                          <p:stCondLst>
                                            <p:cond delay="0"/>
                                          </p:stCondLst>
                                        </p:cTn>
                                        <p:tgtEl>
                                          <p:spTgt spid="221194">
                                            <p:txEl>
                                              <p:pRg st="14" end="14"/>
                                            </p:txEl>
                                          </p:spTgt>
                                        </p:tgtEl>
                                        <p:attrNameLst>
                                          <p:attrName>style.visibility</p:attrName>
                                        </p:attrNameLst>
                                      </p:cBhvr>
                                      <p:to>
                                        <p:strVal val="visible"/>
                                      </p:to>
                                    </p:set>
                                    <p:anim calcmode="lin" valueType="num">
                                      <p:cBhvr additive="base">
                                        <p:cTn id="55" dur="1000" fill="hold"/>
                                        <p:tgtEl>
                                          <p:spTgt spid="221194">
                                            <p:txEl>
                                              <p:pRg st="14" end="14"/>
                                            </p:txEl>
                                          </p:spTgt>
                                        </p:tgtEl>
                                        <p:attrNameLst>
                                          <p:attrName>ppt_x</p:attrName>
                                        </p:attrNameLst>
                                      </p:cBhvr>
                                      <p:tavLst>
                                        <p:tav tm="0">
                                          <p:val>
                                            <p:strVal val="1+#ppt_w/2"/>
                                          </p:val>
                                        </p:tav>
                                        <p:tav tm="100000">
                                          <p:val>
                                            <p:strVal val="#ppt_x"/>
                                          </p:val>
                                        </p:tav>
                                      </p:tavLst>
                                    </p:anim>
                                    <p:anim calcmode="lin" valueType="num">
                                      <p:cBhvr additive="base">
                                        <p:cTn id="56" dur="1000" fill="hold"/>
                                        <p:tgtEl>
                                          <p:spTgt spid="221194">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7" presetClass="entr" presetSubtype="2" fill="hold" grpId="0" nodeType="clickEffect">
                                  <p:stCondLst>
                                    <p:cond delay="0"/>
                                  </p:stCondLst>
                                  <p:childTnLst>
                                    <p:set>
                                      <p:cBhvr>
                                        <p:cTn id="60" dur="1" fill="hold">
                                          <p:stCondLst>
                                            <p:cond delay="0"/>
                                          </p:stCondLst>
                                        </p:cTn>
                                        <p:tgtEl>
                                          <p:spTgt spid="221194">
                                            <p:txEl>
                                              <p:pRg st="16" end="16"/>
                                            </p:txEl>
                                          </p:spTgt>
                                        </p:tgtEl>
                                        <p:attrNameLst>
                                          <p:attrName>style.visibility</p:attrName>
                                        </p:attrNameLst>
                                      </p:cBhvr>
                                      <p:to>
                                        <p:strVal val="visible"/>
                                      </p:to>
                                    </p:set>
                                    <p:anim calcmode="lin" valueType="num">
                                      <p:cBhvr additive="base">
                                        <p:cTn id="61" dur="1000" fill="hold"/>
                                        <p:tgtEl>
                                          <p:spTgt spid="221194">
                                            <p:txEl>
                                              <p:pRg st="16" end="16"/>
                                            </p:txEl>
                                          </p:spTgt>
                                        </p:tgtEl>
                                        <p:attrNameLst>
                                          <p:attrName>ppt_x</p:attrName>
                                        </p:attrNameLst>
                                      </p:cBhvr>
                                      <p:tavLst>
                                        <p:tav tm="0">
                                          <p:val>
                                            <p:strVal val="1+#ppt_w/2"/>
                                          </p:val>
                                        </p:tav>
                                        <p:tav tm="100000">
                                          <p:val>
                                            <p:strVal val="#ppt_x"/>
                                          </p:val>
                                        </p:tav>
                                      </p:tavLst>
                                    </p:anim>
                                    <p:anim calcmode="lin" valueType="num">
                                      <p:cBhvr additive="base">
                                        <p:cTn id="62" dur="1000" fill="hold"/>
                                        <p:tgtEl>
                                          <p:spTgt spid="221194">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7" presetClass="entr" presetSubtype="2" fill="hold" grpId="0" nodeType="clickEffect">
                                  <p:stCondLst>
                                    <p:cond delay="0"/>
                                  </p:stCondLst>
                                  <p:childTnLst>
                                    <p:set>
                                      <p:cBhvr>
                                        <p:cTn id="66" dur="1" fill="hold">
                                          <p:stCondLst>
                                            <p:cond delay="0"/>
                                          </p:stCondLst>
                                        </p:cTn>
                                        <p:tgtEl>
                                          <p:spTgt spid="221194">
                                            <p:txEl>
                                              <p:pRg st="18" end="18"/>
                                            </p:txEl>
                                          </p:spTgt>
                                        </p:tgtEl>
                                        <p:attrNameLst>
                                          <p:attrName>style.visibility</p:attrName>
                                        </p:attrNameLst>
                                      </p:cBhvr>
                                      <p:to>
                                        <p:strVal val="visible"/>
                                      </p:to>
                                    </p:set>
                                    <p:anim calcmode="lin" valueType="num">
                                      <p:cBhvr additive="base">
                                        <p:cTn id="67" dur="1000" fill="hold"/>
                                        <p:tgtEl>
                                          <p:spTgt spid="221194">
                                            <p:txEl>
                                              <p:pRg st="18" end="18"/>
                                            </p:txEl>
                                          </p:spTgt>
                                        </p:tgtEl>
                                        <p:attrNameLst>
                                          <p:attrName>ppt_x</p:attrName>
                                        </p:attrNameLst>
                                      </p:cBhvr>
                                      <p:tavLst>
                                        <p:tav tm="0">
                                          <p:val>
                                            <p:strVal val="1+#ppt_w/2"/>
                                          </p:val>
                                        </p:tav>
                                        <p:tav tm="100000">
                                          <p:val>
                                            <p:strVal val="#ppt_x"/>
                                          </p:val>
                                        </p:tav>
                                      </p:tavLst>
                                    </p:anim>
                                    <p:anim calcmode="lin" valueType="num">
                                      <p:cBhvr additive="base">
                                        <p:cTn id="68" dur="1000" fill="hold"/>
                                        <p:tgtEl>
                                          <p:spTgt spid="221194">
                                            <p:txEl>
                                              <p:pRg st="18" end="18"/>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7" presetClass="entr" presetSubtype="2" fill="hold" grpId="0" nodeType="clickEffect">
                                  <p:stCondLst>
                                    <p:cond delay="0"/>
                                  </p:stCondLst>
                                  <p:childTnLst>
                                    <p:set>
                                      <p:cBhvr>
                                        <p:cTn id="72" dur="1" fill="hold">
                                          <p:stCondLst>
                                            <p:cond delay="0"/>
                                          </p:stCondLst>
                                        </p:cTn>
                                        <p:tgtEl>
                                          <p:spTgt spid="221194">
                                            <p:txEl>
                                              <p:pRg st="19" end="19"/>
                                            </p:txEl>
                                          </p:spTgt>
                                        </p:tgtEl>
                                        <p:attrNameLst>
                                          <p:attrName>style.visibility</p:attrName>
                                        </p:attrNameLst>
                                      </p:cBhvr>
                                      <p:to>
                                        <p:strVal val="visible"/>
                                      </p:to>
                                    </p:set>
                                    <p:anim calcmode="lin" valueType="num">
                                      <p:cBhvr additive="base">
                                        <p:cTn id="73" dur="1000" fill="hold"/>
                                        <p:tgtEl>
                                          <p:spTgt spid="221194">
                                            <p:txEl>
                                              <p:pRg st="19" end="19"/>
                                            </p:txEl>
                                          </p:spTgt>
                                        </p:tgtEl>
                                        <p:attrNameLst>
                                          <p:attrName>ppt_x</p:attrName>
                                        </p:attrNameLst>
                                      </p:cBhvr>
                                      <p:tavLst>
                                        <p:tav tm="0">
                                          <p:val>
                                            <p:strVal val="1+#ppt_w/2"/>
                                          </p:val>
                                        </p:tav>
                                        <p:tav tm="100000">
                                          <p:val>
                                            <p:strVal val="#ppt_x"/>
                                          </p:val>
                                        </p:tav>
                                      </p:tavLst>
                                    </p:anim>
                                    <p:anim calcmode="lin" valueType="num">
                                      <p:cBhvr additive="base">
                                        <p:cTn id="74" dur="1000" fill="hold"/>
                                        <p:tgtEl>
                                          <p:spTgt spid="221194">
                                            <p:txEl>
                                              <p:pRg st="19" end="1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lide Number Placeholder 5"/>
          <p:cNvSpPr>
            <a:spLocks noGrp="1"/>
          </p:cNvSpPr>
          <p:nvPr>
            <p:ph type="sldNum" sz="quarter" idx="12"/>
          </p:nvPr>
        </p:nvSpPr>
        <p:spPr/>
        <p:txBody>
          <a:bodyPr/>
          <a:lstStyle/>
          <a:p>
            <a:fld id="{17D08E7A-90D2-4B51-9653-0A1205D97BFA}" type="slidenum">
              <a:rPr lang="en-GB"/>
              <a:pPr/>
              <a:t>6</a:t>
            </a:fld>
            <a:endParaRPr lang="en-GB"/>
          </a:p>
        </p:txBody>
      </p:sp>
      <p:grpSp>
        <p:nvGrpSpPr>
          <p:cNvPr id="2" name="Group 2"/>
          <p:cNvGrpSpPr>
            <a:grpSpLocks/>
          </p:cNvGrpSpPr>
          <p:nvPr/>
        </p:nvGrpSpPr>
        <p:grpSpPr bwMode="auto">
          <a:xfrm>
            <a:off x="4572000" y="765175"/>
            <a:ext cx="2589213" cy="3887788"/>
            <a:chOff x="2880" y="482"/>
            <a:chExt cx="1631" cy="2449"/>
          </a:xfrm>
          <a:solidFill>
            <a:srgbClr val="FFD9F3"/>
          </a:solidFill>
        </p:grpSpPr>
        <p:sp>
          <p:nvSpPr>
            <p:cNvPr id="86019" name="Line 3"/>
            <p:cNvSpPr>
              <a:spLocks noChangeShapeType="1"/>
            </p:cNvSpPr>
            <p:nvPr/>
          </p:nvSpPr>
          <p:spPr bwMode="auto">
            <a:xfrm flipH="1">
              <a:off x="2880" y="1117"/>
              <a:ext cx="907" cy="1814"/>
            </a:xfrm>
            <a:prstGeom prst="line">
              <a:avLst/>
            </a:prstGeom>
            <a:grpFill/>
            <a:ln w="38100">
              <a:solidFill>
                <a:schemeClr val="tx1"/>
              </a:solidFill>
              <a:round/>
              <a:headEnd/>
              <a:tailEnd/>
            </a:ln>
            <a:effectLst/>
          </p:spPr>
          <p:txBody>
            <a:bodyPr/>
            <a:lstStyle/>
            <a:p>
              <a:endParaRPr lang="en-GB"/>
            </a:p>
          </p:txBody>
        </p:sp>
        <p:sp>
          <p:nvSpPr>
            <p:cNvPr id="86020" name="Oval 4"/>
            <p:cNvSpPr>
              <a:spLocks noChangeAspect="1" noChangeArrowheads="1"/>
            </p:cNvSpPr>
            <p:nvPr/>
          </p:nvSpPr>
          <p:spPr bwMode="auto">
            <a:xfrm>
              <a:off x="3107" y="482"/>
              <a:ext cx="1404" cy="1327"/>
            </a:xfrm>
            <a:prstGeom prst="ellipse">
              <a:avLst/>
            </a:prstGeom>
            <a:grpFill/>
            <a:ln w="19050">
              <a:solidFill>
                <a:schemeClr val="tx1"/>
              </a:solidFill>
              <a:round/>
              <a:headEnd/>
              <a:tailEnd/>
            </a:ln>
            <a:effectLst/>
          </p:spPr>
          <p:txBody>
            <a:bodyPr anchor="ctr"/>
            <a:lstStyle/>
            <a:p>
              <a:pPr algn="ctr"/>
              <a:r>
                <a:rPr lang="en-GB" b="1" dirty="0">
                  <a:latin typeface="Calibri" pitchFamily="34" charset="0"/>
                </a:rPr>
                <a:t>Training and staff development</a:t>
              </a:r>
            </a:p>
          </p:txBody>
        </p:sp>
      </p:grpSp>
      <p:grpSp>
        <p:nvGrpSpPr>
          <p:cNvPr id="3" name="Group 5"/>
          <p:cNvGrpSpPr>
            <a:grpSpLocks/>
          </p:cNvGrpSpPr>
          <p:nvPr/>
        </p:nvGrpSpPr>
        <p:grpSpPr bwMode="auto">
          <a:xfrm>
            <a:off x="250825" y="2349500"/>
            <a:ext cx="4321175" cy="2278063"/>
            <a:chOff x="158" y="1496"/>
            <a:chExt cx="2722" cy="1435"/>
          </a:xfrm>
          <a:solidFill>
            <a:srgbClr val="FFD9F3"/>
          </a:solidFill>
        </p:grpSpPr>
        <p:sp>
          <p:nvSpPr>
            <p:cNvPr id="86022" name="Line 6"/>
            <p:cNvSpPr>
              <a:spLocks noChangeShapeType="1"/>
            </p:cNvSpPr>
            <p:nvPr/>
          </p:nvSpPr>
          <p:spPr bwMode="auto">
            <a:xfrm>
              <a:off x="884" y="2160"/>
              <a:ext cx="1996" cy="771"/>
            </a:xfrm>
            <a:prstGeom prst="line">
              <a:avLst/>
            </a:prstGeom>
            <a:grpFill/>
            <a:ln w="38100">
              <a:solidFill>
                <a:schemeClr val="tx1"/>
              </a:solidFill>
              <a:round/>
              <a:headEnd/>
              <a:tailEnd/>
            </a:ln>
            <a:effectLst/>
          </p:spPr>
          <p:txBody>
            <a:bodyPr/>
            <a:lstStyle/>
            <a:p>
              <a:endParaRPr lang="en-GB"/>
            </a:p>
          </p:txBody>
        </p:sp>
        <p:sp>
          <p:nvSpPr>
            <p:cNvPr id="86023" name="Oval 7"/>
            <p:cNvSpPr>
              <a:spLocks noChangeAspect="1" noChangeArrowheads="1"/>
            </p:cNvSpPr>
            <p:nvPr/>
          </p:nvSpPr>
          <p:spPr bwMode="auto">
            <a:xfrm>
              <a:off x="158" y="1496"/>
              <a:ext cx="1404" cy="1327"/>
            </a:xfrm>
            <a:prstGeom prst="ellipse">
              <a:avLst/>
            </a:prstGeom>
            <a:grpFill/>
            <a:ln w="19050">
              <a:solidFill>
                <a:schemeClr val="tx1"/>
              </a:solidFill>
              <a:round/>
              <a:headEnd/>
              <a:tailEnd/>
            </a:ln>
            <a:effectLst/>
          </p:spPr>
          <p:txBody>
            <a:bodyPr anchor="ctr"/>
            <a:lstStyle/>
            <a:p>
              <a:pPr algn="ctr"/>
              <a:r>
                <a:rPr lang="en-GB" b="1" dirty="0" smtClean="0">
                  <a:latin typeface="Calibri" pitchFamily="34" charset="0"/>
                </a:rPr>
                <a:t>Complying with employment </a:t>
              </a:r>
              <a:r>
                <a:rPr lang="en-GB" b="1" dirty="0">
                  <a:latin typeface="Calibri" pitchFamily="34" charset="0"/>
                </a:rPr>
                <a:t>legislation </a:t>
              </a:r>
            </a:p>
          </p:txBody>
        </p:sp>
      </p:grpSp>
      <p:grpSp>
        <p:nvGrpSpPr>
          <p:cNvPr id="4" name="Group 8"/>
          <p:cNvGrpSpPr>
            <a:grpSpLocks/>
          </p:cNvGrpSpPr>
          <p:nvPr/>
        </p:nvGrpSpPr>
        <p:grpSpPr bwMode="auto">
          <a:xfrm>
            <a:off x="971550" y="4752975"/>
            <a:ext cx="3600450" cy="2105025"/>
            <a:chOff x="612" y="2931"/>
            <a:chExt cx="2268" cy="1326"/>
          </a:xfrm>
          <a:solidFill>
            <a:srgbClr val="FFD9F3"/>
          </a:solidFill>
        </p:grpSpPr>
        <p:sp>
          <p:nvSpPr>
            <p:cNvPr id="86025" name="Line 9"/>
            <p:cNvSpPr>
              <a:spLocks noChangeShapeType="1"/>
            </p:cNvSpPr>
            <p:nvPr/>
          </p:nvSpPr>
          <p:spPr bwMode="auto">
            <a:xfrm flipV="1">
              <a:off x="1292" y="2976"/>
              <a:ext cx="1588" cy="636"/>
            </a:xfrm>
            <a:prstGeom prst="line">
              <a:avLst/>
            </a:prstGeom>
            <a:grpFill/>
            <a:ln w="38100">
              <a:solidFill>
                <a:schemeClr val="tx1"/>
              </a:solidFill>
              <a:round/>
              <a:headEnd/>
              <a:tailEnd/>
            </a:ln>
            <a:effectLst/>
          </p:spPr>
          <p:txBody>
            <a:bodyPr/>
            <a:lstStyle/>
            <a:p>
              <a:endParaRPr lang="en-GB"/>
            </a:p>
          </p:txBody>
        </p:sp>
        <p:sp>
          <p:nvSpPr>
            <p:cNvPr id="86026" name="Oval 10"/>
            <p:cNvSpPr>
              <a:spLocks noChangeAspect="1" noChangeArrowheads="1"/>
            </p:cNvSpPr>
            <p:nvPr/>
          </p:nvSpPr>
          <p:spPr bwMode="auto">
            <a:xfrm>
              <a:off x="612" y="2931"/>
              <a:ext cx="1403" cy="1326"/>
            </a:xfrm>
            <a:prstGeom prst="ellipse">
              <a:avLst/>
            </a:prstGeom>
            <a:grpFill/>
            <a:ln w="19050">
              <a:solidFill>
                <a:schemeClr val="tx1"/>
              </a:solidFill>
              <a:round/>
              <a:headEnd/>
              <a:tailEnd/>
            </a:ln>
            <a:effectLst/>
          </p:spPr>
          <p:txBody>
            <a:bodyPr anchor="ctr"/>
            <a:lstStyle/>
            <a:p>
              <a:pPr algn="ctr"/>
              <a:r>
                <a:rPr lang="en-GB">
                  <a:latin typeface="Calibri" pitchFamily="34" charset="0"/>
                </a:rPr>
                <a:t>Maintenance of employee records </a:t>
              </a:r>
            </a:p>
          </p:txBody>
        </p:sp>
      </p:grpSp>
      <p:grpSp>
        <p:nvGrpSpPr>
          <p:cNvPr id="5" name="Group 11"/>
          <p:cNvGrpSpPr>
            <a:grpSpLocks/>
          </p:cNvGrpSpPr>
          <p:nvPr/>
        </p:nvGrpSpPr>
        <p:grpSpPr bwMode="auto">
          <a:xfrm>
            <a:off x="4572000" y="4581525"/>
            <a:ext cx="3668713" cy="2106613"/>
            <a:chOff x="2880" y="2886"/>
            <a:chExt cx="2311" cy="1327"/>
          </a:xfrm>
          <a:solidFill>
            <a:srgbClr val="FFD9F3"/>
          </a:solidFill>
        </p:grpSpPr>
        <p:sp>
          <p:nvSpPr>
            <p:cNvPr id="86028" name="Line 12"/>
            <p:cNvSpPr>
              <a:spLocks noChangeShapeType="1"/>
            </p:cNvSpPr>
            <p:nvPr/>
          </p:nvSpPr>
          <p:spPr bwMode="auto">
            <a:xfrm>
              <a:off x="2880" y="2931"/>
              <a:ext cx="1633" cy="635"/>
            </a:xfrm>
            <a:prstGeom prst="line">
              <a:avLst/>
            </a:prstGeom>
            <a:grpFill/>
            <a:ln w="38100">
              <a:solidFill>
                <a:schemeClr val="tx1"/>
              </a:solidFill>
              <a:round/>
              <a:headEnd/>
              <a:tailEnd/>
            </a:ln>
            <a:effectLst/>
          </p:spPr>
          <p:txBody>
            <a:bodyPr/>
            <a:lstStyle/>
            <a:p>
              <a:endParaRPr lang="en-GB"/>
            </a:p>
          </p:txBody>
        </p:sp>
        <p:sp>
          <p:nvSpPr>
            <p:cNvPr id="86029" name="Oval 13"/>
            <p:cNvSpPr>
              <a:spLocks noChangeAspect="1" noChangeArrowheads="1"/>
            </p:cNvSpPr>
            <p:nvPr/>
          </p:nvSpPr>
          <p:spPr bwMode="auto">
            <a:xfrm>
              <a:off x="3787" y="2886"/>
              <a:ext cx="1404" cy="1327"/>
            </a:xfrm>
            <a:prstGeom prst="ellipse">
              <a:avLst/>
            </a:prstGeom>
            <a:grpFill/>
            <a:ln w="19050">
              <a:solidFill>
                <a:schemeClr val="tx1"/>
              </a:solidFill>
              <a:round/>
              <a:headEnd/>
              <a:tailEnd/>
            </a:ln>
            <a:effectLst/>
          </p:spPr>
          <p:txBody>
            <a:bodyPr anchor="ctr"/>
            <a:lstStyle/>
            <a:p>
              <a:pPr algn="ctr"/>
              <a:r>
                <a:rPr lang="en-GB" dirty="0" smtClean="0">
                  <a:latin typeface="Calibri" pitchFamily="34" charset="0"/>
                </a:rPr>
                <a:t>Staff welfare/</a:t>
              </a:r>
            </a:p>
            <a:p>
              <a:pPr algn="ctr"/>
              <a:r>
                <a:rPr lang="en-GB" dirty="0" smtClean="0">
                  <a:latin typeface="Calibri" pitchFamily="34" charset="0"/>
                </a:rPr>
                <a:t>employee relations</a:t>
              </a:r>
              <a:endParaRPr lang="en-GB" dirty="0">
                <a:latin typeface="Calibri" pitchFamily="34" charset="0"/>
              </a:endParaRPr>
            </a:p>
          </p:txBody>
        </p:sp>
      </p:grpSp>
      <p:grpSp>
        <p:nvGrpSpPr>
          <p:cNvPr id="6" name="Group 14"/>
          <p:cNvGrpSpPr>
            <a:grpSpLocks/>
          </p:cNvGrpSpPr>
          <p:nvPr/>
        </p:nvGrpSpPr>
        <p:grpSpPr bwMode="auto">
          <a:xfrm>
            <a:off x="4572000" y="2349500"/>
            <a:ext cx="4316413" cy="2349500"/>
            <a:chOff x="2880" y="1496"/>
            <a:chExt cx="2719" cy="1480"/>
          </a:xfrm>
          <a:solidFill>
            <a:srgbClr val="FFD9F3"/>
          </a:solidFill>
        </p:grpSpPr>
        <p:sp>
          <p:nvSpPr>
            <p:cNvPr id="86031" name="Line 15"/>
            <p:cNvSpPr>
              <a:spLocks noChangeShapeType="1"/>
            </p:cNvSpPr>
            <p:nvPr/>
          </p:nvSpPr>
          <p:spPr bwMode="auto">
            <a:xfrm flipV="1">
              <a:off x="2880" y="2160"/>
              <a:ext cx="2041" cy="816"/>
            </a:xfrm>
            <a:prstGeom prst="line">
              <a:avLst/>
            </a:prstGeom>
            <a:grpFill/>
            <a:ln w="38100">
              <a:solidFill>
                <a:schemeClr val="tx1"/>
              </a:solidFill>
              <a:round/>
              <a:headEnd/>
              <a:tailEnd/>
            </a:ln>
            <a:effectLst/>
          </p:spPr>
          <p:txBody>
            <a:bodyPr/>
            <a:lstStyle/>
            <a:p>
              <a:endParaRPr lang="en-GB"/>
            </a:p>
          </p:txBody>
        </p:sp>
        <p:sp>
          <p:nvSpPr>
            <p:cNvPr id="86032" name="Oval 16"/>
            <p:cNvSpPr>
              <a:spLocks noChangeAspect="1" noChangeArrowheads="1"/>
            </p:cNvSpPr>
            <p:nvPr/>
          </p:nvSpPr>
          <p:spPr bwMode="auto">
            <a:xfrm>
              <a:off x="4195" y="1496"/>
              <a:ext cx="1404" cy="1327"/>
            </a:xfrm>
            <a:prstGeom prst="ellipse">
              <a:avLst/>
            </a:prstGeom>
            <a:grpFill/>
            <a:ln w="19050">
              <a:solidFill>
                <a:schemeClr val="tx1"/>
              </a:solidFill>
              <a:round/>
              <a:headEnd/>
              <a:tailEnd/>
            </a:ln>
            <a:effectLst/>
          </p:spPr>
          <p:txBody>
            <a:bodyPr anchor="ctr"/>
            <a:lstStyle/>
            <a:p>
              <a:pPr algn="ctr"/>
              <a:r>
                <a:rPr lang="en-GB" b="1" dirty="0" smtClean="0">
                  <a:latin typeface="Calibri" pitchFamily="34" charset="0"/>
                </a:rPr>
                <a:t>Motivating and retaining employees</a:t>
              </a:r>
              <a:endParaRPr lang="en-GB" b="1" dirty="0">
                <a:latin typeface="Calibri" pitchFamily="34" charset="0"/>
              </a:endParaRPr>
            </a:p>
          </p:txBody>
        </p:sp>
      </p:grpSp>
      <p:grpSp>
        <p:nvGrpSpPr>
          <p:cNvPr id="7" name="Group 17"/>
          <p:cNvGrpSpPr>
            <a:grpSpLocks/>
          </p:cNvGrpSpPr>
          <p:nvPr/>
        </p:nvGrpSpPr>
        <p:grpSpPr bwMode="auto">
          <a:xfrm>
            <a:off x="1979613" y="765175"/>
            <a:ext cx="2592387" cy="3959225"/>
            <a:chOff x="1247" y="482"/>
            <a:chExt cx="1633" cy="2494"/>
          </a:xfrm>
          <a:solidFill>
            <a:srgbClr val="FFD9F3"/>
          </a:solidFill>
        </p:grpSpPr>
        <p:sp>
          <p:nvSpPr>
            <p:cNvPr id="86034" name="Line 18"/>
            <p:cNvSpPr>
              <a:spLocks noChangeShapeType="1"/>
            </p:cNvSpPr>
            <p:nvPr/>
          </p:nvSpPr>
          <p:spPr bwMode="auto">
            <a:xfrm>
              <a:off x="1973" y="1162"/>
              <a:ext cx="907" cy="1814"/>
            </a:xfrm>
            <a:prstGeom prst="line">
              <a:avLst/>
            </a:prstGeom>
            <a:grpFill/>
            <a:ln w="38100">
              <a:solidFill>
                <a:schemeClr val="tx1"/>
              </a:solidFill>
              <a:round/>
              <a:headEnd/>
              <a:tailEnd/>
            </a:ln>
            <a:effectLst/>
          </p:spPr>
          <p:txBody>
            <a:bodyPr/>
            <a:lstStyle/>
            <a:p>
              <a:endParaRPr lang="en-GB"/>
            </a:p>
          </p:txBody>
        </p:sp>
        <p:sp>
          <p:nvSpPr>
            <p:cNvPr id="86035" name="Oval 19"/>
            <p:cNvSpPr>
              <a:spLocks noChangeAspect="1" noChangeArrowheads="1"/>
            </p:cNvSpPr>
            <p:nvPr/>
          </p:nvSpPr>
          <p:spPr bwMode="auto">
            <a:xfrm>
              <a:off x="1247" y="482"/>
              <a:ext cx="1404" cy="1327"/>
            </a:xfrm>
            <a:prstGeom prst="ellipse">
              <a:avLst/>
            </a:prstGeom>
            <a:grpFill/>
            <a:ln w="19050">
              <a:solidFill>
                <a:schemeClr val="tx1"/>
              </a:solidFill>
              <a:round/>
              <a:headEnd/>
              <a:tailEnd/>
            </a:ln>
            <a:effectLst/>
          </p:spPr>
          <p:txBody>
            <a:bodyPr anchor="ctr"/>
            <a:lstStyle/>
            <a:p>
              <a:pPr algn="ctr"/>
              <a:r>
                <a:rPr lang="en-GB" b="1" dirty="0">
                  <a:latin typeface="Calibri" pitchFamily="34" charset="0"/>
                </a:rPr>
                <a:t>Recruitment and selection</a:t>
              </a:r>
            </a:p>
          </p:txBody>
        </p:sp>
      </p:grpSp>
      <p:sp>
        <p:nvSpPr>
          <p:cNvPr id="86036" name="Oval 20"/>
          <p:cNvSpPr>
            <a:spLocks noChangeAspect="1" noChangeArrowheads="1"/>
          </p:cNvSpPr>
          <p:nvPr/>
        </p:nvSpPr>
        <p:spPr bwMode="auto">
          <a:xfrm>
            <a:off x="3492500" y="3644900"/>
            <a:ext cx="2227263" cy="2105025"/>
          </a:xfrm>
          <a:prstGeom prst="ellipse">
            <a:avLst/>
          </a:prstGeom>
          <a:solidFill>
            <a:srgbClr val="FFD9F3"/>
          </a:solidFill>
          <a:ln w="19050">
            <a:solidFill>
              <a:schemeClr val="tx1"/>
            </a:solidFill>
            <a:round/>
            <a:headEnd/>
            <a:tailEnd/>
          </a:ln>
          <a:effectLst/>
        </p:spPr>
        <p:txBody>
          <a:bodyPr anchor="ctr"/>
          <a:lstStyle/>
          <a:p>
            <a:pPr algn="ctr"/>
            <a:r>
              <a:rPr lang="en-GB" b="1">
                <a:latin typeface="Calibri" pitchFamily="34" charset="0"/>
              </a:rPr>
              <a:t>The Role of Human Resources</a:t>
            </a:r>
          </a:p>
        </p:txBody>
      </p:sp>
      <p:sp>
        <p:nvSpPr>
          <p:cNvPr id="86037" name="Rectangle 21"/>
          <p:cNvSpPr>
            <a:spLocks noGrp="1" noChangeArrowheads="1"/>
          </p:cNvSpPr>
          <p:nvPr>
            <p:ph type="title"/>
          </p:nvPr>
        </p:nvSpPr>
        <p:spPr>
          <a:xfrm>
            <a:off x="457200" y="0"/>
            <a:ext cx="8316913" cy="620713"/>
          </a:xfrm>
        </p:spPr>
        <p:txBody>
          <a:bodyPr/>
          <a:lstStyle/>
          <a:p>
            <a:r>
              <a:rPr lang="en-GB" sz="2400" b="1" dirty="0">
                <a:latin typeface="Verdana" pitchFamily="34" charset="0"/>
              </a:rPr>
              <a:t>The Role of the Human Resources Department</a:t>
            </a:r>
          </a:p>
        </p:txBody>
      </p:sp>
      <p:sp>
        <p:nvSpPr>
          <p:cNvPr id="23" name="TextBox 22"/>
          <p:cNvSpPr txBox="1"/>
          <p:nvPr/>
        </p:nvSpPr>
        <p:spPr>
          <a:xfrm>
            <a:off x="3505200" y="6197025"/>
            <a:ext cx="2514600" cy="584775"/>
          </a:xfrm>
          <a:prstGeom prst="rect">
            <a:avLst/>
          </a:prstGeom>
          <a:noFill/>
        </p:spPr>
        <p:txBody>
          <a:bodyPr wrap="square" rtlCol="0">
            <a:spAutoFit/>
          </a:bodyPr>
          <a:lstStyle/>
          <a:p>
            <a:r>
              <a:rPr lang="en-GB" sz="1600" dirty="0" smtClean="0"/>
              <a:t>* Bold areas are looked at in detail at N5 level</a:t>
            </a:r>
            <a:endParaRPr lang="en-GB"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1+#ppt_w/2"/>
                                          </p:val>
                                        </p:tav>
                                        <p:tav tm="100000">
                                          <p:val>
                                            <p:strVal val="#ppt_x"/>
                                          </p:val>
                                        </p:tav>
                                      </p:tavLst>
                                    </p:anim>
                                    <p:anim calcmode="lin" valueType="num">
                                      <p:cBhvr additive="base">
                                        <p:cTn id="26"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1+#ppt_w/2"/>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6542569-1A07-4FBA-92AA-A2300F718099}" type="slidenum">
              <a:rPr lang="en-GB" smtClean="0"/>
              <a:pPr eaLnBrk="1" hangingPunct="1">
                <a:defRPr/>
              </a:pPr>
              <a:t>60</a:t>
            </a:fld>
            <a:endParaRPr lang="en-GB" smtClean="0"/>
          </a:p>
        </p:txBody>
      </p:sp>
      <p:sp>
        <p:nvSpPr>
          <p:cNvPr id="34819" name="Rectangle 2"/>
          <p:cNvSpPr>
            <a:spLocks noChangeArrowheads="1"/>
          </p:cNvSpPr>
          <p:nvPr/>
        </p:nvSpPr>
        <p:spPr bwMode="auto">
          <a:xfrm>
            <a:off x="0" y="0"/>
            <a:ext cx="9144000" cy="908050"/>
          </a:xfrm>
          <a:prstGeom prst="rect">
            <a:avLst/>
          </a:prstGeom>
          <a:solidFill>
            <a:schemeClr val="bg1"/>
          </a:solidFill>
          <a:ln w="9525">
            <a:noFill/>
            <a:miter lim="800000"/>
            <a:headEnd/>
            <a:tailEnd/>
          </a:ln>
        </p:spPr>
        <p:txBody>
          <a:bodyPr anchor="ctr"/>
          <a:lstStyle/>
          <a:p>
            <a:pPr algn="ctr"/>
            <a:r>
              <a:rPr lang="en-GB" sz="2400" b="1" dirty="0">
                <a:solidFill>
                  <a:schemeClr val="tx2"/>
                </a:solidFill>
                <a:latin typeface="Verdana" pitchFamily="34" charset="0"/>
              </a:rPr>
              <a:t>Activity: </a:t>
            </a:r>
            <a:r>
              <a:rPr lang="en-GB" sz="2400" b="1" dirty="0" smtClean="0">
                <a:solidFill>
                  <a:schemeClr val="tx2"/>
                </a:solidFill>
                <a:latin typeface="Verdana" pitchFamily="34" charset="0"/>
              </a:rPr>
              <a:t>Data Protection Act</a:t>
            </a:r>
          </a:p>
        </p:txBody>
      </p:sp>
      <p:sp>
        <p:nvSpPr>
          <p:cNvPr id="34820" name="AutoShape 5"/>
          <p:cNvSpPr>
            <a:spLocks noChangeArrowheads="1"/>
          </p:cNvSpPr>
          <p:nvPr/>
        </p:nvSpPr>
        <p:spPr bwMode="auto">
          <a:xfrm>
            <a:off x="0" y="908050"/>
            <a:ext cx="9144000" cy="5949950"/>
          </a:xfrm>
          <a:prstGeom prst="foldedCorner">
            <a:avLst>
              <a:gd name="adj" fmla="val 12500"/>
            </a:avLst>
          </a:prstGeom>
          <a:ln>
            <a:headEnd/>
            <a:tailEnd/>
          </a:ln>
        </p:spPr>
        <p:style>
          <a:lnRef idx="2">
            <a:schemeClr val="dk1"/>
          </a:lnRef>
          <a:fillRef idx="1">
            <a:schemeClr val="lt1"/>
          </a:fillRef>
          <a:effectRef idx="0">
            <a:schemeClr val="dk1"/>
          </a:effectRef>
          <a:fontRef idx="minor">
            <a:schemeClr val="dk1"/>
          </a:fontRef>
        </p:style>
        <p:txBody>
          <a:bodyPr lIns="198000" tIns="118800" rIns="198000" bIns="118800"/>
          <a:lstStyle/>
          <a:p>
            <a:r>
              <a:rPr lang="en-GB" b="1" dirty="0" smtClean="0"/>
              <a:t>DATA PROTECTION ACT RESEARCH TASK</a:t>
            </a:r>
          </a:p>
          <a:p>
            <a:endParaRPr lang="en-GB" b="1" dirty="0" smtClean="0"/>
          </a:p>
          <a:p>
            <a:r>
              <a:rPr lang="en-GB" dirty="0" smtClean="0"/>
              <a:t>Using any appropriate resources (</a:t>
            </a:r>
            <a:r>
              <a:rPr lang="en-GB" dirty="0" err="1" smtClean="0"/>
              <a:t>eg</a:t>
            </a:r>
            <a:r>
              <a:rPr lang="en-GB" dirty="0" smtClean="0"/>
              <a:t> online/newspaper), find a story relating to a business/individual breaching the Data Protection Act.</a:t>
            </a:r>
          </a:p>
          <a:p>
            <a:r>
              <a:rPr lang="en-GB" dirty="0" smtClean="0"/>
              <a:t>Write a summary of what went wrong, including details of the principles which were breached and action taken against the business.</a:t>
            </a:r>
          </a:p>
          <a:p>
            <a:pPr marL="342900" indent="-342900">
              <a:lnSpc>
                <a:spcPct val="90000"/>
              </a:lnSpc>
            </a:pPr>
            <a:endParaRPr lang="en-GB" dirty="0" smtClean="0"/>
          </a:p>
          <a:p>
            <a:pPr marL="342900" indent="-342900">
              <a:lnSpc>
                <a:spcPct val="90000"/>
              </a:lnSpc>
            </a:pPr>
            <a:endParaRPr lang="en-GB" dirty="0" smtClean="0"/>
          </a:p>
        </p:txBody>
      </p:sp>
      <p:pic>
        <p:nvPicPr>
          <p:cNvPr id="34821" name="Picture 2" descr="Edit Hand Holding Pencil by darrenbeck - Hand holding a pencil - icon"/>
          <p:cNvPicPr>
            <a:picLocks noChangeAspect="1" noChangeArrowheads="1"/>
          </p:cNvPicPr>
          <p:nvPr/>
        </p:nvPicPr>
        <p:blipFill>
          <a:blip r:embed="rId2" cstate="print"/>
          <a:srcRect/>
          <a:stretch>
            <a:fillRect/>
          </a:stretch>
        </p:blipFill>
        <p:spPr bwMode="auto">
          <a:xfrm>
            <a:off x="179388" y="117475"/>
            <a:ext cx="974725" cy="863600"/>
          </a:xfrm>
          <a:prstGeom prst="rect">
            <a:avLst/>
          </a:prstGeom>
          <a:noFill/>
          <a:ln w="9525">
            <a:noFill/>
            <a:miter lim="800000"/>
            <a:headEnd/>
            <a:tailEnd/>
          </a:ln>
        </p:spPr>
      </p:pic>
      <p:sp>
        <p:nvSpPr>
          <p:cNvPr id="7" name="Rectangle 6"/>
          <p:cNvSpPr/>
          <p:nvPr/>
        </p:nvSpPr>
        <p:spPr>
          <a:xfrm>
            <a:off x="228600" y="2819400"/>
            <a:ext cx="8610600" cy="3200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3"/>
          <p:cNvSpPr>
            <a:spLocks noGrp="1"/>
          </p:cNvSpPr>
          <p:nvPr>
            <p:ph type="sldNum" sz="quarter" idx="12"/>
          </p:nvPr>
        </p:nvSpPr>
        <p:spPr/>
        <p:txBody>
          <a:bodyPr/>
          <a:lstStyle/>
          <a:p>
            <a:fld id="{DD13CFEB-4781-4AD7-87DA-5028562DF6E9}" type="slidenum">
              <a:rPr lang="en-GB"/>
              <a:pPr/>
              <a:t>61</a:t>
            </a:fld>
            <a:endParaRPr lang="en-GB"/>
          </a:p>
        </p:txBody>
      </p:sp>
      <p:sp>
        <p:nvSpPr>
          <p:cNvPr id="223234" name="Rectangle 2"/>
          <p:cNvSpPr>
            <a:spLocks noChangeArrowheads="1"/>
          </p:cNvSpPr>
          <p:nvPr/>
        </p:nvSpPr>
        <p:spPr bwMode="auto">
          <a:xfrm>
            <a:off x="0" y="0"/>
            <a:ext cx="9144000" cy="620713"/>
          </a:xfrm>
          <a:prstGeom prst="rect">
            <a:avLst/>
          </a:prstGeom>
          <a:noFill/>
          <a:ln w="9525">
            <a:noFill/>
            <a:miter lim="800000"/>
            <a:headEnd/>
            <a:tailEnd/>
          </a:ln>
          <a:effectLst/>
        </p:spPr>
        <p:txBody>
          <a:bodyPr anchor="ctr"/>
          <a:lstStyle/>
          <a:p>
            <a:r>
              <a:rPr lang="en-GB" sz="2400" b="1">
                <a:solidFill>
                  <a:schemeClr val="tx2"/>
                </a:solidFill>
                <a:latin typeface="Verdana" pitchFamily="34" charset="0"/>
              </a:rPr>
              <a:t>Current Employment Legislation</a:t>
            </a:r>
          </a:p>
        </p:txBody>
      </p:sp>
      <p:pic>
        <p:nvPicPr>
          <p:cNvPr id="223236" name="Picture 4" descr="Gavel"/>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812088" y="5445125"/>
            <a:ext cx="1155700" cy="742950"/>
          </a:xfrm>
          <a:prstGeom prst="rect">
            <a:avLst/>
          </a:prstGeom>
          <a:noFill/>
        </p:spPr>
      </p:pic>
      <p:pic>
        <p:nvPicPr>
          <p:cNvPr id="223239" name="Picture 7" descr="ANd9GcStrt1lqSje3iXnKv3EviYuqcDm12bTN32n-wrnC65zo92Qb-KQ"/>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4886325"/>
            <a:ext cx="2314575" cy="1971675"/>
          </a:xfrm>
          <a:prstGeom prst="rect">
            <a:avLst/>
          </a:prstGeom>
          <a:noFill/>
        </p:spPr>
      </p:pic>
      <p:pic>
        <p:nvPicPr>
          <p:cNvPr id="8" name="Picture 2" descr="https://openclipart.org/image/800px/svg_to_png/3330/barretr-Key.png"/>
          <p:cNvPicPr>
            <a:picLocks noChangeAspect="1" noChangeArrowheads="1"/>
          </p:cNvPicPr>
          <p:nvPr/>
        </p:nvPicPr>
        <p:blipFill>
          <a:blip r:embed="rId4" cstate="print"/>
          <a:srcRect/>
          <a:stretch>
            <a:fillRect/>
          </a:stretch>
        </p:blipFill>
        <p:spPr bwMode="auto">
          <a:xfrm>
            <a:off x="8229600" y="152400"/>
            <a:ext cx="755824" cy="762000"/>
          </a:xfrm>
          <a:prstGeom prst="rect">
            <a:avLst/>
          </a:prstGeom>
          <a:noFill/>
        </p:spPr>
      </p:pic>
      <p:sp>
        <p:nvSpPr>
          <p:cNvPr id="9" name="AutoShape 6"/>
          <p:cNvSpPr>
            <a:spLocks noChangeArrowheads="1"/>
          </p:cNvSpPr>
          <p:nvPr/>
        </p:nvSpPr>
        <p:spPr bwMode="auto">
          <a:xfrm>
            <a:off x="1066800" y="685800"/>
            <a:ext cx="7391400" cy="2517775"/>
          </a:xfrm>
          <a:prstGeom prst="wedgeRoundRectCallout">
            <a:avLst>
              <a:gd name="adj1" fmla="val -44165"/>
              <a:gd name="adj2" fmla="val 146233"/>
              <a:gd name="adj3" fmla="val 16667"/>
            </a:avLst>
          </a:prstGeom>
          <a:solidFill>
            <a:srgbClr val="FFD9F3"/>
          </a:solidFill>
          <a:ln w="9525">
            <a:solidFill>
              <a:schemeClr val="tx1"/>
            </a:solidFill>
            <a:miter lim="800000"/>
            <a:headEnd/>
            <a:tailEnd/>
          </a:ln>
          <a:effectLst/>
        </p:spPr>
        <p:txBody>
          <a:bodyPr anchor="t" anchorCtr="0"/>
          <a:lstStyle/>
          <a:p>
            <a:r>
              <a:rPr lang="en-GB" b="1" dirty="0" smtClean="0"/>
              <a:t>Freedom of Information Act 2002</a:t>
            </a:r>
          </a:p>
          <a:p>
            <a:endParaRPr lang="en-GB" b="1" dirty="0" smtClean="0"/>
          </a:p>
          <a:p>
            <a:pPr marL="182563" indent="-182563">
              <a:buFont typeface="Arial" pitchFamily="34" charset="0"/>
              <a:buChar char="•"/>
            </a:pPr>
            <a:r>
              <a:rPr lang="en-GB" dirty="0" smtClean="0"/>
              <a:t>Gives individuals the right of access to information held by public authorities therefore organisations must be prepared to accept requests for information</a:t>
            </a:r>
          </a:p>
          <a:p>
            <a:pPr marL="182563" indent="-182563">
              <a:buFont typeface="Arial" pitchFamily="34" charset="0"/>
              <a:buChar char="•"/>
            </a:pPr>
            <a:r>
              <a:rPr lang="en-GB" dirty="0" smtClean="0"/>
              <a:t>Means organisations covered by the act must be careful what information they now hold</a:t>
            </a:r>
          </a:p>
          <a:p>
            <a:pPr marL="182563" indent="-182563">
              <a:buFont typeface="Arial" pitchFamily="34" charset="0"/>
              <a:buChar char="•"/>
            </a:pPr>
            <a:r>
              <a:rPr lang="en-GB" dirty="0" smtClean="0"/>
              <a:t>Businesses must provide the information within the specified timescale</a:t>
            </a:r>
          </a:p>
        </p:txBody>
      </p:sp>
      <p:sp>
        <p:nvSpPr>
          <p:cNvPr id="223238" name="AutoShape 6"/>
          <p:cNvSpPr>
            <a:spLocks noChangeArrowheads="1"/>
          </p:cNvSpPr>
          <p:nvPr/>
        </p:nvSpPr>
        <p:spPr bwMode="auto">
          <a:xfrm>
            <a:off x="3962400" y="3429000"/>
            <a:ext cx="4530725" cy="1828800"/>
          </a:xfrm>
          <a:prstGeom prst="wedgeRoundRectCallout">
            <a:avLst>
              <a:gd name="adj1" fmla="val -103367"/>
              <a:gd name="adj2" fmla="val 79159"/>
              <a:gd name="adj3" fmla="val 16667"/>
            </a:avLst>
          </a:prstGeom>
          <a:solidFill>
            <a:srgbClr val="FFD9F3"/>
          </a:solidFill>
          <a:ln w="9525">
            <a:solidFill>
              <a:schemeClr val="tx1"/>
            </a:solidFill>
            <a:miter lim="800000"/>
            <a:headEnd/>
            <a:tailEnd/>
          </a:ln>
          <a:effectLst/>
        </p:spPr>
        <p:txBody>
          <a:bodyPr anchor="ctr"/>
          <a:lstStyle/>
          <a:p>
            <a:r>
              <a:rPr lang="en-GB" dirty="0">
                <a:latin typeface="Calibri" pitchFamily="34" charset="0"/>
              </a:rPr>
              <a:t>The </a:t>
            </a:r>
            <a:r>
              <a:rPr lang="en-GB" b="1" dirty="0">
                <a:latin typeface="Calibri" pitchFamily="34" charset="0"/>
              </a:rPr>
              <a:t>National Minimum Wage Act 1998</a:t>
            </a:r>
            <a:r>
              <a:rPr lang="en-GB" dirty="0">
                <a:latin typeface="Calibri" pitchFamily="34" charset="0"/>
              </a:rPr>
              <a:t> provides for minimum wage rates that organisations must pay employees in the UK.  There are three hourly rates – one for 16-17 year olds, one for 18-21 year olds and one for workers aged 22 or over.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223238">
                                            <p:bg/>
                                          </p:spTgt>
                                        </p:tgtEl>
                                        <p:attrNameLst>
                                          <p:attrName>style.visibility</p:attrName>
                                        </p:attrNameLst>
                                      </p:cBhvr>
                                      <p:to>
                                        <p:strVal val="visible"/>
                                      </p:to>
                                    </p:set>
                                    <p:anim calcmode="lin" valueType="num">
                                      <p:cBhvr additive="base">
                                        <p:cTn id="7" dur="1000" fill="hold"/>
                                        <p:tgtEl>
                                          <p:spTgt spid="223238">
                                            <p:bg/>
                                          </p:spTgt>
                                        </p:tgtEl>
                                        <p:attrNameLst>
                                          <p:attrName>ppt_x</p:attrName>
                                        </p:attrNameLst>
                                      </p:cBhvr>
                                      <p:tavLst>
                                        <p:tav tm="0">
                                          <p:val>
                                            <p:strVal val="1+#ppt_w/2"/>
                                          </p:val>
                                        </p:tav>
                                        <p:tav tm="100000">
                                          <p:val>
                                            <p:strVal val="#ppt_x"/>
                                          </p:val>
                                        </p:tav>
                                      </p:tavLst>
                                    </p:anim>
                                    <p:anim calcmode="lin" valueType="num">
                                      <p:cBhvr additive="base">
                                        <p:cTn id="8" dur="1000" fill="hold"/>
                                        <p:tgtEl>
                                          <p:spTgt spid="223238">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223238">
                                            <p:txEl>
                                              <p:pRg st="0" end="0"/>
                                            </p:txEl>
                                          </p:spTgt>
                                        </p:tgtEl>
                                        <p:attrNameLst>
                                          <p:attrName>style.visibility</p:attrName>
                                        </p:attrNameLst>
                                      </p:cBhvr>
                                      <p:to>
                                        <p:strVal val="visible"/>
                                      </p:to>
                                    </p:set>
                                    <p:anim calcmode="lin" valueType="num">
                                      <p:cBhvr additive="base">
                                        <p:cTn id="13" dur="1000" fill="hold"/>
                                        <p:tgtEl>
                                          <p:spTgt spid="223238">
                                            <p:txEl>
                                              <p:pRg st="0" end="0"/>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22323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grpId="0" nodeType="clickEffect">
                                  <p:stCondLst>
                                    <p:cond delay="0"/>
                                  </p:stCondLst>
                                  <p:childTnLst>
                                    <p:set>
                                      <p:cBhvr>
                                        <p:cTn id="18" dur="1" fill="hold">
                                          <p:stCondLst>
                                            <p:cond delay="0"/>
                                          </p:stCondLst>
                                        </p:cTn>
                                        <p:tgtEl>
                                          <p:spTgt spid="9">
                                            <p:bg/>
                                          </p:spTgt>
                                        </p:tgtEl>
                                        <p:attrNameLst>
                                          <p:attrName>style.visibility</p:attrName>
                                        </p:attrNameLst>
                                      </p:cBhvr>
                                      <p:to>
                                        <p:strVal val="visible"/>
                                      </p:to>
                                    </p:set>
                                    <p:anim calcmode="lin" valueType="num">
                                      <p:cBhvr additive="base">
                                        <p:cTn id="19" dur="1000" fill="hold"/>
                                        <p:tgtEl>
                                          <p:spTgt spid="9">
                                            <p:bg/>
                                          </p:spTgt>
                                        </p:tgtEl>
                                        <p:attrNameLst>
                                          <p:attrName>ppt_x</p:attrName>
                                        </p:attrNameLst>
                                      </p:cBhvr>
                                      <p:tavLst>
                                        <p:tav tm="0">
                                          <p:val>
                                            <p:strVal val="1+#ppt_w/2"/>
                                          </p:val>
                                        </p:tav>
                                        <p:tav tm="100000">
                                          <p:val>
                                            <p:strVal val="#ppt_x"/>
                                          </p:val>
                                        </p:tav>
                                      </p:tavLst>
                                    </p:anim>
                                    <p:anim calcmode="lin" valueType="num">
                                      <p:cBhvr additive="base">
                                        <p:cTn id="20" dur="1000" fill="hold"/>
                                        <p:tgtEl>
                                          <p:spTgt spid="9">
                                            <p:bg/>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1000" fill="hold"/>
                                        <p:tgtEl>
                                          <p:spTgt spid="9">
                                            <p:txEl>
                                              <p:pRg st="0" end="0"/>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2" fill="hold" grpId="0"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 calcmode="lin" valueType="num">
                                      <p:cBhvr additive="base">
                                        <p:cTn id="31" dur="1000" fill="hold"/>
                                        <p:tgtEl>
                                          <p:spTgt spid="9">
                                            <p:txEl>
                                              <p:pRg st="2" end="2"/>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2" fill="hold" grpId="0" nodeType="clickEffect">
                                  <p:stCondLst>
                                    <p:cond delay="0"/>
                                  </p:stCondLst>
                                  <p:childTnLst>
                                    <p:set>
                                      <p:cBhvr>
                                        <p:cTn id="36" dur="1" fill="hold">
                                          <p:stCondLst>
                                            <p:cond delay="0"/>
                                          </p:stCondLst>
                                        </p:cTn>
                                        <p:tgtEl>
                                          <p:spTgt spid="9">
                                            <p:txEl>
                                              <p:pRg st="3" end="3"/>
                                            </p:txEl>
                                          </p:spTgt>
                                        </p:tgtEl>
                                        <p:attrNameLst>
                                          <p:attrName>style.visibility</p:attrName>
                                        </p:attrNameLst>
                                      </p:cBhvr>
                                      <p:to>
                                        <p:strVal val="visible"/>
                                      </p:to>
                                    </p:set>
                                    <p:anim calcmode="lin" valueType="num">
                                      <p:cBhvr additive="base">
                                        <p:cTn id="37" dur="1000" fill="hold"/>
                                        <p:tgtEl>
                                          <p:spTgt spid="9">
                                            <p:txEl>
                                              <p:pRg st="3" end="3"/>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2" fill="hold" grpId="0"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anim calcmode="lin" valueType="num">
                                      <p:cBhvr additive="base">
                                        <p:cTn id="43" dur="1000" fill="hold"/>
                                        <p:tgtEl>
                                          <p:spTgt spid="9">
                                            <p:txEl>
                                              <p:pRg st="4" end="4"/>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nimBg="1"/>
      <p:bldP spid="223238" grpId="0" build="p"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6542569-1A07-4FBA-92AA-A2300F718099}" type="slidenum">
              <a:rPr lang="en-GB" smtClean="0"/>
              <a:pPr eaLnBrk="1" hangingPunct="1">
                <a:defRPr/>
              </a:pPr>
              <a:t>62</a:t>
            </a:fld>
            <a:endParaRPr lang="en-GB" smtClean="0"/>
          </a:p>
        </p:txBody>
      </p:sp>
      <p:sp>
        <p:nvSpPr>
          <p:cNvPr id="34819" name="Rectangle 2"/>
          <p:cNvSpPr>
            <a:spLocks noChangeArrowheads="1"/>
          </p:cNvSpPr>
          <p:nvPr/>
        </p:nvSpPr>
        <p:spPr bwMode="auto">
          <a:xfrm>
            <a:off x="0" y="0"/>
            <a:ext cx="9144000" cy="908050"/>
          </a:xfrm>
          <a:prstGeom prst="rect">
            <a:avLst/>
          </a:prstGeom>
          <a:solidFill>
            <a:schemeClr val="bg1"/>
          </a:solidFill>
          <a:ln w="9525">
            <a:noFill/>
            <a:miter lim="800000"/>
            <a:headEnd/>
            <a:tailEnd/>
          </a:ln>
        </p:spPr>
        <p:txBody>
          <a:bodyPr anchor="ctr"/>
          <a:lstStyle/>
          <a:p>
            <a:pPr algn="ctr"/>
            <a:r>
              <a:rPr lang="en-GB" sz="2400" b="1" dirty="0">
                <a:solidFill>
                  <a:schemeClr val="tx2"/>
                </a:solidFill>
                <a:latin typeface="Verdana" pitchFamily="34" charset="0"/>
              </a:rPr>
              <a:t>Activity: </a:t>
            </a:r>
            <a:r>
              <a:rPr lang="en-GB" sz="2400" b="1" dirty="0" smtClean="0">
                <a:solidFill>
                  <a:schemeClr val="tx2"/>
                </a:solidFill>
                <a:latin typeface="Verdana" pitchFamily="34" charset="0"/>
              </a:rPr>
              <a:t>Introduction of Minimum Wage</a:t>
            </a:r>
          </a:p>
        </p:txBody>
      </p:sp>
      <p:sp>
        <p:nvSpPr>
          <p:cNvPr id="34820" name="AutoShape 5"/>
          <p:cNvSpPr>
            <a:spLocks noChangeArrowheads="1"/>
          </p:cNvSpPr>
          <p:nvPr/>
        </p:nvSpPr>
        <p:spPr bwMode="auto">
          <a:xfrm>
            <a:off x="0" y="908050"/>
            <a:ext cx="9144000" cy="5949950"/>
          </a:xfrm>
          <a:prstGeom prst="foldedCorner">
            <a:avLst>
              <a:gd name="adj" fmla="val 12500"/>
            </a:avLst>
          </a:prstGeom>
          <a:solidFill>
            <a:schemeClr val="bg1"/>
          </a:solidFill>
          <a:ln w="9525">
            <a:solidFill>
              <a:schemeClr val="tx1"/>
            </a:solidFill>
            <a:round/>
            <a:headEnd/>
            <a:tailEnd/>
          </a:ln>
        </p:spPr>
        <p:txBody>
          <a:bodyPr lIns="198000" tIns="118800" rIns="198000" bIns="118800"/>
          <a:lstStyle/>
          <a:p>
            <a:r>
              <a:rPr lang="en-GB" b="1" dirty="0" smtClean="0"/>
              <a:t>FOR AND AGAINST MINIMUM WAGE VIDEO TASK</a:t>
            </a:r>
          </a:p>
          <a:p>
            <a:endParaRPr lang="en-GB" b="1" dirty="0" smtClean="0"/>
          </a:p>
          <a:p>
            <a:pPr>
              <a:lnSpc>
                <a:spcPct val="150000"/>
              </a:lnSpc>
            </a:pPr>
            <a:r>
              <a:rPr lang="en-GB" dirty="0" smtClean="0"/>
              <a:t>The equestrian industry traditionally paid low wages but combined this with training and riding experience. Many stables were therefore opposed to the introduction of the minimum wage. The boss of a travel firm expresses his opinion in favour of the minimum wage. </a:t>
            </a:r>
          </a:p>
          <a:p>
            <a:pPr>
              <a:lnSpc>
                <a:spcPct val="150000"/>
              </a:lnSpc>
            </a:pPr>
            <a:endParaRPr lang="en-GB" sz="800" dirty="0" smtClean="0"/>
          </a:p>
          <a:p>
            <a:pPr>
              <a:lnSpc>
                <a:spcPct val="150000"/>
              </a:lnSpc>
            </a:pPr>
            <a:r>
              <a:rPr lang="en-GB" dirty="0" smtClean="0"/>
              <a:t>Note below the reasons outlined in the video for and against the introduction of minimum wage. </a:t>
            </a:r>
            <a:r>
              <a:rPr lang="en-GB" dirty="0" smtClean="0">
                <a:hlinkClick r:id="rId2"/>
              </a:rPr>
              <a:t>http://www.bbc.co.uk/education/clips/z4db9j6</a:t>
            </a:r>
            <a:endParaRPr lang="en-GB" dirty="0" smtClean="0"/>
          </a:p>
          <a:p>
            <a:pPr>
              <a:lnSpc>
                <a:spcPct val="150000"/>
              </a:lnSpc>
            </a:pPr>
            <a:endParaRPr lang="en-GB" dirty="0" smtClean="0"/>
          </a:p>
          <a:p>
            <a:pPr>
              <a:lnSpc>
                <a:spcPct val="150000"/>
              </a:lnSpc>
            </a:pPr>
            <a:endParaRPr lang="en-GB" dirty="0" smtClean="0"/>
          </a:p>
          <a:p>
            <a:pPr>
              <a:lnSpc>
                <a:spcPct val="150000"/>
              </a:lnSpc>
            </a:pPr>
            <a:endParaRPr lang="en-GB" dirty="0" smtClean="0"/>
          </a:p>
          <a:p>
            <a:pPr marL="342900" indent="-342900">
              <a:lnSpc>
                <a:spcPct val="90000"/>
              </a:lnSpc>
            </a:pPr>
            <a:endParaRPr lang="en-GB" dirty="0" smtClean="0"/>
          </a:p>
          <a:p>
            <a:pPr marL="342900" indent="-342900">
              <a:lnSpc>
                <a:spcPct val="90000"/>
              </a:lnSpc>
            </a:pPr>
            <a:endParaRPr lang="en-GB" dirty="0" smtClean="0"/>
          </a:p>
        </p:txBody>
      </p:sp>
      <p:pic>
        <p:nvPicPr>
          <p:cNvPr id="34821" name="Picture 2" descr="Edit Hand Holding Pencil by darrenbeck - Hand holding a pencil - icon"/>
          <p:cNvPicPr>
            <a:picLocks noChangeAspect="1" noChangeArrowheads="1"/>
          </p:cNvPicPr>
          <p:nvPr/>
        </p:nvPicPr>
        <p:blipFill>
          <a:blip r:embed="rId3" cstate="print"/>
          <a:srcRect/>
          <a:stretch>
            <a:fillRect/>
          </a:stretch>
        </p:blipFill>
        <p:spPr bwMode="auto">
          <a:xfrm>
            <a:off x="179388" y="117475"/>
            <a:ext cx="974725" cy="863600"/>
          </a:xfrm>
          <a:prstGeom prst="rect">
            <a:avLst/>
          </a:prstGeom>
          <a:noFill/>
          <a:ln w="9525">
            <a:noFill/>
            <a:miter lim="800000"/>
            <a:headEnd/>
            <a:tailEnd/>
          </a:ln>
        </p:spPr>
      </p:pic>
      <p:graphicFrame>
        <p:nvGraphicFramePr>
          <p:cNvPr id="7" name="Table 6"/>
          <p:cNvGraphicFramePr>
            <a:graphicFrameLocks noGrp="1"/>
          </p:cNvGraphicFramePr>
          <p:nvPr/>
        </p:nvGraphicFramePr>
        <p:xfrm>
          <a:off x="228600" y="3962400"/>
          <a:ext cx="7924800" cy="2670442"/>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20000"/>
                    </a:ext>
                  </a:extLst>
                </a:gridCol>
                <a:gridCol w="3962400">
                  <a:extLst>
                    <a:ext uri="{9D8B030D-6E8A-4147-A177-3AD203B41FA5}">
                      <a16:colId xmlns:a16="http://schemas.microsoft.com/office/drawing/2014/main" val="20001"/>
                    </a:ext>
                  </a:extLst>
                </a:gridCol>
              </a:tblGrid>
              <a:tr h="400002">
                <a:tc>
                  <a:txBody>
                    <a:bodyPr/>
                    <a:lstStyle/>
                    <a:p>
                      <a:pPr algn="ctr"/>
                      <a:r>
                        <a:rPr lang="en-GB" dirty="0" smtClean="0">
                          <a:solidFill>
                            <a:schemeClr val="tx1"/>
                          </a:solidFill>
                        </a:rPr>
                        <a:t>Arguments </a:t>
                      </a:r>
                      <a:r>
                        <a:rPr lang="en-GB" u="sng" dirty="0" smtClean="0">
                          <a:solidFill>
                            <a:schemeClr val="tx1"/>
                          </a:solidFill>
                        </a:rPr>
                        <a:t>for</a:t>
                      </a:r>
                      <a:r>
                        <a:rPr lang="en-GB" dirty="0" smtClean="0">
                          <a:solidFill>
                            <a:schemeClr val="tx1"/>
                          </a:solidFill>
                        </a:rPr>
                        <a:t> Minimum</a:t>
                      </a:r>
                      <a:r>
                        <a:rPr lang="en-GB" baseline="0" dirty="0" smtClean="0">
                          <a:solidFill>
                            <a:schemeClr val="tx1"/>
                          </a:solidFill>
                        </a:rPr>
                        <a:t> Wage</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smtClean="0">
                          <a:solidFill>
                            <a:schemeClr val="tx1"/>
                          </a:solidFill>
                        </a:rPr>
                        <a:t>Arguments </a:t>
                      </a:r>
                      <a:r>
                        <a:rPr lang="en-GB" u="sng" dirty="0" smtClean="0">
                          <a:solidFill>
                            <a:schemeClr val="tx1"/>
                          </a:solidFill>
                        </a:rPr>
                        <a:t>against</a:t>
                      </a:r>
                      <a:r>
                        <a:rPr lang="en-GB" dirty="0" smtClean="0">
                          <a:solidFill>
                            <a:schemeClr val="tx1"/>
                          </a:solidFill>
                        </a:rPr>
                        <a:t> Minimum Wage</a:t>
                      </a:r>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270440">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1028" name="Picture 4" descr="https://openclipart.org/image/800px/svg_to_png/202440/raseone-film-1.png"/>
          <p:cNvPicPr>
            <a:picLocks noChangeAspect="1" noChangeArrowheads="1"/>
          </p:cNvPicPr>
          <p:nvPr/>
        </p:nvPicPr>
        <p:blipFill>
          <a:blip r:embed="rId4" cstate="print"/>
          <a:srcRect/>
          <a:stretch>
            <a:fillRect/>
          </a:stretch>
        </p:blipFill>
        <p:spPr bwMode="auto">
          <a:xfrm>
            <a:off x="8153400" y="76200"/>
            <a:ext cx="850900" cy="124460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6542569-1A07-4FBA-92AA-A2300F718099}" type="slidenum">
              <a:rPr lang="en-GB" smtClean="0"/>
              <a:pPr eaLnBrk="1" hangingPunct="1">
                <a:defRPr/>
              </a:pPr>
              <a:t>63</a:t>
            </a:fld>
            <a:endParaRPr lang="en-GB" smtClean="0"/>
          </a:p>
        </p:txBody>
      </p:sp>
      <p:sp>
        <p:nvSpPr>
          <p:cNvPr id="34819" name="Rectangle 2"/>
          <p:cNvSpPr>
            <a:spLocks noChangeArrowheads="1"/>
          </p:cNvSpPr>
          <p:nvPr/>
        </p:nvSpPr>
        <p:spPr bwMode="auto">
          <a:xfrm>
            <a:off x="0" y="0"/>
            <a:ext cx="9144000" cy="908050"/>
          </a:xfrm>
          <a:prstGeom prst="rect">
            <a:avLst/>
          </a:prstGeom>
          <a:solidFill>
            <a:schemeClr val="bg1"/>
          </a:solidFill>
          <a:ln w="9525">
            <a:noFill/>
            <a:miter lim="800000"/>
            <a:headEnd/>
            <a:tailEnd/>
          </a:ln>
        </p:spPr>
        <p:txBody>
          <a:bodyPr anchor="ctr"/>
          <a:lstStyle/>
          <a:p>
            <a:pPr algn="ctr"/>
            <a:r>
              <a:rPr lang="en-GB" sz="2400" b="1" dirty="0">
                <a:solidFill>
                  <a:schemeClr val="tx2"/>
                </a:solidFill>
                <a:latin typeface="Verdana" pitchFamily="34" charset="0"/>
              </a:rPr>
              <a:t>Activity: </a:t>
            </a:r>
            <a:r>
              <a:rPr lang="en-GB" sz="2400" b="1" dirty="0" smtClean="0">
                <a:solidFill>
                  <a:schemeClr val="tx2"/>
                </a:solidFill>
                <a:latin typeface="Verdana" pitchFamily="34" charset="0"/>
              </a:rPr>
              <a:t>Workplace Discrimination 1 </a:t>
            </a:r>
          </a:p>
        </p:txBody>
      </p:sp>
      <p:sp>
        <p:nvSpPr>
          <p:cNvPr id="34820" name="AutoShape 5"/>
          <p:cNvSpPr>
            <a:spLocks noChangeArrowheads="1"/>
          </p:cNvSpPr>
          <p:nvPr/>
        </p:nvSpPr>
        <p:spPr bwMode="auto">
          <a:xfrm>
            <a:off x="0" y="908050"/>
            <a:ext cx="9144000" cy="5949950"/>
          </a:xfrm>
          <a:prstGeom prst="foldedCorner">
            <a:avLst>
              <a:gd name="adj" fmla="val 12500"/>
            </a:avLst>
          </a:prstGeom>
          <a:solidFill>
            <a:schemeClr val="bg1"/>
          </a:solidFill>
          <a:ln w="9525">
            <a:solidFill>
              <a:schemeClr val="tx1"/>
            </a:solidFill>
            <a:round/>
            <a:headEnd/>
            <a:tailEnd/>
          </a:ln>
        </p:spPr>
        <p:txBody>
          <a:bodyPr lIns="198000" tIns="118800" rIns="198000" bIns="118800"/>
          <a:lstStyle/>
          <a:p>
            <a:r>
              <a:rPr lang="en-GB" b="1" dirty="0" smtClean="0"/>
              <a:t>WORKPLACE DISCRIMINATION SHOW ME BOARD TASK</a:t>
            </a:r>
          </a:p>
          <a:p>
            <a:endParaRPr lang="en-GB" b="1" dirty="0" smtClean="0"/>
          </a:p>
          <a:p>
            <a:pPr marL="342900" indent="-342900"/>
            <a:r>
              <a:rPr lang="en-GB" dirty="0" smtClean="0"/>
              <a:t>Split a show-me board into 4 and brainstorm the following (5 </a:t>
            </a:r>
            <a:r>
              <a:rPr lang="en-GB" dirty="0" err="1" smtClean="0"/>
              <a:t>mins</a:t>
            </a:r>
            <a:r>
              <a:rPr lang="en-GB" dirty="0" smtClean="0"/>
              <a:t>):</a:t>
            </a:r>
          </a:p>
          <a:p>
            <a:pPr marL="342900" indent="-342900"/>
            <a:endParaRPr lang="en-GB" dirty="0" smtClean="0"/>
          </a:p>
          <a:p>
            <a:pPr marL="342900" indent="-342900"/>
            <a:r>
              <a:rPr lang="en-GB" dirty="0" smtClean="0"/>
              <a:t>List jobs traditionally done by:</a:t>
            </a:r>
          </a:p>
          <a:p>
            <a:pPr marL="742950" lvl="1" indent="-285750"/>
            <a:endParaRPr lang="en-GB" dirty="0" smtClean="0"/>
          </a:p>
          <a:p>
            <a:pPr marL="742950" lvl="1" indent="-285750">
              <a:buFont typeface="Arial" pitchFamily="34" charset="0"/>
              <a:buChar char="•"/>
            </a:pPr>
            <a:r>
              <a:rPr lang="en-GB" dirty="0" smtClean="0"/>
              <a:t>Men</a:t>
            </a:r>
          </a:p>
          <a:p>
            <a:pPr marL="742950" lvl="1" indent="-285750">
              <a:buFont typeface="Arial" pitchFamily="34" charset="0"/>
              <a:buChar char="•"/>
            </a:pPr>
            <a:endParaRPr lang="en-GB" dirty="0" smtClean="0"/>
          </a:p>
          <a:p>
            <a:pPr marL="742950" lvl="1" indent="-285750">
              <a:buFont typeface="Arial" pitchFamily="34" charset="0"/>
              <a:buChar char="•"/>
            </a:pPr>
            <a:r>
              <a:rPr lang="en-GB" dirty="0" smtClean="0"/>
              <a:t>Women</a:t>
            </a:r>
          </a:p>
          <a:p>
            <a:pPr marL="742950" lvl="1" indent="-285750">
              <a:buFont typeface="Arial" pitchFamily="34" charset="0"/>
              <a:buChar char="•"/>
            </a:pPr>
            <a:endParaRPr lang="en-GB" dirty="0" smtClean="0"/>
          </a:p>
          <a:p>
            <a:pPr marL="742950" lvl="1" indent="-285750">
              <a:buFont typeface="Arial" pitchFamily="34" charset="0"/>
              <a:buChar char="•"/>
            </a:pPr>
            <a:r>
              <a:rPr lang="en-GB" dirty="0" smtClean="0"/>
              <a:t>Older People</a:t>
            </a:r>
          </a:p>
          <a:p>
            <a:pPr marL="742950" lvl="1" indent="-285750">
              <a:buFont typeface="Arial" pitchFamily="34" charset="0"/>
              <a:buChar char="•"/>
            </a:pPr>
            <a:endParaRPr lang="en-GB" dirty="0" smtClean="0"/>
          </a:p>
          <a:p>
            <a:pPr marL="742950" lvl="1" indent="-285750">
              <a:buFont typeface="Arial" pitchFamily="34" charset="0"/>
              <a:buChar char="•"/>
            </a:pPr>
            <a:r>
              <a:rPr lang="en-GB" dirty="0" smtClean="0"/>
              <a:t>Younger People</a:t>
            </a:r>
          </a:p>
          <a:p>
            <a:pPr marL="742950" lvl="1" indent="-285750"/>
            <a:endParaRPr lang="en-GB" sz="2000" dirty="0" smtClean="0"/>
          </a:p>
          <a:p>
            <a:pPr marL="342900" indent="-342900">
              <a:lnSpc>
                <a:spcPct val="90000"/>
              </a:lnSpc>
            </a:pPr>
            <a:endParaRPr lang="en-GB" dirty="0" smtClean="0"/>
          </a:p>
          <a:p>
            <a:pPr>
              <a:lnSpc>
                <a:spcPct val="90000"/>
              </a:lnSpc>
            </a:pPr>
            <a:r>
              <a:rPr lang="en-GB" dirty="0" smtClean="0"/>
              <a:t>Gender and age stereotyping can lead to discrimination - because something typically happens does not mean it has to happen!</a:t>
            </a:r>
          </a:p>
          <a:p>
            <a:pPr marL="342900" indent="-342900">
              <a:lnSpc>
                <a:spcPct val="90000"/>
              </a:lnSpc>
            </a:pPr>
            <a:endParaRPr lang="en-GB" dirty="0" smtClean="0"/>
          </a:p>
          <a:p>
            <a:pPr marL="342900" indent="-342900">
              <a:lnSpc>
                <a:spcPct val="90000"/>
              </a:lnSpc>
            </a:pPr>
            <a:endParaRPr lang="en-GB" dirty="0" smtClean="0"/>
          </a:p>
        </p:txBody>
      </p:sp>
      <p:pic>
        <p:nvPicPr>
          <p:cNvPr id="34821" name="Picture 2" descr="Edit Hand Holding Pencil by darrenbeck - Hand holding a pencil - icon"/>
          <p:cNvPicPr>
            <a:picLocks noChangeAspect="1" noChangeArrowheads="1"/>
          </p:cNvPicPr>
          <p:nvPr/>
        </p:nvPicPr>
        <p:blipFill>
          <a:blip r:embed="rId2" cstate="print"/>
          <a:srcRect/>
          <a:stretch>
            <a:fillRect/>
          </a:stretch>
        </p:blipFill>
        <p:spPr bwMode="auto">
          <a:xfrm>
            <a:off x="179388" y="117475"/>
            <a:ext cx="974725" cy="863600"/>
          </a:xfrm>
          <a:prstGeom prst="rect">
            <a:avLst/>
          </a:prstGeom>
          <a:noFill/>
          <a:ln w="9525">
            <a:noFill/>
            <a:miter lim="800000"/>
            <a:headEnd/>
            <a:tailEnd/>
          </a:ln>
        </p:spPr>
      </p:pic>
      <p:pic>
        <p:nvPicPr>
          <p:cNvPr id="9" name="Picture 8" descr="ANd9GcRyYkoOacGcCpiyJCIpcA-_NOdB46SaF1ElxUveDHQ4ZoRap44&amp;t=1&amp;usg=__Zmqtls-gAhk-jecGdx0_GtqwmLs="/>
          <p:cNvPicPr>
            <a:picLocks noChangeAspect="1" noChangeArrowheads="1"/>
          </p:cNvPicPr>
          <p:nvPr/>
        </p:nvPicPr>
        <p:blipFill>
          <a:blip r:embed="rId3" cstate="print"/>
          <a:srcRect/>
          <a:stretch>
            <a:fillRect/>
          </a:stretch>
        </p:blipFill>
        <p:spPr bwMode="auto">
          <a:xfrm>
            <a:off x="6705600" y="1676400"/>
            <a:ext cx="2197100" cy="31004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3"/>
          <p:cNvSpPr>
            <a:spLocks noGrp="1"/>
          </p:cNvSpPr>
          <p:nvPr>
            <p:ph type="sldNum" sz="quarter" idx="12"/>
          </p:nvPr>
        </p:nvSpPr>
        <p:spPr/>
        <p:txBody>
          <a:bodyPr/>
          <a:lstStyle/>
          <a:p>
            <a:fld id="{AC9D7D2C-2CD3-480D-BCFD-6ECBD476467B}" type="slidenum">
              <a:rPr lang="en-GB"/>
              <a:pPr/>
              <a:t>64</a:t>
            </a:fld>
            <a:endParaRPr lang="en-GB"/>
          </a:p>
        </p:txBody>
      </p:sp>
      <p:sp>
        <p:nvSpPr>
          <p:cNvPr id="224258" name="Rectangle 2"/>
          <p:cNvSpPr>
            <a:spLocks noChangeArrowheads="1"/>
          </p:cNvSpPr>
          <p:nvPr/>
        </p:nvSpPr>
        <p:spPr bwMode="auto">
          <a:xfrm>
            <a:off x="0" y="0"/>
            <a:ext cx="9144000" cy="620713"/>
          </a:xfrm>
          <a:prstGeom prst="rect">
            <a:avLst/>
          </a:prstGeom>
          <a:noFill/>
          <a:ln w="9525">
            <a:noFill/>
            <a:miter lim="800000"/>
            <a:headEnd/>
            <a:tailEnd/>
          </a:ln>
          <a:effectLst/>
        </p:spPr>
        <p:txBody>
          <a:bodyPr anchor="ctr"/>
          <a:lstStyle/>
          <a:p>
            <a:r>
              <a:rPr lang="en-GB" sz="2400" b="1">
                <a:solidFill>
                  <a:schemeClr val="tx2"/>
                </a:solidFill>
                <a:latin typeface="Verdana" pitchFamily="34" charset="0"/>
              </a:rPr>
              <a:t>Current Employment Legislation</a:t>
            </a:r>
          </a:p>
        </p:txBody>
      </p:sp>
      <p:pic>
        <p:nvPicPr>
          <p:cNvPr id="224262" name="Picture 6" descr="ANd9GcStrt1lqSje3iXnKv3EviYuqcDm12bTN32n-wrnC65zo92Qb-KQ"/>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80975" y="4886325"/>
            <a:ext cx="2314575" cy="1971675"/>
          </a:xfrm>
          <a:prstGeom prst="rect">
            <a:avLst/>
          </a:prstGeom>
          <a:noFill/>
        </p:spPr>
      </p:pic>
      <p:pic>
        <p:nvPicPr>
          <p:cNvPr id="6" name="Picture 2" descr="https://openclipart.org/image/800px/svg_to_png/3330/barretr-Key.png"/>
          <p:cNvPicPr>
            <a:picLocks noChangeAspect="1" noChangeArrowheads="1"/>
          </p:cNvPicPr>
          <p:nvPr/>
        </p:nvPicPr>
        <p:blipFill>
          <a:blip r:embed="rId3" cstate="print"/>
          <a:srcRect/>
          <a:stretch>
            <a:fillRect/>
          </a:stretch>
        </p:blipFill>
        <p:spPr bwMode="auto">
          <a:xfrm>
            <a:off x="8229600" y="152400"/>
            <a:ext cx="755824" cy="762000"/>
          </a:xfrm>
          <a:prstGeom prst="rect">
            <a:avLst/>
          </a:prstGeom>
          <a:noFill/>
        </p:spPr>
      </p:pic>
      <p:sp>
        <p:nvSpPr>
          <p:cNvPr id="224261" name="AutoShape 5"/>
          <p:cNvSpPr>
            <a:spLocks noChangeArrowheads="1"/>
          </p:cNvSpPr>
          <p:nvPr/>
        </p:nvSpPr>
        <p:spPr bwMode="auto">
          <a:xfrm>
            <a:off x="1828801" y="549274"/>
            <a:ext cx="7162799" cy="6080126"/>
          </a:xfrm>
          <a:prstGeom prst="wedgeRoundRectCallout">
            <a:avLst>
              <a:gd name="adj1" fmla="val -57324"/>
              <a:gd name="adj2" fmla="val 35192"/>
              <a:gd name="adj3" fmla="val 16667"/>
            </a:avLst>
          </a:prstGeom>
          <a:solidFill>
            <a:srgbClr val="FFD9F3"/>
          </a:solidFill>
          <a:ln w="9525">
            <a:solidFill>
              <a:schemeClr val="tx1"/>
            </a:solidFill>
            <a:miter lim="800000"/>
            <a:headEnd/>
            <a:tailEnd/>
          </a:ln>
          <a:effectLst/>
        </p:spPr>
        <p:txBody>
          <a:bodyPr anchor="ctr"/>
          <a:lstStyle/>
          <a:p>
            <a:r>
              <a:rPr lang="en-GB" dirty="0">
                <a:latin typeface="Calibri" pitchFamily="34" charset="0"/>
              </a:rPr>
              <a:t>The </a:t>
            </a:r>
            <a:r>
              <a:rPr lang="en-GB" b="1" dirty="0">
                <a:latin typeface="Calibri" pitchFamily="34" charset="0"/>
              </a:rPr>
              <a:t>Equality Act 2010</a:t>
            </a:r>
            <a:r>
              <a:rPr lang="en-GB" dirty="0">
                <a:latin typeface="Calibri" pitchFamily="34" charset="0"/>
              </a:rPr>
              <a:t> </a:t>
            </a:r>
            <a:r>
              <a:rPr lang="en-GB" dirty="0" smtClean="0">
                <a:latin typeface="Calibri" pitchFamily="34" charset="0"/>
              </a:rPr>
              <a:t>and </a:t>
            </a:r>
            <a:r>
              <a:rPr lang="en-GB" dirty="0">
                <a:latin typeface="Calibri" pitchFamily="34" charset="0"/>
              </a:rPr>
              <a:t>provides </a:t>
            </a:r>
            <a:r>
              <a:rPr lang="en-GB" dirty="0" smtClean="0">
                <a:latin typeface="Calibri" pitchFamily="34" charset="0"/>
              </a:rPr>
              <a:t>protection </a:t>
            </a:r>
            <a:r>
              <a:rPr lang="en-GB" dirty="0">
                <a:latin typeface="Calibri" pitchFamily="34" charset="0"/>
              </a:rPr>
              <a:t>against discrimination on the grounds of:</a:t>
            </a:r>
          </a:p>
          <a:p>
            <a:endParaRPr lang="en-GB" dirty="0">
              <a:latin typeface="Calibri" pitchFamily="34" charset="0"/>
            </a:endParaRPr>
          </a:p>
          <a:p>
            <a:pPr marL="182563" indent="-182563">
              <a:buFont typeface="Arial" pitchFamily="34" charset="0"/>
              <a:buChar char="•"/>
            </a:pPr>
            <a:r>
              <a:rPr lang="en-GB" dirty="0">
                <a:latin typeface="Calibri" pitchFamily="34" charset="0"/>
              </a:rPr>
              <a:t>Race;</a:t>
            </a:r>
          </a:p>
          <a:p>
            <a:pPr marL="182563" indent="-182563">
              <a:buFont typeface="Arial" pitchFamily="34" charset="0"/>
              <a:buChar char="•"/>
            </a:pPr>
            <a:r>
              <a:rPr lang="en-GB" dirty="0">
                <a:latin typeface="Calibri" pitchFamily="34" charset="0"/>
              </a:rPr>
              <a:t>Religion or belief;</a:t>
            </a:r>
          </a:p>
          <a:p>
            <a:pPr marL="182563" indent="-182563">
              <a:buFont typeface="Arial" pitchFamily="34" charset="0"/>
              <a:buChar char="•"/>
            </a:pPr>
            <a:r>
              <a:rPr lang="en-GB" dirty="0">
                <a:latin typeface="Calibri" pitchFamily="34" charset="0"/>
              </a:rPr>
              <a:t>Age (this applies only at work or if someone is being trained for work);</a:t>
            </a:r>
          </a:p>
          <a:p>
            <a:pPr marL="182563" indent="-182563">
              <a:buFont typeface="Arial" pitchFamily="34" charset="0"/>
              <a:buChar char="•"/>
            </a:pPr>
            <a:r>
              <a:rPr lang="en-GB" dirty="0">
                <a:latin typeface="Calibri" pitchFamily="34" charset="0"/>
              </a:rPr>
              <a:t>Disability (or because of something connected with their disability);</a:t>
            </a:r>
          </a:p>
          <a:p>
            <a:pPr marL="182563" indent="-182563">
              <a:buFont typeface="Arial" pitchFamily="34" charset="0"/>
              <a:buChar char="•"/>
            </a:pPr>
            <a:r>
              <a:rPr lang="en-GB" dirty="0">
                <a:latin typeface="Calibri" pitchFamily="34" charset="0"/>
              </a:rPr>
              <a:t>Sex </a:t>
            </a:r>
            <a:r>
              <a:rPr lang="en-GB" dirty="0" err="1">
                <a:latin typeface="Calibri" pitchFamily="34" charset="0"/>
              </a:rPr>
              <a:t>ie</a:t>
            </a:r>
            <a:r>
              <a:rPr lang="en-GB" dirty="0">
                <a:latin typeface="Calibri" pitchFamily="34" charset="0"/>
              </a:rPr>
              <a:t> because you are either male or female;</a:t>
            </a:r>
          </a:p>
          <a:p>
            <a:pPr marL="182563" indent="-182563">
              <a:buFont typeface="Arial" pitchFamily="34" charset="0"/>
              <a:buChar char="•"/>
            </a:pPr>
            <a:r>
              <a:rPr lang="en-GB" dirty="0">
                <a:latin typeface="Calibri" pitchFamily="34" charset="0"/>
              </a:rPr>
              <a:t>Sexual orientation (whether being lesbian, gay, bisexual or heterosexual);</a:t>
            </a:r>
          </a:p>
          <a:p>
            <a:pPr marL="182563" indent="-182563">
              <a:buFont typeface="Arial" pitchFamily="34" charset="0"/>
              <a:buChar char="•"/>
            </a:pPr>
            <a:r>
              <a:rPr lang="en-GB" dirty="0">
                <a:latin typeface="Calibri" pitchFamily="34" charset="0"/>
              </a:rPr>
              <a:t>Being a transsexual person (</a:t>
            </a:r>
            <a:r>
              <a:rPr lang="en-GB" dirty="0" err="1">
                <a:latin typeface="Calibri" pitchFamily="34" charset="0"/>
              </a:rPr>
              <a:t>transsexuality</a:t>
            </a:r>
            <a:r>
              <a:rPr lang="en-GB" dirty="0">
                <a:latin typeface="Calibri" pitchFamily="34" charset="0"/>
              </a:rPr>
              <a:t> is where someone has changed, is changing or has proposed changing their sex – called ‘gender reassignment’ in law);</a:t>
            </a:r>
          </a:p>
          <a:p>
            <a:pPr marL="182563" indent="-182563">
              <a:buFont typeface="Arial" pitchFamily="34" charset="0"/>
              <a:buChar char="•"/>
            </a:pPr>
            <a:r>
              <a:rPr lang="en-GB" dirty="0">
                <a:latin typeface="Calibri" pitchFamily="34" charset="0"/>
              </a:rPr>
              <a:t>Having just had a baby or being pregnant;</a:t>
            </a:r>
          </a:p>
          <a:p>
            <a:pPr marL="182563" indent="-182563">
              <a:buFont typeface="Arial" pitchFamily="34" charset="0"/>
              <a:buChar char="•"/>
            </a:pPr>
            <a:r>
              <a:rPr lang="en-GB" dirty="0">
                <a:latin typeface="Calibri" pitchFamily="34" charset="0"/>
              </a:rPr>
              <a:t>Being married or in a civil partnership (this applies only at work or if someone is being trained for work). </a:t>
            </a:r>
          </a:p>
          <a:p>
            <a:endParaRPr lang="en-GB" dirty="0">
              <a:latin typeface="Calibri" pitchFamily="34" charset="0"/>
            </a:endParaRPr>
          </a:p>
          <a:p>
            <a:r>
              <a:rPr lang="en-GB" dirty="0">
                <a:latin typeface="Calibri" pitchFamily="34" charset="0"/>
              </a:rPr>
              <a:t>It also now includes workplace victimisation, harassment and bullying and makes pay secrecy clauses illegal.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224261">
                                            <p:bg/>
                                          </p:spTgt>
                                        </p:tgtEl>
                                        <p:attrNameLst>
                                          <p:attrName>style.visibility</p:attrName>
                                        </p:attrNameLst>
                                      </p:cBhvr>
                                      <p:to>
                                        <p:strVal val="visible"/>
                                      </p:to>
                                    </p:set>
                                    <p:anim calcmode="lin" valueType="num">
                                      <p:cBhvr additive="base">
                                        <p:cTn id="7" dur="1000" fill="hold"/>
                                        <p:tgtEl>
                                          <p:spTgt spid="224261">
                                            <p:bg/>
                                          </p:spTgt>
                                        </p:tgtEl>
                                        <p:attrNameLst>
                                          <p:attrName>ppt_x</p:attrName>
                                        </p:attrNameLst>
                                      </p:cBhvr>
                                      <p:tavLst>
                                        <p:tav tm="0">
                                          <p:val>
                                            <p:strVal val="1+#ppt_w/2"/>
                                          </p:val>
                                        </p:tav>
                                        <p:tav tm="100000">
                                          <p:val>
                                            <p:strVal val="#ppt_x"/>
                                          </p:val>
                                        </p:tav>
                                      </p:tavLst>
                                    </p:anim>
                                    <p:anim calcmode="lin" valueType="num">
                                      <p:cBhvr additive="base">
                                        <p:cTn id="8" dur="1000" fill="hold"/>
                                        <p:tgtEl>
                                          <p:spTgt spid="224261">
                                            <p:bg/>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224261">
                                            <p:txEl>
                                              <p:pRg st="0" end="0"/>
                                            </p:txEl>
                                          </p:spTgt>
                                        </p:tgtEl>
                                        <p:attrNameLst>
                                          <p:attrName>style.visibility</p:attrName>
                                        </p:attrNameLst>
                                      </p:cBhvr>
                                      <p:to>
                                        <p:strVal val="visible"/>
                                      </p:to>
                                    </p:set>
                                    <p:anim calcmode="lin" valueType="num">
                                      <p:cBhvr additive="base">
                                        <p:cTn id="13" dur="1000" fill="hold"/>
                                        <p:tgtEl>
                                          <p:spTgt spid="224261">
                                            <p:txEl>
                                              <p:pRg st="0" end="0"/>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22426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grpId="0" nodeType="clickEffect">
                                  <p:stCondLst>
                                    <p:cond delay="0"/>
                                  </p:stCondLst>
                                  <p:childTnLst>
                                    <p:set>
                                      <p:cBhvr>
                                        <p:cTn id="18" dur="1" fill="hold">
                                          <p:stCondLst>
                                            <p:cond delay="0"/>
                                          </p:stCondLst>
                                        </p:cTn>
                                        <p:tgtEl>
                                          <p:spTgt spid="224261">
                                            <p:txEl>
                                              <p:pRg st="2" end="2"/>
                                            </p:txEl>
                                          </p:spTgt>
                                        </p:tgtEl>
                                        <p:attrNameLst>
                                          <p:attrName>style.visibility</p:attrName>
                                        </p:attrNameLst>
                                      </p:cBhvr>
                                      <p:to>
                                        <p:strVal val="visible"/>
                                      </p:to>
                                    </p:set>
                                    <p:anim calcmode="lin" valueType="num">
                                      <p:cBhvr additive="base">
                                        <p:cTn id="19" dur="1000" fill="hold"/>
                                        <p:tgtEl>
                                          <p:spTgt spid="224261">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22426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grpId="0" nodeType="clickEffect">
                                  <p:stCondLst>
                                    <p:cond delay="0"/>
                                  </p:stCondLst>
                                  <p:childTnLst>
                                    <p:set>
                                      <p:cBhvr>
                                        <p:cTn id="24" dur="1" fill="hold">
                                          <p:stCondLst>
                                            <p:cond delay="0"/>
                                          </p:stCondLst>
                                        </p:cTn>
                                        <p:tgtEl>
                                          <p:spTgt spid="224261">
                                            <p:txEl>
                                              <p:pRg st="3" end="3"/>
                                            </p:txEl>
                                          </p:spTgt>
                                        </p:tgtEl>
                                        <p:attrNameLst>
                                          <p:attrName>style.visibility</p:attrName>
                                        </p:attrNameLst>
                                      </p:cBhvr>
                                      <p:to>
                                        <p:strVal val="visible"/>
                                      </p:to>
                                    </p:set>
                                    <p:anim calcmode="lin" valueType="num">
                                      <p:cBhvr additive="base">
                                        <p:cTn id="25" dur="1000" fill="hold"/>
                                        <p:tgtEl>
                                          <p:spTgt spid="224261">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22426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2" fill="hold" grpId="0" nodeType="clickEffect">
                                  <p:stCondLst>
                                    <p:cond delay="0"/>
                                  </p:stCondLst>
                                  <p:childTnLst>
                                    <p:set>
                                      <p:cBhvr>
                                        <p:cTn id="30" dur="1" fill="hold">
                                          <p:stCondLst>
                                            <p:cond delay="0"/>
                                          </p:stCondLst>
                                        </p:cTn>
                                        <p:tgtEl>
                                          <p:spTgt spid="224261">
                                            <p:txEl>
                                              <p:pRg st="4" end="4"/>
                                            </p:txEl>
                                          </p:spTgt>
                                        </p:tgtEl>
                                        <p:attrNameLst>
                                          <p:attrName>style.visibility</p:attrName>
                                        </p:attrNameLst>
                                      </p:cBhvr>
                                      <p:to>
                                        <p:strVal val="visible"/>
                                      </p:to>
                                    </p:set>
                                    <p:anim calcmode="lin" valueType="num">
                                      <p:cBhvr additive="base">
                                        <p:cTn id="31" dur="1000" fill="hold"/>
                                        <p:tgtEl>
                                          <p:spTgt spid="224261">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22426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2" fill="hold" grpId="0" nodeType="clickEffect">
                                  <p:stCondLst>
                                    <p:cond delay="0"/>
                                  </p:stCondLst>
                                  <p:childTnLst>
                                    <p:set>
                                      <p:cBhvr>
                                        <p:cTn id="36" dur="1" fill="hold">
                                          <p:stCondLst>
                                            <p:cond delay="0"/>
                                          </p:stCondLst>
                                        </p:cTn>
                                        <p:tgtEl>
                                          <p:spTgt spid="224261">
                                            <p:txEl>
                                              <p:pRg st="5" end="5"/>
                                            </p:txEl>
                                          </p:spTgt>
                                        </p:tgtEl>
                                        <p:attrNameLst>
                                          <p:attrName>style.visibility</p:attrName>
                                        </p:attrNameLst>
                                      </p:cBhvr>
                                      <p:to>
                                        <p:strVal val="visible"/>
                                      </p:to>
                                    </p:set>
                                    <p:anim calcmode="lin" valueType="num">
                                      <p:cBhvr additive="base">
                                        <p:cTn id="37" dur="1000" fill="hold"/>
                                        <p:tgtEl>
                                          <p:spTgt spid="224261">
                                            <p:txEl>
                                              <p:pRg st="5" end="5"/>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22426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2" fill="hold" grpId="0" nodeType="clickEffect">
                                  <p:stCondLst>
                                    <p:cond delay="0"/>
                                  </p:stCondLst>
                                  <p:childTnLst>
                                    <p:set>
                                      <p:cBhvr>
                                        <p:cTn id="42" dur="1" fill="hold">
                                          <p:stCondLst>
                                            <p:cond delay="0"/>
                                          </p:stCondLst>
                                        </p:cTn>
                                        <p:tgtEl>
                                          <p:spTgt spid="224261">
                                            <p:txEl>
                                              <p:pRg st="6" end="6"/>
                                            </p:txEl>
                                          </p:spTgt>
                                        </p:tgtEl>
                                        <p:attrNameLst>
                                          <p:attrName>style.visibility</p:attrName>
                                        </p:attrNameLst>
                                      </p:cBhvr>
                                      <p:to>
                                        <p:strVal val="visible"/>
                                      </p:to>
                                    </p:set>
                                    <p:anim calcmode="lin" valueType="num">
                                      <p:cBhvr additive="base">
                                        <p:cTn id="43" dur="1000" fill="hold"/>
                                        <p:tgtEl>
                                          <p:spTgt spid="224261">
                                            <p:txEl>
                                              <p:pRg st="6" end="6"/>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22426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2" fill="hold" grpId="0" nodeType="clickEffect">
                                  <p:stCondLst>
                                    <p:cond delay="0"/>
                                  </p:stCondLst>
                                  <p:childTnLst>
                                    <p:set>
                                      <p:cBhvr>
                                        <p:cTn id="48" dur="1" fill="hold">
                                          <p:stCondLst>
                                            <p:cond delay="0"/>
                                          </p:stCondLst>
                                        </p:cTn>
                                        <p:tgtEl>
                                          <p:spTgt spid="224261">
                                            <p:txEl>
                                              <p:pRg st="7" end="7"/>
                                            </p:txEl>
                                          </p:spTgt>
                                        </p:tgtEl>
                                        <p:attrNameLst>
                                          <p:attrName>style.visibility</p:attrName>
                                        </p:attrNameLst>
                                      </p:cBhvr>
                                      <p:to>
                                        <p:strVal val="visible"/>
                                      </p:to>
                                    </p:set>
                                    <p:anim calcmode="lin" valueType="num">
                                      <p:cBhvr additive="base">
                                        <p:cTn id="49" dur="1000" fill="hold"/>
                                        <p:tgtEl>
                                          <p:spTgt spid="224261">
                                            <p:txEl>
                                              <p:pRg st="7" end="7"/>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22426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7" presetClass="entr" presetSubtype="2" fill="hold" grpId="0" nodeType="clickEffect">
                                  <p:stCondLst>
                                    <p:cond delay="0"/>
                                  </p:stCondLst>
                                  <p:childTnLst>
                                    <p:set>
                                      <p:cBhvr>
                                        <p:cTn id="54" dur="1" fill="hold">
                                          <p:stCondLst>
                                            <p:cond delay="0"/>
                                          </p:stCondLst>
                                        </p:cTn>
                                        <p:tgtEl>
                                          <p:spTgt spid="224261">
                                            <p:txEl>
                                              <p:pRg st="8" end="8"/>
                                            </p:txEl>
                                          </p:spTgt>
                                        </p:tgtEl>
                                        <p:attrNameLst>
                                          <p:attrName>style.visibility</p:attrName>
                                        </p:attrNameLst>
                                      </p:cBhvr>
                                      <p:to>
                                        <p:strVal val="visible"/>
                                      </p:to>
                                    </p:set>
                                    <p:anim calcmode="lin" valueType="num">
                                      <p:cBhvr additive="base">
                                        <p:cTn id="55" dur="1000" fill="hold"/>
                                        <p:tgtEl>
                                          <p:spTgt spid="224261">
                                            <p:txEl>
                                              <p:pRg st="8" end="8"/>
                                            </p:txEl>
                                          </p:spTgt>
                                        </p:tgtEl>
                                        <p:attrNameLst>
                                          <p:attrName>ppt_x</p:attrName>
                                        </p:attrNameLst>
                                      </p:cBhvr>
                                      <p:tavLst>
                                        <p:tav tm="0">
                                          <p:val>
                                            <p:strVal val="1+#ppt_w/2"/>
                                          </p:val>
                                        </p:tav>
                                        <p:tav tm="100000">
                                          <p:val>
                                            <p:strVal val="#ppt_x"/>
                                          </p:val>
                                        </p:tav>
                                      </p:tavLst>
                                    </p:anim>
                                    <p:anim calcmode="lin" valueType="num">
                                      <p:cBhvr additive="base">
                                        <p:cTn id="56" dur="1000" fill="hold"/>
                                        <p:tgtEl>
                                          <p:spTgt spid="22426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7" presetClass="entr" presetSubtype="2" fill="hold" grpId="0" nodeType="clickEffect">
                                  <p:stCondLst>
                                    <p:cond delay="0"/>
                                  </p:stCondLst>
                                  <p:childTnLst>
                                    <p:set>
                                      <p:cBhvr>
                                        <p:cTn id="60" dur="1" fill="hold">
                                          <p:stCondLst>
                                            <p:cond delay="0"/>
                                          </p:stCondLst>
                                        </p:cTn>
                                        <p:tgtEl>
                                          <p:spTgt spid="224261">
                                            <p:txEl>
                                              <p:pRg st="9" end="9"/>
                                            </p:txEl>
                                          </p:spTgt>
                                        </p:tgtEl>
                                        <p:attrNameLst>
                                          <p:attrName>style.visibility</p:attrName>
                                        </p:attrNameLst>
                                      </p:cBhvr>
                                      <p:to>
                                        <p:strVal val="visible"/>
                                      </p:to>
                                    </p:set>
                                    <p:anim calcmode="lin" valueType="num">
                                      <p:cBhvr additive="base">
                                        <p:cTn id="61" dur="1000" fill="hold"/>
                                        <p:tgtEl>
                                          <p:spTgt spid="224261">
                                            <p:txEl>
                                              <p:pRg st="9" end="9"/>
                                            </p:txEl>
                                          </p:spTgt>
                                        </p:tgtEl>
                                        <p:attrNameLst>
                                          <p:attrName>ppt_x</p:attrName>
                                        </p:attrNameLst>
                                      </p:cBhvr>
                                      <p:tavLst>
                                        <p:tav tm="0">
                                          <p:val>
                                            <p:strVal val="1+#ppt_w/2"/>
                                          </p:val>
                                        </p:tav>
                                        <p:tav tm="100000">
                                          <p:val>
                                            <p:strVal val="#ppt_x"/>
                                          </p:val>
                                        </p:tav>
                                      </p:tavLst>
                                    </p:anim>
                                    <p:anim calcmode="lin" valueType="num">
                                      <p:cBhvr additive="base">
                                        <p:cTn id="62" dur="1000" fill="hold"/>
                                        <p:tgtEl>
                                          <p:spTgt spid="224261">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7" presetClass="entr" presetSubtype="2" fill="hold" grpId="0" nodeType="clickEffect">
                                  <p:stCondLst>
                                    <p:cond delay="0"/>
                                  </p:stCondLst>
                                  <p:childTnLst>
                                    <p:set>
                                      <p:cBhvr>
                                        <p:cTn id="66" dur="1" fill="hold">
                                          <p:stCondLst>
                                            <p:cond delay="0"/>
                                          </p:stCondLst>
                                        </p:cTn>
                                        <p:tgtEl>
                                          <p:spTgt spid="224261">
                                            <p:txEl>
                                              <p:pRg st="10" end="10"/>
                                            </p:txEl>
                                          </p:spTgt>
                                        </p:tgtEl>
                                        <p:attrNameLst>
                                          <p:attrName>style.visibility</p:attrName>
                                        </p:attrNameLst>
                                      </p:cBhvr>
                                      <p:to>
                                        <p:strVal val="visible"/>
                                      </p:to>
                                    </p:set>
                                    <p:anim calcmode="lin" valueType="num">
                                      <p:cBhvr additive="base">
                                        <p:cTn id="67" dur="1000" fill="hold"/>
                                        <p:tgtEl>
                                          <p:spTgt spid="224261">
                                            <p:txEl>
                                              <p:pRg st="10" end="10"/>
                                            </p:txEl>
                                          </p:spTgt>
                                        </p:tgtEl>
                                        <p:attrNameLst>
                                          <p:attrName>ppt_x</p:attrName>
                                        </p:attrNameLst>
                                      </p:cBhvr>
                                      <p:tavLst>
                                        <p:tav tm="0">
                                          <p:val>
                                            <p:strVal val="1+#ppt_w/2"/>
                                          </p:val>
                                        </p:tav>
                                        <p:tav tm="100000">
                                          <p:val>
                                            <p:strVal val="#ppt_x"/>
                                          </p:val>
                                        </p:tav>
                                      </p:tavLst>
                                    </p:anim>
                                    <p:anim calcmode="lin" valueType="num">
                                      <p:cBhvr additive="base">
                                        <p:cTn id="68" dur="1000" fill="hold"/>
                                        <p:tgtEl>
                                          <p:spTgt spid="224261">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7" presetClass="entr" presetSubtype="2" fill="hold" grpId="0" nodeType="clickEffect">
                                  <p:stCondLst>
                                    <p:cond delay="0"/>
                                  </p:stCondLst>
                                  <p:childTnLst>
                                    <p:set>
                                      <p:cBhvr>
                                        <p:cTn id="72" dur="1" fill="hold">
                                          <p:stCondLst>
                                            <p:cond delay="0"/>
                                          </p:stCondLst>
                                        </p:cTn>
                                        <p:tgtEl>
                                          <p:spTgt spid="224261">
                                            <p:txEl>
                                              <p:pRg st="12" end="12"/>
                                            </p:txEl>
                                          </p:spTgt>
                                        </p:tgtEl>
                                        <p:attrNameLst>
                                          <p:attrName>style.visibility</p:attrName>
                                        </p:attrNameLst>
                                      </p:cBhvr>
                                      <p:to>
                                        <p:strVal val="visible"/>
                                      </p:to>
                                    </p:set>
                                    <p:anim calcmode="lin" valueType="num">
                                      <p:cBhvr additive="base">
                                        <p:cTn id="73" dur="1000" fill="hold"/>
                                        <p:tgtEl>
                                          <p:spTgt spid="224261">
                                            <p:txEl>
                                              <p:pRg st="12" end="12"/>
                                            </p:txEl>
                                          </p:spTgt>
                                        </p:tgtEl>
                                        <p:attrNameLst>
                                          <p:attrName>ppt_x</p:attrName>
                                        </p:attrNameLst>
                                      </p:cBhvr>
                                      <p:tavLst>
                                        <p:tav tm="0">
                                          <p:val>
                                            <p:strVal val="1+#ppt_w/2"/>
                                          </p:val>
                                        </p:tav>
                                        <p:tav tm="100000">
                                          <p:val>
                                            <p:strVal val="#ppt_x"/>
                                          </p:val>
                                        </p:tav>
                                      </p:tavLst>
                                    </p:anim>
                                    <p:anim calcmode="lin" valueType="num">
                                      <p:cBhvr additive="base">
                                        <p:cTn id="74" dur="1000" fill="hold"/>
                                        <p:tgtEl>
                                          <p:spTgt spid="224261">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61" grpId="0" build="p"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6542569-1A07-4FBA-92AA-A2300F718099}" type="slidenum">
              <a:rPr lang="en-GB" smtClean="0"/>
              <a:pPr eaLnBrk="1" hangingPunct="1">
                <a:defRPr/>
              </a:pPr>
              <a:t>65</a:t>
            </a:fld>
            <a:endParaRPr lang="en-GB" smtClean="0"/>
          </a:p>
        </p:txBody>
      </p:sp>
      <p:sp>
        <p:nvSpPr>
          <p:cNvPr id="34819" name="Rectangle 2"/>
          <p:cNvSpPr>
            <a:spLocks noChangeArrowheads="1"/>
          </p:cNvSpPr>
          <p:nvPr/>
        </p:nvSpPr>
        <p:spPr bwMode="auto">
          <a:xfrm>
            <a:off x="0" y="0"/>
            <a:ext cx="9144000" cy="908050"/>
          </a:xfrm>
          <a:prstGeom prst="rect">
            <a:avLst/>
          </a:prstGeom>
          <a:solidFill>
            <a:schemeClr val="bg1"/>
          </a:solidFill>
          <a:ln w="9525">
            <a:noFill/>
            <a:miter lim="800000"/>
            <a:headEnd/>
            <a:tailEnd/>
          </a:ln>
        </p:spPr>
        <p:txBody>
          <a:bodyPr anchor="ctr"/>
          <a:lstStyle/>
          <a:p>
            <a:pPr algn="ctr"/>
            <a:r>
              <a:rPr lang="en-GB" sz="2400" b="1" dirty="0">
                <a:solidFill>
                  <a:schemeClr val="tx2"/>
                </a:solidFill>
                <a:latin typeface="Verdana" pitchFamily="34" charset="0"/>
              </a:rPr>
              <a:t>Activity: </a:t>
            </a:r>
            <a:r>
              <a:rPr lang="en-GB" sz="2400" b="1" dirty="0" smtClean="0">
                <a:solidFill>
                  <a:schemeClr val="tx2"/>
                </a:solidFill>
                <a:latin typeface="Verdana" pitchFamily="34" charset="0"/>
              </a:rPr>
              <a:t>Workplace Discrimination 2 </a:t>
            </a:r>
          </a:p>
        </p:txBody>
      </p:sp>
      <p:sp>
        <p:nvSpPr>
          <p:cNvPr id="34820" name="AutoShape 5"/>
          <p:cNvSpPr>
            <a:spLocks noChangeArrowheads="1"/>
          </p:cNvSpPr>
          <p:nvPr/>
        </p:nvSpPr>
        <p:spPr bwMode="auto">
          <a:xfrm>
            <a:off x="0" y="908050"/>
            <a:ext cx="9144000" cy="5949950"/>
          </a:xfrm>
          <a:prstGeom prst="foldedCorner">
            <a:avLst>
              <a:gd name="adj" fmla="val 12500"/>
            </a:avLst>
          </a:prstGeom>
          <a:solidFill>
            <a:schemeClr val="bg1"/>
          </a:solidFill>
          <a:ln w="9525">
            <a:solidFill>
              <a:schemeClr val="tx1"/>
            </a:solidFill>
            <a:round/>
            <a:headEnd/>
            <a:tailEnd/>
          </a:ln>
        </p:spPr>
        <p:txBody>
          <a:bodyPr lIns="198000" tIns="118800" rIns="198000" bIns="118800"/>
          <a:lstStyle/>
          <a:p>
            <a:r>
              <a:rPr lang="en-GB" b="1" dirty="0" smtClean="0"/>
              <a:t>WORKPLACE DISCRIMINATION VIDEO TASK</a:t>
            </a:r>
            <a:endParaRPr lang="en-GB" b="1" dirty="0"/>
          </a:p>
          <a:p>
            <a:pPr marL="342900" indent="-342900">
              <a:lnSpc>
                <a:spcPct val="90000"/>
              </a:lnSpc>
            </a:pPr>
            <a:endParaRPr lang="en-GB" dirty="0" smtClean="0"/>
          </a:p>
          <a:p>
            <a:pPr>
              <a:lnSpc>
                <a:spcPct val="90000"/>
              </a:lnSpc>
            </a:pPr>
            <a:r>
              <a:rPr lang="en-GB" dirty="0" smtClean="0"/>
              <a:t>Watch the video clip </a:t>
            </a:r>
            <a:r>
              <a:rPr lang="en-GB" dirty="0" smtClean="0">
                <a:hlinkClick r:id="rId2" action="ppaction://hlinkfile"/>
              </a:rPr>
              <a:t>“Workplace Discrimination - 12 Danger Zones”</a:t>
            </a:r>
            <a:endParaRPr lang="en-GB" dirty="0" smtClean="0"/>
          </a:p>
          <a:p>
            <a:pPr>
              <a:lnSpc>
                <a:spcPct val="90000"/>
              </a:lnSpc>
            </a:pPr>
            <a:endParaRPr lang="en-GB" dirty="0" smtClean="0"/>
          </a:p>
          <a:p>
            <a:pPr marL="342900" indent="-342900">
              <a:lnSpc>
                <a:spcPct val="90000"/>
              </a:lnSpc>
              <a:buFont typeface="+mj-lt"/>
              <a:buAutoNum type="arabicPeriod"/>
            </a:pPr>
            <a:r>
              <a:rPr lang="en-GB" dirty="0" smtClean="0"/>
              <a:t>Identify as many examples of discrimination as you can (</a:t>
            </a:r>
            <a:r>
              <a:rPr lang="en-GB" dirty="0" err="1" smtClean="0"/>
              <a:t>ie</a:t>
            </a:r>
            <a:r>
              <a:rPr lang="en-GB" dirty="0" smtClean="0"/>
              <a:t> protected characteristics)</a:t>
            </a:r>
          </a:p>
          <a:p>
            <a:pPr marL="342900" indent="-342900">
              <a:lnSpc>
                <a:spcPct val="90000"/>
              </a:lnSpc>
              <a:buFont typeface="+mj-lt"/>
              <a:buAutoNum type="arabicPeriod"/>
            </a:pPr>
            <a:endParaRPr lang="en-GB" dirty="0" smtClean="0"/>
          </a:p>
          <a:p>
            <a:pPr marL="342900" indent="-342900">
              <a:lnSpc>
                <a:spcPct val="90000"/>
              </a:lnSpc>
              <a:buFont typeface="+mj-lt"/>
              <a:buAutoNum type="arabicPeriod"/>
            </a:pPr>
            <a:endParaRPr lang="en-GB" dirty="0" smtClean="0"/>
          </a:p>
          <a:p>
            <a:pPr marL="342900" indent="-342900">
              <a:lnSpc>
                <a:spcPct val="90000"/>
              </a:lnSpc>
              <a:buFont typeface="+mj-lt"/>
              <a:buAutoNum type="arabicPeriod"/>
            </a:pPr>
            <a:endParaRPr lang="en-GB" dirty="0" smtClean="0"/>
          </a:p>
          <a:p>
            <a:pPr marL="342900" indent="-342900">
              <a:lnSpc>
                <a:spcPct val="90000"/>
              </a:lnSpc>
              <a:buFont typeface="+mj-lt"/>
              <a:buAutoNum type="arabicPeriod"/>
            </a:pPr>
            <a:endParaRPr lang="en-GB" dirty="0" smtClean="0"/>
          </a:p>
          <a:p>
            <a:pPr marL="342900" indent="-342900">
              <a:lnSpc>
                <a:spcPct val="90000"/>
              </a:lnSpc>
            </a:pPr>
            <a:endParaRPr lang="en-GB" dirty="0" smtClean="0"/>
          </a:p>
          <a:p>
            <a:pPr marL="342900" indent="-342900">
              <a:lnSpc>
                <a:spcPct val="90000"/>
              </a:lnSpc>
              <a:buFont typeface="+mj-lt"/>
              <a:buAutoNum type="arabicPeriod" startAt="2"/>
            </a:pPr>
            <a:r>
              <a:rPr lang="en-GB" dirty="0" smtClean="0"/>
              <a:t>Write down as many words as you can to describe your feelings when you watched the video clip.</a:t>
            </a:r>
          </a:p>
          <a:p>
            <a:pPr marL="342900" indent="-342900">
              <a:lnSpc>
                <a:spcPct val="90000"/>
              </a:lnSpc>
              <a:buFont typeface="+mj-lt"/>
              <a:buAutoNum type="arabicPeriod" startAt="2"/>
            </a:pPr>
            <a:endParaRPr lang="en-GB" dirty="0" smtClean="0"/>
          </a:p>
          <a:p>
            <a:pPr marL="342900" indent="-342900">
              <a:lnSpc>
                <a:spcPct val="90000"/>
              </a:lnSpc>
              <a:buFont typeface="+mj-lt"/>
              <a:buAutoNum type="arabicPeriod" startAt="2"/>
            </a:pPr>
            <a:endParaRPr lang="en-GB" dirty="0" smtClean="0"/>
          </a:p>
          <a:p>
            <a:pPr marL="342900" indent="-342900">
              <a:lnSpc>
                <a:spcPct val="90000"/>
              </a:lnSpc>
              <a:buFont typeface="+mj-lt"/>
              <a:buAutoNum type="arabicPeriod" startAt="2"/>
            </a:pPr>
            <a:endParaRPr lang="en-GB" dirty="0" smtClean="0"/>
          </a:p>
          <a:p>
            <a:pPr marL="342900" indent="-342900">
              <a:lnSpc>
                <a:spcPct val="90000"/>
              </a:lnSpc>
            </a:pPr>
            <a:endParaRPr lang="en-GB" dirty="0" smtClean="0"/>
          </a:p>
          <a:p>
            <a:pPr marL="342900" indent="-342900">
              <a:lnSpc>
                <a:spcPct val="90000"/>
              </a:lnSpc>
              <a:buFont typeface="+mj-lt"/>
              <a:buAutoNum type="arabicPeriod" startAt="2"/>
            </a:pPr>
            <a:r>
              <a:rPr lang="en-GB" dirty="0" smtClean="0"/>
              <a:t>In your groups discuss why you felt as you did – pick 3 words which sum up the groups feelings.</a:t>
            </a:r>
          </a:p>
          <a:p>
            <a:pPr marL="342900" indent="-342900">
              <a:lnSpc>
                <a:spcPct val="90000"/>
              </a:lnSpc>
              <a:buFont typeface="+mj-lt"/>
              <a:buAutoNum type="arabicPeriod" startAt="2"/>
            </a:pPr>
            <a:endParaRPr lang="en-GB" dirty="0" smtClean="0"/>
          </a:p>
          <a:p>
            <a:pPr marL="342900" indent="-342900">
              <a:lnSpc>
                <a:spcPct val="90000"/>
              </a:lnSpc>
              <a:buFont typeface="+mj-lt"/>
              <a:buAutoNum type="arabicPeriod" startAt="2"/>
            </a:pPr>
            <a:r>
              <a:rPr lang="en-GB" dirty="0" smtClean="0"/>
              <a:t>Discuss – do you think your feelings are the same as the staff would feel if they knew how they were being talked about?</a:t>
            </a:r>
          </a:p>
          <a:p>
            <a:pPr marL="342900" indent="-342900">
              <a:lnSpc>
                <a:spcPct val="90000"/>
              </a:lnSpc>
            </a:pPr>
            <a:endParaRPr lang="en-GB" dirty="0" smtClean="0"/>
          </a:p>
          <a:p>
            <a:pPr marL="342900" indent="-342900">
              <a:lnSpc>
                <a:spcPct val="90000"/>
              </a:lnSpc>
            </a:pPr>
            <a:endParaRPr lang="en-GB" dirty="0" smtClean="0"/>
          </a:p>
          <a:p>
            <a:pPr marL="342900" indent="-342900">
              <a:lnSpc>
                <a:spcPct val="90000"/>
              </a:lnSpc>
            </a:pPr>
            <a:endParaRPr lang="en-GB" dirty="0" smtClean="0"/>
          </a:p>
        </p:txBody>
      </p:sp>
      <p:pic>
        <p:nvPicPr>
          <p:cNvPr id="34821" name="Picture 2" descr="Edit Hand Holding Pencil by darrenbeck - Hand holding a pencil - icon"/>
          <p:cNvPicPr>
            <a:picLocks noChangeAspect="1" noChangeArrowheads="1"/>
          </p:cNvPicPr>
          <p:nvPr/>
        </p:nvPicPr>
        <p:blipFill>
          <a:blip r:embed="rId3" cstate="print"/>
          <a:srcRect/>
          <a:stretch>
            <a:fillRect/>
          </a:stretch>
        </p:blipFill>
        <p:spPr bwMode="auto">
          <a:xfrm>
            <a:off x="179388" y="117475"/>
            <a:ext cx="974725" cy="863600"/>
          </a:xfrm>
          <a:prstGeom prst="rect">
            <a:avLst/>
          </a:prstGeom>
          <a:noFill/>
          <a:ln w="9525">
            <a:noFill/>
            <a:miter lim="800000"/>
            <a:headEnd/>
            <a:tailEnd/>
          </a:ln>
        </p:spPr>
      </p:pic>
      <p:sp>
        <p:nvSpPr>
          <p:cNvPr id="7" name="Rectangle 6"/>
          <p:cNvSpPr/>
          <p:nvPr/>
        </p:nvSpPr>
        <p:spPr>
          <a:xfrm>
            <a:off x="533400" y="2362200"/>
            <a:ext cx="8382000" cy="1066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33400" y="4038600"/>
            <a:ext cx="8382000"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4" descr="https://openclipart.org/image/800px/svg_to_png/202440/raseone-film-1.png"/>
          <p:cNvPicPr>
            <a:picLocks noChangeAspect="1" noChangeArrowheads="1"/>
          </p:cNvPicPr>
          <p:nvPr/>
        </p:nvPicPr>
        <p:blipFill>
          <a:blip r:embed="rId4" cstate="print"/>
          <a:srcRect/>
          <a:stretch>
            <a:fillRect/>
          </a:stretch>
        </p:blipFill>
        <p:spPr bwMode="auto">
          <a:xfrm>
            <a:off x="8153400" y="76200"/>
            <a:ext cx="850900" cy="124460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fld id="{86542569-1A07-4FBA-92AA-A2300F718099}" type="slidenum">
              <a:rPr lang="en-GB" smtClean="0"/>
              <a:pPr eaLnBrk="1" hangingPunct="1">
                <a:defRPr/>
              </a:pPr>
              <a:t>66</a:t>
            </a:fld>
            <a:endParaRPr lang="en-GB" smtClean="0"/>
          </a:p>
        </p:txBody>
      </p:sp>
      <p:sp>
        <p:nvSpPr>
          <p:cNvPr id="34819" name="Rectangle 2"/>
          <p:cNvSpPr>
            <a:spLocks noChangeArrowheads="1"/>
          </p:cNvSpPr>
          <p:nvPr/>
        </p:nvSpPr>
        <p:spPr bwMode="auto">
          <a:xfrm>
            <a:off x="0" y="0"/>
            <a:ext cx="9144000" cy="908050"/>
          </a:xfrm>
          <a:prstGeom prst="rect">
            <a:avLst/>
          </a:prstGeom>
          <a:solidFill>
            <a:schemeClr val="bg1"/>
          </a:solidFill>
          <a:ln w="9525">
            <a:noFill/>
            <a:miter lim="800000"/>
            <a:headEnd/>
            <a:tailEnd/>
          </a:ln>
        </p:spPr>
        <p:txBody>
          <a:bodyPr anchor="ctr"/>
          <a:lstStyle/>
          <a:p>
            <a:pPr algn="ctr"/>
            <a:r>
              <a:rPr lang="en-GB" sz="2400" b="1" dirty="0">
                <a:solidFill>
                  <a:schemeClr val="tx2"/>
                </a:solidFill>
                <a:latin typeface="Verdana" pitchFamily="34" charset="0"/>
              </a:rPr>
              <a:t>Activity: </a:t>
            </a:r>
            <a:r>
              <a:rPr lang="en-GB" sz="2400" b="1" dirty="0" smtClean="0">
                <a:solidFill>
                  <a:schemeClr val="tx2"/>
                </a:solidFill>
                <a:latin typeface="Verdana" pitchFamily="34" charset="0"/>
              </a:rPr>
              <a:t>Employment Legislation </a:t>
            </a:r>
          </a:p>
        </p:txBody>
      </p:sp>
      <p:sp>
        <p:nvSpPr>
          <p:cNvPr id="34820" name="AutoShape 5"/>
          <p:cNvSpPr>
            <a:spLocks noChangeArrowheads="1"/>
          </p:cNvSpPr>
          <p:nvPr/>
        </p:nvSpPr>
        <p:spPr bwMode="auto">
          <a:xfrm>
            <a:off x="0" y="908050"/>
            <a:ext cx="9144000" cy="5949950"/>
          </a:xfrm>
          <a:prstGeom prst="foldedCorner">
            <a:avLst>
              <a:gd name="adj" fmla="val 12500"/>
            </a:avLst>
          </a:prstGeom>
          <a:solidFill>
            <a:schemeClr val="bg1"/>
          </a:solidFill>
          <a:ln w="9525">
            <a:solidFill>
              <a:schemeClr val="tx1"/>
            </a:solidFill>
            <a:round/>
            <a:headEnd/>
            <a:tailEnd/>
          </a:ln>
        </p:spPr>
        <p:txBody>
          <a:bodyPr lIns="198000" tIns="118800" rIns="198000" bIns="118800"/>
          <a:lstStyle/>
          <a:p>
            <a:r>
              <a:rPr lang="en-GB" b="1" dirty="0" smtClean="0"/>
              <a:t>EMPLOYMENT LEGISLATION MATCH-UP TASK</a:t>
            </a:r>
            <a:endParaRPr lang="en-GB" b="1" dirty="0"/>
          </a:p>
          <a:p>
            <a:pPr marL="342900" indent="-342900">
              <a:lnSpc>
                <a:spcPct val="90000"/>
              </a:lnSpc>
            </a:pPr>
            <a:r>
              <a:rPr lang="en-GB" dirty="0" smtClean="0"/>
              <a:t>Match up the actions (good practice) to the correct piece of legislation.</a:t>
            </a:r>
          </a:p>
          <a:p>
            <a:pPr marL="342900" indent="-342900">
              <a:lnSpc>
                <a:spcPct val="90000"/>
              </a:lnSpc>
            </a:pPr>
            <a:endParaRPr lang="en-GB" dirty="0" smtClean="0"/>
          </a:p>
          <a:p>
            <a:pPr marL="342900" indent="-342900">
              <a:lnSpc>
                <a:spcPct val="90000"/>
              </a:lnSpc>
            </a:pPr>
            <a:endParaRPr lang="en-GB" dirty="0" smtClean="0"/>
          </a:p>
        </p:txBody>
      </p:sp>
      <p:pic>
        <p:nvPicPr>
          <p:cNvPr id="34821" name="Picture 2" descr="Edit Hand Holding Pencil by darrenbeck - Hand holding a pencil - icon"/>
          <p:cNvPicPr>
            <a:picLocks noChangeAspect="1" noChangeArrowheads="1"/>
          </p:cNvPicPr>
          <p:nvPr/>
        </p:nvPicPr>
        <p:blipFill>
          <a:blip r:embed="rId2" cstate="print"/>
          <a:srcRect/>
          <a:stretch>
            <a:fillRect/>
          </a:stretch>
        </p:blipFill>
        <p:spPr bwMode="auto">
          <a:xfrm>
            <a:off x="179388" y="117475"/>
            <a:ext cx="974725" cy="863600"/>
          </a:xfrm>
          <a:prstGeom prst="rect">
            <a:avLst/>
          </a:prstGeom>
          <a:noFill/>
          <a:ln w="9525">
            <a:noFill/>
            <a:miter lim="800000"/>
            <a:headEnd/>
            <a:tailEnd/>
          </a:ln>
        </p:spPr>
      </p:pic>
      <p:sp>
        <p:nvSpPr>
          <p:cNvPr id="9" name="Rectangle 4"/>
          <p:cNvSpPr txBox="1">
            <a:spLocks/>
          </p:cNvSpPr>
          <p:nvPr/>
        </p:nvSpPr>
        <p:spPr>
          <a:xfrm>
            <a:off x="152400" y="1600200"/>
            <a:ext cx="2144713" cy="4572000"/>
          </a:xfrm>
          <a:prstGeom prst="rect">
            <a:avLst/>
          </a:prstGeom>
        </p:spPr>
        <p:txBody>
          <a:bodyPr/>
          <a:lstStyle/>
          <a:p>
            <a:pPr marL="419100" marR="0" lvl="0" indent="-419100" algn="l" defTabSz="914400" rtl="0" eaLnBrk="0" fontAlgn="base" latinLnBrk="0" hangingPunct="0">
              <a:lnSpc>
                <a:spcPct val="80000"/>
              </a:lnSpc>
              <a:spcBef>
                <a:spcPct val="20000"/>
              </a:spcBef>
              <a:spcAft>
                <a:spcPct val="0"/>
              </a:spcAft>
              <a:buClrTx/>
              <a:buSzTx/>
              <a:buFont typeface="Wingdings 2" pitchFamily="18" charset="2"/>
              <a:buAutoNum type="alphaLcPeriod"/>
              <a:tabLst/>
              <a:defRPr/>
            </a:pPr>
            <a:r>
              <a:rPr kumimoji="0" lang="en-GB" sz="1600" b="0" i="0" u="none" strike="noStrike" kern="0" cap="none" spc="0" normalizeH="0" baseline="0" noProof="0" dirty="0" smtClean="0">
                <a:ln>
                  <a:noFill/>
                </a:ln>
                <a:solidFill>
                  <a:schemeClr val="tx1"/>
                </a:solidFill>
                <a:effectLst/>
                <a:uLnTx/>
                <a:uFillTx/>
                <a:latin typeface="+mn-lt"/>
                <a:ea typeface="+mn-ea"/>
                <a:cs typeface="+mn-cs"/>
              </a:rPr>
              <a:t>Health &amp; Safety (Display Screen Equipment) Regulations 1992</a:t>
            </a:r>
          </a:p>
          <a:p>
            <a:pPr marL="419100" marR="0" lvl="0" indent="-419100" algn="l" defTabSz="914400" rtl="0" eaLnBrk="0" fontAlgn="base" latinLnBrk="0" hangingPunct="0">
              <a:lnSpc>
                <a:spcPct val="80000"/>
              </a:lnSpc>
              <a:spcBef>
                <a:spcPct val="20000"/>
              </a:spcBef>
              <a:spcAft>
                <a:spcPct val="0"/>
              </a:spcAft>
              <a:buClrTx/>
              <a:buSzTx/>
              <a:buFont typeface="Wingdings 2" pitchFamily="18" charset="2"/>
              <a:buAutoNum type="alphaLcPeriod"/>
              <a:tabLst/>
              <a:defRPr/>
            </a:pPr>
            <a:endParaRPr kumimoji="0" lang="en-GB" sz="1600" b="0" i="0" u="none" strike="noStrike" kern="0" cap="none" spc="0" normalizeH="0" baseline="0" noProof="0" dirty="0" smtClean="0">
              <a:ln>
                <a:noFill/>
              </a:ln>
              <a:solidFill>
                <a:schemeClr val="tx1"/>
              </a:solidFill>
              <a:effectLst/>
              <a:uLnTx/>
              <a:uFillTx/>
              <a:latin typeface="+mn-lt"/>
              <a:ea typeface="+mn-ea"/>
              <a:cs typeface="+mn-cs"/>
            </a:endParaRPr>
          </a:p>
          <a:p>
            <a:pPr marL="419100" marR="0" lvl="0" indent="-419100" algn="l" defTabSz="914400" rtl="0" eaLnBrk="0" fontAlgn="base" latinLnBrk="0" hangingPunct="0">
              <a:lnSpc>
                <a:spcPct val="80000"/>
              </a:lnSpc>
              <a:spcBef>
                <a:spcPct val="20000"/>
              </a:spcBef>
              <a:spcAft>
                <a:spcPct val="0"/>
              </a:spcAft>
              <a:buClrTx/>
              <a:buSzTx/>
              <a:buFont typeface="Wingdings 2" pitchFamily="18" charset="2"/>
              <a:buAutoNum type="alphaLcPeriod"/>
              <a:tabLst/>
              <a:defRPr/>
            </a:pPr>
            <a:r>
              <a:rPr kumimoji="0" lang="en-GB" sz="1600" b="0" i="0" u="none" strike="noStrike" kern="0" cap="none" spc="0" normalizeH="0" baseline="0" noProof="0" dirty="0" smtClean="0">
                <a:ln>
                  <a:noFill/>
                </a:ln>
                <a:solidFill>
                  <a:schemeClr val="tx1"/>
                </a:solidFill>
                <a:effectLst/>
                <a:uLnTx/>
                <a:uFillTx/>
                <a:latin typeface="+mn-lt"/>
                <a:ea typeface="+mn-ea"/>
                <a:cs typeface="+mn-cs"/>
              </a:rPr>
              <a:t>Health &amp; Safety (First Aid) Regulations 1981 Regulations</a:t>
            </a:r>
          </a:p>
          <a:p>
            <a:pPr marL="419100" marR="0" lvl="0" indent="-419100" algn="l" defTabSz="914400" rtl="0" eaLnBrk="0" fontAlgn="base" latinLnBrk="0" hangingPunct="0">
              <a:lnSpc>
                <a:spcPct val="80000"/>
              </a:lnSpc>
              <a:spcBef>
                <a:spcPct val="20000"/>
              </a:spcBef>
              <a:spcAft>
                <a:spcPct val="0"/>
              </a:spcAft>
              <a:buClrTx/>
              <a:buSzTx/>
              <a:buFont typeface="Wingdings 2" pitchFamily="18" charset="2"/>
              <a:buAutoNum type="alphaLcPeriod"/>
              <a:tabLst/>
              <a:defRPr/>
            </a:pPr>
            <a:endParaRPr kumimoji="0" lang="en-GB" sz="1600" b="0" i="0" u="none" strike="noStrike" kern="0" cap="none" spc="0" normalizeH="0" baseline="0" noProof="0" dirty="0" smtClean="0">
              <a:ln>
                <a:noFill/>
              </a:ln>
              <a:solidFill>
                <a:schemeClr val="tx1"/>
              </a:solidFill>
              <a:effectLst/>
              <a:uLnTx/>
              <a:uFillTx/>
              <a:latin typeface="+mn-lt"/>
              <a:ea typeface="+mn-ea"/>
              <a:cs typeface="+mn-cs"/>
            </a:endParaRPr>
          </a:p>
          <a:p>
            <a:pPr marL="419100" marR="0" lvl="0" indent="-419100" algn="l" defTabSz="914400" rtl="0" eaLnBrk="0" fontAlgn="base" latinLnBrk="0" hangingPunct="0">
              <a:lnSpc>
                <a:spcPct val="80000"/>
              </a:lnSpc>
              <a:spcBef>
                <a:spcPct val="20000"/>
              </a:spcBef>
              <a:spcAft>
                <a:spcPct val="0"/>
              </a:spcAft>
              <a:buClrTx/>
              <a:buSzTx/>
              <a:buFont typeface="Wingdings 2" pitchFamily="18" charset="2"/>
              <a:buAutoNum type="alphaLcPeriod"/>
              <a:tabLst/>
              <a:defRPr/>
            </a:pPr>
            <a:r>
              <a:rPr kumimoji="0" lang="en-GB" sz="1600" b="0" i="0" u="none" strike="noStrike" kern="0" cap="none" spc="0" normalizeH="0" baseline="0" noProof="0" dirty="0" smtClean="0">
                <a:ln>
                  <a:noFill/>
                </a:ln>
                <a:solidFill>
                  <a:schemeClr val="tx1"/>
                </a:solidFill>
                <a:effectLst/>
                <a:uLnTx/>
                <a:uFillTx/>
                <a:latin typeface="+mn-lt"/>
                <a:ea typeface="+mn-ea"/>
                <a:cs typeface="+mn-cs"/>
              </a:rPr>
              <a:t>Fire (Scotland) Act 2005</a:t>
            </a:r>
          </a:p>
          <a:p>
            <a:pPr marL="419100" marR="0" lvl="0" indent="-419100" algn="l" defTabSz="914400" rtl="0" eaLnBrk="0" fontAlgn="base" latinLnBrk="0" hangingPunct="0">
              <a:lnSpc>
                <a:spcPct val="80000"/>
              </a:lnSpc>
              <a:spcBef>
                <a:spcPct val="20000"/>
              </a:spcBef>
              <a:spcAft>
                <a:spcPct val="0"/>
              </a:spcAft>
              <a:buClrTx/>
              <a:buSzTx/>
              <a:buFont typeface="Wingdings 2" pitchFamily="18" charset="2"/>
              <a:buAutoNum type="alphaLcPeriod"/>
              <a:tabLst/>
              <a:defRPr/>
            </a:pPr>
            <a:endParaRPr kumimoji="0" lang="en-GB" sz="1600" b="0" i="0" u="none" strike="noStrike" kern="0" cap="none" spc="0" normalizeH="0" baseline="0" noProof="0" dirty="0" smtClean="0">
              <a:ln>
                <a:noFill/>
              </a:ln>
              <a:solidFill>
                <a:schemeClr val="tx1"/>
              </a:solidFill>
              <a:effectLst/>
              <a:uLnTx/>
              <a:uFillTx/>
              <a:latin typeface="+mn-lt"/>
              <a:ea typeface="+mn-ea"/>
              <a:cs typeface="+mn-cs"/>
            </a:endParaRPr>
          </a:p>
          <a:p>
            <a:pPr marL="419100" marR="0" lvl="0" indent="-419100" algn="l" defTabSz="914400" rtl="0" eaLnBrk="0" fontAlgn="base" latinLnBrk="0" hangingPunct="0">
              <a:lnSpc>
                <a:spcPct val="80000"/>
              </a:lnSpc>
              <a:spcBef>
                <a:spcPct val="20000"/>
              </a:spcBef>
              <a:spcAft>
                <a:spcPct val="0"/>
              </a:spcAft>
              <a:buClrTx/>
              <a:buSzTx/>
              <a:buFont typeface="Wingdings 2" pitchFamily="18" charset="2"/>
              <a:buAutoNum type="alphaLcPeriod"/>
              <a:tabLst/>
              <a:defRPr/>
            </a:pPr>
            <a:r>
              <a:rPr kumimoji="0" lang="en-GB" sz="1600" b="0" i="0" u="none" strike="noStrike" kern="0" cap="none" spc="0" normalizeH="0" baseline="0" noProof="0" dirty="0" smtClean="0">
                <a:ln>
                  <a:noFill/>
                </a:ln>
                <a:solidFill>
                  <a:schemeClr val="tx1"/>
                </a:solidFill>
                <a:effectLst/>
                <a:uLnTx/>
                <a:uFillTx/>
                <a:latin typeface="+mn-lt"/>
                <a:ea typeface="+mn-ea"/>
                <a:cs typeface="+mn-cs"/>
              </a:rPr>
              <a:t>Reporting of Injuries, Diseases and Dangerous Occurrences Regulations 2013</a:t>
            </a:r>
          </a:p>
          <a:p>
            <a:pPr marL="419100" marR="0" lvl="0" indent="-419100" algn="l" defTabSz="914400" rtl="0" eaLnBrk="0" fontAlgn="base" latinLnBrk="0" hangingPunct="0">
              <a:lnSpc>
                <a:spcPct val="80000"/>
              </a:lnSpc>
              <a:spcBef>
                <a:spcPct val="20000"/>
              </a:spcBef>
              <a:spcAft>
                <a:spcPct val="0"/>
              </a:spcAft>
              <a:buClrTx/>
              <a:buSzTx/>
              <a:buFont typeface="Wingdings 2" pitchFamily="18" charset="2"/>
              <a:buAutoNum type="alphaLcPeriod"/>
              <a:tabLst/>
              <a:defRPr/>
            </a:pPr>
            <a:endParaRPr kumimoji="0" lang="en-GB" sz="1600" b="0" i="0" u="none" strike="noStrike" kern="0" cap="none" spc="0" normalizeH="0" baseline="0" noProof="0" dirty="0" smtClean="0">
              <a:ln>
                <a:noFill/>
              </a:ln>
              <a:solidFill>
                <a:schemeClr val="tx1"/>
              </a:solidFill>
              <a:effectLst/>
              <a:uLnTx/>
              <a:uFillTx/>
              <a:latin typeface="+mn-lt"/>
              <a:ea typeface="+mn-ea"/>
              <a:cs typeface="+mn-cs"/>
            </a:endParaRPr>
          </a:p>
          <a:p>
            <a:pPr marL="419100" marR="0" lvl="0" indent="-419100" algn="l" defTabSz="914400" rtl="0" eaLnBrk="0" fontAlgn="base" latinLnBrk="0" hangingPunct="0">
              <a:lnSpc>
                <a:spcPct val="80000"/>
              </a:lnSpc>
              <a:spcBef>
                <a:spcPct val="20000"/>
              </a:spcBef>
              <a:spcAft>
                <a:spcPct val="0"/>
              </a:spcAft>
              <a:buClrTx/>
              <a:buSzTx/>
              <a:buFont typeface="Wingdings 2" pitchFamily="18" charset="2"/>
              <a:buAutoNum type="alphaLcPeriod"/>
              <a:tabLst/>
              <a:defRPr/>
            </a:pPr>
            <a:r>
              <a:rPr kumimoji="0" lang="en-GB" sz="1600" b="0" i="0" u="none" strike="noStrike" kern="0" cap="none" spc="0" normalizeH="0" baseline="0" noProof="0" dirty="0" smtClean="0">
                <a:ln>
                  <a:noFill/>
                </a:ln>
                <a:solidFill>
                  <a:schemeClr val="tx1"/>
                </a:solidFill>
                <a:effectLst/>
                <a:uLnTx/>
                <a:uFillTx/>
                <a:latin typeface="+mn-lt"/>
                <a:ea typeface="+mn-ea"/>
                <a:cs typeface="+mn-cs"/>
              </a:rPr>
              <a:t>Offices, Shops and Railway Premises Act 1963</a:t>
            </a:r>
          </a:p>
          <a:p>
            <a:pPr marL="419100" marR="0" lvl="0" indent="-419100" algn="l" defTabSz="914400" rtl="0" eaLnBrk="0" fontAlgn="base" latinLnBrk="0" hangingPunct="0">
              <a:lnSpc>
                <a:spcPct val="80000"/>
              </a:lnSpc>
              <a:spcBef>
                <a:spcPct val="20000"/>
              </a:spcBef>
              <a:spcAft>
                <a:spcPct val="0"/>
              </a:spcAft>
              <a:buClrTx/>
              <a:buSzTx/>
              <a:buFont typeface="Wingdings 2" pitchFamily="18" charset="2"/>
              <a:buAutoNum type="alphaLcPeriod"/>
              <a:tabLst/>
              <a:defRPr/>
            </a:pPr>
            <a:endParaRPr kumimoji="0" lang="en-GB" sz="1600" b="0" i="0" u="none" strike="noStrike" kern="0" cap="none" spc="0" normalizeH="0" baseline="0" noProof="0" dirty="0" smtClean="0">
              <a:ln>
                <a:noFill/>
              </a:ln>
              <a:solidFill>
                <a:schemeClr val="tx1"/>
              </a:solidFill>
              <a:effectLst/>
              <a:uLnTx/>
              <a:uFillTx/>
              <a:latin typeface="+mn-lt"/>
              <a:ea typeface="+mn-ea"/>
              <a:cs typeface="+mn-cs"/>
            </a:endParaRPr>
          </a:p>
          <a:p>
            <a:pPr marL="419100" marR="0" lvl="0" indent="-419100" algn="l" defTabSz="914400" rtl="0" eaLnBrk="0" fontAlgn="base" latinLnBrk="0" hangingPunct="0">
              <a:lnSpc>
                <a:spcPct val="80000"/>
              </a:lnSpc>
              <a:spcBef>
                <a:spcPct val="20000"/>
              </a:spcBef>
              <a:spcAft>
                <a:spcPct val="0"/>
              </a:spcAft>
              <a:buClrTx/>
              <a:buSzTx/>
              <a:buFont typeface="Wingdings 2" pitchFamily="18" charset="2"/>
              <a:buAutoNum type="alphaLcPeriod"/>
              <a:tabLst/>
              <a:defRPr/>
            </a:pPr>
            <a:endParaRPr kumimoji="0" lang="en-GB" sz="900" b="0" i="0" u="none" strike="noStrike" kern="0" cap="none" spc="0" normalizeH="0" baseline="0" noProof="0" dirty="0" smtClean="0">
              <a:ln>
                <a:noFill/>
              </a:ln>
              <a:solidFill>
                <a:schemeClr val="tx1"/>
              </a:solidFill>
              <a:effectLst/>
              <a:uLnTx/>
              <a:uFillTx/>
              <a:latin typeface="+mn-lt"/>
              <a:ea typeface="+mn-ea"/>
              <a:cs typeface="+mn-cs"/>
            </a:endParaRPr>
          </a:p>
        </p:txBody>
      </p:sp>
      <p:sp>
        <p:nvSpPr>
          <p:cNvPr id="10" name="Rectangle 5"/>
          <p:cNvSpPr txBox="1">
            <a:spLocks/>
          </p:cNvSpPr>
          <p:nvPr/>
        </p:nvSpPr>
        <p:spPr>
          <a:xfrm>
            <a:off x="2662238" y="1569720"/>
            <a:ext cx="6481762" cy="4572000"/>
          </a:xfrm>
          <a:prstGeom prst="rect">
            <a:avLst/>
          </a:prstGeom>
        </p:spPr>
        <p:txBody>
          <a:bodyPr/>
          <a:lstStyle/>
          <a:p>
            <a:pPr marL="419100" marR="0" lvl="0" indent="-419100" algn="l" defTabSz="914400" rtl="0" eaLnBrk="0" fontAlgn="base" latinLnBrk="0" hangingPunct="0">
              <a:lnSpc>
                <a:spcPct val="80000"/>
              </a:lnSpc>
              <a:spcBef>
                <a:spcPct val="20000"/>
              </a:spcBef>
              <a:spcAft>
                <a:spcPct val="0"/>
              </a:spcAft>
              <a:buClrTx/>
              <a:buSzTx/>
              <a:buFont typeface="Wingdings 2" pitchFamily="18" charset="2"/>
              <a:buAutoNum type="arabicPeriod"/>
              <a:tabLst/>
              <a:defRPr/>
            </a:pPr>
            <a:r>
              <a:rPr kumimoji="0" lang="en-GB" sz="1700" b="0" i="0" u="none" strike="noStrike" kern="0" cap="none" spc="0" normalizeH="0" baseline="0" noProof="0" dirty="0" smtClean="0">
                <a:ln>
                  <a:noFill/>
                </a:ln>
                <a:solidFill>
                  <a:schemeClr val="tx1"/>
                </a:solidFill>
                <a:effectLst/>
                <a:uLnTx/>
                <a:uFillTx/>
                <a:latin typeface="+mn-lt"/>
                <a:ea typeface="+mn-ea"/>
                <a:cs typeface="+mn-cs"/>
              </a:rPr>
              <a:t>The business installs a thermostatically controlled heating system to keep the workplace at a constant and comfortable 20C</a:t>
            </a:r>
          </a:p>
          <a:p>
            <a:pPr marL="419100" marR="0" lvl="0" indent="-419100" algn="l" defTabSz="914400" rtl="0" eaLnBrk="0" fontAlgn="base" latinLnBrk="0" hangingPunct="0">
              <a:lnSpc>
                <a:spcPct val="80000"/>
              </a:lnSpc>
              <a:spcBef>
                <a:spcPct val="20000"/>
              </a:spcBef>
              <a:spcAft>
                <a:spcPct val="0"/>
              </a:spcAft>
              <a:buClrTx/>
              <a:buSzTx/>
              <a:buFont typeface="Wingdings 2" pitchFamily="18" charset="2"/>
              <a:buAutoNum type="arabicPeriod"/>
              <a:tabLst/>
              <a:defRPr/>
            </a:pPr>
            <a:r>
              <a:rPr kumimoji="0" lang="en-GB" sz="1700" b="0" i="0" u="none" strike="noStrike" kern="0" cap="none" spc="0" normalizeH="0" baseline="0" noProof="0" dirty="0" smtClean="0">
                <a:ln>
                  <a:noFill/>
                </a:ln>
                <a:solidFill>
                  <a:schemeClr val="tx1"/>
                </a:solidFill>
                <a:effectLst/>
                <a:uLnTx/>
                <a:uFillTx/>
                <a:latin typeface="+mn-lt"/>
                <a:ea typeface="+mn-ea"/>
                <a:cs typeface="+mn-cs"/>
              </a:rPr>
              <a:t>The business provides a means of fighting fire (extinguishers, blankets, etc) in every room</a:t>
            </a:r>
          </a:p>
          <a:p>
            <a:pPr marL="419100" marR="0" lvl="0" indent="-419100" algn="l" defTabSz="914400" rtl="0" eaLnBrk="0" fontAlgn="base" latinLnBrk="0" hangingPunct="0">
              <a:lnSpc>
                <a:spcPct val="80000"/>
              </a:lnSpc>
              <a:spcBef>
                <a:spcPct val="20000"/>
              </a:spcBef>
              <a:spcAft>
                <a:spcPct val="0"/>
              </a:spcAft>
              <a:buClrTx/>
              <a:buSzTx/>
              <a:buFont typeface="Wingdings 2" pitchFamily="18" charset="2"/>
              <a:buAutoNum type="arabicPeriod"/>
              <a:tabLst/>
              <a:defRPr/>
            </a:pPr>
            <a:r>
              <a:rPr kumimoji="0" lang="en-GB" sz="1700" b="0" i="0" u="none" strike="noStrike" kern="0" cap="none" spc="0" normalizeH="0" baseline="0" noProof="0" dirty="0" smtClean="0">
                <a:ln>
                  <a:noFill/>
                </a:ln>
                <a:solidFill>
                  <a:schemeClr val="tx1"/>
                </a:solidFill>
                <a:effectLst/>
                <a:uLnTx/>
                <a:uFillTx/>
                <a:latin typeface="+mn-lt"/>
                <a:ea typeface="+mn-ea"/>
                <a:cs typeface="+mn-cs"/>
              </a:rPr>
              <a:t>The business organises regular eye-tests for computer operators</a:t>
            </a:r>
          </a:p>
          <a:p>
            <a:pPr marL="419100" marR="0" lvl="0" indent="-419100" algn="l" defTabSz="914400" rtl="0" eaLnBrk="0" fontAlgn="base" latinLnBrk="0" hangingPunct="0">
              <a:lnSpc>
                <a:spcPct val="80000"/>
              </a:lnSpc>
              <a:spcBef>
                <a:spcPct val="20000"/>
              </a:spcBef>
              <a:spcAft>
                <a:spcPct val="0"/>
              </a:spcAft>
              <a:buClrTx/>
              <a:buSzTx/>
              <a:buFont typeface="Wingdings 2" pitchFamily="18" charset="2"/>
              <a:buAutoNum type="arabicPeriod"/>
              <a:tabLst/>
              <a:defRPr/>
            </a:pPr>
            <a:r>
              <a:rPr kumimoji="0" lang="en-GB" sz="1700" b="0" i="0" u="none" strike="noStrike" kern="0" cap="none" spc="0" normalizeH="0" baseline="0" noProof="0" dirty="0" smtClean="0">
                <a:ln>
                  <a:noFill/>
                </a:ln>
                <a:solidFill>
                  <a:schemeClr val="tx1"/>
                </a:solidFill>
                <a:effectLst/>
                <a:uLnTx/>
                <a:uFillTx/>
                <a:latin typeface="+mn-lt"/>
                <a:ea typeface="+mn-ea"/>
                <a:cs typeface="+mn-cs"/>
              </a:rPr>
              <a:t>The business holds regular tests of the fire alarm and fire drills</a:t>
            </a:r>
          </a:p>
          <a:p>
            <a:pPr marL="419100" marR="0" lvl="0" indent="-419100" algn="l" defTabSz="914400" rtl="0" eaLnBrk="0" fontAlgn="base" latinLnBrk="0" hangingPunct="0">
              <a:lnSpc>
                <a:spcPct val="80000"/>
              </a:lnSpc>
              <a:spcBef>
                <a:spcPct val="20000"/>
              </a:spcBef>
              <a:spcAft>
                <a:spcPct val="0"/>
              </a:spcAft>
              <a:buClrTx/>
              <a:buSzTx/>
              <a:buFont typeface="Wingdings 2" pitchFamily="18" charset="2"/>
              <a:buAutoNum type="arabicPeriod"/>
              <a:tabLst/>
              <a:defRPr/>
            </a:pPr>
            <a:r>
              <a:rPr kumimoji="0" lang="en-GB" sz="1700" b="0" i="0" u="none" strike="noStrike" kern="0" cap="none" spc="0" normalizeH="0" baseline="0" noProof="0" dirty="0" smtClean="0">
                <a:ln>
                  <a:noFill/>
                </a:ln>
                <a:solidFill>
                  <a:schemeClr val="tx1"/>
                </a:solidFill>
                <a:effectLst/>
                <a:uLnTx/>
                <a:uFillTx/>
                <a:latin typeface="+mn-lt"/>
                <a:ea typeface="+mn-ea"/>
                <a:cs typeface="+mn-cs"/>
              </a:rPr>
              <a:t>The business has 1 trained first-aider for every 50 members of staff and plans the work rota so there is always a first-aider on duty</a:t>
            </a:r>
          </a:p>
          <a:p>
            <a:pPr marL="419100" marR="0" lvl="0" indent="-419100" algn="l" defTabSz="914400" rtl="0" eaLnBrk="0" fontAlgn="base" latinLnBrk="0" hangingPunct="0">
              <a:lnSpc>
                <a:spcPct val="80000"/>
              </a:lnSpc>
              <a:spcBef>
                <a:spcPct val="20000"/>
              </a:spcBef>
              <a:spcAft>
                <a:spcPct val="0"/>
              </a:spcAft>
              <a:buClrTx/>
              <a:buSzTx/>
              <a:buFont typeface="Wingdings 2" pitchFamily="18" charset="2"/>
              <a:buAutoNum type="arabicPeriod"/>
              <a:tabLst/>
              <a:defRPr/>
            </a:pPr>
            <a:r>
              <a:rPr kumimoji="0" lang="en-GB" sz="1700" b="0" i="0" u="none" strike="noStrike" kern="0" cap="none" spc="0" normalizeH="0" baseline="0" noProof="0" dirty="0" smtClean="0">
                <a:ln>
                  <a:noFill/>
                </a:ln>
                <a:solidFill>
                  <a:schemeClr val="tx1"/>
                </a:solidFill>
                <a:effectLst/>
                <a:uLnTx/>
                <a:uFillTx/>
                <a:latin typeface="+mn-lt"/>
                <a:ea typeface="+mn-ea"/>
                <a:cs typeface="+mn-cs"/>
              </a:rPr>
              <a:t>Staff are trained in how to operate PC’s, tablets and work mobiles safely</a:t>
            </a:r>
          </a:p>
          <a:p>
            <a:pPr marL="419100" marR="0" lvl="0" indent="-419100" algn="l" defTabSz="914400" rtl="0" eaLnBrk="0" fontAlgn="base" latinLnBrk="0" hangingPunct="0">
              <a:lnSpc>
                <a:spcPct val="80000"/>
              </a:lnSpc>
              <a:spcBef>
                <a:spcPct val="20000"/>
              </a:spcBef>
              <a:spcAft>
                <a:spcPct val="0"/>
              </a:spcAft>
              <a:buClrTx/>
              <a:buSzTx/>
              <a:buFont typeface="Wingdings 2" pitchFamily="18" charset="2"/>
              <a:buAutoNum type="arabicPeriod"/>
              <a:tabLst/>
              <a:defRPr/>
            </a:pPr>
            <a:r>
              <a:rPr kumimoji="0" lang="en-GB" sz="1700" b="0" i="0" u="none" strike="noStrike" kern="0" cap="none" spc="0" normalizeH="0" baseline="0" noProof="0" dirty="0" smtClean="0">
                <a:ln>
                  <a:noFill/>
                </a:ln>
                <a:solidFill>
                  <a:schemeClr val="tx1"/>
                </a:solidFill>
                <a:effectLst/>
                <a:uLnTx/>
                <a:uFillTx/>
                <a:latin typeface="+mn-lt"/>
                <a:ea typeface="+mn-ea"/>
                <a:cs typeface="+mn-cs"/>
              </a:rPr>
              <a:t>Staff are allowed to take regular breaks away from their PC during the work day</a:t>
            </a:r>
          </a:p>
          <a:p>
            <a:pPr marL="419100" marR="0" lvl="0" indent="-419100" algn="l" defTabSz="914400" rtl="0" eaLnBrk="0" fontAlgn="base" latinLnBrk="0" hangingPunct="0">
              <a:lnSpc>
                <a:spcPct val="80000"/>
              </a:lnSpc>
              <a:spcBef>
                <a:spcPct val="20000"/>
              </a:spcBef>
              <a:spcAft>
                <a:spcPct val="0"/>
              </a:spcAft>
              <a:buClrTx/>
              <a:buSzTx/>
              <a:buFont typeface="Wingdings 2" pitchFamily="18" charset="2"/>
              <a:buAutoNum type="arabicPeriod"/>
              <a:tabLst/>
              <a:defRPr/>
            </a:pPr>
            <a:r>
              <a:rPr kumimoji="0" lang="en-GB" sz="1700" b="0" i="0" u="none" strike="noStrike" kern="0" cap="none" spc="0" normalizeH="0" baseline="0" noProof="0" dirty="0" smtClean="0">
                <a:ln>
                  <a:noFill/>
                </a:ln>
                <a:solidFill>
                  <a:schemeClr val="tx1"/>
                </a:solidFill>
                <a:effectLst/>
                <a:uLnTx/>
                <a:uFillTx/>
                <a:latin typeface="+mn-lt"/>
                <a:ea typeface="+mn-ea"/>
                <a:cs typeface="+mn-cs"/>
              </a:rPr>
              <a:t>The business ensures all fire-exits are clearly signposted and evacuation procedures are on display</a:t>
            </a:r>
          </a:p>
          <a:p>
            <a:pPr marL="419100" marR="0" lvl="0" indent="-419100" algn="l" defTabSz="914400" rtl="0" eaLnBrk="0" fontAlgn="base" latinLnBrk="0" hangingPunct="0">
              <a:lnSpc>
                <a:spcPct val="80000"/>
              </a:lnSpc>
              <a:spcBef>
                <a:spcPct val="20000"/>
              </a:spcBef>
              <a:spcAft>
                <a:spcPct val="0"/>
              </a:spcAft>
              <a:buClrTx/>
              <a:buSzTx/>
              <a:buFont typeface="Wingdings 2" pitchFamily="18" charset="2"/>
              <a:buAutoNum type="arabicPeriod"/>
              <a:tabLst/>
              <a:defRPr/>
            </a:pPr>
            <a:r>
              <a:rPr kumimoji="0" lang="en-GB" sz="1700" b="0" i="0" u="none" strike="noStrike" kern="0" cap="none" spc="0" normalizeH="0" baseline="0" noProof="0" dirty="0" smtClean="0">
                <a:ln>
                  <a:noFill/>
                </a:ln>
                <a:solidFill>
                  <a:schemeClr val="tx1"/>
                </a:solidFill>
                <a:effectLst/>
                <a:uLnTx/>
                <a:uFillTx/>
                <a:latin typeface="+mn-lt"/>
                <a:ea typeface="+mn-ea"/>
                <a:cs typeface="+mn-cs"/>
              </a:rPr>
              <a:t>The business provides plenty of toilet facilities and installs water fountains for staff to use</a:t>
            </a:r>
          </a:p>
          <a:p>
            <a:pPr marL="419100" marR="0" lvl="0" indent="-419100" algn="l" defTabSz="914400" rtl="0" eaLnBrk="0" fontAlgn="base" latinLnBrk="0" hangingPunct="0">
              <a:lnSpc>
                <a:spcPct val="80000"/>
              </a:lnSpc>
              <a:spcBef>
                <a:spcPct val="20000"/>
              </a:spcBef>
              <a:spcAft>
                <a:spcPct val="0"/>
              </a:spcAft>
              <a:buClrTx/>
              <a:buSzTx/>
              <a:buFont typeface="Wingdings 2" pitchFamily="18" charset="2"/>
              <a:buAutoNum type="arabicPeriod"/>
              <a:tabLst/>
              <a:defRPr/>
            </a:pPr>
            <a:r>
              <a:rPr kumimoji="0" lang="en-GB" sz="1700" b="0" i="0" u="none" strike="noStrike" kern="0" cap="none" spc="0" normalizeH="0" baseline="0" noProof="0" dirty="0" smtClean="0">
                <a:ln>
                  <a:noFill/>
                </a:ln>
                <a:solidFill>
                  <a:schemeClr val="tx1"/>
                </a:solidFill>
                <a:effectLst/>
                <a:uLnTx/>
                <a:uFillTx/>
                <a:latin typeface="+mn-lt"/>
                <a:ea typeface="+mn-ea"/>
                <a:cs typeface="+mn-cs"/>
              </a:rPr>
              <a:t>The business provides accident report forms for staff to complete when they are involved in an accident and the business keeps an accident book to record all accidents and injuries in the workplace</a:t>
            </a:r>
          </a:p>
          <a:p>
            <a:pPr marL="419100" marR="0" lvl="0" indent="-419100" algn="l" defTabSz="914400" rtl="0" eaLnBrk="0" fontAlgn="base" latinLnBrk="0" hangingPunct="0">
              <a:lnSpc>
                <a:spcPct val="80000"/>
              </a:lnSpc>
              <a:spcBef>
                <a:spcPct val="20000"/>
              </a:spcBef>
              <a:spcAft>
                <a:spcPct val="0"/>
              </a:spcAft>
              <a:buClrTx/>
              <a:buSzTx/>
              <a:buFont typeface="Wingdings 2" pitchFamily="18" charset="2"/>
              <a:buAutoNum type="arabicPeriod"/>
              <a:tabLst/>
              <a:defRPr/>
            </a:pPr>
            <a:endParaRPr kumimoji="0" lang="en-GB" sz="17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236538" y="-76200"/>
            <a:ext cx="10440988" cy="8228013"/>
            <a:chOff x="-180528" y="-83626"/>
            <a:chExt cx="10297144" cy="8228203"/>
          </a:xfrm>
        </p:grpSpPr>
        <p:pic>
          <p:nvPicPr>
            <p:cNvPr id="9" name="Picture 4" descr="card4"/>
            <p:cNvPicPr>
              <a:picLocks noChangeAspect="1" noChangeArrowheads="1"/>
            </p:cNvPicPr>
            <p:nvPr/>
          </p:nvPicPr>
          <p:blipFill rotWithShape="1">
            <a:blip r:embed="rId2" cstate="print">
              <a:grayscl/>
              <a:extLst/>
            </a:blip>
            <a:srcRect b="18366"/>
            <a:stretch/>
          </p:blipFill>
          <p:spPr bwMode="auto">
            <a:xfrm>
              <a:off x="-180528" y="-83626"/>
              <a:ext cx="9937104" cy="4160698"/>
            </a:xfrm>
            <a:prstGeom prst="rect">
              <a:avLst/>
            </a:prstGeom>
            <a:noFill/>
            <a:ln>
              <a:noFill/>
            </a:ln>
            <a:extLst/>
          </p:spPr>
        </p:pic>
        <p:sp>
          <p:nvSpPr>
            <p:cNvPr id="70663" name="Rectangle 4"/>
            <p:cNvSpPr>
              <a:spLocks noChangeArrowheads="1"/>
            </p:cNvSpPr>
            <p:nvPr/>
          </p:nvSpPr>
          <p:spPr bwMode="auto">
            <a:xfrm>
              <a:off x="-180528" y="45170"/>
              <a:ext cx="10297144" cy="791542"/>
            </a:xfrm>
            <a:prstGeom prst="rect">
              <a:avLst/>
            </a:prstGeom>
            <a:noFill/>
            <a:ln w="9525">
              <a:noFill/>
              <a:miter lim="800000"/>
              <a:headEnd/>
              <a:tailEnd/>
            </a:ln>
          </p:spPr>
          <p:txBody>
            <a:bodyPr anchor="ctr"/>
            <a:lstStyle/>
            <a:p>
              <a:pPr algn="ctr"/>
              <a:r>
                <a:rPr lang="en-GB" sz="2400" b="1" i="1" dirty="0" smtClean="0">
                  <a:solidFill>
                    <a:schemeClr val="tx2"/>
                  </a:solidFill>
                  <a:latin typeface="Verdana" pitchFamily="34" charset="0"/>
                </a:rPr>
                <a:t>Employment Legislation</a:t>
              </a:r>
              <a:endParaRPr lang="en-GB" sz="2400" b="1" i="1" dirty="0">
                <a:solidFill>
                  <a:schemeClr val="tx2"/>
                </a:solidFill>
                <a:latin typeface="Verdana" pitchFamily="34" charset="0"/>
              </a:endParaRPr>
            </a:p>
            <a:p>
              <a:pPr algn="ctr"/>
              <a:r>
                <a:rPr lang="en-GB" sz="2400" b="1" i="1" dirty="0">
                  <a:solidFill>
                    <a:schemeClr val="tx2"/>
                  </a:solidFill>
                  <a:latin typeface="Verdana" pitchFamily="34" charset="0"/>
                </a:rPr>
                <a:t>Questions Booklet Tasks</a:t>
              </a:r>
            </a:p>
          </p:txBody>
        </p:sp>
        <p:pic>
          <p:nvPicPr>
            <p:cNvPr id="70664" name="Picture 2" descr="Edit Hand Holding Pencil by darrenbeck - Hand holding a pencil - icon"/>
            <p:cNvPicPr>
              <a:picLocks noChangeAspect="1" noChangeArrowheads="1"/>
            </p:cNvPicPr>
            <p:nvPr/>
          </p:nvPicPr>
          <p:blipFill>
            <a:blip r:embed="rId3" cstate="print"/>
            <a:srcRect/>
            <a:stretch>
              <a:fillRect/>
            </a:stretch>
          </p:blipFill>
          <p:spPr bwMode="auto">
            <a:xfrm>
              <a:off x="203052" y="167751"/>
              <a:ext cx="1236040" cy="1109847"/>
            </a:xfrm>
            <a:prstGeom prst="rect">
              <a:avLst/>
            </a:prstGeom>
            <a:noFill/>
            <a:ln w="9525">
              <a:noFill/>
              <a:miter lim="800000"/>
              <a:headEnd/>
              <a:tailEnd/>
            </a:ln>
          </p:spPr>
        </p:pic>
        <p:pic>
          <p:nvPicPr>
            <p:cNvPr id="15" name="Picture 4" descr="card4"/>
            <p:cNvPicPr>
              <a:picLocks noChangeAspect="1" noChangeArrowheads="1"/>
            </p:cNvPicPr>
            <p:nvPr/>
          </p:nvPicPr>
          <p:blipFill rotWithShape="1">
            <a:blip r:embed="rId2" cstate="print">
              <a:grayscl/>
              <a:extLst/>
            </a:blip>
            <a:srcRect t="40277" b="-20081"/>
            <a:stretch/>
          </p:blipFill>
          <p:spPr bwMode="auto">
            <a:xfrm>
              <a:off x="-180528" y="4077072"/>
              <a:ext cx="9937104" cy="4067505"/>
            </a:xfrm>
            <a:prstGeom prst="rect">
              <a:avLst/>
            </a:prstGeom>
            <a:noFill/>
            <a:ln>
              <a:noFill/>
            </a:ln>
            <a:extLst/>
          </p:spPr>
        </p:pic>
      </p:grpSp>
      <p:sp>
        <p:nvSpPr>
          <p:cNvPr id="17" name="Slide Number Placeholder 16"/>
          <p:cNvSpPr>
            <a:spLocks noGrp="1"/>
          </p:cNvSpPr>
          <p:nvPr>
            <p:ph type="sldNum" sz="quarter" idx="12"/>
          </p:nvPr>
        </p:nvSpPr>
        <p:spPr/>
        <p:txBody>
          <a:bodyPr/>
          <a:lstStyle/>
          <a:p>
            <a:pPr>
              <a:defRPr/>
            </a:pPr>
            <a:fld id="{60EB42B0-8412-4FC5-8297-DAA669F146D3}" type="slidenum">
              <a:rPr lang="en-GB" smtClean="0"/>
              <a:pPr>
                <a:defRPr/>
              </a:pPr>
              <a:t>67</a:t>
            </a:fld>
            <a:endParaRPr lang="en-GB"/>
          </a:p>
        </p:txBody>
      </p:sp>
      <p:sp>
        <p:nvSpPr>
          <p:cNvPr id="70660" name="AutoShape 6"/>
          <p:cNvSpPr>
            <a:spLocks noChangeArrowheads="1"/>
          </p:cNvSpPr>
          <p:nvPr/>
        </p:nvSpPr>
        <p:spPr bwMode="auto">
          <a:xfrm>
            <a:off x="0" y="1236663"/>
            <a:ext cx="9144000" cy="3259137"/>
          </a:xfrm>
          <a:prstGeom prst="foldedCorner">
            <a:avLst>
              <a:gd name="adj" fmla="val 12500"/>
            </a:avLst>
          </a:prstGeom>
          <a:noFill/>
          <a:ln w="9525">
            <a:noFill/>
            <a:round/>
            <a:headEnd/>
            <a:tailEnd/>
          </a:ln>
        </p:spPr>
        <p:txBody>
          <a:bodyPr lIns="198000" tIns="118800" rIns="198000" bIns="118800"/>
          <a:lstStyle/>
          <a:p>
            <a:pPr algn="ctr"/>
            <a:r>
              <a:rPr lang="en-GB" sz="2800" b="1" dirty="0" smtClean="0">
                <a:latin typeface="Comic Sans MS" pitchFamily="66" charset="0"/>
              </a:rPr>
              <a:t>EMPLOYMENT LEGISLATION</a:t>
            </a:r>
            <a:endParaRPr lang="en-GB" sz="2800" b="1" dirty="0">
              <a:latin typeface="Comic Sans MS" pitchFamily="66" charset="0"/>
            </a:endParaRPr>
          </a:p>
          <a:p>
            <a:pPr algn="ctr"/>
            <a:endParaRPr lang="en-GB" sz="2800" dirty="0">
              <a:latin typeface="Comic Sans MS" pitchFamily="66" charset="0"/>
            </a:endParaRPr>
          </a:p>
          <a:p>
            <a:pPr algn="ctr"/>
            <a:r>
              <a:rPr lang="en-GB" sz="2800" dirty="0" smtClean="0">
                <a:latin typeface="Comic Sans MS" pitchFamily="66" charset="0"/>
              </a:rPr>
              <a:t>Stage 1: Q13</a:t>
            </a:r>
          </a:p>
          <a:p>
            <a:pPr algn="ctr"/>
            <a:endParaRPr lang="en-GB" sz="2800" dirty="0" smtClean="0">
              <a:latin typeface="Comic Sans MS" pitchFamily="66" charset="0"/>
            </a:endParaRPr>
          </a:p>
          <a:p>
            <a:pPr algn="ctr"/>
            <a:r>
              <a:rPr lang="en-GB" sz="2800" dirty="0" smtClean="0">
                <a:latin typeface="Comic Sans MS" pitchFamily="66" charset="0"/>
              </a:rPr>
              <a:t>Stage 2: Q27-29</a:t>
            </a:r>
          </a:p>
          <a:p>
            <a:pPr algn="ctr"/>
            <a:endParaRPr lang="en-GB" sz="2800" dirty="0" smtClean="0">
              <a:latin typeface="Comic Sans MS" pitchFamily="66" charset="0"/>
            </a:endParaRPr>
          </a:p>
          <a:p>
            <a:pPr algn="ctr"/>
            <a:r>
              <a:rPr lang="en-GB" sz="2800" dirty="0" smtClean="0">
                <a:latin typeface="Comic Sans MS" pitchFamily="66" charset="0"/>
              </a:rPr>
              <a:t>Total:  13 marks</a:t>
            </a:r>
            <a:endParaRPr lang="en-GB" sz="2800" dirty="0">
              <a:latin typeface="Comic Sans MS" pitchFamily="66" charset="0"/>
            </a:endParaRPr>
          </a:p>
          <a:p>
            <a:pPr algn="ctr"/>
            <a:endParaRPr lang="en-GB" sz="2800" dirty="0">
              <a:latin typeface="Comic Sans MS" pitchFamily="66" charset="0"/>
            </a:endParaRPr>
          </a:p>
        </p:txBody>
      </p:sp>
      <p:sp>
        <p:nvSpPr>
          <p:cNvPr id="10" name="Explosion 2 9"/>
          <p:cNvSpPr/>
          <p:nvPr/>
        </p:nvSpPr>
        <p:spPr>
          <a:xfrm rot="833911">
            <a:off x="2113582" y="4194907"/>
            <a:ext cx="4821237" cy="3120332"/>
          </a:xfrm>
          <a:prstGeom prst="irregularSeal2">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latin typeface="Calibri" pitchFamily="34" charset="0"/>
                <a:cs typeface="Calibri" pitchFamily="34" charset="0"/>
              </a:rPr>
              <a:t>HINT</a:t>
            </a:r>
            <a:r>
              <a:rPr lang="en-GB" dirty="0">
                <a:solidFill>
                  <a:schemeClr val="tx1"/>
                </a:solidFill>
                <a:latin typeface="Calibri" pitchFamily="34" charset="0"/>
                <a:cs typeface="Calibri" pitchFamily="34" charset="0"/>
              </a:rPr>
              <a:t>: Pay attention to the command words to ensure you answer the question correctly</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236538" y="-84138"/>
            <a:ext cx="10440988" cy="8228013"/>
            <a:chOff x="-180528" y="-83626"/>
            <a:chExt cx="10297144" cy="8228203"/>
          </a:xfrm>
        </p:grpSpPr>
        <p:pic>
          <p:nvPicPr>
            <p:cNvPr id="9" name="Picture 4" descr="card4"/>
            <p:cNvPicPr>
              <a:picLocks noChangeAspect="1" noChangeArrowheads="1"/>
            </p:cNvPicPr>
            <p:nvPr/>
          </p:nvPicPr>
          <p:blipFill rotWithShape="1">
            <a:blip r:embed="rId2" cstate="print">
              <a:grayscl/>
              <a:extLst/>
            </a:blip>
            <a:srcRect b="18366"/>
            <a:stretch/>
          </p:blipFill>
          <p:spPr bwMode="auto">
            <a:xfrm>
              <a:off x="-180528" y="-83626"/>
              <a:ext cx="9937104" cy="4160698"/>
            </a:xfrm>
            <a:prstGeom prst="rect">
              <a:avLst/>
            </a:prstGeom>
            <a:noFill/>
            <a:ln>
              <a:noFill/>
            </a:ln>
            <a:extLst/>
          </p:spPr>
        </p:pic>
        <p:sp>
          <p:nvSpPr>
            <p:cNvPr id="31751" name="Rectangle 4"/>
            <p:cNvSpPr>
              <a:spLocks noChangeArrowheads="1"/>
            </p:cNvSpPr>
            <p:nvPr/>
          </p:nvSpPr>
          <p:spPr bwMode="auto">
            <a:xfrm>
              <a:off x="-180528" y="45170"/>
              <a:ext cx="10297144" cy="791542"/>
            </a:xfrm>
            <a:prstGeom prst="rect">
              <a:avLst/>
            </a:prstGeom>
            <a:noFill/>
            <a:ln w="9525">
              <a:noFill/>
              <a:miter lim="800000"/>
              <a:headEnd/>
              <a:tailEnd/>
            </a:ln>
          </p:spPr>
          <p:txBody>
            <a:bodyPr anchor="ctr"/>
            <a:lstStyle/>
            <a:p>
              <a:pPr algn="ctr"/>
              <a:r>
                <a:rPr lang="en-GB" sz="2400" b="1" i="1" dirty="0">
                  <a:solidFill>
                    <a:schemeClr val="tx2"/>
                  </a:solidFill>
                  <a:latin typeface="Verdana" pitchFamily="34" charset="0"/>
                </a:rPr>
                <a:t>Online Activities: </a:t>
              </a:r>
            </a:p>
            <a:p>
              <a:pPr algn="ctr"/>
              <a:r>
                <a:rPr lang="en-GB" sz="2400" b="1" i="1" dirty="0" smtClean="0">
                  <a:solidFill>
                    <a:schemeClr val="tx2"/>
                  </a:solidFill>
                  <a:latin typeface="Verdana" pitchFamily="34" charset="0"/>
                </a:rPr>
                <a:t>Industrial Action</a:t>
              </a:r>
              <a:endParaRPr lang="en-GB" sz="2400" b="1" i="1" dirty="0">
                <a:solidFill>
                  <a:schemeClr val="tx2"/>
                </a:solidFill>
                <a:latin typeface="Verdana" pitchFamily="34" charset="0"/>
              </a:endParaRPr>
            </a:p>
          </p:txBody>
        </p:sp>
        <p:pic>
          <p:nvPicPr>
            <p:cNvPr id="15" name="Picture 4" descr="card4"/>
            <p:cNvPicPr>
              <a:picLocks noChangeAspect="1" noChangeArrowheads="1"/>
            </p:cNvPicPr>
            <p:nvPr/>
          </p:nvPicPr>
          <p:blipFill rotWithShape="1">
            <a:blip r:embed="rId2" cstate="print">
              <a:grayscl/>
              <a:extLst/>
            </a:blip>
            <a:srcRect t="40277" b="-20081"/>
            <a:stretch/>
          </p:blipFill>
          <p:spPr bwMode="auto">
            <a:xfrm>
              <a:off x="-180528" y="4077072"/>
              <a:ext cx="9937104" cy="4067505"/>
            </a:xfrm>
            <a:prstGeom prst="rect">
              <a:avLst/>
            </a:prstGeom>
            <a:noFill/>
            <a:ln>
              <a:noFill/>
            </a:ln>
            <a:extLst/>
          </p:spPr>
        </p:pic>
      </p:grpSp>
      <p:sp>
        <p:nvSpPr>
          <p:cNvPr id="17" name="Slide Number Placeholder 16"/>
          <p:cNvSpPr>
            <a:spLocks noGrp="1"/>
          </p:cNvSpPr>
          <p:nvPr>
            <p:ph type="sldNum" sz="quarter" idx="12"/>
          </p:nvPr>
        </p:nvSpPr>
        <p:spPr/>
        <p:txBody>
          <a:bodyPr/>
          <a:lstStyle/>
          <a:p>
            <a:pPr>
              <a:defRPr/>
            </a:pPr>
            <a:fld id="{F918EE6B-0246-4CD9-9265-A6F22B212729}" type="slidenum">
              <a:rPr lang="en-GB" smtClean="0"/>
              <a:pPr>
                <a:defRPr/>
              </a:pPr>
              <a:t>68</a:t>
            </a:fld>
            <a:endParaRPr lang="en-GB"/>
          </a:p>
        </p:txBody>
      </p:sp>
      <p:sp>
        <p:nvSpPr>
          <p:cNvPr id="14340" name="AutoShape 6"/>
          <p:cNvSpPr>
            <a:spLocks noChangeArrowheads="1"/>
          </p:cNvSpPr>
          <p:nvPr/>
        </p:nvSpPr>
        <p:spPr bwMode="auto">
          <a:xfrm>
            <a:off x="0" y="931863"/>
            <a:ext cx="9144000" cy="5926137"/>
          </a:xfrm>
          <a:prstGeom prst="foldedCorner">
            <a:avLst>
              <a:gd name="adj" fmla="val 12500"/>
            </a:avLst>
          </a:prstGeom>
          <a:noFill/>
          <a:ln>
            <a:noFill/>
          </a:ln>
          <a:extLst/>
        </p:spPr>
        <p:txBody>
          <a:bodyPr lIns="198000" tIns="118800" rIns="198000" bIns="118800"/>
          <a:lstStyle/>
          <a:p>
            <a:pPr algn="ctr">
              <a:lnSpc>
                <a:spcPct val="150000"/>
              </a:lnSpc>
              <a:defRPr/>
            </a:pPr>
            <a:r>
              <a:rPr lang="en-GB" sz="2400" b="1" dirty="0">
                <a:latin typeface="Comic Sans MS" pitchFamily="66" charset="0"/>
              </a:rPr>
              <a:t>Carry out the following steps to access the online activities:</a:t>
            </a:r>
          </a:p>
          <a:p>
            <a:pPr marL="457200" indent="-457200" algn="ctr">
              <a:lnSpc>
                <a:spcPct val="150000"/>
              </a:lnSpc>
              <a:buFont typeface="+mj-lt"/>
              <a:buAutoNum type="arabicPeriod"/>
              <a:defRPr/>
            </a:pPr>
            <a:r>
              <a:rPr lang="en-GB" sz="2400" b="1" dirty="0">
                <a:latin typeface="Comic Sans MS" pitchFamily="66" charset="0"/>
              </a:rPr>
              <a:t>Log on to </a:t>
            </a:r>
            <a:r>
              <a:rPr lang="en-GB" sz="2400" b="1" dirty="0" smtClean="0">
                <a:latin typeface="Comic Sans MS" pitchFamily="66" charset="0"/>
              </a:rPr>
              <a:t>businessed.co.uk</a:t>
            </a:r>
          </a:p>
          <a:p>
            <a:pPr marL="457200" indent="-457200" algn="ctr">
              <a:lnSpc>
                <a:spcPct val="150000"/>
              </a:lnSpc>
              <a:buFont typeface="+mj-lt"/>
              <a:buAutoNum type="arabicPeriod"/>
              <a:defRPr/>
            </a:pPr>
            <a:r>
              <a:rPr lang="en-GB" sz="2400" b="1" dirty="0" smtClean="0">
                <a:latin typeface="Comic Sans MS" pitchFamily="66" charset="0"/>
              </a:rPr>
              <a:t>Open the menu by clicking the menu button at the top left</a:t>
            </a:r>
            <a:endParaRPr lang="en-GB" sz="2400" b="1" dirty="0">
              <a:latin typeface="Comic Sans MS" pitchFamily="66" charset="0"/>
            </a:endParaRPr>
          </a:p>
          <a:p>
            <a:pPr marL="457200" indent="-457200" algn="ctr">
              <a:lnSpc>
                <a:spcPct val="150000"/>
              </a:lnSpc>
              <a:buFont typeface="+mj-lt"/>
              <a:buAutoNum type="arabicPeriod"/>
              <a:defRPr/>
            </a:pPr>
            <a:r>
              <a:rPr lang="en-GB" sz="2400" b="1" dirty="0">
                <a:latin typeface="Comic Sans MS" pitchFamily="66" charset="0"/>
              </a:rPr>
              <a:t>Choose </a:t>
            </a:r>
            <a:r>
              <a:rPr lang="en-GB" sz="2400" b="1" dirty="0" smtClean="0">
                <a:latin typeface="Comic Sans MS" pitchFamily="66" charset="0"/>
              </a:rPr>
              <a:t>Activities by </a:t>
            </a:r>
            <a:r>
              <a:rPr lang="en-GB" sz="2400" b="1" dirty="0">
                <a:latin typeface="Comic Sans MS" pitchFamily="66" charset="0"/>
              </a:rPr>
              <a:t>Topic</a:t>
            </a:r>
          </a:p>
          <a:p>
            <a:pPr marL="457200" indent="-457200" algn="ctr">
              <a:lnSpc>
                <a:spcPct val="150000"/>
              </a:lnSpc>
              <a:buFont typeface="+mj-lt"/>
              <a:buAutoNum type="arabicPeriod"/>
              <a:defRPr/>
            </a:pPr>
            <a:r>
              <a:rPr lang="en-GB" sz="2400" b="1" dirty="0" smtClean="0">
                <a:latin typeface="Comic Sans MS" pitchFamily="66" charset="0"/>
              </a:rPr>
              <a:t>Human Resources</a:t>
            </a:r>
          </a:p>
          <a:p>
            <a:pPr marL="457200" indent="-457200" algn="ctr">
              <a:lnSpc>
                <a:spcPct val="150000"/>
              </a:lnSpc>
              <a:buFont typeface="+mj-lt"/>
              <a:buAutoNum type="arabicPeriod"/>
              <a:defRPr/>
            </a:pPr>
            <a:r>
              <a:rPr lang="en-GB" sz="2400" b="1" dirty="0" smtClean="0">
                <a:latin typeface="Comic Sans MS" pitchFamily="66" charset="0"/>
              </a:rPr>
              <a:t>Employment Law</a:t>
            </a:r>
            <a:endParaRPr lang="en-GB" sz="2400" b="1" dirty="0">
              <a:latin typeface="Comic Sans MS" pitchFamily="66" charset="0"/>
            </a:endParaRPr>
          </a:p>
          <a:p>
            <a:pPr marL="457200" indent="-457200" algn="ctr">
              <a:lnSpc>
                <a:spcPct val="150000"/>
              </a:lnSpc>
              <a:buFont typeface="+mj-lt"/>
              <a:buAutoNum type="arabicPeriod"/>
              <a:defRPr/>
            </a:pPr>
            <a:r>
              <a:rPr lang="en-GB" sz="2400" b="1" dirty="0">
                <a:latin typeface="Comic Sans MS" pitchFamily="66" charset="0"/>
              </a:rPr>
              <a:t>Try the </a:t>
            </a:r>
            <a:r>
              <a:rPr lang="en-GB" sz="2400" b="1" dirty="0" smtClean="0">
                <a:latin typeface="Comic Sans MS" pitchFamily="66" charset="0"/>
              </a:rPr>
              <a:t>activities!</a:t>
            </a:r>
          </a:p>
          <a:p>
            <a:pPr marL="457200" indent="-457200" algn="ctr">
              <a:lnSpc>
                <a:spcPct val="150000"/>
              </a:lnSpc>
              <a:defRPr/>
            </a:pPr>
            <a:endParaRPr lang="en-GB" b="1" dirty="0">
              <a:latin typeface="Comic Sans MS" pitchFamily="66" charset="0"/>
            </a:endParaRPr>
          </a:p>
          <a:p>
            <a:pPr algn="ctr">
              <a:defRPr/>
            </a:pPr>
            <a:endParaRPr lang="en-GB" sz="2000" b="1" dirty="0">
              <a:latin typeface="Comic Sans MS" pitchFamily="66" charset="0"/>
            </a:endParaRPr>
          </a:p>
          <a:p>
            <a:pPr algn="ctr">
              <a:defRPr/>
            </a:pPr>
            <a:endParaRPr lang="en-GB" sz="2000" b="1" dirty="0">
              <a:latin typeface="Comic Sans MS" pitchFamily="66" charset="0"/>
            </a:endParaRPr>
          </a:p>
          <a:p>
            <a:pPr algn="ctr">
              <a:defRPr/>
            </a:pPr>
            <a:endParaRPr lang="en-GB" sz="2800" dirty="0">
              <a:latin typeface="Comic Sans MS" pitchFamily="66" charset="0"/>
            </a:endParaRPr>
          </a:p>
        </p:txBody>
      </p:sp>
      <p:pic>
        <p:nvPicPr>
          <p:cNvPr id="31749" name="Picture 2" descr="tango applications internet by warszawianka - &quot;Internet&quot; icon from &lt;a href=&quot;http://tango.freedesktop.org/Tango_Desktop_Project&quot;&gt; Tango Project &lt;/a&gt; &#10;&lt;br&gt;&lt;br&gt;&#10;Since version 0.8.90 Tango Project icons are Public Domain: &lt;a href=&quot;http://tango.freedesktop.org/Frequently_Asked_Questions#Terms_of_Use.3F&quot;&gt; Tango Project FAQ &lt;/a&gt;"/>
          <p:cNvPicPr>
            <a:picLocks noChangeAspect="1" noChangeArrowheads="1"/>
          </p:cNvPicPr>
          <p:nvPr/>
        </p:nvPicPr>
        <p:blipFill>
          <a:blip r:embed="rId3" cstate="print"/>
          <a:srcRect/>
          <a:stretch>
            <a:fillRect/>
          </a:stretch>
        </p:blipFill>
        <p:spPr bwMode="auto">
          <a:xfrm>
            <a:off x="250825" y="19050"/>
            <a:ext cx="1089025" cy="1166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1"/>
          <p:cNvSpPr>
            <a:spLocks noGrp="1" noChangeArrowheads="1"/>
          </p:cNvSpPr>
          <p:nvPr>
            <p:ph type="title" idx="4294967295"/>
          </p:nvPr>
        </p:nvSpPr>
        <p:spPr>
          <a:xfrm>
            <a:off x="0" y="-82550"/>
            <a:ext cx="9144000" cy="692150"/>
          </a:xfrm>
        </p:spPr>
        <p:txBody>
          <a:bodyPr/>
          <a:lstStyle/>
          <a:p>
            <a:r>
              <a:rPr lang="en-GB" sz="2400" b="1" dirty="0" smtClean="0">
                <a:latin typeface="Verdana" pitchFamily="34" charset="0"/>
              </a:rPr>
              <a:t>The Use of ICT (Software) in Human Resources</a:t>
            </a:r>
          </a:p>
        </p:txBody>
      </p:sp>
      <p:grpSp>
        <p:nvGrpSpPr>
          <p:cNvPr id="2" name="Group 37"/>
          <p:cNvGrpSpPr/>
          <p:nvPr/>
        </p:nvGrpSpPr>
        <p:grpSpPr>
          <a:xfrm>
            <a:off x="0" y="4797425"/>
            <a:ext cx="4572000" cy="2060575"/>
            <a:chOff x="0" y="4797425"/>
            <a:chExt cx="4572000" cy="2060575"/>
          </a:xfrm>
          <a:solidFill>
            <a:srgbClr val="FFD9F3"/>
          </a:solidFill>
        </p:grpSpPr>
        <p:grpSp>
          <p:nvGrpSpPr>
            <p:cNvPr id="3" name="Group 20"/>
            <p:cNvGrpSpPr>
              <a:grpSpLocks/>
            </p:cNvGrpSpPr>
            <p:nvPr/>
          </p:nvGrpSpPr>
          <p:grpSpPr bwMode="auto">
            <a:xfrm>
              <a:off x="0" y="4797425"/>
              <a:ext cx="4572000" cy="2060575"/>
              <a:chOff x="0" y="3022"/>
              <a:chExt cx="2880" cy="1298"/>
            </a:xfrm>
            <a:grpFill/>
          </p:grpSpPr>
          <p:sp>
            <p:nvSpPr>
              <p:cNvPr id="116749" name="Line 9"/>
              <p:cNvSpPr>
                <a:spLocks noChangeShapeType="1"/>
              </p:cNvSpPr>
              <p:nvPr/>
            </p:nvSpPr>
            <p:spPr bwMode="auto">
              <a:xfrm flipV="1">
                <a:off x="1973" y="3022"/>
                <a:ext cx="907" cy="544"/>
              </a:xfrm>
              <a:prstGeom prst="line">
                <a:avLst/>
              </a:prstGeom>
              <a:grpFill/>
              <a:ln w="38100">
                <a:solidFill>
                  <a:schemeClr val="tx1"/>
                </a:solidFill>
                <a:round/>
                <a:headEnd/>
                <a:tailEnd/>
              </a:ln>
            </p:spPr>
            <p:txBody>
              <a:bodyPr/>
              <a:lstStyle/>
              <a:p>
                <a:pPr fontAlgn="auto">
                  <a:spcBef>
                    <a:spcPts val="0"/>
                  </a:spcBef>
                  <a:spcAft>
                    <a:spcPts val="0"/>
                  </a:spcAft>
                  <a:defRPr/>
                </a:pPr>
                <a:endParaRPr lang="en-GB">
                  <a:latin typeface="+mn-lt"/>
                  <a:cs typeface="+mn-cs"/>
                </a:endParaRPr>
              </a:p>
            </p:txBody>
          </p:sp>
          <p:sp>
            <p:nvSpPr>
              <p:cNvPr id="116750" name="AutoShape 25"/>
              <p:cNvSpPr>
                <a:spLocks noChangeArrowheads="1"/>
              </p:cNvSpPr>
              <p:nvPr/>
            </p:nvSpPr>
            <p:spPr bwMode="auto">
              <a:xfrm>
                <a:off x="0" y="3067"/>
                <a:ext cx="2043" cy="1253"/>
              </a:xfrm>
              <a:prstGeom prst="roundRect">
                <a:avLst>
                  <a:gd name="adj" fmla="val 16667"/>
                </a:avLst>
              </a:prstGeom>
              <a:grpFill/>
              <a:ln w="9525">
                <a:solidFill>
                  <a:schemeClr val="tx1"/>
                </a:solidFill>
                <a:round/>
                <a:headEnd/>
                <a:tailEnd/>
              </a:ln>
            </p:spPr>
            <p:txBody>
              <a:bodyPr/>
              <a:lstStyle/>
              <a:p>
                <a:pPr fontAlgn="auto">
                  <a:spcBef>
                    <a:spcPts val="0"/>
                  </a:spcBef>
                  <a:spcAft>
                    <a:spcPts val="0"/>
                  </a:spcAft>
                  <a:defRPr/>
                </a:pPr>
                <a:r>
                  <a:rPr lang="en-GB" sz="1600" b="1" dirty="0">
                    <a:latin typeface="+mn-lt"/>
                    <a:cs typeface="+mn-cs"/>
                  </a:rPr>
                  <a:t>Databases</a:t>
                </a:r>
                <a:r>
                  <a:rPr lang="en-GB" sz="1600" dirty="0">
                    <a:latin typeface="+mn-lt"/>
                    <a:cs typeface="+mn-cs"/>
                  </a:rPr>
                  <a:t> for staff records/automatic training updates. For example, Microsoft Access.</a:t>
                </a:r>
              </a:p>
            </p:txBody>
          </p:sp>
        </p:grpSp>
        <p:pic>
          <p:nvPicPr>
            <p:cNvPr id="1026" name="Picture 2"/>
            <p:cNvPicPr>
              <a:picLocks noChangeAspect="1" noChangeArrowheads="1"/>
            </p:cNvPicPr>
            <p:nvPr/>
          </p:nvPicPr>
          <p:blipFill>
            <a:blip r:embed="rId2" cstate="print"/>
            <a:srcRect/>
            <a:stretch>
              <a:fillRect/>
            </a:stretch>
          </p:blipFill>
          <p:spPr bwMode="auto">
            <a:xfrm>
              <a:off x="2247900" y="5868712"/>
              <a:ext cx="855615" cy="874988"/>
            </a:xfrm>
            <a:prstGeom prst="rect">
              <a:avLst/>
            </a:prstGeom>
            <a:grpFill/>
            <a:ln w="9525">
              <a:noFill/>
              <a:miter lim="800000"/>
              <a:headEnd/>
              <a:tailEnd/>
            </a:ln>
          </p:spPr>
        </p:pic>
      </p:grpSp>
      <p:grpSp>
        <p:nvGrpSpPr>
          <p:cNvPr id="4" name="Group 36"/>
          <p:cNvGrpSpPr/>
          <p:nvPr/>
        </p:nvGrpSpPr>
        <p:grpSpPr>
          <a:xfrm>
            <a:off x="0" y="2636838"/>
            <a:ext cx="4572000" cy="2160587"/>
            <a:chOff x="0" y="2636838"/>
            <a:chExt cx="4572000" cy="2160587"/>
          </a:xfrm>
          <a:solidFill>
            <a:srgbClr val="FFD9F3"/>
          </a:solidFill>
        </p:grpSpPr>
        <p:grpSp>
          <p:nvGrpSpPr>
            <p:cNvPr id="5" name="Group 17"/>
            <p:cNvGrpSpPr>
              <a:grpSpLocks/>
            </p:cNvGrpSpPr>
            <p:nvPr/>
          </p:nvGrpSpPr>
          <p:grpSpPr bwMode="auto">
            <a:xfrm>
              <a:off x="0" y="2636838"/>
              <a:ext cx="4572000" cy="2160587"/>
              <a:chOff x="0" y="1661"/>
              <a:chExt cx="2880" cy="1361"/>
            </a:xfrm>
            <a:grpFill/>
          </p:grpSpPr>
          <p:sp>
            <p:nvSpPr>
              <p:cNvPr id="116751" name="Line 6"/>
              <p:cNvSpPr>
                <a:spLocks noChangeShapeType="1"/>
              </p:cNvSpPr>
              <p:nvPr/>
            </p:nvSpPr>
            <p:spPr bwMode="auto">
              <a:xfrm>
                <a:off x="1973" y="2568"/>
                <a:ext cx="907" cy="454"/>
              </a:xfrm>
              <a:prstGeom prst="line">
                <a:avLst/>
              </a:prstGeom>
              <a:grpFill/>
              <a:ln w="38100">
                <a:solidFill>
                  <a:schemeClr val="tx1"/>
                </a:solidFill>
                <a:round/>
                <a:headEnd/>
                <a:tailEnd/>
              </a:ln>
            </p:spPr>
            <p:txBody>
              <a:bodyPr/>
              <a:lstStyle/>
              <a:p>
                <a:pPr fontAlgn="auto">
                  <a:spcBef>
                    <a:spcPts val="0"/>
                  </a:spcBef>
                  <a:spcAft>
                    <a:spcPts val="0"/>
                  </a:spcAft>
                  <a:defRPr/>
                </a:pPr>
                <a:endParaRPr lang="en-GB">
                  <a:latin typeface="+mn-lt"/>
                  <a:cs typeface="+mn-cs"/>
                </a:endParaRPr>
              </a:p>
            </p:txBody>
          </p:sp>
          <p:sp>
            <p:nvSpPr>
              <p:cNvPr id="116752" name="AutoShape 26"/>
              <p:cNvSpPr>
                <a:spLocks noChangeArrowheads="1"/>
              </p:cNvSpPr>
              <p:nvPr/>
            </p:nvSpPr>
            <p:spPr bwMode="auto">
              <a:xfrm>
                <a:off x="0" y="1661"/>
                <a:ext cx="2043" cy="1253"/>
              </a:xfrm>
              <a:prstGeom prst="roundRect">
                <a:avLst>
                  <a:gd name="adj" fmla="val 16667"/>
                </a:avLst>
              </a:prstGeom>
              <a:grpFill/>
              <a:ln w="9525">
                <a:solidFill>
                  <a:schemeClr val="tx1"/>
                </a:solidFill>
                <a:round/>
                <a:headEnd/>
                <a:tailEnd/>
              </a:ln>
            </p:spPr>
            <p:txBody>
              <a:bodyPr/>
              <a:lstStyle/>
              <a:p>
                <a:pPr fontAlgn="auto">
                  <a:spcBef>
                    <a:spcPts val="0"/>
                  </a:spcBef>
                  <a:spcAft>
                    <a:spcPts val="0"/>
                  </a:spcAft>
                  <a:defRPr/>
                </a:pPr>
                <a:r>
                  <a:rPr lang="en-GB" sz="1600" b="1" dirty="0">
                    <a:latin typeface="+mn-lt"/>
                    <a:cs typeface="+mn-cs"/>
                  </a:rPr>
                  <a:t>Email</a:t>
                </a:r>
                <a:r>
                  <a:rPr lang="en-GB" sz="1600" dirty="0">
                    <a:latin typeface="+mn-lt"/>
                    <a:cs typeface="+mn-cs"/>
                  </a:rPr>
                  <a:t> communication to all/selected groups of staff at the same time. For example, Microsoft Outlook.</a:t>
                </a:r>
              </a:p>
            </p:txBody>
          </p:sp>
        </p:grpSp>
        <p:pic>
          <p:nvPicPr>
            <p:cNvPr id="1027" name="Picture 3"/>
            <p:cNvPicPr>
              <a:picLocks noChangeAspect="1" noChangeArrowheads="1"/>
            </p:cNvPicPr>
            <p:nvPr/>
          </p:nvPicPr>
          <p:blipFill>
            <a:blip r:embed="rId3" cstate="print"/>
            <a:srcRect/>
            <a:stretch>
              <a:fillRect/>
            </a:stretch>
          </p:blipFill>
          <p:spPr bwMode="auto">
            <a:xfrm>
              <a:off x="2228850" y="3587339"/>
              <a:ext cx="922711" cy="908461"/>
            </a:xfrm>
            <a:prstGeom prst="rect">
              <a:avLst/>
            </a:prstGeom>
            <a:grpFill/>
            <a:ln w="9525">
              <a:noFill/>
              <a:miter lim="800000"/>
              <a:headEnd/>
              <a:tailEnd/>
            </a:ln>
          </p:spPr>
        </p:pic>
      </p:grpSp>
      <p:grpSp>
        <p:nvGrpSpPr>
          <p:cNvPr id="6" name="Group 35"/>
          <p:cNvGrpSpPr/>
          <p:nvPr/>
        </p:nvGrpSpPr>
        <p:grpSpPr>
          <a:xfrm>
            <a:off x="0" y="549275"/>
            <a:ext cx="4572000" cy="4248150"/>
            <a:chOff x="0" y="549275"/>
            <a:chExt cx="4572000" cy="4248150"/>
          </a:xfrm>
          <a:solidFill>
            <a:srgbClr val="FFD9F3"/>
          </a:solidFill>
        </p:grpSpPr>
        <p:grpSp>
          <p:nvGrpSpPr>
            <p:cNvPr id="7" name="Group 14"/>
            <p:cNvGrpSpPr>
              <a:grpSpLocks/>
            </p:cNvGrpSpPr>
            <p:nvPr/>
          </p:nvGrpSpPr>
          <p:grpSpPr bwMode="auto">
            <a:xfrm>
              <a:off x="0" y="549275"/>
              <a:ext cx="4572000" cy="4248150"/>
              <a:chOff x="0" y="346"/>
              <a:chExt cx="2880" cy="2676"/>
            </a:xfrm>
            <a:grpFill/>
          </p:grpSpPr>
          <p:sp>
            <p:nvSpPr>
              <p:cNvPr id="116753" name="Line 18"/>
              <p:cNvSpPr>
                <a:spLocks noChangeShapeType="1"/>
              </p:cNvSpPr>
              <p:nvPr/>
            </p:nvSpPr>
            <p:spPr bwMode="auto">
              <a:xfrm>
                <a:off x="1927" y="1480"/>
                <a:ext cx="953" cy="1542"/>
              </a:xfrm>
              <a:prstGeom prst="line">
                <a:avLst/>
              </a:prstGeom>
              <a:grpFill/>
              <a:ln w="38100">
                <a:solidFill>
                  <a:schemeClr val="tx1"/>
                </a:solidFill>
                <a:round/>
                <a:headEnd/>
                <a:tailEnd/>
              </a:ln>
            </p:spPr>
            <p:txBody>
              <a:bodyPr/>
              <a:lstStyle/>
              <a:p>
                <a:pPr fontAlgn="auto">
                  <a:spcBef>
                    <a:spcPts val="0"/>
                  </a:spcBef>
                  <a:spcAft>
                    <a:spcPts val="0"/>
                  </a:spcAft>
                  <a:defRPr/>
                </a:pPr>
                <a:endParaRPr lang="en-GB">
                  <a:latin typeface="+mn-lt"/>
                  <a:cs typeface="+mn-cs"/>
                </a:endParaRPr>
              </a:p>
            </p:txBody>
          </p:sp>
          <p:sp>
            <p:nvSpPr>
              <p:cNvPr id="116754" name="AutoShape 27"/>
              <p:cNvSpPr>
                <a:spLocks noChangeArrowheads="1"/>
              </p:cNvSpPr>
              <p:nvPr/>
            </p:nvSpPr>
            <p:spPr bwMode="auto">
              <a:xfrm>
                <a:off x="0" y="346"/>
                <a:ext cx="2043" cy="1224"/>
              </a:xfrm>
              <a:prstGeom prst="roundRect">
                <a:avLst>
                  <a:gd name="adj" fmla="val 16667"/>
                </a:avLst>
              </a:prstGeom>
              <a:grpFill/>
              <a:ln w="9525">
                <a:solidFill>
                  <a:schemeClr val="tx1"/>
                </a:solidFill>
                <a:round/>
                <a:headEnd/>
                <a:tailEnd/>
              </a:ln>
            </p:spPr>
            <p:txBody>
              <a:bodyPr/>
              <a:lstStyle/>
              <a:p>
                <a:pPr fontAlgn="auto">
                  <a:spcBef>
                    <a:spcPts val="0"/>
                  </a:spcBef>
                  <a:spcAft>
                    <a:spcPts val="0"/>
                  </a:spcAft>
                  <a:defRPr/>
                </a:pPr>
                <a:r>
                  <a:rPr lang="en-GB" sz="1600" b="1" dirty="0">
                    <a:latin typeface="+mn-lt"/>
                    <a:cs typeface="+mn-cs"/>
                  </a:rPr>
                  <a:t>Word Processing </a:t>
                </a:r>
                <a:r>
                  <a:rPr lang="en-GB" sz="1600" dirty="0">
                    <a:latin typeface="+mn-lt"/>
                    <a:cs typeface="+mn-cs"/>
                  </a:rPr>
                  <a:t>such as Microsoft Word to communicate with potential candidates during the recruitment </a:t>
                </a:r>
                <a:r>
                  <a:rPr lang="en-GB" sz="1600" dirty="0" smtClean="0">
                    <a:latin typeface="+mn-lt"/>
                    <a:cs typeface="+mn-cs"/>
                  </a:rPr>
                  <a:t>process </a:t>
                </a:r>
                <a:br>
                  <a:rPr lang="en-GB" sz="1600" dirty="0" smtClean="0">
                    <a:latin typeface="+mn-lt"/>
                    <a:cs typeface="+mn-cs"/>
                  </a:rPr>
                </a:br>
                <a:r>
                  <a:rPr lang="en-GB" sz="1600" dirty="0" smtClean="0">
                    <a:latin typeface="+mn-lt"/>
                    <a:cs typeface="+mn-cs"/>
                  </a:rPr>
                  <a:t>and to create job </a:t>
                </a:r>
                <a:br>
                  <a:rPr lang="en-GB" sz="1600" dirty="0" smtClean="0">
                    <a:latin typeface="+mn-lt"/>
                    <a:cs typeface="+mn-cs"/>
                  </a:rPr>
                </a:br>
                <a:r>
                  <a:rPr lang="en-GB" sz="1600" dirty="0" smtClean="0">
                    <a:latin typeface="+mn-lt"/>
                    <a:cs typeface="+mn-cs"/>
                  </a:rPr>
                  <a:t>descriptions/person </a:t>
                </a:r>
                <a:br>
                  <a:rPr lang="en-GB" sz="1600" dirty="0" smtClean="0">
                    <a:latin typeface="+mn-lt"/>
                    <a:cs typeface="+mn-cs"/>
                  </a:rPr>
                </a:br>
                <a:r>
                  <a:rPr lang="en-GB" sz="1600" dirty="0" smtClean="0">
                    <a:latin typeface="+mn-lt"/>
                    <a:cs typeface="+mn-cs"/>
                  </a:rPr>
                  <a:t>specifications.</a:t>
                </a:r>
                <a:endParaRPr lang="en-GB" sz="1600" dirty="0">
                  <a:latin typeface="+mn-lt"/>
                  <a:cs typeface="+mn-cs"/>
                </a:endParaRPr>
              </a:p>
            </p:txBody>
          </p:sp>
        </p:grpSp>
        <p:pic>
          <p:nvPicPr>
            <p:cNvPr id="1028" name="Picture 4"/>
            <p:cNvPicPr>
              <a:picLocks noChangeAspect="1" noChangeArrowheads="1"/>
            </p:cNvPicPr>
            <p:nvPr/>
          </p:nvPicPr>
          <p:blipFill>
            <a:blip r:embed="rId4" cstate="print"/>
            <a:srcRect/>
            <a:stretch>
              <a:fillRect/>
            </a:stretch>
          </p:blipFill>
          <p:spPr bwMode="auto">
            <a:xfrm>
              <a:off x="2305050" y="1580010"/>
              <a:ext cx="804739" cy="810766"/>
            </a:xfrm>
            <a:prstGeom prst="rect">
              <a:avLst/>
            </a:prstGeom>
            <a:grpFill/>
            <a:ln w="9525">
              <a:noFill/>
              <a:miter lim="800000"/>
              <a:headEnd/>
              <a:tailEnd/>
            </a:ln>
          </p:spPr>
        </p:pic>
      </p:grpSp>
      <p:grpSp>
        <p:nvGrpSpPr>
          <p:cNvPr id="8" name="Group 38"/>
          <p:cNvGrpSpPr/>
          <p:nvPr/>
        </p:nvGrpSpPr>
        <p:grpSpPr>
          <a:xfrm>
            <a:off x="4605338" y="549275"/>
            <a:ext cx="4538662" cy="4175125"/>
            <a:chOff x="4605338" y="549275"/>
            <a:chExt cx="4538662" cy="4175125"/>
          </a:xfrm>
          <a:solidFill>
            <a:srgbClr val="FFD9F3"/>
          </a:solidFill>
        </p:grpSpPr>
        <p:grpSp>
          <p:nvGrpSpPr>
            <p:cNvPr id="9" name="Group 8"/>
            <p:cNvGrpSpPr>
              <a:grpSpLocks/>
            </p:cNvGrpSpPr>
            <p:nvPr/>
          </p:nvGrpSpPr>
          <p:grpSpPr bwMode="auto">
            <a:xfrm>
              <a:off x="4605338" y="549275"/>
              <a:ext cx="4538662" cy="4175125"/>
              <a:chOff x="2901" y="346"/>
              <a:chExt cx="2859" cy="2630"/>
            </a:xfrm>
            <a:grpFill/>
          </p:grpSpPr>
          <p:sp>
            <p:nvSpPr>
              <p:cNvPr id="116757" name="Line 15"/>
              <p:cNvSpPr>
                <a:spLocks noChangeShapeType="1"/>
              </p:cNvSpPr>
              <p:nvPr/>
            </p:nvSpPr>
            <p:spPr bwMode="auto">
              <a:xfrm flipV="1">
                <a:off x="2901" y="1525"/>
                <a:ext cx="998" cy="1451"/>
              </a:xfrm>
              <a:prstGeom prst="line">
                <a:avLst/>
              </a:prstGeom>
              <a:grpFill/>
              <a:ln w="38100">
                <a:solidFill>
                  <a:schemeClr val="tx1"/>
                </a:solidFill>
                <a:round/>
                <a:headEnd/>
                <a:tailEnd/>
              </a:ln>
            </p:spPr>
            <p:txBody>
              <a:bodyPr/>
              <a:lstStyle/>
              <a:p>
                <a:pPr fontAlgn="auto">
                  <a:spcBef>
                    <a:spcPts val="0"/>
                  </a:spcBef>
                  <a:spcAft>
                    <a:spcPts val="0"/>
                  </a:spcAft>
                  <a:defRPr/>
                </a:pPr>
                <a:endParaRPr lang="en-GB">
                  <a:latin typeface="+mn-lt"/>
                  <a:cs typeface="+mn-cs"/>
                </a:endParaRPr>
              </a:p>
            </p:txBody>
          </p:sp>
          <p:sp>
            <p:nvSpPr>
              <p:cNvPr id="116758" name="AutoShape 29"/>
              <p:cNvSpPr>
                <a:spLocks noChangeArrowheads="1"/>
              </p:cNvSpPr>
              <p:nvPr/>
            </p:nvSpPr>
            <p:spPr bwMode="auto">
              <a:xfrm>
                <a:off x="3717" y="346"/>
                <a:ext cx="2043" cy="1253"/>
              </a:xfrm>
              <a:prstGeom prst="roundRect">
                <a:avLst>
                  <a:gd name="adj" fmla="val 16667"/>
                </a:avLst>
              </a:prstGeom>
              <a:grpFill/>
              <a:ln w="9525">
                <a:solidFill>
                  <a:schemeClr val="tx1"/>
                </a:solidFill>
                <a:round/>
                <a:headEnd/>
                <a:tailEnd/>
              </a:ln>
            </p:spPr>
            <p:txBody>
              <a:bodyPr/>
              <a:lstStyle/>
              <a:p>
                <a:pPr algn="ctr" fontAlgn="auto">
                  <a:spcBef>
                    <a:spcPts val="0"/>
                  </a:spcBef>
                  <a:spcAft>
                    <a:spcPts val="0"/>
                  </a:spcAft>
                  <a:defRPr/>
                </a:pPr>
                <a:r>
                  <a:rPr lang="en-GB" sz="1600" b="1" dirty="0">
                    <a:latin typeface="+mn-lt"/>
                    <a:cs typeface="+mn-cs"/>
                  </a:rPr>
                  <a:t>Spreadsheets</a:t>
                </a:r>
                <a:r>
                  <a:rPr lang="en-GB" sz="1600" dirty="0">
                    <a:latin typeface="+mn-lt"/>
                    <a:cs typeface="+mn-cs"/>
                  </a:rPr>
                  <a:t> to produce time </a:t>
                </a:r>
                <a:r>
                  <a:rPr lang="en-GB" sz="1600" dirty="0" smtClean="0">
                    <a:latin typeface="+mn-lt"/>
                    <a:cs typeface="+mn-cs"/>
                  </a:rPr>
                  <a:t>sheets and rotas for staff</a:t>
                </a:r>
                <a:r>
                  <a:rPr lang="en-GB" sz="1600" dirty="0" smtClean="0">
                    <a:latin typeface="Calibri" pitchFamily="34" charset="0"/>
                    <a:cs typeface="+mn-cs"/>
                  </a:rPr>
                  <a:t>. </a:t>
                </a:r>
                <a:r>
                  <a:rPr lang="en-GB" sz="1600" dirty="0">
                    <a:latin typeface="Calibri" pitchFamily="34" charset="0"/>
                    <a:cs typeface="+mn-cs"/>
                  </a:rPr>
                  <a:t>For example, Microsoft Excel.</a:t>
                </a:r>
                <a:endParaRPr lang="en-GB" sz="1600" dirty="0">
                  <a:latin typeface="+mn-lt"/>
                  <a:cs typeface="+mn-cs"/>
                </a:endParaRPr>
              </a:p>
            </p:txBody>
          </p:sp>
        </p:grpSp>
        <p:pic>
          <p:nvPicPr>
            <p:cNvPr id="1029" name="Picture 5"/>
            <p:cNvPicPr>
              <a:picLocks noChangeAspect="1" noChangeArrowheads="1"/>
            </p:cNvPicPr>
            <p:nvPr/>
          </p:nvPicPr>
          <p:blipFill>
            <a:blip r:embed="rId5" cstate="print"/>
            <a:srcRect/>
            <a:stretch>
              <a:fillRect/>
            </a:stretch>
          </p:blipFill>
          <p:spPr bwMode="auto">
            <a:xfrm>
              <a:off x="6115050" y="1657350"/>
              <a:ext cx="785812" cy="761726"/>
            </a:xfrm>
            <a:prstGeom prst="rect">
              <a:avLst/>
            </a:prstGeom>
            <a:grpFill/>
            <a:ln w="9525">
              <a:noFill/>
              <a:miter lim="800000"/>
              <a:headEnd/>
              <a:tailEnd/>
            </a:ln>
          </p:spPr>
        </p:pic>
      </p:grpSp>
      <p:grpSp>
        <p:nvGrpSpPr>
          <p:cNvPr id="10" name="Group 39"/>
          <p:cNvGrpSpPr/>
          <p:nvPr/>
        </p:nvGrpSpPr>
        <p:grpSpPr>
          <a:xfrm>
            <a:off x="4572000" y="2708275"/>
            <a:ext cx="4572000" cy="2089150"/>
            <a:chOff x="4572000" y="2708275"/>
            <a:chExt cx="4572000" cy="2089150"/>
          </a:xfrm>
          <a:solidFill>
            <a:srgbClr val="FFD9F3"/>
          </a:solidFill>
        </p:grpSpPr>
        <p:grpSp>
          <p:nvGrpSpPr>
            <p:cNvPr id="11" name="Group 5"/>
            <p:cNvGrpSpPr>
              <a:grpSpLocks/>
            </p:cNvGrpSpPr>
            <p:nvPr/>
          </p:nvGrpSpPr>
          <p:grpSpPr bwMode="auto">
            <a:xfrm>
              <a:off x="4572000" y="2708275"/>
              <a:ext cx="4572000" cy="2089150"/>
              <a:chOff x="2880" y="1706"/>
              <a:chExt cx="2880" cy="1316"/>
            </a:xfrm>
            <a:grpFill/>
          </p:grpSpPr>
          <p:sp>
            <p:nvSpPr>
              <p:cNvPr id="116759" name="Line 12"/>
              <p:cNvSpPr>
                <a:spLocks noChangeShapeType="1"/>
              </p:cNvSpPr>
              <p:nvPr/>
            </p:nvSpPr>
            <p:spPr bwMode="auto">
              <a:xfrm flipV="1">
                <a:off x="2880" y="2568"/>
                <a:ext cx="953" cy="454"/>
              </a:xfrm>
              <a:prstGeom prst="line">
                <a:avLst/>
              </a:prstGeom>
              <a:grpFill/>
              <a:ln w="38100">
                <a:solidFill>
                  <a:schemeClr val="tx1"/>
                </a:solidFill>
                <a:round/>
                <a:headEnd/>
                <a:tailEnd/>
              </a:ln>
            </p:spPr>
            <p:txBody>
              <a:bodyPr/>
              <a:lstStyle/>
              <a:p>
                <a:pPr fontAlgn="auto">
                  <a:spcBef>
                    <a:spcPts val="0"/>
                  </a:spcBef>
                  <a:spcAft>
                    <a:spcPts val="0"/>
                  </a:spcAft>
                  <a:defRPr/>
                </a:pPr>
                <a:endParaRPr lang="en-GB">
                  <a:latin typeface="+mn-lt"/>
                  <a:cs typeface="+mn-cs"/>
                </a:endParaRPr>
              </a:p>
            </p:txBody>
          </p:sp>
          <p:sp>
            <p:nvSpPr>
              <p:cNvPr id="116760" name="AutoShape 30"/>
              <p:cNvSpPr>
                <a:spLocks noChangeArrowheads="1"/>
              </p:cNvSpPr>
              <p:nvPr/>
            </p:nvSpPr>
            <p:spPr bwMode="auto">
              <a:xfrm>
                <a:off x="3717" y="1706"/>
                <a:ext cx="2043" cy="1253"/>
              </a:xfrm>
              <a:prstGeom prst="roundRect">
                <a:avLst>
                  <a:gd name="adj" fmla="val 16667"/>
                </a:avLst>
              </a:prstGeom>
              <a:grpFill/>
              <a:ln w="9525">
                <a:solidFill>
                  <a:schemeClr val="tx1"/>
                </a:solidFill>
                <a:round/>
                <a:headEnd/>
                <a:tailEnd/>
              </a:ln>
            </p:spPr>
            <p:txBody>
              <a:bodyPr/>
              <a:lstStyle/>
              <a:p>
                <a:pPr fontAlgn="auto">
                  <a:spcBef>
                    <a:spcPts val="0"/>
                  </a:spcBef>
                  <a:spcAft>
                    <a:spcPts val="0"/>
                  </a:spcAft>
                  <a:defRPr/>
                </a:pPr>
                <a:r>
                  <a:rPr lang="en-GB" sz="1600" b="1" dirty="0">
                    <a:latin typeface="+mn-lt"/>
                    <a:cs typeface="+mn-cs"/>
                  </a:rPr>
                  <a:t>Presentations</a:t>
                </a:r>
                <a:r>
                  <a:rPr lang="en-GB" sz="1600" dirty="0">
                    <a:latin typeface="+mn-lt"/>
                    <a:cs typeface="+mn-cs"/>
                  </a:rPr>
                  <a:t> can be used during training to provide visuals for trainees . For example, Microsoft PowerPoint.</a:t>
                </a:r>
              </a:p>
            </p:txBody>
          </p:sp>
        </p:grpSp>
        <p:pic>
          <p:nvPicPr>
            <p:cNvPr id="1030" name="Picture 6"/>
            <p:cNvPicPr>
              <a:picLocks noChangeAspect="1" noChangeArrowheads="1"/>
            </p:cNvPicPr>
            <p:nvPr/>
          </p:nvPicPr>
          <p:blipFill>
            <a:blip r:embed="rId6" cstate="print"/>
            <a:srcRect/>
            <a:stretch>
              <a:fillRect/>
            </a:stretch>
          </p:blipFill>
          <p:spPr bwMode="auto">
            <a:xfrm>
              <a:off x="6172200" y="3871912"/>
              <a:ext cx="776288" cy="776288"/>
            </a:xfrm>
            <a:prstGeom prst="rect">
              <a:avLst/>
            </a:prstGeom>
            <a:grpFill/>
            <a:ln w="9525">
              <a:noFill/>
              <a:miter lim="800000"/>
              <a:headEnd/>
              <a:tailEnd/>
            </a:ln>
          </p:spPr>
        </p:pic>
      </p:grpSp>
      <p:grpSp>
        <p:nvGrpSpPr>
          <p:cNvPr id="12" name="Group 41"/>
          <p:cNvGrpSpPr/>
          <p:nvPr/>
        </p:nvGrpSpPr>
        <p:grpSpPr>
          <a:xfrm>
            <a:off x="4572000" y="4797425"/>
            <a:ext cx="4572000" cy="2060575"/>
            <a:chOff x="4572000" y="4797425"/>
            <a:chExt cx="4572000" cy="2060575"/>
          </a:xfrm>
          <a:solidFill>
            <a:srgbClr val="FFD9F3"/>
          </a:solidFill>
        </p:grpSpPr>
        <p:grpSp>
          <p:nvGrpSpPr>
            <p:cNvPr id="13" name="Group 2"/>
            <p:cNvGrpSpPr>
              <a:grpSpLocks/>
            </p:cNvGrpSpPr>
            <p:nvPr/>
          </p:nvGrpSpPr>
          <p:grpSpPr bwMode="auto">
            <a:xfrm>
              <a:off x="4572000" y="4797425"/>
              <a:ext cx="4572000" cy="2060575"/>
              <a:chOff x="2880" y="3022"/>
              <a:chExt cx="2880" cy="1298"/>
            </a:xfrm>
            <a:grpFill/>
          </p:grpSpPr>
          <p:sp>
            <p:nvSpPr>
              <p:cNvPr id="116761" name="Line 31"/>
              <p:cNvSpPr>
                <a:spLocks noChangeShapeType="1"/>
              </p:cNvSpPr>
              <p:nvPr/>
            </p:nvSpPr>
            <p:spPr bwMode="auto">
              <a:xfrm>
                <a:off x="2880" y="3022"/>
                <a:ext cx="953" cy="590"/>
              </a:xfrm>
              <a:prstGeom prst="line">
                <a:avLst/>
              </a:prstGeom>
              <a:grpFill/>
              <a:ln w="38100">
                <a:solidFill>
                  <a:schemeClr val="tx1"/>
                </a:solidFill>
                <a:round/>
                <a:headEnd/>
                <a:tailEnd/>
              </a:ln>
            </p:spPr>
            <p:txBody>
              <a:bodyPr/>
              <a:lstStyle/>
              <a:p>
                <a:pPr fontAlgn="auto">
                  <a:spcBef>
                    <a:spcPts val="0"/>
                  </a:spcBef>
                  <a:spcAft>
                    <a:spcPts val="0"/>
                  </a:spcAft>
                  <a:defRPr/>
                </a:pPr>
                <a:endParaRPr lang="en-GB">
                  <a:latin typeface="+mn-lt"/>
                  <a:cs typeface="+mn-cs"/>
                </a:endParaRPr>
              </a:p>
            </p:txBody>
          </p:sp>
          <p:sp>
            <p:nvSpPr>
              <p:cNvPr id="116762" name="AutoShape 32"/>
              <p:cNvSpPr>
                <a:spLocks noChangeArrowheads="1"/>
              </p:cNvSpPr>
              <p:nvPr/>
            </p:nvSpPr>
            <p:spPr bwMode="auto">
              <a:xfrm>
                <a:off x="3717" y="3067"/>
                <a:ext cx="2043" cy="1253"/>
              </a:xfrm>
              <a:prstGeom prst="roundRect">
                <a:avLst>
                  <a:gd name="adj" fmla="val 16667"/>
                </a:avLst>
              </a:prstGeom>
              <a:grpFill/>
              <a:ln w="9525">
                <a:solidFill>
                  <a:schemeClr val="tx1"/>
                </a:solidFill>
                <a:round/>
                <a:headEnd/>
                <a:tailEnd/>
              </a:ln>
            </p:spPr>
            <p:txBody>
              <a:bodyPr/>
              <a:lstStyle/>
              <a:p>
                <a:pPr fontAlgn="auto">
                  <a:spcBef>
                    <a:spcPts val="0"/>
                  </a:spcBef>
                  <a:spcAft>
                    <a:spcPts val="0"/>
                  </a:spcAft>
                  <a:defRPr/>
                </a:pPr>
                <a:r>
                  <a:rPr lang="en-GB" sz="1600" b="1" dirty="0">
                    <a:latin typeface="+mn-lt"/>
                    <a:cs typeface="+mn-cs"/>
                  </a:rPr>
                  <a:t>Desk-top </a:t>
                </a:r>
                <a:r>
                  <a:rPr lang="en-GB" sz="1600" b="1" dirty="0" smtClean="0">
                    <a:latin typeface="+mn-lt"/>
                    <a:cs typeface="+mn-cs"/>
                  </a:rPr>
                  <a:t>Publishing</a:t>
                </a:r>
                <a:r>
                  <a:rPr lang="en-GB" sz="1600" dirty="0" smtClean="0">
                    <a:latin typeface="+mn-lt"/>
                    <a:cs typeface="+mn-cs"/>
                  </a:rPr>
                  <a:t> </a:t>
                </a:r>
                <a:r>
                  <a:rPr lang="en-GB" sz="1600" dirty="0">
                    <a:latin typeface="+mn-lt"/>
                    <a:cs typeface="+mn-cs"/>
                  </a:rPr>
                  <a:t>is used to create high quality job advertisements. For example, Microsoft Publisher</a:t>
                </a:r>
                <a:endParaRPr lang="en-GB" sz="1600" dirty="0">
                  <a:latin typeface="Calibri" pitchFamily="34" charset="0"/>
                  <a:cs typeface="+mn-cs"/>
                </a:endParaRPr>
              </a:p>
            </p:txBody>
          </p:sp>
        </p:grpSp>
        <p:pic>
          <p:nvPicPr>
            <p:cNvPr id="1031" name="Picture 7"/>
            <p:cNvPicPr>
              <a:picLocks noChangeAspect="1" noChangeArrowheads="1"/>
            </p:cNvPicPr>
            <p:nvPr/>
          </p:nvPicPr>
          <p:blipFill>
            <a:blip r:embed="rId7" cstate="print"/>
            <a:srcRect/>
            <a:stretch>
              <a:fillRect/>
            </a:stretch>
          </p:blipFill>
          <p:spPr bwMode="auto">
            <a:xfrm>
              <a:off x="6153150" y="6019800"/>
              <a:ext cx="762000" cy="762000"/>
            </a:xfrm>
            <a:prstGeom prst="rect">
              <a:avLst/>
            </a:prstGeom>
            <a:grpFill/>
            <a:ln w="9525">
              <a:noFill/>
              <a:miter lim="800000"/>
              <a:headEnd/>
              <a:tailEnd/>
            </a:ln>
          </p:spPr>
        </p:pic>
      </p:grpSp>
      <p:grpSp>
        <p:nvGrpSpPr>
          <p:cNvPr id="14" name="Group 46"/>
          <p:cNvGrpSpPr/>
          <p:nvPr/>
        </p:nvGrpSpPr>
        <p:grpSpPr>
          <a:xfrm>
            <a:off x="3348038" y="549275"/>
            <a:ext cx="2343150" cy="4103688"/>
            <a:chOff x="3348038" y="549275"/>
            <a:chExt cx="2343150" cy="4103688"/>
          </a:xfrm>
          <a:solidFill>
            <a:srgbClr val="FFD9F3"/>
          </a:solidFill>
        </p:grpSpPr>
        <p:grpSp>
          <p:nvGrpSpPr>
            <p:cNvPr id="15" name="Group 11"/>
            <p:cNvGrpSpPr>
              <a:grpSpLocks/>
            </p:cNvGrpSpPr>
            <p:nvPr/>
          </p:nvGrpSpPr>
          <p:grpSpPr bwMode="auto">
            <a:xfrm>
              <a:off x="3348038" y="549275"/>
              <a:ext cx="2343150" cy="4103688"/>
              <a:chOff x="2109" y="346"/>
              <a:chExt cx="1476" cy="2585"/>
            </a:xfrm>
            <a:grpFill/>
          </p:grpSpPr>
          <p:sp>
            <p:nvSpPr>
              <p:cNvPr id="44" name="Line 3"/>
              <p:cNvSpPr>
                <a:spLocks noChangeShapeType="1"/>
              </p:cNvSpPr>
              <p:nvPr/>
            </p:nvSpPr>
            <p:spPr bwMode="auto">
              <a:xfrm flipH="1">
                <a:off x="2880" y="1797"/>
                <a:ext cx="0" cy="1134"/>
              </a:xfrm>
              <a:prstGeom prst="line">
                <a:avLst/>
              </a:prstGeom>
              <a:grpFill/>
              <a:ln w="38100">
                <a:solidFill>
                  <a:schemeClr val="tx1"/>
                </a:solidFill>
                <a:round/>
                <a:headEnd/>
                <a:tailEnd/>
              </a:ln>
            </p:spPr>
            <p:txBody>
              <a:bodyPr/>
              <a:lstStyle/>
              <a:p>
                <a:pPr fontAlgn="auto">
                  <a:spcBef>
                    <a:spcPts val="0"/>
                  </a:spcBef>
                  <a:spcAft>
                    <a:spcPts val="0"/>
                  </a:spcAft>
                  <a:defRPr/>
                </a:pPr>
                <a:endParaRPr lang="en-GB">
                  <a:latin typeface="+mn-lt"/>
                  <a:cs typeface="+mn-cs"/>
                </a:endParaRPr>
              </a:p>
            </p:txBody>
          </p:sp>
          <p:sp>
            <p:nvSpPr>
              <p:cNvPr id="45" name="AutoShape 28"/>
              <p:cNvSpPr>
                <a:spLocks noChangeArrowheads="1"/>
              </p:cNvSpPr>
              <p:nvPr/>
            </p:nvSpPr>
            <p:spPr bwMode="auto">
              <a:xfrm>
                <a:off x="2109" y="346"/>
                <a:ext cx="1476" cy="1587"/>
              </a:xfrm>
              <a:prstGeom prst="roundRect">
                <a:avLst>
                  <a:gd name="adj" fmla="val 16667"/>
                </a:avLst>
              </a:prstGeom>
              <a:grpFill/>
              <a:ln w="9525">
                <a:solidFill>
                  <a:schemeClr val="tx1"/>
                </a:solidFill>
                <a:round/>
                <a:headEnd/>
                <a:tailEnd/>
              </a:ln>
            </p:spPr>
            <p:txBody>
              <a:bodyPr/>
              <a:lstStyle/>
              <a:p>
                <a:pPr fontAlgn="auto">
                  <a:spcBef>
                    <a:spcPts val="0"/>
                  </a:spcBef>
                  <a:spcAft>
                    <a:spcPts val="0"/>
                  </a:spcAft>
                  <a:defRPr/>
                </a:pPr>
                <a:r>
                  <a:rPr lang="en-GB" sz="1600" dirty="0">
                    <a:latin typeface="+mn-lt"/>
                    <a:cs typeface="+mn-cs"/>
                  </a:rPr>
                  <a:t>Jobs are advertised and application forms are processed using </a:t>
                </a:r>
                <a:r>
                  <a:rPr lang="en-GB" sz="1600" b="1" dirty="0">
                    <a:latin typeface="+mn-lt"/>
                    <a:cs typeface="+mn-cs"/>
                  </a:rPr>
                  <a:t>internet</a:t>
                </a:r>
                <a:r>
                  <a:rPr lang="en-GB" sz="1600" dirty="0">
                    <a:latin typeface="+mn-lt"/>
                    <a:cs typeface="+mn-cs"/>
                  </a:rPr>
                  <a:t> </a:t>
                </a:r>
                <a:r>
                  <a:rPr lang="en-GB" sz="1600" b="1" dirty="0">
                    <a:latin typeface="+mn-lt"/>
                    <a:cs typeface="+mn-cs"/>
                  </a:rPr>
                  <a:t>software </a:t>
                </a:r>
                <a:r>
                  <a:rPr lang="en-GB" sz="1600" dirty="0">
                    <a:latin typeface="+mn-lt"/>
                    <a:cs typeface="+mn-cs"/>
                  </a:rPr>
                  <a:t>e.g. Internet Explorer, Mozilla Firefox, Google Chrome.</a:t>
                </a:r>
              </a:p>
              <a:p>
                <a:pPr fontAlgn="auto">
                  <a:spcBef>
                    <a:spcPts val="0"/>
                  </a:spcBef>
                  <a:spcAft>
                    <a:spcPts val="0"/>
                  </a:spcAft>
                  <a:defRPr/>
                </a:pPr>
                <a:endParaRPr lang="en-GB" sz="1600" dirty="0">
                  <a:latin typeface="+mn-lt"/>
                  <a:cs typeface="+mn-cs"/>
                </a:endParaRPr>
              </a:p>
            </p:txBody>
          </p:sp>
        </p:grpSp>
        <p:pic>
          <p:nvPicPr>
            <p:cNvPr id="1034" name="Picture 10" descr="http://upload.wikimedia.org/wikipedia/commons/thumb/e/e2/Google_Chrome_icon_(2011).svg/2000px-Google_Chrome_icon_(2011).svg.png"/>
            <p:cNvPicPr>
              <a:picLocks noChangeAspect="1" noChangeArrowheads="1"/>
            </p:cNvPicPr>
            <p:nvPr/>
          </p:nvPicPr>
          <p:blipFill>
            <a:blip r:embed="rId8" cstate="print"/>
            <a:srcRect/>
            <a:stretch>
              <a:fillRect/>
            </a:stretch>
          </p:blipFill>
          <p:spPr bwMode="auto">
            <a:xfrm>
              <a:off x="4229100" y="2286000"/>
              <a:ext cx="685800" cy="685800"/>
            </a:xfrm>
            <a:prstGeom prst="rect">
              <a:avLst/>
            </a:prstGeom>
            <a:grpFill/>
          </p:spPr>
        </p:pic>
      </p:grpSp>
      <p:sp>
        <p:nvSpPr>
          <p:cNvPr id="282644" name="Oval 20"/>
          <p:cNvSpPr>
            <a:spLocks noChangeAspect="1" noChangeArrowheads="1"/>
          </p:cNvSpPr>
          <p:nvPr/>
        </p:nvSpPr>
        <p:spPr bwMode="auto">
          <a:xfrm>
            <a:off x="3563938" y="3716338"/>
            <a:ext cx="1997075" cy="1887537"/>
          </a:xfrm>
          <a:prstGeom prst="ellipse">
            <a:avLst/>
          </a:prstGeom>
          <a:solidFill>
            <a:srgbClr val="FFD9F3"/>
          </a:solidFill>
          <a:ln w="19050">
            <a:solidFill>
              <a:schemeClr val="tx1"/>
            </a:solidFill>
            <a:round/>
            <a:headEnd/>
            <a:tailEnd/>
          </a:ln>
        </p:spPr>
        <p:txBody>
          <a:bodyPr anchor="ctr"/>
          <a:lstStyle/>
          <a:p>
            <a:pPr algn="ctr" fontAlgn="auto">
              <a:spcBef>
                <a:spcPts val="0"/>
              </a:spcBef>
              <a:spcAft>
                <a:spcPts val="0"/>
              </a:spcAft>
              <a:defRPr/>
            </a:pPr>
            <a:r>
              <a:rPr lang="en-GB" sz="1600" dirty="0">
                <a:latin typeface="Calibri" pitchFamily="34" charset="0"/>
                <a:cs typeface="+mn-cs"/>
              </a:rPr>
              <a:t>The Use</a:t>
            </a:r>
          </a:p>
          <a:p>
            <a:pPr algn="ctr" fontAlgn="auto">
              <a:spcBef>
                <a:spcPts val="0"/>
              </a:spcBef>
              <a:spcAft>
                <a:spcPts val="0"/>
              </a:spcAft>
              <a:defRPr/>
            </a:pPr>
            <a:r>
              <a:rPr lang="en-GB" sz="1600" dirty="0">
                <a:latin typeface="Calibri" pitchFamily="34" charset="0"/>
                <a:cs typeface="+mn-cs"/>
              </a:rPr>
              <a:t>of</a:t>
            </a:r>
          </a:p>
          <a:p>
            <a:pPr algn="ctr" fontAlgn="auto">
              <a:spcBef>
                <a:spcPts val="0"/>
              </a:spcBef>
              <a:spcAft>
                <a:spcPts val="0"/>
              </a:spcAft>
              <a:defRPr/>
            </a:pPr>
            <a:r>
              <a:rPr lang="en-GB" sz="1600" dirty="0">
                <a:latin typeface="Calibri" pitchFamily="34" charset="0"/>
                <a:cs typeface="+mn-cs"/>
              </a:rPr>
              <a:t>ICT (Software)</a:t>
            </a:r>
          </a:p>
          <a:p>
            <a:pPr algn="ctr" fontAlgn="auto">
              <a:spcBef>
                <a:spcPts val="0"/>
              </a:spcBef>
              <a:spcAft>
                <a:spcPts val="0"/>
              </a:spcAft>
              <a:defRPr/>
            </a:pPr>
            <a:r>
              <a:rPr lang="en-GB" sz="1600" dirty="0">
                <a:latin typeface="Calibri" pitchFamily="34" charset="0"/>
                <a:cs typeface="+mn-cs"/>
              </a:rPr>
              <a:t>in the Human Resources Department</a:t>
            </a:r>
          </a:p>
        </p:txBody>
      </p:sp>
      <p:sp>
        <p:nvSpPr>
          <p:cNvPr id="39" name="Slide Number Placeholder 38"/>
          <p:cNvSpPr>
            <a:spLocks noGrp="1"/>
          </p:cNvSpPr>
          <p:nvPr>
            <p:ph type="sldNum" sz="quarter" idx="12"/>
          </p:nvPr>
        </p:nvSpPr>
        <p:spPr/>
        <p:txBody>
          <a:bodyPr/>
          <a:lstStyle/>
          <a:p>
            <a:pPr>
              <a:defRPr/>
            </a:pPr>
            <a:fld id="{8D4C895E-3311-44B2-826F-99421C7AB70D}" type="slidenum">
              <a:rPr lang="en-GB" smtClean="0">
                <a:solidFill>
                  <a:srgbClr val="000000"/>
                </a:solidFill>
              </a:rPr>
              <a:pPr>
                <a:defRPr/>
              </a:pPr>
              <a:t>69</a:t>
            </a:fld>
            <a:endParaRPr lang="en-GB">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6"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1+#ppt_w/2"/>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236537" y="-74613"/>
            <a:ext cx="10601325" cy="8228013"/>
            <a:chOff x="-180528" y="-83626"/>
            <a:chExt cx="10455272" cy="8228203"/>
          </a:xfrm>
        </p:grpSpPr>
        <p:pic>
          <p:nvPicPr>
            <p:cNvPr id="9" name="Picture 4" descr="card4"/>
            <p:cNvPicPr>
              <a:picLocks noChangeAspect="1" noChangeArrowheads="1"/>
            </p:cNvPicPr>
            <p:nvPr/>
          </p:nvPicPr>
          <p:blipFill rotWithShape="1">
            <a:blip r:embed="rId3" cstate="print">
              <a:duotone>
                <a:prstClr val="black"/>
                <a:schemeClr val="accent3">
                  <a:tint val="45000"/>
                  <a:satMod val="400000"/>
                </a:schemeClr>
              </a:duotone>
              <a:extLst/>
            </a:blip>
            <a:srcRect b="18366"/>
            <a:stretch/>
          </p:blipFill>
          <p:spPr bwMode="auto">
            <a:xfrm>
              <a:off x="-180528" y="-83626"/>
              <a:ext cx="9937104" cy="4160698"/>
            </a:xfrm>
            <a:prstGeom prst="rect">
              <a:avLst/>
            </a:prstGeom>
            <a:solidFill>
              <a:schemeClr val="accent1">
                <a:alpha val="0"/>
              </a:schemeClr>
            </a:solidFill>
            <a:ln>
              <a:noFill/>
            </a:ln>
            <a:extLst/>
          </p:spPr>
        </p:pic>
        <p:sp>
          <p:nvSpPr>
            <p:cNvPr id="21510" name="Rectangle 4"/>
            <p:cNvSpPr>
              <a:spLocks noChangeArrowheads="1"/>
            </p:cNvSpPr>
            <p:nvPr/>
          </p:nvSpPr>
          <p:spPr bwMode="auto">
            <a:xfrm>
              <a:off x="-22400" y="45170"/>
              <a:ext cx="10297144" cy="791542"/>
            </a:xfrm>
            <a:prstGeom prst="rect">
              <a:avLst/>
            </a:prstGeom>
            <a:noFill/>
            <a:ln w="9525">
              <a:noFill/>
              <a:miter lim="800000"/>
              <a:headEnd/>
              <a:tailEnd/>
            </a:ln>
          </p:spPr>
          <p:txBody>
            <a:bodyPr anchor="ctr"/>
            <a:lstStyle/>
            <a:p>
              <a:pPr algn="ctr"/>
              <a:r>
                <a:rPr lang="en-GB" sz="2400" b="1" i="1" dirty="0" smtClean="0">
                  <a:solidFill>
                    <a:schemeClr val="tx2"/>
                  </a:solidFill>
                  <a:latin typeface="Verdana" pitchFamily="34" charset="0"/>
                </a:rPr>
                <a:t>Activity: Importance of Human Resources</a:t>
              </a:r>
              <a:endParaRPr lang="en-GB" sz="2400" b="1" i="1" dirty="0">
                <a:solidFill>
                  <a:schemeClr val="tx2"/>
                </a:solidFill>
                <a:latin typeface="Verdana" pitchFamily="34" charset="0"/>
              </a:endParaRPr>
            </a:p>
          </p:txBody>
        </p:sp>
        <p:pic>
          <p:nvPicPr>
            <p:cNvPr id="21511" name="Picture 2" descr="Edit Hand Holding Pencil by darrenbeck - Hand holding a pencil - icon"/>
            <p:cNvPicPr>
              <a:picLocks noChangeAspect="1" noChangeArrowheads="1"/>
            </p:cNvPicPr>
            <p:nvPr/>
          </p:nvPicPr>
          <p:blipFill>
            <a:blip r:embed="rId4" cstate="print"/>
            <a:srcRect/>
            <a:stretch>
              <a:fillRect/>
            </a:stretch>
          </p:blipFill>
          <p:spPr bwMode="auto">
            <a:xfrm>
              <a:off x="353351" y="219594"/>
              <a:ext cx="1031844" cy="926497"/>
            </a:xfrm>
            <a:prstGeom prst="rect">
              <a:avLst/>
            </a:prstGeom>
            <a:noFill/>
            <a:ln w="9525">
              <a:noFill/>
              <a:miter lim="800000"/>
              <a:headEnd/>
              <a:tailEnd/>
            </a:ln>
          </p:spPr>
        </p:pic>
        <p:pic>
          <p:nvPicPr>
            <p:cNvPr id="15" name="Picture 4" descr="card4"/>
            <p:cNvPicPr>
              <a:picLocks noChangeAspect="1" noChangeArrowheads="1"/>
            </p:cNvPicPr>
            <p:nvPr/>
          </p:nvPicPr>
          <p:blipFill rotWithShape="1">
            <a:blip r:embed="rId3" cstate="print">
              <a:duotone>
                <a:prstClr val="black"/>
                <a:schemeClr val="accent3">
                  <a:tint val="45000"/>
                  <a:satMod val="400000"/>
                </a:schemeClr>
              </a:duotone>
              <a:extLst/>
            </a:blip>
            <a:srcRect t="40277" b="-20081"/>
            <a:stretch/>
          </p:blipFill>
          <p:spPr bwMode="auto">
            <a:xfrm>
              <a:off x="-180528" y="4077072"/>
              <a:ext cx="9937104" cy="4067505"/>
            </a:xfrm>
            <a:prstGeom prst="rect">
              <a:avLst/>
            </a:prstGeom>
            <a:noFill/>
            <a:ln>
              <a:noFill/>
            </a:ln>
            <a:extLst/>
          </p:spPr>
        </p:pic>
      </p:grpSp>
      <p:sp>
        <p:nvSpPr>
          <p:cNvPr id="21507" name="AutoShape 6"/>
          <p:cNvSpPr>
            <a:spLocks noChangeArrowheads="1"/>
          </p:cNvSpPr>
          <p:nvPr/>
        </p:nvSpPr>
        <p:spPr bwMode="auto">
          <a:xfrm>
            <a:off x="0" y="1125538"/>
            <a:ext cx="9144000" cy="5926137"/>
          </a:xfrm>
          <a:prstGeom prst="foldedCorner">
            <a:avLst>
              <a:gd name="adj" fmla="val 12500"/>
            </a:avLst>
          </a:prstGeom>
          <a:noFill/>
          <a:ln w="9525">
            <a:noFill/>
            <a:round/>
            <a:headEnd/>
            <a:tailEnd/>
          </a:ln>
        </p:spPr>
        <p:txBody>
          <a:bodyPr lIns="198000" tIns="118800" rIns="198000" bIns="118800"/>
          <a:lstStyle/>
          <a:p>
            <a:r>
              <a:rPr lang="en-GB" sz="2000" b="1" dirty="0" smtClean="0">
                <a:latin typeface="+mj-lt"/>
              </a:rPr>
              <a:t>GROUP/PAIRED TASK</a:t>
            </a:r>
            <a:endParaRPr lang="en-GB" sz="2000" dirty="0">
              <a:latin typeface="+mj-lt"/>
            </a:endParaRPr>
          </a:p>
          <a:p>
            <a:pPr marL="274320" indent="-274320">
              <a:spcBef>
                <a:spcPts val="580"/>
              </a:spcBef>
              <a:defRPr/>
            </a:pPr>
            <a:endParaRPr lang="en-GB" dirty="0" smtClean="0"/>
          </a:p>
          <a:p>
            <a:pPr marL="274320" indent="-274320">
              <a:spcBef>
                <a:spcPts val="580"/>
              </a:spcBef>
              <a:defRPr/>
            </a:pPr>
            <a:r>
              <a:rPr lang="en-GB" dirty="0" smtClean="0"/>
              <a:t>In your group/pairs – describe why you feel the HR department are important for a business.</a:t>
            </a:r>
          </a:p>
          <a:p>
            <a:pPr marL="274320" indent="-274320">
              <a:spcBef>
                <a:spcPts val="580"/>
              </a:spcBef>
              <a:defRPr/>
            </a:pPr>
            <a:r>
              <a:rPr lang="en-GB" dirty="0" smtClean="0"/>
              <a:t>Write your answers in the box below.</a:t>
            </a:r>
          </a:p>
        </p:txBody>
      </p:sp>
      <p:sp>
        <p:nvSpPr>
          <p:cNvPr id="17" name="Slide Number Placeholder 16"/>
          <p:cNvSpPr>
            <a:spLocks noGrp="1"/>
          </p:cNvSpPr>
          <p:nvPr>
            <p:ph type="sldNum" sz="quarter" idx="12"/>
          </p:nvPr>
        </p:nvSpPr>
        <p:spPr/>
        <p:txBody>
          <a:bodyPr/>
          <a:lstStyle/>
          <a:p>
            <a:pPr>
              <a:defRPr/>
            </a:pPr>
            <a:fld id="{4C33B69F-9C80-44A1-9EE8-CD26A1BDC304}" type="slidenum">
              <a:rPr lang="en-GB" smtClean="0"/>
              <a:pPr>
                <a:defRPr/>
              </a:pPr>
              <a:t>7</a:t>
            </a:fld>
            <a:endParaRPr lang="en-GB"/>
          </a:p>
        </p:txBody>
      </p:sp>
      <p:sp>
        <p:nvSpPr>
          <p:cNvPr id="10" name="Rectangle 9"/>
          <p:cNvSpPr/>
          <p:nvPr/>
        </p:nvSpPr>
        <p:spPr>
          <a:xfrm>
            <a:off x="228600" y="2743200"/>
            <a:ext cx="8534400" cy="320040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3811194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572000" y="4797425"/>
            <a:ext cx="4572000" cy="2060575"/>
            <a:chOff x="2880" y="3022"/>
            <a:chExt cx="2880" cy="1298"/>
          </a:xfrm>
          <a:solidFill>
            <a:srgbClr val="FFD9F3"/>
          </a:solidFill>
        </p:grpSpPr>
        <p:sp>
          <p:nvSpPr>
            <p:cNvPr id="116761" name="Line 31"/>
            <p:cNvSpPr>
              <a:spLocks noChangeShapeType="1"/>
            </p:cNvSpPr>
            <p:nvPr/>
          </p:nvSpPr>
          <p:spPr bwMode="auto">
            <a:xfrm>
              <a:off x="2880" y="3022"/>
              <a:ext cx="953" cy="590"/>
            </a:xfrm>
            <a:prstGeom prst="line">
              <a:avLst/>
            </a:prstGeom>
            <a:grpFill/>
            <a:ln w="38100">
              <a:solidFill>
                <a:schemeClr val="tx1"/>
              </a:solidFill>
              <a:round/>
              <a:headEnd/>
              <a:tailEnd/>
            </a:ln>
          </p:spPr>
          <p:txBody>
            <a:bodyPr/>
            <a:lstStyle/>
            <a:p>
              <a:pPr fontAlgn="auto">
                <a:spcBef>
                  <a:spcPts val="0"/>
                </a:spcBef>
                <a:spcAft>
                  <a:spcPts val="0"/>
                </a:spcAft>
                <a:defRPr/>
              </a:pPr>
              <a:endParaRPr lang="en-GB">
                <a:latin typeface="+mn-lt"/>
                <a:cs typeface="+mn-cs"/>
              </a:endParaRPr>
            </a:p>
          </p:txBody>
        </p:sp>
        <p:sp>
          <p:nvSpPr>
            <p:cNvPr id="116762" name="AutoShape 32"/>
            <p:cNvSpPr>
              <a:spLocks noChangeArrowheads="1"/>
            </p:cNvSpPr>
            <p:nvPr/>
          </p:nvSpPr>
          <p:spPr bwMode="auto">
            <a:xfrm>
              <a:off x="3717" y="3067"/>
              <a:ext cx="2043" cy="1253"/>
            </a:xfrm>
            <a:prstGeom prst="roundRect">
              <a:avLst>
                <a:gd name="adj" fmla="val 16667"/>
              </a:avLst>
            </a:prstGeom>
            <a:grpFill/>
            <a:ln w="9525">
              <a:solidFill>
                <a:schemeClr val="tx1"/>
              </a:solidFill>
              <a:round/>
              <a:headEnd/>
              <a:tailEnd/>
            </a:ln>
          </p:spPr>
          <p:txBody>
            <a:bodyPr/>
            <a:lstStyle/>
            <a:p>
              <a:pPr fontAlgn="auto">
                <a:spcBef>
                  <a:spcPts val="0"/>
                </a:spcBef>
                <a:spcAft>
                  <a:spcPts val="0"/>
                </a:spcAft>
                <a:defRPr/>
              </a:pPr>
              <a:r>
                <a:rPr lang="en-GB" dirty="0">
                  <a:latin typeface="+mn-lt"/>
                  <a:cs typeface="+mn-cs"/>
                </a:rPr>
                <a:t>Smart phones allow employees to be contacted at any time. This could be useful when an employee frequently works out of the regular workplace.</a:t>
              </a:r>
            </a:p>
          </p:txBody>
        </p:sp>
      </p:grpSp>
      <p:grpSp>
        <p:nvGrpSpPr>
          <p:cNvPr id="3" name="Group 5"/>
          <p:cNvGrpSpPr>
            <a:grpSpLocks/>
          </p:cNvGrpSpPr>
          <p:nvPr/>
        </p:nvGrpSpPr>
        <p:grpSpPr bwMode="auto">
          <a:xfrm>
            <a:off x="4572000" y="2708275"/>
            <a:ext cx="4572000" cy="2089150"/>
            <a:chOff x="2880" y="1706"/>
            <a:chExt cx="2880" cy="1316"/>
          </a:xfrm>
          <a:solidFill>
            <a:srgbClr val="FFD9F3"/>
          </a:solidFill>
        </p:grpSpPr>
        <p:sp>
          <p:nvSpPr>
            <p:cNvPr id="116759" name="Line 12"/>
            <p:cNvSpPr>
              <a:spLocks noChangeShapeType="1"/>
            </p:cNvSpPr>
            <p:nvPr/>
          </p:nvSpPr>
          <p:spPr bwMode="auto">
            <a:xfrm flipV="1">
              <a:off x="2880" y="2568"/>
              <a:ext cx="953" cy="454"/>
            </a:xfrm>
            <a:prstGeom prst="line">
              <a:avLst/>
            </a:prstGeom>
            <a:grpFill/>
            <a:ln w="38100">
              <a:solidFill>
                <a:schemeClr val="tx1"/>
              </a:solidFill>
              <a:round/>
              <a:headEnd/>
              <a:tailEnd/>
            </a:ln>
          </p:spPr>
          <p:txBody>
            <a:bodyPr/>
            <a:lstStyle/>
            <a:p>
              <a:pPr fontAlgn="auto">
                <a:spcBef>
                  <a:spcPts val="0"/>
                </a:spcBef>
                <a:spcAft>
                  <a:spcPts val="0"/>
                </a:spcAft>
                <a:defRPr/>
              </a:pPr>
              <a:endParaRPr lang="en-GB">
                <a:latin typeface="+mn-lt"/>
                <a:cs typeface="+mn-cs"/>
              </a:endParaRPr>
            </a:p>
          </p:txBody>
        </p:sp>
        <p:sp>
          <p:nvSpPr>
            <p:cNvPr id="116760" name="AutoShape 30"/>
            <p:cNvSpPr>
              <a:spLocks noChangeArrowheads="1"/>
            </p:cNvSpPr>
            <p:nvPr/>
          </p:nvSpPr>
          <p:spPr bwMode="auto">
            <a:xfrm>
              <a:off x="3717" y="1706"/>
              <a:ext cx="2043" cy="1253"/>
            </a:xfrm>
            <a:prstGeom prst="roundRect">
              <a:avLst>
                <a:gd name="adj" fmla="val 16667"/>
              </a:avLst>
            </a:prstGeom>
            <a:grpFill/>
            <a:ln w="9525">
              <a:solidFill>
                <a:schemeClr val="tx1"/>
              </a:solidFill>
              <a:round/>
              <a:headEnd/>
              <a:tailEnd/>
            </a:ln>
          </p:spPr>
          <p:txBody>
            <a:bodyPr/>
            <a:lstStyle/>
            <a:p>
              <a:pPr fontAlgn="auto">
                <a:spcBef>
                  <a:spcPts val="0"/>
                </a:spcBef>
                <a:spcAft>
                  <a:spcPts val="0"/>
                </a:spcAft>
                <a:defRPr/>
              </a:pPr>
              <a:r>
                <a:rPr lang="en-GB" dirty="0">
                  <a:latin typeface="+mn-lt"/>
                  <a:cs typeface="+mn-cs"/>
                </a:rPr>
                <a:t>Employees being able to work flexibly </a:t>
              </a:r>
              <a:r>
                <a:rPr lang="en-GB" dirty="0" err="1">
                  <a:latin typeface="+mn-lt"/>
                  <a:cs typeface="+mn-cs"/>
                </a:rPr>
                <a:t>ie</a:t>
              </a:r>
              <a:r>
                <a:rPr lang="en-GB" dirty="0">
                  <a:latin typeface="+mn-lt"/>
                  <a:cs typeface="+mn-cs"/>
                </a:rPr>
                <a:t> from home using ICT, this will increase the number of people able to apply for jobs so should find better employees.</a:t>
              </a:r>
            </a:p>
          </p:txBody>
        </p:sp>
      </p:grpSp>
      <p:grpSp>
        <p:nvGrpSpPr>
          <p:cNvPr id="4" name="Group 8"/>
          <p:cNvGrpSpPr>
            <a:grpSpLocks/>
          </p:cNvGrpSpPr>
          <p:nvPr/>
        </p:nvGrpSpPr>
        <p:grpSpPr bwMode="auto">
          <a:xfrm>
            <a:off x="4605338" y="549275"/>
            <a:ext cx="4538662" cy="4175125"/>
            <a:chOff x="2901" y="346"/>
            <a:chExt cx="2859" cy="2630"/>
          </a:xfrm>
          <a:solidFill>
            <a:srgbClr val="FFD9F3"/>
          </a:solidFill>
        </p:grpSpPr>
        <p:sp>
          <p:nvSpPr>
            <p:cNvPr id="116757" name="Line 15"/>
            <p:cNvSpPr>
              <a:spLocks noChangeShapeType="1"/>
            </p:cNvSpPr>
            <p:nvPr/>
          </p:nvSpPr>
          <p:spPr bwMode="auto">
            <a:xfrm flipV="1">
              <a:off x="2901" y="1525"/>
              <a:ext cx="998" cy="1451"/>
            </a:xfrm>
            <a:prstGeom prst="line">
              <a:avLst/>
            </a:prstGeom>
            <a:grpFill/>
            <a:ln w="38100">
              <a:solidFill>
                <a:schemeClr val="tx1"/>
              </a:solidFill>
              <a:round/>
              <a:headEnd/>
              <a:tailEnd/>
            </a:ln>
          </p:spPr>
          <p:txBody>
            <a:bodyPr/>
            <a:lstStyle/>
            <a:p>
              <a:pPr fontAlgn="auto">
                <a:spcBef>
                  <a:spcPts val="0"/>
                </a:spcBef>
                <a:spcAft>
                  <a:spcPts val="0"/>
                </a:spcAft>
                <a:defRPr/>
              </a:pPr>
              <a:endParaRPr lang="en-GB">
                <a:latin typeface="+mn-lt"/>
                <a:cs typeface="+mn-cs"/>
              </a:endParaRPr>
            </a:p>
          </p:txBody>
        </p:sp>
        <p:sp>
          <p:nvSpPr>
            <p:cNvPr id="116758" name="AutoShape 29"/>
            <p:cNvSpPr>
              <a:spLocks noChangeArrowheads="1"/>
            </p:cNvSpPr>
            <p:nvPr/>
          </p:nvSpPr>
          <p:spPr bwMode="auto">
            <a:xfrm>
              <a:off x="3717" y="346"/>
              <a:ext cx="2043" cy="1253"/>
            </a:xfrm>
            <a:prstGeom prst="roundRect">
              <a:avLst>
                <a:gd name="adj" fmla="val 16667"/>
              </a:avLst>
            </a:prstGeom>
            <a:grpFill/>
            <a:ln w="9525">
              <a:solidFill>
                <a:schemeClr val="tx1"/>
              </a:solidFill>
              <a:round/>
              <a:headEnd/>
              <a:tailEnd/>
            </a:ln>
          </p:spPr>
          <p:txBody>
            <a:bodyPr/>
            <a:lstStyle/>
            <a:p>
              <a:pPr algn="ctr" fontAlgn="auto">
                <a:spcBef>
                  <a:spcPts val="0"/>
                </a:spcBef>
                <a:spcAft>
                  <a:spcPts val="0"/>
                </a:spcAft>
                <a:defRPr/>
              </a:pPr>
              <a:r>
                <a:rPr lang="en-GB" dirty="0">
                  <a:latin typeface="+mn-lt"/>
                  <a:cs typeface="+mn-cs"/>
                </a:rPr>
                <a:t>Interviews via web cam to reduce travelling for candidates, and encourage candidates from other geographical locations to apply for jobs.</a:t>
              </a:r>
            </a:p>
            <a:p>
              <a:pPr algn="ctr" fontAlgn="auto">
                <a:spcBef>
                  <a:spcPts val="0"/>
                </a:spcBef>
                <a:spcAft>
                  <a:spcPts val="0"/>
                </a:spcAft>
                <a:defRPr/>
              </a:pPr>
              <a:endParaRPr lang="en-GB" sz="1600" dirty="0">
                <a:latin typeface="Calibri" pitchFamily="34" charset="0"/>
                <a:cs typeface="+mn-cs"/>
              </a:endParaRPr>
            </a:p>
          </p:txBody>
        </p:sp>
      </p:grpSp>
      <p:grpSp>
        <p:nvGrpSpPr>
          <p:cNvPr id="5" name="Group 14"/>
          <p:cNvGrpSpPr>
            <a:grpSpLocks/>
          </p:cNvGrpSpPr>
          <p:nvPr/>
        </p:nvGrpSpPr>
        <p:grpSpPr bwMode="auto">
          <a:xfrm>
            <a:off x="0" y="549275"/>
            <a:ext cx="4572000" cy="4248150"/>
            <a:chOff x="0" y="346"/>
            <a:chExt cx="2880" cy="2676"/>
          </a:xfrm>
          <a:solidFill>
            <a:srgbClr val="FFD9F3"/>
          </a:solidFill>
        </p:grpSpPr>
        <p:sp>
          <p:nvSpPr>
            <p:cNvPr id="116753" name="Line 18"/>
            <p:cNvSpPr>
              <a:spLocks noChangeShapeType="1"/>
            </p:cNvSpPr>
            <p:nvPr/>
          </p:nvSpPr>
          <p:spPr bwMode="auto">
            <a:xfrm>
              <a:off x="1927" y="1480"/>
              <a:ext cx="953" cy="1542"/>
            </a:xfrm>
            <a:prstGeom prst="line">
              <a:avLst/>
            </a:prstGeom>
            <a:grpFill/>
            <a:ln w="38100">
              <a:solidFill>
                <a:schemeClr val="tx1"/>
              </a:solidFill>
              <a:round/>
              <a:headEnd/>
              <a:tailEnd/>
            </a:ln>
          </p:spPr>
          <p:txBody>
            <a:bodyPr/>
            <a:lstStyle/>
            <a:p>
              <a:pPr fontAlgn="auto">
                <a:spcBef>
                  <a:spcPts val="0"/>
                </a:spcBef>
                <a:spcAft>
                  <a:spcPts val="0"/>
                </a:spcAft>
                <a:defRPr/>
              </a:pPr>
              <a:endParaRPr lang="en-GB">
                <a:latin typeface="+mn-lt"/>
                <a:cs typeface="+mn-cs"/>
              </a:endParaRPr>
            </a:p>
          </p:txBody>
        </p:sp>
        <p:sp>
          <p:nvSpPr>
            <p:cNvPr id="116754" name="AutoShape 27"/>
            <p:cNvSpPr>
              <a:spLocks noChangeArrowheads="1"/>
            </p:cNvSpPr>
            <p:nvPr/>
          </p:nvSpPr>
          <p:spPr bwMode="auto">
            <a:xfrm>
              <a:off x="0" y="346"/>
              <a:ext cx="2043" cy="1224"/>
            </a:xfrm>
            <a:prstGeom prst="roundRect">
              <a:avLst>
                <a:gd name="adj" fmla="val 16667"/>
              </a:avLst>
            </a:prstGeom>
            <a:grpFill/>
            <a:ln w="9525">
              <a:solidFill>
                <a:schemeClr val="tx1"/>
              </a:solidFill>
              <a:round/>
              <a:headEnd/>
              <a:tailEnd/>
            </a:ln>
          </p:spPr>
          <p:txBody>
            <a:bodyPr/>
            <a:lstStyle/>
            <a:p>
              <a:pPr fontAlgn="auto">
                <a:spcBef>
                  <a:spcPts val="0"/>
                </a:spcBef>
                <a:spcAft>
                  <a:spcPts val="0"/>
                </a:spcAft>
                <a:defRPr/>
              </a:pPr>
              <a:r>
                <a:rPr lang="en-GB" dirty="0">
                  <a:latin typeface="+mn-lt"/>
                  <a:cs typeface="+mn-cs"/>
                </a:rPr>
                <a:t>Distance learning  can be used as part of off-the-job training where online training courses are offered. For example, The Open University.</a:t>
              </a:r>
            </a:p>
          </p:txBody>
        </p:sp>
      </p:grpSp>
      <p:grpSp>
        <p:nvGrpSpPr>
          <p:cNvPr id="6" name="Group 17"/>
          <p:cNvGrpSpPr>
            <a:grpSpLocks/>
          </p:cNvGrpSpPr>
          <p:nvPr/>
        </p:nvGrpSpPr>
        <p:grpSpPr bwMode="auto">
          <a:xfrm>
            <a:off x="0" y="2636838"/>
            <a:ext cx="4572000" cy="2160587"/>
            <a:chOff x="0" y="1661"/>
            <a:chExt cx="2880" cy="1361"/>
          </a:xfrm>
          <a:solidFill>
            <a:srgbClr val="FFD9F3"/>
          </a:solidFill>
        </p:grpSpPr>
        <p:sp>
          <p:nvSpPr>
            <p:cNvPr id="116751" name="Line 6"/>
            <p:cNvSpPr>
              <a:spLocks noChangeShapeType="1"/>
            </p:cNvSpPr>
            <p:nvPr/>
          </p:nvSpPr>
          <p:spPr bwMode="auto">
            <a:xfrm>
              <a:off x="1973" y="2568"/>
              <a:ext cx="907" cy="454"/>
            </a:xfrm>
            <a:prstGeom prst="line">
              <a:avLst/>
            </a:prstGeom>
            <a:grpFill/>
            <a:ln w="38100">
              <a:solidFill>
                <a:schemeClr val="tx1"/>
              </a:solidFill>
              <a:round/>
              <a:headEnd/>
              <a:tailEnd/>
            </a:ln>
          </p:spPr>
          <p:txBody>
            <a:bodyPr/>
            <a:lstStyle/>
            <a:p>
              <a:pPr fontAlgn="auto">
                <a:spcBef>
                  <a:spcPts val="0"/>
                </a:spcBef>
                <a:spcAft>
                  <a:spcPts val="0"/>
                </a:spcAft>
                <a:defRPr/>
              </a:pPr>
              <a:endParaRPr lang="en-GB">
                <a:latin typeface="+mn-lt"/>
                <a:cs typeface="+mn-cs"/>
              </a:endParaRPr>
            </a:p>
          </p:txBody>
        </p:sp>
        <p:sp>
          <p:nvSpPr>
            <p:cNvPr id="116752" name="AutoShape 26"/>
            <p:cNvSpPr>
              <a:spLocks noChangeArrowheads="1"/>
            </p:cNvSpPr>
            <p:nvPr/>
          </p:nvSpPr>
          <p:spPr bwMode="auto">
            <a:xfrm>
              <a:off x="0" y="1661"/>
              <a:ext cx="2043" cy="1253"/>
            </a:xfrm>
            <a:prstGeom prst="roundRect">
              <a:avLst>
                <a:gd name="adj" fmla="val 16667"/>
              </a:avLst>
            </a:prstGeom>
            <a:grpFill/>
            <a:ln w="9525">
              <a:solidFill>
                <a:schemeClr val="tx1"/>
              </a:solidFill>
              <a:round/>
              <a:headEnd/>
              <a:tailEnd/>
            </a:ln>
          </p:spPr>
          <p:txBody>
            <a:bodyPr/>
            <a:lstStyle/>
            <a:p>
              <a:pPr fontAlgn="auto">
                <a:spcBef>
                  <a:spcPts val="0"/>
                </a:spcBef>
                <a:spcAft>
                  <a:spcPts val="0"/>
                </a:spcAft>
                <a:defRPr/>
              </a:pPr>
              <a:r>
                <a:rPr lang="en-GB" dirty="0">
                  <a:latin typeface="+mn-lt"/>
                  <a:cs typeface="+mn-cs"/>
                </a:rPr>
                <a:t>Intranet could be used to download templates so that information is laid out in a standardised format across the organisation.</a:t>
              </a:r>
            </a:p>
          </p:txBody>
        </p:sp>
      </p:grpSp>
      <p:grpSp>
        <p:nvGrpSpPr>
          <p:cNvPr id="7" name="Group 20"/>
          <p:cNvGrpSpPr>
            <a:grpSpLocks/>
          </p:cNvGrpSpPr>
          <p:nvPr/>
        </p:nvGrpSpPr>
        <p:grpSpPr bwMode="auto">
          <a:xfrm>
            <a:off x="0" y="4797425"/>
            <a:ext cx="4572000" cy="2060575"/>
            <a:chOff x="0" y="3022"/>
            <a:chExt cx="2880" cy="1298"/>
          </a:xfrm>
          <a:solidFill>
            <a:srgbClr val="FFD9F3"/>
          </a:solidFill>
        </p:grpSpPr>
        <p:sp>
          <p:nvSpPr>
            <p:cNvPr id="116749" name="Line 9"/>
            <p:cNvSpPr>
              <a:spLocks noChangeShapeType="1"/>
            </p:cNvSpPr>
            <p:nvPr/>
          </p:nvSpPr>
          <p:spPr bwMode="auto">
            <a:xfrm flipV="1">
              <a:off x="1973" y="3022"/>
              <a:ext cx="907" cy="544"/>
            </a:xfrm>
            <a:prstGeom prst="line">
              <a:avLst/>
            </a:prstGeom>
            <a:grpFill/>
            <a:ln w="38100">
              <a:solidFill>
                <a:schemeClr val="tx1"/>
              </a:solidFill>
              <a:round/>
              <a:headEnd/>
              <a:tailEnd/>
            </a:ln>
          </p:spPr>
          <p:txBody>
            <a:bodyPr/>
            <a:lstStyle/>
            <a:p>
              <a:pPr fontAlgn="auto">
                <a:spcBef>
                  <a:spcPts val="0"/>
                </a:spcBef>
                <a:spcAft>
                  <a:spcPts val="0"/>
                </a:spcAft>
                <a:defRPr/>
              </a:pPr>
              <a:endParaRPr lang="en-GB">
                <a:latin typeface="+mn-lt"/>
                <a:cs typeface="+mn-cs"/>
              </a:endParaRPr>
            </a:p>
          </p:txBody>
        </p:sp>
        <p:sp>
          <p:nvSpPr>
            <p:cNvPr id="116750" name="AutoShape 25"/>
            <p:cNvSpPr>
              <a:spLocks noChangeArrowheads="1"/>
            </p:cNvSpPr>
            <p:nvPr/>
          </p:nvSpPr>
          <p:spPr bwMode="auto">
            <a:xfrm>
              <a:off x="0" y="3067"/>
              <a:ext cx="2043" cy="1253"/>
            </a:xfrm>
            <a:prstGeom prst="roundRect">
              <a:avLst>
                <a:gd name="adj" fmla="val 16667"/>
              </a:avLst>
            </a:prstGeom>
            <a:grpFill/>
            <a:ln w="9525">
              <a:solidFill>
                <a:schemeClr val="tx1"/>
              </a:solidFill>
              <a:round/>
              <a:headEnd/>
              <a:tailEnd/>
            </a:ln>
          </p:spPr>
          <p:txBody>
            <a:bodyPr/>
            <a:lstStyle/>
            <a:p>
              <a:pPr fontAlgn="auto">
                <a:spcBef>
                  <a:spcPts val="0"/>
                </a:spcBef>
                <a:spcAft>
                  <a:spcPts val="0"/>
                </a:spcAft>
                <a:defRPr/>
              </a:pPr>
              <a:r>
                <a:rPr lang="en-GB" dirty="0">
                  <a:latin typeface="+mn-lt"/>
                  <a:cs typeface="+mn-cs"/>
                </a:rPr>
                <a:t>Selection may use IT to assess skills and qualities. For example, online questionnaires.</a:t>
              </a:r>
            </a:p>
          </p:txBody>
        </p:sp>
      </p:grpSp>
      <p:sp>
        <p:nvSpPr>
          <p:cNvPr id="282644" name="Oval 20"/>
          <p:cNvSpPr>
            <a:spLocks noChangeAspect="1" noChangeArrowheads="1"/>
          </p:cNvSpPr>
          <p:nvPr/>
        </p:nvSpPr>
        <p:spPr bwMode="auto">
          <a:xfrm>
            <a:off x="3505200" y="3716338"/>
            <a:ext cx="2074863" cy="1887537"/>
          </a:xfrm>
          <a:prstGeom prst="ellipse">
            <a:avLst/>
          </a:prstGeom>
          <a:solidFill>
            <a:srgbClr val="FFD9F3"/>
          </a:solidFill>
          <a:ln w="19050">
            <a:solidFill>
              <a:schemeClr val="tx1"/>
            </a:solidFill>
            <a:round/>
            <a:headEnd/>
            <a:tailEnd/>
          </a:ln>
        </p:spPr>
        <p:txBody>
          <a:bodyPr anchor="ctr"/>
          <a:lstStyle/>
          <a:p>
            <a:pPr algn="ctr" fontAlgn="auto">
              <a:spcBef>
                <a:spcPts val="0"/>
              </a:spcBef>
              <a:spcAft>
                <a:spcPts val="0"/>
              </a:spcAft>
              <a:defRPr/>
            </a:pPr>
            <a:r>
              <a:rPr lang="en-GB" sz="1600" dirty="0">
                <a:latin typeface="Calibri" pitchFamily="34" charset="0"/>
                <a:cs typeface="+mn-cs"/>
              </a:rPr>
              <a:t>The Use</a:t>
            </a:r>
          </a:p>
          <a:p>
            <a:pPr algn="ctr" fontAlgn="auto">
              <a:spcBef>
                <a:spcPts val="0"/>
              </a:spcBef>
              <a:spcAft>
                <a:spcPts val="0"/>
              </a:spcAft>
              <a:defRPr/>
            </a:pPr>
            <a:r>
              <a:rPr lang="en-GB" sz="1600" dirty="0">
                <a:latin typeface="Calibri" pitchFamily="34" charset="0"/>
                <a:cs typeface="+mn-cs"/>
              </a:rPr>
              <a:t>of other</a:t>
            </a:r>
          </a:p>
          <a:p>
            <a:pPr algn="ctr" fontAlgn="auto">
              <a:spcBef>
                <a:spcPts val="0"/>
              </a:spcBef>
              <a:spcAft>
                <a:spcPts val="0"/>
              </a:spcAft>
              <a:defRPr/>
            </a:pPr>
            <a:r>
              <a:rPr lang="en-GB" sz="1600" dirty="0">
                <a:latin typeface="Calibri" pitchFamily="34" charset="0"/>
                <a:cs typeface="+mn-cs"/>
              </a:rPr>
              <a:t>ICT/Technology</a:t>
            </a:r>
          </a:p>
          <a:p>
            <a:pPr algn="ctr" fontAlgn="auto">
              <a:spcBef>
                <a:spcPts val="0"/>
              </a:spcBef>
              <a:spcAft>
                <a:spcPts val="0"/>
              </a:spcAft>
              <a:defRPr/>
            </a:pPr>
            <a:r>
              <a:rPr lang="en-GB" sz="1600" dirty="0">
                <a:latin typeface="Calibri" pitchFamily="34" charset="0"/>
                <a:cs typeface="+mn-cs"/>
              </a:rPr>
              <a:t>in the Human Resources Department</a:t>
            </a:r>
          </a:p>
        </p:txBody>
      </p:sp>
      <p:sp>
        <p:nvSpPr>
          <p:cNvPr id="282645" name="Rectangle 21"/>
          <p:cNvSpPr>
            <a:spLocks noGrp="1" noChangeArrowheads="1"/>
          </p:cNvSpPr>
          <p:nvPr>
            <p:ph type="title" idx="4294967295"/>
          </p:nvPr>
        </p:nvSpPr>
        <p:spPr>
          <a:xfrm>
            <a:off x="0" y="-82550"/>
            <a:ext cx="9144000" cy="692150"/>
          </a:xfrm>
        </p:spPr>
        <p:txBody>
          <a:bodyPr rtlCol="0">
            <a:normAutofit fontScale="90000"/>
          </a:bodyPr>
          <a:lstStyle/>
          <a:p>
            <a:pPr fontAlgn="auto">
              <a:spcAft>
                <a:spcPts val="0"/>
              </a:spcAft>
              <a:defRPr/>
            </a:pPr>
            <a:r>
              <a:rPr lang="en-GB" sz="2400" b="1" dirty="0" smtClean="0">
                <a:latin typeface="Verdana" pitchFamily="34" charset="0"/>
              </a:rPr>
              <a:t>The Use of Other ICT/Technology in Human Resources</a:t>
            </a:r>
          </a:p>
        </p:txBody>
      </p:sp>
      <p:pic>
        <p:nvPicPr>
          <p:cNvPr id="3082" name="Picture 2" descr="Silhouette of female typing on a computer by wt - A stylish silhouette of a female from the torso up typing on a computer with a sleek monitor and keyboard.&#10;&#10;This image is a refinement of http://openclipart.org/detail/192480/ to have a more subtle silhouette."/>
          <p:cNvPicPr>
            <a:picLocks noChangeAspect="1" noChangeArrowheads="1"/>
          </p:cNvPicPr>
          <p:nvPr/>
        </p:nvPicPr>
        <p:blipFill>
          <a:blip r:embed="rId2" cstate="print"/>
          <a:srcRect/>
          <a:stretch>
            <a:fillRect/>
          </a:stretch>
        </p:blipFill>
        <p:spPr bwMode="auto">
          <a:xfrm>
            <a:off x="3657600" y="762000"/>
            <a:ext cx="1978025" cy="2036763"/>
          </a:xfrm>
          <a:prstGeom prst="rect">
            <a:avLst/>
          </a:prstGeom>
          <a:noFill/>
          <a:ln w="9525">
            <a:noFill/>
            <a:miter lim="800000"/>
            <a:headEnd/>
            <a:tailEnd/>
          </a:ln>
        </p:spPr>
      </p:pic>
      <p:sp>
        <p:nvSpPr>
          <p:cNvPr id="23" name="Slide Number Placeholder 22"/>
          <p:cNvSpPr>
            <a:spLocks noGrp="1"/>
          </p:cNvSpPr>
          <p:nvPr>
            <p:ph type="sldNum" sz="quarter" idx="12"/>
          </p:nvPr>
        </p:nvSpPr>
        <p:spPr/>
        <p:txBody>
          <a:bodyPr/>
          <a:lstStyle/>
          <a:p>
            <a:pPr>
              <a:defRPr/>
            </a:pPr>
            <a:fld id="{8D4C895E-3311-44B2-826F-99421C7AB70D}" type="slidenum">
              <a:rPr lang="en-GB" smtClean="0">
                <a:solidFill>
                  <a:srgbClr val="000000"/>
                </a:solidFill>
              </a:rPr>
              <a:pPr>
                <a:defRPr/>
              </a:pPr>
              <a:t>70</a:t>
            </a:fld>
            <a:endParaRPr lang="en-GB">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1+#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1+#ppt_w/2"/>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236538" y="-76200"/>
            <a:ext cx="10440988" cy="8228013"/>
            <a:chOff x="-180528" y="-83626"/>
            <a:chExt cx="10297144" cy="8228203"/>
          </a:xfrm>
        </p:grpSpPr>
        <p:pic>
          <p:nvPicPr>
            <p:cNvPr id="9" name="Picture 4" descr="card4"/>
            <p:cNvPicPr>
              <a:picLocks noChangeAspect="1" noChangeArrowheads="1"/>
            </p:cNvPicPr>
            <p:nvPr/>
          </p:nvPicPr>
          <p:blipFill rotWithShape="1">
            <a:blip r:embed="rId2" cstate="print">
              <a:grayscl/>
              <a:extLst/>
            </a:blip>
            <a:srcRect b="18366"/>
            <a:stretch/>
          </p:blipFill>
          <p:spPr bwMode="auto">
            <a:xfrm>
              <a:off x="-180528" y="-83626"/>
              <a:ext cx="9937104" cy="4160698"/>
            </a:xfrm>
            <a:prstGeom prst="rect">
              <a:avLst/>
            </a:prstGeom>
            <a:noFill/>
            <a:ln>
              <a:noFill/>
            </a:ln>
            <a:extLst/>
          </p:spPr>
        </p:pic>
        <p:sp>
          <p:nvSpPr>
            <p:cNvPr id="70663" name="Rectangle 4"/>
            <p:cNvSpPr>
              <a:spLocks noChangeArrowheads="1"/>
            </p:cNvSpPr>
            <p:nvPr/>
          </p:nvSpPr>
          <p:spPr bwMode="auto">
            <a:xfrm>
              <a:off x="-180528" y="45170"/>
              <a:ext cx="10297144" cy="791542"/>
            </a:xfrm>
            <a:prstGeom prst="rect">
              <a:avLst/>
            </a:prstGeom>
            <a:noFill/>
            <a:ln w="9525">
              <a:noFill/>
              <a:miter lim="800000"/>
              <a:headEnd/>
              <a:tailEnd/>
            </a:ln>
          </p:spPr>
          <p:txBody>
            <a:bodyPr anchor="ctr"/>
            <a:lstStyle/>
            <a:p>
              <a:pPr algn="ctr"/>
              <a:r>
                <a:rPr lang="en-GB" sz="2400" b="1" i="1" dirty="0" smtClean="0">
                  <a:solidFill>
                    <a:schemeClr val="tx2"/>
                  </a:solidFill>
                  <a:latin typeface="Verdana" pitchFamily="34" charset="0"/>
                </a:rPr>
                <a:t>Technology in Human Resources</a:t>
              </a:r>
              <a:endParaRPr lang="en-GB" sz="2400" b="1" i="1" dirty="0">
                <a:solidFill>
                  <a:schemeClr val="tx2"/>
                </a:solidFill>
                <a:latin typeface="Verdana" pitchFamily="34" charset="0"/>
              </a:endParaRPr>
            </a:p>
            <a:p>
              <a:pPr algn="ctr"/>
              <a:r>
                <a:rPr lang="en-GB" sz="2400" b="1" i="1" dirty="0">
                  <a:solidFill>
                    <a:schemeClr val="tx2"/>
                  </a:solidFill>
                  <a:latin typeface="Verdana" pitchFamily="34" charset="0"/>
                </a:rPr>
                <a:t>Questions Booklet Tasks</a:t>
              </a:r>
            </a:p>
          </p:txBody>
        </p:sp>
        <p:pic>
          <p:nvPicPr>
            <p:cNvPr id="70664" name="Picture 2" descr="Edit Hand Holding Pencil by darrenbeck - Hand holding a pencil - icon"/>
            <p:cNvPicPr>
              <a:picLocks noChangeAspect="1" noChangeArrowheads="1"/>
            </p:cNvPicPr>
            <p:nvPr/>
          </p:nvPicPr>
          <p:blipFill>
            <a:blip r:embed="rId3" cstate="print"/>
            <a:srcRect/>
            <a:stretch>
              <a:fillRect/>
            </a:stretch>
          </p:blipFill>
          <p:spPr bwMode="auto">
            <a:xfrm>
              <a:off x="203052" y="167751"/>
              <a:ext cx="1236040" cy="1109847"/>
            </a:xfrm>
            <a:prstGeom prst="rect">
              <a:avLst/>
            </a:prstGeom>
            <a:noFill/>
            <a:ln w="9525">
              <a:noFill/>
              <a:miter lim="800000"/>
              <a:headEnd/>
              <a:tailEnd/>
            </a:ln>
          </p:spPr>
        </p:pic>
        <p:pic>
          <p:nvPicPr>
            <p:cNvPr id="15" name="Picture 4" descr="card4"/>
            <p:cNvPicPr>
              <a:picLocks noChangeAspect="1" noChangeArrowheads="1"/>
            </p:cNvPicPr>
            <p:nvPr/>
          </p:nvPicPr>
          <p:blipFill rotWithShape="1">
            <a:blip r:embed="rId2" cstate="print">
              <a:grayscl/>
              <a:extLst/>
            </a:blip>
            <a:srcRect t="40277" b="-20081"/>
            <a:stretch/>
          </p:blipFill>
          <p:spPr bwMode="auto">
            <a:xfrm>
              <a:off x="-180528" y="4077072"/>
              <a:ext cx="9937104" cy="4067505"/>
            </a:xfrm>
            <a:prstGeom prst="rect">
              <a:avLst/>
            </a:prstGeom>
            <a:noFill/>
            <a:ln>
              <a:noFill/>
            </a:ln>
            <a:extLst/>
          </p:spPr>
        </p:pic>
      </p:grpSp>
      <p:sp>
        <p:nvSpPr>
          <p:cNvPr id="17" name="Slide Number Placeholder 16"/>
          <p:cNvSpPr>
            <a:spLocks noGrp="1"/>
          </p:cNvSpPr>
          <p:nvPr>
            <p:ph type="sldNum" sz="quarter" idx="12"/>
          </p:nvPr>
        </p:nvSpPr>
        <p:spPr/>
        <p:txBody>
          <a:bodyPr/>
          <a:lstStyle/>
          <a:p>
            <a:pPr>
              <a:defRPr/>
            </a:pPr>
            <a:fld id="{60EB42B0-8412-4FC5-8297-DAA669F146D3}" type="slidenum">
              <a:rPr lang="en-GB" smtClean="0"/>
              <a:pPr>
                <a:defRPr/>
              </a:pPr>
              <a:t>71</a:t>
            </a:fld>
            <a:endParaRPr lang="en-GB"/>
          </a:p>
        </p:txBody>
      </p:sp>
      <p:sp>
        <p:nvSpPr>
          <p:cNvPr id="70660" name="AutoShape 6"/>
          <p:cNvSpPr>
            <a:spLocks noChangeArrowheads="1"/>
          </p:cNvSpPr>
          <p:nvPr/>
        </p:nvSpPr>
        <p:spPr bwMode="auto">
          <a:xfrm>
            <a:off x="0" y="1236663"/>
            <a:ext cx="9144000" cy="3259137"/>
          </a:xfrm>
          <a:prstGeom prst="foldedCorner">
            <a:avLst>
              <a:gd name="adj" fmla="val 12500"/>
            </a:avLst>
          </a:prstGeom>
          <a:noFill/>
          <a:ln w="9525">
            <a:noFill/>
            <a:round/>
            <a:headEnd/>
            <a:tailEnd/>
          </a:ln>
        </p:spPr>
        <p:txBody>
          <a:bodyPr lIns="198000" tIns="118800" rIns="198000" bIns="118800"/>
          <a:lstStyle/>
          <a:p>
            <a:pPr algn="ctr"/>
            <a:r>
              <a:rPr lang="en-GB" sz="2800" b="1" dirty="0" smtClean="0">
                <a:latin typeface="Comic Sans MS" pitchFamily="66" charset="0"/>
              </a:rPr>
              <a:t>TECHNOLOGY IN HUMAN RESOURCES</a:t>
            </a:r>
            <a:endParaRPr lang="en-GB" sz="2800" b="1" dirty="0">
              <a:latin typeface="Comic Sans MS" pitchFamily="66" charset="0"/>
            </a:endParaRPr>
          </a:p>
          <a:p>
            <a:pPr algn="ctr"/>
            <a:endParaRPr lang="en-GB" sz="2800" dirty="0">
              <a:latin typeface="Comic Sans MS" pitchFamily="66" charset="0"/>
            </a:endParaRPr>
          </a:p>
          <a:p>
            <a:pPr algn="ctr"/>
            <a:r>
              <a:rPr lang="en-GB" sz="2800" dirty="0" smtClean="0">
                <a:latin typeface="Comic Sans MS" pitchFamily="66" charset="0"/>
              </a:rPr>
              <a:t>Stage 2: Q30-32</a:t>
            </a:r>
          </a:p>
          <a:p>
            <a:pPr algn="ctr"/>
            <a:endParaRPr lang="en-GB" sz="2800" dirty="0" smtClean="0">
              <a:latin typeface="Comic Sans MS" pitchFamily="66" charset="0"/>
            </a:endParaRPr>
          </a:p>
          <a:p>
            <a:pPr algn="ctr"/>
            <a:r>
              <a:rPr lang="en-GB" sz="2800" dirty="0" smtClean="0">
                <a:latin typeface="Comic Sans MS" pitchFamily="66" charset="0"/>
              </a:rPr>
              <a:t>Total:  11 marks</a:t>
            </a:r>
            <a:endParaRPr lang="en-GB" sz="2800" dirty="0">
              <a:latin typeface="Comic Sans MS" pitchFamily="66" charset="0"/>
            </a:endParaRPr>
          </a:p>
          <a:p>
            <a:pPr algn="ctr"/>
            <a:endParaRPr lang="en-GB" sz="2800" dirty="0">
              <a:latin typeface="Comic Sans MS" pitchFamily="66" charset="0"/>
            </a:endParaRPr>
          </a:p>
        </p:txBody>
      </p:sp>
      <p:sp>
        <p:nvSpPr>
          <p:cNvPr id="11" name="Rectangle 10"/>
          <p:cNvSpPr/>
          <p:nvPr/>
        </p:nvSpPr>
        <p:spPr>
          <a:xfrm>
            <a:off x="2133600" y="4114800"/>
            <a:ext cx="4953000" cy="2362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b="1" dirty="0" smtClean="0">
                <a:solidFill>
                  <a:schemeClr val="tx1"/>
                </a:solidFill>
              </a:rPr>
              <a:t>Extension task: </a:t>
            </a:r>
          </a:p>
          <a:p>
            <a:pPr algn="ctr"/>
            <a:r>
              <a:rPr lang="en-GB" sz="2400" dirty="0" smtClean="0">
                <a:solidFill>
                  <a:schemeClr val="tx1"/>
                </a:solidFill>
              </a:rPr>
              <a:t>Create a poster using Microsoft Word or Publisher which shows how any 6 forms of technology/ICT could be used in the Human Resources department</a:t>
            </a:r>
            <a:endParaRPr lang="en-GB" sz="2400" dirty="0">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
          <p:cNvGrpSpPr>
            <a:grpSpLocks/>
          </p:cNvGrpSpPr>
          <p:nvPr/>
        </p:nvGrpSpPr>
        <p:grpSpPr bwMode="auto">
          <a:xfrm>
            <a:off x="-236538" y="-84138"/>
            <a:ext cx="10440988" cy="8228013"/>
            <a:chOff x="-180528" y="-83626"/>
            <a:chExt cx="10297144" cy="8228203"/>
          </a:xfrm>
        </p:grpSpPr>
        <p:pic>
          <p:nvPicPr>
            <p:cNvPr id="9" name="Picture 4" descr="card4"/>
            <p:cNvPicPr>
              <a:picLocks noChangeAspect="1" noChangeArrowheads="1"/>
            </p:cNvPicPr>
            <p:nvPr/>
          </p:nvPicPr>
          <p:blipFill rotWithShape="1">
            <a:blip r:embed="rId2" cstate="print">
              <a:grayscl/>
              <a:extLst/>
            </a:blip>
            <a:srcRect b="18366"/>
            <a:stretch/>
          </p:blipFill>
          <p:spPr bwMode="auto">
            <a:xfrm>
              <a:off x="-180528" y="-83626"/>
              <a:ext cx="9937104" cy="4160698"/>
            </a:xfrm>
            <a:prstGeom prst="rect">
              <a:avLst/>
            </a:prstGeom>
            <a:noFill/>
            <a:ln>
              <a:noFill/>
            </a:ln>
            <a:extLst/>
          </p:spPr>
        </p:pic>
        <p:sp>
          <p:nvSpPr>
            <p:cNvPr id="70663" name="Rectangle 4"/>
            <p:cNvSpPr>
              <a:spLocks noChangeArrowheads="1"/>
            </p:cNvSpPr>
            <p:nvPr/>
          </p:nvSpPr>
          <p:spPr bwMode="auto">
            <a:xfrm>
              <a:off x="-180528" y="45170"/>
              <a:ext cx="10297144" cy="791542"/>
            </a:xfrm>
            <a:prstGeom prst="rect">
              <a:avLst/>
            </a:prstGeom>
            <a:noFill/>
            <a:ln w="9525">
              <a:noFill/>
              <a:miter lim="800000"/>
              <a:headEnd/>
              <a:tailEnd/>
            </a:ln>
          </p:spPr>
          <p:txBody>
            <a:bodyPr anchor="ctr"/>
            <a:lstStyle/>
            <a:p>
              <a:pPr algn="ctr"/>
              <a:r>
                <a:rPr lang="en-GB" sz="2400" b="1" i="1" dirty="0" smtClean="0">
                  <a:solidFill>
                    <a:schemeClr val="tx2"/>
                  </a:solidFill>
                  <a:latin typeface="Verdana" pitchFamily="34" charset="0"/>
                </a:rPr>
                <a:t>The Role of Human Resources Management</a:t>
              </a:r>
              <a:endParaRPr lang="en-GB" sz="2400" b="1" i="1" dirty="0">
                <a:solidFill>
                  <a:schemeClr val="tx2"/>
                </a:solidFill>
                <a:latin typeface="Verdana" pitchFamily="34" charset="0"/>
              </a:endParaRPr>
            </a:p>
            <a:p>
              <a:pPr algn="ctr"/>
              <a:r>
                <a:rPr lang="en-GB" sz="2400" b="1" i="1" dirty="0">
                  <a:solidFill>
                    <a:schemeClr val="tx2"/>
                  </a:solidFill>
                  <a:latin typeface="Verdana" pitchFamily="34" charset="0"/>
                </a:rPr>
                <a:t>Questions Booklet Tasks</a:t>
              </a:r>
            </a:p>
          </p:txBody>
        </p:sp>
        <p:pic>
          <p:nvPicPr>
            <p:cNvPr id="70664" name="Picture 2" descr="Edit Hand Holding Pencil by darrenbeck - Hand holding a pencil - icon"/>
            <p:cNvPicPr>
              <a:picLocks noChangeAspect="1" noChangeArrowheads="1"/>
            </p:cNvPicPr>
            <p:nvPr/>
          </p:nvPicPr>
          <p:blipFill>
            <a:blip r:embed="rId3" cstate="print"/>
            <a:srcRect/>
            <a:stretch>
              <a:fillRect/>
            </a:stretch>
          </p:blipFill>
          <p:spPr bwMode="auto">
            <a:xfrm>
              <a:off x="203052" y="167751"/>
              <a:ext cx="1236040" cy="1109847"/>
            </a:xfrm>
            <a:prstGeom prst="rect">
              <a:avLst/>
            </a:prstGeom>
            <a:noFill/>
            <a:ln w="9525">
              <a:noFill/>
              <a:miter lim="800000"/>
              <a:headEnd/>
              <a:tailEnd/>
            </a:ln>
          </p:spPr>
        </p:pic>
        <p:pic>
          <p:nvPicPr>
            <p:cNvPr id="15" name="Picture 4" descr="card4"/>
            <p:cNvPicPr>
              <a:picLocks noChangeAspect="1" noChangeArrowheads="1"/>
            </p:cNvPicPr>
            <p:nvPr/>
          </p:nvPicPr>
          <p:blipFill rotWithShape="1">
            <a:blip r:embed="rId2" cstate="print">
              <a:grayscl/>
              <a:extLst/>
            </a:blip>
            <a:srcRect t="40277" b="-20081"/>
            <a:stretch/>
          </p:blipFill>
          <p:spPr bwMode="auto">
            <a:xfrm>
              <a:off x="-180528" y="4077072"/>
              <a:ext cx="9937104" cy="4067505"/>
            </a:xfrm>
            <a:prstGeom prst="rect">
              <a:avLst/>
            </a:prstGeom>
            <a:noFill/>
            <a:ln>
              <a:noFill/>
            </a:ln>
            <a:extLst/>
          </p:spPr>
        </p:pic>
      </p:grpSp>
      <p:sp>
        <p:nvSpPr>
          <p:cNvPr id="17" name="Slide Number Placeholder 16"/>
          <p:cNvSpPr>
            <a:spLocks noGrp="1"/>
          </p:cNvSpPr>
          <p:nvPr>
            <p:ph type="sldNum" sz="quarter" idx="12"/>
          </p:nvPr>
        </p:nvSpPr>
        <p:spPr/>
        <p:txBody>
          <a:bodyPr/>
          <a:lstStyle/>
          <a:p>
            <a:pPr>
              <a:defRPr/>
            </a:pPr>
            <a:fld id="{60EB42B0-8412-4FC5-8297-DAA669F146D3}" type="slidenum">
              <a:rPr lang="en-GB" smtClean="0"/>
              <a:pPr>
                <a:defRPr/>
              </a:pPr>
              <a:t>8</a:t>
            </a:fld>
            <a:endParaRPr lang="en-GB"/>
          </a:p>
        </p:txBody>
      </p:sp>
      <p:sp>
        <p:nvSpPr>
          <p:cNvPr id="70660" name="AutoShape 6"/>
          <p:cNvSpPr>
            <a:spLocks noChangeArrowheads="1"/>
          </p:cNvSpPr>
          <p:nvPr/>
        </p:nvSpPr>
        <p:spPr bwMode="auto">
          <a:xfrm>
            <a:off x="0" y="931863"/>
            <a:ext cx="9144000" cy="5926137"/>
          </a:xfrm>
          <a:prstGeom prst="foldedCorner">
            <a:avLst>
              <a:gd name="adj" fmla="val 12500"/>
            </a:avLst>
          </a:prstGeom>
          <a:noFill/>
          <a:ln w="9525">
            <a:noFill/>
            <a:round/>
            <a:headEnd/>
            <a:tailEnd/>
          </a:ln>
        </p:spPr>
        <p:txBody>
          <a:bodyPr lIns="198000" tIns="118800" rIns="198000" bIns="118800"/>
          <a:lstStyle/>
          <a:p>
            <a:pPr algn="ctr"/>
            <a:r>
              <a:rPr lang="en-GB" sz="2800" b="1" dirty="0" smtClean="0">
                <a:latin typeface="Comic Sans MS" pitchFamily="66" charset="0"/>
              </a:rPr>
              <a:t>THE ROLE OF HUMAN RESOURCES MANAGEMENT</a:t>
            </a:r>
            <a:endParaRPr lang="en-GB" sz="2800" b="1" dirty="0">
              <a:latin typeface="Comic Sans MS" pitchFamily="66" charset="0"/>
            </a:endParaRPr>
          </a:p>
          <a:p>
            <a:pPr algn="ctr"/>
            <a:endParaRPr lang="en-GB" sz="2800" dirty="0">
              <a:latin typeface="Comic Sans MS" pitchFamily="66" charset="0"/>
            </a:endParaRPr>
          </a:p>
          <a:p>
            <a:pPr algn="ctr"/>
            <a:r>
              <a:rPr lang="en-GB" sz="2800" dirty="0" smtClean="0">
                <a:latin typeface="Comic Sans MS" pitchFamily="66" charset="0"/>
              </a:rPr>
              <a:t>Stage 1: Q1 &amp; Q2</a:t>
            </a:r>
          </a:p>
          <a:p>
            <a:pPr algn="ctr"/>
            <a:endParaRPr lang="en-GB" sz="2800" dirty="0" smtClean="0">
              <a:latin typeface="Comic Sans MS" pitchFamily="66" charset="0"/>
            </a:endParaRPr>
          </a:p>
          <a:p>
            <a:pPr algn="ctr"/>
            <a:r>
              <a:rPr lang="en-GB" sz="2800" dirty="0" smtClean="0">
                <a:latin typeface="Comic Sans MS" pitchFamily="66" charset="0"/>
              </a:rPr>
              <a:t>Total: 2 marks</a:t>
            </a:r>
            <a:endParaRPr lang="en-GB" sz="2800" dirty="0">
              <a:latin typeface="Comic Sans MS" pitchFamily="66" charset="0"/>
            </a:endParaRPr>
          </a:p>
          <a:p>
            <a:pPr algn="ctr"/>
            <a:endParaRPr lang="en-GB" sz="2800" dirty="0">
              <a:latin typeface="Comic Sans MS" pitchFamily="66" charset="0"/>
            </a:endParaRPr>
          </a:p>
        </p:txBody>
      </p:sp>
      <p:sp>
        <p:nvSpPr>
          <p:cNvPr id="10" name="Explosion 2 9"/>
          <p:cNvSpPr/>
          <p:nvPr/>
        </p:nvSpPr>
        <p:spPr>
          <a:xfrm rot="833911">
            <a:off x="2113582" y="4038561"/>
            <a:ext cx="4821237" cy="3120332"/>
          </a:xfrm>
          <a:prstGeom prst="irregularSeal2">
            <a:avLst/>
          </a:prstGeom>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b="1" dirty="0">
                <a:solidFill>
                  <a:schemeClr val="tx1"/>
                </a:solidFill>
                <a:latin typeface="Calibri" pitchFamily="34" charset="0"/>
                <a:cs typeface="Calibri" pitchFamily="34" charset="0"/>
              </a:rPr>
              <a:t>HINT</a:t>
            </a:r>
            <a:r>
              <a:rPr lang="en-GB" dirty="0">
                <a:solidFill>
                  <a:schemeClr val="tx1"/>
                </a:solidFill>
                <a:latin typeface="Calibri" pitchFamily="34" charset="0"/>
                <a:cs typeface="Calibri" pitchFamily="34" charset="0"/>
              </a:rPr>
              <a:t>: Pay attention to the command words to ensure you answer the question correctly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7"/>
          <p:cNvSpPr>
            <a:spLocks noGrp="1"/>
          </p:cNvSpPr>
          <p:nvPr>
            <p:ph type="sldNum" sz="quarter" idx="12"/>
          </p:nvPr>
        </p:nvSpPr>
        <p:spPr/>
        <p:txBody>
          <a:bodyPr/>
          <a:lstStyle/>
          <a:p>
            <a:fld id="{95CBC0FE-BAB1-4A9F-91BB-2328A682D97C}" type="slidenum">
              <a:rPr lang="en-GB"/>
              <a:pPr/>
              <a:t>9</a:t>
            </a:fld>
            <a:endParaRPr lang="en-GB"/>
          </a:p>
        </p:txBody>
      </p:sp>
      <p:sp>
        <p:nvSpPr>
          <p:cNvPr id="168963" name="Rectangle 3"/>
          <p:cNvSpPr>
            <a:spLocks noGrp="1" noChangeArrowheads="1"/>
          </p:cNvSpPr>
          <p:nvPr>
            <p:ph type="body" sz="half" idx="1"/>
          </p:nvPr>
        </p:nvSpPr>
        <p:spPr>
          <a:xfrm>
            <a:off x="1835150" y="2060575"/>
            <a:ext cx="7058025" cy="4525963"/>
          </a:xfrm>
          <a:prstGeom prst="roundRect">
            <a:avLst/>
          </a:prstGeom>
          <a:solidFill>
            <a:srgbClr val="FFD9F3"/>
          </a:solidFill>
          <a:ln>
            <a:solidFill>
              <a:schemeClr val="tx1"/>
            </a:solidFill>
          </a:ln>
        </p:spPr>
        <p:txBody>
          <a:bodyPr/>
          <a:lstStyle/>
          <a:p>
            <a:pPr>
              <a:lnSpc>
                <a:spcPct val="80000"/>
              </a:lnSpc>
              <a:buFont typeface="+mj-lt"/>
              <a:buAutoNum type="arabicPeriod"/>
            </a:pPr>
            <a:r>
              <a:rPr lang="en-GB" sz="1800" dirty="0" smtClean="0">
                <a:latin typeface="Calibri" pitchFamily="34" charset="0"/>
              </a:rPr>
              <a:t>Advertise </a:t>
            </a:r>
            <a:r>
              <a:rPr lang="en-GB" sz="1800" dirty="0">
                <a:latin typeface="Calibri" pitchFamily="34" charset="0"/>
              </a:rPr>
              <a:t>the vacancy eg internally on noticeboards, website and/or externally in job centres, schools/colleges/universities, newspapers, specialist professional journals/magazines;</a:t>
            </a:r>
            <a:br>
              <a:rPr lang="en-GB" sz="1800" dirty="0">
                <a:latin typeface="Calibri" pitchFamily="34" charset="0"/>
              </a:rPr>
            </a:br>
            <a:endParaRPr lang="en-GB" sz="900" dirty="0">
              <a:latin typeface="Calibri" pitchFamily="34" charset="0"/>
            </a:endParaRPr>
          </a:p>
          <a:p>
            <a:pPr>
              <a:lnSpc>
                <a:spcPct val="80000"/>
              </a:lnSpc>
              <a:buFont typeface="+mj-lt"/>
              <a:buAutoNum type="arabicPeriod"/>
            </a:pPr>
            <a:r>
              <a:rPr lang="en-GB" sz="1800" dirty="0">
                <a:latin typeface="Calibri" pitchFamily="34" charset="0"/>
              </a:rPr>
              <a:t>Identify a job vacancy </a:t>
            </a:r>
            <a:r>
              <a:rPr lang="en-GB" sz="1800" dirty="0" err="1">
                <a:latin typeface="Calibri" pitchFamily="34" charset="0"/>
              </a:rPr>
              <a:t>ie</a:t>
            </a:r>
            <a:r>
              <a:rPr lang="en-GB" sz="1800" dirty="0">
                <a:latin typeface="Calibri" pitchFamily="34" charset="0"/>
              </a:rPr>
              <a:t> a post which needs to be filled;</a:t>
            </a:r>
            <a:br>
              <a:rPr lang="en-GB" sz="1800" dirty="0">
                <a:latin typeface="Calibri" pitchFamily="34" charset="0"/>
              </a:rPr>
            </a:br>
            <a:endParaRPr lang="en-GB" sz="900" dirty="0">
              <a:latin typeface="Calibri" pitchFamily="34" charset="0"/>
            </a:endParaRPr>
          </a:p>
          <a:p>
            <a:pPr>
              <a:lnSpc>
                <a:spcPct val="80000"/>
              </a:lnSpc>
              <a:buFont typeface="+mj-lt"/>
              <a:buAutoNum type="arabicPeriod"/>
            </a:pPr>
            <a:r>
              <a:rPr lang="en-GB" sz="1800" dirty="0" smtClean="0">
                <a:latin typeface="Calibri" pitchFamily="34" charset="0"/>
              </a:rPr>
              <a:t>Carry </a:t>
            </a:r>
            <a:r>
              <a:rPr lang="en-GB" sz="1800" dirty="0">
                <a:latin typeface="Calibri" pitchFamily="34" charset="0"/>
              </a:rPr>
              <a:t>out a job analysis </a:t>
            </a:r>
            <a:r>
              <a:rPr lang="en-GB" sz="1800" dirty="0" err="1">
                <a:latin typeface="Calibri" pitchFamily="34" charset="0"/>
              </a:rPr>
              <a:t>ie</a:t>
            </a:r>
            <a:r>
              <a:rPr lang="en-GB" sz="1800" dirty="0">
                <a:latin typeface="Calibri" pitchFamily="34" charset="0"/>
              </a:rPr>
              <a:t> what does the job entail eg tasks, duties and responsibilities;</a:t>
            </a:r>
            <a:br>
              <a:rPr lang="en-GB" sz="1800" dirty="0">
                <a:latin typeface="Calibri" pitchFamily="34" charset="0"/>
              </a:rPr>
            </a:br>
            <a:endParaRPr lang="en-GB" sz="900" dirty="0">
              <a:latin typeface="Calibri" pitchFamily="34" charset="0"/>
            </a:endParaRPr>
          </a:p>
          <a:p>
            <a:pPr>
              <a:lnSpc>
                <a:spcPct val="80000"/>
              </a:lnSpc>
              <a:buFont typeface="+mj-lt"/>
              <a:buAutoNum type="arabicPeriod"/>
            </a:pPr>
            <a:r>
              <a:rPr lang="en-GB" sz="1800" dirty="0" smtClean="0">
                <a:latin typeface="Calibri" pitchFamily="34" charset="0"/>
              </a:rPr>
              <a:t>Send </a:t>
            </a:r>
            <a:r>
              <a:rPr lang="en-GB" sz="1800" dirty="0">
                <a:latin typeface="Calibri" pitchFamily="34" charset="0"/>
              </a:rPr>
              <a:t>out application forms to candidates </a:t>
            </a:r>
            <a:r>
              <a:rPr lang="en-GB" sz="1800" dirty="0" err="1">
                <a:latin typeface="Calibri" pitchFamily="34" charset="0"/>
              </a:rPr>
              <a:t>ie</a:t>
            </a:r>
            <a:r>
              <a:rPr lang="en-GB" sz="1800" dirty="0">
                <a:latin typeface="Calibri" pitchFamily="34" charset="0"/>
              </a:rPr>
              <a:t> send out to those people who have contacted the organisation (phone/post/e-mail) expressing an interest in the vacancy. </a:t>
            </a:r>
            <a:endParaRPr lang="en-GB" sz="1800" dirty="0" smtClean="0">
              <a:latin typeface="Calibri" pitchFamily="34" charset="0"/>
            </a:endParaRPr>
          </a:p>
          <a:p>
            <a:pPr>
              <a:lnSpc>
                <a:spcPct val="80000"/>
              </a:lnSpc>
              <a:buFont typeface="+mj-lt"/>
              <a:buAutoNum type="arabicPeriod"/>
            </a:pPr>
            <a:r>
              <a:rPr lang="en-GB" sz="1800" dirty="0" smtClean="0">
                <a:latin typeface="Calibri" pitchFamily="34" charset="0"/>
              </a:rPr>
              <a:t>Prepare </a:t>
            </a:r>
            <a:r>
              <a:rPr lang="en-GB" sz="1800" dirty="0">
                <a:latin typeface="Calibri" pitchFamily="34" charset="0"/>
              </a:rPr>
              <a:t>a job description </a:t>
            </a:r>
            <a:r>
              <a:rPr lang="en-GB" sz="1800" dirty="0" err="1">
                <a:latin typeface="Calibri" pitchFamily="34" charset="0"/>
              </a:rPr>
              <a:t>ie</a:t>
            </a:r>
            <a:r>
              <a:rPr lang="en-GB" sz="1800" dirty="0">
                <a:latin typeface="Calibri" pitchFamily="34" charset="0"/>
              </a:rPr>
              <a:t> what is the job title, location, the main duties, tasks and responsibilities, hours of work, rate of pay, holiday entitlement</a:t>
            </a:r>
            <a:r>
              <a:rPr lang="en-GB" sz="1800" dirty="0" smtClean="0">
                <a:latin typeface="Calibri" pitchFamily="34" charset="0"/>
              </a:rPr>
              <a:t>;</a:t>
            </a:r>
          </a:p>
          <a:p>
            <a:pPr>
              <a:lnSpc>
                <a:spcPct val="80000"/>
              </a:lnSpc>
              <a:buFont typeface="+mj-lt"/>
              <a:buAutoNum type="arabicPeriod"/>
            </a:pPr>
            <a:r>
              <a:rPr lang="en-GB" sz="1800" dirty="0" smtClean="0">
                <a:latin typeface="Calibri" pitchFamily="34" charset="0"/>
              </a:rPr>
              <a:t>Draw </a:t>
            </a:r>
            <a:r>
              <a:rPr lang="en-GB" sz="1800" dirty="0">
                <a:latin typeface="Calibri" pitchFamily="34" charset="0"/>
              </a:rPr>
              <a:t>up a person specification </a:t>
            </a:r>
            <a:r>
              <a:rPr lang="en-GB" sz="1800" dirty="0" err="1">
                <a:latin typeface="Calibri" pitchFamily="34" charset="0"/>
              </a:rPr>
              <a:t>ie</a:t>
            </a:r>
            <a:r>
              <a:rPr lang="en-GB" sz="1800" dirty="0">
                <a:latin typeface="Calibri" pitchFamily="34" charset="0"/>
              </a:rPr>
              <a:t> what qualities and skills would a candidate need in order to be able to do the job effectively – this can be divided into essential and desirable;</a:t>
            </a:r>
            <a:br>
              <a:rPr lang="en-GB" sz="1800" dirty="0">
                <a:latin typeface="Calibri" pitchFamily="34" charset="0"/>
              </a:rPr>
            </a:br>
            <a:endParaRPr lang="en-GB" sz="900" dirty="0">
              <a:latin typeface="Calibri" pitchFamily="34" charset="0"/>
            </a:endParaRPr>
          </a:p>
          <a:p>
            <a:pPr>
              <a:lnSpc>
                <a:spcPct val="80000"/>
              </a:lnSpc>
            </a:pPr>
            <a:endParaRPr lang="en-GB" sz="1800" dirty="0">
              <a:latin typeface="Calibri" pitchFamily="34" charset="0"/>
            </a:endParaRPr>
          </a:p>
        </p:txBody>
      </p:sp>
      <p:sp>
        <p:nvSpPr>
          <p:cNvPr id="168966" name="Rectangle 6"/>
          <p:cNvSpPr>
            <a:spLocks noChangeArrowheads="1"/>
          </p:cNvSpPr>
          <p:nvPr/>
        </p:nvSpPr>
        <p:spPr bwMode="auto">
          <a:xfrm>
            <a:off x="0" y="152400"/>
            <a:ext cx="9144000" cy="485775"/>
          </a:xfrm>
          <a:prstGeom prst="rect">
            <a:avLst/>
          </a:prstGeom>
          <a:noFill/>
          <a:ln w="9525">
            <a:noFill/>
            <a:miter lim="800000"/>
            <a:headEnd/>
            <a:tailEnd/>
          </a:ln>
          <a:effectLst/>
        </p:spPr>
        <p:txBody>
          <a:bodyPr anchor="ctr"/>
          <a:lstStyle/>
          <a:p>
            <a:pPr algn="ctr"/>
            <a:r>
              <a:rPr lang="en-US" sz="2400" b="1" dirty="0" smtClean="0">
                <a:solidFill>
                  <a:schemeClr val="tx2"/>
                </a:solidFill>
                <a:latin typeface="Verdana" pitchFamily="34" charset="0"/>
              </a:rPr>
              <a:t>Recruitment Process</a:t>
            </a:r>
            <a:endParaRPr lang="en-GB" sz="2400" b="1" dirty="0">
              <a:solidFill>
                <a:schemeClr val="tx2"/>
              </a:solidFill>
              <a:latin typeface="Verdana" pitchFamily="34" charset="0"/>
            </a:endParaRPr>
          </a:p>
        </p:txBody>
      </p:sp>
      <p:sp>
        <p:nvSpPr>
          <p:cNvPr id="168968" name="AutoShape 8"/>
          <p:cNvSpPr>
            <a:spLocks noChangeArrowheads="1"/>
          </p:cNvSpPr>
          <p:nvPr/>
        </p:nvSpPr>
        <p:spPr bwMode="auto">
          <a:xfrm>
            <a:off x="468312" y="714375"/>
            <a:ext cx="8218487" cy="1038225"/>
          </a:xfrm>
          <a:prstGeom prst="roundRect">
            <a:avLst/>
          </a:prstGeom>
          <a:solidFill>
            <a:srgbClr val="FFD9F3"/>
          </a:solidFill>
          <a:ln w="9525">
            <a:solidFill>
              <a:schemeClr val="tx1"/>
            </a:solidFill>
            <a:round/>
            <a:headEnd/>
            <a:tailEnd/>
          </a:ln>
          <a:effectLst/>
        </p:spPr>
        <p:txBody>
          <a:bodyPr anchor="ctr"/>
          <a:lstStyle/>
          <a:p>
            <a:pPr algn="ctr"/>
            <a:r>
              <a:rPr lang="en-GB" dirty="0" smtClean="0">
                <a:solidFill>
                  <a:schemeClr val="tx2"/>
                </a:solidFill>
                <a:latin typeface="Calibri" pitchFamily="34" charset="0"/>
              </a:rPr>
              <a:t>Recruitment is the </a:t>
            </a:r>
            <a:r>
              <a:rPr lang="en-GB" dirty="0" smtClean="0"/>
              <a:t>process of finding new people to work for a business by encouraging suitable people to apply for vacancies.</a:t>
            </a:r>
          </a:p>
          <a:p>
            <a:pPr algn="ctr"/>
            <a:r>
              <a:rPr lang="en-GB" b="1" dirty="0">
                <a:solidFill>
                  <a:srgbClr val="FF0000"/>
                </a:solidFill>
                <a:latin typeface="Calibri" pitchFamily="34" charset="0"/>
              </a:rPr>
              <a:t>Put the following stages of the </a:t>
            </a:r>
            <a:r>
              <a:rPr lang="en-GB" b="1" dirty="0" smtClean="0">
                <a:solidFill>
                  <a:srgbClr val="FF0000"/>
                </a:solidFill>
                <a:latin typeface="Calibri" pitchFamily="34" charset="0"/>
              </a:rPr>
              <a:t>recruitment </a:t>
            </a:r>
            <a:r>
              <a:rPr lang="en-GB" b="1" dirty="0">
                <a:solidFill>
                  <a:srgbClr val="FF0000"/>
                </a:solidFill>
                <a:latin typeface="Calibri" pitchFamily="34" charset="0"/>
              </a:rPr>
              <a:t>process in the correct order.</a:t>
            </a:r>
          </a:p>
          <a:p>
            <a:pPr algn="ctr"/>
            <a:endParaRPr lang="en-GB" dirty="0">
              <a:latin typeface="Calibri" pitchFamily="34" charset="0"/>
            </a:endParaRPr>
          </a:p>
        </p:txBody>
      </p:sp>
      <p:pic>
        <p:nvPicPr>
          <p:cNvPr id="168982" name="Picture 22" descr="Job Notice Board"/>
          <p:cNvPicPr>
            <a:picLocks noGrp="1" noChangeAspect="1" noChangeArrowheads="1"/>
          </p:cNvPicPr>
          <p:nvPr>
            <p:ph sz="quarter" idx="2"/>
          </p:nvPr>
        </p:nvPicPr>
        <p:blipFill>
          <a:blip r:embed="rId2" cstate="print"/>
          <a:srcRect/>
          <a:stretch>
            <a:fillRect/>
          </a:stretch>
        </p:blipFill>
        <p:spPr>
          <a:xfrm>
            <a:off x="250825" y="4076700"/>
            <a:ext cx="1290638" cy="2244725"/>
          </a:xfrm>
          <a:noFill/>
          <a:ln/>
        </p:spPr>
      </p:pic>
      <p:pic>
        <p:nvPicPr>
          <p:cNvPr id="7" name="Picture 2" descr="https://openclipart.org/image/800px/svg_to_png/3330/barretr-Key.png"/>
          <p:cNvPicPr>
            <a:picLocks noChangeAspect="1" noChangeArrowheads="1"/>
          </p:cNvPicPr>
          <p:nvPr/>
        </p:nvPicPr>
        <p:blipFill>
          <a:blip r:embed="rId3" cstate="print"/>
          <a:srcRect/>
          <a:stretch>
            <a:fillRect/>
          </a:stretch>
        </p:blipFill>
        <p:spPr bwMode="auto">
          <a:xfrm>
            <a:off x="8002854" y="76200"/>
            <a:ext cx="905136" cy="912532"/>
          </a:xfrm>
          <a:prstGeom prst="rect">
            <a:avLst/>
          </a:prstGeom>
          <a:noFill/>
        </p:spPr>
      </p:pic>
      <p:sp>
        <p:nvSpPr>
          <p:cNvPr id="8" name="Down Arrow 7"/>
          <p:cNvSpPr/>
          <p:nvPr/>
        </p:nvSpPr>
        <p:spPr>
          <a:xfrm>
            <a:off x="1676400" y="2286000"/>
            <a:ext cx="533400" cy="4038600"/>
          </a:xfrm>
          <a:prstGeom prst="downArrow">
            <a:avLst/>
          </a:prstGeom>
          <a:solidFill>
            <a:srgbClr val="FFD9F4"/>
          </a:solidFill>
          <a:ln w="6350">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sz="2000" b="1" i="1" dirty="0" smtClean="0">
                <a:solidFill>
                  <a:schemeClr val="tx1"/>
                </a:solidFill>
              </a:rPr>
              <a:t>The Recruitment Process</a:t>
            </a:r>
            <a:endParaRPr lang="en-GB" sz="2000" b="1" i="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8963">
                                            <p:bg/>
                                          </p:spTgt>
                                        </p:tgtEl>
                                        <p:attrNameLst>
                                          <p:attrName>style.visibility</p:attrName>
                                        </p:attrNameLst>
                                      </p:cBhvr>
                                      <p:to>
                                        <p:strVal val="visible"/>
                                      </p:to>
                                    </p:set>
                                    <p:animEffect transition="in" filter="fade">
                                      <p:cBhvr>
                                        <p:cTn id="7" dur="1000"/>
                                        <p:tgtEl>
                                          <p:spTgt spid="168963">
                                            <p:bg/>
                                          </p:spTgt>
                                        </p:tgtEl>
                                      </p:cBhvr>
                                    </p:animEffect>
                                    <p:anim calcmode="lin" valueType="num">
                                      <p:cBhvr>
                                        <p:cTn id="8" dur="1000" fill="hold"/>
                                        <p:tgtEl>
                                          <p:spTgt spid="168963">
                                            <p:bg/>
                                          </p:spTgt>
                                        </p:tgtEl>
                                        <p:attrNameLst>
                                          <p:attrName>ppt_x</p:attrName>
                                        </p:attrNameLst>
                                      </p:cBhvr>
                                      <p:tavLst>
                                        <p:tav tm="0">
                                          <p:val>
                                            <p:strVal val="#ppt_x"/>
                                          </p:val>
                                        </p:tav>
                                        <p:tav tm="100000">
                                          <p:val>
                                            <p:strVal val="#ppt_x"/>
                                          </p:val>
                                        </p:tav>
                                      </p:tavLst>
                                    </p:anim>
                                    <p:anim calcmode="lin" valueType="num">
                                      <p:cBhvr>
                                        <p:cTn id="9" dur="1000" fill="hold"/>
                                        <p:tgtEl>
                                          <p:spTgt spid="168963">
                                            <p:bg/>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1"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fill="hold"/>
                                        <p:tgtEl>
                                          <p:spTgt spid="8"/>
                                        </p:tgtEl>
                                        <p:attrNameLst>
                                          <p:attrName>ppt_x</p:attrName>
                                        </p:attrNameLst>
                                      </p:cBhvr>
                                      <p:tavLst>
                                        <p:tav tm="0">
                                          <p:val>
                                            <p:strVal val="#ppt_x"/>
                                          </p:val>
                                        </p:tav>
                                        <p:tav tm="100000">
                                          <p:val>
                                            <p:strVal val="#ppt_x"/>
                                          </p:val>
                                        </p:tav>
                                      </p:tavLst>
                                    </p:anim>
                                    <p:anim calcmode="lin" valueType="num">
                                      <p:cBhvr additive="base">
                                        <p:cTn id="14"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68963">
                                            <p:txEl>
                                              <p:pRg st="0" end="0"/>
                                            </p:txEl>
                                          </p:spTgt>
                                        </p:tgtEl>
                                        <p:attrNameLst>
                                          <p:attrName>style.visibility</p:attrName>
                                        </p:attrNameLst>
                                      </p:cBhvr>
                                      <p:to>
                                        <p:strVal val="visible"/>
                                      </p:to>
                                    </p:set>
                                    <p:animEffect transition="in" filter="fade">
                                      <p:cBhvr>
                                        <p:cTn id="19" dur="1000"/>
                                        <p:tgtEl>
                                          <p:spTgt spid="168963">
                                            <p:txEl>
                                              <p:pRg st="0" end="0"/>
                                            </p:txEl>
                                          </p:spTgt>
                                        </p:tgtEl>
                                      </p:cBhvr>
                                    </p:animEffect>
                                    <p:anim calcmode="lin" valueType="num">
                                      <p:cBhvr>
                                        <p:cTn id="20" dur="1000" fill="hold"/>
                                        <p:tgtEl>
                                          <p:spTgt spid="16896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689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68963">
                                            <p:txEl>
                                              <p:pRg st="1" end="1"/>
                                            </p:txEl>
                                          </p:spTgt>
                                        </p:tgtEl>
                                        <p:attrNameLst>
                                          <p:attrName>style.visibility</p:attrName>
                                        </p:attrNameLst>
                                      </p:cBhvr>
                                      <p:to>
                                        <p:strVal val="visible"/>
                                      </p:to>
                                    </p:set>
                                    <p:animEffect transition="in" filter="fade">
                                      <p:cBhvr>
                                        <p:cTn id="26" dur="1000"/>
                                        <p:tgtEl>
                                          <p:spTgt spid="168963">
                                            <p:txEl>
                                              <p:pRg st="1" end="1"/>
                                            </p:txEl>
                                          </p:spTgt>
                                        </p:tgtEl>
                                      </p:cBhvr>
                                    </p:animEffect>
                                    <p:anim calcmode="lin" valueType="num">
                                      <p:cBhvr>
                                        <p:cTn id="27" dur="1000" fill="hold"/>
                                        <p:tgtEl>
                                          <p:spTgt spid="168963">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1689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68963">
                                            <p:txEl>
                                              <p:pRg st="2" end="2"/>
                                            </p:txEl>
                                          </p:spTgt>
                                        </p:tgtEl>
                                        <p:attrNameLst>
                                          <p:attrName>style.visibility</p:attrName>
                                        </p:attrNameLst>
                                      </p:cBhvr>
                                      <p:to>
                                        <p:strVal val="visible"/>
                                      </p:to>
                                    </p:set>
                                    <p:animEffect transition="in" filter="fade">
                                      <p:cBhvr>
                                        <p:cTn id="33" dur="1000"/>
                                        <p:tgtEl>
                                          <p:spTgt spid="168963">
                                            <p:txEl>
                                              <p:pRg st="2" end="2"/>
                                            </p:txEl>
                                          </p:spTgt>
                                        </p:tgtEl>
                                      </p:cBhvr>
                                    </p:animEffect>
                                    <p:anim calcmode="lin" valueType="num">
                                      <p:cBhvr>
                                        <p:cTn id="34" dur="1000" fill="hold"/>
                                        <p:tgtEl>
                                          <p:spTgt spid="168963">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689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68963">
                                            <p:txEl>
                                              <p:pRg st="3" end="3"/>
                                            </p:txEl>
                                          </p:spTgt>
                                        </p:tgtEl>
                                        <p:attrNameLst>
                                          <p:attrName>style.visibility</p:attrName>
                                        </p:attrNameLst>
                                      </p:cBhvr>
                                      <p:to>
                                        <p:strVal val="visible"/>
                                      </p:to>
                                    </p:set>
                                    <p:animEffect transition="in" filter="fade">
                                      <p:cBhvr>
                                        <p:cTn id="40" dur="1000"/>
                                        <p:tgtEl>
                                          <p:spTgt spid="168963">
                                            <p:txEl>
                                              <p:pRg st="3" end="3"/>
                                            </p:txEl>
                                          </p:spTgt>
                                        </p:tgtEl>
                                      </p:cBhvr>
                                    </p:animEffect>
                                    <p:anim calcmode="lin" valueType="num">
                                      <p:cBhvr>
                                        <p:cTn id="41" dur="1000" fill="hold"/>
                                        <p:tgtEl>
                                          <p:spTgt spid="168963">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16896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168963">
                                            <p:txEl>
                                              <p:pRg st="4" end="4"/>
                                            </p:txEl>
                                          </p:spTgt>
                                        </p:tgtEl>
                                        <p:attrNameLst>
                                          <p:attrName>style.visibility</p:attrName>
                                        </p:attrNameLst>
                                      </p:cBhvr>
                                      <p:to>
                                        <p:strVal val="visible"/>
                                      </p:to>
                                    </p:set>
                                    <p:animEffect transition="in" filter="fade">
                                      <p:cBhvr>
                                        <p:cTn id="47" dur="1000"/>
                                        <p:tgtEl>
                                          <p:spTgt spid="168963">
                                            <p:txEl>
                                              <p:pRg st="4" end="4"/>
                                            </p:txEl>
                                          </p:spTgt>
                                        </p:tgtEl>
                                      </p:cBhvr>
                                    </p:animEffect>
                                    <p:anim calcmode="lin" valueType="num">
                                      <p:cBhvr>
                                        <p:cTn id="48" dur="1000" fill="hold"/>
                                        <p:tgtEl>
                                          <p:spTgt spid="168963">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16896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68963">
                                            <p:txEl>
                                              <p:pRg st="5" end="5"/>
                                            </p:txEl>
                                          </p:spTgt>
                                        </p:tgtEl>
                                        <p:attrNameLst>
                                          <p:attrName>style.visibility</p:attrName>
                                        </p:attrNameLst>
                                      </p:cBhvr>
                                      <p:to>
                                        <p:strVal val="visible"/>
                                      </p:to>
                                    </p:set>
                                    <p:animEffect transition="in" filter="fade">
                                      <p:cBhvr>
                                        <p:cTn id="54" dur="1000"/>
                                        <p:tgtEl>
                                          <p:spTgt spid="168963">
                                            <p:txEl>
                                              <p:pRg st="5" end="5"/>
                                            </p:txEl>
                                          </p:spTgt>
                                        </p:tgtEl>
                                      </p:cBhvr>
                                    </p:animEffect>
                                    <p:anim calcmode="lin" valueType="num">
                                      <p:cBhvr>
                                        <p:cTn id="55" dur="1000" fill="hold"/>
                                        <p:tgtEl>
                                          <p:spTgt spid="168963">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16896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uiExpand="1" build="p"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6898</TotalTime>
  <Words>6922</Words>
  <Application>Microsoft Office PowerPoint</Application>
  <PresentationFormat>On-screen Show (4:3)</PresentationFormat>
  <Paragraphs>1054</Paragraphs>
  <Slides>71</Slides>
  <Notes>4</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71</vt:i4>
      </vt:variant>
    </vt:vector>
  </HeadingPairs>
  <TitlesOfParts>
    <vt:vector size="85" baseType="lpstr">
      <vt:lpstr>Adobe Gothic Std B</vt:lpstr>
      <vt:lpstr>Arial</vt:lpstr>
      <vt:lpstr>Arial Rounded MT Bold</vt:lpstr>
      <vt:lpstr>Calibri</vt:lpstr>
      <vt:lpstr>Century Gothic</vt:lpstr>
      <vt:lpstr>Comic Sans MS</vt:lpstr>
      <vt:lpstr>Courier New</vt:lpstr>
      <vt:lpstr>Franklin Gothic Book</vt:lpstr>
      <vt:lpstr>Times New Roman</vt:lpstr>
      <vt:lpstr>Verdana</vt:lpstr>
      <vt:lpstr>Wingdings</vt:lpstr>
      <vt:lpstr>Wingdings 2</vt:lpstr>
      <vt:lpstr>Office Theme</vt:lpstr>
      <vt:lpstr>Default Design</vt:lpstr>
      <vt:lpstr>PowerPoint Presentation</vt:lpstr>
      <vt:lpstr>Learning Intentions and Success Criteria Checklist</vt:lpstr>
      <vt:lpstr>PowerPoint Presentation</vt:lpstr>
      <vt:lpstr>Contents</vt:lpstr>
      <vt:lpstr>Introduction to Management of People</vt:lpstr>
      <vt:lpstr>The Role of the Human Resources Department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Costs and Benefits – Induction Training</vt:lpstr>
      <vt:lpstr>Costs and Benefits – On the Job Training</vt:lpstr>
      <vt:lpstr>Costs and Benefits – Off the Job Training</vt:lpstr>
      <vt:lpstr>Reasons for Investing in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Industrial Action – Action taken by Employees</vt:lpstr>
      <vt:lpstr>Industrial Action – Action taken by Employees</vt:lpstr>
      <vt:lpstr>Industrial Action by Employers</vt:lpstr>
      <vt:lpstr>Effects of Industrial Action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Use of ICT (Software) in Human Resources</vt:lpstr>
      <vt:lpstr>The Use of Other ICT/Technology in Human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Gregg</dc:creator>
  <cp:lastModifiedBy>Alistair Witherow</cp:lastModifiedBy>
  <cp:revision>595</cp:revision>
  <cp:lastPrinted>2017-12-01T11:41:46Z</cp:lastPrinted>
  <dcterms:created xsi:type="dcterms:W3CDTF">2006-08-16T00:00:00Z</dcterms:created>
  <dcterms:modified xsi:type="dcterms:W3CDTF">2020-01-07T15:40:29Z</dcterms:modified>
</cp:coreProperties>
</file>