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handoutMasterIdLst>
    <p:handoutMasterId r:id="rId62"/>
  </p:handoutMasterIdLst>
  <p:sldIdLst>
    <p:sldId id="256" r:id="rId3"/>
    <p:sldId id="258" r:id="rId4"/>
    <p:sldId id="360" r:id="rId5"/>
    <p:sldId id="332" r:id="rId6"/>
    <p:sldId id="361" r:id="rId7"/>
    <p:sldId id="372" r:id="rId8"/>
    <p:sldId id="365" r:id="rId9"/>
    <p:sldId id="366" r:id="rId10"/>
    <p:sldId id="433" r:id="rId11"/>
    <p:sldId id="383" r:id="rId12"/>
    <p:sldId id="428" r:id="rId13"/>
    <p:sldId id="429" r:id="rId14"/>
    <p:sldId id="430" r:id="rId15"/>
    <p:sldId id="431" r:id="rId16"/>
    <p:sldId id="432" r:id="rId17"/>
    <p:sldId id="434" r:id="rId18"/>
    <p:sldId id="367" r:id="rId19"/>
    <p:sldId id="374" r:id="rId20"/>
    <p:sldId id="375" r:id="rId21"/>
    <p:sldId id="373" r:id="rId22"/>
    <p:sldId id="376" r:id="rId23"/>
    <p:sldId id="377" r:id="rId24"/>
    <p:sldId id="423" r:id="rId25"/>
    <p:sldId id="435" r:id="rId26"/>
    <p:sldId id="442" r:id="rId27"/>
    <p:sldId id="396" r:id="rId28"/>
    <p:sldId id="386" r:id="rId29"/>
    <p:sldId id="397" r:id="rId30"/>
    <p:sldId id="399" r:id="rId31"/>
    <p:sldId id="388" r:id="rId32"/>
    <p:sldId id="389" r:id="rId33"/>
    <p:sldId id="391" r:id="rId34"/>
    <p:sldId id="390" r:id="rId35"/>
    <p:sldId id="400" r:id="rId36"/>
    <p:sldId id="402" r:id="rId37"/>
    <p:sldId id="436" r:id="rId38"/>
    <p:sldId id="440" r:id="rId39"/>
    <p:sldId id="411" r:id="rId40"/>
    <p:sldId id="403" r:id="rId41"/>
    <p:sldId id="412" r:id="rId42"/>
    <p:sldId id="413" r:id="rId43"/>
    <p:sldId id="406" r:id="rId44"/>
    <p:sldId id="407" r:id="rId45"/>
    <p:sldId id="408" r:id="rId46"/>
    <p:sldId id="409" r:id="rId47"/>
    <p:sldId id="437" r:id="rId48"/>
    <p:sldId id="443" r:id="rId49"/>
    <p:sldId id="418" r:id="rId50"/>
    <p:sldId id="420" r:id="rId51"/>
    <p:sldId id="421" r:id="rId52"/>
    <p:sldId id="425" r:id="rId53"/>
    <p:sldId id="426" r:id="rId54"/>
    <p:sldId id="427" r:id="rId55"/>
    <p:sldId id="438" r:id="rId56"/>
    <p:sldId id="416" r:id="rId57"/>
    <p:sldId id="424" r:id="rId58"/>
    <p:sldId id="439" r:id="rId59"/>
    <p:sldId id="441" r:id="rId60"/>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BED"/>
    <a:srgbClr val="E7F3F4"/>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2" autoAdjust="0"/>
    <p:restoredTop sz="93728" autoAdjust="0"/>
  </p:normalViewPr>
  <p:slideViewPr>
    <p:cSldViewPr>
      <p:cViewPr varScale="1">
        <p:scale>
          <a:sx n="69" d="100"/>
          <a:sy n="69" d="100"/>
        </p:scale>
        <p:origin x="690" y="60"/>
      </p:cViewPr>
      <p:guideLst>
        <p:guide orient="horz" pos="2160"/>
        <p:guide pos="2880"/>
      </p:guideLst>
    </p:cSldViewPr>
  </p:slideViewPr>
  <p:outlineViewPr>
    <p:cViewPr>
      <p:scale>
        <a:sx n="33" d="100"/>
        <a:sy n="33" d="100"/>
      </p:scale>
      <p:origin x="42" y="2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40264"/>
          </a:xfrm>
          <a:prstGeom prst="rect">
            <a:avLst/>
          </a:prstGeom>
        </p:spPr>
        <p:txBody>
          <a:bodyPr vert="horz" lIns="91440" tIns="45720" rIns="91440" bIns="45720" rtlCol="0"/>
          <a:lstStyle>
            <a:lvl1pPr algn="r">
              <a:defRPr sz="1200"/>
            </a:lvl1pPr>
          </a:lstStyle>
          <a:p>
            <a:fld id="{DEA082A5-12B6-48F9-BFD7-261ECAD14CDF}" type="datetimeFigureOut">
              <a:rPr lang="en-GB" smtClean="0"/>
              <a:t>22/11/2019</a:t>
            </a:fld>
            <a:endParaRPr lang="en-GB"/>
          </a:p>
        </p:txBody>
      </p:sp>
      <p:sp>
        <p:nvSpPr>
          <p:cNvPr id="4" name="Footer Placeholder 3"/>
          <p:cNvSpPr>
            <a:spLocks noGrp="1"/>
          </p:cNvSpPr>
          <p:nvPr>
            <p:ph type="ftr" sz="quarter" idx="2"/>
          </p:nvPr>
        </p:nvSpPr>
        <p:spPr>
          <a:xfrm>
            <a:off x="0" y="6457411"/>
            <a:ext cx="4303313"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7411"/>
            <a:ext cx="4303313" cy="340264"/>
          </a:xfrm>
          <a:prstGeom prst="rect">
            <a:avLst/>
          </a:prstGeom>
        </p:spPr>
        <p:txBody>
          <a:bodyPr vert="horz" lIns="91440" tIns="45720" rIns="91440" bIns="45720" rtlCol="0" anchor="b"/>
          <a:lstStyle>
            <a:lvl1pPr algn="r">
              <a:defRPr sz="1200"/>
            </a:lvl1pPr>
          </a:lstStyle>
          <a:p>
            <a:fld id="{FC1E8BEB-EE9C-4DBC-BA38-B5A9C6EB1B01}" type="slidenum">
              <a:rPr lang="en-GB" smtClean="0"/>
              <a:t>‹#›</a:t>
            </a:fld>
            <a:endParaRPr lang="en-GB"/>
          </a:p>
        </p:txBody>
      </p:sp>
    </p:spTree>
    <p:extLst>
      <p:ext uri="{BB962C8B-B14F-4D97-AF65-F5344CB8AC3E}">
        <p14:creationId xmlns:p14="http://schemas.microsoft.com/office/powerpoint/2010/main" val="124756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1"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699" y="0"/>
            <a:ext cx="4302231" cy="339884"/>
          </a:xfrm>
          <a:prstGeom prst="rect">
            <a:avLst/>
          </a:prstGeom>
        </p:spPr>
        <p:txBody>
          <a:bodyPr vert="horz" lIns="91440" tIns="45720" rIns="91440" bIns="45720" rtlCol="0"/>
          <a:lstStyle>
            <a:lvl1pPr algn="r">
              <a:defRPr sz="1200"/>
            </a:lvl1pPr>
          </a:lstStyle>
          <a:p>
            <a:fld id="{BB70DA96-C19F-4D86-AC00-BCBD726C5FE0}" type="datetimeFigureOut">
              <a:rPr lang="en-GB" smtClean="0"/>
              <a:pPr/>
              <a:t>22/11/2019</a:t>
            </a:fld>
            <a:endParaRPr lang="en-GB"/>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56612"/>
            <a:ext cx="4302231"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699" y="6456612"/>
            <a:ext cx="4302231" cy="339884"/>
          </a:xfrm>
          <a:prstGeom prst="rect">
            <a:avLst/>
          </a:prstGeom>
        </p:spPr>
        <p:txBody>
          <a:bodyPr vert="horz" lIns="91440" tIns="45720" rIns="91440" bIns="45720" rtlCol="0" anchor="b"/>
          <a:lstStyle>
            <a:lvl1pPr algn="r">
              <a:defRPr sz="1200"/>
            </a:lvl1pPr>
          </a:lstStyle>
          <a:p>
            <a:fld id="{1F7CD418-2DEC-4A04-820D-CE1E910E1628}" type="slidenum">
              <a:rPr lang="en-GB" smtClean="0"/>
              <a:pPr/>
              <a:t>‹#›</a:t>
            </a:fld>
            <a:endParaRPr lang="en-GB"/>
          </a:p>
        </p:txBody>
      </p:sp>
    </p:spTree>
    <p:extLst>
      <p:ext uri="{BB962C8B-B14F-4D97-AF65-F5344CB8AC3E}">
        <p14:creationId xmlns:p14="http://schemas.microsoft.com/office/powerpoint/2010/main" val="110546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newsvote.bbc.co.uk/1/hi/business/7827560.s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SvDUEaIqjoI"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r>
              <a:rPr lang="en-GB" dirty="0" smtClean="0">
                <a:latin typeface="Arial" pitchFamily="34" charset="0"/>
              </a:rPr>
              <a:t>Teacher should pick learning intentions from these to display to class and bring their attention to when suitable. </a:t>
            </a:r>
            <a:r>
              <a:rPr lang="en-GB" dirty="0" smtClean="0"/>
              <a:t>Pupils could check these off as they</a:t>
            </a:r>
            <a:r>
              <a:rPr lang="en-GB" baseline="0" dirty="0" smtClean="0"/>
              <a:t> go through the course.</a:t>
            </a:r>
            <a:endParaRPr lang="en-GB" dirty="0" smtClean="0">
              <a:latin typeface="Arial" pitchFamily="34" charset="0"/>
            </a:endParaRPr>
          </a:p>
        </p:txBody>
      </p:sp>
      <p:sp>
        <p:nvSpPr>
          <p:cNvPr id="83972"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B230484-26BD-422D-B8A9-FEC684EB9740}" type="slidenum">
              <a:rPr lang="en-GB" smtClean="0">
                <a:solidFill>
                  <a:prstClr val="black"/>
                </a:solidFill>
              </a:rPr>
              <a:pPr eaLnBrk="1" hangingPunct="1">
                <a:defRPr/>
              </a:pPr>
              <a:t>2</a:t>
            </a:fld>
            <a:endParaRPr lang="en-GB"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http://www.bbc.co.uk/learningzone/clips/production/8487.html</a:t>
            </a:r>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32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http://newsvote.bbc.co.uk/1/hi/business/7827560.stm</a:t>
            </a:r>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33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34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Cosmetics</a:t>
            </a:r>
            <a:r>
              <a:rPr lang="en-GB" baseline="0" dirty="0" smtClean="0"/>
              <a:t> business LUSH aim to minimise packaging: https://www.youtube.com/watch?v=D93eqr0yF1o</a:t>
            </a:r>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50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r>
              <a:rPr lang="en-GB" dirty="0" smtClean="0"/>
              <a:t>Teacher should pick Assessment Standards from these to display to class and bring their attention to when suitable. Pupils could check these off as they</a:t>
            </a:r>
            <a:r>
              <a:rPr lang="en-GB" baseline="0" dirty="0" smtClean="0"/>
              <a:t> go through the course. The key symbol in used to show learners which pages/slides that contain information which is directly related to the assessment standards for this unit. This should aid them when revising for their unit assessments.</a:t>
            </a:r>
            <a:endParaRPr lang="en-GB" dirty="0" smtClean="0"/>
          </a:p>
        </p:txBody>
      </p:sp>
      <p:sp>
        <p:nvSpPr>
          <p:cNvPr id="83972"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1984" indent="-285379" eaLnBrk="0" hangingPunct="0">
              <a:defRPr>
                <a:solidFill>
                  <a:schemeClr val="tx1"/>
                </a:solidFill>
                <a:latin typeface="Arial" charset="0"/>
              </a:defRPr>
            </a:lvl2pPr>
            <a:lvl3pPr marL="1141514" indent="-228303" eaLnBrk="0" hangingPunct="0">
              <a:defRPr>
                <a:solidFill>
                  <a:schemeClr val="tx1"/>
                </a:solidFill>
                <a:latin typeface="Arial" charset="0"/>
              </a:defRPr>
            </a:lvl3pPr>
            <a:lvl4pPr marL="1598120" indent="-228303" eaLnBrk="0" hangingPunct="0">
              <a:defRPr>
                <a:solidFill>
                  <a:schemeClr val="tx1"/>
                </a:solidFill>
                <a:latin typeface="Arial" charset="0"/>
              </a:defRPr>
            </a:lvl4pPr>
            <a:lvl5pPr marL="2054725" indent="-228303" eaLnBrk="0" hangingPunct="0">
              <a:defRPr>
                <a:solidFill>
                  <a:schemeClr val="tx1"/>
                </a:solidFill>
                <a:latin typeface="Arial" charset="0"/>
              </a:defRPr>
            </a:lvl5pPr>
            <a:lvl6pPr marL="2511331" indent="-228303" eaLnBrk="0" fontAlgn="base" hangingPunct="0">
              <a:spcBef>
                <a:spcPct val="0"/>
              </a:spcBef>
              <a:spcAft>
                <a:spcPct val="0"/>
              </a:spcAft>
              <a:defRPr>
                <a:solidFill>
                  <a:schemeClr val="tx1"/>
                </a:solidFill>
                <a:latin typeface="Arial" charset="0"/>
              </a:defRPr>
            </a:lvl6pPr>
            <a:lvl7pPr marL="2967937" indent="-228303" eaLnBrk="0" fontAlgn="base" hangingPunct="0">
              <a:spcBef>
                <a:spcPct val="0"/>
              </a:spcBef>
              <a:spcAft>
                <a:spcPct val="0"/>
              </a:spcAft>
              <a:defRPr>
                <a:solidFill>
                  <a:schemeClr val="tx1"/>
                </a:solidFill>
                <a:latin typeface="Arial" charset="0"/>
              </a:defRPr>
            </a:lvl7pPr>
            <a:lvl8pPr marL="3424542" indent="-228303" eaLnBrk="0" fontAlgn="base" hangingPunct="0">
              <a:spcBef>
                <a:spcPct val="0"/>
              </a:spcBef>
              <a:spcAft>
                <a:spcPct val="0"/>
              </a:spcAft>
              <a:defRPr>
                <a:solidFill>
                  <a:schemeClr val="tx1"/>
                </a:solidFill>
                <a:latin typeface="Arial" charset="0"/>
              </a:defRPr>
            </a:lvl8pPr>
            <a:lvl9pPr marL="3881148" indent="-228303" eaLnBrk="0" fontAlgn="base" hangingPunct="0">
              <a:spcBef>
                <a:spcPct val="0"/>
              </a:spcBef>
              <a:spcAft>
                <a:spcPct val="0"/>
              </a:spcAft>
              <a:defRPr>
                <a:solidFill>
                  <a:schemeClr val="tx1"/>
                </a:solidFill>
                <a:latin typeface="Arial" charset="0"/>
              </a:defRPr>
            </a:lvl9pPr>
          </a:lstStyle>
          <a:p>
            <a:pPr eaLnBrk="1" hangingPunct="1">
              <a:defRPr/>
            </a:pPr>
            <a:fld id="{7937F621-C754-498B-9257-D92FC768A5B9}" type="slidenum">
              <a:rPr lang="en-GB" smtClean="0">
                <a:solidFill>
                  <a:prstClr val="black"/>
                </a:solidFill>
              </a:rPr>
              <a:pPr eaLnBrk="1" hangingPunct="1">
                <a:defRPr/>
              </a:pPr>
              <a:t>3</a:t>
            </a:fld>
            <a:endParaRPr lang="en-GB"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17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23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27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Video clip of United</a:t>
            </a:r>
            <a:r>
              <a:rPr lang="en-GB" baseline="0" dirty="0" smtClean="0"/>
              <a:t> Biscuits is available on the staff drive to show to pupils as an example of Capital intensive production.</a:t>
            </a:r>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28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Video Clip: https://www.youtube.com/watch?v=DTWnQDAhp9k</a:t>
            </a:r>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30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http://www.youtube.com/watch?v=SvDUEaIqjoI</a:t>
            </a:r>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2E05DC-D014-4FC8-9A22-4189E4B73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836421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59E4393C-C9A1-4441-9C67-478DF5B7AA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60819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D6BB49-AB1A-4E58-8705-7145C5EAFC6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48879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DAE6FE-FC11-43FB-8CFA-CDBBC685E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75482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CB916B-8EF3-4231-AE55-4F717136D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66330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FB483C-2EE5-4B5B-9902-E113C63AF3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370460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4C895E-3311-44B2-826F-99421C7AB70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290094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E5996D-852C-4107-B728-B692A00D2AF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82140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B93AFC-290E-4B27-B1C0-E681B3BE24C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5202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4F86AB-7AF7-43A2-BA76-E44FF852BF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0737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F22D04-CC4E-4D0E-81EB-AA27515CF2E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571789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B7D449-D45B-45D0-BCF6-02A96BB5A5E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74322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2BC89-5261-40DF-96FA-40E73E2EA4C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75555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7010400" y="6381750"/>
            <a:ext cx="2133600" cy="476250"/>
          </a:xfrm>
        </p:spPr>
        <p:txBody>
          <a:bodyPr/>
          <a:lstStyle>
            <a:lvl1pPr>
              <a:defRPr/>
            </a:lvl1pPr>
          </a:lstStyle>
          <a:p>
            <a:fld id="{6A73A6CA-CFC0-4E95-970A-07E8EF9B430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8D25FC09-463E-43EB-A05C-0507DBABD68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899460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newsvote.bbc.co.uk/1/hi/business/7827560.stm" TargetMode="Externa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bc.co.uk/education/clips/z28k2hv"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w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w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bc.co.uk/learningzone/clips/bridgewater-pottery-made-in-britain/12862.html"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hyperlink" Target="http://www.youtube.com/watch?v=je3PgO400Ak" TargetMode="External"/><Relationship Id="rId3" Type="http://schemas.openxmlformats.org/officeDocument/2006/relationships/hyperlink" Target="http://www.youtube.com/watch?v=QzIdZGOR9vo" TargetMode="External"/><Relationship Id="rId7" Type="http://schemas.openxmlformats.org/officeDocument/2006/relationships/hyperlink" Target="http://www.youtube.com/watch?v=ikP54YdS3Ls" TargetMode="Externa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hyperlink" Target="http://www.telegraph.co.uk/finance/financevideo/8081612/Heinz-Baked-Beans-production.html" TargetMode="External"/><Relationship Id="rId5" Type="http://schemas.openxmlformats.org/officeDocument/2006/relationships/hyperlink" Target="http://www.youtube.com/watch?v=lDfopTJOu6k" TargetMode="External"/><Relationship Id="rId4" Type="http://schemas.openxmlformats.org/officeDocument/2006/relationships/hyperlink" Target="http://www.youtube.com/watch?v=Yy8OdRggFz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wmf"/><Relationship Id="rId4" Type="http://schemas.openxmlformats.org/officeDocument/2006/relationships/hyperlink" Target="http://newsvote.bbc.co.uk/1/hi/business/7827560.s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bc.co.uk/schools/gcsebitesize/business/production/locationanddistributionvid.shtml"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gif"/></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bbc.co.uk/schools/gcsebitesize/business/environment/acompetitivemarketvid.shtml" TargetMode="Externa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8" Type="http://schemas.openxmlformats.org/officeDocument/2006/relationships/hyperlink" Target="http://www.google.co.uk/imgres?imgurl=http://www.safetysavers.co.uk/UserFiles/4700-Files/Image/mcdonalds.jpg&amp;imgrefurl=http://www.safetysavers.co.uk/&amp;usg=__fDx2Olk5Wm4yjedck7FKRfp84ds=&amp;h=647&amp;w=800&amp;sz=217&amp;hl=en&amp;start=6&amp;zoom=1&amp;um=1&amp;itbs=1&amp;tbnid=97d3NEloosJqKM:&amp;tbnh=116&amp;tbnw=143&amp;prev=/images?q=mcdonalds&amp;um=1&amp;hl=en&amp;safe=active&amp;tbs=isch:1&amp;ei=V5yITay6MeKR0QGPyajGDg" TargetMode="External"/><Relationship Id="rId13" Type="http://schemas.openxmlformats.org/officeDocument/2006/relationships/image" Target="../media/image51.jpeg"/><Relationship Id="rId3" Type="http://schemas.openxmlformats.org/officeDocument/2006/relationships/image" Target="../media/image10.png"/><Relationship Id="rId7" Type="http://schemas.openxmlformats.org/officeDocument/2006/relationships/image" Target="../media/image48.jpeg"/><Relationship Id="rId12" Type="http://schemas.openxmlformats.org/officeDocument/2006/relationships/hyperlink" Target="http://www.google.co.uk/imgres?imgurl=http://newsimg.bbc.co.uk/media/images/40372000/jpg/_40372935_mands_203.jpg&amp;imgrefurl=http://news.bbc.co.uk/2/hi/talking_point/3886391.stm&amp;usg=__AP2YSy3FWxpt4xWupI5zhROlnGQ=&amp;h=152&amp;w=203&amp;sz=6&amp;hl=en&amp;start=3&amp;zoom=1&amp;um=1&amp;itbs=1&amp;tbnid=IEw9Q2_ISxA41M:&amp;tbnh=79&amp;tbnw=105&amp;prev=/images?q=marks+and+spencer+logo&amp;um=1&amp;hl=en&amp;safe=active&amp;tbs=isch:1&amp;ei=jJyITd2bDseEtgeykvzfDQ" TargetMode="External"/><Relationship Id="rId17" Type="http://schemas.openxmlformats.org/officeDocument/2006/relationships/image" Target="../media/image53.jpeg"/><Relationship Id="rId2" Type="http://schemas.openxmlformats.org/officeDocument/2006/relationships/image" Target="../media/image8.png"/><Relationship Id="rId16" Type="http://schemas.openxmlformats.org/officeDocument/2006/relationships/hyperlink" Target="http://www.google.co.uk/imgres?imgurl=http://www.sterlingtimes.org/andrex_puppy.jpg&amp;imgrefurl=http://www.sterlingtimes.org/memorable_images69.htm&amp;usg=__vdRWfQvRo-I_rL3jbtkqN6FwuT8=&amp;h=164&amp;w=240&amp;sz=6&amp;hl=en&amp;start=6&amp;zoom=1&amp;um=1&amp;itbs=1&amp;tbnid=_uhrX01JNDjtxM:&amp;tbnh=75&amp;tbnw=110&amp;prev=/images?q=andrex&amp;um=1&amp;hl=en&amp;safe=active&amp;tbs=isch:1&amp;ei=15uITcD1JdOftweS4Kj_DQ" TargetMode="External"/><Relationship Id="rId1" Type="http://schemas.openxmlformats.org/officeDocument/2006/relationships/slideLayout" Target="../slideLayouts/slideLayout18.xml"/><Relationship Id="rId6" Type="http://schemas.openxmlformats.org/officeDocument/2006/relationships/hyperlink" Target="http://www.google.co.uk/imgres?imgurl=http://salisburyccm.co.uk/uploads/images/National/UNK-The_Body_Shop-o_470797a.jpg&amp;imgrefurl=http://salisburyccm.co.uk/index.php?page=body-shop&amp;usg=__bXDKySNUH_1HtmDD2av5-l-b-6Q=&amp;h=280&amp;w=380&amp;sz=27&amp;hl=en&amp;start=5&amp;zoom=1&amp;um=1&amp;itbs=1&amp;tbnid=_m4a75e7qT3bBM:&amp;tbnh=91&amp;tbnw=123&amp;prev=/images?q=the+body+shop&amp;um=1&amp;hl=en&amp;safe=active&amp;tbs=isch:1&amp;ei=9puITdqtKYqa0QGm48mLDg" TargetMode="External"/><Relationship Id="rId11" Type="http://schemas.openxmlformats.org/officeDocument/2006/relationships/image" Target="../media/image50.jpeg"/><Relationship Id="rId5" Type="http://schemas.openxmlformats.org/officeDocument/2006/relationships/image" Target="../media/image47.jpeg"/><Relationship Id="rId15" Type="http://schemas.openxmlformats.org/officeDocument/2006/relationships/image" Target="../media/image52.jpeg"/><Relationship Id="rId10" Type="http://schemas.openxmlformats.org/officeDocument/2006/relationships/hyperlink" Target="http://www.google.co.uk/imgres?imgurl=http://www.teamfenson.com/images/nike-logo2.gif&amp;imgrefurl=http://www.teamfenson.com/sponsors.html&amp;usg=__UohsvlaJKkTTnFtzqxWbnN814fY=&amp;h=1106&amp;w=1768&amp;sz=52&amp;hl=en&amp;start=1&amp;zoom=1&amp;um=1&amp;itbs=1&amp;tbnid=85j5IC0u-97dSM:&amp;tbnh=94&amp;tbnw=150&amp;prev=/images?q=nike&amp;um=1&amp;hl=en&amp;safe=active&amp;tbs=isch:1&amp;ei=tpuITf-zEIW2tgeuvJ3pDQ" TargetMode="External"/><Relationship Id="rId4" Type="http://schemas.openxmlformats.org/officeDocument/2006/relationships/hyperlink" Target="http://www.google.co.uk/imgres?imgurl=http://www.blonde2dot0.com/blog/wp-content/uploads/2010/01/starbucks-logo.jpg&amp;imgrefurl=http://thenextweb.com/2010/01/11/starbucks-formula-social-media-success/&amp;usg=__0WVAUGIvdZy05_VihFGiGOv0F6E=&amp;h=299&amp;w=291&amp;sz=23&amp;hl=en&amp;start=1&amp;zoom=1&amp;um=1&amp;itbs=1&amp;tbnid=uu_r-Mg0b9j3-M:&amp;tbnh=116&amp;tbnw=113&amp;prev=/images?q=starbucks&amp;um=1&amp;hl=en&amp;safe=active&amp;tbs=isch:1&amp;ei=qpuITZ-WG6O80QHY9smpDg" TargetMode="External"/><Relationship Id="rId9" Type="http://schemas.openxmlformats.org/officeDocument/2006/relationships/image" Target="../media/image49.jpeg"/><Relationship Id="rId14" Type="http://schemas.openxmlformats.org/officeDocument/2006/relationships/hyperlink" Target="http://pricechecker.org.uk/images/primark-logo.gi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http://t3.gstatic.com/images?q=tbn:ANd9GcRii1xx9IEwr9V7I8iy8TfDDguo1b75vaAqAhtqHasPmbyc1o4ifDB6cZE" TargetMode="External"/><Relationship Id="rId5" Type="http://schemas.openxmlformats.org/officeDocument/2006/relationships/image" Target="../media/image55.png"/><Relationship Id="rId4" Type="http://schemas.openxmlformats.org/officeDocument/2006/relationships/image" Target="http://t1.gstatic.com/images?q=tbn:ANd9GcQ4c4GCN3R19vIYUsGuWq1xwOU0MORKlOpjmU8DDPy0zw1_H12wy149Uq4"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_KZWe0sYglc"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8"/>
          <p:cNvSpPr>
            <a:spLocks noChangeArrowheads="1"/>
          </p:cNvSpPr>
          <p:nvPr/>
        </p:nvSpPr>
        <p:spPr bwMode="auto">
          <a:xfrm>
            <a:off x="250825" y="188913"/>
            <a:ext cx="8677275" cy="1944687"/>
          </a:xfrm>
          <a:prstGeom prst="rect">
            <a:avLst/>
          </a:prstGeom>
          <a:solidFill>
            <a:schemeClr val="accent5"/>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GB" sz="4000" b="1" dirty="0" smtClean="0">
                <a:solidFill>
                  <a:srgbClr val="000000"/>
                </a:solidFill>
                <a:latin typeface="Arial Rounded MT Bold" pitchFamily="34" charset="0"/>
                <a:ea typeface="Adobe Gothic Std B" pitchFamily="34" charset="-128"/>
                <a:cs typeface="Arial" pitchFamily="34" charset="0"/>
              </a:rPr>
              <a:t>National 5 Business Management</a:t>
            </a:r>
            <a:br>
              <a:rPr lang="en-GB" sz="4000" b="1" dirty="0" smtClean="0">
                <a:solidFill>
                  <a:srgbClr val="000000"/>
                </a:solidFill>
                <a:latin typeface="Arial Rounded MT Bold" pitchFamily="34" charset="0"/>
                <a:ea typeface="Adobe Gothic Std B" pitchFamily="34" charset="-128"/>
                <a:cs typeface="Arial" pitchFamily="34" charset="0"/>
              </a:rPr>
            </a:br>
            <a:r>
              <a:rPr lang="en-GB" sz="3800" b="1" dirty="0" smtClean="0">
                <a:solidFill>
                  <a:srgbClr val="000000"/>
                </a:solidFill>
                <a:latin typeface="Arial Rounded MT Bold" pitchFamily="34" charset="0"/>
                <a:ea typeface="Adobe Gothic Std B" pitchFamily="34" charset="-128"/>
                <a:cs typeface="Arial" pitchFamily="34" charset="0"/>
              </a:rPr>
              <a:t>Management of Operations</a:t>
            </a:r>
          </a:p>
          <a:p>
            <a:pPr algn="ctr" fontAlgn="base">
              <a:spcBef>
                <a:spcPct val="0"/>
              </a:spcBef>
              <a:spcAft>
                <a:spcPct val="0"/>
              </a:spcAft>
            </a:pPr>
            <a:r>
              <a:rPr lang="en-GB" sz="3800" b="1" dirty="0" smtClean="0">
                <a:solidFill>
                  <a:srgbClr val="000000"/>
                </a:solidFill>
                <a:latin typeface="Arial Rounded MT Bold" pitchFamily="34" charset="0"/>
                <a:ea typeface="Adobe Gothic Std B" pitchFamily="34" charset="-128"/>
                <a:cs typeface="Arial" pitchFamily="34" charset="0"/>
              </a:rPr>
              <a:t>Notes and Activities Booklet</a:t>
            </a:r>
          </a:p>
        </p:txBody>
      </p:sp>
      <p:sp>
        <p:nvSpPr>
          <p:cNvPr id="2" name="TextBox 1"/>
          <p:cNvSpPr txBox="1"/>
          <p:nvPr/>
        </p:nvSpPr>
        <p:spPr>
          <a:xfrm>
            <a:off x="2033588" y="3429000"/>
            <a:ext cx="5003800" cy="3048000"/>
          </a:xfrm>
          <a:prstGeom prst="rect">
            <a:avLst/>
          </a:prstGeom>
          <a:solidFill>
            <a:schemeClr val="accent1"/>
          </a:solidFill>
          <a:ln w="76200">
            <a:solidFill>
              <a:schemeClr val="tx1">
                <a:lumMod val="95000"/>
                <a:lumOff val="5000"/>
              </a:schemeClr>
            </a:solidFill>
            <a:prstDash val="solid"/>
          </a:ln>
        </p:spPr>
        <p:txBody>
          <a:bodyPr>
            <a:spAutoFit/>
          </a:bodyPr>
          <a:lstStyle/>
          <a:p>
            <a:pPr fontAlgn="base">
              <a:lnSpc>
                <a:spcPct val="200000"/>
              </a:lnSpc>
              <a:spcBef>
                <a:spcPct val="0"/>
              </a:spcBef>
              <a:spcAft>
                <a:spcPct val="0"/>
              </a:spcAft>
              <a:defRPr/>
            </a:pPr>
            <a:r>
              <a:rPr lang="en-GB" sz="3200" b="1" dirty="0">
                <a:solidFill>
                  <a:srgbClr val="000000"/>
                </a:solidFill>
                <a:latin typeface="Arial Rounded MT Bold" pitchFamily="34" charset="0"/>
                <a:cs typeface="Arial" pitchFamily="34" charset="0"/>
              </a:rPr>
              <a:t>Name:	</a:t>
            </a:r>
          </a:p>
          <a:p>
            <a:pPr fontAlgn="base">
              <a:lnSpc>
                <a:spcPct val="200000"/>
              </a:lnSpc>
              <a:spcBef>
                <a:spcPct val="0"/>
              </a:spcBef>
              <a:spcAft>
                <a:spcPct val="0"/>
              </a:spcAft>
              <a:defRPr/>
            </a:pPr>
            <a:r>
              <a:rPr lang="en-GB" sz="3200" b="1" dirty="0">
                <a:solidFill>
                  <a:srgbClr val="000000"/>
                </a:solidFill>
                <a:latin typeface="Arial Rounded MT Bold" pitchFamily="34" charset="0"/>
                <a:cs typeface="Arial" pitchFamily="34" charset="0"/>
              </a:rPr>
              <a:t>Class:	</a:t>
            </a:r>
          </a:p>
          <a:p>
            <a:pPr fontAlgn="base">
              <a:lnSpc>
                <a:spcPct val="200000"/>
              </a:lnSpc>
              <a:spcBef>
                <a:spcPct val="0"/>
              </a:spcBef>
              <a:spcAft>
                <a:spcPct val="0"/>
              </a:spcAft>
              <a:defRPr/>
            </a:pPr>
            <a:r>
              <a:rPr lang="en-GB" sz="3200" b="1" dirty="0">
                <a:solidFill>
                  <a:srgbClr val="000000"/>
                </a:solidFill>
                <a:latin typeface="Arial Rounded MT Bold" pitchFamily="34" charset="0"/>
                <a:cs typeface="Arial" pitchFamily="34" charset="0"/>
              </a:rPr>
              <a:t>Teacher:	</a:t>
            </a:r>
          </a:p>
        </p:txBody>
      </p:sp>
      <p:sp>
        <p:nvSpPr>
          <p:cNvPr id="3" name="TextBox 2"/>
          <p:cNvSpPr txBox="1"/>
          <p:nvPr/>
        </p:nvSpPr>
        <p:spPr>
          <a:xfrm>
            <a:off x="2409824" y="2362200"/>
            <a:ext cx="3914775" cy="830997"/>
          </a:xfrm>
          <a:prstGeom prst="rect">
            <a:avLst/>
          </a:prstGeom>
          <a:solidFill>
            <a:schemeClr val="accent5"/>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r>
              <a:rPr lang="en-GB" sz="2400" b="1" dirty="0"/>
              <a:t>St Columba’s High School</a:t>
            </a:r>
            <a:endParaRPr lang="en-GB" sz="2400" dirty="0"/>
          </a:p>
          <a:p>
            <a:pPr algn="ctr"/>
            <a:r>
              <a:rPr lang="en-GB" sz="2400" b="1" i="1" dirty="0"/>
              <a:t>ICT FACULTY</a:t>
            </a:r>
            <a:endParaRPr lang="en-GB" sz="2400" b="1" i="1" dirty="0">
              <a:solidFill>
                <a:srgbClr val="000000"/>
              </a:solidFill>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pPr>
              <a:defRPr/>
            </a:pPr>
            <a:fld id="{182E05DC-D014-4FC8-9A22-4189E4B73F1D}" type="slidenum">
              <a:rPr lang="en-GB" smtClean="0">
                <a:solidFill>
                  <a:srgbClr val="000000"/>
                </a:solidFill>
              </a:rPr>
              <a:pPr>
                <a:defRPr/>
              </a:pPr>
              <a:t>1</a:t>
            </a:fld>
            <a:endParaRPr lang="en-GB">
              <a:solidFill>
                <a:srgbClr val="000000"/>
              </a:solidFill>
            </a:endParaRPr>
          </a:p>
        </p:txBody>
      </p:sp>
      <p:pic>
        <p:nvPicPr>
          <p:cNvPr id="8" name="Picture 10" descr="dglxasset[1]">
            <a:hlinkClick r:id="rId2"/>
          </p:cNvPr>
          <p:cNvPicPr>
            <a:picLocks noChangeAspect="1" noChangeArrowheads="1"/>
          </p:cNvPicPr>
          <p:nvPr/>
        </p:nvPicPr>
        <p:blipFill>
          <a:blip r:embed="rId3" cstate="print"/>
          <a:srcRect/>
          <a:stretch>
            <a:fillRect/>
          </a:stretch>
        </p:blipFill>
        <p:spPr bwMode="auto">
          <a:xfrm>
            <a:off x="0" y="2438400"/>
            <a:ext cx="1828800" cy="1733138"/>
          </a:xfrm>
          <a:prstGeom prst="rect">
            <a:avLst/>
          </a:prstGeom>
          <a:noFill/>
          <a:ln w="9525">
            <a:noFill/>
            <a:miter lim="800000"/>
            <a:headEnd/>
            <a:tailEnd/>
          </a:ln>
        </p:spPr>
      </p:pic>
      <p:pic>
        <p:nvPicPr>
          <p:cNvPr id="57347" name="Picture 3" descr="https://openclipart.org/image/800px/svg_to_png/2213/kuba-crystal-earth-recycle.png"/>
          <p:cNvPicPr>
            <a:picLocks noChangeAspect="1" noChangeArrowheads="1"/>
          </p:cNvPicPr>
          <p:nvPr/>
        </p:nvPicPr>
        <p:blipFill>
          <a:blip r:embed="rId4" cstate="print"/>
          <a:srcRect/>
          <a:stretch>
            <a:fillRect/>
          </a:stretch>
        </p:blipFill>
        <p:spPr bwMode="auto">
          <a:xfrm>
            <a:off x="7391400" y="5029200"/>
            <a:ext cx="1499596" cy="1558925"/>
          </a:xfrm>
          <a:prstGeom prst="rect">
            <a:avLst/>
          </a:prstGeom>
          <a:noFill/>
        </p:spPr>
      </p:pic>
      <p:pic>
        <p:nvPicPr>
          <p:cNvPr id="14" name="Picture 1" descr="C:\Documents and Settings\STMCNEIL01\Local Settings\Temporary Internet Files\Content.IE5\CW5ORA3G\MC900149986[1].wmf"/>
          <p:cNvPicPr>
            <a:picLocks noChangeAspect="1" noChangeArrowheads="1"/>
          </p:cNvPicPr>
          <p:nvPr/>
        </p:nvPicPr>
        <p:blipFill>
          <a:blip r:embed="rId5" cstate="print"/>
          <a:srcRect/>
          <a:stretch>
            <a:fillRect/>
          </a:stretch>
        </p:blipFill>
        <p:spPr bwMode="auto">
          <a:xfrm>
            <a:off x="139549" y="5029200"/>
            <a:ext cx="1765451" cy="1523609"/>
          </a:xfrm>
          <a:prstGeom prst="rect">
            <a:avLst/>
          </a:prstGeom>
          <a:noFill/>
          <a:ln w="9525">
            <a:noFill/>
            <a:miter lim="800000"/>
            <a:headEnd/>
            <a:tailEnd/>
          </a:ln>
        </p:spPr>
      </p:pic>
      <p:pic>
        <p:nvPicPr>
          <p:cNvPr id="16" name="Picture 2" descr="http://www.google.co.uk/url?sa=i&amp;source=imgres&amp;cd=&amp;ved=0CAkQjBwwAA&amp;url=http%3A%2F%2Fwww.greenerpackage.com%2Fsites%2Fdefault%2Ffiles%2Fimagecache%2Finline_max%2FMachinery_0.jpg&amp;ei=nR2EVceSH5OV7AaQzLf4BQ&amp;psig=AFQjCNHAzkIJuZwbU3dpuyx22-W8mCS_Xw&amp;ust=1434808093703342"/>
          <p:cNvPicPr>
            <a:picLocks noChangeAspect="1" noChangeArrowheads="1"/>
          </p:cNvPicPr>
          <p:nvPr/>
        </p:nvPicPr>
        <p:blipFill>
          <a:blip r:embed="rId6" cstate="print">
            <a:clrChange>
              <a:clrFrom>
                <a:srgbClr val="F3F3FF"/>
              </a:clrFrom>
              <a:clrTo>
                <a:srgbClr val="F3F3FF">
                  <a:alpha val="0"/>
                </a:srgbClr>
              </a:clrTo>
            </a:clrChange>
          </a:blip>
          <a:srcRect/>
          <a:stretch>
            <a:fillRect/>
          </a:stretch>
        </p:blipFill>
        <p:spPr bwMode="auto">
          <a:xfrm>
            <a:off x="6908800" y="2438400"/>
            <a:ext cx="2540000" cy="1905000"/>
          </a:xfrm>
          <a:prstGeom prst="rect">
            <a:avLst/>
          </a:prstGeom>
          <a:noFill/>
        </p:spPr>
      </p:pic>
    </p:spTree>
    <p:extLst>
      <p:ext uri="{BB962C8B-B14F-4D97-AF65-F5344CB8AC3E}">
        <p14:creationId xmlns:p14="http://schemas.microsoft.com/office/powerpoint/2010/main" val="13188493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10</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Suppliers Intro</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b="1" dirty="0" smtClean="0"/>
              <a:t>PAIRED ACTIVITY</a:t>
            </a:r>
            <a:endParaRPr lang="en-GB" b="1" dirty="0"/>
          </a:p>
          <a:p>
            <a:endParaRPr lang="en-GB" dirty="0" smtClean="0"/>
          </a:p>
          <a:p>
            <a:pPr>
              <a:defRPr/>
            </a:pPr>
            <a:r>
              <a:rPr lang="en-GB" dirty="0" smtClean="0"/>
              <a:t>When buying stock it is often the case that a business has a choice of what supplier to order from</a:t>
            </a:r>
          </a:p>
          <a:p>
            <a:pPr>
              <a:defRPr/>
            </a:pPr>
            <a:r>
              <a:rPr lang="en-GB" dirty="0" smtClean="0"/>
              <a:t>The buying staff (part of the Operations Dept) are influenced to buy from one supplier over another by various factors</a:t>
            </a:r>
          </a:p>
          <a:p>
            <a:pPr>
              <a:defRPr/>
            </a:pPr>
            <a:r>
              <a:rPr lang="en-GB" dirty="0" smtClean="0"/>
              <a:t>This is similar to how you choose where to buy items when you have a choice of shops/online retailers who could supply the good/service to you</a:t>
            </a:r>
          </a:p>
          <a:p>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
        <p:nvSpPr>
          <p:cNvPr id="8" name="Rectangle 3"/>
          <p:cNvSpPr txBox="1">
            <a:spLocks noRot="1" noChangeArrowheads="1"/>
          </p:cNvSpPr>
          <p:nvPr/>
        </p:nvSpPr>
        <p:spPr>
          <a:xfrm>
            <a:off x="115570" y="3505200"/>
            <a:ext cx="4191000" cy="4498975"/>
          </a:xfrm>
          <a:prstGeom prst="rect">
            <a:avLst/>
          </a:prstGeom>
        </p:spPr>
        <p:txBody>
          <a:bodyPr/>
          <a:lstStyle/>
          <a:p>
            <a:pPr marR="0" lvl="0" algn="l" defTabSz="914400" rtl="0" eaLnBrk="1" fontAlgn="base" latinLnBrk="0" hangingPunct="1">
              <a:lnSpc>
                <a:spcPct val="80000"/>
              </a:lnSpc>
              <a:spcBef>
                <a:spcPct val="20000"/>
              </a:spcBef>
              <a:spcAft>
                <a:spcPct val="0"/>
              </a:spcAft>
              <a:buClrTx/>
              <a:buSzTx/>
              <a:buFont typeface="Arial" charset="0"/>
              <a:buNone/>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Using the list of items opposite, discuss</a:t>
            </a:r>
            <a:r>
              <a:rPr kumimoji="0" lang="en-GB" b="0" i="0" u="none" strike="noStrike" kern="0" cap="none" spc="0" normalizeH="0" noProof="0" dirty="0" smtClean="0">
                <a:ln>
                  <a:noFill/>
                </a:ln>
                <a:solidFill>
                  <a:schemeClr val="tx1"/>
                </a:solidFill>
                <a:effectLst/>
                <a:uLnTx/>
                <a:uFillTx/>
                <a:latin typeface="+mn-lt"/>
                <a:ea typeface="+mn-ea"/>
                <a:cs typeface="+mn-cs"/>
              </a:rPr>
              <a:t> with your partner and</a:t>
            </a:r>
            <a:r>
              <a:rPr kumimoji="0" lang="en-GB" b="0" i="0" u="none" strike="noStrike" kern="0" cap="none" spc="0" normalizeH="0" baseline="0" noProof="0" dirty="0" smtClean="0">
                <a:ln>
                  <a:noFill/>
                </a:ln>
                <a:solidFill>
                  <a:schemeClr val="tx1"/>
                </a:solidFill>
                <a:effectLst/>
                <a:uLnTx/>
                <a:uFillTx/>
                <a:latin typeface="+mn-lt"/>
                <a:ea typeface="+mn-ea"/>
                <a:cs typeface="+mn-cs"/>
              </a:rPr>
              <a:t> answer the following in</a:t>
            </a:r>
            <a:r>
              <a:rPr kumimoji="0" lang="en-GB" b="0" i="0" u="none" strike="noStrike" kern="0" cap="none" spc="0" normalizeH="0" noProof="0" dirty="0" smtClean="0">
                <a:ln>
                  <a:noFill/>
                </a:ln>
                <a:solidFill>
                  <a:schemeClr val="tx1"/>
                </a:solidFill>
                <a:effectLst/>
                <a:uLnTx/>
                <a:uFillTx/>
                <a:latin typeface="+mn-lt"/>
                <a:ea typeface="+mn-ea"/>
                <a:cs typeface="+mn-cs"/>
              </a:rPr>
              <a:t> your jotter</a:t>
            </a:r>
            <a:r>
              <a:rPr kumimoji="0" lang="en-GB" b="0" i="0" u="none" strike="noStrike" kern="0" cap="none" spc="0" normalizeH="0" baseline="0" noProof="0" dirty="0" smtClean="0">
                <a:ln>
                  <a:noFill/>
                </a:ln>
                <a:solidFill>
                  <a:schemeClr val="tx1"/>
                </a:solidFill>
                <a:effectLst/>
                <a:uLnTx/>
                <a:uFillTx/>
                <a:latin typeface="+mn-lt"/>
                <a:ea typeface="+mn-ea"/>
                <a:cs typeface="+mn-cs"/>
              </a:rPr>
              <a:t>:</a:t>
            </a:r>
          </a:p>
          <a:p>
            <a:pPr marR="0" lvl="0" algn="l" defTabSz="914400" rtl="0" eaLnBrk="1" fontAlgn="base" latinLnBrk="0" hangingPunct="1">
              <a:lnSpc>
                <a:spcPct val="80000"/>
              </a:lnSpc>
              <a:spcBef>
                <a:spcPct val="20000"/>
              </a:spcBef>
              <a:spcAft>
                <a:spcPct val="0"/>
              </a:spcAft>
              <a:buClrTx/>
              <a:buSzTx/>
              <a:buFont typeface="Arial" charset="0"/>
              <a:buNone/>
              <a:tabLst/>
              <a:defRPr/>
            </a:pPr>
            <a:endParaRPr kumimoji="0" lang="en-GB" b="0" i="0" u="none" strike="noStrike" kern="0" cap="none" spc="0" normalizeH="0" baseline="0" noProof="0" dirty="0" smtClean="0">
              <a:ln>
                <a:noFill/>
              </a:ln>
              <a:solidFill>
                <a:schemeClr val="tx1"/>
              </a:solidFill>
              <a:effectLst/>
              <a:uLnTx/>
              <a:uFillTx/>
              <a:latin typeface="+mn-lt"/>
              <a:ea typeface="+mn-ea"/>
              <a:cs typeface="+mn-cs"/>
            </a:endParaRPr>
          </a:p>
          <a:p>
            <a:pPr marL="533400" marR="0" lvl="0" indent="-533400" algn="l" defTabSz="914400" rtl="0" eaLnBrk="1" fontAlgn="base" latinLnBrk="0" hangingPunct="1">
              <a:lnSpc>
                <a:spcPct val="80000"/>
              </a:lnSpc>
              <a:spcBef>
                <a:spcPct val="20000"/>
              </a:spcBef>
              <a:spcAft>
                <a:spcPct val="0"/>
              </a:spcAft>
              <a:buClrTx/>
              <a:buSzTx/>
              <a:buFontTx/>
              <a:buAutoNum type="arabicPeriod"/>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List all of the possible suppliers you could buy it from</a:t>
            </a:r>
          </a:p>
          <a:p>
            <a:pPr marL="533400" marR="0" lvl="0" indent="-533400" algn="l" defTabSz="914400" rtl="0" eaLnBrk="1" fontAlgn="base" latinLnBrk="0" hangingPunct="1">
              <a:lnSpc>
                <a:spcPct val="80000"/>
              </a:lnSpc>
              <a:spcBef>
                <a:spcPct val="20000"/>
              </a:spcBef>
              <a:spcAft>
                <a:spcPct val="0"/>
              </a:spcAft>
              <a:buClrTx/>
              <a:buSzTx/>
              <a:buFontTx/>
              <a:buAutoNum type="arabicPeriod"/>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Describe as many advantages and disadvantages of each supplier as you can think of</a:t>
            </a:r>
          </a:p>
          <a:p>
            <a:pPr marL="533400" marR="0" lvl="0" indent="-533400" algn="l" defTabSz="914400" rtl="0" eaLnBrk="1" fontAlgn="base" latinLnBrk="0" hangingPunct="1">
              <a:lnSpc>
                <a:spcPct val="80000"/>
              </a:lnSpc>
              <a:spcBef>
                <a:spcPct val="20000"/>
              </a:spcBef>
              <a:spcAft>
                <a:spcPct val="0"/>
              </a:spcAft>
              <a:buClrTx/>
              <a:buSzTx/>
              <a:buFontTx/>
              <a:buAutoNum type="arabicPeriod"/>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Agree on the ‘best’ supplier to buy from and describe why</a:t>
            </a:r>
          </a:p>
          <a:p>
            <a:pPr marL="533400" marR="0" lvl="0" indent="-533400" algn="l" defTabSz="914400" rtl="0" eaLnBrk="1" fontAlgn="base" latinLnBrk="0" hangingPunct="1">
              <a:lnSpc>
                <a:spcPct val="80000"/>
              </a:lnSpc>
              <a:spcBef>
                <a:spcPct val="20000"/>
              </a:spcBef>
              <a:spcAft>
                <a:spcPct val="0"/>
              </a:spcAft>
              <a:buClrTx/>
              <a:buSzTx/>
              <a:buFontTx/>
              <a:buAutoNum type="arabicPeriod"/>
              <a:tabLst/>
              <a:defRPr/>
            </a:pPr>
            <a:endParaRPr kumimoji="0" lang="en-GB"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Rectangle 4"/>
          <p:cNvSpPr txBox="1">
            <a:spLocks noRot="1" noChangeArrowheads="1"/>
          </p:cNvSpPr>
          <p:nvPr/>
        </p:nvSpPr>
        <p:spPr>
          <a:xfrm>
            <a:off x="4465320" y="3505200"/>
            <a:ext cx="4191000" cy="4498975"/>
          </a:xfrm>
          <a:prstGeom prst="rect">
            <a:avLst/>
          </a:prstGeom>
        </p:spPr>
        <p:txBody>
          <a:bodyPr/>
          <a:lstStyle/>
          <a:p>
            <a:pPr marL="533400" marR="0" lvl="0" indent="-533400" algn="l" defTabSz="914400" rtl="0" eaLnBrk="1" fontAlgn="base" latinLnBrk="0" hangingPunct="1">
              <a:lnSpc>
                <a:spcPct val="80000"/>
              </a:lnSpc>
              <a:spcBef>
                <a:spcPct val="20000"/>
              </a:spcBef>
              <a:spcAft>
                <a:spcPct val="0"/>
              </a:spcAft>
              <a:buClrTx/>
              <a:buSzTx/>
              <a:buFontTx/>
              <a:buAutoNum type="alphaUcPeriod"/>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A spray tan</a:t>
            </a:r>
          </a:p>
          <a:p>
            <a:pPr marL="533400" marR="0" lvl="0" indent="-533400" algn="l" defTabSz="914400" rtl="0" eaLnBrk="1" fontAlgn="base" latinLnBrk="0" hangingPunct="1">
              <a:lnSpc>
                <a:spcPct val="80000"/>
              </a:lnSpc>
              <a:spcBef>
                <a:spcPct val="20000"/>
              </a:spcBef>
              <a:spcAft>
                <a:spcPct val="0"/>
              </a:spcAft>
              <a:buClrTx/>
              <a:buSzTx/>
              <a:buFontTx/>
              <a:buAutoNum type="alphaUcPeriod"/>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A restaurant meal</a:t>
            </a:r>
          </a:p>
          <a:p>
            <a:pPr marL="533400" marR="0" lvl="0" indent="-533400" algn="l" defTabSz="914400" rtl="0" eaLnBrk="1" fontAlgn="base" latinLnBrk="0" hangingPunct="1">
              <a:lnSpc>
                <a:spcPct val="80000"/>
              </a:lnSpc>
              <a:spcBef>
                <a:spcPct val="20000"/>
              </a:spcBef>
              <a:spcAft>
                <a:spcPct val="0"/>
              </a:spcAft>
              <a:buClrTx/>
              <a:buSzTx/>
              <a:buFontTx/>
              <a:buAutoNum type="alphaUcPeriod"/>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A pair of jeans</a:t>
            </a:r>
          </a:p>
          <a:p>
            <a:pPr marL="533400" marR="0" lvl="0" indent="-533400" algn="l" defTabSz="914400" rtl="0" eaLnBrk="1" fontAlgn="base" latinLnBrk="0" hangingPunct="1">
              <a:lnSpc>
                <a:spcPct val="80000"/>
              </a:lnSpc>
              <a:spcBef>
                <a:spcPct val="20000"/>
              </a:spcBef>
              <a:spcAft>
                <a:spcPct val="0"/>
              </a:spcAft>
              <a:buClrTx/>
              <a:buSzTx/>
              <a:buFontTx/>
              <a:buAutoNum type="alphaUcPeriod"/>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An </a:t>
            </a:r>
            <a:r>
              <a:rPr kumimoji="0" lang="en-GB" b="0" i="0" u="none" strike="noStrike" kern="0" cap="none" spc="0" normalizeH="0" baseline="0" noProof="0" dirty="0" err="1" smtClean="0">
                <a:ln>
                  <a:noFill/>
                </a:ln>
                <a:solidFill>
                  <a:schemeClr val="tx1"/>
                </a:solidFill>
                <a:effectLst/>
                <a:uLnTx/>
                <a:uFillTx/>
                <a:latin typeface="+mn-lt"/>
                <a:ea typeface="+mn-ea"/>
                <a:cs typeface="+mn-cs"/>
              </a:rPr>
              <a:t>ipad</a:t>
            </a:r>
            <a:r>
              <a:rPr kumimoji="0" lang="en-GB" b="0" i="0" u="none" strike="noStrike" kern="0" cap="none" spc="0" normalizeH="0" baseline="0" noProof="0" dirty="0" smtClean="0">
                <a:ln>
                  <a:noFill/>
                </a:ln>
                <a:solidFill>
                  <a:schemeClr val="tx1"/>
                </a:solidFill>
                <a:effectLst/>
                <a:uLnTx/>
                <a:uFillTx/>
                <a:latin typeface="+mn-lt"/>
                <a:ea typeface="+mn-ea"/>
                <a:cs typeface="+mn-cs"/>
              </a:rPr>
              <a:t> air</a:t>
            </a:r>
          </a:p>
          <a:p>
            <a:pPr marL="533400" marR="0" lvl="0" indent="-533400" algn="l" defTabSz="914400" rtl="0" eaLnBrk="1" fontAlgn="base" latinLnBrk="0" hangingPunct="1">
              <a:lnSpc>
                <a:spcPct val="80000"/>
              </a:lnSpc>
              <a:spcBef>
                <a:spcPct val="20000"/>
              </a:spcBef>
              <a:spcAft>
                <a:spcPct val="0"/>
              </a:spcAft>
              <a:buClrTx/>
              <a:buSzTx/>
              <a:buFontTx/>
              <a:buAutoNum type="alphaUcPeriod"/>
              <a:tabLst/>
              <a:defRPr/>
            </a:pPr>
            <a:r>
              <a:rPr kumimoji="0" lang="en-GB" b="0" i="0" u="none" strike="noStrike" kern="0" cap="none" spc="0" normalizeH="0" baseline="0" noProof="0" dirty="0" smtClean="0">
                <a:ln>
                  <a:noFill/>
                </a:ln>
                <a:solidFill>
                  <a:schemeClr val="tx1"/>
                </a:solidFill>
                <a:effectLst/>
                <a:uLnTx/>
                <a:uFillTx/>
                <a:latin typeface="+mn-lt"/>
                <a:ea typeface="+mn-ea"/>
                <a:cs typeface="+mn-cs"/>
              </a:rPr>
              <a:t>The latest release by your favourite band</a:t>
            </a:r>
          </a:p>
          <a:p>
            <a:pPr marL="533400" marR="0" lvl="0" indent="-533400" algn="l" defTabSz="914400" rtl="0" eaLnBrk="1" fontAlgn="base" latinLnBrk="0" hangingPunct="1">
              <a:lnSpc>
                <a:spcPct val="80000"/>
              </a:lnSpc>
              <a:spcBef>
                <a:spcPct val="20000"/>
              </a:spcBef>
              <a:spcAft>
                <a:spcPct val="0"/>
              </a:spcAft>
              <a:buClrTx/>
              <a:buSzTx/>
              <a:buFontTx/>
              <a:buAutoNum type="alphaUcPeriod"/>
              <a:tabLst/>
              <a:defRPr/>
            </a:pPr>
            <a:endParaRPr kumimoji="0" lang="en-GB" b="0" i="0" u="none" strike="noStrike" kern="0" cap="none" spc="0" normalizeH="0" baseline="0" noProof="0" dirty="0" smtClean="0">
              <a:ln>
                <a:noFill/>
              </a:ln>
              <a:solidFill>
                <a:schemeClr val="tx1"/>
              </a:solidFill>
              <a:effectLst/>
              <a:uLnTx/>
              <a:uFillTx/>
              <a:latin typeface="+mn-lt"/>
              <a:ea typeface="+mn-ea"/>
              <a:cs typeface="+mn-cs"/>
            </a:endParaRPr>
          </a:p>
          <a:p>
            <a:pPr marL="533400" marR="0" lvl="0" indent="-533400" algn="l" defTabSz="914400" rtl="0" eaLnBrk="1" fontAlgn="base" latinLnBrk="0" hangingPunct="1">
              <a:lnSpc>
                <a:spcPct val="80000"/>
              </a:lnSpc>
              <a:spcBef>
                <a:spcPct val="20000"/>
              </a:spcBef>
              <a:spcAft>
                <a:spcPct val="0"/>
              </a:spcAft>
              <a:buClrTx/>
              <a:buSzTx/>
              <a:buFontTx/>
              <a:buAutoNum type="alphaUcPeriod"/>
              <a:tabLst/>
              <a:defRPr/>
            </a:pPr>
            <a:endParaRPr kumimoji="0" lang="en-GB" b="0" i="0" u="none" strike="noStrike" kern="0" cap="none" spc="0" normalizeH="0" baseline="0" noProof="0" dirty="0" smtClean="0">
              <a:ln>
                <a:noFill/>
              </a:ln>
              <a:solidFill>
                <a:schemeClr val="tx1"/>
              </a:solidFill>
              <a:effectLst/>
              <a:uLnTx/>
              <a:uFillTx/>
              <a:latin typeface="+mn-lt"/>
              <a:ea typeface="+mn-ea"/>
              <a:cs typeface="+mn-cs"/>
            </a:endParaRPr>
          </a:p>
          <a:p>
            <a:pPr marL="533400" marR="0" lvl="0" indent="-533400" algn="l" defTabSz="914400" rtl="0" eaLnBrk="1" fontAlgn="base" latinLnBrk="0" hangingPunct="1">
              <a:lnSpc>
                <a:spcPct val="80000"/>
              </a:lnSpc>
              <a:spcBef>
                <a:spcPct val="20000"/>
              </a:spcBef>
              <a:spcAft>
                <a:spcPct val="0"/>
              </a:spcAft>
              <a:buClrTx/>
              <a:buSzTx/>
              <a:buFontTx/>
              <a:buAutoNum type="alphaUcPeriod"/>
              <a:tabLst/>
              <a:defRPr/>
            </a:pPr>
            <a:endParaRPr kumimoji="0" lang="en-GB"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585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 calcmode="lin" valueType="num">
                                      <p:cBhvr additive="base">
                                        <p:cTn id="5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BA002438-C3CA-4BC0-A209-3C80A1AD91FE}" type="slidenum">
              <a:rPr lang="en-GB"/>
              <a:pPr/>
              <a:t>11</a:t>
            </a:fld>
            <a:endParaRPr lang="en-GB"/>
          </a:p>
        </p:txBody>
      </p:sp>
      <p:grpSp>
        <p:nvGrpSpPr>
          <p:cNvPr id="2" name="Group 2"/>
          <p:cNvGrpSpPr>
            <a:grpSpLocks/>
          </p:cNvGrpSpPr>
          <p:nvPr/>
        </p:nvGrpSpPr>
        <p:grpSpPr bwMode="auto">
          <a:xfrm>
            <a:off x="250825" y="838318"/>
            <a:ext cx="8713788" cy="5791216"/>
            <a:chOff x="2064" y="1514"/>
            <a:chExt cx="1662" cy="3521"/>
          </a:xfrm>
          <a:solidFill>
            <a:schemeClr val="accent5"/>
          </a:solidFill>
        </p:grpSpPr>
        <p:sp>
          <p:nvSpPr>
            <p:cNvPr id="17411" name="Line 3"/>
            <p:cNvSpPr>
              <a:spLocks noChangeShapeType="1"/>
            </p:cNvSpPr>
            <p:nvPr/>
          </p:nvSpPr>
          <p:spPr bwMode="auto">
            <a:xfrm>
              <a:off x="2880" y="1514"/>
              <a:ext cx="0" cy="454"/>
            </a:xfrm>
            <a:prstGeom prst="line">
              <a:avLst/>
            </a:prstGeom>
            <a:grpFill/>
            <a:ln w="38100">
              <a:solidFill>
                <a:schemeClr val="tx1"/>
              </a:solidFill>
              <a:round/>
              <a:headEnd/>
              <a:tailEnd/>
            </a:ln>
            <a:effectLst/>
          </p:spPr>
          <p:txBody>
            <a:bodyPr anchor="ctr"/>
            <a:lstStyle/>
            <a:p>
              <a:endParaRPr lang="en-GB"/>
            </a:p>
          </p:txBody>
        </p:sp>
        <p:sp>
          <p:nvSpPr>
            <p:cNvPr id="17412" name="AutoShape 4"/>
            <p:cNvSpPr>
              <a:spLocks noChangeArrowheads="1"/>
            </p:cNvSpPr>
            <p:nvPr/>
          </p:nvSpPr>
          <p:spPr bwMode="auto">
            <a:xfrm>
              <a:off x="2064" y="1931"/>
              <a:ext cx="1662" cy="3104"/>
            </a:xfrm>
            <a:prstGeom prst="roundRect">
              <a:avLst>
                <a:gd name="adj" fmla="val 16667"/>
              </a:avLst>
            </a:prstGeom>
            <a:grpFill/>
            <a:ln w="9525">
              <a:solidFill>
                <a:schemeClr val="tx1"/>
              </a:solidFill>
              <a:round/>
              <a:headEnd/>
              <a:tailEnd/>
            </a:ln>
            <a:effectLst/>
          </p:spPr>
          <p:txBody>
            <a:bodyPr anchor="ctr"/>
            <a:lstStyle/>
            <a:p>
              <a:pPr>
                <a:spcBef>
                  <a:spcPts val="600"/>
                </a:spcBef>
                <a:spcAft>
                  <a:spcPts val="600"/>
                </a:spcAft>
                <a:buSzPct val="150000"/>
              </a:pPr>
              <a:endParaRPr lang="en-GB" dirty="0">
                <a:latin typeface="Calibri" pitchFamily="34" charset="0"/>
              </a:endParaRPr>
            </a:p>
          </p:txBody>
        </p:sp>
      </p:grpSp>
      <p:sp>
        <p:nvSpPr>
          <p:cNvPr id="17416" name="AutoShape 8"/>
          <p:cNvSpPr>
            <a:spLocks noChangeArrowheads="1"/>
          </p:cNvSpPr>
          <p:nvPr/>
        </p:nvSpPr>
        <p:spPr bwMode="auto">
          <a:xfrm>
            <a:off x="228600" y="650876"/>
            <a:ext cx="8686799" cy="533399"/>
          </a:xfrm>
          <a:prstGeom prst="roundRect">
            <a:avLst>
              <a:gd name="adj" fmla="val 16667"/>
            </a:avLst>
          </a:prstGeom>
          <a:solidFill>
            <a:schemeClr val="accent5"/>
          </a:solidFill>
          <a:ln w="9525">
            <a:solidFill>
              <a:schemeClr val="tx1"/>
            </a:solidFill>
            <a:round/>
            <a:headEnd/>
            <a:tailEnd/>
          </a:ln>
          <a:effectLst/>
        </p:spPr>
        <p:txBody>
          <a:bodyPr anchor="ctr"/>
          <a:lstStyle/>
          <a:p>
            <a:pPr algn="ctr"/>
            <a:r>
              <a:rPr lang="en-GB" dirty="0">
                <a:latin typeface="Calibri" pitchFamily="34" charset="0"/>
              </a:rPr>
              <a:t>The key factors a business needs to take into account when choosing a supplier are: </a:t>
            </a:r>
          </a:p>
        </p:txBody>
      </p:sp>
      <p:sp>
        <p:nvSpPr>
          <p:cNvPr id="14" name="Rectangle 13"/>
          <p:cNvSpPr/>
          <p:nvPr/>
        </p:nvSpPr>
        <p:spPr>
          <a:xfrm>
            <a:off x="897152" y="76200"/>
            <a:ext cx="7499169" cy="430887"/>
          </a:xfrm>
          <a:prstGeom prst="rect">
            <a:avLst/>
          </a:prstGeom>
        </p:spPr>
        <p:txBody>
          <a:bodyPr wrap="none">
            <a:spAutoFit/>
          </a:bodyPr>
          <a:lstStyle/>
          <a:p>
            <a:pPr algn="ctr"/>
            <a:r>
              <a:rPr lang="en-GB" sz="2200" b="1" dirty="0" smtClean="0">
                <a:latin typeface="Verdana" pitchFamily="34" charset="0"/>
                <a:ea typeface="Verdana" pitchFamily="34" charset="0"/>
                <a:cs typeface="Verdana" pitchFamily="34" charset="0"/>
              </a:rPr>
              <a:t>Factors to Consider When Choosing a Supplier</a:t>
            </a:r>
            <a:endParaRPr lang="en-GB" sz="2200" b="1" dirty="0">
              <a:latin typeface="Verdana" pitchFamily="34" charset="0"/>
              <a:ea typeface="Verdana" pitchFamily="34" charset="0"/>
              <a:cs typeface="Verdana" pitchFamily="34" charset="0"/>
            </a:endParaRPr>
          </a:p>
        </p:txBody>
      </p:sp>
      <p:sp>
        <p:nvSpPr>
          <p:cNvPr id="15" name="TextBox 14"/>
          <p:cNvSpPr txBox="1"/>
          <p:nvPr/>
        </p:nvSpPr>
        <p:spPr>
          <a:xfrm>
            <a:off x="277813" y="1794606"/>
            <a:ext cx="8686800" cy="5001369"/>
          </a:xfrm>
          <a:prstGeom prst="rect">
            <a:avLst/>
          </a:prstGeom>
          <a:noFill/>
        </p:spPr>
        <p:txBody>
          <a:bodyPr wrap="square" rtlCol="0">
            <a:spAutoFit/>
          </a:bodyPr>
          <a:lstStyle/>
          <a:p>
            <a:pPr marL="274638">
              <a:spcBef>
                <a:spcPts val="600"/>
              </a:spcBef>
              <a:spcAft>
                <a:spcPts val="600"/>
              </a:spcAft>
              <a:buSzPct val="150000"/>
            </a:pPr>
            <a:r>
              <a:rPr lang="en-GB" b="1" dirty="0" smtClean="0">
                <a:latin typeface="Calibri" pitchFamily="34" charset="0"/>
              </a:rPr>
              <a:t>Price</a:t>
            </a:r>
            <a:r>
              <a:rPr lang="en-GB" dirty="0" smtClean="0">
                <a:latin typeface="Calibri" pitchFamily="34" charset="0"/>
              </a:rPr>
              <a:t> – this needs to be competitive, reasonable and acceptable in relation to the product and the quality </a:t>
            </a:r>
            <a:r>
              <a:rPr lang="en-GB" dirty="0" err="1" smtClean="0">
                <a:latin typeface="Calibri" pitchFamily="34" charset="0"/>
              </a:rPr>
              <a:t>ie</a:t>
            </a:r>
            <a:r>
              <a:rPr lang="en-GB" dirty="0" smtClean="0">
                <a:latin typeface="Calibri" pitchFamily="34" charset="0"/>
              </a:rPr>
              <a:t> ‘does it represent value for money’;</a:t>
            </a:r>
          </a:p>
          <a:p>
            <a:pPr marL="274638">
              <a:spcBef>
                <a:spcPts val="600"/>
              </a:spcBef>
              <a:spcAft>
                <a:spcPts val="600"/>
              </a:spcAft>
              <a:buSzPct val="150000"/>
            </a:pPr>
            <a:r>
              <a:rPr lang="en-GB" b="1" dirty="0" smtClean="0">
                <a:latin typeface="Calibri" pitchFamily="34" charset="0"/>
              </a:rPr>
              <a:t>Quality</a:t>
            </a:r>
            <a:r>
              <a:rPr lang="en-GB" dirty="0" smtClean="0">
                <a:latin typeface="Calibri" pitchFamily="34" charset="0"/>
              </a:rPr>
              <a:t> – this needs to be acceptable level e.g. in relation to price;</a:t>
            </a:r>
          </a:p>
          <a:p>
            <a:pPr marL="274638">
              <a:spcBef>
                <a:spcPts val="600"/>
              </a:spcBef>
              <a:spcAft>
                <a:spcPts val="600"/>
              </a:spcAft>
              <a:buSzPct val="150000"/>
            </a:pPr>
            <a:r>
              <a:rPr lang="en-GB" b="1" dirty="0" smtClean="0">
                <a:latin typeface="Calibri" pitchFamily="34" charset="0"/>
              </a:rPr>
              <a:t>Quantity</a:t>
            </a:r>
            <a:r>
              <a:rPr lang="en-GB" dirty="0" smtClean="0">
                <a:latin typeface="Calibri" pitchFamily="34" charset="0"/>
              </a:rPr>
              <a:t> – are they able to supply the right quantity and be able to do this every time?</a:t>
            </a:r>
          </a:p>
          <a:p>
            <a:pPr marL="274638">
              <a:spcBef>
                <a:spcPts val="600"/>
              </a:spcBef>
              <a:spcAft>
                <a:spcPts val="600"/>
              </a:spcAft>
              <a:buSzPct val="150000"/>
            </a:pPr>
            <a:r>
              <a:rPr lang="en-GB" b="1" dirty="0" smtClean="0">
                <a:latin typeface="Calibri" pitchFamily="34" charset="0"/>
              </a:rPr>
              <a:t>Range of products</a:t>
            </a:r>
            <a:r>
              <a:rPr lang="en-GB" dirty="0" smtClean="0">
                <a:latin typeface="Calibri" pitchFamily="34" charset="0"/>
              </a:rPr>
              <a:t> – do they offer only some or all of the products you require?</a:t>
            </a:r>
          </a:p>
          <a:p>
            <a:pPr marL="274638">
              <a:spcBef>
                <a:spcPts val="600"/>
              </a:spcBef>
              <a:spcAft>
                <a:spcPts val="600"/>
              </a:spcAft>
              <a:buSzPct val="150000"/>
            </a:pPr>
            <a:r>
              <a:rPr lang="en-GB" b="1" dirty="0" smtClean="0">
                <a:latin typeface="Calibri" pitchFamily="34" charset="0"/>
              </a:rPr>
              <a:t>Location of supplier</a:t>
            </a:r>
            <a:r>
              <a:rPr lang="en-GB" dirty="0" smtClean="0">
                <a:latin typeface="Calibri" pitchFamily="34" charset="0"/>
              </a:rPr>
              <a:t> – the further away they are the longer it will take to deliver;</a:t>
            </a:r>
          </a:p>
          <a:p>
            <a:pPr marL="274638">
              <a:spcBef>
                <a:spcPts val="600"/>
              </a:spcBef>
              <a:spcAft>
                <a:spcPts val="600"/>
              </a:spcAft>
              <a:buSzPct val="150000"/>
            </a:pPr>
            <a:r>
              <a:rPr lang="en-GB" b="1" dirty="0" smtClean="0">
                <a:latin typeface="Calibri" pitchFamily="34" charset="0"/>
              </a:rPr>
              <a:t>Reliability/dependability and reputation of the supplier</a:t>
            </a:r>
            <a:r>
              <a:rPr lang="en-GB" dirty="0" smtClean="0">
                <a:latin typeface="Calibri" pitchFamily="34" charset="0"/>
              </a:rPr>
              <a:t> – will they deliver when they say they will and do this every time - what do others think of them?</a:t>
            </a:r>
          </a:p>
          <a:p>
            <a:pPr marL="274638">
              <a:spcBef>
                <a:spcPts val="600"/>
              </a:spcBef>
              <a:spcAft>
                <a:spcPts val="600"/>
              </a:spcAft>
              <a:buSzPct val="150000"/>
            </a:pPr>
            <a:r>
              <a:rPr lang="en-GB" b="1" dirty="0" smtClean="0">
                <a:latin typeface="Calibri" pitchFamily="34" charset="0"/>
              </a:rPr>
              <a:t>Flexibility of delivery</a:t>
            </a:r>
            <a:r>
              <a:rPr lang="en-GB" dirty="0" smtClean="0">
                <a:latin typeface="Calibri" pitchFamily="34" charset="0"/>
              </a:rPr>
              <a:t> – do they offer delivery at times that suit you?</a:t>
            </a:r>
          </a:p>
          <a:p>
            <a:pPr marL="274638">
              <a:spcBef>
                <a:spcPts val="600"/>
              </a:spcBef>
              <a:spcAft>
                <a:spcPts val="600"/>
              </a:spcAft>
              <a:buSzPct val="150000"/>
            </a:pPr>
            <a:r>
              <a:rPr lang="en-GB" b="1" dirty="0" smtClean="0">
                <a:latin typeface="Calibri" pitchFamily="34" charset="0"/>
              </a:rPr>
              <a:t>Cost of delivery</a:t>
            </a:r>
            <a:r>
              <a:rPr lang="en-GB" dirty="0" smtClean="0">
                <a:latin typeface="Calibri" pitchFamily="34" charset="0"/>
              </a:rPr>
              <a:t> - is there an additional charge for this or is it included in the price?</a:t>
            </a:r>
          </a:p>
          <a:p>
            <a:pPr marL="274638">
              <a:spcBef>
                <a:spcPts val="600"/>
              </a:spcBef>
              <a:spcAft>
                <a:spcPts val="600"/>
              </a:spcAft>
              <a:buSzPct val="150000"/>
            </a:pPr>
            <a:r>
              <a:rPr lang="en-GB" b="1" dirty="0" smtClean="0">
                <a:latin typeface="Calibri" pitchFamily="34" charset="0"/>
              </a:rPr>
              <a:t>Discounts/Credit terms</a:t>
            </a:r>
            <a:r>
              <a:rPr lang="en-GB" dirty="0" smtClean="0">
                <a:latin typeface="Calibri" pitchFamily="34" charset="0"/>
              </a:rPr>
              <a:t> – do they offer discounts </a:t>
            </a:r>
            <a:r>
              <a:rPr lang="en-GB" dirty="0" err="1" smtClean="0">
                <a:latin typeface="Calibri" pitchFamily="34" charset="0"/>
              </a:rPr>
              <a:t>eg</a:t>
            </a:r>
            <a:r>
              <a:rPr lang="en-GB" dirty="0" smtClean="0">
                <a:latin typeface="Calibri" pitchFamily="34" charset="0"/>
              </a:rPr>
              <a:t> for buying in bulk or is there credit available </a:t>
            </a:r>
            <a:r>
              <a:rPr lang="en-GB" dirty="0" err="1" smtClean="0">
                <a:latin typeface="Calibri" pitchFamily="34" charset="0"/>
              </a:rPr>
              <a:t>ie</a:t>
            </a:r>
            <a:r>
              <a:rPr lang="en-GB" dirty="0" smtClean="0">
                <a:latin typeface="Calibri" pitchFamily="34" charset="0"/>
              </a:rPr>
              <a:t> buy now and pay later?</a:t>
            </a:r>
          </a:p>
          <a:p>
            <a:pPr marL="274638"/>
            <a:endParaRPr lang="en-GB" dirty="0"/>
          </a:p>
        </p:txBody>
      </p:sp>
      <p:pic>
        <p:nvPicPr>
          <p:cNvPr id="37890" name="Picture 2" descr="https://openclipart.org/image/800px/svg_to_png/3330/barretr-Key.png"/>
          <p:cNvPicPr>
            <a:picLocks noChangeAspect="1" noChangeArrowheads="1"/>
          </p:cNvPicPr>
          <p:nvPr/>
        </p:nvPicPr>
        <p:blipFill>
          <a:blip r:embed="rId2"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p:cTn id="13"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p:cTn id="1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p:cTn id="25"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p:cTn id="31"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p:cTn id="37"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p:cTn id="43" dur="500" fill="hold"/>
                                        <p:tgtEl>
                                          <p:spTgt spid="1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5">
                                            <p:txEl>
                                              <p:pRg st="7" end="7"/>
                                            </p:txEl>
                                          </p:spTgt>
                                        </p:tgtEl>
                                        <p:attrNameLst>
                                          <p:attrName>style.visibility</p:attrName>
                                        </p:attrNameLst>
                                      </p:cBhvr>
                                      <p:to>
                                        <p:strVal val="visible"/>
                                      </p:to>
                                    </p:set>
                                    <p:anim calcmode="lin" valueType="num">
                                      <p:cBhvr>
                                        <p:cTn id="49" dur="500" fill="hold"/>
                                        <p:tgtEl>
                                          <p:spTgt spid="1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5">
                                            <p:txEl>
                                              <p:pRg st="8" end="8"/>
                                            </p:txEl>
                                          </p:spTgt>
                                        </p:tgtEl>
                                        <p:attrNameLst>
                                          <p:attrName>style.visibility</p:attrName>
                                        </p:attrNameLst>
                                      </p:cBhvr>
                                      <p:to>
                                        <p:strVal val="visible"/>
                                      </p:to>
                                    </p:set>
                                    <p:anim calcmode="lin" valueType="num">
                                      <p:cBhvr>
                                        <p:cTn id="55" dur="500" fill="hold"/>
                                        <p:tgtEl>
                                          <p:spTgt spid="15">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1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BA002438-C3CA-4BC0-A209-3C80A1AD91FE}" type="slidenum">
              <a:rPr lang="en-GB"/>
              <a:pPr/>
              <a:t>12</a:t>
            </a:fld>
            <a:endParaRPr lang="en-GB"/>
          </a:p>
        </p:txBody>
      </p:sp>
      <p:sp>
        <p:nvSpPr>
          <p:cNvPr id="17412" name="AutoShape 4"/>
          <p:cNvSpPr>
            <a:spLocks noChangeArrowheads="1"/>
          </p:cNvSpPr>
          <p:nvPr/>
        </p:nvSpPr>
        <p:spPr bwMode="auto">
          <a:xfrm>
            <a:off x="250825" y="685801"/>
            <a:ext cx="8713788" cy="5943734"/>
          </a:xfrm>
          <a:prstGeom prst="roundRect">
            <a:avLst>
              <a:gd name="adj" fmla="val 16667"/>
            </a:avLst>
          </a:prstGeom>
          <a:solidFill>
            <a:schemeClr val="accent5"/>
          </a:solidFill>
          <a:ln w="9525">
            <a:solidFill>
              <a:schemeClr val="tx1"/>
            </a:solidFill>
            <a:round/>
            <a:headEnd/>
            <a:tailEnd/>
          </a:ln>
          <a:effectLst/>
        </p:spPr>
        <p:txBody>
          <a:bodyPr anchor="ctr"/>
          <a:lstStyle/>
          <a:p>
            <a:pPr>
              <a:spcBef>
                <a:spcPts val="600"/>
              </a:spcBef>
              <a:spcAft>
                <a:spcPts val="600"/>
              </a:spcAft>
              <a:buSzPct val="150000"/>
            </a:pPr>
            <a:endParaRPr lang="en-GB" dirty="0">
              <a:latin typeface="Calibri" pitchFamily="34" charset="0"/>
            </a:endParaRPr>
          </a:p>
        </p:txBody>
      </p:sp>
      <p:sp>
        <p:nvSpPr>
          <p:cNvPr id="14" name="Rectangle 13"/>
          <p:cNvSpPr/>
          <p:nvPr/>
        </p:nvSpPr>
        <p:spPr>
          <a:xfrm>
            <a:off x="1749153" y="76200"/>
            <a:ext cx="5795176" cy="430887"/>
          </a:xfrm>
          <a:prstGeom prst="rect">
            <a:avLst/>
          </a:prstGeom>
        </p:spPr>
        <p:txBody>
          <a:bodyPr wrap="none">
            <a:spAutoFit/>
          </a:bodyPr>
          <a:lstStyle/>
          <a:p>
            <a:pPr algn="ctr"/>
            <a:r>
              <a:rPr lang="en-GB" sz="2200" b="1" dirty="0" smtClean="0">
                <a:latin typeface="Verdana" pitchFamily="34" charset="0"/>
                <a:ea typeface="Verdana" pitchFamily="34" charset="0"/>
                <a:cs typeface="Verdana" pitchFamily="34" charset="0"/>
              </a:rPr>
              <a:t>Explanations of Factors to Consider</a:t>
            </a:r>
            <a:endParaRPr lang="en-GB" sz="2200" b="1" dirty="0">
              <a:latin typeface="Verdana" pitchFamily="34" charset="0"/>
              <a:ea typeface="Verdana" pitchFamily="34" charset="0"/>
              <a:cs typeface="Verdana" pitchFamily="34" charset="0"/>
            </a:endParaRPr>
          </a:p>
        </p:txBody>
      </p:sp>
      <p:sp>
        <p:nvSpPr>
          <p:cNvPr id="15" name="TextBox 14"/>
          <p:cNvSpPr txBox="1"/>
          <p:nvPr/>
        </p:nvSpPr>
        <p:spPr>
          <a:xfrm>
            <a:off x="609600" y="800755"/>
            <a:ext cx="8305800" cy="4850559"/>
          </a:xfrm>
          <a:prstGeom prst="rect">
            <a:avLst/>
          </a:prstGeom>
          <a:noFill/>
        </p:spPr>
        <p:txBody>
          <a:bodyPr wrap="square" rtlCol="0">
            <a:spAutoFit/>
          </a:bodyPr>
          <a:lstStyle/>
          <a:p>
            <a:pPr>
              <a:lnSpc>
                <a:spcPct val="80000"/>
              </a:lnSpc>
              <a:spcBef>
                <a:spcPts val="600"/>
              </a:spcBef>
              <a:spcAft>
                <a:spcPts val="600"/>
              </a:spcAft>
              <a:defRPr/>
            </a:pPr>
            <a:r>
              <a:rPr lang="en-GB" dirty="0" smtClean="0"/>
              <a:t>Below are some explanations as to why businesses take some of these factors into consideration. These notes may be useful if you are asked to ‘explain’ the factors to consider when choosing a supplier. The ‘explanation’ part for each is underlined.</a:t>
            </a:r>
          </a:p>
          <a:p>
            <a:pPr marL="182563" indent="-182563">
              <a:lnSpc>
                <a:spcPct val="80000"/>
              </a:lnSpc>
              <a:spcBef>
                <a:spcPts val="600"/>
              </a:spcBef>
              <a:spcAft>
                <a:spcPts val="600"/>
              </a:spcAft>
              <a:buFont typeface="Arial" pitchFamily="34" charset="0"/>
              <a:buChar char="•"/>
              <a:defRPr/>
            </a:pPr>
            <a:r>
              <a:rPr lang="en-GB" b="1" dirty="0" smtClean="0"/>
              <a:t>Price </a:t>
            </a:r>
            <a:r>
              <a:rPr lang="en-GB" dirty="0" smtClean="0"/>
              <a:t>– The business will buy from a supplier who offers the best value for money (this may or may not be the cheapest).  To get value the business may expect the supplier to offer them a trade discount, loyalty discount, prompt payment discount or bulk buy discount.  </a:t>
            </a:r>
            <a:r>
              <a:rPr lang="en-GB" u="sng" dirty="0" smtClean="0"/>
              <a:t>This will allow the business to improve profitability.</a:t>
            </a:r>
          </a:p>
          <a:p>
            <a:pPr marL="182563" indent="-182563">
              <a:lnSpc>
                <a:spcPct val="80000"/>
              </a:lnSpc>
              <a:spcBef>
                <a:spcPts val="600"/>
              </a:spcBef>
              <a:spcAft>
                <a:spcPts val="600"/>
              </a:spcAft>
              <a:buFont typeface="Arial" pitchFamily="34" charset="0"/>
              <a:buChar char="•"/>
              <a:defRPr/>
            </a:pPr>
            <a:r>
              <a:rPr lang="en-GB" b="1" dirty="0" smtClean="0"/>
              <a:t>Quality </a:t>
            </a:r>
            <a:r>
              <a:rPr lang="en-GB" dirty="0" smtClean="0"/>
              <a:t>– The business will buy from a supplier who can consistently provide a good enough quality for the business.  </a:t>
            </a:r>
            <a:r>
              <a:rPr lang="en-GB" u="sng" dirty="0" smtClean="0"/>
              <a:t>This will help avoid wastage or the hassle of having to return items.  This will allow the business to produce better quality themselves.</a:t>
            </a:r>
          </a:p>
          <a:p>
            <a:pPr marL="182563" indent="-182563">
              <a:lnSpc>
                <a:spcPct val="80000"/>
              </a:lnSpc>
              <a:spcBef>
                <a:spcPts val="600"/>
              </a:spcBef>
              <a:spcAft>
                <a:spcPts val="600"/>
              </a:spcAft>
              <a:buFont typeface="Arial" pitchFamily="34" charset="0"/>
              <a:buChar char="•"/>
              <a:defRPr/>
            </a:pPr>
            <a:r>
              <a:rPr lang="en-GB" b="1" dirty="0" smtClean="0"/>
              <a:t>Quantity </a:t>
            </a:r>
            <a:r>
              <a:rPr lang="en-GB" dirty="0" smtClean="0"/>
              <a:t>– The business will choose a supplier who can consistently deliver the correct levels of stock, </a:t>
            </a:r>
            <a:r>
              <a:rPr lang="en-GB" u="sng" dirty="0" smtClean="0"/>
              <a:t>which will help avoid stock shortages and delays in production.</a:t>
            </a:r>
          </a:p>
          <a:p>
            <a:pPr marL="182563" indent="-182563">
              <a:lnSpc>
                <a:spcPct val="80000"/>
              </a:lnSpc>
              <a:spcBef>
                <a:spcPts val="600"/>
              </a:spcBef>
              <a:spcAft>
                <a:spcPts val="600"/>
              </a:spcAft>
              <a:buFont typeface="Arial" pitchFamily="34" charset="0"/>
              <a:buChar char="•"/>
              <a:defRPr/>
            </a:pPr>
            <a:r>
              <a:rPr lang="en-GB" b="1" dirty="0" smtClean="0"/>
              <a:t>Time (Lead time) </a:t>
            </a:r>
            <a:r>
              <a:rPr lang="en-GB" dirty="0" smtClean="0"/>
              <a:t>– The business will buy from a supplier who can deliver the goods on time consistently and who are able to deliver the goods quickly after receiving the order.  </a:t>
            </a:r>
            <a:r>
              <a:rPr lang="en-GB" u="sng" dirty="0" smtClean="0"/>
              <a:t>This helps to avoid stock shortages.</a:t>
            </a:r>
          </a:p>
          <a:p>
            <a:pPr marL="182563" indent="-182563">
              <a:lnSpc>
                <a:spcPct val="80000"/>
              </a:lnSpc>
              <a:spcBef>
                <a:spcPts val="600"/>
              </a:spcBef>
              <a:spcAft>
                <a:spcPts val="600"/>
              </a:spcAft>
              <a:buFont typeface="Arial" pitchFamily="34" charset="0"/>
              <a:buChar char="•"/>
              <a:defRPr/>
            </a:pPr>
            <a:r>
              <a:rPr lang="en-GB" b="1" dirty="0" smtClean="0"/>
              <a:t>Location</a:t>
            </a:r>
            <a:r>
              <a:rPr lang="en-GB" dirty="0" smtClean="0"/>
              <a:t> – The business may buy from a local supplier </a:t>
            </a:r>
            <a:r>
              <a:rPr lang="en-GB" u="sng" dirty="0" smtClean="0"/>
              <a:t>as this may improve their reputation, but they may also do this to enable quicker and cheaper deliveries</a:t>
            </a:r>
          </a:p>
        </p:txBody>
      </p:sp>
      <p:pic>
        <p:nvPicPr>
          <p:cNvPr id="7" name="Picture 2" descr="https://openclipart.org/image/800px/svg_to_png/3330/barretr-Key.png"/>
          <p:cNvPicPr>
            <a:picLocks noChangeAspect="1" noChangeArrowheads="1"/>
          </p:cNvPicPr>
          <p:nvPr/>
        </p:nvPicPr>
        <p:blipFill>
          <a:blip r:embed="rId2"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p:cTn id="13"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p:cTn id="1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p:cTn id="25"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p:cTn id="31"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p:cTn id="37"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13</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Suppliers 1</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sz="2000" b="1" dirty="0" smtClean="0"/>
              <a:t>SUPPLIERS VIDEO TASK</a:t>
            </a:r>
            <a:endParaRPr lang="en-GB" sz="2000" b="1" dirty="0"/>
          </a:p>
          <a:p>
            <a:endParaRPr lang="en-GB" sz="2000" dirty="0" smtClean="0"/>
          </a:p>
          <a:p>
            <a:r>
              <a:rPr lang="en-GB" sz="2000" dirty="0" smtClean="0">
                <a:latin typeface="Calibri" pitchFamily="34" charset="0"/>
              </a:rPr>
              <a:t>Watch the following video and answer the questions below in your jotter:</a:t>
            </a:r>
          </a:p>
          <a:p>
            <a:endParaRPr lang="en-GB" sz="2000" dirty="0" smtClean="0">
              <a:latin typeface="Calibri" pitchFamily="34" charset="0"/>
            </a:endParaRPr>
          </a:p>
          <a:p>
            <a:pPr>
              <a:defRPr/>
            </a:pPr>
            <a:r>
              <a:rPr lang="en-GB" sz="2000" dirty="0" smtClean="0">
                <a:hlinkClick r:id="rId2"/>
              </a:rPr>
              <a:t>http://www.bbc.co.uk/education/clips/z28k2hv</a:t>
            </a:r>
            <a:endParaRPr lang="en-GB" sz="2000" dirty="0" smtClean="0"/>
          </a:p>
          <a:p>
            <a:endParaRPr lang="en-GB" sz="2000" dirty="0" smtClean="0">
              <a:latin typeface="Calibri" pitchFamily="34" charset="0"/>
            </a:endParaRPr>
          </a:p>
          <a:p>
            <a:pPr marL="609600" indent="-609600">
              <a:buFontTx/>
              <a:buAutoNum type="arabicPeriod"/>
              <a:defRPr/>
            </a:pPr>
            <a:r>
              <a:rPr lang="en-GB" sz="2000" dirty="0" smtClean="0"/>
              <a:t>What is a ‘Farmer’s Market’?</a:t>
            </a:r>
          </a:p>
          <a:p>
            <a:pPr marL="609600" indent="-609600">
              <a:buFontTx/>
              <a:buAutoNum type="arabicPeriod"/>
              <a:defRPr/>
            </a:pPr>
            <a:endParaRPr lang="en-GB" sz="2000" dirty="0" smtClean="0"/>
          </a:p>
          <a:p>
            <a:pPr marL="609600" indent="-609600">
              <a:buFontTx/>
              <a:buAutoNum type="arabicPeriod"/>
              <a:defRPr/>
            </a:pPr>
            <a:r>
              <a:rPr lang="en-GB" sz="2000" dirty="0" smtClean="0"/>
              <a:t>Why would consumers buy from a farmer’s market rather than a supermarket?</a:t>
            </a:r>
          </a:p>
          <a:p>
            <a:pPr marL="609600" indent="-609600">
              <a:buFontTx/>
              <a:buAutoNum type="arabicPeriod"/>
              <a:defRPr/>
            </a:pPr>
            <a:endParaRPr lang="en-GB" sz="2000" dirty="0" smtClean="0"/>
          </a:p>
          <a:p>
            <a:pPr marL="609600" indent="-609600">
              <a:buFontTx/>
              <a:buAutoNum type="arabicPeriod"/>
              <a:defRPr/>
            </a:pPr>
            <a:r>
              <a:rPr lang="en-GB" sz="2000" dirty="0" smtClean="0"/>
              <a:t>What advantage does the restaurant (The Good Shed) gain from locating beside the farmer’s market and buying it’s supplies from the farmer’s market?</a:t>
            </a:r>
          </a:p>
        </p:txBody>
      </p:sp>
      <p:pic>
        <p:nvPicPr>
          <p:cNvPr id="3482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179388" y="117475"/>
            <a:ext cx="974725" cy="863600"/>
          </a:xfrm>
          <a:prstGeom prst="rect">
            <a:avLst/>
          </a:prstGeom>
          <a:noFill/>
          <a:ln w="9525">
            <a:noFill/>
            <a:miter lim="800000"/>
            <a:headEnd/>
            <a:tailEnd/>
          </a:ln>
        </p:spPr>
      </p:pic>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14</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Suppliers 2</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b="1" dirty="0" smtClean="0"/>
              <a:t>SUPPLIERS WRITTEN TASK </a:t>
            </a:r>
          </a:p>
          <a:p>
            <a:r>
              <a:rPr lang="en-GB" dirty="0" smtClean="0"/>
              <a:t>Match up the descriptions below with the most appropriate influencing factor:</a:t>
            </a:r>
          </a:p>
          <a:p>
            <a:endParaRPr lang="en-GB" b="1" dirty="0"/>
          </a:p>
          <a:p>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599836846"/>
              </p:ext>
            </p:extLst>
          </p:nvPr>
        </p:nvGraphicFramePr>
        <p:xfrm>
          <a:off x="228600" y="1622096"/>
          <a:ext cx="8610601" cy="4778704"/>
        </p:xfrm>
        <a:graphic>
          <a:graphicData uri="http://schemas.openxmlformats.org/drawingml/2006/table">
            <a:tbl>
              <a:tblPr/>
              <a:tblGrid>
                <a:gridCol w="6357359">
                  <a:extLst>
                    <a:ext uri="{9D8B030D-6E8A-4147-A177-3AD203B41FA5}">
                      <a16:colId xmlns:a16="http://schemas.microsoft.com/office/drawing/2014/main" val="20000"/>
                    </a:ext>
                  </a:extLst>
                </a:gridCol>
                <a:gridCol w="653041">
                  <a:extLst>
                    <a:ext uri="{9D8B030D-6E8A-4147-A177-3AD203B41FA5}">
                      <a16:colId xmlns:a16="http://schemas.microsoft.com/office/drawing/2014/main" val="20001"/>
                    </a:ext>
                  </a:extLst>
                </a:gridCol>
                <a:gridCol w="1600201">
                  <a:extLst>
                    <a:ext uri="{9D8B030D-6E8A-4147-A177-3AD203B41FA5}">
                      <a16:colId xmlns:a16="http://schemas.microsoft.com/office/drawing/2014/main" val="20002"/>
                    </a:ext>
                  </a:extLst>
                </a:gridCol>
              </a:tblGrid>
              <a:tr h="140138">
                <a:tc>
                  <a:txBody>
                    <a:bodyPr/>
                    <a:lstStyle/>
                    <a:p>
                      <a:pPr algn="ctr">
                        <a:spcAft>
                          <a:spcPts val="0"/>
                        </a:spcAft>
                      </a:pPr>
                      <a:r>
                        <a:rPr lang="en-GB" sz="1600" b="1" u="none" dirty="0">
                          <a:latin typeface="+mj-lt"/>
                          <a:ea typeface="Times New Roman"/>
                        </a:rPr>
                        <a:t>Description</a:t>
                      </a:r>
                      <a:endParaRPr lang="en-GB" sz="1600" u="none" dirty="0">
                        <a:latin typeface="+mj-lt"/>
                        <a:ea typeface="Times New Roman"/>
                      </a:endParaRPr>
                    </a:p>
                  </a:txBody>
                  <a:tcPr marL="52552" marR="52552"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a:spcAft>
                          <a:spcPts val="0"/>
                        </a:spcAft>
                      </a:pPr>
                      <a:endParaRPr lang="en-GB" sz="1600" u="none" dirty="0">
                        <a:latin typeface="+mj-lt"/>
                        <a:ea typeface="Times New Roman"/>
                      </a:endParaRPr>
                    </a:p>
                  </a:txBody>
                  <a:tcPr marL="52552" marR="52552" marT="0" marB="0">
                    <a:lnL>
                      <a:noFill/>
                    </a:lnL>
                    <a:lnR>
                      <a:noFill/>
                    </a:lnR>
                    <a:lnT>
                      <a:noFill/>
                    </a:lnT>
                    <a:lnB>
                      <a:noFill/>
                    </a:lnB>
                  </a:tcPr>
                </a:tc>
                <a:tc>
                  <a:txBody>
                    <a:bodyPr/>
                    <a:lstStyle/>
                    <a:p>
                      <a:pPr algn="ctr">
                        <a:spcAft>
                          <a:spcPts val="0"/>
                        </a:spcAft>
                      </a:pPr>
                      <a:r>
                        <a:rPr lang="en-GB" sz="1600" b="1" u="none" dirty="0">
                          <a:latin typeface="+mj-lt"/>
                          <a:ea typeface="Times New Roman"/>
                        </a:rPr>
                        <a:t>Influencing factor</a:t>
                      </a:r>
                      <a:endParaRPr lang="en-GB" sz="1600" u="none" dirty="0">
                        <a:latin typeface="+mj-lt"/>
                        <a:ea typeface="Times New Roman"/>
                      </a:endParaRPr>
                    </a:p>
                  </a:txBody>
                  <a:tcPr marL="52552" marR="52552" marT="0"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0552">
                <a:tc>
                  <a:txBody>
                    <a:bodyPr/>
                    <a:lstStyle/>
                    <a:p>
                      <a:pPr algn="l">
                        <a:spcAft>
                          <a:spcPts val="0"/>
                        </a:spcAft>
                      </a:pPr>
                      <a:r>
                        <a:rPr lang="en-GB" sz="1600" dirty="0" smtClean="0">
                          <a:latin typeface="+mj-lt"/>
                          <a:ea typeface="Times New Roman"/>
                        </a:rPr>
                        <a:t>1  You </a:t>
                      </a:r>
                      <a:r>
                        <a:rPr lang="en-GB" sz="1600" dirty="0">
                          <a:latin typeface="+mj-lt"/>
                          <a:ea typeface="Times New Roman"/>
                        </a:rPr>
                        <a:t>choose not to buy from a small local supplier as you are concerned that they will not keep up with your levels of demand when your business grows</a:t>
                      </a: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smtClean="0">
                          <a:latin typeface="+mj-lt"/>
                          <a:ea typeface="Times New Roman"/>
                        </a:rPr>
                        <a:t>A  Price</a:t>
                      </a: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0552">
                <a:tc>
                  <a:txBody>
                    <a:bodyPr/>
                    <a:lstStyle/>
                    <a:p>
                      <a:pPr algn="l">
                        <a:spcAft>
                          <a:spcPts val="0"/>
                        </a:spcAft>
                      </a:pPr>
                      <a:r>
                        <a:rPr lang="en-GB" sz="1600" dirty="0" smtClean="0">
                          <a:latin typeface="+mj-lt"/>
                          <a:ea typeface="Times New Roman"/>
                        </a:rPr>
                        <a:t>2  You </a:t>
                      </a:r>
                      <a:r>
                        <a:rPr lang="en-GB" sz="1600" dirty="0">
                          <a:latin typeface="+mj-lt"/>
                          <a:ea typeface="Times New Roman"/>
                        </a:rPr>
                        <a:t>order from a supplier who have offered a guarantee that their goods </a:t>
                      </a:r>
                      <a:r>
                        <a:rPr lang="en-GB" sz="1600" dirty="0" smtClean="0">
                          <a:latin typeface="+mj-lt"/>
                          <a:ea typeface="Times New Roman"/>
                        </a:rPr>
                        <a:t>will </a:t>
                      </a:r>
                      <a:r>
                        <a:rPr lang="en-GB" sz="1600" dirty="0">
                          <a:latin typeface="+mj-lt"/>
                          <a:ea typeface="Times New Roman"/>
                        </a:rPr>
                        <a:t>be of excellent quality or you can get your money back</a:t>
                      </a: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smtClean="0">
                          <a:latin typeface="+mj-lt"/>
                          <a:ea typeface="Times New Roman"/>
                        </a:rPr>
                        <a:t>B  Time </a:t>
                      </a:r>
                      <a:r>
                        <a:rPr lang="en-GB" sz="1600" dirty="0">
                          <a:latin typeface="+mj-lt"/>
                          <a:ea typeface="Times New Roman"/>
                        </a:rPr>
                        <a:t>(Lead time)</a:t>
                      </a: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0414">
                <a:tc>
                  <a:txBody>
                    <a:bodyPr/>
                    <a:lstStyle/>
                    <a:p>
                      <a:pPr algn="l">
                        <a:spcAft>
                          <a:spcPts val="0"/>
                        </a:spcAft>
                      </a:pPr>
                      <a:r>
                        <a:rPr lang="en-GB" sz="1600" dirty="0" smtClean="0">
                          <a:latin typeface="+mj-lt"/>
                          <a:ea typeface="Times New Roman"/>
                        </a:rPr>
                        <a:t>3  You </a:t>
                      </a:r>
                      <a:r>
                        <a:rPr lang="en-GB" sz="1600" dirty="0">
                          <a:latin typeface="+mj-lt"/>
                          <a:ea typeface="Times New Roman"/>
                        </a:rPr>
                        <a:t>order from a supplier who is offering a promotional price which is 25% cheaper than the competition</a:t>
                      </a: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smtClean="0">
                          <a:latin typeface="+mj-lt"/>
                          <a:ea typeface="Times New Roman"/>
                        </a:rPr>
                        <a:t>C  Location</a:t>
                      </a: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40828">
                <a:tc>
                  <a:txBody>
                    <a:bodyPr/>
                    <a:lstStyle/>
                    <a:p>
                      <a:pPr algn="l">
                        <a:spcAft>
                          <a:spcPts val="0"/>
                        </a:spcAft>
                      </a:pPr>
                      <a:r>
                        <a:rPr lang="en-GB" sz="1600" dirty="0" smtClean="0">
                          <a:latin typeface="+mj-lt"/>
                          <a:ea typeface="Times New Roman"/>
                        </a:rPr>
                        <a:t>4  You </a:t>
                      </a:r>
                      <a:r>
                        <a:rPr lang="en-GB" sz="1600" dirty="0">
                          <a:latin typeface="+mj-lt"/>
                          <a:ea typeface="Times New Roman"/>
                        </a:rPr>
                        <a:t>order from a local supplier, instead of a cheaper foreign supplier, as the delivery of the goods over a shorter distance is more environmentally friendly and the delivery time is much quicker, and the delivery costs are cheaper</a:t>
                      </a: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smtClean="0">
                          <a:latin typeface="+mj-lt"/>
                          <a:ea typeface="Times New Roman"/>
                        </a:rPr>
                        <a:t>D  Quality</a:t>
                      </a: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414">
                <a:tc>
                  <a:txBody>
                    <a:bodyPr/>
                    <a:lstStyle/>
                    <a:p>
                      <a:pPr algn="l">
                        <a:spcAft>
                          <a:spcPts val="0"/>
                        </a:spcAft>
                      </a:pPr>
                      <a:r>
                        <a:rPr lang="en-GB" sz="1600" dirty="0" smtClean="0">
                          <a:latin typeface="+mj-lt"/>
                          <a:ea typeface="Times New Roman"/>
                        </a:rPr>
                        <a:t>5</a:t>
                      </a:r>
                      <a:r>
                        <a:rPr lang="en-GB" sz="1600" baseline="0" dirty="0" smtClean="0">
                          <a:latin typeface="+mj-lt"/>
                          <a:ea typeface="Times New Roman"/>
                        </a:rPr>
                        <a:t>  yo</a:t>
                      </a:r>
                      <a:r>
                        <a:rPr lang="en-GB" sz="1600" dirty="0" smtClean="0">
                          <a:latin typeface="+mj-lt"/>
                          <a:ea typeface="Times New Roman"/>
                        </a:rPr>
                        <a:t>u </a:t>
                      </a:r>
                      <a:r>
                        <a:rPr lang="en-GB" sz="1600" dirty="0">
                          <a:latin typeface="+mj-lt"/>
                          <a:ea typeface="Times New Roman"/>
                        </a:rPr>
                        <a:t>order from a supplier who offers you a loyalty discount and a bulk buy discount</a:t>
                      </a: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smtClean="0">
                          <a:latin typeface="+mj-lt"/>
                          <a:ea typeface="Times New Roman"/>
                        </a:rPr>
                        <a:t>E  Quantity</a:t>
                      </a: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60552">
                <a:tc>
                  <a:txBody>
                    <a:bodyPr/>
                    <a:lstStyle/>
                    <a:p>
                      <a:pPr algn="l">
                        <a:spcAft>
                          <a:spcPts val="0"/>
                        </a:spcAft>
                      </a:pPr>
                      <a:r>
                        <a:rPr lang="en-GB" sz="1600" dirty="0" smtClean="0">
                          <a:latin typeface="+mj-lt"/>
                          <a:ea typeface="Times New Roman"/>
                        </a:rPr>
                        <a:t>6  You </a:t>
                      </a:r>
                      <a:r>
                        <a:rPr lang="en-GB" sz="1600" dirty="0">
                          <a:latin typeface="+mj-lt"/>
                          <a:ea typeface="Times New Roman"/>
                        </a:rPr>
                        <a:t>choose to buy from supplier who can deliver the goods within 3 working days and reject a supplier who need 7 days to deliver the good you want</a:t>
                      </a: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smtClean="0">
                          <a:latin typeface="+mj-lt"/>
                          <a:ea typeface="Times New Roman"/>
                        </a:rPr>
                        <a:t>F  Reputation</a:t>
                      </a: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60552">
                <a:tc>
                  <a:txBody>
                    <a:bodyPr/>
                    <a:lstStyle/>
                    <a:p>
                      <a:pPr algn="l">
                        <a:spcAft>
                          <a:spcPts val="0"/>
                        </a:spcAft>
                      </a:pPr>
                      <a:r>
                        <a:rPr lang="en-GB" sz="1600" dirty="0" smtClean="0">
                          <a:latin typeface="+mj-lt"/>
                          <a:ea typeface="Times New Roman"/>
                        </a:rPr>
                        <a:t>7  You </a:t>
                      </a:r>
                      <a:r>
                        <a:rPr lang="en-GB" sz="1600" dirty="0">
                          <a:latin typeface="+mj-lt"/>
                          <a:ea typeface="Times New Roman"/>
                        </a:rPr>
                        <a:t>order from an online supplier after reading lots of excellent reviews from other satisfied customers who all say the supplier is reliable</a:t>
                      </a: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smtClean="0">
                          <a:latin typeface="+mj-lt"/>
                          <a:ea typeface="Times New Roman"/>
                        </a:rPr>
                        <a:t>G  Price</a:t>
                      </a:r>
                      <a:endParaRPr lang="en-GB" sz="1600" dirty="0">
                        <a:latin typeface="+mj-lt"/>
                        <a:ea typeface="Times New Roman"/>
                      </a:endParaRPr>
                    </a:p>
                  </a:txBody>
                  <a:tcPr marL="52552" marR="52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15</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Suppliers 3</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rect">
            <a:avLst/>
          </a:prstGeom>
          <a:solidFill>
            <a:schemeClr val="accent1"/>
          </a:solidFill>
          <a:ln w="9525">
            <a:solidFill>
              <a:schemeClr val="tx1"/>
            </a:solidFill>
            <a:round/>
            <a:headEnd/>
            <a:tailEnd/>
          </a:ln>
        </p:spPr>
        <p:txBody>
          <a:bodyPr lIns="198000" tIns="118800" rIns="198000" bIns="118800"/>
          <a:lstStyle/>
          <a:p>
            <a:r>
              <a:rPr lang="en-GB" b="1" dirty="0" smtClean="0"/>
              <a:t>SUPPLIERS WRITTEN TASK </a:t>
            </a:r>
          </a:p>
          <a:p>
            <a:r>
              <a:rPr lang="en-GB" dirty="0" smtClean="0"/>
              <a:t>For each of the factors below, describe what you would look for/expect from a supplier to your business (the first one is done for you):</a:t>
            </a:r>
          </a:p>
          <a:p>
            <a:endParaRPr lang="en-GB" b="1" dirty="0"/>
          </a:p>
          <a:p>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graphicFrame>
        <p:nvGraphicFramePr>
          <p:cNvPr id="7" name="Table 6"/>
          <p:cNvGraphicFramePr>
            <a:graphicFrameLocks noGrp="1"/>
          </p:cNvGraphicFramePr>
          <p:nvPr/>
        </p:nvGraphicFramePr>
        <p:xfrm>
          <a:off x="228600" y="2124587"/>
          <a:ext cx="8610600" cy="4504811"/>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973543">
                <a:tc>
                  <a:txBody>
                    <a:bodyPr/>
                    <a:lstStyle/>
                    <a:p>
                      <a:r>
                        <a:rPr lang="en-GB" dirty="0" smtClean="0"/>
                        <a:t>Quantity</a:t>
                      </a:r>
                      <a:endParaRPr lang="en-GB" dirty="0"/>
                    </a:p>
                  </a:txBody>
                  <a:tcPr>
                    <a:solidFill>
                      <a:schemeClr val="accent1"/>
                    </a:solidFill>
                  </a:tcPr>
                </a:tc>
                <a:tc>
                  <a:txBody>
                    <a:bodyPr/>
                    <a:lstStyle/>
                    <a:p>
                      <a:r>
                        <a:rPr lang="en-GB" sz="2000" b="1" i="0" u="none" kern="1200" dirty="0" smtClean="0">
                          <a:solidFill>
                            <a:schemeClr val="tx1"/>
                          </a:solidFill>
                          <a:latin typeface="Bradley Hand ITC" pitchFamily="66" charset="0"/>
                          <a:ea typeface="+mn-ea"/>
                          <a:cs typeface="+mn-cs"/>
                        </a:rPr>
                        <a:t>A supplier who could consistently deliver the correct  amount of stock I need to keep my business operating.</a:t>
                      </a:r>
                    </a:p>
                  </a:txBody>
                  <a:tcPr>
                    <a:solidFill>
                      <a:schemeClr val="accent1"/>
                    </a:solidFill>
                  </a:tcPr>
                </a:tc>
                <a:extLst>
                  <a:ext uri="{0D108BD9-81ED-4DB2-BD59-A6C34878D82A}">
                    <a16:rowId xmlns:a16="http://schemas.microsoft.com/office/drawing/2014/main" val="10000"/>
                  </a:ext>
                </a:extLst>
              </a:tr>
              <a:tr h="697010">
                <a:tc>
                  <a:txBody>
                    <a:bodyPr/>
                    <a:lstStyle/>
                    <a:p>
                      <a:r>
                        <a:rPr lang="en-GB" dirty="0" smtClean="0"/>
                        <a:t>Price</a:t>
                      </a:r>
                      <a:endParaRPr lang="en-GB" dirty="0"/>
                    </a:p>
                  </a:txBody>
                  <a:tcPr>
                    <a:solidFill>
                      <a:schemeClr val="accent1"/>
                    </a:solidFill>
                  </a:tcPr>
                </a:tc>
                <a:tc>
                  <a:txBody>
                    <a:bodyPr/>
                    <a:lstStyle/>
                    <a:p>
                      <a:endParaRPr lang="en-GB" dirty="0"/>
                    </a:p>
                  </a:txBody>
                  <a:tcPr>
                    <a:solidFill>
                      <a:schemeClr val="accent1"/>
                    </a:solidFill>
                  </a:tcPr>
                </a:tc>
                <a:extLst>
                  <a:ext uri="{0D108BD9-81ED-4DB2-BD59-A6C34878D82A}">
                    <a16:rowId xmlns:a16="http://schemas.microsoft.com/office/drawing/2014/main" val="10001"/>
                  </a:ext>
                </a:extLst>
              </a:tr>
              <a:tr h="697010">
                <a:tc>
                  <a:txBody>
                    <a:bodyPr/>
                    <a:lstStyle/>
                    <a:p>
                      <a:r>
                        <a:rPr lang="en-GB" dirty="0" smtClean="0"/>
                        <a:t>Time</a:t>
                      </a:r>
                      <a:endParaRPr lang="en-GB" dirty="0"/>
                    </a:p>
                  </a:txBody>
                  <a:tcPr>
                    <a:solidFill>
                      <a:schemeClr val="accent1"/>
                    </a:solidFill>
                  </a:tcPr>
                </a:tc>
                <a:tc>
                  <a:txBody>
                    <a:bodyPr/>
                    <a:lstStyle/>
                    <a:p>
                      <a:endParaRPr lang="en-GB" dirty="0"/>
                    </a:p>
                  </a:txBody>
                  <a:tcPr>
                    <a:solidFill>
                      <a:schemeClr val="accent1"/>
                    </a:solidFill>
                  </a:tcPr>
                </a:tc>
                <a:extLst>
                  <a:ext uri="{0D108BD9-81ED-4DB2-BD59-A6C34878D82A}">
                    <a16:rowId xmlns:a16="http://schemas.microsoft.com/office/drawing/2014/main" val="10002"/>
                  </a:ext>
                </a:extLst>
              </a:tr>
              <a:tr h="697010">
                <a:tc>
                  <a:txBody>
                    <a:bodyPr/>
                    <a:lstStyle/>
                    <a:p>
                      <a:r>
                        <a:rPr lang="en-GB" dirty="0" smtClean="0"/>
                        <a:t>Location</a:t>
                      </a:r>
                      <a:endParaRPr lang="en-GB" dirty="0"/>
                    </a:p>
                  </a:txBody>
                  <a:tcPr>
                    <a:solidFill>
                      <a:schemeClr val="accent1"/>
                    </a:solidFill>
                  </a:tcPr>
                </a:tc>
                <a:tc>
                  <a:txBody>
                    <a:bodyPr/>
                    <a:lstStyle/>
                    <a:p>
                      <a:endParaRPr lang="en-GB" dirty="0"/>
                    </a:p>
                  </a:txBody>
                  <a:tcPr>
                    <a:solidFill>
                      <a:schemeClr val="accent1"/>
                    </a:solidFill>
                  </a:tcPr>
                </a:tc>
                <a:extLst>
                  <a:ext uri="{0D108BD9-81ED-4DB2-BD59-A6C34878D82A}">
                    <a16:rowId xmlns:a16="http://schemas.microsoft.com/office/drawing/2014/main" val="10003"/>
                  </a:ext>
                </a:extLst>
              </a:tr>
              <a:tr h="697010">
                <a:tc>
                  <a:txBody>
                    <a:bodyPr/>
                    <a:lstStyle/>
                    <a:p>
                      <a:r>
                        <a:rPr lang="en-GB" dirty="0" smtClean="0"/>
                        <a:t>Quality</a:t>
                      </a:r>
                      <a:endParaRPr lang="en-GB" dirty="0"/>
                    </a:p>
                  </a:txBody>
                  <a:tcPr>
                    <a:solidFill>
                      <a:schemeClr val="accent1"/>
                    </a:solidFill>
                  </a:tcPr>
                </a:tc>
                <a:tc>
                  <a:txBody>
                    <a:bodyPr/>
                    <a:lstStyle/>
                    <a:p>
                      <a:endParaRPr lang="en-GB" dirty="0"/>
                    </a:p>
                  </a:txBody>
                  <a:tcPr>
                    <a:solidFill>
                      <a:schemeClr val="accent1"/>
                    </a:solidFill>
                  </a:tcPr>
                </a:tc>
                <a:extLst>
                  <a:ext uri="{0D108BD9-81ED-4DB2-BD59-A6C34878D82A}">
                    <a16:rowId xmlns:a16="http://schemas.microsoft.com/office/drawing/2014/main" val="10004"/>
                  </a:ext>
                </a:extLst>
              </a:tr>
              <a:tr h="743228">
                <a:tc>
                  <a:txBody>
                    <a:bodyPr/>
                    <a:lstStyle/>
                    <a:p>
                      <a:r>
                        <a:rPr lang="en-GB" dirty="0" smtClean="0"/>
                        <a:t>Reputation</a:t>
                      </a:r>
                      <a:endParaRPr lang="en-GB" dirty="0"/>
                    </a:p>
                  </a:txBody>
                  <a:tcPr>
                    <a:solidFill>
                      <a:schemeClr val="accent1"/>
                    </a:solidFill>
                  </a:tcPr>
                </a:tc>
                <a:tc>
                  <a:txBody>
                    <a:bodyPr/>
                    <a:lstStyle/>
                    <a:p>
                      <a:endParaRPr lang="en-GB" dirty="0"/>
                    </a:p>
                  </a:txBody>
                  <a:tcPr>
                    <a:solidFill>
                      <a:schemeClr val="accent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Choosing a Supplier</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7204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16</a:t>
            </a:fld>
            <a:endParaRPr lang="en-GB"/>
          </a:p>
        </p:txBody>
      </p:sp>
      <p:sp>
        <p:nvSpPr>
          <p:cNvPr id="70660" name="AutoShape 6"/>
          <p:cNvSpPr>
            <a:spLocks noChangeArrowheads="1"/>
          </p:cNvSpPr>
          <p:nvPr/>
        </p:nvSpPr>
        <p:spPr bwMode="auto">
          <a:xfrm>
            <a:off x="0" y="9318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CHOOSING A SUPPLIER</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a:t>
            </a:r>
            <a:r>
              <a:rPr lang="en-GB" sz="2800" dirty="0">
                <a:latin typeface="Comic Sans MS" pitchFamily="66" charset="0"/>
              </a:rPr>
              <a:t>2: </a:t>
            </a:r>
            <a:r>
              <a:rPr lang="en-GB" sz="2800" dirty="0" smtClean="0">
                <a:latin typeface="Comic Sans MS" pitchFamily="66" charset="0"/>
              </a:rPr>
              <a:t>Q2</a:t>
            </a:r>
          </a:p>
          <a:p>
            <a:pPr algn="ctr"/>
            <a:endParaRPr lang="en-GB" sz="2800" dirty="0" smtClean="0">
              <a:latin typeface="Comic Sans MS" pitchFamily="66" charset="0"/>
            </a:endParaRPr>
          </a:p>
          <a:p>
            <a:pPr algn="ctr"/>
            <a:r>
              <a:rPr lang="en-GB" sz="2800" dirty="0" smtClean="0">
                <a:latin typeface="Comic Sans MS" pitchFamily="66" charset="0"/>
              </a:rPr>
              <a:t>Total: 3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304800" y="533400"/>
            <a:ext cx="8610600" cy="6019800"/>
          </a:xfrm>
        </p:spPr>
        <p:txBody>
          <a:bodyPr/>
          <a:lstStyle/>
          <a:p>
            <a:pPr marL="0" indent="0">
              <a:spcBef>
                <a:spcPts val="0"/>
              </a:spcBef>
              <a:buNone/>
            </a:pPr>
            <a:r>
              <a:rPr lang="en-GB" sz="1600" dirty="0" smtClean="0">
                <a:latin typeface="+mn-lt"/>
              </a:rPr>
              <a:t>Stock is an amount of an item held within the business to be used or sold in the future. </a:t>
            </a:r>
          </a:p>
          <a:p>
            <a:pPr marL="0" indent="0">
              <a:spcBef>
                <a:spcPts val="0"/>
              </a:spcBef>
              <a:buNone/>
            </a:pPr>
            <a:endParaRPr lang="en-GB" sz="1600" dirty="0" smtClean="0">
              <a:latin typeface="+mn-lt"/>
            </a:endParaRPr>
          </a:p>
          <a:p>
            <a:pPr marL="0" indent="0">
              <a:lnSpc>
                <a:spcPct val="80000"/>
              </a:lnSpc>
              <a:spcBef>
                <a:spcPts val="0"/>
              </a:spcBef>
              <a:buFontTx/>
              <a:buNone/>
            </a:pPr>
            <a:r>
              <a:rPr lang="en-GB" sz="1600" dirty="0" smtClean="0">
                <a:latin typeface="+mn-lt"/>
              </a:rPr>
              <a:t>Depending on the type of business, various different types of stock may need to be purchased and stored within a business. These could be raw materials, work in progress and/or finished goods</a:t>
            </a:r>
          </a:p>
          <a:p>
            <a:pPr marL="0" indent="0">
              <a:lnSpc>
                <a:spcPct val="80000"/>
              </a:lnSpc>
              <a:spcBef>
                <a:spcPts val="0"/>
              </a:spcBef>
              <a:buFontTx/>
              <a:buNone/>
            </a:pPr>
            <a:endParaRPr lang="en-GB" sz="1600" dirty="0" smtClean="0">
              <a:latin typeface="+mn-lt"/>
            </a:endParaRPr>
          </a:p>
          <a:p>
            <a:pPr marL="0" indent="0">
              <a:lnSpc>
                <a:spcPct val="80000"/>
              </a:lnSpc>
              <a:spcBef>
                <a:spcPts val="0"/>
              </a:spcBef>
              <a:buFontTx/>
              <a:buNone/>
            </a:pPr>
            <a:r>
              <a:rPr lang="en-GB" sz="1600" dirty="0" smtClean="0">
                <a:latin typeface="+mn-lt"/>
              </a:rPr>
              <a:t>A farmer (primary sector) may store stock of the crops harvested, livestock, fuel for farm vehicles/equipment, etc</a:t>
            </a:r>
          </a:p>
          <a:p>
            <a:pPr marL="0" indent="0">
              <a:lnSpc>
                <a:spcPct val="80000"/>
              </a:lnSpc>
              <a:spcBef>
                <a:spcPts val="0"/>
              </a:spcBef>
              <a:buFontTx/>
              <a:buNone/>
            </a:pPr>
            <a:endParaRPr lang="en-GB" sz="1600" dirty="0" smtClean="0">
              <a:latin typeface="+mn-lt"/>
            </a:endParaRPr>
          </a:p>
          <a:p>
            <a:pPr marL="0" indent="0">
              <a:lnSpc>
                <a:spcPct val="80000"/>
              </a:lnSpc>
              <a:spcBef>
                <a:spcPts val="0"/>
              </a:spcBef>
              <a:buFontTx/>
              <a:buNone/>
            </a:pPr>
            <a:r>
              <a:rPr lang="en-GB" sz="1600" dirty="0" smtClean="0">
                <a:latin typeface="+mn-lt"/>
              </a:rPr>
              <a:t>A bakery (secondary sector) may store stock of ingredients for their baking, small quantities of finished goods, etc</a:t>
            </a:r>
          </a:p>
          <a:p>
            <a:pPr marL="0" indent="0">
              <a:lnSpc>
                <a:spcPct val="80000"/>
              </a:lnSpc>
              <a:spcBef>
                <a:spcPts val="0"/>
              </a:spcBef>
              <a:buFontTx/>
              <a:buNone/>
            </a:pPr>
            <a:endParaRPr lang="en-GB" sz="1600" dirty="0" smtClean="0">
              <a:latin typeface="+mn-lt"/>
            </a:endParaRPr>
          </a:p>
          <a:p>
            <a:pPr marL="0" indent="0">
              <a:lnSpc>
                <a:spcPct val="80000"/>
              </a:lnSpc>
              <a:spcBef>
                <a:spcPts val="0"/>
              </a:spcBef>
              <a:buFontTx/>
              <a:buNone/>
            </a:pPr>
            <a:r>
              <a:rPr lang="en-GB" sz="1600" dirty="0" smtClean="0">
                <a:latin typeface="+mn-lt"/>
              </a:rPr>
              <a:t>A hotel (tertiary sector) may store stock of drinks for the bar, food for the kitchen/restaurant, toiletries/towels/bed sheets for the rooms, etc</a:t>
            </a:r>
          </a:p>
          <a:p>
            <a:pPr marL="0" indent="0">
              <a:lnSpc>
                <a:spcPct val="80000"/>
              </a:lnSpc>
              <a:spcBef>
                <a:spcPts val="0"/>
              </a:spcBef>
              <a:buFontTx/>
              <a:buNone/>
            </a:pPr>
            <a:endParaRPr lang="en-GB" sz="1600" dirty="0" smtClean="0">
              <a:latin typeface="+mn-lt"/>
            </a:endParaRPr>
          </a:p>
          <a:p>
            <a:pPr marL="0" indent="0" algn="ctr">
              <a:lnSpc>
                <a:spcPct val="80000"/>
              </a:lnSpc>
              <a:spcBef>
                <a:spcPts val="0"/>
              </a:spcBef>
              <a:buFontTx/>
              <a:buNone/>
            </a:pPr>
            <a:r>
              <a:rPr lang="en-GB" sz="2200" b="1" dirty="0" smtClean="0">
                <a:latin typeface="Verdana" pitchFamily="34" charset="0"/>
                <a:ea typeface="Verdana" pitchFamily="34" charset="0"/>
                <a:cs typeface="Verdana" pitchFamily="34" charset="0"/>
              </a:rPr>
              <a:t>Costs and Risks of Storing Stock</a:t>
            </a:r>
          </a:p>
          <a:p>
            <a:pPr marL="0" indent="0">
              <a:lnSpc>
                <a:spcPct val="80000"/>
              </a:lnSpc>
              <a:spcBef>
                <a:spcPts val="0"/>
              </a:spcBef>
              <a:buFontTx/>
              <a:buNone/>
            </a:pPr>
            <a:endParaRPr lang="en-GB" sz="1600" dirty="0" smtClean="0">
              <a:latin typeface="+mn-lt"/>
            </a:endParaRPr>
          </a:p>
          <a:p>
            <a:pPr marL="0">
              <a:lnSpc>
                <a:spcPct val="90000"/>
              </a:lnSpc>
              <a:spcBef>
                <a:spcPts val="0"/>
              </a:spcBef>
              <a:buFontTx/>
              <a:buNone/>
            </a:pPr>
            <a:r>
              <a:rPr lang="en-GB" sz="1600" dirty="0" smtClean="0">
                <a:latin typeface="+mn-lt"/>
              </a:rPr>
              <a:t>For each business, space will be required to store the stock suitably </a:t>
            </a:r>
            <a:r>
              <a:rPr lang="en-GB" sz="1600" dirty="0" err="1" smtClean="0">
                <a:latin typeface="+mn-lt"/>
              </a:rPr>
              <a:t>eg</a:t>
            </a:r>
            <a:r>
              <a:rPr lang="en-GB" sz="1600" dirty="0" smtClean="0">
                <a:latin typeface="+mn-lt"/>
              </a:rPr>
              <a:t> refrigerated, etc. </a:t>
            </a:r>
          </a:p>
          <a:p>
            <a:pPr marL="0">
              <a:lnSpc>
                <a:spcPct val="90000"/>
              </a:lnSpc>
              <a:spcBef>
                <a:spcPts val="0"/>
              </a:spcBef>
              <a:buFontTx/>
              <a:buNone/>
            </a:pPr>
            <a:r>
              <a:rPr lang="en-GB" sz="1600" dirty="0" smtClean="0">
                <a:latin typeface="+mn-lt"/>
              </a:rPr>
              <a:t>This creates the following costs and risks for the business:</a:t>
            </a:r>
          </a:p>
          <a:p>
            <a:pPr marL="0">
              <a:lnSpc>
                <a:spcPct val="90000"/>
              </a:lnSpc>
              <a:spcBef>
                <a:spcPts val="0"/>
              </a:spcBef>
              <a:buFontTx/>
              <a:buNone/>
            </a:pPr>
            <a:endParaRPr lang="en-GB" sz="1600" dirty="0" smtClean="0">
              <a:latin typeface="+mn-lt"/>
            </a:endParaRPr>
          </a:p>
          <a:p>
            <a:pPr marL="0">
              <a:spcBef>
                <a:spcPts val="0"/>
              </a:spcBef>
            </a:pPr>
            <a:r>
              <a:rPr lang="en-GB" sz="1600" dirty="0" smtClean="0">
                <a:latin typeface="+mn-lt"/>
              </a:rPr>
              <a:t>Purchase/rent of a warehouse</a:t>
            </a:r>
          </a:p>
          <a:p>
            <a:pPr marL="0">
              <a:spcBef>
                <a:spcPts val="0"/>
              </a:spcBef>
            </a:pPr>
            <a:r>
              <a:rPr lang="en-GB" sz="1600" dirty="0" smtClean="0">
                <a:latin typeface="+mn-lt"/>
              </a:rPr>
              <a:t>Heating and lighting</a:t>
            </a:r>
          </a:p>
          <a:p>
            <a:pPr marL="0">
              <a:spcBef>
                <a:spcPts val="0"/>
              </a:spcBef>
            </a:pPr>
            <a:r>
              <a:rPr lang="en-GB" sz="1600" dirty="0" smtClean="0">
                <a:latin typeface="+mn-lt"/>
              </a:rPr>
              <a:t>Risk of Theft</a:t>
            </a:r>
          </a:p>
          <a:p>
            <a:pPr marL="0">
              <a:spcBef>
                <a:spcPts val="0"/>
              </a:spcBef>
            </a:pPr>
            <a:r>
              <a:rPr lang="en-GB" sz="1600" dirty="0" smtClean="0">
                <a:latin typeface="+mn-lt"/>
              </a:rPr>
              <a:t>Security</a:t>
            </a:r>
          </a:p>
        </p:txBody>
      </p:sp>
      <p:sp>
        <p:nvSpPr>
          <p:cNvPr id="31746" name="Rectangle 2"/>
          <p:cNvSpPr>
            <a:spLocks noGrp="1" noChangeArrowheads="1"/>
          </p:cNvSpPr>
          <p:nvPr>
            <p:ph type="title"/>
          </p:nvPr>
        </p:nvSpPr>
        <p:spPr>
          <a:xfrm>
            <a:off x="457200" y="122238"/>
            <a:ext cx="8229600" cy="334962"/>
          </a:xfrm>
        </p:spPr>
        <p:txBody>
          <a:bodyPr/>
          <a:lstStyle/>
          <a:p>
            <a:pPr fontAlgn="auto">
              <a:spcAft>
                <a:spcPts val="0"/>
              </a:spcAft>
              <a:defRPr/>
            </a:pPr>
            <a:r>
              <a:rPr lang="en-GB" sz="2200" b="1" dirty="0" smtClean="0">
                <a:solidFill>
                  <a:schemeClr val="tx1"/>
                </a:solidFill>
                <a:latin typeface="Verdana" pitchFamily="34" charset="0"/>
                <a:ea typeface="Verdana" pitchFamily="34" charset="0"/>
                <a:cs typeface="Verdana" pitchFamily="34" charset="0"/>
              </a:rPr>
              <a:t>Stock Storage</a:t>
            </a:r>
            <a:endParaRPr lang="en-GB" sz="2200" b="1" dirty="0">
              <a:solidFill>
                <a:schemeClr val="tx1"/>
              </a:solidFill>
              <a:latin typeface="Verdana" pitchFamily="34" charset="0"/>
              <a:ea typeface="Verdana" pitchFamily="34" charset="0"/>
              <a:cs typeface="Verdana" pitchFamily="34" charset="0"/>
            </a:endParaRPr>
          </a:p>
        </p:txBody>
      </p:sp>
      <p:sp>
        <p:nvSpPr>
          <p:cNvPr id="4" name="Rectangle 3"/>
          <p:cNvSpPr/>
          <p:nvPr/>
        </p:nvSpPr>
        <p:spPr>
          <a:xfrm>
            <a:off x="3581400" y="4485382"/>
            <a:ext cx="4572000" cy="1077218"/>
          </a:xfrm>
          <a:prstGeom prst="rect">
            <a:avLst/>
          </a:prstGeom>
        </p:spPr>
        <p:txBody>
          <a:bodyPr>
            <a:spAutoFit/>
          </a:bodyPr>
          <a:lstStyle/>
          <a:p>
            <a:pPr indent="361950">
              <a:buFont typeface="Arial" pitchFamily="34" charset="0"/>
              <a:buChar char="•"/>
            </a:pPr>
            <a:r>
              <a:rPr lang="en-GB" sz="1600" dirty="0" smtClean="0"/>
              <a:t>Insurance</a:t>
            </a:r>
          </a:p>
          <a:p>
            <a:pPr indent="361950">
              <a:buFont typeface="Arial" pitchFamily="34" charset="0"/>
              <a:buChar char="•"/>
            </a:pPr>
            <a:r>
              <a:rPr lang="en-GB" sz="1600" dirty="0" smtClean="0"/>
              <a:t>Risk of items going out of date/out of fashion</a:t>
            </a:r>
          </a:p>
          <a:p>
            <a:pPr indent="361950">
              <a:buFont typeface="Arial" pitchFamily="34" charset="0"/>
              <a:buChar char="•"/>
            </a:pPr>
            <a:r>
              <a:rPr lang="en-GB" sz="1600" dirty="0" smtClean="0"/>
              <a:t>Transportation to/from warehouse</a:t>
            </a:r>
          </a:p>
          <a:p>
            <a:pPr indent="361950">
              <a:buFont typeface="Arial" pitchFamily="34" charset="0"/>
              <a:buChar char="•"/>
            </a:pPr>
            <a:r>
              <a:rPr lang="en-GB" sz="1600" dirty="0" smtClean="0"/>
              <a:t>Risk of cash tied up in the stock once purchased</a:t>
            </a:r>
            <a:endParaRPr lang="en-GB" sz="1600" dirty="0"/>
          </a:p>
        </p:txBody>
      </p:sp>
      <p:sp>
        <p:nvSpPr>
          <p:cNvPr id="5" name="Rectangle 4"/>
          <p:cNvSpPr/>
          <p:nvPr/>
        </p:nvSpPr>
        <p:spPr>
          <a:xfrm>
            <a:off x="381000" y="5719870"/>
            <a:ext cx="8534400" cy="757130"/>
          </a:xfrm>
          <a:prstGeom prst="rect">
            <a:avLst/>
          </a:prstGeom>
        </p:spPr>
        <p:txBody>
          <a:bodyPr wrap="square">
            <a:spAutoFit/>
          </a:bodyPr>
          <a:lstStyle/>
          <a:p>
            <a:pPr>
              <a:lnSpc>
                <a:spcPct val="90000"/>
              </a:lnSpc>
            </a:pPr>
            <a:r>
              <a:rPr lang="en-GB" sz="1600" dirty="0" smtClean="0"/>
              <a:t>Businesses must develop a system of stock management, meaning they order the right amount of stock from suppliers at the right time, keep stock organised, keep records of stock levels, etc. </a:t>
            </a:r>
          </a:p>
          <a:p>
            <a:pPr>
              <a:lnSpc>
                <a:spcPct val="90000"/>
              </a:lnSpc>
            </a:pPr>
            <a:r>
              <a:rPr lang="en-GB" sz="1600" dirty="0" smtClean="0"/>
              <a:t>This avoids overstocking and </a:t>
            </a:r>
            <a:r>
              <a:rPr lang="en-GB" sz="1600" dirty="0" err="1" smtClean="0"/>
              <a:t>understocking</a:t>
            </a:r>
            <a:r>
              <a:rPr lang="en-GB" sz="1600" dirty="0" smtClean="0"/>
              <a:t> and the various problems which would come from them.</a:t>
            </a:r>
          </a:p>
        </p:txBody>
      </p:sp>
      <p:sp>
        <p:nvSpPr>
          <p:cNvPr id="6" name="Slide Number Placeholder 5"/>
          <p:cNvSpPr>
            <a:spLocks noGrp="1"/>
          </p:cNvSpPr>
          <p:nvPr>
            <p:ph type="sldNum" sz="quarter" idx="12"/>
          </p:nvPr>
        </p:nvSpPr>
        <p:spPr/>
        <p:txBody>
          <a:bodyPr/>
          <a:lstStyle/>
          <a:p>
            <a:pPr>
              <a:defRPr/>
            </a:pPr>
            <a:fld id="{59E4393C-C9A1-4441-9C67-478DF5B7AAEE}" type="slidenum">
              <a:rPr lang="en-GB" smtClean="0">
                <a:solidFill>
                  <a:srgbClr val="000000"/>
                </a:solidFill>
              </a:rPr>
              <a:pPr>
                <a:defRPr/>
              </a:pPr>
              <a:t>17</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p:cTn id="7" dur="500" fill="hold"/>
                                        <p:tgtEl>
                                          <p:spTgt spid="163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anim calcmode="lin" valueType="num">
                                      <p:cBhvr>
                                        <p:cTn id="13" dur="500" fill="hold"/>
                                        <p:tgtEl>
                                          <p:spTgt spid="1638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38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anim calcmode="lin" valueType="num">
                                      <p:cBhvr>
                                        <p:cTn id="19" dur="500" fill="hold"/>
                                        <p:tgtEl>
                                          <p:spTgt spid="1638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638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6">
                                            <p:txEl>
                                              <p:pRg st="6" end="6"/>
                                            </p:txEl>
                                          </p:spTgt>
                                        </p:tgtEl>
                                        <p:attrNameLst>
                                          <p:attrName>style.visibility</p:attrName>
                                        </p:attrNameLst>
                                      </p:cBhvr>
                                      <p:to>
                                        <p:strVal val="visible"/>
                                      </p:to>
                                    </p:set>
                                    <p:anim calcmode="lin" valueType="num">
                                      <p:cBhvr>
                                        <p:cTn id="25" dur="500" fill="hold"/>
                                        <p:tgtEl>
                                          <p:spTgt spid="16386">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638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6">
                                            <p:txEl>
                                              <p:pRg st="8" end="8"/>
                                            </p:txEl>
                                          </p:spTgt>
                                        </p:tgtEl>
                                        <p:attrNameLst>
                                          <p:attrName>style.visibility</p:attrName>
                                        </p:attrNameLst>
                                      </p:cBhvr>
                                      <p:to>
                                        <p:strVal val="visible"/>
                                      </p:to>
                                    </p:set>
                                    <p:anim calcmode="lin" valueType="num">
                                      <p:cBhvr>
                                        <p:cTn id="31" dur="500" fill="hold"/>
                                        <p:tgtEl>
                                          <p:spTgt spid="16386">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16386">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6">
                                            <p:txEl>
                                              <p:pRg st="10" end="10"/>
                                            </p:txEl>
                                          </p:spTgt>
                                        </p:tgtEl>
                                        <p:attrNameLst>
                                          <p:attrName>style.visibility</p:attrName>
                                        </p:attrNameLst>
                                      </p:cBhvr>
                                      <p:to>
                                        <p:strVal val="visible"/>
                                      </p:to>
                                    </p:set>
                                    <p:anim calcmode="lin" valueType="num">
                                      <p:cBhvr>
                                        <p:cTn id="37" dur="500" fill="hold"/>
                                        <p:tgtEl>
                                          <p:spTgt spid="16386">
                                            <p:txEl>
                                              <p:pRg st="10" end="10"/>
                                            </p:txEl>
                                          </p:spTgt>
                                        </p:tgtEl>
                                        <p:attrNameLst>
                                          <p:attrName>ppt_w</p:attrName>
                                        </p:attrNameLst>
                                      </p:cBhvr>
                                      <p:tavLst>
                                        <p:tav tm="0">
                                          <p:val>
                                            <p:fltVal val="0"/>
                                          </p:val>
                                        </p:tav>
                                        <p:tav tm="100000">
                                          <p:val>
                                            <p:strVal val="#ppt_w"/>
                                          </p:val>
                                        </p:tav>
                                      </p:tavLst>
                                    </p:anim>
                                    <p:anim calcmode="lin" valueType="num">
                                      <p:cBhvr>
                                        <p:cTn id="38" dur="500" fill="hold"/>
                                        <p:tgtEl>
                                          <p:spTgt spid="16386">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6">
                                            <p:txEl>
                                              <p:pRg st="12" end="12"/>
                                            </p:txEl>
                                          </p:spTgt>
                                        </p:tgtEl>
                                        <p:attrNameLst>
                                          <p:attrName>style.visibility</p:attrName>
                                        </p:attrNameLst>
                                      </p:cBhvr>
                                      <p:to>
                                        <p:strVal val="visible"/>
                                      </p:to>
                                    </p:set>
                                    <p:anim calcmode="lin" valueType="num">
                                      <p:cBhvr>
                                        <p:cTn id="43" dur="500" fill="hold"/>
                                        <p:tgtEl>
                                          <p:spTgt spid="16386">
                                            <p:txEl>
                                              <p:pRg st="12" end="12"/>
                                            </p:txEl>
                                          </p:spTgt>
                                        </p:tgtEl>
                                        <p:attrNameLst>
                                          <p:attrName>ppt_w</p:attrName>
                                        </p:attrNameLst>
                                      </p:cBhvr>
                                      <p:tavLst>
                                        <p:tav tm="0">
                                          <p:val>
                                            <p:fltVal val="0"/>
                                          </p:val>
                                        </p:tav>
                                        <p:tav tm="100000">
                                          <p:val>
                                            <p:strVal val="#ppt_w"/>
                                          </p:val>
                                        </p:tav>
                                      </p:tavLst>
                                    </p:anim>
                                    <p:anim calcmode="lin" valueType="num">
                                      <p:cBhvr>
                                        <p:cTn id="44" dur="500" fill="hold"/>
                                        <p:tgtEl>
                                          <p:spTgt spid="16386">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6386">
                                            <p:txEl>
                                              <p:pRg st="13" end="13"/>
                                            </p:txEl>
                                          </p:spTgt>
                                        </p:tgtEl>
                                        <p:attrNameLst>
                                          <p:attrName>style.visibility</p:attrName>
                                        </p:attrNameLst>
                                      </p:cBhvr>
                                      <p:to>
                                        <p:strVal val="visible"/>
                                      </p:to>
                                    </p:set>
                                    <p:anim calcmode="lin" valueType="num">
                                      <p:cBhvr>
                                        <p:cTn id="49" dur="500" fill="hold"/>
                                        <p:tgtEl>
                                          <p:spTgt spid="16386">
                                            <p:txEl>
                                              <p:pRg st="13" end="13"/>
                                            </p:txEl>
                                          </p:spTgt>
                                        </p:tgtEl>
                                        <p:attrNameLst>
                                          <p:attrName>ppt_w</p:attrName>
                                        </p:attrNameLst>
                                      </p:cBhvr>
                                      <p:tavLst>
                                        <p:tav tm="0">
                                          <p:val>
                                            <p:fltVal val="0"/>
                                          </p:val>
                                        </p:tav>
                                        <p:tav tm="100000">
                                          <p:val>
                                            <p:strVal val="#ppt_w"/>
                                          </p:val>
                                        </p:tav>
                                      </p:tavLst>
                                    </p:anim>
                                    <p:anim calcmode="lin" valueType="num">
                                      <p:cBhvr>
                                        <p:cTn id="50" dur="500" fill="hold"/>
                                        <p:tgtEl>
                                          <p:spTgt spid="16386">
                                            <p:txEl>
                                              <p:pRg st="13" end="13"/>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6386">
                                            <p:txEl>
                                              <p:pRg st="15" end="15"/>
                                            </p:txEl>
                                          </p:spTgt>
                                        </p:tgtEl>
                                        <p:attrNameLst>
                                          <p:attrName>style.visibility</p:attrName>
                                        </p:attrNameLst>
                                      </p:cBhvr>
                                      <p:to>
                                        <p:strVal val="visible"/>
                                      </p:to>
                                    </p:set>
                                    <p:anim calcmode="lin" valueType="num">
                                      <p:cBhvr>
                                        <p:cTn id="55" dur="500" fill="hold"/>
                                        <p:tgtEl>
                                          <p:spTgt spid="16386">
                                            <p:txEl>
                                              <p:pRg st="15" end="15"/>
                                            </p:txEl>
                                          </p:spTgt>
                                        </p:tgtEl>
                                        <p:attrNameLst>
                                          <p:attrName>ppt_w</p:attrName>
                                        </p:attrNameLst>
                                      </p:cBhvr>
                                      <p:tavLst>
                                        <p:tav tm="0">
                                          <p:val>
                                            <p:fltVal val="0"/>
                                          </p:val>
                                        </p:tav>
                                        <p:tav tm="100000">
                                          <p:val>
                                            <p:strVal val="#ppt_w"/>
                                          </p:val>
                                        </p:tav>
                                      </p:tavLst>
                                    </p:anim>
                                    <p:anim calcmode="lin" valueType="num">
                                      <p:cBhvr>
                                        <p:cTn id="56" dur="500" fill="hold"/>
                                        <p:tgtEl>
                                          <p:spTgt spid="16386">
                                            <p:txEl>
                                              <p:pRg st="15" end="15"/>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6386">
                                            <p:txEl>
                                              <p:pRg st="16" end="16"/>
                                            </p:txEl>
                                          </p:spTgt>
                                        </p:tgtEl>
                                        <p:attrNameLst>
                                          <p:attrName>style.visibility</p:attrName>
                                        </p:attrNameLst>
                                      </p:cBhvr>
                                      <p:to>
                                        <p:strVal val="visible"/>
                                      </p:to>
                                    </p:set>
                                    <p:anim calcmode="lin" valueType="num">
                                      <p:cBhvr>
                                        <p:cTn id="61" dur="500" fill="hold"/>
                                        <p:tgtEl>
                                          <p:spTgt spid="16386">
                                            <p:txEl>
                                              <p:pRg st="16" end="16"/>
                                            </p:txEl>
                                          </p:spTgt>
                                        </p:tgtEl>
                                        <p:attrNameLst>
                                          <p:attrName>ppt_w</p:attrName>
                                        </p:attrNameLst>
                                      </p:cBhvr>
                                      <p:tavLst>
                                        <p:tav tm="0">
                                          <p:val>
                                            <p:fltVal val="0"/>
                                          </p:val>
                                        </p:tav>
                                        <p:tav tm="100000">
                                          <p:val>
                                            <p:strVal val="#ppt_w"/>
                                          </p:val>
                                        </p:tav>
                                      </p:tavLst>
                                    </p:anim>
                                    <p:anim calcmode="lin" valueType="num">
                                      <p:cBhvr>
                                        <p:cTn id="62" dur="500" fill="hold"/>
                                        <p:tgtEl>
                                          <p:spTgt spid="16386">
                                            <p:txEl>
                                              <p:pRg st="16" end="16"/>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6386">
                                            <p:txEl>
                                              <p:pRg st="17" end="17"/>
                                            </p:txEl>
                                          </p:spTgt>
                                        </p:tgtEl>
                                        <p:attrNameLst>
                                          <p:attrName>style.visibility</p:attrName>
                                        </p:attrNameLst>
                                      </p:cBhvr>
                                      <p:to>
                                        <p:strVal val="visible"/>
                                      </p:to>
                                    </p:set>
                                    <p:anim calcmode="lin" valueType="num">
                                      <p:cBhvr>
                                        <p:cTn id="67" dur="500" fill="hold"/>
                                        <p:tgtEl>
                                          <p:spTgt spid="16386">
                                            <p:txEl>
                                              <p:pRg st="17" end="17"/>
                                            </p:txEl>
                                          </p:spTgt>
                                        </p:tgtEl>
                                        <p:attrNameLst>
                                          <p:attrName>ppt_w</p:attrName>
                                        </p:attrNameLst>
                                      </p:cBhvr>
                                      <p:tavLst>
                                        <p:tav tm="0">
                                          <p:val>
                                            <p:fltVal val="0"/>
                                          </p:val>
                                        </p:tav>
                                        <p:tav tm="100000">
                                          <p:val>
                                            <p:strVal val="#ppt_w"/>
                                          </p:val>
                                        </p:tav>
                                      </p:tavLst>
                                    </p:anim>
                                    <p:anim calcmode="lin" valueType="num">
                                      <p:cBhvr>
                                        <p:cTn id="68" dur="500" fill="hold"/>
                                        <p:tgtEl>
                                          <p:spTgt spid="16386">
                                            <p:txEl>
                                              <p:pRg st="17" end="17"/>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6386">
                                            <p:txEl>
                                              <p:pRg st="18" end="18"/>
                                            </p:txEl>
                                          </p:spTgt>
                                        </p:tgtEl>
                                        <p:attrNameLst>
                                          <p:attrName>style.visibility</p:attrName>
                                        </p:attrNameLst>
                                      </p:cBhvr>
                                      <p:to>
                                        <p:strVal val="visible"/>
                                      </p:to>
                                    </p:set>
                                    <p:anim calcmode="lin" valueType="num">
                                      <p:cBhvr>
                                        <p:cTn id="73" dur="500" fill="hold"/>
                                        <p:tgtEl>
                                          <p:spTgt spid="16386">
                                            <p:txEl>
                                              <p:pRg st="18" end="18"/>
                                            </p:txEl>
                                          </p:spTgt>
                                        </p:tgtEl>
                                        <p:attrNameLst>
                                          <p:attrName>ppt_w</p:attrName>
                                        </p:attrNameLst>
                                      </p:cBhvr>
                                      <p:tavLst>
                                        <p:tav tm="0">
                                          <p:val>
                                            <p:fltVal val="0"/>
                                          </p:val>
                                        </p:tav>
                                        <p:tav tm="100000">
                                          <p:val>
                                            <p:strVal val="#ppt_w"/>
                                          </p:val>
                                        </p:tav>
                                      </p:tavLst>
                                    </p:anim>
                                    <p:anim calcmode="lin" valueType="num">
                                      <p:cBhvr>
                                        <p:cTn id="74" dur="500" fill="hold"/>
                                        <p:tgtEl>
                                          <p:spTgt spid="16386">
                                            <p:txEl>
                                              <p:pRg st="18" end="18"/>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 calcmode="lin" valueType="num">
                                      <p:cBhvr>
                                        <p:cTn id="7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nodeType="clickEffect">
                                  <p:stCondLst>
                                    <p:cond delay="0"/>
                                  </p:stCondLst>
                                  <p:childTnLst>
                                    <p:set>
                                      <p:cBhvr>
                                        <p:cTn id="84" dur="1" fill="hold">
                                          <p:stCondLst>
                                            <p:cond delay="0"/>
                                          </p:stCondLst>
                                        </p:cTn>
                                        <p:tgtEl>
                                          <p:spTgt spid="4">
                                            <p:txEl>
                                              <p:pRg st="1" end="1"/>
                                            </p:txEl>
                                          </p:spTgt>
                                        </p:tgtEl>
                                        <p:attrNameLst>
                                          <p:attrName>style.visibility</p:attrName>
                                        </p:attrNameLst>
                                      </p:cBhvr>
                                      <p:to>
                                        <p:strVal val="visible"/>
                                      </p:to>
                                    </p:set>
                                    <p:anim calcmode="lin" valueType="num">
                                      <p:cBhvr>
                                        <p:cTn id="8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4">
                                            <p:txEl>
                                              <p:pRg st="2" end="2"/>
                                            </p:txEl>
                                          </p:spTgt>
                                        </p:tgtEl>
                                        <p:attrNameLst>
                                          <p:attrName>style.visibility</p:attrName>
                                        </p:attrNameLst>
                                      </p:cBhvr>
                                      <p:to>
                                        <p:strVal val="visible"/>
                                      </p:to>
                                    </p:set>
                                    <p:anim calcmode="lin" valueType="num">
                                      <p:cBhvr>
                                        <p:cTn id="9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4">
                                            <p:txEl>
                                              <p:pRg st="3" end="3"/>
                                            </p:txEl>
                                          </p:spTgt>
                                        </p:tgtEl>
                                        <p:attrNameLst>
                                          <p:attrName>style.visibility</p:attrName>
                                        </p:attrNameLst>
                                      </p:cBhvr>
                                      <p:to>
                                        <p:strVal val="visible"/>
                                      </p:to>
                                    </p:set>
                                    <p:anim calcmode="lin" valueType="num">
                                      <p:cBhvr>
                                        <p:cTn id="9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98"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
                                          </p:val>
                                        </p:tav>
                                        <p:tav tm="100000">
                                          <p:val>
                                            <p:strVal val="#ppt_w"/>
                                          </p:val>
                                        </p:tav>
                                      </p:tavLst>
                                    </p:anim>
                                    <p:anim calcmode="lin" valueType="num">
                                      <p:cBhvr>
                                        <p:cTn id="10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3"/>
          <p:cNvSpPr>
            <a:spLocks noGrp="1"/>
          </p:cNvSpPr>
          <p:nvPr>
            <p:ph type="sldNum" sz="quarter" idx="12"/>
          </p:nvPr>
        </p:nvSpPr>
        <p:spPr/>
        <p:txBody>
          <a:bodyPr/>
          <a:lstStyle/>
          <a:p>
            <a:fld id="{C0C3DDEE-3314-4FED-A983-7BAF3040EB2F}" type="slidenum">
              <a:rPr lang="en-GB"/>
              <a:pPr/>
              <a:t>18</a:t>
            </a:fld>
            <a:endParaRPr lang="en-GB"/>
          </a:p>
        </p:txBody>
      </p:sp>
      <p:grpSp>
        <p:nvGrpSpPr>
          <p:cNvPr id="2" name="Group 2"/>
          <p:cNvGrpSpPr>
            <a:grpSpLocks/>
          </p:cNvGrpSpPr>
          <p:nvPr/>
        </p:nvGrpSpPr>
        <p:grpSpPr bwMode="auto">
          <a:xfrm>
            <a:off x="1692275" y="1196975"/>
            <a:ext cx="5780088" cy="5399088"/>
            <a:chOff x="1637" y="754"/>
            <a:chExt cx="2485" cy="3084"/>
          </a:xfrm>
          <a:solidFill>
            <a:srgbClr val="D3EBED"/>
          </a:solidFill>
        </p:grpSpPr>
        <p:sp>
          <p:nvSpPr>
            <p:cNvPr id="22531" name="Line 3"/>
            <p:cNvSpPr>
              <a:spLocks noChangeShapeType="1"/>
            </p:cNvSpPr>
            <p:nvPr/>
          </p:nvSpPr>
          <p:spPr bwMode="auto">
            <a:xfrm>
              <a:off x="2880" y="754"/>
              <a:ext cx="0" cy="454"/>
            </a:xfrm>
            <a:prstGeom prst="line">
              <a:avLst/>
            </a:prstGeom>
            <a:grpFill/>
            <a:ln w="38100">
              <a:solidFill>
                <a:schemeClr val="tx1"/>
              </a:solidFill>
              <a:round/>
              <a:headEnd/>
              <a:tailEnd/>
            </a:ln>
            <a:effectLst/>
          </p:spPr>
          <p:txBody>
            <a:bodyPr anchor="ctr"/>
            <a:lstStyle/>
            <a:p>
              <a:endParaRPr lang="en-GB"/>
            </a:p>
          </p:txBody>
        </p:sp>
        <p:sp>
          <p:nvSpPr>
            <p:cNvPr id="22532" name="AutoShape 4"/>
            <p:cNvSpPr>
              <a:spLocks noChangeArrowheads="1"/>
            </p:cNvSpPr>
            <p:nvPr/>
          </p:nvSpPr>
          <p:spPr bwMode="auto">
            <a:xfrm>
              <a:off x="1637" y="1207"/>
              <a:ext cx="2485" cy="2631"/>
            </a:xfrm>
            <a:prstGeom prst="roundRect">
              <a:avLst>
                <a:gd name="adj" fmla="val 16667"/>
              </a:avLst>
            </a:prstGeom>
            <a:solidFill>
              <a:schemeClr val="accent1"/>
            </a:solidFill>
            <a:ln w="9525">
              <a:solidFill>
                <a:schemeClr val="tx1"/>
              </a:solidFill>
              <a:round/>
              <a:headEnd/>
              <a:tailEnd/>
            </a:ln>
            <a:effectLst/>
          </p:spPr>
          <p:txBody>
            <a:bodyPr anchor="ctr"/>
            <a:lstStyle/>
            <a:p>
              <a:pPr>
                <a:buFont typeface="Wingdings" pitchFamily="2" charset="2"/>
                <a:buChar char="q"/>
              </a:pPr>
              <a:r>
                <a:rPr lang="en-GB" dirty="0">
                  <a:latin typeface="Calibri" pitchFamily="34" charset="0"/>
                </a:rPr>
                <a:t>   There are higher storage costs </a:t>
              </a:r>
              <a:r>
                <a:rPr lang="en-GB" dirty="0" err="1">
                  <a:latin typeface="Calibri" pitchFamily="34" charset="0"/>
                </a:rPr>
                <a:t>ie</a:t>
              </a:r>
              <a:r>
                <a:rPr lang="en-GB" dirty="0">
                  <a:latin typeface="Calibri" pitchFamily="34" charset="0"/>
                </a:rPr>
                <a:t> more storage space, heating/lighting, maintenance and security is required;</a:t>
              </a:r>
            </a:p>
            <a:p>
              <a:pPr>
                <a:buFont typeface="Wingdings" pitchFamily="2" charset="2"/>
                <a:buChar char="q"/>
              </a:pPr>
              <a:endParaRPr lang="en-GB" sz="900" dirty="0">
                <a:latin typeface="Calibri" pitchFamily="34" charset="0"/>
              </a:endParaRPr>
            </a:p>
            <a:p>
              <a:pPr>
                <a:buFont typeface="Wingdings" pitchFamily="2" charset="2"/>
                <a:buChar char="q"/>
              </a:pPr>
              <a:r>
                <a:rPr lang="en-GB" dirty="0">
                  <a:latin typeface="Calibri" pitchFamily="34" charset="0"/>
                </a:rPr>
                <a:t>   Money is being tied up in stock when it could be used more profitably elsewhere;</a:t>
              </a:r>
            </a:p>
            <a:p>
              <a:pPr>
                <a:buFont typeface="Wingdings" pitchFamily="2" charset="2"/>
                <a:buChar char="q"/>
              </a:pPr>
              <a:endParaRPr lang="en-GB" sz="900" dirty="0">
                <a:latin typeface="Calibri" pitchFamily="34" charset="0"/>
              </a:endParaRPr>
            </a:p>
            <a:p>
              <a:pPr>
                <a:buFont typeface="Wingdings" pitchFamily="2" charset="2"/>
                <a:buChar char="q"/>
              </a:pPr>
              <a:r>
                <a:rPr lang="en-GB" dirty="0">
                  <a:latin typeface="Calibri" pitchFamily="34" charset="0"/>
                </a:rPr>
                <a:t>   Storage space taken up that could be used for something else;</a:t>
              </a:r>
            </a:p>
            <a:p>
              <a:pPr>
                <a:buFont typeface="Wingdings" pitchFamily="2" charset="2"/>
                <a:buChar char="q"/>
              </a:pPr>
              <a:endParaRPr lang="en-GB" sz="900" dirty="0">
                <a:latin typeface="Calibri" pitchFamily="34" charset="0"/>
              </a:endParaRPr>
            </a:p>
            <a:p>
              <a:pPr>
                <a:buFont typeface="Wingdings" pitchFamily="2" charset="2"/>
                <a:buChar char="q"/>
              </a:pPr>
              <a:r>
                <a:rPr lang="en-GB" dirty="0">
                  <a:latin typeface="Calibri" pitchFamily="34" charset="0"/>
                </a:rPr>
                <a:t>   Unsold stock may perish/deteriorate or become out-of-date or no longer be in fashion;</a:t>
              </a:r>
            </a:p>
            <a:p>
              <a:endParaRPr lang="en-GB" sz="900" dirty="0">
                <a:latin typeface="Calibri" pitchFamily="34" charset="0"/>
              </a:endParaRPr>
            </a:p>
            <a:p>
              <a:pPr>
                <a:buFont typeface="Wingdings" pitchFamily="2" charset="2"/>
                <a:buChar char="q"/>
              </a:pPr>
              <a:r>
                <a:rPr lang="en-GB" dirty="0">
                  <a:latin typeface="Calibri" pitchFamily="34" charset="0"/>
                </a:rPr>
                <a:t>   Greater chance of theft by employees and customers. </a:t>
              </a:r>
            </a:p>
          </p:txBody>
        </p:sp>
      </p:grpSp>
      <p:sp>
        <p:nvSpPr>
          <p:cNvPr id="22533" name="AutoShape 5"/>
          <p:cNvSpPr>
            <a:spLocks noChangeArrowheads="1"/>
          </p:cNvSpPr>
          <p:nvPr/>
        </p:nvSpPr>
        <p:spPr bwMode="auto">
          <a:xfrm>
            <a:off x="2484438" y="188913"/>
            <a:ext cx="4106862" cy="1274762"/>
          </a:xfrm>
          <a:prstGeom prst="roundRect">
            <a:avLst/>
          </a:prstGeom>
          <a:solidFill>
            <a:schemeClr val="accent1"/>
          </a:solidFill>
          <a:ln w="9525">
            <a:solidFill>
              <a:schemeClr val="tx1"/>
            </a:solidFill>
            <a:miter lim="800000"/>
            <a:headEnd/>
            <a:tailEnd/>
          </a:ln>
          <a:effectLst/>
        </p:spPr>
        <p:txBody>
          <a:bodyPr anchor="ctr"/>
          <a:lstStyle/>
          <a:p>
            <a:pPr algn="ctr"/>
            <a:r>
              <a:rPr lang="en-GB" b="1" i="1" dirty="0" smtClean="0">
                <a:latin typeface="Calibri" pitchFamily="34" charset="0"/>
              </a:rPr>
              <a:t>Consequences of Overstocking</a:t>
            </a:r>
          </a:p>
          <a:p>
            <a:pPr algn="ctr"/>
            <a:r>
              <a:rPr lang="en-GB" b="1" i="1" dirty="0" smtClean="0">
                <a:latin typeface="Calibri" pitchFamily="34" charset="0"/>
              </a:rPr>
              <a:t>(too much stock)</a:t>
            </a:r>
            <a:endParaRPr lang="en-GB" b="1" i="1" dirty="0">
              <a:latin typeface="Calibri" pitchFamily="34" charset="0"/>
            </a:endParaRPr>
          </a:p>
        </p:txBody>
      </p:sp>
      <p:grpSp>
        <p:nvGrpSpPr>
          <p:cNvPr id="3" name="Group 9"/>
          <p:cNvGrpSpPr>
            <a:grpSpLocks noChangeAspect="1"/>
          </p:cNvGrpSpPr>
          <p:nvPr/>
        </p:nvGrpSpPr>
        <p:grpSpPr bwMode="auto">
          <a:xfrm>
            <a:off x="0" y="0"/>
            <a:ext cx="2246313" cy="511175"/>
            <a:chOff x="1913" y="13257"/>
            <a:chExt cx="9372" cy="2130"/>
          </a:xfrm>
        </p:grpSpPr>
        <p:sp>
          <p:nvSpPr>
            <p:cNvPr id="22538" name="AutoShape 10"/>
            <p:cNvSpPr>
              <a:spLocks noChangeAspect="1" noChangeArrowheads="1"/>
            </p:cNvSpPr>
            <p:nvPr/>
          </p:nvSpPr>
          <p:spPr bwMode="auto">
            <a:xfrm>
              <a:off x="1913" y="13967"/>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39" name="AutoShape 11"/>
            <p:cNvSpPr>
              <a:spLocks noChangeAspect="1" noChangeArrowheads="1"/>
            </p:cNvSpPr>
            <p:nvPr/>
          </p:nvSpPr>
          <p:spPr bwMode="auto">
            <a:xfrm>
              <a:off x="1913" y="13257"/>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40" name="AutoShape 12"/>
            <p:cNvSpPr>
              <a:spLocks noChangeAspect="1" noChangeArrowheads="1"/>
            </p:cNvSpPr>
            <p:nvPr/>
          </p:nvSpPr>
          <p:spPr bwMode="auto">
            <a:xfrm>
              <a:off x="347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41" name="AutoShape 13"/>
            <p:cNvSpPr>
              <a:spLocks noChangeAspect="1" noChangeArrowheads="1"/>
            </p:cNvSpPr>
            <p:nvPr/>
          </p:nvSpPr>
          <p:spPr bwMode="auto">
            <a:xfrm>
              <a:off x="489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42" name="AutoShape 14"/>
            <p:cNvSpPr>
              <a:spLocks noChangeAspect="1" noChangeArrowheads="1"/>
            </p:cNvSpPr>
            <p:nvPr/>
          </p:nvSpPr>
          <p:spPr bwMode="auto">
            <a:xfrm>
              <a:off x="631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43" name="AutoShape 15"/>
            <p:cNvSpPr>
              <a:spLocks noChangeAspect="1" noChangeArrowheads="1"/>
            </p:cNvSpPr>
            <p:nvPr/>
          </p:nvSpPr>
          <p:spPr bwMode="auto">
            <a:xfrm>
              <a:off x="801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44" name="AutoShape 16"/>
            <p:cNvSpPr>
              <a:spLocks noChangeAspect="1" noChangeArrowheads="1"/>
            </p:cNvSpPr>
            <p:nvPr/>
          </p:nvSpPr>
          <p:spPr bwMode="auto">
            <a:xfrm>
              <a:off x="943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45" name="AutoShape 17"/>
            <p:cNvSpPr>
              <a:spLocks noChangeAspect="1" noChangeArrowheads="1"/>
            </p:cNvSpPr>
            <p:nvPr/>
          </p:nvSpPr>
          <p:spPr bwMode="auto">
            <a:xfrm>
              <a:off x="801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46" name="AutoShape 18"/>
            <p:cNvSpPr>
              <a:spLocks noChangeAspect="1" noChangeArrowheads="1"/>
            </p:cNvSpPr>
            <p:nvPr/>
          </p:nvSpPr>
          <p:spPr bwMode="auto">
            <a:xfrm>
              <a:off x="943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47" name="AutoShape 19"/>
            <p:cNvSpPr>
              <a:spLocks noChangeAspect="1" noChangeArrowheads="1"/>
            </p:cNvSpPr>
            <p:nvPr/>
          </p:nvSpPr>
          <p:spPr bwMode="auto">
            <a:xfrm>
              <a:off x="3475"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48" name="AutoShape 20"/>
            <p:cNvSpPr>
              <a:spLocks noChangeAspect="1" noChangeArrowheads="1"/>
            </p:cNvSpPr>
            <p:nvPr/>
          </p:nvSpPr>
          <p:spPr bwMode="auto">
            <a:xfrm>
              <a:off x="475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49" name="AutoShape 21"/>
            <p:cNvSpPr>
              <a:spLocks noChangeAspect="1" noChangeArrowheads="1"/>
            </p:cNvSpPr>
            <p:nvPr/>
          </p:nvSpPr>
          <p:spPr bwMode="auto">
            <a:xfrm>
              <a:off x="617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50" name="AutoShape 22"/>
            <p:cNvSpPr>
              <a:spLocks noChangeAspect="1" noChangeArrowheads="1"/>
            </p:cNvSpPr>
            <p:nvPr/>
          </p:nvSpPr>
          <p:spPr bwMode="auto">
            <a:xfrm rot="16200000" flipV="1">
              <a:off x="9936" y="14038"/>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grpSp>
      <p:grpSp>
        <p:nvGrpSpPr>
          <p:cNvPr id="4" name="Group 23"/>
          <p:cNvGrpSpPr>
            <a:grpSpLocks noChangeAspect="1"/>
          </p:cNvGrpSpPr>
          <p:nvPr/>
        </p:nvGrpSpPr>
        <p:grpSpPr bwMode="auto">
          <a:xfrm>
            <a:off x="0" y="476250"/>
            <a:ext cx="2246313" cy="511175"/>
            <a:chOff x="1913" y="13257"/>
            <a:chExt cx="9372" cy="2130"/>
          </a:xfrm>
        </p:grpSpPr>
        <p:sp>
          <p:nvSpPr>
            <p:cNvPr id="22552" name="AutoShape 24"/>
            <p:cNvSpPr>
              <a:spLocks noChangeAspect="1" noChangeArrowheads="1"/>
            </p:cNvSpPr>
            <p:nvPr/>
          </p:nvSpPr>
          <p:spPr bwMode="auto">
            <a:xfrm>
              <a:off x="1913" y="13967"/>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53" name="AutoShape 25"/>
            <p:cNvSpPr>
              <a:spLocks noChangeAspect="1" noChangeArrowheads="1"/>
            </p:cNvSpPr>
            <p:nvPr/>
          </p:nvSpPr>
          <p:spPr bwMode="auto">
            <a:xfrm>
              <a:off x="1913" y="13257"/>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54" name="AutoShape 26"/>
            <p:cNvSpPr>
              <a:spLocks noChangeAspect="1" noChangeArrowheads="1"/>
            </p:cNvSpPr>
            <p:nvPr/>
          </p:nvSpPr>
          <p:spPr bwMode="auto">
            <a:xfrm>
              <a:off x="347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55" name="AutoShape 27"/>
            <p:cNvSpPr>
              <a:spLocks noChangeAspect="1" noChangeArrowheads="1"/>
            </p:cNvSpPr>
            <p:nvPr/>
          </p:nvSpPr>
          <p:spPr bwMode="auto">
            <a:xfrm>
              <a:off x="489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56" name="AutoShape 28"/>
            <p:cNvSpPr>
              <a:spLocks noChangeAspect="1" noChangeArrowheads="1"/>
            </p:cNvSpPr>
            <p:nvPr/>
          </p:nvSpPr>
          <p:spPr bwMode="auto">
            <a:xfrm>
              <a:off x="631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57" name="AutoShape 29"/>
            <p:cNvSpPr>
              <a:spLocks noChangeAspect="1" noChangeArrowheads="1"/>
            </p:cNvSpPr>
            <p:nvPr/>
          </p:nvSpPr>
          <p:spPr bwMode="auto">
            <a:xfrm>
              <a:off x="801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58" name="AutoShape 30"/>
            <p:cNvSpPr>
              <a:spLocks noChangeAspect="1" noChangeArrowheads="1"/>
            </p:cNvSpPr>
            <p:nvPr/>
          </p:nvSpPr>
          <p:spPr bwMode="auto">
            <a:xfrm>
              <a:off x="943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59" name="AutoShape 31"/>
            <p:cNvSpPr>
              <a:spLocks noChangeAspect="1" noChangeArrowheads="1"/>
            </p:cNvSpPr>
            <p:nvPr/>
          </p:nvSpPr>
          <p:spPr bwMode="auto">
            <a:xfrm>
              <a:off x="801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60" name="AutoShape 32"/>
            <p:cNvSpPr>
              <a:spLocks noChangeAspect="1" noChangeArrowheads="1"/>
            </p:cNvSpPr>
            <p:nvPr/>
          </p:nvSpPr>
          <p:spPr bwMode="auto">
            <a:xfrm>
              <a:off x="943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61" name="AutoShape 33"/>
            <p:cNvSpPr>
              <a:spLocks noChangeAspect="1" noChangeArrowheads="1"/>
            </p:cNvSpPr>
            <p:nvPr/>
          </p:nvSpPr>
          <p:spPr bwMode="auto">
            <a:xfrm>
              <a:off x="3475"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62" name="AutoShape 34"/>
            <p:cNvSpPr>
              <a:spLocks noChangeAspect="1" noChangeArrowheads="1"/>
            </p:cNvSpPr>
            <p:nvPr/>
          </p:nvSpPr>
          <p:spPr bwMode="auto">
            <a:xfrm>
              <a:off x="475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63" name="AutoShape 35"/>
            <p:cNvSpPr>
              <a:spLocks noChangeAspect="1" noChangeArrowheads="1"/>
            </p:cNvSpPr>
            <p:nvPr/>
          </p:nvSpPr>
          <p:spPr bwMode="auto">
            <a:xfrm>
              <a:off x="617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64" name="AutoShape 36"/>
            <p:cNvSpPr>
              <a:spLocks noChangeAspect="1" noChangeArrowheads="1"/>
            </p:cNvSpPr>
            <p:nvPr/>
          </p:nvSpPr>
          <p:spPr bwMode="auto">
            <a:xfrm rot="16200000" flipV="1">
              <a:off x="9936" y="14038"/>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grpSp>
      <p:grpSp>
        <p:nvGrpSpPr>
          <p:cNvPr id="5" name="Group 37"/>
          <p:cNvGrpSpPr>
            <a:grpSpLocks noChangeAspect="1"/>
          </p:cNvGrpSpPr>
          <p:nvPr/>
        </p:nvGrpSpPr>
        <p:grpSpPr bwMode="auto">
          <a:xfrm>
            <a:off x="0" y="981075"/>
            <a:ext cx="2246313" cy="511175"/>
            <a:chOff x="1913" y="13257"/>
            <a:chExt cx="9372" cy="2130"/>
          </a:xfrm>
        </p:grpSpPr>
        <p:sp>
          <p:nvSpPr>
            <p:cNvPr id="22566" name="AutoShape 38"/>
            <p:cNvSpPr>
              <a:spLocks noChangeAspect="1" noChangeArrowheads="1"/>
            </p:cNvSpPr>
            <p:nvPr/>
          </p:nvSpPr>
          <p:spPr bwMode="auto">
            <a:xfrm>
              <a:off x="1913" y="13967"/>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67" name="AutoShape 39"/>
            <p:cNvSpPr>
              <a:spLocks noChangeAspect="1" noChangeArrowheads="1"/>
            </p:cNvSpPr>
            <p:nvPr/>
          </p:nvSpPr>
          <p:spPr bwMode="auto">
            <a:xfrm>
              <a:off x="1913" y="13257"/>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68" name="AutoShape 40"/>
            <p:cNvSpPr>
              <a:spLocks noChangeAspect="1" noChangeArrowheads="1"/>
            </p:cNvSpPr>
            <p:nvPr/>
          </p:nvSpPr>
          <p:spPr bwMode="auto">
            <a:xfrm>
              <a:off x="347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69" name="AutoShape 41"/>
            <p:cNvSpPr>
              <a:spLocks noChangeAspect="1" noChangeArrowheads="1"/>
            </p:cNvSpPr>
            <p:nvPr/>
          </p:nvSpPr>
          <p:spPr bwMode="auto">
            <a:xfrm>
              <a:off x="489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70" name="AutoShape 42"/>
            <p:cNvSpPr>
              <a:spLocks noChangeAspect="1" noChangeArrowheads="1"/>
            </p:cNvSpPr>
            <p:nvPr/>
          </p:nvSpPr>
          <p:spPr bwMode="auto">
            <a:xfrm>
              <a:off x="631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71" name="AutoShape 43"/>
            <p:cNvSpPr>
              <a:spLocks noChangeAspect="1" noChangeArrowheads="1"/>
            </p:cNvSpPr>
            <p:nvPr/>
          </p:nvSpPr>
          <p:spPr bwMode="auto">
            <a:xfrm>
              <a:off x="801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72" name="AutoShape 44"/>
            <p:cNvSpPr>
              <a:spLocks noChangeAspect="1" noChangeArrowheads="1"/>
            </p:cNvSpPr>
            <p:nvPr/>
          </p:nvSpPr>
          <p:spPr bwMode="auto">
            <a:xfrm>
              <a:off x="943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73" name="AutoShape 45"/>
            <p:cNvSpPr>
              <a:spLocks noChangeAspect="1" noChangeArrowheads="1"/>
            </p:cNvSpPr>
            <p:nvPr/>
          </p:nvSpPr>
          <p:spPr bwMode="auto">
            <a:xfrm>
              <a:off x="801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74" name="AutoShape 46"/>
            <p:cNvSpPr>
              <a:spLocks noChangeAspect="1" noChangeArrowheads="1"/>
            </p:cNvSpPr>
            <p:nvPr/>
          </p:nvSpPr>
          <p:spPr bwMode="auto">
            <a:xfrm>
              <a:off x="943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75" name="AutoShape 47"/>
            <p:cNvSpPr>
              <a:spLocks noChangeAspect="1" noChangeArrowheads="1"/>
            </p:cNvSpPr>
            <p:nvPr/>
          </p:nvSpPr>
          <p:spPr bwMode="auto">
            <a:xfrm>
              <a:off x="3475"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76" name="AutoShape 48"/>
            <p:cNvSpPr>
              <a:spLocks noChangeAspect="1" noChangeArrowheads="1"/>
            </p:cNvSpPr>
            <p:nvPr/>
          </p:nvSpPr>
          <p:spPr bwMode="auto">
            <a:xfrm>
              <a:off x="475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77" name="AutoShape 49"/>
            <p:cNvSpPr>
              <a:spLocks noChangeAspect="1" noChangeArrowheads="1"/>
            </p:cNvSpPr>
            <p:nvPr/>
          </p:nvSpPr>
          <p:spPr bwMode="auto">
            <a:xfrm>
              <a:off x="617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78" name="AutoShape 50"/>
            <p:cNvSpPr>
              <a:spLocks noChangeAspect="1" noChangeArrowheads="1"/>
            </p:cNvSpPr>
            <p:nvPr/>
          </p:nvSpPr>
          <p:spPr bwMode="auto">
            <a:xfrm rot="16200000" flipV="1">
              <a:off x="9936" y="14038"/>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grpSp>
      <p:pic>
        <p:nvPicPr>
          <p:cNvPr id="22579" name="Picture 51" descr="MCHNL008"/>
          <p:cNvPicPr>
            <a:picLocks noChangeAspect="1" noChangeArrowheads="1"/>
          </p:cNvPicPr>
          <p:nvPr/>
        </p:nvPicPr>
        <p:blipFill>
          <a:blip r:embed="rId2" cstate="print"/>
          <a:srcRect/>
          <a:stretch>
            <a:fillRect/>
          </a:stretch>
        </p:blipFill>
        <p:spPr bwMode="auto">
          <a:xfrm>
            <a:off x="7808913" y="4868863"/>
            <a:ext cx="1335087" cy="1465262"/>
          </a:xfrm>
          <a:prstGeom prst="rect">
            <a:avLst/>
          </a:prstGeom>
          <a:noFill/>
          <a:ln w="9525">
            <a:noFill/>
            <a:miter lim="800000"/>
            <a:headEnd/>
            <a:tailEnd/>
          </a:ln>
        </p:spPr>
      </p:pic>
      <p:pic>
        <p:nvPicPr>
          <p:cNvPr id="22580" name="Picture 52" descr="MCHNL008"/>
          <p:cNvPicPr>
            <a:picLocks noChangeAspect="1" noChangeArrowheads="1"/>
          </p:cNvPicPr>
          <p:nvPr/>
        </p:nvPicPr>
        <p:blipFill>
          <a:blip r:embed="rId2" cstate="print"/>
          <a:srcRect/>
          <a:stretch>
            <a:fillRect/>
          </a:stretch>
        </p:blipFill>
        <p:spPr bwMode="auto">
          <a:xfrm>
            <a:off x="0" y="5013325"/>
            <a:ext cx="1335088" cy="1465263"/>
          </a:xfrm>
          <a:prstGeom prst="rect">
            <a:avLst/>
          </a:prstGeom>
          <a:noFill/>
          <a:ln w="9525">
            <a:noFill/>
            <a:miter lim="800000"/>
            <a:headEnd/>
            <a:tailEnd/>
          </a:ln>
        </p:spPr>
      </p:pic>
      <p:pic>
        <p:nvPicPr>
          <p:cNvPr id="22581" name="Picture 53" descr="MCHNL008"/>
          <p:cNvPicPr>
            <a:picLocks noChangeAspect="1" noChangeArrowheads="1"/>
          </p:cNvPicPr>
          <p:nvPr/>
        </p:nvPicPr>
        <p:blipFill>
          <a:blip r:embed="rId2" cstate="print"/>
          <a:srcRect/>
          <a:stretch>
            <a:fillRect/>
          </a:stretch>
        </p:blipFill>
        <p:spPr bwMode="auto">
          <a:xfrm>
            <a:off x="7808913" y="3429000"/>
            <a:ext cx="1335087" cy="1465263"/>
          </a:xfrm>
          <a:prstGeom prst="rect">
            <a:avLst/>
          </a:prstGeom>
          <a:noFill/>
          <a:ln w="9525">
            <a:noFill/>
            <a:miter lim="800000"/>
            <a:headEnd/>
            <a:tailEnd/>
          </a:ln>
        </p:spPr>
      </p:pic>
      <p:pic>
        <p:nvPicPr>
          <p:cNvPr id="22582" name="Picture 54" descr="MCHNL008"/>
          <p:cNvPicPr>
            <a:picLocks noChangeAspect="1" noChangeArrowheads="1"/>
          </p:cNvPicPr>
          <p:nvPr/>
        </p:nvPicPr>
        <p:blipFill>
          <a:blip r:embed="rId2" cstate="print"/>
          <a:srcRect/>
          <a:stretch>
            <a:fillRect/>
          </a:stretch>
        </p:blipFill>
        <p:spPr bwMode="auto">
          <a:xfrm>
            <a:off x="0" y="3573463"/>
            <a:ext cx="1335088" cy="1465262"/>
          </a:xfrm>
          <a:prstGeom prst="rect">
            <a:avLst/>
          </a:prstGeom>
          <a:noFill/>
          <a:ln w="9525">
            <a:noFill/>
            <a:miter lim="800000"/>
            <a:headEnd/>
            <a:tailEnd/>
          </a:ln>
        </p:spPr>
      </p:pic>
      <p:grpSp>
        <p:nvGrpSpPr>
          <p:cNvPr id="6" name="Group 55"/>
          <p:cNvGrpSpPr>
            <a:grpSpLocks noChangeAspect="1"/>
          </p:cNvGrpSpPr>
          <p:nvPr/>
        </p:nvGrpSpPr>
        <p:grpSpPr bwMode="auto">
          <a:xfrm>
            <a:off x="0" y="1484313"/>
            <a:ext cx="2246313" cy="511175"/>
            <a:chOff x="1913" y="13257"/>
            <a:chExt cx="9372" cy="2130"/>
          </a:xfrm>
        </p:grpSpPr>
        <p:sp>
          <p:nvSpPr>
            <p:cNvPr id="22584" name="AutoShape 56"/>
            <p:cNvSpPr>
              <a:spLocks noChangeAspect="1" noChangeArrowheads="1"/>
            </p:cNvSpPr>
            <p:nvPr/>
          </p:nvSpPr>
          <p:spPr bwMode="auto">
            <a:xfrm>
              <a:off x="1913" y="13967"/>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85" name="AutoShape 57"/>
            <p:cNvSpPr>
              <a:spLocks noChangeAspect="1" noChangeArrowheads="1"/>
            </p:cNvSpPr>
            <p:nvPr/>
          </p:nvSpPr>
          <p:spPr bwMode="auto">
            <a:xfrm>
              <a:off x="1913" y="13257"/>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86" name="AutoShape 58"/>
            <p:cNvSpPr>
              <a:spLocks noChangeAspect="1" noChangeArrowheads="1"/>
            </p:cNvSpPr>
            <p:nvPr/>
          </p:nvSpPr>
          <p:spPr bwMode="auto">
            <a:xfrm>
              <a:off x="347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87" name="AutoShape 59"/>
            <p:cNvSpPr>
              <a:spLocks noChangeAspect="1" noChangeArrowheads="1"/>
            </p:cNvSpPr>
            <p:nvPr/>
          </p:nvSpPr>
          <p:spPr bwMode="auto">
            <a:xfrm>
              <a:off x="489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88" name="AutoShape 60"/>
            <p:cNvSpPr>
              <a:spLocks noChangeAspect="1" noChangeArrowheads="1"/>
            </p:cNvSpPr>
            <p:nvPr/>
          </p:nvSpPr>
          <p:spPr bwMode="auto">
            <a:xfrm>
              <a:off x="631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89" name="AutoShape 61"/>
            <p:cNvSpPr>
              <a:spLocks noChangeAspect="1" noChangeArrowheads="1"/>
            </p:cNvSpPr>
            <p:nvPr/>
          </p:nvSpPr>
          <p:spPr bwMode="auto">
            <a:xfrm>
              <a:off x="801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90" name="AutoShape 62"/>
            <p:cNvSpPr>
              <a:spLocks noChangeAspect="1" noChangeArrowheads="1"/>
            </p:cNvSpPr>
            <p:nvPr/>
          </p:nvSpPr>
          <p:spPr bwMode="auto">
            <a:xfrm>
              <a:off x="943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2591" name="AutoShape 63"/>
            <p:cNvSpPr>
              <a:spLocks noChangeAspect="1" noChangeArrowheads="1"/>
            </p:cNvSpPr>
            <p:nvPr/>
          </p:nvSpPr>
          <p:spPr bwMode="auto">
            <a:xfrm>
              <a:off x="801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92" name="AutoShape 64"/>
            <p:cNvSpPr>
              <a:spLocks noChangeAspect="1" noChangeArrowheads="1"/>
            </p:cNvSpPr>
            <p:nvPr/>
          </p:nvSpPr>
          <p:spPr bwMode="auto">
            <a:xfrm>
              <a:off x="943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93" name="AutoShape 65"/>
            <p:cNvSpPr>
              <a:spLocks noChangeAspect="1" noChangeArrowheads="1"/>
            </p:cNvSpPr>
            <p:nvPr/>
          </p:nvSpPr>
          <p:spPr bwMode="auto">
            <a:xfrm>
              <a:off x="3475"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94" name="AutoShape 66"/>
            <p:cNvSpPr>
              <a:spLocks noChangeAspect="1" noChangeArrowheads="1"/>
            </p:cNvSpPr>
            <p:nvPr/>
          </p:nvSpPr>
          <p:spPr bwMode="auto">
            <a:xfrm>
              <a:off x="475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95" name="AutoShape 67"/>
            <p:cNvSpPr>
              <a:spLocks noChangeAspect="1" noChangeArrowheads="1"/>
            </p:cNvSpPr>
            <p:nvPr/>
          </p:nvSpPr>
          <p:spPr bwMode="auto">
            <a:xfrm>
              <a:off x="617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2596" name="AutoShape 68"/>
            <p:cNvSpPr>
              <a:spLocks noChangeAspect="1" noChangeArrowheads="1"/>
            </p:cNvSpPr>
            <p:nvPr/>
          </p:nvSpPr>
          <p:spPr bwMode="auto">
            <a:xfrm rot="16200000" flipV="1">
              <a:off x="9936" y="14038"/>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grpSp>
      <p:pic>
        <p:nvPicPr>
          <p:cNvPr id="22597" name="Picture 69" descr="MCHNL008"/>
          <p:cNvPicPr>
            <a:picLocks noChangeAspect="1" noChangeArrowheads="1"/>
          </p:cNvPicPr>
          <p:nvPr/>
        </p:nvPicPr>
        <p:blipFill>
          <a:blip r:embed="rId2" cstate="print"/>
          <a:srcRect/>
          <a:stretch>
            <a:fillRect/>
          </a:stretch>
        </p:blipFill>
        <p:spPr bwMode="auto">
          <a:xfrm>
            <a:off x="7808913" y="1989138"/>
            <a:ext cx="1335087" cy="1465262"/>
          </a:xfrm>
          <a:prstGeom prst="rect">
            <a:avLst/>
          </a:prstGeom>
          <a:noFill/>
          <a:ln w="9525">
            <a:noFill/>
            <a:miter lim="800000"/>
            <a:headEnd/>
            <a:tailEnd/>
          </a:ln>
        </p:spPr>
      </p:pic>
      <p:pic>
        <p:nvPicPr>
          <p:cNvPr id="22598" name="Picture 70" descr="MCHNL008"/>
          <p:cNvPicPr>
            <a:picLocks noChangeAspect="1" noChangeArrowheads="1"/>
          </p:cNvPicPr>
          <p:nvPr/>
        </p:nvPicPr>
        <p:blipFill>
          <a:blip r:embed="rId2" cstate="print"/>
          <a:srcRect/>
          <a:stretch>
            <a:fillRect/>
          </a:stretch>
        </p:blipFill>
        <p:spPr bwMode="auto">
          <a:xfrm>
            <a:off x="0" y="2133600"/>
            <a:ext cx="1335088" cy="1465263"/>
          </a:xfrm>
          <a:prstGeom prst="rect">
            <a:avLst/>
          </a:prstGeom>
          <a:noFill/>
          <a:ln w="9525">
            <a:noFill/>
            <a:miter lim="800000"/>
            <a:headEnd/>
            <a:tailEnd/>
          </a:ln>
        </p:spPr>
      </p:pic>
      <p:pic>
        <p:nvPicPr>
          <p:cNvPr id="22599" name="Picture 71" descr="MCHNL008"/>
          <p:cNvPicPr>
            <a:picLocks noChangeAspect="1" noChangeArrowheads="1"/>
          </p:cNvPicPr>
          <p:nvPr/>
        </p:nvPicPr>
        <p:blipFill>
          <a:blip r:embed="rId2" cstate="print"/>
          <a:srcRect/>
          <a:stretch>
            <a:fillRect/>
          </a:stretch>
        </p:blipFill>
        <p:spPr bwMode="auto">
          <a:xfrm>
            <a:off x="6877050" y="188913"/>
            <a:ext cx="1335088" cy="1465262"/>
          </a:xfrm>
          <a:prstGeom prst="rect">
            <a:avLst/>
          </a:prstGeom>
          <a:noFill/>
          <a:ln w="9525">
            <a:noFill/>
            <a:miter lim="800000"/>
            <a:headEnd/>
            <a:tailEnd/>
          </a:ln>
        </p:spPr>
      </p:pic>
      <p:pic>
        <p:nvPicPr>
          <p:cNvPr id="70" name="Picture 2" descr="https://openclipart.org/image/800px/svg_to_png/3330/barretr-Key.png"/>
          <p:cNvPicPr>
            <a:picLocks noChangeAspect="1" noChangeArrowheads="1"/>
          </p:cNvPicPr>
          <p:nvPr/>
        </p:nvPicPr>
        <p:blipFill>
          <a:blip r:embed="rId3"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200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2000"/>
                                        <p:tgtEl>
                                          <p:spTgt spid="22533"/>
                                        </p:tgtEl>
                                      </p:cBhvr>
                                    </p:animEffect>
                                    <p:anim calcmode="lin" valueType="num">
                                      <p:cBhvr>
                                        <p:cTn id="8" dur="2000" fill="hold"/>
                                        <p:tgtEl>
                                          <p:spTgt spid="22533"/>
                                        </p:tgtEl>
                                        <p:attrNameLst>
                                          <p:attrName>style.rotation</p:attrName>
                                        </p:attrNameLst>
                                      </p:cBhvr>
                                      <p:tavLst>
                                        <p:tav tm="0">
                                          <p:val>
                                            <p:fltVal val="720"/>
                                          </p:val>
                                        </p:tav>
                                        <p:tav tm="100000">
                                          <p:val>
                                            <p:fltVal val="0"/>
                                          </p:val>
                                        </p:tav>
                                      </p:tavLst>
                                    </p:anim>
                                    <p:anim calcmode="lin" valueType="num">
                                      <p:cBhvr>
                                        <p:cTn id="9" dur="2000" fill="hold"/>
                                        <p:tgtEl>
                                          <p:spTgt spid="22533"/>
                                        </p:tgtEl>
                                        <p:attrNameLst>
                                          <p:attrName>ppt_h</p:attrName>
                                        </p:attrNameLst>
                                      </p:cBhvr>
                                      <p:tavLst>
                                        <p:tav tm="0">
                                          <p:val>
                                            <p:fltVal val="0"/>
                                          </p:val>
                                        </p:tav>
                                        <p:tav tm="100000">
                                          <p:val>
                                            <p:strVal val="#ppt_h"/>
                                          </p:val>
                                        </p:tav>
                                      </p:tavLst>
                                    </p:anim>
                                    <p:anim calcmode="lin" valueType="num">
                                      <p:cBhvr>
                                        <p:cTn id="10" dur="2000" fill="hold"/>
                                        <p:tgtEl>
                                          <p:spTgt spid="225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style.rotation</p:attrName>
                                        </p:attrNameLst>
                                      </p:cBhvr>
                                      <p:tavLst>
                                        <p:tav tm="0">
                                          <p:val>
                                            <p:fltVal val="720"/>
                                          </p:val>
                                        </p:tav>
                                        <p:tav tm="100000">
                                          <p:val>
                                            <p:fltVal val="0"/>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452A7697-E28F-4668-9F89-C2F851CF39E7}" type="slidenum">
              <a:rPr lang="en-GB"/>
              <a:pPr/>
              <a:t>19</a:t>
            </a:fld>
            <a:endParaRPr lang="en-GB"/>
          </a:p>
        </p:txBody>
      </p:sp>
      <p:grpSp>
        <p:nvGrpSpPr>
          <p:cNvPr id="2" name="Group 2"/>
          <p:cNvGrpSpPr>
            <a:grpSpLocks/>
          </p:cNvGrpSpPr>
          <p:nvPr/>
        </p:nvGrpSpPr>
        <p:grpSpPr bwMode="auto">
          <a:xfrm>
            <a:off x="1476375" y="1196975"/>
            <a:ext cx="6140450" cy="5399088"/>
            <a:chOff x="1637" y="754"/>
            <a:chExt cx="2485" cy="3084"/>
          </a:xfrm>
          <a:solidFill>
            <a:srgbClr val="D3EBED"/>
          </a:solidFill>
        </p:grpSpPr>
        <p:sp>
          <p:nvSpPr>
            <p:cNvPr id="23555" name="Line 3"/>
            <p:cNvSpPr>
              <a:spLocks noChangeShapeType="1"/>
            </p:cNvSpPr>
            <p:nvPr/>
          </p:nvSpPr>
          <p:spPr bwMode="auto">
            <a:xfrm>
              <a:off x="2880" y="754"/>
              <a:ext cx="0" cy="454"/>
            </a:xfrm>
            <a:prstGeom prst="line">
              <a:avLst/>
            </a:prstGeom>
            <a:grpFill/>
            <a:ln w="38100">
              <a:solidFill>
                <a:schemeClr val="tx1"/>
              </a:solidFill>
              <a:round/>
              <a:headEnd/>
              <a:tailEnd/>
            </a:ln>
            <a:effectLst/>
          </p:spPr>
          <p:txBody>
            <a:bodyPr anchor="ctr"/>
            <a:lstStyle/>
            <a:p>
              <a:endParaRPr lang="en-GB"/>
            </a:p>
          </p:txBody>
        </p:sp>
        <p:sp>
          <p:nvSpPr>
            <p:cNvPr id="23556" name="AutoShape 4"/>
            <p:cNvSpPr>
              <a:spLocks noChangeArrowheads="1"/>
            </p:cNvSpPr>
            <p:nvPr/>
          </p:nvSpPr>
          <p:spPr bwMode="auto">
            <a:xfrm>
              <a:off x="1637" y="1207"/>
              <a:ext cx="2485" cy="2631"/>
            </a:xfrm>
            <a:prstGeom prst="roundRect">
              <a:avLst>
                <a:gd name="adj" fmla="val 16667"/>
              </a:avLst>
            </a:prstGeom>
            <a:solidFill>
              <a:schemeClr val="accent5"/>
            </a:solidFill>
            <a:ln w="9525">
              <a:solidFill>
                <a:schemeClr val="tx1"/>
              </a:solidFill>
              <a:round/>
              <a:headEnd/>
              <a:tailEnd/>
            </a:ln>
            <a:effectLst/>
          </p:spPr>
          <p:txBody>
            <a:bodyPr anchor="ctr"/>
            <a:lstStyle/>
            <a:p>
              <a:pPr>
                <a:buFont typeface="Wingdings" pitchFamily="2" charset="2"/>
                <a:buChar char="q"/>
              </a:pPr>
              <a:r>
                <a:rPr lang="en-GB" dirty="0">
                  <a:latin typeface="Calibri" pitchFamily="34" charset="0"/>
                </a:rPr>
                <a:t>   May be unable to cope with demand particularly unexpected demand;</a:t>
              </a:r>
            </a:p>
            <a:p>
              <a:endParaRPr lang="en-GB" sz="900" dirty="0">
                <a:latin typeface="Calibri" pitchFamily="34" charset="0"/>
              </a:endParaRPr>
            </a:p>
            <a:p>
              <a:pPr>
                <a:buFont typeface="Wingdings" pitchFamily="2" charset="2"/>
                <a:buChar char="q"/>
              </a:pPr>
              <a:r>
                <a:rPr lang="en-GB" dirty="0">
                  <a:latin typeface="Calibri" pitchFamily="34" charset="0"/>
                </a:rPr>
                <a:t>   May run out of stock and production may have to be stopped until supplies arrive;</a:t>
              </a:r>
              <a:br>
                <a:rPr lang="en-GB" dirty="0">
                  <a:latin typeface="Calibri" pitchFamily="34" charset="0"/>
                </a:rPr>
              </a:br>
              <a:endParaRPr lang="en-GB" sz="900" dirty="0">
                <a:latin typeface="Calibri" pitchFamily="34" charset="0"/>
              </a:endParaRPr>
            </a:p>
            <a:p>
              <a:pPr>
                <a:buFont typeface="Wingdings" pitchFamily="2" charset="2"/>
                <a:buChar char="q"/>
              </a:pPr>
              <a:r>
                <a:rPr lang="en-GB" dirty="0">
                  <a:latin typeface="Calibri" pitchFamily="34" charset="0"/>
                </a:rPr>
                <a:t>   This means deadlines are missed and sales are lost;</a:t>
              </a:r>
              <a:br>
                <a:rPr lang="en-GB" dirty="0">
                  <a:latin typeface="Calibri" pitchFamily="34" charset="0"/>
                </a:rPr>
              </a:br>
              <a:endParaRPr lang="en-GB" sz="900" dirty="0">
                <a:latin typeface="Calibri" pitchFamily="34" charset="0"/>
              </a:endParaRPr>
            </a:p>
            <a:p>
              <a:pPr>
                <a:buFont typeface="Wingdings" pitchFamily="2" charset="2"/>
                <a:buChar char="q"/>
              </a:pPr>
              <a:r>
                <a:rPr lang="en-GB" dirty="0">
                  <a:latin typeface="Calibri" pitchFamily="34" charset="0"/>
                </a:rPr>
                <a:t>   As a result they might lose customers who may go elsewhere if needs cannot be met;</a:t>
              </a:r>
              <a:br>
                <a:rPr lang="en-GB" dirty="0">
                  <a:latin typeface="Calibri" pitchFamily="34" charset="0"/>
                </a:rPr>
              </a:br>
              <a:endParaRPr lang="en-GB" sz="900" dirty="0">
                <a:latin typeface="Calibri" pitchFamily="34" charset="0"/>
              </a:endParaRPr>
            </a:p>
            <a:p>
              <a:pPr>
                <a:buFont typeface="Wingdings" pitchFamily="2" charset="2"/>
                <a:buChar char="q"/>
              </a:pPr>
              <a:r>
                <a:rPr lang="en-GB" dirty="0">
                  <a:latin typeface="Calibri" pitchFamily="34" charset="0"/>
                </a:rPr>
                <a:t>  The reputation of the organisation may be damaged;</a:t>
              </a:r>
            </a:p>
            <a:p>
              <a:pPr>
                <a:buFont typeface="Wingdings" pitchFamily="2" charset="2"/>
                <a:buChar char="q"/>
              </a:pPr>
              <a:endParaRPr lang="en-GB" sz="900" dirty="0">
                <a:latin typeface="Calibri" pitchFamily="34" charset="0"/>
              </a:endParaRPr>
            </a:p>
            <a:p>
              <a:pPr>
                <a:buFont typeface="Wingdings" pitchFamily="2" charset="2"/>
                <a:buChar char="q"/>
              </a:pPr>
              <a:r>
                <a:rPr lang="en-GB" dirty="0">
                  <a:latin typeface="Calibri" pitchFamily="34" charset="0"/>
                </a:rPr>
                <a:t>   Organisations holding low stock may have to place more frequent orders, thus increasing administration costs and delivery charges.</a:t>
              </a:r>
            </a:p>
          </p:txBody>
        </p:sp>
      </p:grpSp>
      <p:sp>
        <p:nvSpPr>
          <p:cNvPr id="23557" name="AutoShape 5"/>
          <p:cNvSpPr>
            <a:spLocks noChangeArrowheads="1"/>
          </p:cNvSpPr>
          <p:nvPr/>
        </p:nvSpPr>
        <p:spPr bwMode="auto">
          <a:xfrm>
            <a:off x="2484438" y="188913"/>
            <a:ext cx="4106862" cy="1274762"/>
          </a:xfrm>
          <a:prstGeom prst="roundRect">
            <a:avLst/>
          </a:prstGeom>
          <a:solidFill>
            <a:schemeClr val="accent5"/>
          </a:solidFill>
          <a:ln w="9525">
            <a:solidFill>
              <a:schemeClr val="tx1"/>
            </a:solidFill>
            <a:miter lim="800000"/>
            <a:headEnd/>
            <a:tailEnd/>
          </a:ln>
          <a:effectLst/>
        </p:spPr>
        <p:txBody>
          <a:bodyPr anchor="ctr"/>
          <a:lstStyle/>
          <a:p>
            <a:pPr algn="ctr"/>
            <a:r>
              <a:rPr lang="en-GB" b="1" i="1" dirty="0" smtClean="0">
                <a:latin typeface="Calibri" pitchFamily="34" charset="0"/>
              </a:rPr>
              <a:t>Consequences of </a:t>
            </a:r>
            <a:r>
              <a:rPr lang="en-GB" b="1" i="1" dirty="0" err="1" smtClean="0">
                <a:latin typeface="Calibri" pitchFamily="34" charset="0"/>
              </a:rPr>
              <a:t>Understocking</a:t>
            </a:r>
            <a:endParaRPr lang="en-GB" b="1" i="1" dirty="0" smtClean="0">
              <a:latin typeface="Calibri" pitchFamily="34" charset="0"/>
            </a:endParaRPr>
          </a:p>
          <a:p>
            <a:pPr algn="ctr"/>
            <a:r>
              <a:rPr lang="en-GB" b="1" i="1" dirty="0" smtClean="0">
                <a:latin typeface="Calibri" pitchFamily="34" charset="0"/>
              </a:rPr>
              <a:t>(not enough stock)</a:t>
            </a:r>
            <a:endParaRPr lang="en-GB" b="1" i="1" dirty="0">
              <a:latin typeface="Calibri" pitchFamily="34" charset="0"/>
            </a:endParaRPr>
          </a:p>
        </p:txBody>
      </p:sp>
      <p:pic>
        <p:nvPicPr>
          <p:cNvPr id="23561" name="Picture 9" descr="MCHNL008"/>
          <p:cNvPicPr>
            <a:picLocks noChangeAspect="1" noChangeArrowheads="1"/>
          </p:cNvPicPr>
          <p:nvPr/>
        </p:nvPicPr>
        <p:blipFill>
          <a:blip r:embed="rId2" cstate="print"/>
          <a:srcRect/>
          <a:stretch>
            <a:fillRect/>
          </a:stretch>
        </p:blipFill>
        <p:spPr bwMode="auto">
          <a:xfrm>
            <a:off x="7808913" y="4868863"/>
            <a:ext cx="1335087" cy="1465262"/>
          </a:xfrm>
          <a:prstGeom prst="rect">
            <a:avLst/>
          </a:prstGeom>
          <a:noFill/>
          <a:ln w="9525">
            <a:noFill/>
            <a:miter lim="800000"/>
            <a:headEnd/>
            <a:tailEnd/>
          </a:ln>
        </p:spPr>
      </p:pic>
      <p:grpSp>
        <p:nvGrpSpPr>
          <p:cNvPr id="3" name="Group 10"/>
          <p:cNvGrpSpPr>
            <a:grpSpLocks noChangeAspect="1"/>
          </p:cNvGrpSpPr>
          <p:nvPr/>
        </p:nvGrpSpPr>
        <p:grpSpPr bwMode="auto">
          <a:xfrm>
            <a:off x="0" y="0"/>
            <a:ext cx="2246313" cy="511175"/>
            <a:chOff x="1913" y="13257"/>
            <a:chExt cx="9372" cy="2130"/>
          </a:xfrm>
        </p:grpSpPr>
        <p:sp>
          <p:nvSpPr>
            <p:cNvPr id="23563" name="AutoShape 11"/>
            <p:cNvSpPr>
              <a:spLocks noChangeAspect="1" noChangeArrowheads="1"/>
            </p:cNvSpPr>
            <p:nvPr/>
          </p:nvSpPr>
          <p:spPr bwMode="auto">
            <a:xfrm>
              <a:off x="1913" y="13967"/>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3564" name="AutoShape 12"/>
            <p:cNvSpPr>
              <a:spLocks noChangeAspect="1" noChangeArrowheads="1"/>
            </p:cNvSpPr>
            <p:nvPr/>
          </p:nvSpPr>
          <p:spPr bwMode="auto">
            <a:xfrm>
              <a:off x="1913" y="13257"/>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3565" name="AutoShape 13"/>
            <p:cNvSpPr>
              <a:spLocks noChangeAspect="1" noChangeArrowheads="1"/>
            </p:cNvSpPr>
            <p:nvPr/>
          </p:nvSpPr>
          <p:spPr bwMode="auto">
            <a:xfrm>
              <a:off x="347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3566" name="AutoShape 14"/>
            <p:cNvSpPr>
              <a:spLocks noChangeAspect="1" noChangeArrowheads="1"/>
            </p:cNvSpPr>
            <p:nvPr/>
          </p:nvSpPr>
          <p:spPr bwMode="auto">
            <a:xfrm>
              <a:off x="489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3567" name="AutoShape 15"/>
            <p:cNvSpPr>
              <a:spLocks noChangeAspect="1" noChangeArrowheads="1"/>
            </p:cNvSpPr>
            <p:nvPr/>
          </p:nvSpPr>
          <p:spPr bwMode="auto">
            <a:xfrm>
              <a:off x="6315"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3568" name="AutoShape 16"/>
            <p:cNvSpPr>
              <a:spLocks noChangeAspect="1" noChangeArrowheads="1"/>
            </p:cNvSpPr>
            <p:nvPr/>
          </p:nvSpPr>
          <p:spPr bwMode="auto">
            <a:xfrm>
              <a:off x="801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3569" name="AutoShape 17"/>
            <p:cNvSpPr>
              <a:spLocks noChangeAspect="1" noChangeArrowheads="1"/>
            </p:cNvSpPr>
            <p:nvPr/>
          </p:nvSpPr>
          <p:spPr bwMode="auto">
            <a:xfrm>
              <a:off x="9439" y="14109"/>
              <a:ext cx="1704" cy="994"/>
            </a:xfrm>
            <a:prstGeom prst="cube">
              <a:avLst>
                <a:gd name="adj" fmla="val 25000"/>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23570" name="AutoShape 18"/>
            <p:cNvSpPr>
              <a:spLocks noChangeAspect="1" noChangeArrowheads="1"/>
            </p:cNvSpPr>
            <p:nvPr/>
          </p:nvSpPr>
          <p:spPr bwMode="auto">
            <a:xfrm>
              <a:off x="801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3571" name="AutoShape 19"/>
            <p:cNvSpPr>
              <a:spLocks noChangeAspect="1" noChangeArrowheads="1"/>
            </p:cNvSpPr>
            <p:nvPr/>
          </p:nvSpPr>
          <p:spPr bwMode="auto">
            <a:xfrm>
              <a:off x="9439"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3572" name="AutoShape 20"/>
            <p:cNvSpPr>
              <a:spLocks noChangeAspect="1" noChangeArrowheads="1"/>
            </p:cNvSpPr>
            <p:nvPr/>
          </p:nvSpPr>
          <p:spPr bwMode="auto">
            <a:xfrm>
              <a:off x="3475"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3573" name="AutoShape 21"/>
            <p:cNvSpPr>
              <a:spLocks noChangeAspect="1" noChangeArrowheads="1"/>
            </p:cNvSpPr>
            <p:nvPr/>
          </p:nvSpPr>
          <p:spPr bwMode="auto">
            <a:xfrm>
              <a:off x="475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3574" name="AutoShape 22"/>
            <p:cNvSpPr>
              <a:spLocks noChangeAspect="1" noChangeArrowheads="1"/>
            </p:cNvSpPr>
            <p:nvPr/>
          </p:nvSpPr>
          <p:spPr bwMode="auto">
            <a:xfrm>
              <a:off x="6173" y="13399"/>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sp>
          <p:nvSpPr>
            <p:cNvPr id="23575" name="AutoShape 23"/>
            <p:cNvSpPr>
              <a:spLocks noChangeAspect="1" noChangeArrowheads="1"/>
            </p:cNvSpPr>
            <p:nvPr/>
          </p:nvSpPr>
          <p:spPr bwMode="auto">
            <a:xfrm rot="16200000" flipV="1">
              <a:off x="9936" y="14038"/>
              <a:ext cx="1704" cy="994"/>
            </a:xfrm>
            <a:prstGeom prst="cube">
              <a:avLst>
                <a:gd name="adj" fmla="val 25000"/>
              </a:avLst>
            </a:prstGeom>
            <a:solidFill>
              <a:srgbClr val="FFFFFF"/>
            </a:solidFill>
            <a:ln w="9525">
              <a:solidFill>
                <a:srgbClr val="000000"/>
              </a:solidFill>
              <a:miter lim="800000"/>
              <a:headEnd/>
              <a:tailEnd/>
            </a:ln>
            <a:effectLst/>
          </p:spPr>
          <p:txBody>
            <a:bodyPr/>
            <a:lstStyle/>
            <a:p>
              <a:endParaRPr lang="en-GB"/>
            </a:p>
          </p:txBody>
        </p:sp>
      </p:grpSp>
      <p:pic>
        <p:nvPicPr>
          <p:cNvPr id="22" name="Picture 2" descr="https://openclipart.org/image/800px/svg_to_png/3330/barretr-Key.png"/>
          <p:cNvPicPr>
            <a:picLocks noChangeAspect="1" noChangeArrowheads="1"/>
          </p:cNvPicPr>
          <p:nvPr/>
        </p:nvPicPr>
        <p:blipFill>
          <a:blip r:embed="rId3"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200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2000"/>
                                        <p:tgtEl>
                                          <p:spTgt spid="23557"/>
                                        </p:tgtEl>
                                      </p:cBhvr>
                                    </p:animEffect>
                                    <p:anim calcmode="lin" valueType="num">
                                      <p:cBhvr>
                                        <p:cTn id="8" dur="2000" fill="hold"/>
                                        <p:tgtEl>
                                          <p:spTgt spid="23557"/>
                                        </p:tgtEl>
                                        <p:attrNameLst>
                                          <p:attrName>style.rotation</p:attrName>
                                        </p:attrNameLst>
                                      </p:cBhvr>
                                      <p:tavLst>
                                        <p:tav tm="0">
                                          <p:val>
                                            <p:fltVal val="720"/>
                                          </p:val>
                                        </p:tav>
                                        <p:tav tm="100000">
                                          <p:val>
                                            <p:fltVal val="0"/>
                                          </p:val>
                                        </p:tav>
                                      </p:tavLst>
                                    </p:anim>
                                    <p:anim calcmode="lin" valueType="num">
                                      <p:cBhvr>
                                        <p:cTn id="9" dur="2000" fill="hold"/>
                                        <p:tgtEl>
                                          <p:spTgt spid="23557"/>
                                        </p:tgtEl>
                                        <p:attrNameLst>
                                          <p:attrName>ppt_h</p:attrName>
                                        </p:attrNameLst>
                                      </p:cBhvr>
                                      <p:tavLst>
                                        <p:tav tm="0">
                                          <p:val>
                                            <p:fltVal val="0"/>
                                          </p:val>
                                        </p:tav>
                                        <p:tav tm="100000">
                                          <p:val>
                                            <p:strVal val="#ppt_h"/>
                                          </p:val>
                                        </p:tav>
                                      </p:tavLst>
                                    </p:anim>
                                    <p:anim calcmode="lin" valueType="num">
                                      <p:cBhvr>
                                        <p:cTn id="10" dur="2000" fill="hold"/>
                                        <p:tgtEl>
                                          <p:spTgt spid="2355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style.rotation</p:attrName>
                                        </p:attrNameLst>
                                      </p:cBhvr>
                                      <p:tavLst>
                                        <p:tav tm="0">
                                          <p:val>
                                            <p:fltVal val="720"/>
                                          </p:val>
                                        </p:tav>
                                        <p:tav tm="100000">
                                          <p:val>
                                            <p:fltVal val="0"/>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ED957E-241F-4DBC-9AAD-30F9F05EC1B1}" type="slidenum">
              <a:rPr lang="en-GB" smtClean="0">
                <a:solidFill>
                  <a:srgbClr val="000000"/>
                </a:solidFill>
                <a:latin typeface="Calibri" pitchFamily="34" charset="0"/>
                <a:cs typeface="Calibri" pitchFamily="34" charset="0"/>
              </a:rPr>
              <a:pPr eaLnBrk="1" hangingPunct="1"/>
              <a:t>2</a:t>
            </a:fld>
            <a:endParaRPr lang="en-GB" smtClean="0">
              <a:solidFill>
                <a:srgbClr val="000000"/>
              </a:solidFill>
              <a:latin typeface="Calibri" pitchFamily="34" charset="0"/>
              <a:cs typeface="Calibri" pitchFamily="34" charset="0"/>
            </a:endParaRPr>
          </a:p>
        </p:txBody>
      </p:sp>
      <p:sp>
        <p:nvSpPr>
          <p:cNvPr id="6147" name="Rectangle 2"/>
          <p:cNvSpPr>
            <a:spLocks noGrp="1" noChangeArrowheads="1"/>
          </p:cNvSpPr>
          <p:nvPr>
            <p:ph type="title" idx="4294967295"/>
          </p:nvPr>
        </p:nvSpPr>
        <p:spPr>
          <a:xfrm>
            <a:off x="147725" y="-76200"/>
            <a:ext cx="8505825" cy="1008062"/>
          </a:xfrm>
        </p:spPr>
        <p:txBody>
          <a:bodyPr/>
          <a:lstStyle/>
          <a:p>
            <a:pPr eaLnBrk="1" hangingPunct="1"/>
            <a:r>
              <a:rPr lang="en-GB" sz="3200" b="1" dirty="0" smtClean="0">
                <a:latin typeface="Calibri" pitchFamily="34" charset="0"/>
                <a:cs typeface="Calibri" pitchFamily="34" charset="0"/>
              </a:rPr>
              <a:t>Learning Intentions and Success Criteria Checklist</a:t>
            </a:r>
            <a:endParaRPr lang="en-GB" sz="2400" dirty="0" smtClean="0">
              <a:latin typeface="Calibri" pitchFamily="34" charset="0"/>
              <a:cs typeface="Calibri" pitchFamily="34" charset="0"/>
            </a:endParaRPr>
          </a:p>
        </p:txBody>
      </p:sp>
      <p:sp>
        <p:nvSpPr>
          <p:cNvPr id="6148" name="Rectangle 3"/>
          <p:cNvSpPr>
            <a:spLocks noGrp="1" noChangeArrowheads="1"/>
          </p:cNvSpPr>
          <p:nvPr>
            <p:ph type="body" idx="4294967295"/>
          </p:nvPr>
        </p:nvSpPr>
        <p:spPr>
          <a:xfrm>
            <a:off x="171450" y="2057400"/>
            <a:ext cx="8972550" cy="3140075"/>
          </a:xfrm>
        </p:spPr>
        <p:txBody>
          <a:bodyPr/>
          <a:lstStyle/>
          <a:p>
            <a:pPr marL="0" indent="0" eaLnBrk="1" hangingPunct="1">
              <a:spcBef>
                <a:spcPts val="0"/>
              </a:spcBef>
              <a:spcAft>
                <a:spcPts val="0"/>
              </a:spcAft>
              <a:buSzPct val="125000"/>
              <a:buFontTx/>
              <a:buNone/>
              <a:defRPr/>
            </a:pPr>
            <a:r>
              <a:rPr lang="en-GB" sz="1700" b="1" dirty="0" smtClean="0">
                <a:cs typeface="Calibri" pitchFamily="34" charset="0"/>
              </a:rPr>
              <a:t>By the end of the Operations unit and a period of consolidation we will be able to: </a:t>
            </a:r>
            <a:endParaRPr lang="en-GB" sz="1700" b="1" dirty="0" smtClean="0"/>
          </a:p>
          <a:p>
            <a:pPr marL="274638" indent="-274638">
              <a:lnSpc>
                <a:spcPct val="90000"/>
              </a:lnSpc>
              <a:buSzPct val="125000"/>
              <a:buFont typeface="Courier New" pitchFamily="49" charset="0"/>
              <a:buChar char="o"/>
            </a:pPr>
            <a:r>
              <a:rPr lang="en-GB" sz="1700" dirty="0" smtClean="0">
                <a:latin typeface="Calibri" pitchFamily="34" charset="0"/>
              </a:rPr>
              <a:t>Identify and outline the 3 key stages in the operations process; </a:t>
            </a:r>
          </a:p>
          <a:p>
            <a:pPr marL="274638" indent="-274638">
              <a:lnSpc>
                <a:spcPct val="90000"/>
              </a:lnSpc>
              <a:buSzPct val="125000"/>
              <a:buFont typeface="Courier New" pitchFamily="49" charset="0"/>
              <a:buChar char="o"/>
            </a:pPr>
            <a:r>
              <a:rPr lang="en-GB" sz="1700" dirty="0" smtClean="0">
                <a:latin typeface="Calibri" pitchFamily="34" charset="0"/>
              </a:rPr>
              <a:t>Outline the key activities carried out in operations; </a:t>
            </a:r>
          </a:p>
          <a:p>
            <a:pPr marL="274638" indent="-274638">
              <a:lnSpc>
                <a:spcPct val="90000"/>
              </a:lnSpc>
              <a:buSzPct val="125000"/>
              <a:buFont typeface="Courier New" pitchFamily="49" charset="0"/>
              <a:buChar char="o"/>
            </a:pPr>
            <a:r>
              <a:rPr lang="en-GB" sz="1700" dirty="0" smtClean="0">
                <a:latin typeface="Calibri" pitchFamily="34" charset="0"/>
              </a:rPr>
              <a:t>Identify and describe factors to consider when choosing a supplier;</a:t>
            </a:r>
          </a:p>
          <a:p>
            <a:pPr marL="274638" indent="-274638">
              <a:lnSpc>
                <a:spcPct val="90000"/>
              </a:lnSpc>
              <a:buSzPct val="125000"/>
              <a:buFont typeface="Courier New" pitchFamily="49" charset="0"/>
              <a:buChar char="o"/>
            </a:pPr>
            <a:r>
              <a:rPr lang="en-GB" sz="1700" dirty="0" smtClean="0">
                <a:latin typeface="Calibri" pitchFamily="34" charset="0"/>
              </a:rPr>
              <a:t>Describe the problems associated with overstocking and </a:t>
            </a:r>
            <a:r>
              <a:rPr lang="en-GB" sz="1700" dirty="0" err="1" smtClean="0">
                <a:latin typeface="Calibri" pitchFamily="34" charset="0"/>
              </a:rPr>
              <a:t>understocking</a:t>
            </a:r>
            <a:r>
              <a:rPr lang="en-GB" sz="1700" dirty="0" smtClean="0">
                <a:latin typeface="Calibri" pitchFamily="34" charset="0"/>
              </a:rPr>
              <a:t>;</a:t>
            </a:r>
          </a:p>
          <a:p>
            <a:pPr marL="274638" indent="-274638">
              <a:lnSpc>
                <a:spcPct val="90000"/>
              </a:lnSpc>
              <a:buSzPct val="125000"/>
              <a:buFont typeface="Courier New" pitchFamily="49" charset="0"/>
              <a:buChar char="o"/>
            </a:pPr>
            <a:r>
              <a:rPr lang="en-GB" sz="1700" dirty="0" smtClean="0">
                <a:latin typeface="Calibri" pitchFamily="34" charset="0"/>
              </a:rPr>
              <a:t>Describe the factors to consider in the effective management and control of stock;</a:t>
            </a:r>
          </a:p>
          <a:p>
            <a:pPr marL="274638" indent="-274638">
              <a:lnSpc>
                <a:spcPct val="90000"/>
              </a:lnSpc>
              <a:buSzPct val="125000"/>
              <a:buFont typeface="Courier New" pitchFamily="49" charset="0"/>
              <a:buChar char="o"/>
            </a:pPr>
            <a:r>
              <a:rPr lang="en-GB" sz="1700" dirty="0" smtClean="0">
                <a:latin typeface="Calibri" pitchFamily="34" charset="0"/>
              </a:rPr>
              <a:t>Distinguish between labour intensive and capital intensive production and describe their advantages and disadvantages;  </a:t>
            </a:r>
          </a:p>
          <a:p>
            <a:pPr marL="274638" indent="-274638">
              <a:lnSpc>
                <a:spcPct val="90000"/>
              </a:lnSpc>
              <a:buSzPct val="125000"/>
              <a:buFont typeface="Courier New" pitchFamily="49" charset="0"/>
              <a:buChar char="o"/>
            </a:pPr>
            <a:r>
              <a:rPr lang="en-GB" sz="1700" dirty="0" smtClean="0">
                <a:latin typeface="Calibri" pitchFamily="34" charset="0"/>
              </a:rPr>
              <a:t>Identify and describe the 3 main methods of production and their advantages and disadvantages;</a:t>
            </a:r>
          </a:p>
          <a:p>
            <a:pPr marL="274638" indent="-274638">
              <a:lnSpc>
                <a:spcPct val="90000"/>
              </a:lnSpc>
              <a:buSzPct val="125000"/>
              <a:buFont typeface="Courier New" pitchFamily="49" charset="0"/>
              <a:buChar char="o"/>
            </a:pPr>
            <a:r>
              <a:rPr lang="en-GB" sz="1700" dirty="0" smtClean="0">
                <a:latin typeface="Calibri" pitchFamily="34" charset="0"/>
              </a:rPr>
              <a:t>Outline the factors to consider when choosing a method of production; </a:t>
            </a:r>
          </a:p>
          <a:p>
            <a:pPr marL="274638" indent="-274638">
              <a:lnSpc>
                <a:spcPct val="90000"/>
              </a:lnSpc>
              <a:buSzPct val="125000"/>
              <a:buFont typeface="Courier New" pitchFamily="49" charset="0"/>
              <a:buChar char="o"/>
            </a:pPr>
            <a:r>
              <a:rPr lang="en-GB" sz="1700" dirty="0" smtClean="0">
                <a:latin typeface="Calibri" pitchFamily="34" charset="0"/>
              </a:rPr>
              <a:t>Justify why it is important for a business to provide high quality products;</a:t>
            </a:r>
          </a:p>
          <a:p>
            <a:pPr marL="274638" indent="-274638">
              <a:lnSpc>
                <a:spcPct val="90000"/>
              </a:lnSpc>
              <a:buSzPct val="125000"/>
              <a:buFont typeface="Courier New" pitchFamily="49" charset="0"/>
              <a:buChar char="o"/>
            </a:pPr>
            <a:r>
              <a:rPr lang="en-GB" sz="1700" dirty="0" smtClean="0">
                <a:latin typeface="Calibri" pitchFamily="34" charset="0"/>
              </a:rPr>
              <a:t>Describe ways of ensuring a high quality product;</a:t>
            </a:r>
          </a:p>
          <a:p>
            <a:pPr marL="274638" indent="-274638">
              <a:lnSpc>
                <a:spcPct val="90000"/>
              </a:lnSpc>
              <a:buSzPct val="125000"/>
              <a:buFont typeface="Courier New" pitchFamily="49" charset="0"/>
              <a:buChar char="o"/>
            </a:pPr>
            <a:r>
              <a:rPr lang="en-GB" sz="1700" dirty="0" smtClean="0">
                <a:latin typeface="Calibri" pitchFamily="34" charset="0"/>
              </a:rPr>
              <a:t>Identify and describe quality management techniques;</a:t>
            </a:r>
          </a:p>
          <a:p>
            <a:pPr marL="274638" indent="-274638">
              <a:lnSpc>
                <a:spcPct val="90000"/>
              </a:lnSpc>
              <a:buSzPct val="125000"/>
              <a:buFont typeface="Courier New" pitchFamily="49" charset="0"/>
              <a:buChar char="o"/>
            </a:pPr>
            <a:r>
              <a:rPr lang="en-GB" sz="1700" dirty="0" smtClean="0">
                <a:latin typeface="Calibri" pitchFamily="34" charset="0"/>
              </a:rPr>
              <a:t>Describe ways of undertaking ethical and environmentally friendly practices and the benefits and costs of doing so;</a:t>
            </a:r>
          </a:p>
          <a:p>
            <a:pPr marL="274638" indent="-274638">
              <a:lnSpc>
                <a:spcPct val="90000"/>
              </a:lnSpc>
              <a:buSzPct val="125000"/>
              <a:buFont typeface="Courier New" pitchFamily="49" charset="0"/>
              <a:buChar char="o"/>
            </a:pPr>
            <a:r>
              <a:rPr lang="en-GB" sz="1700" dirty="0" smtClean="0">
                <a:latin typeface="Calibri" pitchFamily="34" charset="0"/>
              </a:rPr>
              <a:t>Describe the use of technology/ICT in the operations department.</a:t>
            </a:r>
            <a:endParaRPr lang="en-GB" sz="1700" dirty="0" smtClean="0">
              <a:latin typeface="Calibri" pitchFamily="34" charset="0"/>
              <a:cs typeface="Calibri" pitchFamily="34" charset="0"/>
            </a:endParaRPr>
          </a:p>
        </p:txBody>
      </p:sp>
      <p:pic>
        <p:nvPicPr>
          <p:cNvPr id="6149" name="Picture 8" descr="MCj04244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163" y="685800"/>
            <a:ext cx="1512887"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
          <p:cNvSpPr>
            <a:spLocks noChangeArrowheads="1"/>
          </p:cNvSpPr>
          <p:nvPr/>
        </p:nvSpPr>
        <p:spPr bwMode="auto">
          <a:xfrm>
            <a:off x="171451" y="762000"/>
            <a:ext cx="706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GB" dirty="0" smtClean="0">
                <a:solidFill>
                  <a:srgbClr val="000000"/>
                </a:solidFill>
                <a:latin typeface="Calibri" pitchFamily="34" charset="0"/>
                <a:cs typeface="Calibri" pitchFamily="34" charset="0"/>
              </a:rPr>
              <a:t>Below is a list of the learning intentions and success criteria for this unit. These  show what you will learn. Your teacher may highlight these to you as you work through the unit and indicate when to check them off when you have been successful.</a:t>
            </a:r>
            <a:endParaRPr lang="en-GB"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762921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955DF3E2-EEBC-4415-847B-D7816DD82DBE}" type="slidenum">
              <a:rPr lang="en-GB"/>
              <a:pPr/>
              <a:t>20</a:t>
            </a:fld>
            <a:endParaRPr lang="en-GB"/>
          </a:p>
        </p:txBody>
      </p:sp>
      <p:sp>
        <p:nvSpPr>
          <p:cNvPr id="66562"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r"/>
            <a:r>
              <a:rPr lang="en-GB" sz="2400" b="1" dirty="0">
                <a:solidFill>
                  <a:schemeClr val="tx2"/>
                </a:solidFill>
                <a:latin typeface="Verdana" pitchFamily="34" charset="0"/>
              </a:rPr>
              <a:t>Effective Control and Management of Stock</a:t>
            </a:r>
          </a:p>
        </p:txBody>
      </p:sp>
      <p:grpSp>
        <p:nvGrpSpPr>
          <p:cNvPr id="2" name="Group 4"/>
          <p:cNvGrpSpPr>
            <a:grpSpLocks/>
          </p:cNvGrpSpPr>
          <p:nvPr/>
        </p:nvGrpSpPr>
        <p:grpSpPr bwMode="auto">
          <a:xfrm>
            <a:off x="250824" y="620712"/>
            <a:ext cx="7750175" cy="4027488"/>
            <a:chOff x="158" y="300"/>
            <a:chExt cx="2631" cy="1089"/>
          </a:xfrm>
        </p:grpSpPr>
        <p:grpSp>
          <p:nvGrpSpPr>
            <p:cNvPr id="3" name="Group 5"/>
            <p:cNvGrpSpPr>
              <a:grpSpLocks/>
            </p:cNvGrpSpPr>
            <p:nvPr/>
          </p:nvGrpSpPr>
          <p:grpSpPr bwMode="auto">
            <a:xfrm>
              <a:off x="158" y="300"/>
              <a:ext cx="2631" cy="899"/>
              <a:chOff x="158" y="527"/>
              <a:chExt cx="2631" cy="899"/>
            </a:xfrm>
          </p:grpSpPr>
          <p:grpSp>
            <p:nvGrpSpPr>
              <p:cNvPr id="4" name="Group 6"/>
              <p:cNvGrpSpPr>
                <a:grpSpLocks/>
              </p:cNvGrpSpPr>
              <p:nvPr/>
            </p:nvGrpSpPr>
            <p:grpSpPr bwMode="auto">
              <a:xfrm>
                <a:off x="158" y="527"/>
                <a:ext cx="1248" cy="626"/>
                <a:chOff x="158" y="527"/>
                <a:chExt cx="1248" cy="626"/>
              </a:xfrm>
            </p:grpSpPr>
            <p:pic>
              <p:nvPicPr>
                <p:cNvPr id="66567" name="Picture 7"/>
                <p:cNvPicPr>
                  <a:picLocks noChangeAspect="1" noChangeArrowheads="1"/>
                </p:cNvPicPr>
                <p:nvPr/>
              </p:nvPicPr>
              <p:blipFill>
                <a:blip r:embed="rId2" cstate="print">
                  <a:clrChange>
                    <a:clrFrom>
                      <a:srgbClr val="FFFFFF"/>
                    </a:clrFrom>
                    <a:clrTo>
                      <a:srgbClr val="FFFFFF">
                        <a:alpha val="0"/>
                      </a:srgbClr>
                    </a:clrTo>
                  </a:clrChange>
                </a:blip>
                <a:srcRect l="25099" t="50446" r="28789" b="17412"/>
                <a:stretch>
                  <a:fillRect/>
                </a:stretch>
              </p:blipFill>
              <p:spPr bwMode="auto">
                <a:xfrm>
                  <a:off x="158" y="527"/>
                  <a:ext cx="1248" cy="626"/>
                </a:xfrm>
                <a:prstGeom prst="rect">
                  <a:avLst/>
                </a:prstGeom>
                <a:noFill/>
                <a:ln w="9525">
                  <a:noFill/>
                  <a:miter lim="800000"/>
                  <a:headEnd/>
                  <a:tailEnd/>
                </a:ln>
              </p:spPr>
            </p:pic>
            <p:sp>
              <p:nvSpPr>
                <p:cNvPr id="66568" name="Text Box 8"/>
                <p:cNvSpPr txBox="1">
                  <a:spLocks noChangeArrowheads="1"/>
                </p:cNvSpPr>
                <p:nvPr/>
              </p:nvSpPr>
              <p:spPr bwMode="auto">
                <a:xfrm>
                  <a:off x="1247" y="898"/>
                  <a:ext cx="136" cy="173"/>
                </a:xfrm>
                <a:prstGeom prst="rect">
                  <a:avLst/>
                </a:prstGeom>
                <a:noFill/>
                <a:ln w="9525">
                  <a:noFill/>
                  <a:miter lim="800000"/>
                  <a:headEnd/>
                  <a:tailEnd/>
                </a:ln>
                <a:effectLst/>
              </p:spPr>
              <p:txBody>
                <a:bodyPr anchor="ctr" anchorCtr="1">
                  <a:spAutoFit/>
                </a:bodyPr>
                <a:lstStyle/>
                <a:p>
                  <a:pPr>
                    <a:spcBef>
                      <a:spcPct val="50000"/>
                    </a:spcBef>
                  </a:pPr>
                  <a:endParaRPr lang="en-GB" sz="1200" b="1" dirty="0">
                    <a:latin typeface="Verdana" pitchFamily="34" charset="0"/>
                  </a:endParaRPr>
                </a:p>
              </p:txBody>
            </p:sp>
          </p:grpSp>
          <p:sp>
            <p:nvSpPr>
              <p:cNvPr id="66569" name="Text Box 9"/>
              <p:cNvSpPr txBox="1">
                <a:spLocks noChangeArrowheads="1"/>
              </p:cNvSpPr>
              <p:nvPr/>
            </p:nvSpPr>
            <p:spPr bwMode="auto">
              <a:xfrm>
                <a:off x="2653" y="527"/>
                <a:ext cx="136" cy="173"/>
              </a:xfrm>
              <a:prstGeom prst="rect">
                <a:avLst/>
              </a:prstGeom>
              <a:noFill/>
              <a:ln w="9525">
                <a:noFill/>
                <a:miter lim="800000"/>
                <a:headEnd/>
                <a:tailEnd/>
              </a:ln>
              <a:effectLst/>
            </p:spPr>
            <p:txBody>
              <a:bodyPr anchor="ctr" anchorCtr="1">
                <a:spAutoFit/>
              </a:bodyPr>
              <a:lstStyle/>
              <a:p>
                <a:pPr>
                  <a:spcBef>
                    <a:spcPct val="50000"/>
                  </a:spcBef>
                </a:pPr>
                <a:endParaRPr lang="en-GB" sz="1200" b="1" dirty="0">
                  <a:latin typeface="Verdana" pitchFamily="34" charset="0"/>
                </a:endParaRPr>
              </a:p>
            </p:txBody>
          </p:sp>
          <p:sp>
            <p:nvSpPr>
              <p:cNvPr id="66570" name="Text Box 10"/>
              <p:cNvSpPr txBox="1">
                <a:spLocks noChangeArrowheads="1"/>
              </p:cNvSpPr>
              <p:nvPr/>
            </p:nvSpPr>
            <p:spPr bwMode="auto">
              <a:xfrm>
                <a:off x="2653" y="944"/>
                <a:ext cx="136" cy="173"/>
              </a:xfrm>
              <a:prstGeom prst="rect">
                <a:avLst/>
              </a:prstGeom>
              <a:noFill/>
              <a:ln w="9525">
                <a:noFill/>
                <a:miter lim="800000"/>
                <a:headEnd/>
                <a:tailEnd/>
              </a:ln>
              <a:effectLst/>
            </p:spPr>
            <p:txBody>
              <a:bodyPr anchor="ctr" anchorCtr="1">
                <a:spAutoFit/>
              </a:bodyPr>
              <a:lstStyle/>
              <a:p>
                <a:pPr>
                  <a:spcBef>
                    <a:spcPct val="50000"/>
                  </a:spcBef>
                </a:pPr>
                <a:endParaRPr lang="en-GB" sz="1200" b="1" dirty="0">
                  <a:latin typeface="Verdana" pitchFamily="34" charset="0"/>
                </a:endParaRPr>
              </a:p>
            </p:txBody>
          </p:sp>
          <p:sp>
            <p:nvSpPr>
              <p:cNvPr id="66571" name="Text Box 11"/>
              <p:cNvSpPr txBox="1">
                <a:spLocks noChangeArrowheads="1"/>
              </p:cNvSpPr>
              <p:nvPr/>
            </p:nvSpPr>
            <p:spPr bwMode="auto">
              <a:xfrm>
                <a:off x="2653" y="1253"/>
                <a:ext cx="136" cy="173"/>
              </a:xfrm>
              <a:prstGeom prst="rect">
                <a:avLst/>
              </a:prstGeom>
              <a:noFill/>
              <a:ln w="9525">
                <a:noFill/>
                <a:miter lim="800000"/>
                <a:headEnd/>
                <a:tailEnd/>
              </a:ln>
              <a:effectLst/>
            </p:spPr>
            <p:txBody>
              <a:bodyPr anchor="ctr" anchorCtr="1">
                <a:spAutoFit/>
              </a:bodyPr>
              <a:lstStyle/>
              <a:p>
                <a:pPr>
                  <a:spcBef>
                    <a:spcPct val="50000"/>
                  </a:spcBef>
                </a:pPr>
                <a:endParaRPr lang="en-GB" sz="1200" b="1" dirty="0">
                  <a:latin typeface="Verdana" pitchFamily="34" charset="0"/>
                </a:endParaRPr>
              </a:p>
            </p:txBody>
          </p:sp>
        </p:grpSp>
        <p:sp>
          <p:nvSpPr>
            <p:cNvPr id="66572" name="Text Box 12"/>
            <p:cNvSpPr txBox="1">
              <a:spLocks noChangeArrowheads="1"/>
            </p:cNvSpPr>
            <p:nvPr/>
          </p:nvSpPr>
          <p:spPr bwMode="auto">
            <a:xfrm>
              <a:off x="1882" y="1216"/>
              <a:ext cx="136" cy="173"/>
            </a:xfrm>
            <a:prstGeom prst="rect">
              <a:avLst/>
            </a:prstGeom>
            <a:noFill/>
            <a:ln w="9525">
              <a:noFill/>
              <a:miter lim="800000"/>
              <a:headEnd/>
              <a:tailEnd/>
            </a:ln>
            <a:effectLst/>
          </p:spPr>
          <p:txBody>
            <a:bodyPr anchor="ctr" anchorCtr="1">
              <a:spAutoFit/>
            </a:bodyPr>
            <a:lstStyle/>
            <a:p>
              <a:pPr>
                <a:spcBef>
                  <a:spcPct val="50000"/>
                </a:spcBef>
              </a:pPr>
              <a:endParaRPr lang="en-GB" sz="1200" b="1" dirty="0">
                <a:latin typeface="Verdana" pitchFamily="34" charset="0"/>
              </a:endParaRPr>
            </a:p>
          </p:txBody>
        </p:sp>
      </p:grpSp>
      <p:sp>
        <p:nvSpPr>
          <p:cNvPr id="5" name="TextBox 4"/>
          <p:cNvSpPr txBox="1"/>
          <p:nvPr/>
        </p:nvSpPr>
        <p:spPr>
          <a:xfrm>
            <a:off x="4571999" y="693789"/>
            <a:ext cx="3850607" cy="1554272"/>
          </a:xfrm>
          <a:prstGeom prst="rect">
            <a:avLst/>
          </a:prstGeom>
          <a:noFill/>
        </p:spPr>
        <p:txBody>
          <a:bodyPr wrap="square" rtlCol="0">
            <a:spAutoFit/>
          </a:bodyPr>
          <a:lstStyle/>
          <a:p>
            <a:r>
              <a:rPr lang="en-GB" sz="1400" b="1" dirty="0" smtClean="0"/>
              <a:t>A        MAXIMUM LEVEL</a:t>
            </a:r>
          </a:p>
          <a:p>
            <a:r>
              <a:rPr lang="en-GB" sz="1400" dirty="0" smtClean="0"/>
              <a:t> </a:t>
            </a:r>
            <a:r>
              <a:rPr lang="en-GB" sz="1300" dirty="0" smtClean="0"/>
              <a:t>This is the level of stock that should be held in order to minimise costs and the amount of required storage space.</a:t>
            </a:r>
          </a:p>
          <a:p>
            <a:endParaRPr lang="en-GB" sz="1300" dirty="0" smtClean="0"/>
          </a:p>
          <a:p>
            <a:r>
              <a:rPr lang="en-GB" sz="1300" dirty="0" smtClean="0"/>
              <a:t>Stock should not go above this level as it means overstocking occurs</a:t>
            </a:r>
            <a:endParaRPr lang="en-GB" sz="1300" dirty="0"/>
          </a:p>
        </p:txBody>
      </p:sp>
      <p:sp>
        <p:nvSpPr>
          <p:cNvPr id="15" name="TextBox 14"/>
          <p:cNvSpPr txBox="1"/>
          <p:nvPr/>
        </p:nvSpPr>
        <p:spPr>
          <a:xfrm>
            <a:off x="4580020" y="2493108"/>
            <a:ext cx="3850607" cy="1323439"/>
          </a:xfrm>
          <a:prstGeom prst="rect">
            <a:avLst/>
          </a:prstGeom>
          <a:noFill/>
        </p:spPr>
        <p:txBody>
          <a:bodyPr wrap="square" rtlCol="0">
            <a:spAutoFit/>
          </a:bodyPr>
          <a:lstStyle/>
          <a:p>
            <a:r>
              <a:rPr lang="en-GB" sz="1400" b="1" dirty="0"/>
              <a:t>B</a:t>
            </a:r>
            <a:r>
              <a:rPr lang="en-GB" sz="1400" b="1" dirty="0" smtClean="0"/>
              <a:t>        MINIMUM LEVEL</a:t>
            </a:r>
          </a:p>
          <a:p>
            <a:r>
              <a:rPr lang="en-GB" sz="1400" dirty="0" smtClean="0"/>
              <a:t> </a:t>
            </a:r>
            <a:r>
              <a:rPr lang="en-GB" sz="1300" dirty="0" smtClean="0"/>
              <a:t>The stock level should not fall below this as shortages could result and production could be halted.</a:t>
            </a:r>
          </a:p>
          <a:p>
            <a:endParaRPr lang="en-GB" sz="1300" dirty="0" smtClean="0"/>
          </a:p>
          <a:p>
            <a:r>
              <a:rPr lang="en-GB" sz="1300" dirty="0" smtClean="0"/>
              <a:t>Stock should not go below this level as it means understocking occurs </a:t>
            </a:r>
            <a:endParaRPr lang="en-GB" sz="1300" dirty="0"/>
          </a:p>
        </p:txBody>
      </p:sp>
      <p:sp>
        <p:nvSpPr>
          <p:cNvPr id="16" name="TextBox 15"/>
          <p:cNvSpPr txBox="1"/>
          <p:nvPr/>
        </p:nvSpPr>
        <p:spPr>
          <a:xfrm>
            <a:off x="457199" y="2867726"/>
            <a:ext cx="3850607" cy="1323439"/>
          </a:xfrm>
          <a:prstGeom prst="rect">
            <a:avLst/>
          </a:prstGeom>
          <a:noFill/>
        </p:spPr>
        <p:txBody>
          <a:bodyPr wrap="square" rtlCol="0">
            <a:spAutoFit/>
          </a:bodyPr>
          <a:lstStyle/>
          <a:p>
            <a:r>
              <a:rPr lang="en-GB" sz="1400" b="1" dirty="0" smtClean="0"/>
              <a:t>C        RE-ORDER LEVEL</a:t>
            </a:r>
          </a:p>
          <a:p>
            <a:r>
              <a:rPr lang="en-GB" sz="1400" dirty="0" smtClean="0"/>
              <a:t> </a:t>
            </a:r>
            <a:r>
              <a:rPr lang="en-GB" sz="1300" dirty="0" smtClean="0"/>
              <a:t>This is the level at which stock should be re-ordered taking into account usage and lead time.</a:t>
            </a:r>
          </a:p>
          <a:p>
            <a:endParaRPr lang="en-GB" sz="1300" dirty="0" smtClean="0"/>
          </a:p>
          <a:p>
            <a:r>
              <a:rPr lang="en-GB" sz="1300" dirty="0" smtClean="0"/>
              <a:t>Stock should not fall below minimum level before the new stock arrives.</a:t>
            </a:r>
            <a:endParaRPr lang="en-GB" sz="1300" dirty="0"/>
          </a:p>
        </p:txBody>
      </p:sp>
      <p:sp>
        <p:nvSpPr>
          <p:cNvPr id="17" name="TextBox 16"/>
          <p:cNvSpPr txBox="1"/>
          <p:nvPr/>
        </p:nvSpPr>
        <p:spPr>
          <a:xfrm>
            <a:off x="457198" y="4348221"/>
            <a:ext cx="3850607" cy="923330"/>
          </a:xfrm>
          <a:prstGeom prst="rect">
            <a:avLst/>
          </a:prstGeom>
          <a:noFill/>
        </p:spPr>
        <p:txBody>
          <a:bodyPr wrap="square" rtlCol="0">
            <a:spAutoFit/>
          </a:bodyPr>
          <a:lstStyle/>
          <a:p>
            <a:r>
              <a:rPr lang="en-GB" sz="1400" b="1" dirty="0" smtClean="0"/>
              <a:t>D        RE-ORDER QUANTITY</a:t>
            </a:r>
          </a:p>
          <a:p>
            <a:r>
              <a:rPr lang="en-GB" sz="1400" dirty="0" smtClean="0"/>
              <a:t> </a:t>
            </a:r>
            <a:r>
              <a:rPr lang="en-GB" sz="1300" dirty="0" smtClean="0"/>
              <a:t>This is the amount of stock ordered to take the back up to maximum once the new stock is delivered.</a:t>
            </a:r>
          </a:p>
          <a:p>
            <a:endParaRPr lang="en-GB" sz="1300" dirty="0" smtClean="0"/>
          </a:p>
        </p:txBody>
      </p:sp>
      <p:sp>
        <p:nvSpPr>
          <p:cNvPr id="18" name="TextBox 17"/>
          <p:cNvSpPr txBox="1"/>
          <p:nvPr/>
        </p:nvSpPr>
        <p:spPr>
          <a:xfrm>
            <a:off x="4580020" y="4190563"/>
            <a:ext cx="3850607" cy="723275"/>
          </a:xfrm>
          <a:prstGeom prst="rect">
            <a:avLst/>
          </a:prstGeom>
          <a:noFill/>
        </p:spPr>
        <p:txBody>
          <a:bodyPr wrap="square" rtlCol="0">
            <a:spAutoFit/>
          </a:bodyPr>
          <a:lstStyle/>
          <a:p>
            <a:r>
              <a:rPr lang="en-GB" sz="1400" b="1" dirty="0" smtClean="0"/>
              <a:t>E        LEAD TIME</a:t>
            </a:r>
          </a:p>
          <a:p>
            <a:r>
              <a:rPr lang="en-GB" sz="1400" dirty="0" smtClean="0"/>
              <a:t> </a:t>
            </a:r>
            <a:r>
              <a:rPr lang="en-GB" sz="1300" dirty="0" smtClean="0"/>
              <a:t>This is the time taken between when new stock is ordered and it actually arriving at the organisation.</a:t>
            </a:r>
            <a:endParaRPr lang="en-GB"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21</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Stock Control</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b="1" dirty="0" smtClean="0"/>
              <a:t>STOCK CONTROL TASK</a:t>
            </a:r>
            <a:endParaRPr lang="en-GB" b="1" dirty="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graphicFrame>
        <p:nvGraphicFramePr>
          <p:cNvPr id="7" name="Table 6"/>
          <p:cNvGraphicFramePr>
            <a:graphicFrameLocks noGrp="1"/>
          </p:cNvGraphicFramePr>
          <p:nvPr/>
        </p:nvGraphicFramePr>
        <p:xfrm>
          <a:off x="228600" y="1371599"/>
          <a:ext cx="7452234" cy="3200400"/>
        </p:xfrm>
        <a:graphic>
          <a:graphicData uri="http://schemas.openxmlformats.org/drawingml/2006/table">
            <a:tbl>
              <a:tblPr/>
              <a:tblGrid>
                <a:gridCol w="1610360">
                  <a:extLst>
                    <a:ext uri="{9D8B030D-6E8A-4147-A177-3AD203B41FA5}">
                      <a16:colId xmlns:a16="http://schemas.microsoft.com/office/drawing/2014/main" val="20000"/>
                    </a:ext>
                  </a:extLst>
                </a:gridCol>
                <a:gridCol w="1342073">
                  <a:extLst>
                    <a:ext uri="{9D8B030D-6E8A-4147-A177-3AD203B41FA5}">
                      <a16:colId xmlns:a16="http://schemas.microsoft.com/office/drawing/2014/main" val="20001"/>
                    </a:ext>
                  </a:extLst>
                </a:gridCol>
                <a:gridCol w="985012">
                  <a:extLst>
                    <a:ext uri="{9D8B030D-6E8A-4147-A177-3AD203B41FA5}">
                      <a16:colId xmlns:a16="http://schemas.microsoft.com/office/drawing/2014/main" val="20002"/>
                    </a:ext>
                  </a:extLst>
                </a:gridCol>
                <a:gridCol w="1090994">
                  <a:extLst>
                    <a:ext uri="{9D8B030D-6E8A-4147-A177-3AD203B41FA5}">
                      <a16:colId xmlns:a16="http://schemas.microsoft.com/office/drawing/2014/main" val="20003"/>
                    </a:ext>
                  </a:extLst>
                </a:gridCol>
                <a:gridCol w="1305560">
                  <a:extLst>
                    <a:ext uri="{9D8B030D-6E8A-4147-A177-3AD203B41FA5}">
                      <a16:colId xmlns:a16="http://schemas.microsoft.com/office/drawing/2014/main" val="20004"/>
                    </a:ext>
                  </a:extLst>
                </a:gridCol>
                <a:gridCol w="1118235">
                  <a:extLst>
                    <a:ext uri="{9D8B030D-6E8A-4147-A177-3AD203B41FA5}">
                      <a16:colId xmlns:a16="http://schemas.microsoft.com/office/drawing/2014/main" val="20005"/>
                    </a:ext>
                  </a:extLst>
                </a:gridCol>
              </a:tblGrid>
              <a:tr h="218644">
                <a:tc>
                  <a:txBody>
                    <a:bodyPr/>
                    <a:lstStyle/>
                    <a:p>
                      <a:pPr>
                        <a:spcAft>
                          <a:spcPts val="0"/>
                        </a:spcAft>
                      </a:pPr>
                      <a:r>
                        <a:rPr lang="en-GB" sz="1500" b="1" dirty="0">
                          <a:latin typeface="Arial"/>
                          <a:ea typeface="Times New Roman"/>
                          <a:cs typeface="Times New Roman"/>
                        </a:rPr>
                        <a:t>STOCK </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b="1">
                          <a:latin typeface="Arial"/>
                          <a:ea typeface="Times New Roman"/>
                          <a:cs typeface="Times New Roman"/>
                        </a:rPr>
                        <a:t>Max level</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8644">
                <a:tc>
                  <a:txBody>
                    <a:bodyPr/>
                    <a:lstStyle/>
                    <a:p>
                      <a:pPr>
                        <a:spcAft>
                          <a:spcPts val="0"/>
                        </a:spcAft>
                      </a:pPr>
                      <a:r>
                        <a:rPr lang="en-GB" sz="1500" b="1" dirty="0">
                          <a:latin typeface="Arial"/>
                          <a:ea typeface="Times New Roman"/>
                          <a:cs typeface="Times New Roman"/>
                        </a:rPr>
                        <a:t>Week 3</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b="1">
                          <a:latin typeface="Arial"/>
                          <a:ea typeface="Times New Roman"/>
                          <a:cs typeface="Times New Roman"/>
                        </a:rPr>
                        <a:t>Min level</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8644">
                <a:tc>
                  <a:txBody>
                    <a:bodyPr/>
                    <a:lstStyle/>
                    <a:p>
                      <a:pPr>
                        <a:spcAft>
                          <a:spcPts val="0"/>
                        </a:spcAft>
                      </a:pPr>
                      <a:r>
                        <a:rPr lang="en-GB" sz="1500" b="1" dirty="0">
                          <a:latin typeface="Arial"/>
                          <a:ea typeface="Times New Roman"/>
                          <a:cs typeface="Times New Roman"/>
                        </a:rPr>
                        <a:t>Wholemeal Flour</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b="1" dirty="0">
                          <a:latin typeface="Arial"/>
                          <a:ea typeface="Times New Roman"/>
                          <a:cs typeface="Times New Roman"/>
                        </a:rPr>
                        <a:t>Reorder level</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8644">
                <a:tc>
                  <a:txBody>
                    <a:bodyPr/>
                    <a:lstStyle/>
                    <a:p>
                      <a:pPr>
                        <a:spcAft>
                          <a:spcPts val="0"/>
                        </a:spcAft>
                      </a:pPr>
                      <a:r>
                        <a:rPr lang="en-GB" sz="1500" b="1">
                          <a:latin typeface="Arial"/>
                          <a:ea typeface="Times New Roman"/>
                          <a:cs typeface="Times New Roman"/>
                        </a:rPr>
                        <a:t>10kg bags</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8644">
                <a:tc>
                  <a:txBody>
                    <a:bodyPr/>
                    <a:lstStyle/>
                    <a:p>
                      <a:pPr>
                        <a:spcAft>
                          <a:spcPts val="0"/>
                        </a:spcAft>
                      </a:pP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b="1" dirty="0">
                          <a:latin typeface="Arial"/>
                          <a:ea typeface="Times New Roman"/>
                          <a:cs typeface="Times New Roman"/>
                        </a:rPr>
                        <a:t>DATE</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b="1" dirty="0">
                          <a:latin typeface="Arial"/>
                          <a:ea typeface="Times New Roman"/>
                          <a:cs typeface="Times New Roman"/>
                        </a:rPr>
                        <a:t>DETAILS</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b="1" dirty="0">
                          <a:latin typeface="Arial"/>
                          <a:ea typeface="Times New Roman"/>
                          <a:cs typeface="Times New Roman"/>
                        </a:rPr>
                        <a:t>STOCK IN</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b="1" dirty="0">
                          <a:latin typeface="Arial"/>
                          <a:ea typeface="Times New Roman"/>
                          <a:cs typeface="Times New Roman"/>
                        </a:rPr>
                        <a:t>STOCK OUT</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b="1" dirty="0">
                          <a:latin typeface="Arial"/>
                          <a:ea typeface="Times New Roman"/>
                          <a:cs typeface="Times New Roman"/>
                        </a:rPr>
                        <a:t>BALANCE</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3591">
                <a:tc>
                  <a:txBody>
                    <a:bodyPr/>
                    <a:lstStyle/>
                    <a:p>
                      <a:pPr>
                        <a:spcAft>
                          <a:spcPts val="0"/>
                        </a:spcAft>
                      </a:pPr>
                      <a:r>
                        <a:rPr lang="en-GB" sz="1500">
                          <a:latin typeface="Arial"/>
                          <a:ea typeface="Times New Roman"/>
                          <a:cs typeface="Times New Roman"/>
                        </a:rPr>
                        <a:t>Sunday</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dirty="0">
                          <a:latin typeface="Arial"/>
                          <a:ea typeface="Times New Roman"/>
                          <a:cs typeface="Times New Roman"/>
                        </a:rPr>
                        <a:t>20th January</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dirty="0">
                          <a:latin typeface="Arial"/>
                          <a:ea typeface="Times New Roman"/>
                          <a:cs typeface="Times New Roman"/>
                        </a:rPr>
                        <a:t>Balance</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500" dirty="0">
                          <a:latin typeface="Arial"/>
                          <a:ea typeface="Times New Roman"/>
                          <a:cs typeface="Times New Roman"/>
                        </a:rPr>
                        <a:t>240</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3591">
                <a:tc>
                  <a:txBody>
                    <a:bodyPr/>
                    <a:lstStyle/>
                    <a:p>
                      <a:pPr>
                        <a:spcAft>
                          <a:spcPts val="0"/>
                        </a:spcAft>
                      </a:pPr>
                      <a:r>
                        <a:rPr lang="en-GB" sz="1500">
                          <a:latin typeface="Arial"/>
                          <a:ea typeface="Times New Roman"/>
                          <a:cs typeface="Times New Roman"/>
                        </a:rPr>
                        <a:t>Monday</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dirty="0">
                          <a:latin typeface="Arial"/>
                          <a:ea typeface="Times New Roman"/>
                          <a:cs typeface="Times New Roman"/>
                        </a:rPr>
                        <a:t>21st January</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500" dirty="0">
                          <a:latin typeface="Arial"/>
                          <a:ea typeface="Times New Roman"/>
                          <a:cs typeface="Times New Roman"/>
                        </a:rPr>
                        <a:t>80</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500" dirty="0">
                          <a:latin typeface="Arial"/>
                          <a:ea typeface="Times New Roman"/>
                          <a:cs typeface="Times New Roman"/>
                        </a:rPr>
                        <a:t>160</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3591">
                <a:tc>
                  <a:txBody>
                    <a:bodyPr/>
                    <a:lstStyle/>
                    <a:p>
                      <a:pPr>
                        <a:spcAft>
                          <a:spcPts val="0"/>
                        </a:spcAft>
                      </a:pPr>
                      <a:r>
                        <a:rPr lang="en-GB" sz="1500">
                          <a:latin typeface="Arial"/>
                          <a:ea typeface="Times New Roman"/>
                          <a:cs typeface="Times New Roman"/>
                        </a:rPr>
                        <a:t>Tuesday</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500" dirty="0">
                          <a:latin typeface="Arial"/>
                          <a:ea typeface="Times New Roman"/>
                          <a:cs typeface="Times New Roman"/>
                        </a:rPr>
                        <a:t>22nd January</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500" dirty="0">
                          <a:latin typeface="Arial"/>
                          <a:ea typeface="Times New Roman"/>
                          <a:cs typeface="Times New Roman"/>
                        </a:rPr>
                        <a:t>75</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500" dirty="0">
                          <a:latin typeface="Arial"/>
                          <a:ea typeface="Times New Roman"/>
                          <a:cs typeface="Times New Roman"/>
                        </a:rPr>
                        <a:t>80</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500" dirty="0">
                          <a:latin typeface="Arial"/>
                          <a:ea typeface="Times New Roman"/>
                          <a:cs typeface="Times New Roman"/>
                        </a:rPr>
                        <a:t>155</a:t>
                      </a: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3591">
                <a:tc>
                  <a:txBody>
                    <a:bodyPr/>
                    <a:lstStyle/>
                    <a:p>
                      <a:pPr>
                        <a:spcAft>
                          <a:spcPts val="0"/>
                        </a:spcAft>
                      </a:pPr>
                      <a:r>
                        <a:rPr lang="en-GB" sz="1500">
                          <a:latin typeface="Arial"/>
                          <a:ea typeface="Times New Roman"/>
                          <a:cs typeface="Times New Roman"/>
                        </a:rPr>
                        <a:t>Wednesday</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3591">
                <a:tc>
                  <a:txBody>
                    <a:bodyPr/>
                    <a:lstStyle/>
                    <a:p>
                      <a:pPr>
                        <a:spcAft>
                          <a:spcPts val="0"/>
                        </a:spcAft>
                      </a:pPr>
                      <a:r>
                        <a:rPr lang="en-GB" sz="1500">
                          <a:latin typeface="Arial"/>
                          <a:ea typeface="Times New Roman"/>
                          <a:cs typeface="Times New Roman"/>
                        </a:rPr>
                        <a:t>Thursday</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3591">
                <a:tc>
                  <a:txBody>
                    <a:bodyPr/>
                    <a:lstStyle/>
                    <a:p>
                      <a:pPr>
                        <a:spcAft>
                          <a:spcPts val="0"/>
                        </a:spcAft>
                      </a:pPr>
                      <a:r>
                        <a:rPr lang="en-GB" sz="1500">
                          <a:latin typeface="Arial"/>
                          <a:ea typeface="Times New Roman"/>
                          <a:cs typeface="Times New Roman"/>
                        </a:rPr>
                        <a:t>Friday</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3591">
                <a:tc>
                  <a:txBody>
                    <a:bodyPr/>
                    <a:lstStyle/>
                    <a:p>
                      <a:pPr>
                        <a:spcAft>
                          <a:spcPts val="0"/>
                        </a:spcAft>
                      </a:pPr>
                      <a:r>
                        <a:rPr lang="en-GB" sz="1500">
                          <a:latin typeface="Arial"/>
                          <a:ea typeface="Times New Roman"/>
                          <a:cs typeface="Times New Roman"/>
                        </a:rPr>
                        <a:t>Saturday</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8644">
                <a:tc>
                  <a:txBody>
                    <a:bodyPr/>
                    <a:lstStyle/>
                    <a:p>
                      <a:pPr>
                        <a:spcAft>
                          <a:spcPts val="0"/>
                        </a:spcAft>
                      </a:pPr>
                      <a:r>
                        <a:rPr lang="en-GB" sz="1500">
                          <a:latin typeface="Arial"/>
                          <a:ea typeface="Times New Roman"/>
                          <a:cs typeface="Times New Roman"/>
                        </a:rPr>
                        <a:t>Closing Balance</a:t>
                      </a:r>
                      <a:endParaRPr lang="en-GB" sz="15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5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025" name="Rectangle 1"/>
          <p:cNvSpPr>
            <a:spLocks noChangeArrowheads="1"/>
          </p:cNvSpPr>
          <p:nvPr/>
        </p:nvSpPr>
        <p:spPr bwMode="auto">
          <a:xfrm>
            <a:off x="152400" y="4567297"/>
            <a:ext cx="8839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j-lt"/>
                <a:ea typeface="Times New Roman" pitchFamily="18" charset="0"/>
                <a:cs typeface="Arial" pitchFamily="34" charset="0"/>
              </a:rPr>
              <a:t>The above extract shows the stock control card for an item of stock stored in the warehouse of Jones's Bakery.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j-lt"/>
                <a:ea typeface="Times New Roman" pitchFamily="18" charset="0"/>
                <a:cs typeface="Arial" pitchFamily="34" charset="0"/>
              </a:rPr>
              <a:t>Using the information below, complete the stock record card for wholemeal flour and also answer the questions on the next page of your booklet:</a:t>
            </a:r>
            <a:endParaRPr kumimoji="0" lang="en-GB" sz="1600" b="0" i="0" u="none" strike="noStrike" cap="none" normalizeH="0" baseline="0" dirty="0" smtClean="0">
              <a:ln>
                <a:noFill/>
              </a:ln>
              <a:solidFill>
                <a:schemeClr val="tx1"/>
              </a:solidFill>
              <a:effectLst/>
              <a:latin typeface="+mj-lt"/>
              <a:cs typeface="Arial" pitchFamily="34" charset="0"/>
            </a:endParaRPr>
          </a:p>
          <a:p>
            <a:pPr marL="180975" marR="0" lvl="0" indent="-180975" algn="l"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mj-lt"/>
                <a:ea typeface="Times New Roman" pitchFamily="18" charset="0"/>
                <a:cs typeface="Arial" pitchFamily="34" charset="0"/>
              </a:rPr>
              <a:t>Jones predicts that the bakery will use 80 bags of flour a day.</a:t>
            </a:r>
          </a:p>
          <a:p>
            <a:pPr marL="180975" marR="0" lvl="0" indent="-180975" algn="l"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mj-lt"/>
                <a:ea typeface="Times New Roman" pitchFamily="18" charset="0"/>
                <a:cs typeface="Arial" pitchFamily="34" charset="0"/>
              </a:rPr>
              <a:t>Jones has placed an order with a supplier for 100 bags to be delivered on Thursday, the supplier's lead time is 2 days</a:t>
            </a:r>
          </a:p>
          <a:p>
            <a:pPr marL="180975" marR="0" lvl="0" indent="-180975" algn="l"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mj-lt"/>
                <a:ea typeface="Times New Roman" pitchFamily="18" charset="0"/>
                <a:cs typeface="Arial" pitchFamily="34" charset="0"/>
              </a:rPr>
              <a:t>The flour Jones uses has a 'Use By' life of only 5 days</a:t>
            </a:r>
            <a:endParaRPr kumimoji="0" lang="en-GB" sz="16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22</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Stock Control (CONTINUED)</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b="1" dirty="0" smtClean="0"/>
              <a:t>STOCK CONTROL TASK (CONTINUED)</a:t>
            </a:r>
            <a:endParaRPr lang="en-GB" b="1" dirty="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
        <p:nvSpPr>
          <p:cNvPr id="1025" name="Rectangle 1"/>
          <p:cNvSpPr>
            <a:spLocks noChangeArrowheads="1"/>
          </p:cNvSpPr>
          <p:nvPr/>
        </p:nvSpPr>
        <p:spPr bwMode="auto">
          <a:xfrm>
            <a:off x="152400" y="1295402"/>
            <a:ext cx="88392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GB" sz="1400" dirty="0" smtClean="0"/>
              <a:t>Will Jones have enough stock to last him to the end of the week?   Yes/No (score out the incorrect answer)</a:t>
            </a:r>
          </a:p>
          <a:p>
            <a:r>
              <a:rPr lang="en-GB" sz="1400" dirty="0" smtClean="0"/>
              <a:t>  </a:t>
            </a:r>
          </a:p>
          <a:p>
            <a:pPr lvl="0"/>
            <a:r>
              <a:rPr lang="en-GB" sz="1400" dirty="0" smtClean="0"/>
              <a:t>Jones has heard about setting a Max, Min and Reorder level to improve stock management, but he has no idea what these terms mean.  Using the table below, describe to Jones what these terms mean and how these levels would help Jones improve his stock management.</a:t>
            </a:r>
          </a:p>
          <a:p>
            <a:r>
              <a:rPr lang="en-GB" sz="1400" dirty="0" smtClean="0"/>
              <a:t> </a:t>
            </a:r>
          </a:p>
          <a:p>
            <a:pPr lvl="0"/>
            <a:endParaRPr lang="en-GB" sz="1400" dirty="0" smtClean="0"/>
          </a:p>
          <a:p>
            <a:pPr lvl="0"/>
            <a:endParaRPr lang="en-GB" sz="1400" dirty="0" smtClean="0"/>
          </a:p>
          <a:p>
            <a:pPr lvl="0"/>
            <a:endParaRPr lang="en-GB" sz="1400" dirty="0" smtClean="0"/>
          </a:p>
          <a:p>
            <a:pPr lvl="0"/>
            <a:endParaRPr lang="en-GB" sz="1400" dirty="0" smtClean="0"/>
          </a:p>
          <a:p>
            <a:pPr lvl="0"/>
            <a:endParaRPr lang="en-GB" sz="1400" dirty="0" smtClean="0"/>
          </a:p>
          <a:p>
            <a:pPr lvl="0"/>
            <a:endParaRPr lang="en-GB" sz="1400" dirty="0" smtClean="0"/>
          </a:p>
          <a:p>
            <a:pPr lvl="0"/>
            <a:endParaRPr lang="en-GB" sz="1400" dirty="0" smtClean="0"/>
          </a:p>
          <a:p>
            <a:pPr lvl="0"/>
            <a:endParaRPr lang="en-GB" sz="1400" dirty="0" smtClean="0"/>
          </a:p>
          <a:p>
            <a:pPr lvl="0"/>
            <a:r>
              <a:rPr lang="en-GB" sz="1400" dirty="0" smtClean="0"/>
              <a:t>In the grid on the previous page, write in appropriate Max, Min and Reorder levels for Jones to use, and give a reason below as to why you have chosen these levels.</a:t>
            </a:r>
          </a:p>
          <a:p>
            <a:r>
              <a:rPr lang="en-GB" sz="1400" dirty="0" smtClean="0"/>
              <a:t> </a:t>
            </a:r>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p:txBody>
      </p:sp>
      <p:graphicFrame>
        <p:nvGraphicFramePr>
          <p:cNvPr id="9" name="Table 8"/>
          <p:cNvGraphicFramePr>
            <a:graphicFrameLocks noGrp="1"/>
          </p:cNvGraphicFramePr>
          <p:nvPr/>
        </p:nvGraphicFramePr>
        <p:xfrm>
          <a:off x="228600" y="2667000"/>
          <a:ext cx="8153400" cy="152400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508000">
                <a:tc>
                  <a:txBody>
                    <a:bodyPr/>
                    <a:lstStyle/>
                    <a:p>
                      <a:r>
                        <a:rPr lang="en-GB" sz="1400" dirty="0" smtClean="0"/>
                        <a:t>Max</a:t>
                      </a:r>
                      <a:r>
                        <a:rPr lang="en-GB" sz="1400" baseline="0" dirty="0" smtClean="0"/>
                        <a:t> level</a:t>
                      </a:r>
                      <a:endParaRPr lang="en-GB" sz="1400" dirty="0"/>
                    </a:p>
                  </a:txBody>
                  <a:tcPr/>
                </a:tc>
                <a:tc>
                  <a:txBody>
                    <a:bodyPr/>
                    <a:lstStyle/>
                    <a:p>
                      <a:endParaRPr lang="en-GB"/>
                    </a:p>
                  </a:txBody>
                  <a:tcPr/>
                </a:tc>
                <a:extLst>
                  <a:ext uri="{0D108BD9-81ED-4DB2-BD59-A6C34878D82A}">
                    <a16:rowId xmlns:a16="http://schemas.microsoft.com/office/drawing/2014/main" val="10000"/>
                  </a:ext>
                </a:extLst>
              </a:tr>
              <a:tr h="508000">
                <a:tc>
                  <a:txBody>
                    <a:bodyPr/>
                    <a:lstStyle/>
                    <a:p>
                      <a:r>
                        <a:rPr lang="en-GB" sz="1400" dirty="0" smtClean="0"/>
                        <a:t>Min Level</a:t>
                      </a:r>
                      <a:endParaRPr lang="en-GB" sz="1400" dirty="0"/>
                    </a:p>
                  </a:txBody>
                  <a:tcPr/>
                </a:tc>
                <a:tc>
                  <a:txBody>
                    <a:bodyPr/>
                    <a:lstStyle/>
                    <a:p>
                      <a:endParaRPr lang="en-GB" dirty="0"/>
                    </a:p>
                  </a:txBody>
                  <a:tcPr/>
                </a:tc>
                <a:extLst>
                  <a:ext uri="{0D108BD9-81ED-4DB2-BD59-A6C34878D82A}">
                    <a16:rowId xmlns:a16="http://schemas.microsoft.com/office/drawing/2014/main" val="10001"/>
                  </a:ext>
                </a:extLst>
              </a:tr>
              <a:tr h="508000">
                <a:tc>
                  <a:txBody>
                    <a:bodyPr/>
                    <a:lstStyle/>
                    <a:p>
                      <a:r>
                        <a:rPr lang="en-GB" sz="1400" dirty="0" smtClean="0"/>
                        <a:t>Reorder Level</a:t>
                      </a:r>
                      <a:endParaRPr lang="en-GB" sz="1400"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228600" y="4953000"/>
          <a:ext cx="8153400" cy="1524000"/>
        </p:xfrm>
        <a:graphic>
          <a:graphicData uri="http://schemas.openxmlformats.org/drawingml/2006/table">
            <a:tbl>
              <a:tblPr firstRow="1" bandRow="1">
                <a:tableStyleId>{5940675A-B579-460E-94D1-54222C63F5DA}</a:tableStyleId>
              </a:tblPr>
              <a:tblGrid>
                <a:gridCol w="1515234">
                  <a:extLst>
                    <a:ext uri="{9D8B030D-6E8A-4147-A177-3AD203B41FA5}">
                      <a16:colId xmlns:a16="http://schemas.microsoft.com/office/drawing/2014/main" val="20000"/>
                    </a:ext>
                  </a:extLst>
                </a:gridCol>
                <a:gridCol w="6638166">
                  <a:extLst>
                    <a:ext uri="{9D8B030D-6E8A-4147-A177-3AD203B41FA5}">
                      <a16:colId xmlns:a16="http://schemas.microsoft.com/office/drawing/2014/main" val="20001"/>
                    </a:ext>
                  </a:extLst>
                </a:gridCol>
              </a:tblGrid>
              <a:tr h="508000">
                <a:tc>
                  <a:txBody>
                    <a:bodyPr/>
                    <a:lstStyle/>
                    <a:p>
                      <a:r>
                        <a:rPr lang="en-GB" sz="1400" dirty="0" smtClean="0"/>
                        <a:t>Max</a:t>
                      </a:r>
                      <a:r>
                        <a:rPr lang="en-GB" sz="1400" baseline="0" dirty="0" smtClean="0"/>
                        <a:t> level</a:t>
                      </a:r>
                      <a:endParaRPr lang="en-GB" sz="1400" dirty="0"/>
                    </a:p>
                  </a:txBody>
                  <a:tcPr/>
                </a:tc>
                <a:tc>
                  <a:txBody>
                    <a:bodyPr/>
                    <a:lstStyle/>
                    <a:p>
                      <a:endParaRPr lang="en-GB" dirty="0"/>
                    </a:p>
                  </a:txBody>
                  <a:tcPr/>
                </a:tc>
                <a:extLst>
                  <a:ext uri="{0D108BD9-81ED-4DB2-BD59-A6C34878D82A}">
                    <a16:rowId xmlns:a16="http://schemas.microsoft.com/office/drawing/2014/main" val="10000"/>
                  </a:ext>
                </a:extLst>
              </a:tr>
              <a:tr h="508000">
                <a:tc>
                  <a:txBody>
                    <a:bodyPr/>
                    <a:lstStyle/>
                    <a:p>
                      <a:r>
                        <a:rPr lang="en-GB" sz="1400" dirty="0" smtClean="0"/>
                        <a:t>Min Level</a:t>
                      </a:r>
                      <a:endParaRPr lang="en-GB" sz="1400" dirty="0"/>
                    </a:p>
                  </a:txBody>
                  <a:tcPr/>
                </a:tc>
                <a:tc>
                  <a:txBody>
                    <a:bodyPr/>
                    <a:lstStyle/>
                    <a:p>
                      <a:endParaRPr lang="en-GB" dirty="0"/>
                    </a:p>
                  </a:txBody>
                  <a:tcPr/>
                </a:tc>
                <a:extLst>
                  <a:ext uri="{0D108BD9-81ED-4DB2-BD59-A6C34878D82A}">
                    <a16:rowId xmlns:a16="http://schemas.microsoft.com/office/drawing/2014/main" val="10001"/>
                  </a:ext>
                </a:extLst>
              </a:tr>
              <a:tr h="508000">
                <a:tc>
                  <a:txBody>
                    <a:bodyPr/>
                    <a:lstStyle/>
                    <a:p>
                      <a:r>
                        <a:rPr lang="en-GB" sz="1400" dirty="0" smtClean="0"/>
                        <a:t>Reorder Level</a:t>
                      </a:r>
                      <a:endParaRPr lang="en-GB" sz="1400"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ECCD83E2-DD42-4279-8500-51D5F651DA06}" type="slidenum">
              <a:rPr lang="en-GB"/>
              <a:pPr/>
              <a:t>23</a:t>
            </a:fld>
            <a:endParaRPr lang="en-GB"/>
          </a:p>
        </p:txBody>
      </p:sp>
      <p:sp>
        <p:nvSpPr>
          <p:cNvPr id="62466"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en-GB" sz="2400" b="1" dirty="0" smtClean="0">
                <a:solidFill>
                  <a:schemeClr val="tx2"/>
                </a:solidFill>
                <a:latin typeface="Verdana" pitchFamily="34" charset="0"/>
              </a:rPr>
              <a:t>Just In Time Stock Control</a:t>
            </a:r>
            <a:endParaRPr lang="en-GB" sz="2400" b="1" dirty="0">
              <a:solidFill>
                <a:schemeClr val="tx2"/>
              </a:solidFill>
              <a:latin typeface="Verdana" pitchFamily="34" charset="0"/>
            </a:endParaRPr>
          </a:p>
        </p:txBody>
      </p:sp>
      <p:sp>
        <p:nvSpPr>
          <p:cNvPr id="62467" name="AutoShape 3"/>
          <p:cNvSpPr>
            <a:spLocks noChangeArrowheads="1"/>
          </p:cNvSpPr>
          <p:nvPr/>
        </p:nvSpPr>
        <p:spPr bwMode="auto">
          <a:xfrm>
            <a:off x="228600" y="2057400"/>
            <a:ext cx="3962400" cy="4572000"/>
          </a:xfrm>
          <a:prstGeom prst="roundRect">
            <a:avLst/>
          </a:prstGeom>
          <a:solidFill>
            <a:schemeClr val="accent5"/>
          </a:solidFill>
          <a:ln w="9525">
            <a:solidFill>
              <a:schemeClr val="tx1"/>
            </a:solidFill>
            <a:round/>
            <a:headEnd/>
            <a:tailEnd/>
          </a:ln>
          <a:effectLst/>
        </p:spPr>
        <p:txBody>
          <a:bodyPr anchor="t" anchorCtr="0"/>
          <a:lstStyle/>
          <a:p>
            <a:pPr algn="ctr">
              <a:spcBef>
                <a:spcPts val="600"/>
              </a:spcBef>
              <a:spcAft>
                <a:spcPts val="600"/>
              </a:spcAft>
            </a:pPr>
            <a:r>
              <a:rPr lang="en-GB" b="1" dirty="0" smtClean="0">
                <a:latin typeface="Calibri" pitchFamily="34" charset="0"/>
              </a:rPr>
              <a:t>Advantages</a:t>
            </a:r>
            <a:endParaRPr lang="en-GB" dirty="0">
              <a:latin typeface="Calibri" pitchFamily="34" charset="0"/>
            </a:endParaRPr>
          </a:p>
          <a:p>
            <a:pPr marL="268288" indent="-268288">
              <a:spcBef>
                <a:spcPts val="600"/>
              </a:spcBef>
              <a:spcAft>
                <a:spcPts val="600"/>
              </a:spcAft>
              <a:buFont typeface="Wingdings" pitchFamily="2" charset="2"/>
              <a:buChar char="ü"/>
            </a:pPr>
            <a:r>
              <a:rPr lang="en-GB" dirty="0" smtClean="0"/>
              <a:t>Money is not tied up in stock.</a:t>
            </a:r>
          </a:p>
          <a:p>
            <a:pPr marL="268288" indent="-268288">
              <a:spcBef>
                <a:spcPts val="600"/>
              </a:spcBef>
              <a:spcAft>
                <a:spcPts val="600"/>
              </a:spcAft>
              <a:buFont typeface="Wingdings" pitchFamily="2" charset="2"/>
              <a:buChar char="ü"/>
            </a:pPr>
            <a:r>
              <a:rPr lang="en-GB" dirty="0" smtClean="0"/>
              <a:t>Less space required to store stock.</a:t>
            </a:r>
          </a:p>
          <a:p>
            <a:pPr marL="268288" indent="-268288">
              <a:spcBef>
                <a:spcPts val="600"/>
              </a:spcBef>
              <a:spcAft>
                <a:spcPts val="600"/>
              </a:spcAft>
              <a:buFont typeface="Wingdings" pitchFamily="2" charset="2"/>
              <a:buChar char="ü"/>
            </a:pPr>
            <a:r>
              <a:rPr lang="en-GB" dirty="0" smtClean="0"/>
              <a:t>Reduces deterioration of stock.</a:t>
            </a:r>
          </a:p>
          <a:p>
            <a:pPr marL="268288" indent="-268288">
              <a:spcBef>
                <a:spcPts val="600"/>
              </a:spcBef>
              <a:spcAft>
                <a:spcPts val="600"/>
              </a:spcAft>
              <a:buFont typeface="Wingdings" pitchFamily="2" charset="2"/>
              <a:buChar char="ü"/>
            </a:pPr>
            <a:r>
              <a:rPr lang="en-GB" dirty="0" smtClean="0"/>
              <a:t>Close relationship with suppliers</a:t>
            </a:r>
          </a:p>
        </p:txBody>
      </p:sp>
      <p:sp>
        <p:nvSpPr>
          <p:cNvPr id="62468" name="AutoShape 4"/>
          <p:cNvSpPr>
            <a:spLocks noChangeArrowheads="1"/>
          </p:cNvSpPr>
          <p:nvPr/>
        </p:nvSpPr>
        <p:spPr bwMode="auto">
          <a:xfrm>
            <a:off x="4800600" y="2057400"/>
            <a:ext cx="3962400" cy="4572000"/>
          </a:xfrm>
          <a:prstGeom prst="roundRect">
            <a:avLst/>
          </a:prstGeom>
          <a:solidFill>
            <a:schemeClr val="accent5"/>
          </a:solidFill>
          <a:ln w="9525">
            <a:solidFill>
              <a:schemeClr val="tx1"/>
            </a:solidFill>
            <a:round/>
            <a:headEnd/>
            <a:tailEnd/>
          </a:ln>
          <a:effectLst/>
        </p:spPr>
        <p:txBody>
          <a:bodyPr anchor="t" anchorCtr="0"/>
          <a:lstStyle/>
          <a:p>
            <a:pPr algn="ctr">
              <a:spcBef>
                <a:spcPts val="600"/>
              </a:spcBef>
              <a:spcAft>
                <a:spcPts val="600"/>
              </a:spcAft>
            </a:pPr>
            <a:r>
              <a:rPr lang="en-GB" b="1" dirty="0" smtClean="0">
                <a:latin typeface="Calibri" pitchFamily="34" charset="0"/>
              </a:rPr>
              <a:t>Disadvantages</a:t>
            </a:r>
            <a:endParaRPr lang="en-GB" dirty="0">
              <a:latin typeface="Calibri" pitchFamily="34" charset="0"/>
            </a:endParaRPr>
          </a:p>
          <a:p>
            <a:pPr marL="268288" indent="-268288">
              <a:spcBef>
                <a:spcPts val="600"/>
              </a:spcBef>
              <a:spcAft>
                <a:spcPts val="600"/>
              </a:spcAft>
              <a:buFontTx/>
              <a:buBlip>
                <a:blip r:embed="rId3"/>
              </a:buBlip>
            </a:pPr>
            <a:r>
              <a:rPr lang="en-GB" dirty="0" smtClean="0"/>
              <a:t>If supplies do not arrive on time, this can disrupt production.</a:t>
            </a:r>
          </a:p>
          <a:p>
            <a:pPr marL="268288" indent="-268288">
              <a:spcBef>
                <a:spcPts val="600"/>
              </a:spcBef>
              <a:spcAft>
                <a:spcPts val="600"/>
              </a:spcAft>
              <a:buFontTx/>
              <a:buBlip>
                <a:blip r:embed="rId3"/>
              </a:buBlip>
            </a:pPr>
            <a:r>
              <a:rPr lang="en-GB" dirty="0" smtClean="0"/>
              <a:t>Can result in lost sales if supplies are late.</a:t>
            </a:r>
          </a:p>
          <a:p>
            <a:pPr marL="268288" indent="-268288">
              <a:spcBef>
                <a:spcPts val="600"/>
              </a:spcBef>
              <a:spcAft>
                <a:spcPts val="600"/>
              </a:spcAft>
              <a:buFontTx/>
              <a:buBlip>
                <a:blip r:embed="rId3"/>
              </a:buBlip>
            </a:pPr>
            <a:r>
              <a:rPr lang="en-GB" dirty="0" smtClean="0"/>
              <a:t>Highly dependent on suppliers.</a:t>
            </a:r>
          </a:p>
          <a:p>
            <a:pPr marL="268288" indent="-268288">
              <a:spcBef>
                <a:spcPts val="600"/>
              </a:spcBef>
              <a:spcAft>
                <a:spcPts val="600"/>
              </a:spcAft>
              <a:buFontTx/>
              <a:buBlip>
                <a:blip r:embed="rId3"/>
              </a:buBlip>
            </a:pPr>
            <a:r>
              <a:rPr lang="en-GB" dirty="0" smtClean="0"/>
              <a:t>May lose bulk-buying discounts.</a:t>
            </a:r>
          </a:p>
          <a:p>
            <a:pPr marL="268288" indent="-268288">
              <a:spcBef>
                <a:spcPts val="600"/>
              </a:spcBef>
              <a:spcAft>
                <a:spcPts val="600"/>
              </a:spcAft>
              <a:buFontTx/>
              <a:buBlip>
                <a:blip r:embed="rId3"/>
              </a:buBlip>
            </a:pPr>
            <a:r>
              <a:rPr lang="en-GB" dirty="0" smtClean="0"/>
              <a:t>Wrong items/amounts </a:t>
            </a:r>
          </a:p>
        </p:txBody>
      </p:sp>
      <p:sp>
        <p:nvSpPr>
          <p:cNvPr id="10" name="Oval 7"/>
          <p:cNvSpPr>
            <a:spLocks noChangeAspect="1" noChangeArrowheads="1"/>
          </p:cNvSpPr>
          <p:nvPr/>
        </p:nvSpPr>
        <p:spPr bwMode="auto">
          <a:xfrm>
            <a:off x="2133600" y="609601"/>
            <a:ext cx="4800600" cy="1219199"/>
          </a:xfrm>
          <a:prstGeom prst="roundRect">
            <a:avLst/>
          </a:prstGeom>
          <a:solidFill>
            <a:schemeClr val="accent5"/>
          </a:solidFill>
          <a:ln w="19050">
            <a:solidFill>
              <a:schemeClr val="tx1"/>
            </a:solidFill>
            <a:round/>
            <a:headEnd/>
            <a:tailEnd/>
          </a:ln>
          <a:effectLst/>
        </p:spPr>
        <p:txBody>
          <a:bodyPr anchor="ctr"/>
          <a:lstStyle/>
          <a:p>
            <a:pPr algn="ctr"/>
            <a:r>
              <a:rPr lang="en-GB" b="1" i="1" dirty="0" smtClean="0">
                <a:latin typeface="Calibri" pitchFamily="34" charset="0"/>
              </a:rPr>
              <a:t>Just In Time</a:t>
            </a:r>
            <a:r>
              <a:rPr lang="en-GB" dirty="0">
                <a:latin typeface="Calibri" pitchFamily="34" charset="0"/>
              </a:rPr>
              <a:t/>
            </a:r>
            <a:br>
              <a:rPr lang="en-GB" dirty="0">
                <a:latin typeface="Calibri" pitchFamily="34" charset="0"/>
              </a:rPr>
            </a:br>
            <a:r>
              <a:rPr lang="en-US" dirty="0" smtClean="0"/>
              <a:t>This is a method of stock control which involves getting stocks to arrive just before they are needed in the production process</a:t>
            </a:r>
            <a:endParaRPr lang="en-GB" dirty="0">
              <a:latin typeface="Calibri" pitchFamily="34" charset="0"/>
            </a:endParaRPr>
          </a:p>
        </p:txBody>
      </p:sp>
      <p:pic>
        <p:nvPicPr>
          <p:cNvPr id="3075" name="Picture 3" descr="https://openclipart.org/image/800px/svg_to_png/219635/Ten-Minutes-Before-Seven.png"/>
          <p:cNvPicPr>
            <a:picLocks noChangeAspect="1" noChangeArrowheads="1"/>
          </p:cNvPicPr>
          <p:nvPr/>
        </p:nvPicPr>
        <p:blipFill>
          <a:blip r:embed="rId4" cstate="print"/>
          <a:srcRect/>
          <a:stretch>
            <a:fillRect/>
          </a:stretch>
        </p:blipFill>
        <p:spPr bwMode="auto">
          <a:xfrm>
            <a:off x="304800" y="228600"/>
            <a:ext cx="1447800" cy="1444625"/>
          </a:xfrm>
          <a:prstGeom prst="rect">
            <a:avLst/>
          </a:prstGeom>
          <a:noFill/>
        </p:spPr>
      </p:pic>
      <p:pic>
        <p:nvPicPr>
          <p:cNvPr id="11" name="Picture 3" descr="https://openclipart.org/image/800px/svg_to_png/219635/Ten-Minutes-Before-Seven.png"/>
          <p:cNvPicPr>
            <a:picLocks noChangeAspect="1" noChangeArrowheads="1"/>
          </p:cNvPicPr>
          <p:nvPr/>
        </p:nvPicPr>
        <p:blipFill>
          <a:blip r:embed="rId4" cstate="print"/>
          <a:srcRect/>
          <a:stretch>
            <a:fillRect/>
          </a:stretch>
        </p:blipFill>
        <p:spPr bwMode="auto">
          <a:xfrm>
            <a:off x="7391400" y="228600"/>
            <a:ext cx="1447800" cy="1444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2467"/>
                                        </p:tgtEl>
                                        <p:attrNameLst>
                                          <p:attrName>style.visibility</p:attrName>
                                        </p:attrNameLst>
                                      </p:cBhvr>
                                      <p:to>
                                        <p:strVal val="visible"/>
                                      </p:to>
                                    </p:set>
                                    <p:anim calcmode="lin" valueType="num">
                                      <p:cBhvr>
                                        <p:cTn id="13" dur="500" fill="hold"/>
                                        <p:tgtEl>
                                          <p:spTgt spid="62467"/>
                                        </p:tgtEl>
                                        <p:attrNameLst>
                                          <p:attrName>ppt_w</p:attrName>
                                        </p:attrNameLst>
                                      </p:cBhvr>
                                      <p:tavLst>
                                        <p:tav tm="0">
                                          <p:val>
                                            <p:fltVal val="0"/>
                                          </p:val>
                                        </p:tav>
                                        <p:tav tm="100000">
                                          <p:val>
                                            <p:strVal val="#ppt_w"/>
                                          </p:val>
                                        </p:tav>
                                      </p:tavLst>
                                    </p:anim>
                                    <p:anim calcmode="lin" valueType="num">
                                      <p:cBhvr>
                                        <p:cTn id="14" dur="500" fill="hold"/>
                                        <p:tgtEl>
                                          <p:spTgt spid="6246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2468"/>
                                        </p:tgtEl>
                                        <p:attrNameLst>
                                          <p:attrName>style.visibility</p:attrName>
                                        </p:attrNameLst>
                                      </p:cBhvr>
                                      <p:to>
                                        <p:strVal val="visible"/>
                                      </p:to>
                                    </p:set>
                                    <p:anim calcmode="lin" valueType="num">
                                      <p:cBhvr>
                                        <p:cTn id="19" dur="500" fill="hold"/>
                                        <p:tgtEl>
                                          <p:spTgt spid="62468"/>
                                        </p:tgtEl>
                                        <p:attrNameLst>
                                          <p:attrName>ppt_w</p:attrName>
                                        </p:attrNameLst>
                                      </p:cBhvr>
                                      <p:tavLst>
                                        <p:tav tm="0">
                                          <p:val>
                                            <p:fltVal val="0"/>
                                          </p:val>
                                        </p:tav>
                                        <p:tav tm="100000">
                                          <p:val>
                                            <p:strVal val="#ppt_w"/>
                                          </p:val>
                                        </p:tav>
                                      </p:tavLst>
                                    </p:anim>
                                    <p:anim calcmode="lin" valueType="num">
                                      <p:cBhvr>
                                        <p:cTn id="20" dur="500" fill="hold"/>
                                        <p:tgtEl>
                                          <p:spTgt spid="624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Effective Stock Control</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7204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24</a:t>
            </a:fld>
            <a:endParaRPr lang="en-GB"/>
          </a:p>
        </p:txBody>
      </p:sp>
      <p:sp>
        <p:nvSpPr>
          <p:cNvPr id="70660" name="AutoShape 6"/>
          <p:cNvSpPr>
            <a:spLocks noChangeArrowheads="1"/>
          </p:cNvSpPr>
          <p:nvPr/>
        </p:nvSpPr>
        <p:spPr bwMode="auto">
          <a:xfrm>
            <a:off x="0" y="9318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EFFECTIVE STOCK CONTROL</a:t>
            </a:r>
            <a:endParaRPr lang="en-GB" sz="2800" b="1" dirty="0">
              <a:latin typeface="Comic Sans MS" pitchFamily="66" charset="0"/>
            </a:endParaRPr>
          </a:p>
          <a:p>
            <a:pPr algn="ctr"/>
            <a:endParaRPr lang="en-GB" sz="2800" dirty="0">
              <a:latin typeface="Comic Sans MS" pitchFamily="66" charset="0"/>
            </a:endParaRPr>
          </a:p>
          <a:p>
            <a:pPr algn="ctr"/>
            <a:r>
              <a:rPr lang="en-GB" sz="2800" smtClean="0">
                <a:latin typeface="Comic Sans MS" pitchFamily="66" charset="0"/>
              </a:rPr>
              <a:t>Stage </a:t>
            </a:r>
            <a:r>
              <a:rPr lang="en-GB" sz="2800" dirty="0" smtClean="0">
                <a:latin typeface="Comic Sans MS" pitchFamily="66" charset="0"/>
              </a:rPr>
              <a:t>2: Q3-9</a:t>
            </a:r>
          </a:p>
          <a:p>
            <a:pPr algn="ctr"/>
            <a:endParaRPr lang="en-GB" sz="2800" dirty="0" smtClean="0">
              <a:latin typeface="Comic Sans MS" pitchFamily="66" charset="0"/>
            </a:endParaRPr>
          </a:p>
          <a:p>
            <a:pPr algn="ctr"/>
            <a:r>
              <a:rPr lang="en-GB" sz="2800" dirty="0" smtClean="0">
                <a:latin typeface="Comic Sans MS" pitchFamily="66" charset="0"/>
              </a:rPr>
              <a:t>Total: 33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b="18366"/>
            <a:stretch/>
          </p:blipFill>
          <p:spPr bwMode="auto">
            <a:xfrm>
              <a:off x="-180528" y="-83626"/>
              <a:ext cx="9937104" cy="4160698"/>
            </a:xfrm>
            <a:prstGeom prst="rect">
              <a:avLst/>
            </a:prstGeom>
            <a:noFill/>
            <a:ln>
              <a:noFill/>
            </a:ln>
            <a:extLst/>
          </p:spPr>
        </p:pic>
        <p:sp>
          <p:nvSpPr>
            <p:cNvPr id="24584"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a:solidFill>
                    <a:schemeClr val="tx2"/>
                  </a:solidFill>
                  <a:latin typeface="Verdana" pitchFamily="34" charset="0"/>
                </a:rPr>
                <a:t>Online Activities: </a:t>
              </a:r>
            </a:p>
            <a:p>
              <a:pPr algn="ctr"/>
              <a:r>
                <a:rPr lang="en-GB" sz="2400" b="1" i="1" dirty="0" smtClean="0">
                  <a:solidFill>
                    <a:schemeClr val="tx2"/>
                  </a:solidFill>
                  <a:latin typeface="Verdana" pitchFamily="34" charset="0"/>
                </a:rPr>
                <a:t>Stock Control</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5628B9F1-CA5A-4C75-944C-B6E6F711B04C}" type="slidenum">
              <a:rPr lang="en-GB" smtClean="0"/>
              <a:pPr>
                <a:defRPr/>
              </a:pPr>
              <a:t>25</a:t>
            </a:fld>
            <a:endParaRPr lang="en-GB"/>
          </a:p>
        </p:txBody>
      </p:sp>
      <p:sp>
        <p:nvSpPr>
          <p:cNvPr id="14340" name="AutoShape 6"/>
          <p:cNvSpPr>
            <a:spLocks noChangeArrowheads="1"/>
          </p:cNvSpPr>
          <p:nvPr/>
        </p:nvSpPr>
        <p:spPr bwMode="auto">
          <a:xfrm>
            <a:off x="0" y="931863"/>
            <a:ext cx="9144000" cy="5926137"/>
          </a:xfrm>
          <a:prstGeom prst="foldedCorner">
            <a:avLst>
              <a:gd name="adj" fmla="val 12500"/>
            </a:avLst>
          </a:prstGeom>
          <a:noFill/>
          <a:ln>
            <a:noFill/>
          </a:ln>
          <a:extLst/>
        </p:spPr>
        <p:txBody>
          <a:bodyPr lIns="198000" tIns="118800" rIns="198000" bIns="118800"/>
          <a:lstStyle/>
          <a:p>
            <a:pPr algn="ctr">
              <a:lnSpc>
                <a:spcPct val="150000"/>
              </a:lnSpc>
              <a:defRPr/>
            </a:pPr>
            <a:r>
              <a:rPr lang="en-GB" sz="2400" b="1" dirty="0">
                <a:latin typeface="Comic Sans MS" pitchFamily="66" charset="0"/>
                <a:cs typeface="Arial" charset="0"/>
              </a:rPr>
              <a:t>Carry out the following steps to access the online activities:</a:t>
            </a:r>
          </a:p>
          <a:p>
            <a:pPr marL="457200" indent="-457200" algn="ctr">
              <a:lnSpc>
                <a:spcPct val="150000"/>
              </a:lnSpc>
              <a:buFont typeface="+mj-lt"/>
              <a:buAutoNum type="arabicPeriod"/>
              <a:defRPr/>
            </a:pPr>
            <a:r>
              <a:rPr lang="en-GB" sz="2400" b="1" dirty="0">
                <a:latin typeface="Comic Sans MS" pitchFamily="66" charset="0"/>
                <a:cs typeface="Arial" charset="0"/>
              </a:rPr>
              <a:t>Log on to </a:t>
            </a:r>
            <a:r>
              <a:rPr lang="en-GB" sz="2400" b="1" dirty="0" smtClean="0">
                <a:latin typeface="Comic Sans MS" pitchFamily="66" charset="0"/>
                <a:cs typeface="Arial" charset="0"/>
              </a:rPr>
              <a:t>businessed.co.uk</a:t>
            </a:r>
            <a:endParaRPr lang="en-GB" sz="2400" b="1" dirty="0">
              <a:latin typeface="Comic Sans MS" pitchFamily="66" charset="0"/>
              <a:cs typeface="Arial" charset="0"/>
            </a:endParaRPr>
          </a:p>
          <a:p>
            <a:pPr marL="457200" indent="-457200" algn="ctr">
              <a:lnSpc>
                <a:spcPct val="150000"/>
              </a:lnSpc>
              <a:buFont typeface="+mj-lt"/>
              <a:buAutoNum type="arabicPeriod"/>
              <a:defRPr/>
            </a:pPr>
            <a:r>
              <a:rPr lang="en-GB" sz="2400" b="1" dirty="0">
                <a:latin typeface="Comic Sans MS" pitchFamily="66" charset="0"/>
                <a:cs typeface="Arial" charset="0"/>
              </a:rPr>
              <a:t>Choose </a:t>
            </a:r>
            <a:r>
              <a:rPr lang="en-GB" sz="2400" b="1" dirty="0" smtClean="0">
                <a:latin typeface="Comic Sans MS" pitchFamily="66" charset="0"/>
                <a:cs typeface="Arial" charset="0"/>
              </a:rPr>
              <a:t>the menu button at the top left</a:t>
            </a:r>
            <a:endParaRPr lang="en-GB" sz="2400" b="1" dirty="0">
              <a:latin typeface="Comic Sans MS" pitchFamily="66" charset="0"/>
              <a:cs typeface="Arial" charset="0"/>
            </a:endParaRPr>
          </a:p>
          <a:p>
            <a:pPr marL="457200" indent="-457200" algn="ctr">
              <a:lnSpc>
                <a:spcPct val="150000"/>
              </a:lnSpc>
              <a:buFont typeface="+mj-lt"/>
              <a:buAutoNum type="arabicPeriod"/>
              <a:defRPr/>
            </a:pPr>
            <a:r>
              <a:rPr lang="en-GB" sz="2400" b="1" dirty="0" smtClean="0">
                <a:latin typeface="Comic Sans MS" pitchFamily="66" charset="0"/>
                <a:cs typeface="Arial" charset="0"/>
              </a:rPr>
              <a:t>Activities by Topic</a:t>
            </a:r>
            <a:endParaRPr lang="en-GB" sz="2400" b="1" dirty="0">
              <a:latin typeface="Comic Sans MS" pitchFamily="66" charset="0"/>
              <a:cs typeface="Arial" charset="0"/>
            </a:endParaRPr>
          </a:p>
          <a:p>
            <a:pPr marL="457200" indent="-457200" algn="ctr">
              <a:lnSpc>
                <a:spcPct val="150000"/>
              </a:lnSpc>
              <a:buFont typeface="+mj-lt"/>
              <a:buAutoNum type="arabicPeriod"/>
              <a:defRPr/>
            </a:pPr>
            <a:r>
              <a:rPr lang="en-GB" sz="2400" b="1" dirty="0" smtClean="0">
                <a:latin typeface="Comic Sans MS" pitchFamily="66" charset="0"/>
                <a:cs typeface="Arial" charset="0"/>
              </a:rPr>
              <a:t>Operations</a:t>
            </a:r>
            <a:endParaRPr lang="en-GB" sz="2400" b="1" dirty="0">
              <a:latin typeface="Comic Sans MS" pitchFamily="66" charset="0"/>
              <a:cs typeface="Arial" charset="0"/>
            </a:endParaRPr>
          </a:p>
          <a:p>
            <a:pPr marL="457200" indent="-457200" algn="ctr">
              <a:lnSpc>
                <a:spcPct val="150000"/>
              </a:lnSpc>
              <a:buFont typeface="+mj-lt"/>
              <a:buAutoNum type="arabicPeriod"/>
              <a:defRPr/>
            </a:pPr>
            <a:r>
              <a:rPr lang="en-GB" sz="2400" b="1" dirty="0" smtClean="0">
                <a:latin typeface="Comic Sans MS" pitchFamily="66" charset="0"/>
                <a:cs typeface="Arial" charset="0"/>
              </a:rPr>
              <a:t>Productivity</a:t>
            </a:r>
          </a:p>
          <a:p>
            <a:pPr marL="457200" indent="-457200" algn="ctr">
              <a:lnSpc>
                <a:spcPct val="150000"/>
              </a:lnSpc>
              <a:buFont typeface="+mj-lt"/>
              <a:buAutoNum type="arabicPeriod"/>
              <a:defRPr/>
            </a:pPr>
            <a:r>
              <a:rPr lang="en-GB" sz="2400" b="1" dirty="0" smtClean="0">
                <a:latin typeface="Comic Sans MS" pitchFamily="66" charset="0"/>
                <a:cs typeface="Arial" charset="0"/>
              </a:rPr>
              <a:t>Try the Stock Control Chart Activity</a:t>
            </a:r>
            <a:endParaRPr lang="en-GB" b="1" dirty="0">
              <a:latin typeface="Comic Sans MS" pitchFamily="66" charset="0"/>
              <a:cs typeface="Arial" charset="0"/>
            </a:endParaRPr>
          </a:p>
          <a:p>
            <a:pPr algn="ctr">
              <a:defRPr/>
            </a:pPr>
            <a:endParaRPr lang="en-GB" sz="2000" b="1" dirty="0">
              <a:latin typeface="Comic Sans MS" pitchFamily="66" charset="0"/>
              <a:cs typeface="Arial" charset="0"/>
            </a:endParaRPr>
          </a:p>
          <a:p>
            <a:pPr algn="ctr">
              <a:defRPr/>
            </a:pPr>
            <a:endParaRPr lang="en-GB" sz="2000" b="1" dirty="0">
              <a:latin typeface="Comic Sans MS" pitchFamily="66" charset="0"/>
              <a:cs typeface="Arial" charset="0"/>
            </a:endParaRPr>
          </a:p>
          <a:p>
            <a:pPr algn="ctr">
              <a:defRPr/>
            </a:pPr>
            <a:endParaRPr lang="en-GB" sz="2800" dirty="0">
              <a:latin typeface="Comic Sans MS" pitchFamily="66" charset="0"/>
              <a:cs typeface="Arial" charset="0"/>
            </a:endParaRPr>
          </a:p>
        </p:txBody>
      </p:sp>
      <p:pic>
        <p:nvPicPr>
          <p:cNvPr id="24582"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250825" y="19050"/>
            <a:ext cx="108902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26</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r>
              <a:rPr lang="en-GB" sz="2000" b="1" dirty="0" smtClean="0">
                <a:solidFill>
                  <a:schemeClr val="tx2"/>
                </a:solidFill>
                <a:latin typeface="Verdana" pitchFamily="34" charset="0"/>
              </a:rPr>
              <a:t>		Activity: Capital vs. Labour Intensive Production   </a:t>
            </a:r>
            <a:endParaRPr lang="en-GB" sz="20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rect">
            <a:avLst/>
          </a:prstGeom>
          <a:solidFill>
            <a:schemeClr val="accent1"/>
          </a:solidFill>
          <a:ln w="9525">
            <a:solidFill>
              <a:schemeClr val="tx1"/>
            </a:solidFill>
            <a:round/>
            <a:headEnd/>
            <a:tailEnd/>
          </a:ln>
        </p:spPr>
        <p:txBody>
          <a:bodyPr lIns="198000" tIns="118800" rIns="198000" bIns="118800"/>
          <a:lstStyle/>
          <a:p>
            <a:r>
              <a:rPr lang="en-GB" b="1" dirty="0" smtClean="0"/>
              <a:t>EXPERT PAIRED TASK</a:t>
            </a:r>
          </a:p>
          <a:p>
            <a:r>
              <a:rPr lang="en-GB" dirty="0" smtClean="0"/>
              <a:t>Working in pairs each person should read through the information on the next few pages on either: </a:t>
            </a:r>
          </a:p>
          <a:p>
            <a:endParaRPr lang="en-GB" dirty="0" smtClean="0"/>
          </a:p>
          <a:p>
            <a:pPr>
              <a:buFont typeface="Wingdings 3" pitchFamily="18" charset="2"/>
              <a:buAutoNum type="arabicParenR"/>
            </a:pPr>
            <a:r>
              <a:rPr lang="en-GB" dirty="0" smtClean="0"/>
              <a:t> Capital Intensive Production  (Partner 1)</a:t>
            </a:r>
          </a:p>
          <a:p>
            <a:pPr>
              <a:buFont typeface="Wingdings 3" pitchFamily="18" charset="2"/>
              <a:buAutoNum type="arabicParenR"/>
            </a:pPr>
            <a:r>
              <a:rPr lang="en-GB" dirty="0" smtClean="0"/>
              <a:t> Labour Intensive Production  (Partner 2) </a:t>
            </a:r>
          </a:p>
          <a:p>
            <a:pPr>
              <a:buFont typeface="Wingdings 3" pitchFamily="18" charset="2"/>
              <a:buNone/>
            </a:pPr>
            <a:endParaRPr lang="en-GB" dirty="0" smtClean="0"/>
          </a:p>
          <a:p>
            <a:pPr>
              <a:buFont typeface="Wingdings 3" pitchFamily="18" charset="2"/>
              <a:buNone/>
            </a:pPr>
            <a:r>
              <a:rPr lang="en-GB" dirty="0" smtClean="0"/>
              <a:t>Each partner, now an expert on their type of production, should  take it in turns to report back the following, allowing all pairs to gain knowledge on both production types:</a:t>
            </a:r>
          </a:p>
          <a:p>
            <a:pPr marL="342900" indent="-342900">
              <a:buFont typeface="Wingdings 3" pitchFamily="18" charset="2"/>
              <a:buAutoNum type="alphaLcParenR"/>
            </a:pPr>
            <a:r>
              <a:rPr lang="en-GB" dirty="0" smtClean="0"/>
              <a:t>What the type of production is (definition)</a:t>
            </a:r>
          </a:p>
          <a:p>
            <a:pPr marL="342900" indent="-342900">
              <a:buFont typeface="Wingdings 3" pitchFamily="18" charset="2"/>
              <a:buAutoNum type="alphaLcParenR"/>
            </a:pPr>
            <a:r>
              <a:rPr lang="en-GB" dirty="0" smtClean="0"/>
              <a:t>Advantages and disadvantages of this type of production</a:t>
            </a:r>
          </a:p>
          <a:p>
            <a:pPr marL="342900" indent="-342900"/>
            <a:endParaRPr lang="en-GB" dirty="0" smtClean="0"/>
          </a:p>
          <a:p>
            <a:pPr marL="342900" indent="-342900"/>
            <a:endParaRPr lang="en-GB" dirty="0" smtClean="0"/>
          </a:p>
          <a:p>
            <a:pPr marL="342900" indent="-342900"/>
            <a:endParaRPr lang="en-GB" dirty="0" smtClean="0"/>
          </a:p>
          <a:p>
            <a:pPr marL="342900" indent="-342900"/>
            <a:r>
              <a:rPr lang="en-GB" b="1" dirty="0" smtClean="0"/>
              <a:t>VIDEO CLIP TASK</a:t>
            </a:r>
          </a:p>
          <a:p>
            <a:pPr>
              <a:buFont typeface="Wingdings 3" pitchFamily="18" charset="2"/>
              <a:buNone/>
            </a:pPr>
            <a:r>
              <a:rPr lang="en-GB" dirty="0" smtClean="0"/>
              <a:t>Watch the following video clip and decide if it is capital or labour intensive production:</a:t>
            </a:r>
          </a:p>
          <a:p>
            <a:r>
              <a:rPr lang="en-GB" dirty="0" smtClean="0">
                <a:hlinkClick r:id="rId2"/>
              </a:rPr>
              <a:t>http://www.bbc.co.uk/learningzone/clips/bridgewater-pottery-made-in-britain/12862.html</a:t>
            </a:r>
            <a:endParaRPr lang="en-GB" dirty="0" smtClean="0"/>
          </a:p>
          <a:p>
            <a:endParaRPr lang="en-GB" dirty="0" smtClean="0"/>
          </a:p>
          <a:p>
            <a:pPr>
              <a:buFont typeface="Wingdings 3" pitchFamily="18" charset="2"/>
              <a:buNone/>
            </a:pPr>
            <a:r>
              <a:rPr lang="en-GB" dirty="0" smtClean="0"/>
              <a:t>The example is   _____________   intensive production. </a:t>
            </a:r>
          </a:p>
          <a:p>
            <a:endParaRPr lang="en-GB" b="1" dirty="0"/>
          </a:p>
          <a:p>
            <a:endParaRPr lang="en-GB" dirty="0" smtClean="0"/>
          </a:p>
        </p:txBody>
      </p:sp>
      <p:pic>
        <p:nvPicPr>
          <p:cNvPr id="3482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179388" y="117475"/>
            <a:ext cx="974725" cy="863600"/>
          </a:xfrm>
          <a:prstGeom prst="rect">
            <a:avLst/>
          </a:prstGeom>
          <a:noFill/>
          <a:ln w="9525">
            <a:noFill/>
            <a:miter lim="800000"/>
            <a:headEnd/>
            <a:tailEnd/>
          </a:ln>
        </p:spPr>
      </p:pic>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ECCD83E2-DD42-4279-8500-51D5F651DA06}" type="slidenum">
              <a:rPr lang="en-GB"/>
              <a:pPr/>
              <a:t>27</a:t>
            </a:fld>
            <a:endParaRPr lang="en-GB"/>
          </a:p>
        </p:txBody>
      </p:sp>
      <p:sp>
        <p:nvSpPr>
          <p:cNvPr id="62466"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en-GB" sz="2400" b="1" dirty="0">
                <a:solidFill>
                  <a:schemeClr val="tx2"/>
                </a:solidFill>
                <a:latin typeface="Verdana" pitchFamily="34" charset="0"/>
              </a:rPr>
              <a:t>Labour Intensive </a:t>
            </a:r>
            <a:r>
              <a:rPr lang="en-GB" sz="2400" b="1" dirty="0" smtClean="0">
                <a:solidFill>
                  <a:schemeClr val="tx2"/>
                </a:solidFill>
                <a:latin typeface="Verdana" pitchFamily="34" charset="0"/>
              </a:rPr>
              <a:t>Production</a:t>
            </a:r>
            <a:endParaRPr lang="en-GB" sz="2400" b="1" dirty="0">
              <a:solidFill>
                <a:schemeClr val="tx2"/>
              </a:solidFill>
              <a:latin typeface="Verdana" pitchFamily="34" charset="0"/>
            </a:endParaRPr>
          </a:p>
        </p:txBody>
      </p:sp>
      <p:sp>
        <p:nvSpPr>
          <p:cNvPr id="62467" name="AutoShape 3"/>
          <p:cNvSpPr>
            <a:spLocks noChangeArrowheads="1"/>
          </p:cNvSpPr>
          <p:nvPr/>
        </p:nvSpPr>
        <p:spPr bwMode="auto">
          <a:xfrm>
            <a:off x="228600" y="2057400"/>
            <a:ext cx="3962400" cy="4572000"/>
          </a:xfrm>
          <a:prstGeom prst="roundRect">
            <a:avLst/>
          </a:prstGeom>
          <a:solidFill>
            <a:schemeClr val="accent5"/>
          </a:solidFill>
          <a:ln w="9525">
            <a:solidFill>
              <a:schemeClr val="tx1"/>
            </a:solidFill>
            <a:round/>
            <a:headEnd/>
            <a:tailEnd/>
          </a:ln>
          <a:effectLst/>
        </p:spPr>
        <p:txBody>
          <a:bodyPr anchor="t" anchorCtr="0"/>
          <a:lstStyle/>
          <a:p>
            <a:pPr algn="ctr">
              <a:spcBef>
                <a:spcPts val="600"/>
              </a:spcBef>
              <a:spcAft>
                <a:spcPts val="600"/>
              </a:spcAft>
            </a:pPr>
            <a:r>
              <a:rPr lang="en-GB" b="1" dirty="0" smtClean="0">
                <a:latin typeface="Calibri" pitchFamily="34" charset="0"/>
              </a:rPr>
              <a:t>Advantages</a:t>
            </a:r>
            <a:endParaRPr lang="en-GB" dirty="0">
              <a:latin typeface="Calibri" pitchFamily="34" charset="0"/>
            </a:endParaRPr>
          </a:p>
          <a:p>
            <a:pPr>
              <a:spcBef>
                <a:spcPts val="600"/>
              </a:spcBef>
              <a:spcAft>
                <a:spcPts val="600"/>
              </a:spcAft>
              <a:buFont typeface="Wingdings" pitchFamily="2" charset="2"/>
              <a:buChar char="ü"/>
            </a:pPr>
            <a:r>
              <a:rPr lang="en-GB" dirty="0" smtClean="0">
                <a:latin typeface="Calibri" pitchFamily="34" charset="0"/>
              </a:rPr>
              <a:t>The </a:t>
            </a:r>
            <a:r>
              <a:rPr lang="en-GB" dirty="0">
                <a:latin typeface="Calibri" pitchFamily="34" charset="0"/>
              </a:rPr>
              <a:t>product made is of a standardised </a:t>
            </a:r>
            <a:r>
              <a:rPr lang="en-GB" dirty="0" smtClean="0">
                <a:latin typeface="Calibri" pitchFamily="34" charset="0"/>
              </a:rPr>
              <a:t>quality</a:t>
            </a:r>
            <a:endParaRPr lang="en-GB" dirty="0">
              <a:latin typeface="Calibri" pitchFamily="34" charset="0"/>
            </a:endParaRPr>
          </a:p>
          <a:p>
            <a:pPr>
              <a:spcBef>
                <a:spcPts val="600"/>
              </a:spcBef>
              <a:spcAft>
                <a:spcPts val="600"/>
              </a:spcAft>
              <a:buFont typeface="Wingdings" pitchFamily="2" charset="2"/>
              <a:buChar char="ü"/>
            </a:pPr>
            <a:r>
              <a:rPr lang="en-GB" dirty="0" smtClean="0">
                <a:latin typeface="Calibri" pitchFamily="34" charset="0"/>
              </a:rPr>
              <a:t> </a:t>
            </a:r>
            <a:r>
              <a:rPr lang="en-GB" dirty="0">
                <a:latin typeface="Calibri" pitchFamily="34" charset="0"/>
              </a:rPr>
              <a:t>It is expensive and time consuming to recruit and train employees;</a:t>
            </a:r>
          </a:p>
          <a:p>
            <a:pPr>
              <a:spcBef>
                <a:spcPts val="600"/>
              </a:spcBef>
              <a:spcAft>
                <a:spcPts val="600"/>
              </a:spcAft>
              <a:buFont typeface="Wingdings" pitchFamily="2" charset="2"/>
              <a:buChar char="ü"/>
            </a:pPr>
            <a:r>
              <a:rPr lang="en-GB" dirty="0" smtClean="0">
                <a:latin typeface="Calibri" pitchFamily="34" charset="0"/>
              </a:rPr>
              <a:t>One-off </a:t>
            </a:r>
            <a:r>
              <a:rPr lang="en-GB" dirty="0">
                <a:latin typeface="Calibri" pitchFamily="34" charset="0"/>
              </a:rPr>
              <a:t>and unique products can be made easily</a:t>
            </a:r>
            <a:r>
              <a:rPr lang="en-GB" dirty="0" smtClean="0">
                <a:latin typeface="Calibri" pitchFamily="34" charset="0"/>
              </a:rPr>
              <a:t>;</a:t>
            </a:r>
            <a:endParaRPr lang="en-GB" dirty="0">
              <a:latin typeface="Calibri" pitchFamily="34" charset="0"/>
            </a:endParaRPr>
          </a:p>
          <a:p>
            <a:pPr>
              <a:spcBef>
                <a:spcPts val="600"/>
              </a:spcBef>
              <a:spcAft>
                <a:spcPts val="600"/>
              </a:spcAft>
              <a:buFont typeface="Wingdings" pitchFamily="2" charset="2"/>
              <a:buChar char="ü"/>
            </a:pPr>
            <a:r>
              <a:rPr lang="en-GB" dirty="0">
                <a:latin typeface="Calibri" pitchFamily="34" charset="0"/>
              </a:rPr>
              <a:t>  Individual customer requirements can be met</a:t>
            </a:r>
            <a:r>
              <a:rPr lang="en-GB" dirty="0" smtClean="0">
                <a:latin typeface="Calibri" pitchFamily="34" charset="0"/>
              </a:rPr>
              <a:t>;</a:t>
            </a:r>
            <a:endParaRPr lang="en-GB" dirty="0">
              <a:latin typeface="Calibri" pitchFamily="34" charset="0"/>
            </a:endParaRPr>
          </a:p>
        </p:txBody>
      </p:sp>
      <p:sp>
        <p:nvSpPr>
          <p:cNvPr id="62468" name="AutoShape 4"/>
          <p:cNvSpPr>
            <a:spLocks noChangeArrowheads="1"/>
          </p:cNvSpPr>
          <p:nvPr/>
        </p:nvSpPr>
        <p:spPr bwMode="auto">
          <a:xfrm>
            <a:off x="4800600" y="2057400"/>
            <a:ext cx="3962400" cy="4572000"/>
          </a:xfrm>
          <a:prstGeom prst="roundRect">
            <a:avLst/>
          </a:prstGeom>
          <a:solidFill>
            <a:schemeClr val="accent5"/>
          </a:solidFill>
          <a:ln w="9525">
            <a:solidFill>
              <a:schemeClr val="tx1"/>
            </a:solidFill>
            <a:round/>
            <a:headEnd/>
            <a:tailEnd/>
          </a:ln>
          <a:effectLst/>
        </p:spPr>
        <p:txBody>
          <a:bodyPr anchor="t" anchorCtr="0"/>
          <a:lstStyle/>
          <a:p>
            <a:pPr algn="ctr">
              <a:spcBef>
                <a:spcPts val="600"/>
              </a:spcBef>
              <a:spcAft>
                <a:spcPts val="600"/>
              </a:spcAft>
            </a:pPr>
            <a:r>
              <a:rPr lang="en-GB" b="1" dirty="0" smtClean="0">
                <a:latin typeface="Calibri" pitchFamily="34" charset="0"/>
              </a:rPr>
              <a:t>Disadvantages</a:t>
            </a:r>
            <a:endParaRPr lang="en-GB" dirty="0">
              <a:latin typeface="Calibri" pitchFamily="34" charset="0"/>
            </a:endParaRPr>
          </a:p>
          <a:p>
            <a:pPr>
              <a:spcBef>
                <a:spcPts val="600"/>
              </a:spcBef>
              <a:spcAft>
                <a:spcPts val="600"/>
              </a:spcAft>
              <a:buBlip>
                <a:blip r:embed="rId3"/>
              </a:buBlip>
            </a:pPr>
            <a:r>
              <a:rPr lang="en-GB" dirty="0" smtClean="0">
                <a:latin typeface="Calibri" pitchFamily="34" charset="0"/>
              </a:rPr>
              <a:t>Machinery </a:t>
            </a:r>
            <a:r>
              <a:rPr lang="en-GB" dirty="0">
                <a:latin typeface="Calibri" pitchFamily="34" charset="0"/>
              </a:rPr>
              <a:t>doesn’t need breaks and so can work 24/7;</a:t>
            </a:r>
          </a:p>
          <a:p>
            <a:pPr>
              <a:spcBef>
                <a:spcPts val="600"/>
              </a:spcBef>
              <a:spcAft>
                <a:spcPts val="600"/>
              </a:spcAft>
              <a:buBlip>
                <a:blip r:embed="rId3"/>
              </a:buBlip>
            </a:pPr>
            <a:r>
              <a:rPr lang="en-GB" dirty="0" smtClean="0">
                <a:latin typeface="Calibri" pitchFamily="34" charset="0"/>
              </a:rPr>
              <a:t>The </a:t>
            </a:r>
            <a:r>
              <a:rPr lang="en-GB" dirty="0">
                <a:latin typeface="Calibri" pitchFamily="34" charset="0"/>
              </a:rPr>
              <a:t>quality of the work can be variable depending on </a:t>
            </a:r>
            <a:r>
              <a:rPr lang="en-GB" dirty="0" smtClean="0">
                <a:latin typeface="Calibri" pitchFamily="34" charset="0"/>
              </a:rPr>
              <a:t>who carries </a:t>
            </a:r>
            <a:r>
              <a:rPr lang="en-GB" dirty="0">
                <a:latin typeface="Calibri" pitchFamily="34" charset="0"/>
              </a:rPr>
              <a:t>it out. </a:t>
            </a:r>
            <a:endParaRPr lang="en-GB" dirty="0" smtClean="0">
              <a:latin typeface="Calibri" pitchFamily="34" charset="0"/>
            </a:endParaRPr>
          </a:p>
          <a:p>
            <a:pPr>
              <a:spcBef>
                <a:spcPts val="600"/>
              </a:spcBef>
              <a:spcAft>
                <a:spcPts val="600"/>
              </a:spcAft>
              <a:buBlip>
                <a:blip r:embed="rId3"/>
              </a:buBlip>
            </a:pPr>
            <a:r>
              <a:rPr lang="en-GB" dirty="0">
                <a:latin typeface="Calibri" pitchFamily="34" charset="0"/>
              </a:rPr>
              <a:t> Labour is usually relatively readily available; </a:t>
            </a:r>
          </a:p>
        </p:txBody>
      </p:sp>
      <p:sp>
        <p:nvSpPr>
          <p:cNvPr id="10" name="Oval 7"/>
          <p:cNvSpPr>
            <a:spLocks noChangeAspect="1" noChangeArrowheads="1"/>
          </p:cNvSpPr>
          <p:nvPr/>
        </p:nvSpPr>
        <p:spPr bwMode="auto">
          <a:xfrm>
            <a:off x="2133600" y="609601"/>
            <a:ext cx="4800600" cy="1219199"/>
          </a:xfrm>
          <a:prstGeom prst="roundRect">
            <a:avLst/>
          </a:prstGeom>
          <a:solidFill>
            <a:schemeClr val="accent5"/>
          </a:solidFill>
          <a:ln w="19050">
            <a:solidFill>
              <a:schemeClr val="tx1"/>
            </a:solidFill>
            <a:round/>
            <a:headEnd/>
            <a:tailEnd/>
          </a:ln>
          <a:effectLst/>
        </p:spPr>
        <p:txBody>
          <a:bodyPr anchor="ctr"/>
          <a:lstStyle/>
          <a:p>
            <a:pPr algn="ctr"/>
            <a:r>
              <a:rPr lang="en-GB" b="1" i="1" dirty="0">
                <a:latin typeface="Calibri" pitchFamily="34" charset="0"/>
              </a:rPr>
              <a:t>Labour </a:t>
            </a:r>
            <a:r>
              <a:rPr lang="en-GB" b="1" i="1" dirty="0" smtClean="0">
                <a:latin typeface="Calibri" pitchFamily="34" charset="0"/>
              </a:rPr>
              <a:t>Intensive</a:t>
            </a:r>
            <a:r>
              <a:rPr lang="en-GB" dirty="0">
                <a:latin typeface="Calibri" pitchFamily="34" charset="0"/>
              </a:rPr>
              <a:t/>
            </a:r>
            <a:br>
              <a:rPr lang="en-GB" dirty="0">
                <a:latin typeface="Calibri" pitchFamily="34" charset="0"/>
              </a:rPr>
            </a:br>
            <a:r>
              <a:rPr lang="en-GB" dirty="0">
                <a:latin typeface="Calibri" pitchFamily="34" charset="0"/>
              </a:rPr>
              <a:t>This is where manufacturing of products relies mainly on human effort </a:t>
            </a:r>
            <a:r>
              <a:rPr lang="en-GB" dirty="0" err="1">
                <a:latin typeface="Calibri" pitchFamily="34" charset="0"/>
              </a:rPr>
              <a:t>ie</a:t>
            </a:r>
            <a:r>
              <a:rPr lang="en-GB" dirty="0">
                <a:latin typeface="Calibri" pitchFamily="34" charset="0"/>
              </a:rPr>
              <a:t> labour in their production processes </a:t>
            </a:r>
          </a:p>
        </p:txBody>
      </p:sp>
      <p:pic>
        <p:nvPicPr>
          <p:cNvPr id="7" name="Picture 32" descr="population by netalloy - population."/>
          <p:cNvPicPr>
            <a:picLocks noChangeAspect="1" noChangeArrowheads="1"/>
          </p:cNvPicPr>
          <p:nvPr/>
        </p:nvPicPr>
        <p:blipFill>
          <a:blip r:embed="rId4" cstate="print"/>
          <a:srcRect/>
          <a:stretch>
            <a:fillRect/>
          </a:stretch>
        </p:blipFill>
        <p:spPr bwMode="auto">
          <a:xfrm>
            <a:off x="304800" y="304800"/>
            <a:ext cx="1646518" cy="1652588"/>
          </a:xfrm>
          <a:prstGeom prst="rect">
            <a:avLst/>
          </a:prstGeom>
          <a:noFill/>
          <a:ln w="9525">
            <a:noFill/>
            <a:miter lim="800000"/>
            <a:headEnd/>
            <a:tailEnd/>
          </a:ln>
        </p:spPr>
      </p:pic>
      <p:pic>
        <p:nvPicPr>
          <p:cNvPr id="31746" name="Picture 2" descr="https://openclipart.org/image/800px/svg_to_png/22232/yyycatch-people-biz2-male-smile.png"/>
          <p:cNvPicPr>
            <a:picLocks noChangeAspect="1" noChangeArrowheads="1"/>
          </p:cNvPicPr>
          <p:nvPr/>
        </p:nvPicPr>
        <p:blipFill>
          <a:blip r:embed="rId5" cstate="print"/>
          <a:srcRect/>
          <a:stretch>
            <a:fillRect/>
          </a:stretch>
        </p:blipFill>
        <p:spPr bwMode="auto">
          <a:xfrm>
            <a:off x="7543800" y="304800"/>
            <a:ext cx="1219200" cy="15836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2000" fill="hold"/>
                                        <p:tgtEl>
                                          <p:spTgt spid="10">
                                            <p:bg/>
                                          </p:spTgt>
                                        </p:tgtEl>
                                        <p:attrNameLst>
                                          <p:attrName>ppt_w</p:attrName>
                                        </p:attrNameLst>
                                      </p:cBhvr>
                                      <p:tavLst>
                                        <p:tav tm="0">
                                          <p:val>
                                            <p:fltVal val="0"/>
                                          </p:val>
                                        </p:tav>
                                        <p:tav tm="100000">
                                          <p:val>
                                            <p:strVal val="#ppt_w"/>
                                          </p:val>
                                        </p:tav>
                                      </p:tavLst>
                                    </p:anim>
                                    <p:anim calcmode="lin" valueType="num">
                                      <p:cBhvr>
                                        <p:cTn id="8" dur="2000" fill="hold"/>
                                        <p:tgtEl>
                                          <p:spTgt spid="10">
                                            <p:bg/>
                                          </p:spTgt>
                                        </p:tgtEl>
                                        <p:attrNameLst>
                                          <p:attrName>ppt_h</p:attrName>
                                        </p:attrNameLst>
                                      </p:cBhvr>
                                      <p:tavLst>
                                        <p:tav tm="0">
                                          <p:val>
                                            <p:fltVal val="0"/>
                                          </p:val>
                                        </p:tav>
                                        <p:tav tm="100000">
                                          <p:val>
                                            <p:strVal val="#ppt_h"/>
                                          </p:val>
                                        </p:tav>
                                      </p:tavLst>
                                    </p:anim>
                                    <p:anim calcmode="lin" valueType="num">
                                      <p:cBhvr>
                                        <p:cTn id="9" dur="2000" fill="hold"/>
                                        <p:tgtEl>
                                          <p:spTgt spid="10">
                                            <p:bg/>
                                          </p:spTgt>
                                        </p:tgtEl>
                                        <p:attrNameLst>
                                          <p:attrName>style.rotation</p:attrName>
                                        </p:attrNameLst>
                                      </p:cBhvr>
                                      <p:tavLst>
                                        <p:tav tm="0">
                                          <p:val>
                                            <p:fltVal val="360"/>
                                          </p:val>
                                        </p:tav>
                                        <p:tav tm="100000">
                                          <p:val>
                                            <p:fltVal val="0"/>
                                          </p:val>
                                        </p:tav>
                                      </p:tavLst>
                                    </p:anim>
                                    <p:animEffect transition="in" filter="fade">
                                      <p:cBhvr>
                                        <p:cTn id="10" dur="2000"/>
                                        <p:tgtEl>
                                          <p:spTgt spid="10">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18" dur="20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2467">
                                            <p:bg/>
                                          </p:spTgt>
                                        </p:tgtEl>
                                        <p:attrNameLst>
                                          <p:attrName>style.visibility</p:attrName>
                                        </p:attrNameLst>
                                      </p:cBhvr>
                                      <p:to>
                                        <p:strVal val="visible"/>
                                      </p:to>
                                    </p:set>
                                    <p:anim calcmode="lin" valueType="num">
                                      <p:cBhvr additive="base">
                                        <p:cTn id="23" dur="1000" fill="hold"/>
                                        <p:tgtEl>
                                          <p:spTgt spid="62467">
                                            <p:bg/>
                                          </p:spTgt>
                                        </p:tgtEl>
                                        <p:attrNameLst>
                                          <p:attrName>ppt_x</p:attrName>
                                        </p:attrNameLst>
                                      </p:cBhvr>
                                      <p:tavLst>
                                        <p:tav tm="0">
                                          <p:val>
                                            <p:strVal val="#ppt_x"/>
                                          </p:val>
                                        </p:tav>
                                        <p:tav tm="100000">
                                          <p:val>
                                            <p:strVal val="#ppt_x"/>
                                          </p:val>
                                        </p:tav>
                                      </p:tavLst>
                                    </p:anim>
                                    <p:anim calcmode="lin" valueType="num">
                                      <p:cBhvr additive="base">
                                        <p:cTn id="24" dur="1000" fill="hold"/>
                                        <p:tgtEl>
                                          <p:spTgt spid="62467">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62467">
                                            <p:txEl>
                                              <p:pRg st="0" end="0"/>
                                            </p:txEl>
                                          </p:spTgt>
                                        </p:tgtEl>
                                        <p:attrNameLst>
                                          <p:attrName>style.visibility</p:attrName>
                                        </p:attrNameLst>
                                      </p:cBhvr>
                                      <p:to>
                                        <p:strVal val="visible"/>
                                      </p:to>
                                    </p:set>
                                    <p:anim calcmode="lin" valueType="num">
                                      <p:cBhvr additive="base">
                                        <p:cTn id="29"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62467">
                                            <p:txEl>
                                              <p:pRg st="1" end="1"/>
                                            </p:txEl>
                                          </p:spTgt>
                                        </p:tgtEl>
                                        <p:attrNameLst>
                                          <p:attrName>style.visibility</p:attrName>
                                        </p:attrNameLst>
                                      </p:cBhvr>
                                      <p:to>
                                        <p:strVal val="visible"/>
                                      </p:to>
                                    </p:set>
                                    <p:anim calcmode="lin" valueType="num">
                                      <p:cBhvr additive="base">
                                        <p:cTn id="35"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62467">
                                            <p:txEl>
                                              <p:pRg st="2" end="2"/>
                                            </p:txEl>
                                          </p:spTgt>
                                        </p:tgtEl>
                                        <p:attrNameLst>
                                          <p:attrName>style.visibility</p:attrName>
                                        </p:attrNameLst>
                                      </p:cBhvr>
                                      <p:to>
                                        <p:strVal val="visible"/>
                                      </p:to>
                                    </p:set>
                                    <p:anim calcmode="lin" valueType="num">
                                      <p:cBhvr additive="base">
                                        <p:cTn id="41"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62467">
                                            <p:txEl>
                                              <p:pRg st="3" end="3"/>
                                            </p:txEl>
                                          </p:spTgt>
                                        </p:tgtEl>
                                        <p:attrNameLst>
                                          <p:attrName>style.visibility</p:attrName>
                                        </p:attrNameLst>
                                      </p:cBhvr>
                                      <p:to>
                                        <p:strVal val="visible"/>
                                      </p:to>
                                    </p:set>
                                    <p:anim calcmode="lin" valueType="num">
                                      <p:cBhvr additive="base">
                                        <p:cTn id="47"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62467">
                                            <p:txEl>
                                              <p:pRg st="4" end="4"/>
                                            </p:txEl>
                                          </p:spTgt>
                                        </p:tgtEl>
                                        <p:attrNameLst>
                                          <p:attrName>style.visibility</p:attrName>
                                        </p:attrNameLst>
                                      </p:cBhvr>
                                      <p:to>
                                        <p:strVal val="visible"/>
                                      </p:to>
                                    </p:set>
                                    <p:anim calcmode="lin" valueType="num">
                                      <p:cBhvr additive="base">
                                        <p:cTn id="53" dur="10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62468">
                                            <p:bg/>
                                          </p:spTgt>
                                        </p:tgtEl>
                                        <p:attrNameLst>
                                          <p:attrName>style.visibility</p:attrName>
                                        </p:attrNameLst>
                                      </p:cBhvr>
                                      <p:to>
                                        <p:strVal val="visible"/>
                                      </p:to>
                                    </p:set>
                                    <p:anim calcmode="lin" valueType="num">
                                      <p:cBhvr additive="base">
                                        <p:cTn id="59" dur="1000" fill="hold"/>
                                        <p:tgtEl>
                                          <p:spTgt spid="62468">
                                            <p:bg/>
                                          </p:spTgt>
                                        </p:tgtEl>
                                        <p:attrNameLst>
                                          <p:attrName>ppt_x</p:attrName>
                                        </p:attrNameLst>
                                      </p:cBhvr>
                                      <p:tavLst>
                                        <p:tav tm="0">
                                          <p:val>
                                            <p:strVal val="#ppt_x"/>
                                          </p:val>
                                        </p:tav>
                                        <p:tav tm="100000">
                                          <p:val>
                                            <p:strVal val="#ppt_x"/>
                                          </p:val>
                                        </p:tav>
                                      </p:tavLst>
                                    </p:anim>
                                    <p:anim calcmode="lin" valueType="num">
                                      <p:cBhvr additive="base">
                                        <p:cTn id="60" dur="1000" fill="hold"/>
                                        <p:tgtEl>
                                          <p:spTgt spid="62468">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7" presetClass="entr" presetSubtype="4" fill="hold" grpId="0" nodeType="clickEffect">
                                  <p:stCondLst>
                                    <p:cond delay="0"/>
                                  </p:stCondLst>
                                  <p:childTnLst>
                                    <p:set>
                                      <p:cBhvr>
                                        <p:cTn id="64" dur="1" fill="hold">
                                          <p:stCondLst>
                                            <p:cond delay="0"/>
                                          </p:stCondLst>
                                        </p:cTn>
                                        <p:tgtEl>
                                          <p:spTgt spid="62468">
                                            <p:txEl>
                                              <p:pRg st="0" end="0"/>
                                            </p:txEl>
                                          </p:spTgt>
                                        </p:tgtEl>
                                        <p:attrNameLst>
                                          <p:attrName>style.visibility</p:attrName>
                                        </p:attrNameLst>
                                      </p:cBhvr>
                                      <p:to>
                                        <p:strVal val="visible"/>
                                      </p:to>
                                    </p:set>
                                    <p:anim calcmode="lin" valueType="num">
                                      <p:cBhvr additive="base">
                                        <p:cTn id="65" dur="1000" fill="hold"/>
                                        <p:tgtEl>
                                          <p:spTgt spid="62468">
                                            <p:txEl>
                                              <p:pRg st="0" end="0"/>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624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7" presetClass="entr" presetSubtype="4" fill="hold" grpId="0" nodeType="clickEffect">
                                  <p:stCondLst>
                                    <p:cond delay="0"/>
                                  </p:stCondLst>
                                  <p:childTnLst>
                                    <p:set>
                                      <p:cBhvr>
                                        <p:cTn id="70" dur="1" fill="hold">
                                          <p:stCondLst>
                                            <p:cond delay="0"/>
                                          </p:stCondLst>
                                        </p:cTn>
                                        <p:tgtEl>
                                          <p:spTgt spid="62468">
                                            <p:txEl>
                                              <p:pRg st="1" end="1"/>
                                            </p:txEl>
                                          </p:spTgt>
                                        </p:tgtEl>
                                        <p:attrNameLst>
                                          <p:attrName>style.visibility</p:attrName>
                                        </p:attrNameLst>
                                      </p:cBhvr>
                                      <p:to>
                                        <p:strVal val="visible"/>
                                      </p:to>
                                    </p:set>
                                    <p:anim calcmode="lin" valueType="num">
                                      <p:cBhvr additive="base">
                                        <p:cTn id="71" dur="1000" fill="hold"/>
                                        <p:tgtEl>
                                          <p:spTgt spid="62468">
                                            <p:txEl>
                                              <p:pRg st="1" end="1"/>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624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7" presetClass="entr" presetSubtype="4" fill="hold" grpId="0" nodeType="clickEffect">
                                  <p:stCondLst>
                                    <p:cond delay="0"/>
                                  </p:stCondLst>
                                  <p:childTnLst>
                                    <p:set>
                                      <p:cBhvr>
                                        <p:cTn id="76" dur="1" fill="hold">
                                          <p:stCondLst>
                                            <p:cond delay="0"/>
                                          </p:stCondLst>
                                        </p:cTn>
                                        <p:tgtEl>
                                          <p:spTgt spid="62468">
                                            <p:txEl>
                                              <p:pRg st="2" end="2"/>
                                            </p:txEl>
                                          </p:spTgt>
                                        </p:tgtEl>
                                        <p:attrNameLst>
                                          <p:attrName>style.visibility</p:attrName>
                                        </p:attrNameLst>
                                      </p:cBhvr>
                                      <p:to>
                                        <p:strVal val="visible"/>
                                      </p:to>
                                    </p:set>
                                    <p:anim calcmode="lin" valueType="num">
                                      <p:cBhvr additive="base">
                                        <p:cTn id="77" dur="1000" fill="hold"/>
                                        <p:tgtEl>
                                          <p:spTgt spid="62468">
                                            <p:txEl>
                                              <p:pRg st="2" end="2"/>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624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7" presetClass="entr" presetSubtype="4" fill="hold" grpId="0" nodeType="clickEffect">
                                  <p:stCondLst>
                                    <p:cond delay="0"/>
                                  </p:stCondLst>
                                  <p:childTnLst>
                                    <p:set>
                                      <p:cBhvr>
                                        <p:cTn id="82" dur="1" fill="hold">
                                          <p:stCondLst>
                                            <p:cond delay="0"/>
                                          </p:stCondLst>
                                        </p:cTn>
                                        <p:tgtEl>
                                          <p:spTgt spid="62468">
                                            <p:txEl>
                                              <p:pRg st="3" end="3"/>
                                            </p:txEl>
                                          </p:spTgt>
                                        </p:tgtEl>
                                        <p:attrNameLst>
                                          <p:attrName>style.visibility</p:attrName>
                                        </p:attrNameLst>
                                      </p:cBhvr>
                                      <p:to>
                                        <p:strVal val="visible"/>
                                      </p:to>
                                    </p:set>
                                    <p:anim calcmode="lin" valueType="num">
                                      <p:cBhvr additive="base">
                                        <p:cTn id="83" dur="1000" fill="hold"/>
                                        <p:tgtEl>
                                          <p:spTgt spid="62468">
                                            <p:txEl>
                                              <p:pRg st="3" end="3"/>
                                            </p:txEl>
                                          </p:spTgt>
                                        </p:tgtEl>
                                        <p:attrNameLst>
                                          <p:attrName>ppt_x</p:attrName>
                                        </p:attrNameLst>
                                      </p:cBhvr>
                                      <p:tavLst>
                                        <p:tav tm="0">
                                          <p:val>
                                            <p:strVal val="#ppt_x"/>
                                          </p:val>
                                        </p:tav>
                                        <p:tav tm="100000">
                                          <p:val>
                                            <p:strVal val="#ppt_x"/>
                                          </p:val>
                                        </p:tav>
                                      </p:tavLst>
                                    </p:anim>
                                    <p:anim calcmode="lin" valueType="num">
                                      <p:cBhvr additive="base">
                                        <p:cTn id="84" dur="1000" fill="hold"/>
                                        <p:tgtEl>
                                          <p:spTgt spid="624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nimBg="1"/>
      <p:bldP spid="62468" grpId="0" build="p" animBg="1"/>
      <p:bldP spid="10"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ECCD83E2-DD42-4279-8500-51D5F651DA06}" type="slidenum">
              <a:rPr lang="en-GB"/>
              <a:pPr/>
              <a:t>28</a:t>
            </a:fld>
            <a:endParaRPr lang="en-GB"/>
          </a:p>
        </p:txBody>
      </p:sp>
      <p:sp>
        <p:nvSpPr>
          <p:cNvPr id="62466"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en-GB" sz="2400" b="1" dirty="0" smtClean="0">
                <a:solidFill>
                  <a:schemeClr val="tx2"/>
                </a:solidFill>
                <a:latin typeface="Verdana" pitchFamily="34" charset="0"/>
              </a:rPr>
              <a:t>Capital Intensive Production</a:t>
            </a:r>
            <a:endParaRPr lang="en-GB" sz="2400" b="1" dirty="0">
              <a:solidFill>
                <a:schemeClr val="tx2"/>
              </a:solidFill>
              <a:latin typeface="Verdana" pitchFamily="34" charset="0"/>
            </a:endParaRPr>
          </a:p>
        </p:txBody>
      </p:sp>
      <p:sp>
        <p:nvSpPr>
          <p:cNvPr id="62467" name="AutoShape 3"/>
          <p:cNvSpPr>
            <a:spLocks noChangeArrowheads="1"/>
          </p:cNvSpPr>
          <p:nvPr/>
        </p:nvSpPr>
        <p:spPr bwMode="auto">
          <a:xfrm>
            <a:off x="228600" y="2362200"/>
            <a:ext cx="3962400" cy="4267200"/>
          </a:xfrm>
          <a:prstGeom prst="roundRect">
            <a:avLst/>
          </a:prstGeom>
          <a:solidFill>
            <a:schemeClr val="accent5"/>
          </a:solidFill>
          <a:ln w="9525">
            <a:solidFill>
              <a:schemeClr val="tx1"/>
            </a:solidFill>
            <a:round/>
            <a:headEnd/>
            <a:tailEnd/>
          </a:ln>
          <a:effectLst/>
        </p:spPr>
        <p:txBody>
          <a:bodyPr anchor="t" anchorCtr="0"/>
          <a:lstStyle/>
          <a:p>
            <a:pPr algn="ctr"/>
            <a:r>
              <a:rPr lang="en-GB" b="1" dirty="0" smtClean="0">
                <a:latin typeface="Calibri" pitchFamily="34" charset="0"/>
              </a:rPr>
              <a:t>Advantages</a:t>
            </a:r>
          </a:p>
          <a:p>
            <a:endParaRPr lang="en-GB" dirty="0" smtClean="0">
              <a:latin typeface="Calibri" pitchFamily="34" charset="0"/>
            </a:endParaRPr>
          </a:p>
          <a:p>
            <a:pPr>
              <a:buFont typeface="Wingdings" pitchFamily="2" charset="2"/>
              <a:buChar char="ü"/>
            </a:pPr>
            <a:r>
              <a:rPr lang="en-GB" dirty="0" smtClean="0">
                <a:latin typeface="Calibri" pitchFamily="34" charset="0"/>
              </a:rPr>
              <a:t>Workers </a:t>
            </a:r>
            <a:r>
              <a:rPr lang="en-GB" dirty="0">
                <a:latin typeface="Calibri" pitchFamily="34" charset="0"/>
              </a:rPr>
              <a:t>can be creative and use their initiative. </a:t>
            </a:r>
            <a:endParaRPr lang="en-GB" dirty="0" smtClean="0">
              <a:latin typeface="Calibri" pitchFamily="34" charset="0"/>
            </a:endParaRPr>
          </a:p>
          <a:p>
            <a:pPr>
              <a:buFont typeface="Wingdings" pitchFamily="2" charset="2"/>
              <a:buChar char="ü"/>
            </a:pPr>
            <a:r>
              <a:rPr lang="en-GB" dirty="0" smtClean="0">
                <a:latin typeface="Calibri" pitchFamily="34" charset="0"/>
              </a:rPr>
              <a:t>  </a:t>
            </a:r>
            <a:r>
              <a:rPr lang="en-GB" dirty="0">
                <a:latin typeface="Calibri" pitchFamily="34" charset="0"/>
              </a:rPr>
              <a:t>There is no need to purchase expensive equipment;</a:t>
            </a:r>
          </a:p>
          <a:p>
            <a:pPr>
              <a:buFont typeface="Wingdings" pitchFamily="2" charset="2"/>
              <a:buChar char="ü"/>
            </a:pPr>
            <a:r>
              <a:rPr lang="en-GB" dirty="0">
                <a:latin typeface="Calibri" pitchFamily="34" charset="0"/>
              </a:rPr>
              <a:t> Employees require specialist skills and this takes time to learn and training is likely to be required</a:t>
            </a:r>
            <a:r>
              <a:rPr lang="en-GB" dirty="0" smtClean="0">
                <a:latin typeface="Calibri" pitchFamily="34" charset="0"/>
              </a:rPr>
              <a:t>;</a:t>
            </a:r>
          </a:p>
          <a:p>
            <a:pPr>
              <a:buFont typeface="Wingdings" pitchFamily="2" charset="2"/>
              <a:buChar char="ü"/>
            </a:pPr>
            <a:r>
              <a:rPr lang="en-GB" dirty="0">
                <a:latin typeface="Calibri" pitchFamily="34" charset="0"/>
              </a:rPr>
              <a:t> Individual customer requirements cannot be met. </a:t>
            </a:r>
            <a:r>
              <a:rPr lang="en-GB" dirty="0" smtClean="0">
                <a:latin typeface="Calibri" pitchFamily="34" charset="0"/>
              </a:rPr>
              <a:t/>
            </a:r>
            <a:br>
              <a:rPr lang="en-GB" dirty="0" smtClean="0">
                <a:latin typeface="Calibri" pitchFamily="34" charset="0"/>
              </a:rPr>
            </a:br>
            <a:endParaRPr lang="en-GB" dirty="0" smtClean="0">
              <a:latin typeface="Calibri" pitchFamily="34" charset="0"/>
            </a:endParaRPr>
          </a:p>
        </p:txBody>
      </p:sp>
      <p:sp>
        <p:nvSpPr>
          <p:cNvPr id="62468" name="AutoShape 4"/>
          <p:cNvSpPr>
            <a:spLocks noChangeArrowheads="1"/>
          </p:cNvSpPr>
          <p:nvPr/>
        </p:nvSpPr>
        <p:spPr bwMode="auto">
          <a:xfrm>
            <a:off x="4800600" y="2362200"/>
            <a:ext cx="3962400" cy="4267200"/>
          </a:xfrm>
          <a:prstGeom prst="roundRect">
            <a:avLst/>
          </a:prstGeom>
          <a:solidFill>
            <a:schemeClr val="accent5"/>
          </a:solidFill>
          <a:ln w="9525">
            <a:solidFill>
              <a:schemeClr val="tx1"/>
            </a:solidFill>
            <a:round/>
            <a:headEnd/>
            <a:tailEnd/>
          </a:ln>
          <a:effectLst/>
        </p:spPr>
        <p:txBody>
          <a:bodyPr anchor="t" anchorCtr="0"/>
          <a:lstStyle/>
          <a:p>
            <a:pPr algn="ctr"/>
            <a:r>
              <a:rPr lang="en-GB" b="1" dirty="0" smtClean="0">
                <a:latin typeface="Calibri" pitchFamily="34" charset="0"/>
              </a:rPr>
              <a:t>Disadvantages</a:t>
            </a:r>
          </a:p>
          <a:p>
            <a:endParaRPr lang="en-GB" dirty="0" smtClean="0">
              <a:latin typeface="Calibri" pitchFamily="34" charset="0"/>
            </a:endParaRPr>
          </a:p>
          <a:p>
            <a:pPr>
              <a:buBlip>
                <a:blip r:embed="rId3"/>
              </a:buBlip>
            </a:pPr>
            <a:r>
              <a:rPr lang="en-GB" dirty="0" smtClean="0">
                <a:latin typeface="Calibri" pitchFamily="34" charset="0"/>
              </a:rPr>
              <a:t>  It is expensive to buy the machines and equipment;</a:t>
            </a:r>
            <a:endParaRPr lang="en-GB" dirty="0">
              <a:latin typeface="Calibri" pitchFamily="34" charset="0"/>
            </a:endParaRPr>
          </a:p>
          <a:p>
            <a:pPr>
              <a:buBlip>
                <a:blip r:embed="rId3"/>
              </a:buBlip>
            </a:pPr>
            <a:r>
              <a:rPr lang="en-GB" dirty="0" smtClean="0">
                <a:latin typeface="Calibri" pitchFamily="34" charset="0"/>
              </a:rPr>
              <a:t>Fewer </a:t>
            </a:r>
            <a:r>
              <a:rPr lang="en-GB" dirty="0">
                <a:latin typeface="Calibri" pitchFamily="34" charset="0"/>
              </a:rPr>
              <a:t>employees are required saving on wage costs;</a:t>
            </a:r>
            <a:endParaRPr lang="en-GB" dirty="0" smtClean="0">
              <a:latin typeface="Calibri" pitchFamily="34" charset="0"/>
            </a:endParaRPr>
          </a:p>
          <a:p>
            <a:pPr>
              <a:buBlip>
                <a:blip r:embed="rId3"/>
              </a:buBlip>
            </a:pPr>
            <a:r>
              <a:rPr lang="en-GB" dirty="0" smtClean="0">
                <a:latin typeface="Calibri" pitchFamily="34" charset="0"/>
              </a:rPr>
              <a:t>  Breakdowns and stoppages can be expensive and can cause production to stop;</a:t>
            </a:r>
          </a:p>
          <a:p>
            <a:pPr>
              <a:buBlip>
                <a:blip r:embed="rId3"/>
              </a:buBlip>
            </a:pPr>
            <a:r>
              <a:rPr lang="en-GB" dirty="0" smtClean="0">
                <a:latin typeface="Calibri" pitchFamily="34" charset="0"/>
              </a:rPr>
              <a:t>Employees </a:t>
            </a:r>
            <a:r>
              <a:rPr lang="en-GB" dirty="0">
                <a:latin typeface="Calibri" pitchFamily="34" charset="0"/>
              </a:rPr>
              <a:t>require fewer skills to work machinery compared to labour intensive production so saves costs. </a:t>
            </a:r>
          </a:p>
        </p:txBody>
      </p:sp>
      <p:sp>
        <p:nvSpPr>
          <p:cNvPr id="10" name="Oval 7"/>
          <p:cNvSpPr>
            <a:spLocks noChangeAspect="1" noChangeArrowheads="1"/>
          </p:cNvSpPr>
          <p:nvPr/>
        </p:nvSpPr>
        <p:spPr bwMode="auto">
          <a:xfrm>
            <a:off x="1924050" y="609601"/>
            <a:ext cx="5295900" cy="1371599"/>
          </a:xfrm>
          <a:prstGeom prst="roundRect">
            <a:avLst/>
          </a:prstGeom>
          <a:solidFill>
            <a:schemeClr val="accent5"/>
          </a:solidFill>
          <a:ln w="19050">
            <a:solidFill>
              <a:schemeClr val="tx1"/>
            </a:solidFill>
            <a:round/>
            <a:headEnd/>
            <a:tailEnd/>
          </a:ln>
          <a:effectLst/>
        </p:spPr>
        <p:txBody>
          <a:bodyPr anchor="ctr"/>
          <a:lstStyle/>
          <a:p>
            <a:pPr algn="ctr"/>
            <a:r>
              <a:rPr lang="en-GB" b="1" i="1" dirty="0" smtClean="0">
                <a:latin typeface="Calibri" pitchFamily="34" charset="0"/>
              </a:rPr>
              <a:t>Capital Intensive</a:t>
            </a:r>
            <a:r>
              <a:rPr lang="en-GB" dirty="0" smtClean="0">
                <a:latin typeface="Calibri" pitchFamily="34" charset="0"/>
              </a:rPr>
              <a:t/>
            </a:r>
            <a:br>
              <a:rPr lang="en-GB" dirty="0" smtClean="0">
                <a:latin typeface="Calibri" pitchFamily="34" charset="0"/>
              </a:rPr>
            </a:br>
            <a:r>
              <a:rPr lang="en-GB" dirty="0" smtClean="0">
                <a:latin typeface="Calibri" pitchFamily="34" charset="0"/>
              </a:rPr>
              <a:t>This is where manufacturing of products relies mainly on technology </a:t>
            </a:r>
            <a:r>
              <a:rPr lang="en-GB" dirty="0" err="1" smtClean="0">
                <a:latin typeface="Calibri" pitchFamily="34" charset="0"/>
              </a:rPr>
              <a:t>ie</a:t>
            </a:r>
            <a:r>
              <a:rPr lang="en-GB" dirty="0" smtClean="0">
                <a:latin typeface="Calibri" pitchFamily="34" charset="0"/>
              </a:rPr>
              <a:t> machinery and equipment in their production processes. Usually only machinery is called </a:t>
            </a:r>
            <a:r>
              <a:rPr lang="en-GB" b="1" dirty="0" smtClean="0">
                <a:latin typeface="Calibri" pitchFamily="34" charset="0"/>
              </a:rPr>
              <a:t>automation</a:t>
            </a:r>
            <a:r>
              <a:rPr lang="en-GB" dirty="0" smtClean="0">
                <a:latin typeface="Calibri" pitchFamily="34" charset="0"/>
              </a:rPr>
              <a:t>.</a:t>
            </a:r>
            <a:endParaRPr lang="en-GB" dirty="0">
              <a:latin typeface="Calibri" pitchFamily="34" charset="0"/>
            </a:endParaRPr>
          </a:p>
        </p:txBody>
      </p:sp>
      <p:pic>
        <p:nvPicPr>
          <p:cNvPr id="29698" name="Picture 2" descr="http://www.google.co.uk/url?sa=i&amp;source=imgres&amp;cd=&amp;ved=0CAkQjBwwAA&amp;url=http%3A%2F%2Fwww.greenerpackage.com%2Fsites%2Fdefault%2Ffiles%2Fimagecache%2Finline_max%2FMachinery_0.jpg&amp;ei=nR2EVceSH5OV7AaQzLf4BQ&amp;psig=AFQjCNHAzkIJuZwbU3dpuyx22-W8mCS_Xw&amp;ust=1434808093703342"/>
          <p:cNvPicPr>
            <a:picLocks noChangeAspect="1" noChangeArrowheads="1"/>
          </p:cNvPicPr>
          <p:nvPr/>
        </p:nvPicPr>
        <p:blipFill>
          <a:blip r:embed="rId4" cstate="print">
            <a:clrChange>
              <a:clrFrom>
                <a:srgbClr val="F3F3FF"/>
              </a:clrFrom>
              <a:clrTo>
                <a:srgbClr val="F3F3FF">
                  <a:alpha val="0"/>
                </a:srgbClr>
              </a:clrTo>
            </a:clrChange>
          </a:blip>
          <a:srcRect/>
          <a:stretch>
            <a:fillRect/>
          </a:stretch>
        </p:blipFill>
        <p:spPr bwMode="auto">
          <a:xfrm>
            <a:off x="-152400" y="228600"/>
            <a:ext cx="2082800" cy="1562100"/>
          </a:xfrm>
          <a:prstGeom prst="rect">
            <a:avLst/>
          </a:prstGeom>
          <a:noFill/>
        </p:spPr>
      </p:pic>
      <p:pic>
        <p:nvPicPr>
          <p:cNvPr id="29704" name="Picture 8" descr="https://openclipart.org/image/800px/svg_to_png/20510/rg1024-robot-carrying-things-4.png"/>
          <p:cNvPicPr>
            <a:picLocks noChangeAspect="1" noChangeArrowheads="1"/>
          </p:cNvPicPr>
          <p:nvPr/>
        </p:nvPicPr>
        <p:blipFill>
          <a:blip r:embed="rId5" cstate="print"/>
          <a:srcRect/>
          <a:stretch>
            <a:fillRect/>
          </a:stretch>
        </p:blipFill>
        <p:spPr bwMode="auto">
          <a:xfrm>
            <a:off x="7620000" y="152400"/>
            <a:ext cx="1195900" cy="177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2000" fill="hold"/>
                                        <p:tgtEl>
                                          <p:spTgt spid="10">
                                            <p:bg/>
                                          </p:spTgt>
                                        </p:tgtEl>
                                        <p:attrNameLst>
                                          <p:attrName>ppt_w</p:attrName>
                                        </p:attrNameLst>
                                      </p:cBhvr>
                                      <p:tavLst>
                                        <p:tav tm="0">
                                          <p:val>
                                            <p:fltVal val="0"/>
                                          </p:val>
                                        </p:tav>
                                        <p:tav tm="100000">
                                          <p:val>
                                            <p:strVal val="#ppt_w"/>
                                          </p:val>
                                        </p:tav>
                                      </p:tavLst>
                                    </p:anim>
                                    <p:anim calcmode="lin" valueType="num">
                                      <p:cBhvr>
                                        <p:cTn id="8" dur="2000" fill="hold"/>
                                        <p:tgtEl>
                                          <p:spTgt spid="10">
                                            <p:bg/>
                                          </p:spTgt>
                                        </p:tgtEl>
                                        <p:attrNameLst>
                                          <p:attrName>ppt_h</p:attrName>
                                        </p:attrNameLst>
                                      </p:cBhvr>
                                      <p:tavLst>
                                        <p:tav tm="0">
                                          <p:val>
                                            <p:fltVal val="0"/>
                                          </p:val>
                                        </p:tav>
                                        <p:tav tm="100000">
                                          <p:val>
                                            <p:strVal val="#ppt_h"/>
                                          </p:val>
                                        </p:tav>
                                      </p:tavLst>
                                    </p:anim>
                                    <p:anim calcmode="lin" valueType="num">
                                      <p:cBhvr>
                                        <p:cTn id="9" dur="2000" fill="hold"/>
                                        <p:tgtEl>
                                          <p:spTgt spid="10">
                                            <p:bg/>
                                          </p:spTgt>
                                        </p:tgtEl>
                                        <p:attrNameLst>
                                          <p:attrName>style.rotation</p:attrName>
                                        </p:attrNameLst>
                                      </p:cBhvr>
                                      <p:tavLst>
                                        <p:tav tm="0">
                                          <p:val>
                                            <p:fltVal val="360"/>
                                          </p:val>
                                        </p:tav>
                                        <p:tav tm="100000">
                                          <p:val>
                                            <p:fltVal val="0"/>
                                          </p:val>
                                        </p:tav>
                                      </p:tavLst>
                                    </p:anim>
                                    <p:animEffect transition="in" filter="fade">
                                      <p:cBhvr>
                                        <p:cTn id="10" dur="2000"/>
                                        <p:tgtEl>
                                          <p:spTgt spid="10">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18" dur="20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2467">
                                            <p:bg/>
                                          </p:spTgt>
                                        </p:tgtEl>
                                        <p:attrNameLst>
                                          <p:attrName>style.visibility</p:attrName>
                                        </p:attrNameLst>
                                      </p:cBhvr>
                                      <p:to>
                                        <p:strVal val="visible"/>
                                      </p:to>
                                    </p:set>
                                    <p:anim calcmode="lin" valueType="num">
                                      <p:cBhvr additive="base">
                                        <p:cTn id="23" dur="1000" fill="hold"/>
                                        <p:tgtEl>
                                          <p:spTgt spid="62467">
                                            <p:bg/>
                                          </p:spTgt>
                                        </p:tgtEl>
                                        <p:attrNameLst>
                                          <p:attrName>ppt_x</p:attrName>
                                        </p:attrNameLst>
                                      </p:cBhvr>
                                      <p:tavLst>
                                        <p:tav tm="0">
                                          <p:val>
                                            <p:strVal val="#ppt_x"/>
                                          </p:val>
                                        </p:tav>
                                        <p:tav tm="100000">
                                          <p:val>
                                            <p:strVal val="#ppt_x"/>
                                          </p:val>
                                        </p:tav>
                                      </p:tavLst>
                                    </p:anim>
                                    <p:anim calcmode="lin" valueType="num">
                                      <p:cBhvr additive="base">
                                        <p:cTn id="24" dur="1000" fill="hold"/>
                                        <p:tgtEl>
                                          <p:spTgt spid="62467">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62467">
                                            <p:txEl>
                                              <p:pRg st="0" end="0"/>
                                            </p:txEl>
                                          </p:spTgt>
                                        </p:tgtEl>
                                        <p:attrNameLst>
                                          <p:attrName>style.visibility</p:attrName>
                                        </p:attrNameLst>
                                      </p:cBhvr>
                                      <p:to>
                                        <p:strVal val="visible"/>
                                      </p:to>
                                    </p:set>
                                    <p:anim calcmode="lin" valueType="num">
                                      <p:cBhvr additive="base">
                                        <p:cTn id="29"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62467">
                                            <p:txEl>
                                              <p:pRg st="2" end="2"/>
                                            </p:txEl>
                                          </p:spTgt>
                                        </p:tgtEl>
                                        <p:attrNameLst>
                                          <p:attrName>style.visibility</p:attrName>
                                        </p:attrNameLst>
                                      </p:cBhvr>
                                      <p:to>
                                        <p:strVal val="visible"/>
                                      </p:to>
                                    </p:set>
                                    <p:anim calcmode="lin" valueType="num">
                                      <p:cBhvr additive="base">
                                        <p:cTn id="35"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62467">
                                            <p:txEl>
                                              <p:pRg st="3" end="3"/>
                                            </p:txEl>
                                          </p:spTgt>
                                        </p:tgtEl>
                                        <p:attrNameLst>
                                          <p:attrName>style.visibility</p:attrName>
                                        </p:attrNameLst>
                                      </p:cBhvr>
                                      <p:to>
                                        <p:strVal val="visible"/>
                                      </p:to>
                                    </p:set>
                                    <p:anim calcmode="lin" valueType="num">
                                      <p:cBhvr additive="base">
                                        <p:cTn id="41"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62467">
                                            <p:txEl>
                                              <p:pRg st="4" end="4"/>
                                            </p:txEl>
                                          </p:spTgt>
                                        </p:tgtEl>
                                        <p:attrNameLst>
                                          <p:attrName>style.visibility</p:attrName>
                                        </p:attrNameLst>
                                      </p:cBhvr>
                                      <p:to>
                                        <p:strVal val="visible"/>
                                      </p:to>
                                    </p:set>
                                    <p:anim calcmode="lin" valueType="num">
                                      <p:cBhvr additive="base">
                                        <p:cTn id="47" dur="10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62467">
                                            <p:txEl>
                                              <p:pRg st="5" end="5"/>
                                            </p:txEl>
                                          </p:spTgt>
                                        </p:tgtEl>
                                        <p:attrNameLst>
                                          <p:attrName>style.visibility</p:attrName>
                                        </p:attrNameLst>
                                      </p:cBhvr>
                                      <p:to>
                                        <p:strVal val="visible"/>
                                      </p:to>
                                    </p:set>
                                    <p:anim calcmode="lin" valueType="num">
                                      <p:cBhvr additive="base">
                                        <p:cTn id="53" dur="10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62468">
                                            <p:bg/>
                                          </p:spTgt>
                                        </p:tgtEl>
                                        <p:attrNameLst>
                                          <p:attrName>style.visibility</p:attrName>
                                        </p:attrNameLst>
                                      </p:cBhvr>
                                      <p:to>
                                        <p:strVal val="visible"/>
                                      </p:to>
                                    </p:set>
                                    <p:anim calcmode="lin" valueType="num">
                                      <p:cBhvr additive="base">
                                        <p:cTn id="59" dur="1000" fill="hold"/>
                                        <p:tgtEl>
                                          <p:spTgt spid="62468">
                                            <p:bg/>
                                          </p:spTgt>
                                        </p:tgtEl>
                                        <p:attrNameLst>
                                          <p:attrName>ppt_x</p:attrName>
                                        </p:attrNameLst>
                                      </p:cBhvr>
                                      <p:tavLst>
                                        <p:tav tm="0">
                                          <p:val>
                                            <p:strVal val="#ppt_x"/>
                                          </p:val>
                                        </p:tav>
                                        <p:tav tm="100000">
                                          <p:val>
                                            <p:strVal val="#ppt_x"/>
                                          </p:val>
                                        </p:tav>
                                      </p:tavLst>
                                    </p:anim>
                                    <p:anim calcmode="lin" valueType="num">
                                      <p:cBhvr additive="base">
                                        <p:cTn id="60" dur="1000" fill="hold"/>
                                        <p:tgtEl>
                                          <p:spTgt spid="62468">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7" presetClass="entr" presetSubtype="4" fill="hold" grpId="0" nodeType="clickEffect">
                                  <p:stCondLst>
                                    <p:cond delay="0"/>
                                  </p:stCondLst>
                                  <p:childTnLst>
                                    <p:set>
                                      <p:cBhvr>
                                        <p:cTn id="64" dur="1" fill="hold">
                                          <p:stCondLst>
                                            <p:cond delay="0"/>
                                          </p:stCondLst>
                                        </p:cTn>
                                        <p:tgtEl>
                                          <p:spTgt spid="62468">
                                            <p:txEl>
                                              <p:pRg st="0" end="0"/>
                                            </p:txEl>
                                          </p:spTgt>
                                        </p:tgtEl>
                                        <p:attrNameLst>
                                          <p:attrName>style.visibility</p:attrName>
                                        </p:attrNameLst>
                                      </p:cBhvr>
                                      <p:to>
                                        <p:strVal val="visible"/>
                                      </p:to>
                                    </p:set>
                                    <p:anim calcmode="lin" valueType="num">
                                      <p:cBhvr additive="base">
                                        <p:cTn id="65" dur="1000" fill="hold"/>
                                        <p:tgtEl>
                                          <p:spTgt spid="62468">
                                            <p:txEl>
                                              <p:pRg st="0" end="0"/>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624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7" presetClass="entr" presetSubtype="4" fill="hold" grpId="0" nodeType="clickEffect">
                                  <p:stCondLst>
                                    <p:cond delay="0"/>
                                  </p:stCondLst>
                                  <p:childTnLst>
                                    <p:set>
                                      <p:cBhvr>
                                        <p:cTn id="70" dur="1" fill="hold">
                                          <p:stCondLst>
                                            <p:cond delay="0"/>
                                          </p:stCondLst>
                                        </p:cTn>
                                        <p:tgtEl>
                                          <p:spTgt spid="62468">
                                            <p:txEl>
                                              <p:pRg st="2" end="2"/>
                                            </p:txEl>
                                          </p:spTgt>
                                        </p:tgtEl>
                                        <p:attrNameLst>
                                          <p:attrName>style.visibility</p:attrName>
                                        </p:attrNameLst>
                                      </p:cBhvr>
                                      <p:to>
                                        <p:strVal val="visible"/>
                                      </p:to>
                                    </p:set>
                                    <p:anim calcmode="lin" valueType="num">
                                      <p:cBhvr additive="base">
                                        <p:cTn id="71" dur="1000" fill="hold"/>
                                        <p:tgtEl>
                                          <p:spTgt spid="62468">
                                            <p:txEl>
                                              <p:pRg st="2" end="2"/>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624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7" presetClass="entr" presetSubtype="4" fill="hold" grpId="0" nodeType="clickEffect">
                                  <p:stCondLst>
                                    <p:cond delay="0"/>
                                  </p:stCondLst>
                                  <p:childTnLst>
                                    <p:set>
                                      <p:cBhvr>
                                        <p:cTn id="76" dur="1" fill="hold">
                                          <p:stCondLst>
                                            <p:cond delay="0"/>
                                          </p:stCondLst>
                                        </p:cTn>
                                        <p:tgtEl>
                                          <p:spTgt spid="62468">
                                            <p:txEl>
                                              <p:pRg st="3" end="3"/>
                                            </p:txEl>
                                          </p:spTgt>
                                        </p:tgtEl>
                                        <p:attrNameLst>
                                          <p:attrName>style.visibility</p:attrName>
                                        </p:attrNameLst>
                                      </p:cBhvr>
                                      <p:to>
                                        <p:strVal val="visible"/>
                                      </p:to>
                                    </p:set>
                                    <p:anim calcmode="lin" valueType="num">
                                      <p:cBhvr additive="base">
                                        <p:cTn id="77" dur="1000" fill="hold"/>
                                        <p:tgtEl>
                                          <p:spTgt spid="62468">
                                            <p:txEl>
                                              <p:pRg st="3" end="3"/>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624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7" presetClass="entr" presetSubtype="4" fill="hold" grpId="0" nodeType="clickEffect">
                                  <p:stCondLst>
                                    <p:cond delay="0"/>
                                  </p:stCondLst>
                                  <p:childTnLst>
                                    <p:set>
                                      <p:cBhvr>
                                        <p:cTn id="82" dur="1" fill="hold">
                                          <p:stCondLst>
                                            <p:cond delay="0"/>
                                          </p:stCondLst>
                                        </p:cTn>
                                        <p:tgtEl>
                                          <p:spTgt spid="62468">
                                            <p:txEl>
                                              <p:pRg st="4" end="4"/>
                                            </p:txEl>
                                          </p:spTgt>
                                        </p:tgtEl>
                                        <p:attrNameLst>
                                          <p:attrName>style.visibility</p:attrName>
                                        </p:attrNameLst>
                                      </p:cBhvr>
                                      <p:to>
                                        <p:strVal val="visible"/>
                                      </p:to>
                                    </p:set>
                                    <p:anim calcmode="lin" valueType="num">
                                      <p:cBhvr additive="base">
                                        <p:cTn id="83" dur="1000" fill="hold"/>
                                        <p:tgtEl>
                                          <p:spTgt spid="62468">
                                            <p:txEl>
                                              <p:pRg st="4" end="4"/>
                                            </p:txEl>
                                          </p:spTgt>
                                        </p:tgtEl>
                                        <p:attrNameLst>
                                          <p:attrName>ppt_x</p:attrName>
                                        </p:attrNameLst>
                                      </p:cBhvr>
                                      <p:tavLst>
                                        <p:tav tm="0">
                                          <p:val>
                                            <p:strVal val="#ppt_x"/>
                                          </p:val>
                                        </p:tav>
                                        <p:tav tm="100000">
                                          <p:val>
                                            <p:strVal val="#ppt_x"/>
                                          </p:val>
                                        </p:tav>
                                      </p:tavLst>
                                    </p:anim>
                                    <p:anim calcmode="lin" valueType="num">
                                      <p:cBhvr additive="base">
                                        <p:cTn id="84" dur="1000" fill="hold"/>
                                        <p:tgtEl>
                                          <p:spTgt spid="624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7" presetClass="entr" presetSubtype="4" fill="hold" grpId="0" nodeType="clickEffect">
                                  <p:stCondLst>
                                    <p:cond delay="0"/>
                                  </p:stCondLst>
                                  <p:childTnLst>
                                    <p:set>
                                      <p:cBhvr>
                                        <p:cTn id="88" dur="1" fill="hold">
                                          <p:stCondLst>
                                            <p:cond delay="0"/>
                                          </p:stCondLst>
                                        </p:cTn>
                                        <p:tgtEl>
                                          <p:spTgt spid="62468">
                                            <p:txEl>
                                              <p:pRg st="5" end="5"/>
                                            </p:txEl>
                                          </p:spTgt>
                                        </p:tgtEl>
                                        <p:attrNameLst>
                                          <p:attrName>style.visibility</p:attrName>
                                        </p:attrNameLst>
                                      </p:cBhvr>
                                      <p:to>
                                        <p:strVal val="visible"/>
                                      </p:to>
                                    </p:set>
                                    <p:anim calcmode="lin" valueType="num">
                                      <p:cBhvr additive="base">
                                        <p:cTn id="89" dur="1000" fill="hold"/>
                                        <p:tgtEl>
                                          <p:spTgt spid="62468">
                                            <p:txEl>
                                              <p:pRg st="5" end="5"/>
                                            </p:txEl>
                                          </p:spTgt>
                                        </p:tgtEl>
                                        <p:attrNameLst>
                                          <p:attrName>ppt_x</p:attrName>
                                        </p:attrNameLst>
                                      </p:cBhvr>
                                      <p:tavLst>
                                        <p:tav tm="0">
                                          <p:val>
                                            <p:strVal val="#ppt_x"/>
                                          </p:val>
                                        </p:tav>
                                        <p:tav tm="100000">
                                          <p:val>
                                            <p:strVal val="#ppt_x"/>
                                          </p:val>
                                        </p:tav>
                                      </p:tavLst>
                                    </p:anim>
                                    <p:anim calcmode="lin" valueType="num">
                                      <p:cBhvr additive="base">
                                        <p:cTn id="90" dur="1000" fill="hold"/>
                                        <p:tgtEl>
                                          <p:spTgt spid="624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nimBg="1"/>
      <p:bldP spid="62468" grpId="0" build="p" animBg="1"/>
      <p:bldP spid="10"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b="1" dirty="0" smtClean="0"/>
              <a:t>CAPITAL OR LABOUR INTENSIVE?</a:t>
            </a:r>
          </a:p>
          <a:p>
            <a:r>
              <a:rPr lang="en-GB" dirty="0" smtClean="0"/>
              <a:t>Whilst watching the video clips, write below if each product is produced in a capital or labour intensive way.</a:t>
            </a:r>
          </a:p>
          <a:p>
            <a:endParaRPr lang="en-GB" b="1" dirty="0"/>
          </a:p>
          <a:p>
            <a:endParaRPr lang="en-GB" dirty="0" smtClean="0"/>
          </a:p>
        </p:txBody>
      </p:sp>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29</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r>
              <a:rPr lang="en-GB" sz="2000" b="1" dirty="0" smtClean="0">
                <a:solidFill>
                  <a:schemeClr val="tx2"/>
                </a:solidFill>
                <a:latin typeface="Verdana" pitchFamily="34" charset="0"/>
              </a:rPr>
              <a:t>		Activity: Capital vs. Labour Intensive Production   </a:t>
            </a:r>
            <a:endParaRPr lang="en-GB" sz="2000" b="1" dirty="0">
              <a:solidFill>
                <a:schemeClr val="tx2"/>
              </a:solidFill>
              <a:latin typeface="Verdana" pitchFamily="34" charset="0"/>
            </a:endParaRPr>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grpSp>
        <p:nvGrpSpPr>
          <p:cNvPr id="41" name="Group 40"/>
          <p:cNvGrpSpPr/>
          <p:nvPr/>
        </p:nvGrpSpPr>
        <p:grpSpPr>
          <a:xfrm>
            <a:off x="957716" y="4376058"/>
            <a:ext cx="1428750" cy="1243012"/>
            <a:chOff x="928688" y="4038600"/>
            <a:chExt cx="1428750" cy="1243012"/>
          </a:xfrm>
          <a:solidFill>
            <a:schemeClr val="accent1"/>
          </a:solidFill>
        </p:grpSpPr>
        <p:sp>
          <p:nvSpPr>
            <p:cNvPr id="22" name="Oval 21">
              <a:hlinkClick r:id="rId3"/>
            </p:cNvPr>
            <p:cNvSpPr/>
            <p:nvPr/>
          </p:nvSpPr>
          <p:spPr>
            <a:xfrm>
              <a:off x="1066800" y="4038600"/>
              <a:ext cx="1214438" cy="857250"/>
            </a:xfrm>
            <a:prstGeom prst="ellipse">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3200" b="1" dirty="0">
                  <a:latin typeface="Comic Sans MS" pitchFamily="66" charset="0"/>
                </a:rPr>
                <a:t>4</a:t>
              </a:r>
            </a:p>
          </p:txBody>
        </p:sp>
        <p:sp>
          <p:nvSpPr>
            <p:cNvPr id="28" name="Rounded Rectangle 27"/>
            <p:cNvSpPr/>
            <p:nvPr/>
          </p:nvSpPr>
          <p:spPr>
            <a:xfrm>
              <a:off x="928688" y="4924425"/>
              <a:ext cx="1428750" cy="357187"/>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a:t>Nachos</a:t>
              </a:r>
            </a:p>
          </p:txBody>
        </p:sp>
      </p:grpSp>
      <p:grpSp>
        <p:nvGrpSpPr>
          <p:cNvPr id="38" name="Group 37"/>
          <p:cNvGrpSpPr/>
          <p:nvPr/>
        </p:nvGrpSpPr>
        <p:grpSpPr>
          <a:xfrm>
            <a:off x="457200" y="2088470"/>
            <a:ext cx="2590800" cy="1968274"/>
            <a:chOff x="457200" y="1751012"/>
            <a:chExt cx="2590800" cy="1968274"/>
          </a:xfrm>
          <a:solidFill>
            <a:schemeClr val="accent1"/>
          </a:solidFill>
        </p:grpSpPr>
        <p:sp>
          <p:nvSpPr>
            <p:cNvPr id="19" name="Oval 18">
              <a:hlinkClick r:id="rId4"/>
            </p:cNvPr>
            <p:cNvSpPr/>
            <p:nvPr/>
          </p:nvSpPr>
          <p:spPr>
            <a:xfrm>
              <a:off x="1143000" y="1751012"/>
              <a:ext cx="1214438" cy="857250"/>
            </a:xfrm>
            <a:prstGeom prst="ellipse">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3200" b="1" dirty="0">
                  <a:latin typeface="Comic Sans MS" pitchFamily="66" charset="0"/>
                </a:rPr>
                <a:t>1</a:t>
              </a:r>
            </a:p>
          </p:txBody>
        </p:sp>
        <p:sp>
          <p:nvSpPr>
            <p:cNvPr id="25" name="Rounded Rectangle 24"/>
            <p:cNvSpPr/>
            <p:nvPr/>
          </p:nvSpPr>
          <p:spPr>
            <a:xfrm>
              <a:off x="1000125" y="2655887"/>
              <a:ext cx="1428750" cy="357188"/>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a:t>Mini cooper</a:t>
              </a:r>
            </a:p>
          </p:txBody>
        </p:sp>
        <p:sp>
          <p:nvSpPr>
            <p:cNvPr id="31" name="Rounded Rectangle 30"/>
            <p:cNvSpPr/>
            <p:nvPr/>
          </p:nvSpPr>
          <p:spPr>
            <a:xfrm>
              <a:off x="457200" y="3033486"/>
              <a:ext cx="2590800" cy="685800"/>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smtClean="0"/>
                <a:t>____________ intensive</a:t>
              </a:r>
              <a:endParaRPr lang="en-GB" dirty="0"/>
            </a:p>
          </p:txBody>
        </p:sp>
      </p:grpSp>
      <p:grpSp>
        <p:nvGrpSpPr>
          <p:cNvPr id="39" name="Group 38"/>
          <p:cNvGrpSpPr/>
          <p:nvPr/>
        </p:nvGrpSpPr>
        <p:grpSpPr>
          <a:xfrm>
            <a:off x="3124200" y="2105478"/>
            <a:ext cx="2590800" cy="1951266"/>
            <a:chOff x="3124200" y="1768020"/>
            <a:chExt cx="2590800" cy="1951266"/>
          </a:xfrm>
          <a:solidFill>
            <a:schemeClr val="accent1"/>
          </a:solidFill>
        </p:grpSpPr>
        <p:sp>
          <p:nvSpPr>
            <p:cNvPr id="20" name="Oval 19">
              <a:hlinkClick r:id="rId5"/>
            </p:cNvPr>
            <p:cNvSpPr/>
            <p:nvPr/>
          </p:nvSpPr>
          <p:spPr>
            <a:xfrm>
              <a:off x="3857625" y="1768020"/>
              <a:ext cx="1214438" cy="857250"/>
            </a:xfrm>
            <a:prstGeom prst="ellipse">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3200" b="1" dirty="0">
                  <a:latin typeface="Comic Sans MS" pitchFamily="66" charset="0"/>
                </a:rPr>
                <a:t>2</a:t>
              </a:r>
            </a:p>
          </p:txBody>
        </p:sp>
        <p:sp>
          <p:nvSpPr>
            <p:cNvPr id="26" name="Rounded Rectangle 25"/>
            <p:cNvSpPr/>
            <p:nvPr/>
          </p:nvSpPr>
          <p:spPr>
            <a:xfrm>
              <a:off x="3571875" y="2655887"/>
              <a:ext cx="1714500" cy="357188"/>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a:t>Wedding Dress</a:t>
              </a:r>
            </a:p>
          </p:txBody>
        </p:sp>
        <p:sp>
          <p:nvSpPr>
            <p:cNvPr id="32" name="Rounded Rectangle 31"/>
            <p:cNvSpPr/>
            <p:nvPr/>
          </p:nvSpPr>
          <p:spPr>
            <a:xfrm>
              <a:off x="3124200" y="3033486"/>
              <a:ext cx="2590800" cy="685800"/>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smtClean="0"/>
                <a:t>____________ intensive</a:t>
              </a:r>
              <a:endParaRPr lang="en-GB" dirty="0"/>
            </a:p>
          </p:txBody>
        </p:sp>
      </p:grpSp>
      <p:grpSp>
        <p:nvGrpSpPr>
          <p:cNvPr id="40" name="Group 39"/>
          <p:cNvGrpSpPr/>
          <p:nvPr/>
        </p:nvGrpSpPr>
        <p:grpSpPr>
          <a:xfrm>
            <a:off x="5791200" y="2133600"/>
            <a:ext cx="2590800" cy="1937658"/>
            <a:chOff x="5791200" y="1796142"/>
            <a:chExt cx="2590800" cy="1937658"/>
          </a:xfrm>
          <a:solidFill>
            <a:schemeClr val="accent1"/>
          </a:solidFill>
        </p:grpSpPr>
        <p:sp>
          <p:nvSpPr>
            <p:cNvPr id="21" name="Oval 20">
              <a:hlinkClick r:id="rId6"/>
            </p:cNvPr>
            <p:cNvSpPr/>
            <p:nvPr/>
          </p:nvSpPr>
          <p:spPr>
            <a:xfrm>
              <a:off x="6569075" y="1796142"/>
              <a:ext cx="1214438" cy="857250"/>
            </a:xfrm>
            <a:prstGeom prst="ellipse">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3200" b="1" dirty="0">
                  <a:latin typeface="Comic Sans MS" pitchFamily="66" charset="0"/>
                </a:rPr>
                <a:t>3</a:t>
              </a:r>
            </a:p>
          </p:txBody>
        </p:sp>
        <p:sp>
          <p:nvSpPr>
            <p:cNvPr id="27" name="Rounded Rectangle 26"/>
            <p:cNvSpPr/>
            <p:nvPr/>
          </p:nvSpPr>
          <p:spPr>
            <a:xfrm>
              <a:off x="6461125" y="2689225"/>
              <a:ext cx="1428750" cy="358775"/>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a:t>Baked Beans</a:t>
              </a:r>
            </a:p>
          </p:txBody>
        </p:sp>
        <p:sp>
          <p:nvSpPr>
            <p:cNvPr id="33" name="Rounded Rectangle 32"/>
            <p:cNvSpPr/>
            <p:nvPr/>
          </p:nvSpPr>
          <p:spPr>
            <a:xfrm>
              <a:off x="5791200" y="3048000"/>
              <a:ext cx="2590800" cy="685800"/>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smtClean="0"/>
                <a:t>____________ intensive</a:t>
              </a:r>
              <a:endParaRPr lang="en-GB" dirty="0"/>
            </a:p>
          </p:txBody>
        </p:sp>
      </p:grpSp>
      <p:sp>
        <p:nvSpPr>
          <p:cNvPr id="35" name="Rounded Rectangle 34"/>
          <p:cNvSpPr/>
          <p:nvPr/>
        </p:nvSpPr>
        <p:spPr>
          <a:xfrm>
            <a:off x="410028" y="5609772"/>
            <a:ext cx="2590800" cy="685800"/>
          </a:xfrm>
          <a:prstGeom prst="roundRect">
            <a:avLst/>
          </a:prstGeom>
          <a:solidFill>
            <a:schemeClr val="accent1"/>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smtClean="0"/>
              <a:t>____________ intensive</a:t>
            </a:r>
            <a:endParaRPr lang="en-GB" dirty="0"/>
          </a:p>
        </p:txBody>
      </p:sp>
      <p:grpSp>
        <p:nvGrpSpPr>
          <p:cNvPr id="42" name="Group 41"/>
          <p:cNvGrpSpPr/>
          <p:nvPr/>
        </p:nvGrpSpPr>
        <p:grpSpPr>
          <a:xfrm>
            <a:off x="3153228" y="4357008"/>
            <a:ext cx="2590800" cy="1924050"/>
            <a:chOff x="3048000" y="4019550"/>
            <a:chExt cx="2590800" cy="1924050"/>
          </a:xfrm>
          <a:solidFill>
            <a:schemeClr val="accent1"/>
          </a:solidFill>
        </p:grpSpPr>
        <p:sp>
          <p:nvSpPr>
            <p:cNvPr id="23" name="Oval 22">
              <a:hlinkClick r:id="rId7"/>
            </p:cNvPr>
            <p:cNvSpPr/>
            <p:nvPr/>
          </p:nvSpPr>
          <p:spPr>
            <a:xfrm>
              <a:off x="3810000" y="4019550"/>
              <a:ext cx="1214438" cy="857250"/>
            </a:xfrm>
            <a:prstGeom prst="ellipse">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3200" b="1" dirty="0">
                  <a:latin typeface="Comic Sans MS" pitchFamily="66" charset="0"/>
                </a:rPr>
                <a:t>5</a:t>
              </a:r>
            </a:p>
          </p:txBody>
        </p:sp>
        <p:sp>
          <p:nvSpPr>
            <p:cNvPr id="30" name="Rounded Rectangle 29"/>
            <p:cNvSpPr/>
            <p:nvPr/>
          </p:nvSpPr>
          <p:spPr>
            <a:xfrm>
              <a:off x="3505200" y="4905601"/>
              <a:ext cx="1857375" cy="357188"/>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a:r>
                <a:rPr lang="en-GB" dirty="0">
                  <a:solidFill>
                    <a:schemeClr val="tx1"/>
                  </a:solidFill>
                  <a:cs typeface="Arial" pitchFamily="34" charset="0"/>
                </a:rPr>
                <a:t>Furniture </a:t>
              </a:r>
            </a:p>
          </p:txBody>
        </p:sp>
        <p:sp>
          <p:nvSpPr>
            <p:cNvPr id="36" name="Rounded Rectangle 35"/>
            <p:cNvSpPr/>
            <p:nvPr/>
          </p:nvSpPr>
          <p:spPr>
            <a:xfrm>
              <a:off x="3048000" y="5257800"/>
              <a:ext cx="2590800" cy="685800"/>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smtClean="0"/>
                <a:t>____________ intensive</a:t>
              </a:r>
              <a:endParaRPr lang="en-GB" dirty="0"/>
            </a:p>
          </p:txBody>
        </p:sp>
      </p:grpSp>
      <p:grpSp>
        <p:nvGrpSpPr>
          <p:cNvPr id="43" name="Group 42"/>
          <p:cNvGrpSpPr/>
          <p:nvPr/>
        </p:nvGrpSpPr>
        <p:grpSpPr>
          <a:xfrm>
            <a:off x="5867400" y="4371522"/>
            <a:ext cx="2590800" cy="1924050"/>
            <a:chOff x="5715000" y="4034064"/>
            <a:chExt cx="2590800" cy="1924050"/>
          </a:xfrm>
          <a:solidFill>
            <a:schemeClr val="accent1"/>
          </a:solidFill>
        </p:grpSpPr>
        <p:sp>
          <p:nvSpPr>
            <p:cNvPr id="24" name="Oval 23">
              <a:hlinkClick r:id="rId8"/>
            </p:cNvPr>
            <p:cNvSpPr/>
            <p:nvPr/>
          </p:nvSpPr>
          <p:spPr>
            <a:xfrm>
              <a:off x="6477000" y="4034064"/>
              <a:ext cx="1214437" cy="857250"/>
            </a:xfrm>
            <a:prstGeom prst="ellipse">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sz="3200" b="1" dirty="0">
                  <a:latin typeface="Comic Sans MS" pitchFamily="66" charset="0"/>
                </a:rPr>
                <a:t>6</a:t>
              </a:r>
            </a:p>
          </p:txBody>
        </p:sp>
        <p:sp>
          <p:nvSpPr>
            <p:cNvPr id="29" name="Rounded Rectangle 28"/>
            <p:cNvSpPr/>
            <p:nvPr/>
          </p:nvSpPr>
          <p:spPr>
            <a:xfrm>
              <a:off x="6067425" y="4924425"/>
              <a:ext cx="1857375" cy="357187"/>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a:t>Art </a:t>
              </a:r>
            </a:p>
          </p:txBody>
        </p:sp>
        <p:sp>
          <p:nvSpPr>
            <p:cNvPr id="37" name="Rounded Rectangle 36"/>
            <p:cNvSpPr/>
            <p:nvPr/>
          </p:nvSpPr>
          <p:spPr>
            <a:xfrm>
              <a:off x="5715000" y="5272314"/>
              <a:ext cx="2590800" cy="685800"/>
            </a:xfrm>
            <a:prstGeom prst="roundRect">
              <a:avLst/>
            </a:prstGeom>
            <a:grp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GB" dirty="0" smtClean="0"/>
                <a:t>____________ intensive</a:t>
              </a:r>
              <a:endParaRPr lang="en-GB" dirty="0"/>
            </a:p>
          </p:txBody>
        </p:sp>
      </p:grpSp>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miter lim="800000"/>
            <a:headEnd/>
            <a:tailEnd/>
          </a:ln>
        </p:spPr>
        <p:txBody>
          <a:bodyPr/>
          <a:lstStyle/>
          <a:p>
            <a:fld id="{BF14E386-DADE-45D4-8204-B7CEED6BBC36}" type="slidenum">
              <a:rPr lang="en-GB" smtClean="0">
                <a:solidFill>
                  <a:srgbClr val="000000"/>
                </a:solidFill>
                <a:latin typeface="Calibri" pitchFamily="34" charset="0"/>
                <a:cs typeface="Arial" charset="0"/>
              </a:rPr>
              <a:pPr/>
              <a:t>3</a:t>
            </a:fld>
            <a:endParaRPr lang="en-GB" smtClean="0">
              <a:solidFill>
                <a:srgbClr val="000000"/>
              </a:solidFill>
              <a:latin typeface="Calibri" pitchFamily="34" charset="0"/>
              <a:cs typeface="Arial" charset="0"/>
            </a:endParaRPr>
          </a:p>
        </p:txBody>
      </p:sp>
      <p:pic>
        <p:nvPicPr>
          <p:cNvPr id="8197" name="Picture 8" descr="MCj04244660000[1]"/>
          <p:cNvPicPr>
            <a:picLocks noChangeAspect="1" noChangeArrowheads="1"/>
          </p:cNvPicPr>
          <p:nvPr/>
        </p:nvPicPr>
        <p:blipFill>
          <a:blip r:embed="rId3" cstate="print"/>
          <a:srcRect/>
          <a:stretch>
            <a:fillRect/>
          </a:stretch>
        </p:blipFill>
        <p:spPr bwMode="auto">
          <a:xfrm>
            <a:off x="7554913" y="76200"/>
            <a:ext cx="1512887" cy="1301750"/>
          </a:xfrm>
          <a:prstGeom prst="rect">
            <a:avLst/>
          </a:prstGeom>
          <a:noFill/>
          <a:ln w="9525">
            <a:noFill/>
            <a:miter lim="800000"/>
            <a:headEnd/>
            <a:tailEnd/>
          </a:ln>
        </p:spPr>
      </p:pic>
      <p:sp>
        <p:nvSpPr>
          <p:cNvPr id="8" name="Rectangle 2"/>
          <p:cNvSpPr txBox="1">
            <a:spLocks noChangeArrowheads="1"/>
          </p:cNvSpPr>
          <p:nvPr/>
        </p:nvSpPr>
        <p:spPr bwMode="auto">
          <a:xfrm>
            <a:off x="-289560" y="-152400"/>
            <a:ext cx="8181975" cy="1009650"/>
          </a:xfrm>
          <a:prstGeom prst="rect">
            <a:avLst/>
          </a:prstGeom>
          <a:noFill/>
          <a:ln w="9525">
            <a:noFill/>
            <a:miter lim="800000"/>
            <a:headEnd/>
            <a:tailEnd/>
          </a:ln>
        </p:spPr>
        <p:txBody>
          <a:bodyPr anchor="ctr"/>
          <a:lstStyle/>
          <a:p>
            <a:pPr algn="ctr">
              <a:defRPr/>
            </a:pPr>
            <a:r>
              <a:rPr lang="en-GB" sz="2800" b="1" kern="0" dirty="0">
                <a:solidFill>
                  <a:schemeClr val="tx2"/>
                </a:solidFill>
                <a:latin typeface="+mj-lt"/>
                <a:ea typeface="Calibri" pitchFamily="34" charset="0"/>
                <a:cs typeface="Calibri" pitchFamily="34" charset="0"/>
              </a:rPr>
              <a:t>National 5 </a:t>
            </a:r>
            <a:r>
              <a:rPr lang="en-GB" sz="2800" b="1" kern="0" dirty="0">
                <a:solidFill>
                  <a:schemeClr val="tx2"/>
                </a:solidFill>
                <a:latin typeface="+mj-lt"/>
                <a:ea typeface="+mj-ea"/>
                <a:cs typeface="+mj-cs"/>
              </a:rPr>
              <a:t>Outcomes and Assessment Standards</a:t>
            </a:r>
            <a:endParaRPr lang="en-GB" sz="2800" b="1" kern="0" dirty="0">
              <a:solidFill>
                <a:schemeClr val="tx2"/>
              </a:solidFill>
              <a:latin typeface="+mj-lt"/>
              <a:ea typeface="Calibri" pitchFamily="34" charset="0"/>
              <a:cs typeface="Calibri" pitchFamily="34" charset="0"/>
            </a:endParaRPr>
          </a:p>
        </p:txBody>
      </p:sp>
      <p:sp>
        <p:nvSpPr>
          <p:cNvPr id="9" name="Rectangle 3"/>
          <p:cNvSpPr txBox="1">
            <a:spLocks noChangeArrowheads="1"/>
          </p:cNvSpPr>
          <p:nvPr/>
        </p:nvSpPr>
        <p:spPr bwMode="auto">
          <a:xfrm>
            <a:off x="171450" y="609600"/>
            <a:ext cx="8896350" cy="8534400"/>
          </a:xfrm>
          <a:prstGeom prst="rect">
            <a:avLst/>
          </a:prstGeom>
          <a:noFill/>
          <a:ln w="9525">
            <a:noFill/>
            <a:miter lim="800000"/>
            <a:headEnd/>
            <a:tailEnd/>
          </a:ln>
        </p:spPr>
        <p:txBody>
          <a:bodyPr/>
          <a:lstStyle/>
          <a:p>
            <a:r>
              <a:rPr lang="en-GB" sz="2000" b="1" dirty="0" smtClean="0"/>
              <a:t>Management of Marketing and Operations</a:t>
            </a:r>
          </a:p>
          <a:p>
            <a:r>
              <a:rPr lang="en-GB" dirty="0" smtClean="0"/>
              <a:t> </a:t>
            </a:r>
          </a:p>
          <a:p>
            <a:r>
              <a:rPr lang="en-GB" b="1" u="sng" dirty="0" smtClean="0"/>
              <a:t>Outcome 2 - Operations</a:t>
            </a:r>
            <a:endParaRPr lang="en-GB" u="sng" dirty="0" smtClean="0"/>
          </a:p>
          <a:p>
            <a:r>
              <a:rPr lang="en-GB" b="1" dirty="0" smtClean="0"/>
              <a:t>Apply knowledge and understanding of how the operations function contributes to the success of small and medium-sized organisations by:</a:t>
            </a:r>
            <a:endParaRPr lang="en-GB" dirty="0" smtClean="0"/>
          </a:p>
          <a:p>
            <a:pPr marL="274638" indent="-274638">
              <a:buFont typeface="Courier New" pitchFamily="49" charset="0"/>
              <a:buChar char="o"/>
            </a:pPr>
            <a:r>
              <a:rPr lang="en-GB" dirty="0" smtClean="0"/>
              <a:t>2.1 Describing factors to consider when choosing a suitable supplier</a:t>
            </a:r>
          </a:p>
          <a:p>
            <a:pPr marL="274638" indent="-274638">
              <a:buFont typeface="Courier New" pitchFamily="49" charset="0"/>
              <a:buChar char="o"/>
            </a:pPr>
            <a:r>
              <a:rPr lang="en-GB" dirty="0" smtClean="0"/>
              <a:t>2.2 Describing consequences of over- or under-stocking for an organisation</a:t>
            </a:r>
          </a:p>
          <a:p>
            <a:pPr marL="274638" indent="-274638">
              <a:buFont typeface="Courier New" pitchFamily="49" charset="0"/>
              <a:buChar char="o"/>
            </a:pPr>
            <a:r>
              <a:rPr lang="en-GB" dirty="0" smtClean="0"/>
              <a:t>2.3 Describing factors to consider when choosing a suitable production method</a:t>
            </a:r>
          </a:p>
          <a:p>
            <a:pPr marL="274638" indent="-274638">
              <a:buFont typeface="Courier New" pitchFamily="49" charset="0"/>
              <a:buChar char="o"/>
            </a:pPr>
            <a:r>
              <a:rPr lang="en-GB" dirty="0" smtClean="0"/>
              <a:t>2.4 Outlining methods of ensuring high quality in production practices </a:t>
            </a:r>
          </a:p>
          <a:p>
            <a:pPr marL="274638" indent="-274638">
              <a:buFont typeface="Courier New" pitchFamily="49" charset="0"/>
              <a:buChar char="o"/>
            </a:pPr>
            <a:r>
              <a:rPr lang="en-GB" dirty="0" smtClean="0"/>
              <a:t>2.5 Outlining how technology can be used to contribute to effective operational activity</a:t>
            </a:r>
          </a:p>
          <a:p>
            <a:endParaRPr lang="en-GB" dirty="0" smtClean="0"/>
          </a:p>
          <a:p>
            <a:pPr>
              <a:tabLst>
                <a:tab pos="4476750" algn="l"/>
              </a:tabLst>
            </a:pPr>
            <a:r>
              <a:rPr lang="en-GB" dirty="0" smtClean="0"/>
              <a:t>To pass this area of the unit you will have to show that you have met these  Assessment Standards. Your teacher will let you know how the assessment will be carried out and any required conditions for doing it. </a:t>
            </a:r>
          </a:p>
          <a:p>
            <a:pPr>
              <a:tabLst>
                <a:tab pos="4476750" algn="l"/>
              </a:tabLst>
            </a:pPr>
            <a:endParaRPr lang="en-GB" dirty="0"/>
          </a:p>
          <a:p>
            <a:pPr>
              <a:tabLst>
                <a:tab pos="4476750" algn="l"/>
              </a:tabLst>
            </a:pPr>
            <a:r>
              <a:rPr lang="en-GB" dirty="0" smtClean="0"/>
              <a:t>You should note that the final exam can ask any of the elements from this unit and not only the standards from the unit assessment.</a:t>
            </a:r>
            <a:endParaRPr lang="en-GB" dirty="0"/>
          </a:p>
        </p:txBody>
      </p:sp>
      <p:pic>
        <p:nvPicPr>
          <p:cNvPr id="7" name="Picture 2" descr="https://openclipart.org/image/800px/svg_to_png/3330/barretr-Key.png"/>
          <p:cNvPicPr>
            <a:picLocks noChangeAspect="1" noChangeArrowheads="1"/>
          </p:cNvPicPr>
          <p:nvPr/>
        </p:nvPicPr>
        <p:blipFill>
          <a:blip r:embed="rId4" cstate="print"/>
          <a:srcRect/>
          <a:stretch>
            <a:fillRect/>
          </a:stretch>
        </p:blipFill>
        <p:spPr bwMode="auto">
          <a:xfrm>
            <a:off x="8153400" y="6019800"/>
            <a:ext cx="609599" cy="61458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7CF91D01-E9E7-4A30-9B6A-B3431F37677B}" type="slidenum">
              <a:rPr lang="en-GB"/>
              <a:pPr/>
              <a:t>30</a:t>
            </a:fld>
            <a:endParaRPr lang="en-GB"/>
          </a:p>
        </p:txBody>
      </p:sp>
      <p:grpSp>
        <p:nvGrpSpPr>
          <p:cNvPr id="2" name="Group 2"/>
          <p:cNvGrpSpPr>
            <a:grpSpLocks/>
          </p:cNvGrpSpPr>
          <p:nvPr/>
        </p:nvGrpSpPr>
        <p:grpSpPr bwMode="auto">
          <a:xfrm>
            <a:off x="228601" y="606808"/>
            <a:ext cx="2830513" cy="5313730"/>
            <a:chOff x="37" y="1804"/>
            <a:chExt cx="1783" cy="2748"/>
          </a:xfrm>
          <a:solidFill>
            <a:schemeClr val="accent5"/>
          </a:solidFill>
        </p:grpSpPr>
        <p:sp>
          <p:nvSpPr>
            <p:cNvPr id="67587" name="Line 3"/>
            <p:cNvSpPr>
              <a:spLocks noChangeShapeType="1"/>
            </p:cNvSpPr>
            <p:nvPr/>
          </p:nvSpPr>
          <p:spPr bwMode="auto">
            <a:xfrm>
              <a:off x="612" y="1804"/>
              <a:ext cx="0" cy="454"/>
            </a:xfrm>
            <a:prstGeom prst="line">
              <a:avLst/>
            </a:prstGeom>
            <a:grpFill/>
            <a:ln w="38100">
              <a:solidFill>
                <a:schemeClr val="tx1"/>
              </a:solidFill>
              <a:round/>
              <a:headEnd/>
              <a:tailEnd/>
            </a:ln>
            <a:effectLst/>
          </p:spPr>
          <p:txBody>
            <a:bodyPr/>
            <a:lstStyle/>
            <a:p>
              <a:endParaRPr lang="en-GB"/>
            </a:p>
          </p:txBody>
        </p:sp>
        <p:sp>
          <p:nvSpPr>
            <p:cNvPr id="67588" name="AutoShape 4"/>
            <p:cNvSpPr>
              <a:spLocks noChangeArrowheads="1"/>
            </p:cNvSpPr>
            <p:nvPr/>
          </p:nvSpPr>
          <p:spPr bwMode="auto">
            <a:xfrm>
              <a:off x="37" y="2160"/>
              <a:ext cx="1783" cy="2392"/>
            </a:xfrm>
            <a:prstGeom prst="roundRect">
              <a:avLst>
                <a:gd name="adj" fmla="val 16667"/>
              </a:avLst>
            </a:prstGeom>
            <a:grpFill/>
            <a:ln w="9525">
              <a:solidFill>
                <a:schemeClr val="tx1"/>
              </a:solidFill>
              <a:round/>
              <a:headEnd/>
              <a:tailEnd/>
            </a:ln>
            <a:effectLst/>
          </p:spPr>
          <p:txBody>
            <a:bodyPr/>
            <a:lstStyle/>
            <a:p>
              <a:pPr algn="ctr"/>
              <a:r>
                <a:rPr lang="en-GB" b="1" dirty="0">
                  <a:latin typeface="Calibri" pitchFamily="34" charset="0"/>
                </a:rPr>
                <a:t>Job Production</a:t>
              </a:r>
            </a:p>
            <a:p>
              <a:endParaRPr lang="en-GB" sz="900" dirty="0">
                <a:latin typeface="Calibri" pitchFamily="34" charset="0"/>
              </a:endParaRPr>
            </a:p>
            <a:p>
              <a:r>
                <a:rPr lang="en-GB" dirty="0">
                  <a:latin typeface="Calibri" pitchFamily="34" charset="0"/>
                </a:rPr>
                <a:t>This is where a single product is made to a customer’s </a:t>
              </a:r>
              <a:r>
                <a:rPr lang="en-GB" dirty="0" smtClean="0">
                  <a:latin typeface="Calibri" pitchFamily="34" charset="0"/>
                </a:rPr>
                <a:t>specific requirements.  </a:t>
              </a:r>
              <a:r>
                <a:rPr lang="en-GB" dirty="0">
                  <a:latin typeface="Calibri" pitchFamily="34" charset="0"/>
                </a:rPr>
                <a:t>They are unique or one-off and handmade by someone very </a:t>
              </a:r>
              <a:r>
                <a:rPr lang="en-GB" dirty="0" smtClean="0">
                  <a:latin typeface="Calibri" pitchFamily="34" charset="0"/>
                </a:rPr>
                <a:t>skilled. This is a labour-intensive method of production.</a:t>
              </a:r>
              <a:endParaRPr lang="en-GB" dirty="0">
                <a:latin typeface="Calibri" pitchFamily="34" charset="0"/>
              </a:endParaRPr>
            </a:p>
            <a:p>
              <a:endParaRPr lang="en-GB" sz="900" dirty="0">
                <a:latin typeface="Calibri" pitchFamily="34" charset="0"/>
              </a:endParaRPr>
            </a:p>
            <a:p>
              <a:r>
                <a:rPr lang="en-GB" dirty="0" err="1">
                  <a:latin typeface="Calibri" pitchFamily="34" charset="0"/>
                </a:rPr>
                <a:t>eg</a:t>
              </a:r>
              <a:r>
                <a:rPr lang="en-GB" dirty="0">
                  <a:latin typeface="Calibri" pitchFamily="34" charset="0"/>
                </a:rPr>
                <a:t>:  wedding dress, designer kitchen, oil rig. </a:t>
              </a:r>
            </a:p>
          </p:txBody>
        </p:sp>
      </p:grpSp>
      <p:grpSp>
        <p:nvGrpSpPr>
          <p:cNvPr id="3" name="Group 5"/>
          <p:cNvGrpSpPr>
            <a:grpSpLocks/>
          </p:cNvGrpSpPr>
          <p:nvPr/>
        </p:nvGrpSpPr>
        <p:grpSpPr bwMode="auto">
          <a:xfrm>
            <a:off x="3200400" y="645859"/>
            <a:ext cx="2819400" cy="5271544"/>
            <a:chOff x="2016" y="1811"/>
            <a:chExt cx="1776" cy="2390"/>
          </a:xfrm>
          <a:solidFill>
            <a:schemeClr val="accent5"/>
          </a:solidFill>
        </p:grpSpPr>
        <p:sp>
          <p:nvSpPr>
            <p:cNvPr id="67590" name="Line 6"/>
            <p:cNvSpPr>
              <a:spLocks noChangeShapeType="1"/>
            </p:cNvSpPr>
            <p:nvPr/>
          </p:nvSpPr>
          <p:spPr bwMode="auto">
            <a:xfrm>
              <a:off x="2880" y="1811"/>
              <a:ext cx="0" cy="454"/>
            </a:xfrm>
            <a:prstGeom prst="line">
              <a:avLst/>
            </a:prstGeom>
            <a:grpFill/>
            <a:ln w="38100">
              <a:solidFill>
                <a:schemeClr val="tx1"/>
              </a:solidFill>
              <a:round/>
              <a:headEnd/>
              <a:tailEnd/>
            </a:ln>
            <a:effectLst/>
          </p:spPr>
          <p:txBody>
            <a:bodyPr/>
            <a:lstStyle/>
            <a:p>
              <a:endParaRPr lang="en-GB"/>
            </a:p>
          </p:txBody>
        </p:sp>
        <p:sp>
          <p:nvSpPr>
            <p:cNvPr id="67591" name="AutoShape 7"/>
            <p:cNvSpPr>
              <a:spLocks noChangeArrowheads="1"/>
            </p:cNvSpPr>
            <p:nvPr/>
          </p:nvSpPr>
          <p:spPr bwMode="auto">
            <a:xfrm>
              <a:off x="2016" y="2107"/>
              <a:ext cx="1776" cy="2094"/>
            </a:xfrm>
            <a:prstGeom prst="roundRect">
              <a:avLst>
                <a:gd name="adj" fmla="val 16667"/>
              </a:avLst>
            </a:prstGeom>
            <a:grpFill/>
            <a:ln w="9525">
              <a:solidFill>
                <a:schemeClr val="tx1"/>
              </a:solidFill>
              <a:round/>
              <a:headEnd/>
              <a:tailEnd/>
            </a:ln>
            <a:effectLst/>
          </p:spPr>
          <p:txBody>
            <a:bodyPr/>
            <a:lstStyle/>
            <a:p>
              <a:pPr algn="ctr"/>
              <a:r>
                <a:rPr lang="en-GB" b="1" dirty="0">
                  <a:latin typeface="Calibri" pitchFamily="34" charset="0"/>
                </a:rPr>
                <a:t>Batch Production</a:t>
              </a:r>
            </a:p>
            <a:p>
              <a:endParaRPr lang="en-GB" sz="900" dirty="0">
                <a:latin typeface="Calibri" pitchFamily="34" charset="0"/>
              </a:endParaRPr>
            </a:p>
            <a:p>
              <a:r>
                <a:rPr lang="en-GB" dirty="0">
                  <a:latin typeface="Calibri" pitchFamily="34" charset="0"/>
                </a:rPr>
                <a:t>This is where similar products are produced in groups or ‘batches</a:t>
              </a:r>
              <a:r>
                <a:rPr lang="en-GB" dirty="0" smtClean="0">
                  <a:latin typeface="Calibri" pitchFamily="34" charset="0"/>
                </a:rPr>
                <a:t>’ at the same time before another batch is started.  No item goes on to the next stage until they are all ready. A variety of flavours can be produced in batches.</a:t>
              </a:r>
              <a:endParaRPr lang="en-GB" dirty="0">
                <a:latin typeface="Calibri" pitchFamily="34" charset="0"/>
              </a:endParaRPr>
            </a:p>
            <a:p>
              <a:endParaRPr lang="en-GB" sz="900" dirty="0">
                <a:latin typeface="Calibri" pitchFamily="34" charset="0"/>
              </a:endParaRPr>
            </a:p>
            <a:p>
              <a:r>
                <a:rPr lang="en-GB" dirty="0" err="1">
                  <a:latin typeface="Calibri" pitchFamily="34" charset="0"/>
                </a:rPr>
                <a:t>eg</a:t>
              </a:r>
              <a:r>
                <a:rPr lang="en-GB" dirty="0">
                  <a:latin typeface="Calibri" pitchFamily="34" charset="0"/>
                </a:rPr>
                <a:t>:  bread, cakes, chocolate bars, tins of soup, cans of beans. </a:t>
              </a:r>
            </a:p>
          </p:txBody>
        </p:sp>
      </p:grpSp>
      <p:grpSp>
        <p:nvGrpSpPr>
          <p:cNvPr id="4" name="Group 8"/>
          <p:cNvGrpSpPr>
            <a:grpSpLocks/>
          </p:cNvGrpSpPr>
          <p:nvPr/>
        </p:nvGrpSpPr>
        <p:grpSpPr bwMode="auto">
          <a:xfrm>
            <a:off x="6156325" y="717898"/>
            <a:ext cx="2759075" cy="5225702"/>
            <a:chOff x="3969" y="1873"/>
            <a:chExt cx="1738" cy="2822"/>
          </a:xfrm>
          <a:solidFill>
            <a:schemeClr val="accent5"/>
          </a:solidFill>
        </p:grpSpPr>
        <p:sp>
          <p:nvSpPr>
            <p:cNvPr id="67593" name="Line 9"/>
            <p:cNvSpPr>
              <a:spLocks noChangeShapeType="1"/>
            </p:cNvSpPr>
            <p:nvPr/>
          </p:nvSpPr>
          <p:spPr bwMode="auto">
            <a:xfrm>
              <a:off x="5148" y="1873"/>
              <a:ext cx="0" cy="454"/>
            </a:xfrm>
            <a:prstGeom prst="line">
              <a:avLst/>
            </a:prstGeom>
            <a:grpFill/>
            <a:ln w="38100">
              <a:solidFill>
                <a:schemeClr val="tx1"/>
              </a:solidFill>
              <a:round/>
              <a:headEnd/>
              <a:tailEnd/>
            </a:ln>
            <a:effectLst/>
          </p:spPr>
          <p:txBody>
            <a:bodyPr/>
            <a:lstStyle/>
            <a:p>
              <a:endParaRPr lang="en-GB"/>
            </a:p>
          </p:txBody>
        </p:sp>
        <p:sp>
          <p:nvSpPr>
            <p:cNvPr id="67594" name="AutoShape 10"/>
            <p:cNvSpPr>
              <a:spLocks noChangeArrowheads="1"/>
            </p:cNvSpPr>
            <p:nvPr/>
          </p:nvSpPr>
          <p:spPr bwMode="auto">
            <a:xfrm>
              <a:off x="3969" y="2177"/>
              <a:ext cx="1738" cy="2518"/>
            </a:xfrm>
            <a:prstGeom prst="roundRect">
              <a:avLst>
                <a:gd name="adj" fmla="val 16667"/>
              </a:avLst>
            </a:prstGeom>
            <a:grpFill/>
            <a:ln w="9525">
              <a:solidFill>
                <a:schemeClr val="tx1"/>
              </a:solidFill>
              <a:round/>
              <a:headEnd/>
              <a:tailEnd/>
            </a:ln>
            <a:effectLst/>
          </p:spPr>
          <p:txBody>
            <a:bodyPr/>
            <a:lstStyle/>
            <a:p>
              <a:pPr algn="ctr"/>
              <a:r>
                <a:rPr lang="en-GB" b="1" dirty="0">
                  <a:latin typeface="Calibri" pitchFamily="34" charset="0"/>
                </a:rPr>
                <a:t>Flow/Mass Production</a:t>
              </a:r>
            </a:p>
            <a:p>
              <a:endParaRPr lang="en-GB" sz="900" dirty="0">
                <a:latin typeface="Calibri" pitchFamily="34" charset="0"/>
              </a:endParaRPr>
            </a:p>
            <a:p>
              <a:r>
                <a:rPr lang="en-GB" dirty="0" smtClean="0">
                  <a:latin typeface="Calibri" pitchFamily="34" charset="0"/>
                </a:rPr>
                <a:t>This is large-scale production where items move continuously from one stage of the production line to the next and each stage adds to it. All products are identical (standardisation). This is a capital-intensive method of production where automation methods are used.</a:t>
              </a:r>
              <a:endParaRPr lang="en-GB" dirty="0">
                <a:latin typeface="Calibri" pitchFamily="34" charset="0"/>
              </a:endParaRPr>
            </a:p>
            <a:p>
              <a:endParaRPr lang="en-GB" sz="900" dirty="0">
                <a:latin typeface="Calibri" pitchFamily="34" charset="0"/>
              </a:endParaRPr>
            </a:p>
            <a:p>
              <a:r>
                <a:rPr lang="en-GB" dirty="0" err="1">
                  <a:latin typeface="Calibri" pitchFamily="34" charset="0"/>
                </a:rPr>
                <a:t>eg</a:t>
              </a:r>
              <a:r>
                <a:rPr lang="en-GB" dirty="0">
                  <a:latin typeface="Calibri" pitchFamily="34" charset="0"/>
                </a:rPr>
                <a:t>:  </a:t>
              </a:r>
              <a:r>
                <a:rPr lang="en-GB" dirty="0" smtClean="0">
                  <a:latin typeface="Calibri" pitchFamily="34" charset="0"/>
                </a:rPr>
                <a:t>cars, </a:t>
              </a:r>
              <a:r>
                <a:rPr lang="en-GB" dirty="0">
                  <a:latin typeface="Calibri" pitchFamily="34" charset="0"/>
                </a:rPr>
                <a:t>TVs.</a:t>
              </a:r>
            </a:p>
          </p:txBody>
        </p:sp>
      </p:grpSp>
      <p:sp>
        <p:nvSpPr>
          <p:cNvPr id="67598" name="AutoShape 14"/>
          <p:cNvSpPr>
            <a:spLocks noChangeArrowheads="1"/>
          </p:cNvSpPr>
          <p:nvPr/>
        </p:nvSpPr>
        <p:spPr bwMode="auto">
          <a:xfrm>
            <a:off x="250825" y="609601"/>
            <a:ext cx="8642350" cy="533399"/>
          </a:xfrm>
          <a:prstGeom prst="roundRect">
            <a:avLst>
              <a:gd name="adj" fmla="val 16667"/>
            </a:avLst>
          </a:prstGeom>
          <a:solidFill>
            <a:schemeClr val="accent5"/>
          </a:solidFill>
          <a:ln w="9525">
            <a:solidFill>
              <a:schemeClr val="tx1"/>
            </a:solidFill>
            <a:round/>
            <a:headEnd/>
            <a:tailEnd/>
          </a:ln>
          <a:effectLst/>
        </p:spPr>
        <p:txBody>
          <a:bodyPr anchor="ctr"/>
          <a:lstStyle/>
          <a:p>
            <a:pPr algn="ctr"/>
            <a:r>
              <a:rPr lang="en-GB" dirty="0" smtClean="0">
                <a:latin typeface="Calibri" pitchFamily="34" charset="0"/>
              </a:rPr>
              <a:t>There are 3 methods of production as follows:</a:t>
            </a:r>
            <a:endParaRPr lang="en-GB" dirty="0">
              <a:latin typeface="Calibri" pitchFamily="34" charset="0"/>
            </a:endParaRPr>
          </a:p>
        </p:txBody>
      </p:sp>
      <p:sp>
        <p:nvSpPr>
          <p:cNvPr id="20" name="TextBox 19"/>
          <p:cNvSpPr txBox="1"/>
          <p:nvPr/>
        </p:nvSpPr>
        <p:spPr>
          <a:xfrm>
            <a:off x="2694723" y="102513"/>
            <a:ext cx="3754554" cy="430887"/>
          </a:xfrm>
          <a:prstGeom prst="rect">
            <a:avLst/>
          </a:prstGeom>
          <a:noFill/>
        </p:spPr>
        <p:txBody>
          <a:bodyPr wrap="none" rtlCol="0">
            <a:spAutoFit/>
          </a:bodyPr>
          <a:lstStyle/>
          <a:p>
            <a:pPr algn="ctr"/>
            <a:r>
              <a:rPr lang="en-GB" sz="2200" b="1" dirty="0" smtClean="0">
                <a:latin typeface="Verdana" pitchFamily="34" charset="0"/>
                <a:ea typeface="Verdana" pitchFamily="34" charset="0"/>
                <a:cs typeface="Verdana" pitchFamily="34" charset="0"/>
              </a:rPr>
              <a:t>Methods of Production</a:t>
            </a:r>
            <a:endParaRPr lang="en-GB" sz="2200" b="1" dirty="0">
              <a:latin typeface="Verdana" pitchFamily="34" charset="0"/>
              <a:ea typeface="Verdana" pitchFamily="34" charset="0"/>
              <a:cs typeface="Verdana" pitchFamily="34" charset="0"/>
            </a:endParaRPr>
          </a:p>
        </p:txBody>
      </p:sp>
      <p:sp>
        <p:nvSpPr>
          <p:cNvPr id="22" name="AutoShape 14"/>
          <p:cNvSpPr>
            <a:spLocks noChangeArrowheads="1"/>
          </p:cNvSpPr>
          <p:nvPr/>
        </p:nvSpPr>
        <p:spPr bwMode="auto">
          <a:xfrm>
            <a:off x="685800" y="6019800"/>
            <a:ext cx="7924800" cy="685800"/>
          </a:xfrm>
          <a:prstGeom prst="roundRect">
            <a:avLst>
              <a:gd name="adj" fmla="val 16667"/>
            </a:avLst>
          </a:prstGeom>
          <a:solidFill>
            <a:schemeClr val="accent5"/>
          </a:solidFill>
          <a:ln w="9525">
            <a:solidFill>
              <a:schemeClr val="tx1"/>
            </a:solidFill>
            <a:round/>
            <a:headEnd/>
            <a:tailEnd/>
          </a:ln>
          <a:effectLst/>
        </p:spPr>
        <p:txBody>
          <a:bodyPr anchor="ctr"/>
          <a:lstStyle/>
          <a:p>
            <a:pPr algn="ctr"/>
            <a:r>
              <a:rPr lang="en-GB" dirty="0" smtClean="0">
                <a:latin typeface="Calibri" pitchFamily="34" charset="0"/>
              </a:rPr>
              <a:t>The following video clip shows the 3 methods of production:</a:t>
            </a:r>
          </a:p>
          <a:p>
            <a:pPr algn="ctr"/>
            <a:r>
              <a:rPr lang="en-GB" dirty="0" smtClean="0"/>
              <a:t>https://www.youtube.com/watch?v=DTWnQDAhp9k</a:t>
            </a:r>
            <a:endParaRPr lang="en-GB"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36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36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FA2BACAB-F88C-493F-A207-8011F566974D}" type="slidenum">
              <a:rPr lang="en-GB"/>
              <a:pPr/>
              <a:t>31</a:t>
            </a:fld>
            <a:endParaRPr lang="en-GB"/>
          </a:p>
        </p:txBody>
      </p:sp>
      <p:grpSp>
        <p:nvGrpSpPr>
          <p:cNvPr id="2" name="Group 2"/>
          <p:cNvGrpSpPr>
            <a:grpSpLocks/>
          </p:cNvGrpSpPr>
          <p:nvPr/>
        </p:nvGrpSpPr>
        <p:grpSpPr bwMode="auto">
          <a:xfrm>
            <a:off x="323850" y="1608662"/>
            <a:ext cx="3962400" cy="4947107"/>
            <a:chOff x="204" y="1031"/>
            <a:chExt cx="2496" cy="2923"/>
          </a:xfrm>
          <a:solidFill>
            <a:schemeClr val="accent5"/>
          </a:solidFill>
        </p:grpSpPr>
        <p:sp>
          <p:nvSpPr>
            <p:cNvPr id="68611" name="Line 3"/>
            <p:cNvSpPr>
              <a:spLocks noChangeShapeType="1"/>
            </p:cNvSpPr>
            <p:nvPr/>
          </p:nvSpPr>
          <p:spPr bwMode="auto">
            <a:xfrm>
              <a:off x="1338" y="1031"/>
              <a:ext cx="0" cy="454"/>
            </a:xfrm>
            <a:prstGeom prst="line">
              <a:avLst/>
            </a:prstGeom>
            <a:grpFill/>
            <a:ln w="38100">
              <a:solidFill>
                <a:schemeClr val="tx1"/>
              </a:solidFill>
              <a:round/>
              <a:headEnd/>
              <a:tailEnd/>
            </a:ln>
            <a:effectLst/>
          </p:spPr>
          <p:txBody>
            <a:bodyPr/>
            <a:lstStyle/>
            <a:p>
              <a:endParaRPr lang="en-GB"/>
            </a:p>
          </p:txBody>
        </p:sp>
        <p:sp>
          <p:nvSpPr>
            <p:cNvPr id="68612" name="AutoShape 4"/>
            <p:cNvSpPr>
              <a:spLocks noChangeArrowheads="1"/>
            </p:cNvSpPr>
            <p:nvPr/>
          </p:nvSpPr>
          <p:spPr bwMode="auto">
            <a:xfrm>
              <a:off x="204" y="1323"/>
              <a:ext cx="2496" cy="2631"/>
            </a:xfrm>
            <a:prstGeom prst="roundRect">
              <a:avLst>
                <a:gd name="adj" fmla="val 16667"/>
              </a:avLst>
            </a:prstGeom>
            <a:grpFill/>
            <a:ln w="9525">
              <a:solidFill>
                <a:schemeClr val="tx1"/>
              </a:solidFill>
              <a:round/>
              <a:headEnd/>
              <a:tailEnd/>
            </a:ln>
            <a:effectLst/>
          </p:spPr>
          <p:txBody>
            <a:bodyPr/>
            <a:lstStyle/>
            <a:p>
              <a:pPr algn="ctr"/>
              <a:r>
                <a:rPr lang="en-GB" b="1" i="1" dirty="0">
                  <a:latin typeface="Calibri" pitchFamily="34" charset="0"/>
                </a:rPr>
                <a:t>Advantages</a:t>
              </a:r>
              <a:endParaRPr lang="en-GB" dirty="0">
                <a:latin typeface="Calibri" pitchFamily="34" charset="0"/>
              </a:endParaRPr>
            </a:p>
            <a:p>
              <a:endParaRPr lang="en-GB" sz="900" b="1" dirty="0">
                <a:latin typeface="Calibri" pitchFamily="34" charset="0"/>
              </a:endParaRPr>
            </a:p>
            <a:p>
              <a:pPr>
                <a:buFont typeface="Wingdings" pitchFamily="2" charset="2"/>
                <a:buChar char="ü"/>
              </a:pPr>
              <a:r>
                <a:rPr lang="en-GB" dirty="0">
                  <a:latin typeface="Calibri" pitchFamily="34" charset="0"/>
                </a:rPr>
                <a:t>  Designs are able to be changed to meet each customer’s individual requirements;</a:t>
              </a:r>
              <a:br>
                <a:rPr lang="en-GB" dirty="0">
                  <a:latin typeface="Calibri" pitchFamily="34" charset="0"/>
                </a:rPr>
              </a:br>
              <a:endParaRPr lang="en-GB" sz="900" dirty="0">
                <a:latin typeface="Calibri" pitchFamily="34" charset="0"/>
              </a:endParaRPr>
            </a:p>
            <a:p>
              <a:pPr>
                <a:buFont typeface="Wingdings" pitchFamily="2" charset="2"/>
                <a:buChar char="ü"/>
              </a:pPr>
              <a:r>
                <a:rPr lang="en-GB" dirty="0">
                  <a:latin typeface="Calibri" pitchFamily="34" charset="0"/>
                </a:rPr>
                <a:t>  Customer satisfaction is likely to be increased as a result;</a:t>
              </a:r>
              <a:br>
                <a:rPr lang="en-GB" dirty="0">
                  <a:latin typeface="Calibri" pitchFamily="34" charset="0"/>
                </a:rPr>
              </a:br>
              <a:endParaRPr lang="en-GB" sz="900" dirty="0">
                <a:latin typeface="Calibri" pitchFamily="34" charset="0"/>
              </a:endParaRPr>
            </a:p>
            <a:p>
              <a:pPr>
                <a:buFont typeface="Wingdings" pitchFamily="2" charset="2"/>
                <a:buChar char="ü"/>
              </a:pPr>
              <a:r>
                <a:rPr lang="en-GB" dirty="0">
                  <a:latin typeface="Calibri" pitchFamily="34" charset="0"/>
                </a:rPr>
                <a:t>  Higher prices can be charged due to the unique/one-off product; </a:t>
              </a:r>
            </a:p>
            <a:p>
              <a:pPr>
                <a:buFont typeface="Wingdings" pitchFamily="2" charset="2"/>
                <a:buChar char="ü"/>
              </a:pPr>
              <a:endParaRPr lang="en-GB" sz="900" dirty="0">
                <a:latin typeface="Calibri" pitchFamily="34" charset="0"/>
              </a:endParaRPr>
            </a:p>
            <a:p>
              <a:pPr>
                <a:buFont typeface="Wingdings" pitchFamily="2" charset="2"/>
                <a:buChar char="ü"/>
              </a:pPr>
              <a:r>
                <a:rPr lang="en-GB" dirty="0">
                  <a:latin typeface="Calibri" pitchFamily="34" charset="0"/>
                </a:rPr>
                <a:t>  Employees are more likely to be  motivated as they are able to use their initiative and creativity. </a:t>
              </a:r>
            </a:p>
          </p:txBody>
        </p:sp>
      </p:grpSp>
      <p:grpSp>
        <p:nvGrpSpPr>
          <p:cNvPr id="3" name="Group 5"/>
          <p:cNvGrpSpPr>
            <a:grpSpLocks/>
          </p:cNvGrpSpPr>
          <p:nvPr/>
        </p:nvGrpSpPr>
        <p:grpSpPr bwMode="auto">
          <a:xfrm>
            <a:off x="4963895" y="1610793"/>
            <a:ext cx="3944937" cy="4942030"/>
            <a:chOff x="3107" y="1020"/>
            <a:chExt cx="2485" cy="2920"/>
          </a:xfrm>
        </p:grpSpPr>
        <p:sp>
          <p:nvSpPr>
            <p:cNvPr id="68614" name="Line 6"/>
            <p:cNvSpPr>
              <a:spLocks noChangeShapeType="1"/>
            </p:cNvSpPr>
            <p:nvPr/>
          </p:nvSpPr>
          <p:spPr bwMode="auto">
            <a:xfrm>
              <a:off x="4513" y="1020"/>
              <a:ext cx="0" cy="454"/>
            </a:xfrm>
            <a:prstGeom prst="line">
              <a:avLst/>
            </a:prstGeom>
            <a:noFill/>
            <a:ln w="38100">
              <a:solidFill>
                <a:schemeClr val="tx1"/>
              </a:solidFill>
              <a:round/>
              <a:headEnd/>
              <a:tailEnd/>
            </a:ln>
            <a:effectLst/>
          </p:spPr>
          <p:txBody>
            <a:bodyPr/>
            <a:lstStyle/>
            <a:p>
              <a:endParaRPr lang="en-GB"/>
            </a:p>
          </p:txBody>
        </p:sp>
        <p:sp>
          <p:nvSpPr>
            <p:cNvPr id="68615" name="AutoShape 7"/>
            <p:cNvSpPr>
              <a:spLocks noChangeArrowheads="1"/>
            </p:cNvSpPr>
            <p:nvPr/>
          </p:nvSpPr>
          <p:spPr bwMode="auto">
            <a:xfrm>
              <a:off x="3107" y="1309"/>
              <a:ext cx="2485" cy="2631"/>
            </a:xfrm>
            <a:prstGeom prst="roundRect">
              <a:avLst>
                <a:gd name="adj" fmla="val 16667"/>
              </a:avLst>
            </a:prstGeom>
            <a:solidFill>
              <a:schemeClr val="accent5"/>
            </a:solidFill>
            <a:ln w="9525">
              <a:solidFill>
                <a:schemeClr val="tx1"/>
              </a:solidFill>
              <a:round/>
              <a:headEnd/>
              <a:tailEnd/>
            </a:ln>
            <a:effectLst/>
          </p:spPr>
          <p:txBody>
            <a:bodyPr/>
            <a:lstStyle/>
            <a:p>
              <a:pPr algn="ctr"/>
              <a:r>
                <a:rPr lang="en-GB" b="1" i="1" dirty="0">
                  <a:latin typeface="Calibri" pitchFamily="34" charset="0"/>
                </a:rPr>
                <a:t>Disadvantages</a:t>
              </a:r>
            </a:p>
            <a:p>
              <a:endParaRPr lang="en-GB" sz="900" b="1" dirty="0">
                <a:latin typeface="Calibri" pitchFamily="34" charset="0"/>
              </a:endParaRPr>
            </a:p>
            <a:p>
              <a:pPr>
                <a:buBlip>
                  <a:blip r:embed="rId3"/>
                </a:buBlip>
              </a:pPr>
              <a:r>
                <a:rPr lang="en-GB" dirty="0">
                  <a:latin typeface="Calibri" pitchFamily="34" charset="0"/>
                </a:rPr>
                <a:t>  Expensive as a result of paying skilled craftsmen higher wages; </a:t>
              </a:r>
            </a:p>
            <a:p>
              <a:pPr>
                <a:buBlip>
                  <a:blip r:embed="rId3"/>
                </a:buBlip>
              </a:pPr>
              <a:endParaRPr lang="en-GB" sz="900" dirty="0">
                <a:latin typeface="Calibri" pitchFamily="34" charset="0"/>
              </a:endParaRPr>
            </a:p>
            <a:p>
              <a:pPr>
                <a:buBlip>
                  <a:blip r:embed="rId3"/>
                </a:buBlip>
              </a:pPr>
              <a:r>
                <a:rPr lang="en-GB" dirty="0">
                  <a:latin typeface="Calibri" pitchFamily="34" charset="0"/>
                </a:rPr>
                <a:t>  A wide variety of tools may be required in order to meet the specific requirements of each particular job; </a:t>
              </a:r>
            </a:p>
            <a:p>
              <a:pPr>
                <a:buBlip>
                  <a:blip r:embed="rId3"/>
                </a:buBlip>
              </a:pPr>
              <a:endParaRPr lang="en-GB" sz="900" dirty="0">
                <a:latin typeface="Calibri" pitchFamily="34" charset="0"/>
              </a:endParaRPr>
            </a:p>
            <a:p>
              <a:pPr>
                <a:buBlip>
                  <a:blip r:embed="rId3"/>
                </a:buBlip>
              </a:pPr>
              <a:r>
                <a:rPr lang="en-GB" dirty="0">
                  <a:latin typeface="Calibri" pitchFamily="34" charset="0"/>
                </a:rPr>
                <a:t>  It can take a long time to complete each unique product;</a:t>
              </a:r>
              <a:br>
                <a:rPr lang="en-GB" dirty="0">
                  <a:latin typeface="Calibri" pitchFamily="34" charset="0"/>
                </a:rPr>
              </a:br>
              <a:endParaRPr lang="en-GB" sz="900" dirty="0">
                <a:latin typeface="Calibri" pitchFamily="34" charset="0"/>
              </a:endParaRPr>
            </a:p>
            <a:p>
              <a:pPr>
                <a:buBlip>
                  <a:blip r:embed="rId3"/>
                </a:buBlip>
              </a:pPr>
              <a:r>
                <a:rPr lang="en-GB" dirty="0">
                  <a:latin typeface="Calibri" pitchFamily="34" charset="0"/>
                </a:rPr>
                <a:t>  May not always be able to buy raw materials in bulk and so cost savings might not be made.</a:t>
              </a:r>
            </a:p>
          </p:txBody>
        </p:sp>
      </p:grpSp>
      <p:grpSp>
        <p:nvGrpSpPr>
          <p:cNvPr id="4" name="Group 8"/>
          <p:cNvGrpSpPr>
            <a:grpSpLocks/>
          </p:cNvGrpSpPr>
          <p:nvPr/>
        </p:nvGrpSpPr>
        <p:grpSpPr bwMode="auto">
          <a:xfrm>
            <a:off x="2124075" y="188913"/>
            <a:ext cx="5041900" cy="1439862"/>
            <a:chOff x="1338" y="119"/>
            <a:chExt cx="3176" cy="907"/>
          </a:xfrm>
          <a:solidFill>
            <a:schemeClr val="accent5"/>
          </a:solidFill>
        </p:grpSpPr>
        <p:grpSp>
          <p:nvGrpSpPr>
            <p:cNvPr id="5" name="Group 9"/>
            <p:cNvGrpSpPr>
              <a:grpSpLocks/>
            </p:cNvGrpSpPr>
            <p:nvPr/>
          </p:nvGrpSpPr>
          <p:grpSpPr bwMode="auto">
            <a:xfrm>
              <a:off x="1565" y="119"/>
              <a:ext cx="2587" cy="897"/>
              <a:chOff x="1565" y="119"/>
              <a:chExt cx="2587" cy="897"/>
            </a:xfrm>
            <a:grpFill/>
          </p:grpSpPr>
          <p:sp>
            <p:nvSpPr>
              <p:cNvPr id="68618" name="Line 10"/>
              <p:cNvSpPr>
                <a:spLocks noChangeShapeType="1"/>
              </p:cNvSpPr>
              <p:nvPr/>
            </p:nvSpPr>
            <p:spPr bwMode="auto">
              <a:xfrm>
                <a:off x="2880" y="744"/>
                <a:ext cx="0" cy="272"/>
              </a:xfrm>
              <a:prstGeom prst="rect">
                <a:avLst/>
              </a:prstGeom>
              <a:grpFill/>
              <a:ln w="38100">
                <a:solidFill>
                  <a:schemeClr val="tx1"/>
                </a:solidFill>
                <a:round/>
                <a:headEnd/>
                <a:tailEnd/>
              </a:ln>
              <a:effectLst/>
            </p:spPr>
            <p:txBody>
              <a:bodyPr anchor="ctr"/>
              <a:lstStyle/>
              <a:p>
                <a:endParaRPr lang="en-GB"/>
              </a:p>
            </p:txBody>
          </p:sp>
          <p:sp>
            <p:nvSpPr>
              <p:cNvPr id="68619" name="AutoShape 11"/>
              <p:cNvSpPr>
                <a:spLocks noChangeArrowheads="1"/>
              </p:cNvSpPr>
              <p:nvPr/>
            </p:nvSpPr>
            <p:spPr bwMode="auto">
              <a:xfrm>
                <a:off x="1565" y="119"/>
                <a:ext cx="2587" cy="644"/>
              </a:xfrm>
              <a:prstGeom prst="rect">
                <a:avLst/>
              </a:prstGeom>
              <a:grpFill/>
              <a:ln w="9525">
                <a:solidFill>
                  <a:schemeClr val="tx1"/>
                </a:solidFill>
                <a:miter lim="800000"/>
                <a:headEnd/>
                <a:tailEnd/>
              </a:ln>
              <a:effectLst/>
            </p:spPr>
            <p:txBody>
              <a:bodyPr anchor="ctr"/>
              <a:lstStyle/>
              <a:p>
                <a:pPr algn="ctr"/>
                <a:r>
                  <a:rPr lang="en-GB" sz="2800" b="1" i="1" dirty="0">
                    <a:latin typeface="Calibri" pitchFamily="34" charset="0"/>
                  </a:rPr>
                  <a:t>Job Production</a:t>
                </a:r>
              </a:p>
              <a:p>
                <a:pPr algn="ctr"/>
                <a:endParaRPr lang="en-GB" sz="900" b="1" i="1" dirty="0">
                  <a:latin typeface="Calibri" pitchFamily="34" charset="0"/>
                </a:endParaRPr>
              </a:p>
              <a:p>
                <a:pPr algn="ctr"/>
                <a:r>
                  <a:rPr lang="en-GB" b="1" i="1" dirty="0">
                    <a:latin typeface="Calibri" pitchFamily="34" charset="0"/>
                  </a:rPr>
                  <a:t>Advantages &amp; Disadvantages</a:t>
                </a:r>
              </a:p>
            </p:txBody>
          </p:sp>
        </p:grpSp>
        <p:sp>
          <p:nvSpPr>
            <p:cNvPr id="68620" name="Line 12"/>
            <p:cNvSpPr>
              <a:spLocks noChangeShapeType="1"/>
            </p:cNvSpPr>
            <p:nvPr/>
          </p:nvSpPr>
          <p:spPr bwMode="auto">
            <a:xfrm>
              <a:off x="1338" y="1026"/>
              <a:ext cx="3176" cy="0"/>
            </a:xfrm>
            <a:prstGeom prst="rect">
              <a:avLst/>
            </a:prstGeom>
            <a:grpFill/>
            <a:ln w="38100">
              <a:solidFill>
                <a:schemeClr val="tx1"/>
              </a:solidFill>
              <a:round/>
              <a:headEnd/>
              <a:tailEnd/>
            </a:ln>
            <a:effectLst/>
          </p:spPr>
          <p:txBody>
            <a:bodyPr anchor="ctr"/>
            <a:lstStyle/>
            <a:p>
              <a:endParaRPr lang="en-GB"/>
            </a:p>
          </p:txBody>
        </p:sp>
      </p:grpSp>
      <p:pic>
        <p:nvPicPr>
          <p:cNvPr id="14" name="Picture 13"/>
          <p:cNvPicPr>
            <a:picLocks noChangeAspect="1"/>
          </p:cNvPicPr>
          <p:nvPr/>
        </p:nvPicPr>
        <p:blipFill>
          <a:blip r:embed="rId4" cstate="print"/>
          <a:stretch>
            <a:fillRect/>
          </a:stretch>
        </p:blipFill>
        <p:spPr>
          <a:xfrm>
            <a:off x="7543800" y="294571"/>
            <a:ext cx="1296924" cy="1305629"/>
          </a:xfrm>
          <a:prstGeom prst="ellipse">
            <a:avLst/>
          </a:prstGeom>
        </p:spPr>
      </p:pic>
      <p:pic>
        <p:nvPicPr>
          <p:cNvPr id="15" name="Picture 14"/>
          <p:cNvPicPr>
            <a:picLocks noChangeAspect="1"/>
          </p:cNvPicPr>
          <p:nvPr/>
        </p:nvPicPr>
        <p:blipFill>
          <a:blip r:embed="rId5" cstate="print"/>
          <a:stretch>
            <a:fillRect/>
          </a:stretch>
        </p:blipFill>
        <p:spPr>
          <a:xfrm>
            <a:off x="302817" y="304800"/>
            <a:ext cx="1297383" cy="1272273"/>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4E0ECAD7-55E2-46A1-8B60-B5879DCC539F}" type="slidenum">
              <a:rPr lang="en-GB"/>
              <a:pPr/>
              <a:t>32</a:t>
            </a:fld>
            <a:endParaRPr lang="en-GB"/>
          </a:p>
        </p:txBody>
      </p:sp>
      <p:grpSp>
        <p:nvGrpSpPr>
          <p:cNvPr id="2" name="Group 2"/>
          <p:cNvGrpSpPr>
            <a:grpSpLocks/>
          </p:cNvGrpSpPr>
          <p:nvPr/>
        </p:nvGrpSpPr>
        <p:grpSpPr bwMode="auto">
          <a:xfrm>
            <a:off x="323850" y="1636713"/>
            <a:ext cx="3962400" cy="4933567"/>
            <a:chOff x="204" y="1026"/>
            <a:chExt cx="2496" cy="2915"/>
          </a:xfrm>
        </p:grpSpPr>
        <p:sp>
          <p:nvSpPr>
            <p:cNvPr id="69635" name="Line 3"/>
            <p:cNvSpPr>
              <a:spLocks noChangeShapeType="1"/>
            </p:cNvSpPr>
            <p:nvPr/>
          </p:nvSpPr>
          <p:spPr bwMode="auto">
            <a:xfrm>
              <a:off x="1338" y="1026"/>
              <a:ext cx="0" cy="454"/>
            </a:xfrm>
            <a:prstGeom prst="line">
              <a:avLst/>
            </a:prstGeom>
            <a:noFill/>
            <a:ln w="38100">
              <a:solidFill>
                <a:schemeClr val="tx1"/>
              </a:solidFill>
              <a:round/>
              <a:headEnd/>
              <a:tailEnd/>
            </a:ln>
            <a:effectLst/>
          </p:spPr>
          <p:txBody>
            <a:bodyPr/>
            <a:lstStyle/>
            <a:p>
              <a:pPr>
                <a:buFont typeface="Arial" pitchFamily="34" charset="0"/>
                <a:buChar char="•"/>
              </a:pPr>
              <a:endParaRPr lang="en-GB"/>
            </a:p>
          </p:txBody>
        </p:sp>
        <p:sp>
          <p:nvSpPr>
            <p:cNvPr id="69636" name="AutoShape 4"/>
            <p:cNvSpPr>
              <a:spLocks noChangeArrowheads="1"/>
            </p:cNvSpPr>
            <p:nvPr/>
          </p:nvSpPr>
          <p:spPr bwMode="auto">
            <a:xfrm>
              <a:off x="204" y="1310"/>
              <a:ext cx="2496" cy="2631"/>
            </a:xfrm>
            <a:prstGeom prst="roundRect">
              <a:avLst>
                <a:gd name="adj" fmla="val 16667"/>
              </a:avLst>
            </a:prstGeom>
            <a:solidFill>
              <a:schemeClr val="accent5"/>
            </a:solidFill>
            <a:ln w="9525">
              <a:solidFill>
                <a:schemeClr val="tx1"/>
              </a:solidFill>
              <a:round/>
              <a:headEnd/>
              <a:tailEnd/>
            </a:ln>
            <a:effectLst/>
          </p:spPr>
          <p:txBody>
            <a:bodyPr/>
            <a:lstStyle/>
            <a:p>
              <a:pPr algn="ctr"/>
              <a:r>
                <a:rPr lang="en-GB" b="1" i="1" dirty="0">
                  <a:latin typeface="Calibri" pitchFamily="34" charset="0"/>
                </a:rPr>
                <a:t>Advantages</a:t>
              </a:r>
              <a:endParaRPr lang="en-GB" dirty="0">
                <a:latin typeface="Calibri" pitchFamily="34" charset="0"/>
              </a:endParaRPr>
            </a:p>
            <a:p>
              <a:pPr>
                <a:buFont typeface="Arial" pitchFamily="34" charset="0"/>
                <a:buChar char="•"/>
              </a:pPr>
              <a:endParaRPr lang="en-GB" sz="900" b="1" dirty="0">
                <a:latin typeface="Calibri" pitchFamily="34" charset="0"/>
              </a:endParaRPr>
            </a:p>
            <a:p>
              <a:pPr>
                <a:buFont typeface="Wingdings" pitchFamily="2" charset="2"/>
                <a:buChar char="ü"/>
              </a:pPr>
              <a:r>
                <a:rPr lang="en-GB" dirty="0">
                  <a:latin typeface="Calibri" pitchFamily="34" charset="0"/>
                </a:rPr>
                <a:t>  Batches can be changed to an extent in order to meet specific customer requirements increasing customer satisfaction; </a:t>
              </a:r>
            </a:p>
            <a:p>
              <a:pPr>
                <a:buFont typeface="Wingdings" pitchFamily="2" charset="2"/>
                <a:buChar char="ü"/>
              </a:pPr>
              <a:endParaRPr lang="en-GB" sz="900" dirty="0">
                <a:latin typeface="Calibri" pitchFamily="34" charset="0"/>
              </a:endParaRPr>
            </a:p>
            <a:p>
              <a:pPr>
                <a:buFont typeface="Wingdings" pitchFamily="2" charset="2"/>
                <a:buChar char="ü"/>
              </a:pPr>
              <a:r>
                <a:rPr lang="en-GB" dirty="0">
                  <a:latin typeface="Calibri" pitchFamily="34" charset="0"/>
                </a:rPr>
                <a:t>  Reduces the need for costly, highly skilled staff; </a:t>
              </a:r>
            </a:p>
            <a:p>
              <a:pPr>
                <a:buFont typeface="Wingdings" pitchFamily="2" charset="2"/>
                <a:buChar char="ü"/>
              </a:pPr>
              <a:endParaRPr lang="en-GB" sz="900" dirty="0">
                <a:latin typeface="Calibri" pitchFamily="34" charset="0"/>
              </a:endParaRPr>
            </a:p>
            <a:p>
              <a:pPr>
                <a:buFont typeface="Wingdings" pitchFamily="2" charset="2"/>
                <a:buChar char="ü"/>
              </a:pPr>
              <a:r>
                <a:rPr lang="en-GB" dirty="0">
                  <a:latin typeface="Calibri" pitchFamily="34" charset="0"/>
                </a:rPr>
                <a:t>  Machinery can be relatively standardised, which helps to reduce costs;</a:t>
              </a:r>
              <a:br>
                <a:rPr lang="en-GB" dirty="0">
                  <a:latin typeface="Calibri" pitchFamily="34" charset="0"/>
                </a:rPr>
              </a:br>
              <a:endParaRPr lang="en-GB" sz="900" dirty="0">
                <a:latin typeface="Calibri" pitchFamily="34" charset="0"/>
              </a:endParaRPr>
            </a:p>
            <a:p>
              <a:pPr>
                <a:buFont typeface="Wingdings" pitchFamily="2" charset="2"/>
                <a:buChar char="ü"/>
              </a:pPr>
              <a:r>
                <a:rPr lang="en-GB" dirty="0">
                  <a:latin typeface="Calibri" pitchFamily="34" charset="0"/>
                </a:rPr>
                <a:t>  May be able to save money as bulk buying of raw materials is possible.</a:t>
              </a:r>
            </a:p>
          </p:txBody>
        </p:sp>
      </p:grpSp>
      <p:grpSp>
        <p:nvGrpSpPr>
          <p:cNvPr id="3" name="Group 5"/>
          <p:cNvGrpSpPr>
            <a:grpSpLocks/>
          </p:cNvGrpSpPr>
          <p:nvPr/>
        </p:nvGrpSpPr>
        <p:grpSpPr bwMode="auto">
          <a:xfrm>
            <a:off x="4953000" y="1620947"/>
            <a:ext cx="3944937" cy="4950492"/>
            <a:chOff x="3107" y="1026"/>
            <a:chExt cx="2485" cy="2925"/>
          </a:xfrm>
        </p:grpSpPr>
        <p:sp>
          <p:nvSpPr>
            <p:cNvPr id="69638" name="Line 6"/>
            <p:cNvSpPr>
              <a:spLocks noChangeShapeType="1"/>
            </p:cNvSpPr>
            <p:nvPr/>
          </p:nvSpPr>
          <p:spPr bwMode="auto">
            <a:xfrm>
              <a:off x="4513" y="1026"/>
              <a:ext cx="0" cy="454"/>
            </a:xfrm>
            <a:prstGeom prst="line">
              <a:avLst/>
            </a:prstGeom>
            <a:noFill/>
            <a:ln w="38100">
              <a:solidFill>
                <a:schemeClr val="tx1"/>
              </a:solidFill>
              <a:round/>
              <a:headEnd/>
              <a:tailEnd/>
            </a:ln>
            <a:effectLst/>
          </p:spPr>
          <p:txBody>
            <a:bodyPr/>
            <a:lstStyle/>
            <a:p>
              <a:pPr>
                <a:buFont typeface="Arial" pitchFamily="34" charset="0"/>
                <a:buChar char="•"/>
              </a:pPr>
              <a:endParaRPr lang="en-GB" dirty="0"/>
            </a:p>
          </p:txBody>
        </p:sp>
        <p:sp>
          <p:nvSpPr>
            <p:cNvPr id="69639" name="AutoShape 7"/>
            <p:cNvSpPr>
              <a:spLocks noChangeArrowheads="1"/>
            </p:cNvSpPr>
            <p:nvPr/>
          </p:nvSpPr>
          <p:spPr bwMode="auto">
            <a:xfrm>
              <a:off x="3107" y="1320"/>
              <a:ext cx="2485" cy="2631"/>
            </a:xfrm>
            <a:prstGeom prst="roundRect">
              <a:avLst>
                <a:gd name="adj" fmla="val 16667"/>
              </a:avLst>
            </a:prstGeom>
            <a:solidFill>
              <a:schemeClr val="accent5"/>
            </a:solidFill>
            <a:ln w="9525">
              <a:solidFill>
                <a:schemeClr val="tx1"/>
              </a:solidFill>
              <a:round/>
              <a:headEnd/>
              <a:tailEnd/>
            </a:ln>
            <a:effectLst/>
          </p:spPr>
          <p:txBody>
            <a:bodyPr/>
            <a:lstStyle/>
            <a:p>
              <a:pPr algn="ctr"/>
              <a:r>
                <a:rPr lang="en-GB" b="1" i="1" dirty="0">
                  <a:latin typeface="Calibri" pitchFamily="34" charset="0"/>
                </a:rPr>
                <a:t>Disadvantages</a:t>
              </a:r>
            </a:p>
            <a:p>
              <a:pPr>
                <a:buFont typeface="Arial" pitchFamily="34" charset="0"/>
                <a:buChar char="•"/>
              </a:pPr>
              <a:endParaRPr lang="en-GB" sz="900" b="1" dirty="0">
                <a:latin typeface="Calibri" pitchFamily="34" charset="0"/>
              </a:endParaRPr>
            </a:p>
            <a:p>
              <a:pPr>
                <a:buBlip>
                  <a:blip r:embed="rId3"/>
                </a:buBlip>
              </a:pPr>
              <a:r>
                <a:rPr lang="en-GB" dirty="0">
                  <a:latin typeface="Calibri" pitchFamily="34" charset="0"/>
                </a:rPr>
                <a:t> </a:t>
              </a:r>
              <a:r>
                <a:rPr lang="en-GB" dirty="0" smtClean="0">
                  <a:latin typeface="Calibri" pitchFamily="34" charset="0"/>
                </a:rPr>
                <a:t> Expensive </a:t>
              </a:r>
              <a:r>
                <a:rPr lang="en-GB" dirty="0">
                  <a:latin typeface="Calibri" pitchFamily="34" charset="0"/>
                </a:rPr>
                <a:t>machinery is likely to be required;</a:t>
              </a:r>
            </a:p>
            <a:p>
              <a:pPr>
                <a:buBlip>
                  <a:blip r:embed="rId3"/>
                </a:buBlip>
              </a:pPr>
              <a:endParaRPr lang="en-GB" sz="900" dirty="0">
                <a:latin typeface="Calibri" pitchFamily="34" charset="0"/>
              </a:endParaRPr>
            </a:p>
            <a:p>
              <a:pPr>
                <a:buBlip>
                  <a:blip r:embed="rId3"/>
                </a:buBlip>
              </a:pPr>
              <a:r>
                <a:rPr lang="en-GB" dirty="0" smtClean="0">
                  <a:latin typeface="Calibri" pitchFamily="34" charset="0"/>
                </a:rPr>
                <a:t>  </a:t>
              </a:r>
              <a:r>
                <a:rPr lang="en-GB" dirty="0">
                  <a:latin typeface="Calibri" pitchFamily="34" charset="0"/>
                </a:rPr>
                <a:t>Machines and employees may sit idle between batches so costs can increase; </a:t>
              </a:r>
            </a:p>
            <a:p>
              <a:pPr>
                <a:buBlip>
                  <a:blip r:embed="rId3"/>
                </a:buBlip>
              </a:pPr>
              <a:endParaRPr lang="en-GB" sz="900" dirty="0">
                <a:latin typeface="Calibri" pitchFamily="34" charset="0"/>
              </a:endParaRPr>
            </a:p>
            <a:p>
              <a:pPr>
                <a:buBlip>
                  <a:blip r:embed="rId3"/>
                </a:buBlip>
              </a:pPr>
              <a:r>
                <a:rPr lang="en-GB" dirty="0" smtClean="0">
                  <a:latin typeface="Calibri" pitchFamily="34" charset="0"/>
                </a:rPr>
                <a:t>  </a:t>
              </a:r>
              <a:r>
                <a:rPr lang="en-GB" dirty="0">
                  <a:latin typeface="Calibri" pitchFamily="34" charset="0"/>
                </a:rPr>
                <a:t>If batches sizes are small then the costs of producing each item will still be high and so the price charged can be high; </a:t>
              </a:r>
            </a:p>
            <a:p>
              <a:pPr>
                <a:buBlip>
                  <a:blip r:embed="rId3"/>
                </a:buBlip>
              </a:pPr>
              <a:endParaRPr lang="en-GB" sz="900" dirty="0">
                <a:latin typeface="Calibri" pitchFamily="34" charset="0"/>
              </a:endParaRPr>
            </a:p>
            <a:p>
              <a:pPr>
                <a:buBlip>
                  <a:blip r:embed="rId3"/>
                </a:buBlip>
              </a:pPr>
              <a:r>
                <a:rPr lang="en-GB" dirty="0">
                  <a:latin typeface="Calibri" pitchFamily="34" charset="0"/>
                </a:rPr>
                <a:t> </a:t>
              </a:r>
              <a:r>
                <a:rPr lang="en-GB" dirty="0" smtClean="0">
                  <a:latin typeface="Calibri" pitchFamily="34" charset="0"/>
                </a:rPr>
                <a:t> Any </a:t>
              </a:r>
              <a:r>
                <a:rPr lang="en-GB" dirty="0">
                  <a:latin typeface="Calibri" pitchFamily="34" charset="0"/>
                </a:rPr>
                <a:t>mistakes can result in the whole batch being wasted which costs time and money</a:t>
              </a:r>
              <a:r>
                <a:rPr lang="en-GB" dirty="0" smtClean="0">
                  <a:latin typeface="Calibri" pitchFamily="34" charset="0"/>
                </a:rPr>
                <a:t>.</a:t>
              </a:r>
              <a:endParaRPr lang="en-GB" dirty="0">
                <a:latin typeface="Calibri" pitchFamily="34" charset="0"/>
              </a:endParaRPr>
            </a:p>
          </p:txBody>
        </p:sp>
      </p:grpSp>
      <p:grpSp>
        <p:nvGrpSpPr>
          <p:cNvPr id="4" name="Group 8"/>
          <p:cNvGrpSpPr>
            <a:grpSpLocks/>
          </p:cNvGrpSpPr>
          <p:nvPr/>
        </p:nvGrpSpPr>
        <p:grpSpPr bwMode="auto">
          <a:xfrm>
            <a:off x="2124075" y="188913"/>
            <a:ext cx="5041900" cy="1446212"/>
            <a:chOff x="1338" y="119"/>
            <a:chExt cx="3176" cy="911"/>
          </a:xfrm>
        </p:grpSpPr>
        <p:grpSp>
          <p:nvGrpSpPr>
            <p:cNvPr id="5" name="Group 9"/>
            <p:cNvGrpSpPr>
              <a:grpSpLocks/>
            </p:cNvGrpSpPr>
            <p:nvPr/>
          </p:nvGrpSpPr>
          <p:grpSpPr bwMode="auto">
            <a:xfrm>
              <a:off x="1565" y="119"/>
              <a:ext cx="2587" cy="907"/>
              <a:chOff x="1565" y="119"/>
              <a:chExt cx="2587" cy="907"/>
            </a:xfrm>
          </p:grpSpPr>
          <p:sp>
            <p:nvSpPr>
              <p:cNvPr id="69642" name="Line 10"/>
              <p:cNvSpPr>
                <a:spLocks noChangeShapeType="1"/>
              </p:cNvSpPr>
              <p:nvPr/>
            </p:nvSpPr>
            <p:spPr bwMode="auto">
              <a:xfrm>
                <a:off x="2880" y="754"/>
                <a:ext cx="0" cy="272"/>
              </a:xfrm>
              <a:prstGeom prst="rect">
                <a:avLst/>
              </a:prstGeom>
              <a:noFill/>
              <a:ln w="38100">
                <a:solidFill>
                  <a:schemeClr val="tx1"/>
                </a:solidFill>
                <a:round/>
                <a:headEnd/>
                <a:tailEnd/>
              </a:ln>
              <a:effectLst/>
            </p:spPr>
            <p:txBody>
              <a:bodyPr/>
              <a:lstStyle/>
              <a:p>
                <a:endParaRPr lang="en-GB"/>
              </a:p>
            </p:txBody>
          </p:sp>
          <p:sp>
            <p:nvSpPr>
              <p:cNvPr id="69643" name="AutoShape 11"/>
              <p:cNvSpPr>
                <a:spLocks noChangeArrowheads="1"/>
              </p:cNvSpPr>
              <p:nvPr/>
            </p:nvSpPr>
            <p:spPr bwMode="auto">
              <a:xfrm>
                <a:off x="1565" y="119"/>
                <a:ext cx="2587" cy="644"/>
              </a:xfrm>
              <a:prstGeom prst="rect">
                <a:avLst/>
              </a:prstGeom>
              <a:solidFill>
                <a:schemeClr val="accent5"/>
              </a:solidFill>
              <a:ln w="9525">
                <a:solidFill>
                  <a:schemeClr val="tx1"/>
                </a:solidFill>
                <a:miter lim="800000"/>
                <a:headEnd/>
                <a:tailEnd/>
              </a:ln>
              <a:effectLst/>
            </p:spPr>
            <p:txBody>
              <a:bodyPr anchor="ctr"/>
              <a:lstStyle/>
              <a:p>
                <a:pPr algn="ctr"/>
                <a:r>
                  <a:rPr lang="en-GB" sz="2800" b="1" i="1" dirty="0">
                    <a:latin typeface="Calibri" pitchFamily="34" charset="0"/>
                  </a:rPr>
                  <a:t>Batch Production</a:t>
                </a:r>
              </a:p>
              <a:p>
                <a:pPr algn="ctr"/>
                <a:endParaRPr lang="en-GB" sz="900" b="1" i="1" dirty="0">
                  <a:latin typeface="Calibri" pitchFamily="34" charset="0"/>
                </a:endParaRPr>
              </a:p>
              <a:p>
                <a:pPr algn="ctr"/>
                <a:r>
                  <a:rPr lang="en-GB" b="1" i="1" dirty="0">
                    <a:latin typeface="Calibri" pitchFamily="34" charset="0"/>
                  </a:rPr>
                  <a:t>Advantages &amp; Disadvantages</a:t>
                </a:r>
              </a:p>
            </p:txBody>
          </p:sp>
        </p:grpSp>
        <p:sp>
          <p:nvSpPr>
            <p:cNvPr id="69644" name="Line 12"/>
            <p:cNvSpPr>
              <a:spLocks noChangeShapeType="1"/>
            </p:cNvSpPr>
            <p:nvPr/>
          </p:nvSpPr>
          <p:spPr bwMode="auto">
            <a:xfrm>
              <a:off x="1338" y="1030"/>
              <a:ext cx="3176" cy="0"/>
            </a:xfrm>
            <a:prstGeom prst="rect">
              <a:avLst/>
            </a:prstGeom>
            <a:noFill/>
            <a:ln w="38100">
              <a:solidFill>
                <a:schemeClr val="tx1"/>
              </a:solidFill>
              <a:round/>
              <a:headEnd/>
              <a:tailEnd/>
            </a:ln>
            <a:effectLst/>
          </p:spPr>
          <p:txBody>
            <a:bodyPr/>
            <a:lstStyle/>
            <a:p>
              <a:endParaRPr lang="en-GB"/>
            </a:p>
          </p:txBody>
        </p:sp>
      </p:grpSp>
      <p:pic>
        <p:nvPicPr>
          <p:cNvPr id="15" name="Picture 2" descr="http://www.shelflife.ie/wp-content/uploads/2014/08/Heinz-Cream-of-Tomato-1-of-Day-Oct-20111.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304800" y="304800"/>
            <a:ext cx="1282700" cy="1282700"/>
          </a:xfrm>
          <a:prstGeom prst="rect">
            <a:avLst/>
          </a:prstGeom>
          <a:noFill/>
        </p:spPr>
      </p:pic>
      <p:pic>
        <p:nvPicPr>
          <p:cNvPr id="22530" name="Picture 2" descr="https://openclipart.org/image/800px/svg_to_png/158791/mathafix-pain.png"/>
          <p:cNvPicPr>
            <a:picLocks noChangeAspect="1" noChangeArrowheads="1"/>
          </p:cNvPicPr>
          <p:nvPr/>
        </p:nvPicPr>
        <p:blipFill>
          <a:blip r:embed="rId5" cstate="print"/>
          <a:srcRect/>
          <a:stretch>
            <a:fillRect/>
          </a:stretch>
        </p:blipFill>
        <p:spPr bwMode="auto">
          <a:xfrm>
            <a:off x="7543800" y="304800"/>
            <a:ext cx="1374238" cy="1095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4DC135BD-358A-44E5-8F34-AD6FC8A4B762}" type="slidenum">
              <a:rPr lang="en-GB"/>
              <a:pPr/>
              <a:t>33</a:t>
            </a:fld>
            <a:endParaRPr lang="en-GB"/>
          </a:p>
        </p:txBody>
      </p:sp>
      <p:grpSp>
        <p:nvGrpSpPr>
          <p:cNvPr id="2" name="Group 2"/>
          <p:cNvGrpSpPr>
            <a:grpSpLocks/>
          </p:cNvGrpSpPr>
          <p:nvPr/>
        </p:nvGrpSpPr>
        <p:grpSpPr bwMode="auto">
          <a:xfrm>
            <a:off x="323850" y="1621480"/>
            <a:ext cx="3962400" cy="4965724"/>
            <a:chOff x="204" y="1017"/>
            <a:chExt cx="2496" cy="2934"/>
          </a:xfrm>
          <a:solidFill>
            <a:schemeClr val="accent5"/>
          </a:solidFill>
        </p:grpSpPr>
        <p:sp>
          <p:nvSpPr>
            <p:cNvPr id="70659" name="Line 3"/>
            <p:cNvSpPr>
              <a:spLocks noChangeShapeType="1"/>
            </p:cNvSpPr>
            <p:nvPr/>
          </p:nvSpPr>
          <p:spPr bwMode="auto">
            <a:xfrm>
              <a:off x="1338" y="1017"/>
              <a:ext cx="0" cy="454"/>
            </a:xfrm>
            <a:prstGeom prst="line">
              <a:avLst/>
            </a:prstGeom>
            <a:grpFill/>
            <a:ln w="38100">
              <a:solidFill>
                <a:schemeClr val="tx1"/>
              </a:solidFill>
              <a:round/>
              <a:headEnd/>
              <a:tailEnd/>
            </a:ln>
            <a:effectLst/>
          </p:spPr>
          <p:txBody>
            <a:bodyPr/>
            <a:lstStyle/>
            <a:p>
              <a:pPr>
                <a:buFont typeface="Arial" pitchFamily="34" charset="0"/>
                <a:buChar char="•"/>
              </a:pPr>
              <a:endParaRPr lang="en-GB" dirty="0"/>
            </a:p>
          </p:txBody>
        </p:sp>
        <p:sp>
          <p:nvSpPr>
            <p:cNvPr id="70660" name="AutoShape 4"/>
            <p:cNvSpPr>
              <a:spLocks noChangeArrowheads="1"/>
            </p:cNvSpPr>
            <p:nvPr/>
          </p:nvSpPr>
          <p:spPr bwMode="auto">
            <a:xfrm>
              <a:off x="204" y="1320"/>
              <a:ext cx="2496" cy="2631"/>
            </a:xfrm>
            <a:prstGeom prst="roundRect">
              <a:avLst>
                <a:gd name="adj" fmla="val 16667"/>
              </a:avLst>
            </a:prstGeom>
            <a:grpFill/>
            <a:ln w="9525">
              <a:solidFill>
                <a:schemeClr val="tx1"/>
              </a:solidFill>
              <a:round/>
              <a:headEnd/>
              <a:tailEnd/>
            </a:ln>
            <a:effectLst/>
          </p:spPr>
          <p:txBody>
            <a:bodyPr/>
            <a:lstStyle/>
            <a:p>
              <a:pPr algn="ctr"/>
              <a:r>
                <a:rPr lang="en-GB" b="1" i="1" dirty="0">
                  <a:latin typeface="Calibri" pitchFamily="34" charset="0"/>
                </a:rPr>
                <a:t>Advantages</a:t>
              </a:r>
              <a:endParaRPr lang="en-GB" dirty="0">
                <a:latin typeface="Calibri" pitchFamily="34" charset="0"/>
              </a:endParaRPr>
            </a:p>
            <a:p>
              <a:pPr>
                <a:buFont typeface="Arial" pitchFamily="34" charset="0"/>
                <a:buChar char="•"/>
              </a:pPr>
              <a:endParaRPr lang="en-GB" sz="900" b="1" dirty="0">
                <a:latin typeface="Calibri" pitchFamily="34" charset="0"/>
              </a:endParaRPr>
            </a:p>
            <a:p>
              <a:pPr>
                <a:buFont typeface="Wingdings" pitchFamily="2" charset="2"/>
                <a:buChar char="ü"/>
              </a:pPr>
              <a:r>
                <a:rPr lang="en-GB" dirty="0">
                  <a:latin typeface="Calibri" pitchFamily="34" charset="0"/>
                </a:rPr>
                <a:t>  Increases productivity as huge quantities can be produced; </a:t>
              </a:r>
            </a:p>
            <a:p>
              <a:pPr>
                <a:buFont typeface="Wingdings" pitchFamily="2" charset="2"/>
                <a:buChar char="ü"/>
              </a:pPr>
              <a:endParaRPr lang="en-GB" sz="900" dirty="0">
                <a:latin typeface="Calibri" pitchFamily="34" charset="0"/>
              </a:endParaRPr>
            </a:p>
            <a:p>
              <a:pPr>
                <a:buFont typeface="Wingdings" pitchFamily="2" charset="2"/>
                <a:buChar char="ü"/>
              </a:pPr>
              <a:r>
                <a:rPr lang="en-GB" dirty="0">
                  <a:latin typeface="Calibri" pitchFamily="34" charset="0"/>
                </a:rPr>
                <a:t>  Time and money is saved as machines can do the work faster than humans and do not require breaks and so can work continuously 24/7; </a:t>
              </a:r>
            </a:p>
            <a:p>
              <a:pPr>
                <a:buFont typeface="Wingdings" pitchFamily="2" charset="2"/>
                <a:buChar char="ü"/>
              </a:pPr>
              <a:endParaRPr lang="en-GB" sz="900" dirty="0">
                <a:latin typeface="Calibri" pitchFamily="34" charset="0"/>
              </a:endParaRPr>
            </a:p>
            <a:p>
              <a:pPr>
                <a:buFont typeface="Wingdings" pitchFamily="2" charset="2"/>
                <a:buChar char="ü"/>
              </a:pPr>
              <a:r>
                <a:rPr lang="en-GB" dirty="0">
                  <a:latin typeface="Calibri" pitchFamily="34" charset="0"/>
                </a:rPr>
                <a:t>  Waste is reduced as machines are more accurate and make less errors than humans; </a:t>
              </a:r>
            </a:p>
            <a:p>
              <a:pPr>
                <a:buFont typeface="Wingdings" pitchFamily="2" charset="2"/>
                <a:buChar char="ü"/>
              </a:pPr>
              <a:endParaRPr lang="en-GB" sz="900" dirty="0">
                <a:latin typeface="Calibri" pitchFamily="34" charset="0"/>
              </a:endParaRPr>
            </a:p>
            <a:p>
              <a:pPr>
                <a:buFont typeface="Wingdings" pitchFamily="2" charset="2"/>
                <a:buChar char="ü"/>
              </a:pPr>
              <a:r>
                <a:rPr lang="en-GB" dirty="0">
                  <a:latin typeface="Calibri" pitchFamily="34" charset="0"/>
                </a:rPr>
                <a:t>  Much lower labour costs as fewer workers are required.</a:t>
              </a:r>
            </a:p>
          </p:txBody>
        </p:sp>
      </p:grpSp>
      <p:grpSp>
        <p:nvGrpSpPr>
          <p:cNvPr id="3" name="Group 5"/>
          <p:cNvGrpSpPr>
            <a:grpSpLocks/>
          </p:cNvGrpSpPr>
          <p:nvPr/>
        </p:nvGrpSpPr>
        <p:grpSpPr bwMode="auto">
          <a:xfrm>
            <a:off x="4963895" y="1620947"/>
            <a:ext cx="3944937" cy="4950492"/>
            <a:chOff x="3107" y="1026"/>
            <a:chExt cx="2485" cy="2925"/>
          </a:xfrm>
          <a:solidFill>
            <a:schemeClr val="accent5"/>
          </a:solidFill>
        </p:grpSpPr>
        <p:sp>
          <p:nvSpPr>
            <p:cNvPr id="70662" name="Line 6"/>
            <p:cNvSpPr>
              <a:spLocks noChangeShapeType="1"/>
            </p:cNvSpPr>
            <p:nvPr/>
          </p:nvSpPr>
          <p:spPr bwMode="auto">
            <a:xfrm>
              <a:off x="4503" y="1026"/>
              <a:ext cx="0" cy="454"/>
            </a:xfrm>
            <a:prstGeom prst="line">
              <a:avLst/>
            </a:prstGeom>
            <a:grpFill/>
            <a:ln w="38100">
              <a:solidFill>
                <a:schemeClr val="tx1"/>
              </a:solidFill>
              <a:round/>
              <a:headEnd/>
              <a:tailEnd/>
            </a:ln>
            <a:effectLst/>
          </p:spPr>
          <p:txBody>
            <a:bodyPr/>
            <a:lstStyle/>
            <a:p>
              <a:pPr>
                <a:buFont typeface="Arial" pitchFamily="34" charset="0"/>
                <a:buChar char="•"/>
              </a:pPr>
              <a:endParaRPr lang="en-GB"/>
            </a:p>
          </p:txBody>
        </p:sp>
        <p:sp>
          <p:nvSpPr>
            <p:cNvPr id="70663" name="AutoShape 7"/>
            <p:cNvSpPr>
              <a:spLocks noChangeArrowheads="1"/>
            </p:cNvSpPr>
            <p:nvPr/>
          </p:nvSpPr>
          <p:spPr bwMode="auto">
            <a:xfrm>
              <a:off x="3107" y="1320"/>
              <a:ext cx="2485" cy="2631"/>
            </a:xfrm>
            <a:prstGeom prst="roundRect">
              <a:avLst>
                <a:gd name="adj" fmla="val 16667"/>
              </a:avLst>
            </a:prstGeom>
            <a:grpFill/>
            <a:ln w="9525">
              <a:solidFill>
                <a:schemeClr val="tx1"/>
              </a:solidFill>
              <a:round/>
              <a:headEnd/>
              <a:tailEnd/>
            </a:ln>
            <a:effectLst/>
          </p:spPr>
          <p:txBody>
            <a:bodyPr/>
            <a:lstStyle/>
            <a:p>
              <a:pPr algn="ctr"/>
              <a:r>
                <a:rPr lang="en-GB" b="1" i="1" dirty="0" smtClean="0">
                  <a:latin typeface="Calibri" pitchFamily="34" charset="0"/>
                </a:rPr>
                <a:t>Disadvantages</a:t>
              </a:r>
              <a:endParaRPr lang="en-GB" b="1" i="1" dirty="0">
                <a:latin typeface="Calibri" pitchFamily="34" charset="0"/>
              </a:endParaRPr>
            </a:p>
            <a:p>
              <a:pPr>
                <a:buFont typeface="Arial" pitchFamily="34" charset="0"/>
                <a:buChar char="•"/>
              </a:pPr>
              <a:endParaRPr lang="en-GB" sz="900" b="1" dirty="0">
                <a:latin typeface="Calibri" pitchFamily="34" charset="0"/>
              </a:endParaRPr>
            </a:p>
            <a:p>
              <a:pPr>
                <a:buBlip>
                  <a:blip r:embed="rId3"/>
                </a:buBlip>
              </a:pPr>
              <a:r>
                <a:rPr lang="en-GB" dirty="0">
                  <a:latin typeface="Calibri" pitchFamily="34" charset="0"/>
                </a:rPr>
                <a:t>  Individual customer requirements cannot be met as each product is identical and there must be a high demand for it;</a:t>
              </a:r>
              <a:br>
                <a:rPr lang="en-GB" dirty="0">
                  <a:latin typeface="Calibri" pitchFamily="34" charset="0"/>
                </a:rPr>
              </a:br>
              <a:endParaRPr lang="en-GB" sz="900" dirty="0">
                <a:latin typeface="Calibri" pitchFamily="34" charset="0"/>
              </a:endParaRPr>
            </a:p>
            <a:p>
              <a:pPr>
                <a:buBlip>
                  <a:blip r:embed="rId3"/>
                </a:buBlip>
              </a:pPr>
              <a:r>
                <a:rPr lang="en-GB" dirty="0">
                  <a:latin typeface="Calibri" pitchFamily="34" charset="0"/>
                </a:rPr>
                <a:t>  It is costly to buy and set up the technology required </a:t>
              </a:r>
              <a:r>
                <a:rPr lang="en-GB" dirty="0" err="1">
                  <a:latin typeface="Calibri" pitchFamily="34" charset="0"/>
                </a:rPr>
                <a:t>ie</a:t>
              </a:r>
              <a:r>
                <a:rPr lang="en-GB" dirty="0">
                  <a:latin typeface="Calibri" pitchFamily="34" charset="0"/>
                </a:rPr>
                <a:t> machinery and equipment; </a:t>
              </a:r>
            </a:p>
            <a:p>
              <a:pPr>
                <a:buBlip>
                  <a:blip r:embed="rId3"/>
                </a:buBlip>
              </a:pPr>
              <a:endParaRPr lang="en-GB" sz="900" dirty="0">
                <a:latin typeface="Calibri" pitchFamily="34" charset="0"/>
              </a:endParaRPr>
            </a:p>
            <a:p>
              <a:pPr>
                <a:buBlip>
                  <a:blip r:embed="rId3"/>
                </a:buBlip>
              </a:pPr>
              <a:r>
                <a:rPr lang="en-GB" dirty="0">
                  <a:latin typeface="Calibri" pitchFamily="34" charset="0"/>
                </a:rPr>
                <a:t>  It is costly if there are faults/machines break down as production may slow down or halt; </a:t>
              </a:r>
            </a:p>
            <a:p>
              <a:pPr>
                <a:buBlip>
                  <a:blip r:embed="rId3"/>
                </a:buBlip>
              </a:pPr>
              <a:endParaRPr lang="en-GB" sz="900" dirty="0">
                <a:latin typeface="Calibri" pitchFamily="34" charset="0"/>
              </a:endParaRPr>
            </a:p>
            <a:p>
              <a:pPr>
                <a:buBlip>
                  <a:blip r:embed="rId3"/>
                </a:buBlip>
              </a:pPr>
              <a:r>
                <a:rPr lang="en-GB" dirty="0">
                  <a:latin typeface="Calibri" pitchFamily="34" charset="0"/>
                </a:rPr>
                <a:t>  Work can be very repetitive for employees.</a:t>
              </a:r>
            </a:p>
          </p:txBody>
        </p:sp>
      </p:grpSp>
      <p:grpSp>
        <p:nvGrpSpPr>
          <p:cNvPr id="4" name="Group 8"/>
          <p:cNvGrpSpPr>
            <a:grpSpLocks/>
          </p:cNvGrpSpPr>
          <p:nvPr/>
        </p:nvGrpSpPr>
        <p:grpSpPr bwMode="auto">
          <a:xfrm>
            <a:off x="2124075" y="188913"/>
            <a:ext cx="5041900" cy="1452562"/>
            <a:chOff x="1338" y="119"/>
            <a:chExt cx="3176" cy="915"/>
          </a:xfrm>
          <a:solidFill>
            <a:schemeClr val="accent5"/>
          </a:solidFill>
        </p:grpSpPr>
        <p:grpSp>
          <p:nvGrpSpPr>
            <p:cNvPr id="5" name="Group 9"/>
            <p:cNvGrpSpPr>
              <a:grpSpLocks/>
            </p:cNvGrpSpPr>
            <p:nvPr/>
          </p:nvGrpSpPr>
          <p:grpSpPr bwMode="auto">
            <a:xfrm>
              <a:off x="1565" y="119"/>
              <a:ext cx="2587" cy="907"/>
              <a:chOff x="1565" y="119"/>
              <a:chExt cx="2587" cy="907"/>
            </a:xfrm>
            <a:grpFill/>
          </p:grpSpPr>
          <p:sp>
            <p:nvSpPr>
              <p:cNvPr id="70666" name="Line 10"/>
              <p:cNvSpPr>
                <a:spLocks noChangeShapeType="1"/>
              </p:cNvSpPr>
              <p:nvPr/>
            </p:nvSpPr>
            <p:spPr bwMode="auto">
              <a:xfrm>
                <a:off x="2880" y="754"/>
                <a:ext cx="0" cy="272"/>
              </a:xfrm>
              <a:prstGeom prst="rect">
                <a:avLst/>
              </a:prstGeom>
              <a:grpFill/>
              <a:ln w="38100">
                <a:solidFill>
                  <a:schemeClr val="tx1"/>
                </a:solidFill>
                <a:round/>
                <a:headEnd/>
                <a:tailEnd/>
              </a:ln>
              <a:effectLst/>
            </p:spPr>
            <p:txBody>
              <a:bodyPr/>
              <a:lstStyle/>
              <a:p>
                <a:endParaRPr lang="en-GB"/>
              </a:p>
            </p:txBody>
          </p:sp>
          <p:sp>
            <p:nvSpPr>
              <p:cNvPr id="70667" name="AutoShape 11"/>
              <p:cNvSpPr>
                <a:spLocks noChangeArrowheads="1"/>
              </p:cNvSpPr>
              <p:nvPr/>
            </p:nvSpPr>
            <p:spPr bwMode="auto">
              <a:xfrm>
                <a:off x="1565" y="119"/>
                <a:ext cx="2587" cy="644"/>
              </a:xfrm>
              <a:prstGeom prst="rect">
                <a:avLst/>
              </a:prstGeom>
              <a:grpFill/>
              <a:ln w="9525">
                <a:solidFill>
                  <a:schemeClr val="tx1"/>
                </a:solidFill>
                <a:miter lim="800000"/>
                <a:headEnd/>
                <a:tailEnd/>
              </a:ln>
              <a:effectLst/>
            </p:spPr>
            <p:txBody>
              <a:bodyPr anchor="ctr"/>
              <a:lstStyle/>
              <a:p>
                <a:pPr algn="ctr"/>
                <a:r>
                  <a:rPr lang="en-GB" sz="2800" b="1" i="1" dirty="0">
                    <a:latin typeface="Calibri" pitchFamily="34" charset="0"/>
                  </a:rPr>
                  <a:t>Flow/Mass Production</a:t>
                </a:r>
              </a:p>
              <a:p>
                <a:pPr algn="ctr"/>
                <a:endParaRPr lang="en-GB" sz="900" b="1" i="1" dirty="0">
                  <a:latin typeface="Calibri" pitchFamily="34" charset="0"/>
                </a:endParaRPr>
              </a:p>
              <a:p>
                <a:pPr algn="ctr"/>
                <a:r>
                  <a:rPr lang="en-GB" b="1" i="1" dirty="0">
                    <a:latin typeface="Calibri" pitchFamily="34" charset="0"/>
                  </a:rPr>
                  <a:t>Advantages &amp; Disadvantages</a:t>
                </a:r>
              </a:p>
            </p:txBody>
          </p:sp>
        </p:grpSp>
        <p:sp>
          <p:nvSpPr>
            <p:cNvPr id="70668" name="Line 12"/>
            <p:cNvSpPr>
              <a:spLocks noChangeShapeType="1"/>
            </p:cNvSpPr>
            <p:nvPr/>
          </p:nvSpPr>
          <p:spPr bwMode="auto">
            <a:xfrm>
              <a:off x="1338" y="1034"/>
              <a:ext cx="3176" cy="0"/>
            </a:xfrm>
            <a:prstGeom prst="rect">
              <a:avLst/>
            </a:prstGeom>
            <a:grpFill/>
            <a:ln w="38100">
              <a:solidFill>
                <a:schemeClr val="tx1"/>
              </a:solidFill>
              <a:round/>
              <a:headEnd/>
              <a:tailEnd/>
            </a:ln>
            <a:effectLst/>
          </p:spPr>
          <p:txBody>
            <a:bodyPr/>
            <a:lstStyle/>
            <a:p>
              <a:endParaRPr lang="en-GB"/>
            </a:p>
          </p:txBody>
        </p:sp>
      </p:grpSp>
      <p:pic>
        <p:nvPicPr>
          <p:cNvPr id="14" name="Picture 10" descr="dglxasset[1]">
            <a:hlinkClick r:id="rId4"/>
          </p:cNvPr>
          <p:cNvPicPr>
            <a:picLocks noChangeAspect="1" noChangeArrowheads="1"/>
          </p:cNvPicPr>
          <p:nvPr/>
        </p:nvPicPr>
        <p:blipFill>
          <a:blip r:embed="rId5" cstate="print"/>
          <a:srcRect/>
          <a:stretch>
            <a:fillRect/>
          </a:stretch>
        </p:blipFill>
        <p:spPr bwMode="auto">
          <a:xfrm>
            <a:off x="7315200" y="228600"/>
            <a:ext cx="1552840" cy="1471613"/>
          </a:xfrm>
          <a:prstGeom prst="rect">
            <a:avLst/>
          </a:prstGeom>
          <a:noFill/>
          <a:ln w="9525">
            <a:noFill/>
            <a:miter lim="800000"/>
            <a:headEnd/>
            <a:tailEnd/>
          </a:ln>
        </p:spPr>
      </p:pic>
      <p:pic>
        <p:nvPicPr>
          <p:cNvPr id="20484" name="Picture 4" descr="https://openclipart.org/image/800px/svg_to_png/202922/1412520728.png"/>
          <p:cNvPicPr>
            <a:picLocks noChangeAspect="1" noChangeArrowheads="1"/>
          </p:cNvPicPr>
          <p:nvPr/>
        </p:nvPicPr>
        <p:blipFill>
          <a:blip r:embed="rId6" cstate="print"/>
          <a:srcRect/>
          <a:stretch>
            <a:fillRect/>
          </a:stretch>
        </p:blipFill>
        <p:spPr bwMode="auto">
          <a:xfrm>
            <a:off x="228600" y="381000"/>
            <a:ext cx="1981200" cy="877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4C895E-3311-44B2-826F-99421C7AB70D}" type="slidenum">
              <a:rPr lang="en-GB" smtClean="0">
                <a:solidFill>
                  <a:srgbClr val="000000"/>
                </a:solidFill>
              </a:rPr>
              <a:pPr>
                <a:defRPr/>
              </a:pPr>
              <a:t>34</a:t>
            </a:fld>
            <a:endParaRPr lang="en-GB">
              <a:solidFill>
                <a:srgbClr val="000000"/>
              </a:solidFill>
            </a:endParaRPr>
          </a:p>
        </p:txBody>
      </p:sp>
      <p:grpSp>
        <p:nvGrpSpPr>
          <p:cNvPr id="3" name="Group 2"/>
          <p:cNvGrpSpPr>
            <a:grpSpLocks/>
          </p:cNvGrpSpPr>
          <p:nvPr/>
        </p:nvGrpSpPr>
        <p:grpSpPr bwMode="auto">
          <a:xfrm>
            <a:off x="4343400" y="1217612"/>
            <a:ext cx="2589213" cy="3887788"/>
            <a:chOff x="2880" y="482"/>
            <a:chExt cx="1631" cy="2449"/>
          </a:xfrm>
          <a:solidFill>
            <a:schemeClr val="accent5"/>
          </a:solidFill>
        </p:grpSpPr>
        <p:sp>
          <p:nvSpPr>
            <p:cNvPr id="4" name="Line 3"/>
            <p:cNvSpPr>
              <a:spLocks noChangeShapeType="1"/>
            </p:cNvSpPr>
            <p:nvPr/>
          </p:nvSpPr>
          <p:spPr bwMode="auto">
            <a:xfrm flipH="1">
              <a:off x="2880" y="1117"/>
              <a:ext cx="907" cy="1814"/>
            </a:xfrm>
            <a:prstGeom prst="line">
              <a:avLst/>
            </a:prstGeom>
            <a:grpFill/>
            <a:ln w="38100">
              <a:solidFill>
                <a:schemeClr val="tx1"/>
              </a:solidFill>
              <a:round/>
              <a:headEnd/>
              <a:tailEnd/>
            </a:ln>
          </p:spPr>
          <p:txBody>
            <a:bodyPr/>
            <a:lstStyle/>
            <a:p>
              <a:endParaRPr lang="en-GB"/>
            </a:p>
          </p:txBody>
        </p:sp>
        <p:sp>
          <p:nvSpPr>
            <p:cNvPr id="5"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p:spPr>
          <p:txBody>
            <a:bodyPr anchor="ctr"/>
            <a:lstStyle/>
            <a:p>
              <a:pPr algn="ctr"/>
              <a:r>
                <a:rPr lang="en-GB" dirty="0" smtClean="0">
                  <a:latin typeface="Calibri" pitchFamily="34" charset="0"/>
                </a:rPr>
                <a:t>How will stock be managed?</a:t>
              </a:r>
              <a:endParaRPr lang="en-GB" dirty="0">
                <a:latin typeface="Calibri" pitchFamily="34" charset="0"/>
              </a:endParaRPr>
            </a:p>
          </p:txBody>
        </p:sp>
      </p:grpSp>
      <p:grpSp>
        <p:nvGrpSpPr>
          <p:cNvPr id="6" name="Group 5"/>
          <p:cNvGrpSpPr>
            <a:grpSpLocks/>
          </p:cNvGrpSpPr>
          <p:nvPr/>
        </p:nvGrpSpPr>
        <p:grpSpPr bwMode="auto">
          <a:xfrm>
            <a:off x="327025" y="2522537"/>
            <a:ext cx="4321175" cy="2278063"/>
            <a:chOff x="158" y="1496"/>
            <a:chExt cx="2722" cy="1435"/>
          </a:xfrm>
          <a:solidFill>
            <a:schemeClr val="accent5"/>
          </a:solidFill>
        </p:grpSpPr>
        <p:sp>
          <p:nvSpPr>
            <p:cNvPr id="7" name="Line 6"/>
            <p:cNvSpPr>
              <a:spLocks noChangeShapeType="1"/>
            </p:cNvSpPr>
            <p:nvPr/>
          </p:nvSpPr>
          <p:spPr bwMode="auto">
            <a:xfrm>
              <a:off x="884" y="2160"/>
              <a:ext cx="1996" cy="771"/>
            </a:xfrm>
            <a:prstGeom prst="line">
              <a:avLst/>
            </a:prstGeom>
            <a:grpFill/>
            <a:ln w="38100">
              <a:solidFill>
                <a:schemeClr val="tx1"/>
              </a:solidFill>
              <a:round/>
              <a:headEnd/>
              <a:tailEnd/>
            </a:ln>
          </p:spPr>
          <p:txBody>
            <a:bodyPr/>
            <a:lstStyle/>
            <a:p>
              <a:endParaRPr lang="en-GB"/>
            </a:p>
          </p:txBody>
        </p:sp>
        <p:sp>
          <p:nvSpPr>
            <p:cNvPr id="8" name="Oval 7"/>
            <p:cNvSpPr>
              <a:spLocks noChangeAspect="1" noChangeArrowheads="1"/>
            </p:cNvSpPr>
            <p:nvPr/>
          </p:nvSpPr>
          <p:spPr bwMode="auto">
            <a:xfrm>
              <a:off x="158" y="1496"/>
              <a:ext cx="1404" cy="1327"/>
            </a:xfrm>
            <a:prstGeom prst="ellipse">
              <a:avLst/>
            </a:prstGeom>
            <a:grpFill/>
            <a:ln w="19050">
              <a:solidFill>
                <a:schemeClr val="tx1"/>
              </a:solidFill>
              <a:round/>
              <a:headEnd/>
              <a:tailEnd/>
            </a:ln>
          </p:spPr>
          <p:txBody>
            <a:bodyPr anchor="ctr"/>
            <a:lstStyle/>
            <a:p>
              <a:pPr algn="ctr"/>
              <a:r>
                <a:rPr lang="en-GB" sz="1700" dirty="0" smtClean="0">
                  <a:latin typeface="Calibri" pitchFamily="34" charset="0"/>
                </a:rPr>
                <a:t>What quantity needs to be made? </a:t>
              </a:r>
              <a:r>
                <a:rPr lang="en-GB" sz="1700" dirty="0" err="1" smtClean="0">
                  <a:latin typeface="Calibri" pitchFamily="34" charset="0"/>
                </a:rPr>
                <a:t>eg</a:t>
              </a:r>
              <a:r>
                <a:rPr lang="en-GB" sz="1700" dirty="0" smtClean="0">
                  <a:latin typeface="Calibri" pitchFamily="34" charset="0"/>
                </a:rPr>
                <a:t> flow production is only suitable for large quantities</a:t>
              </a:r>
              <a:endParaRPr lang="en-GB" sz="1700" dirty="0">
                <a:latin typeface="Calibri" pitchFamily="34" charset="0"/>
              </a:endParaRPr>
            </a:p>
          </p:txBody>
        </p:sp>
      </p:grpSp>
      <p:grpSp>
        <p:nvGrpSpPr>
          <p:cNvPr id="9" name="Group 8"/>
          <p:cNvGrpSpPr>
            <a:grpSpLocks/>
          </p:cNvGrpSpPr>
          <p:nvPr/>
        </p:nvGrpSpPr>
        <p:grpSpPr bwMode="auto">
          <a:xfrm>
            <a:off x="1200150" y="4572000"/>
            <a:ext cx="3600450" cy="2105025"/>
            <a:chOff x="612" y="2931"/>
            <a:chExt cx="2268" cy="1326"/>
          </a:xfrm>
          <a:solidFill>
            <a:schemeClr val="accent5"/>
          </a:solidFill>
        </p:grpSpPr>
        <p:sp>
          <p:nvSpPr>
            <p:cNvPr id="10" name="Line 9"/>
            <p:cNvSpPr>
              <a:spLocks noChangeShapeType="1"/>
            </p:cNvSpPr>
            <p:nvPr/>
          </p:nvSpPr>
          <p:spPr bwMode="auto">
            <a:xfrm flipV="1">
              <a:off x="1292" y="2976"/>
              <a:ext cx="1588" cy="636"/>
            </a:xfrm>
            <a:prstGeom prst="line">
              <a:avLst/>
            </a:prstGeom>
            <a:grpFill/>
            <a:ln w="38100">
              <a:solidFill>
                <a:schemeClr val="tx1"/>
              </a:solidFill>
              <a:round/>
              <a:headEnd/>
              <a:tailEnd/>
            </a:ln>
          </p:spPr>
          <p:txBody>
            <a:bodyPr/>
            <a:lstStyle/>
            <a:p>
              <a:endParaRPr lang="en-GB"/>
            </a:p>
          </p:txBody>
        </p:sp>
        <p:sp>
          <p:nvSpPr>
            <p:cNvPr id="11" name="Oval 10"/>
            <p:cNvSpPr>
              <a:spLocks noChangeAspect="1" noChangeArrowheads="1"/>
            </p:cNvSpPr>
            <p:nvPr/>
          </p:nvSpPr>
          <p:spPr bwMode="auto">
            <a:xfrm>
              <a:off x="612" y="2931"/>
              <a:ext cx="1403" cy="1326"/>
            </a:xfrm>
            <a:prstGeom prst="ellipse">
              <a:avLst/>
            </a:prstGeom>
            <a:grpFill/>
            <a:ln w="19050">
              <a:solidFill>
                <a:schemeClr val="tx1"/>
              </a:solidFill>
              <a:round/>
              <a:headEnd/>
              <a:tailEnd/>
            </a:ln>
          </p:spPr>
          <p:txBody>
            <a:bodyPr anchor="ctr"/>
            <a:lstStyle/>
            <a:p>
              <a:pPr algn="ctr"/>
              <a:r>
                <a:rPr lang="en-GB" dirty="0" smtClean="0">
                  <a:latin typeface="Calibri" pitchFamily="34" charset="0"/>
                </a:rPr>
                <a:t>The actual product being made? i.e. is it unique or are many of the same to be made?</a:t>
              </a:r>
              <a:endParaRPr lang="en-GB" dirty="0">
                <a:latin typeface="Calibri" pitchFamily="34" charset="0"/>
              </a:endParaRPr>
            </a:p>
          </p:txBody>
        </p:sp>
      </p:grpSp>
      <p:grpSp>
        <p:nvGrpSpPr>
          <p:cNvPr id="12" name="Group 11"/>
          <p:cNvGrpSpPr>
            <a:grpSpLocks/>
          </p:cNvGrpSpPr>
          <p:nvPr/>
        </p:nvGrpSpPr>
        <p:grpSpPr bwMode="auto">
          <a:xfrm>
            <a:off x="4343400" y="4572000"/>
            <a:ext cx="3668713" cy="2106612"/>
            <a:chOff x="2880" y="2886"/>
            <a:chExt cx="2311" cy="1327"/>
          </a:xfrm>
          <a:solidFill>
            <a:schemeClr val="accent5"/>
          </a:solidFill>
        </p:grpSpPr>
        <p:sp>
          <p:nvSpPr>
            <p:cNvPr id="13" name="Line 12"/>
            <p:cNvSpPr>
              <a:spLocks noChangeShapeType="1"/>
            </p:cNvSpPr>
            <p:nvPr/>
          </p:nvSpPr>
          <p:spPr bwMode="auto">
            <a:xfrm>
              <a:off x="2880" y="2931"/>
              <a:ext cx="1633" cy="635"/>
            </a:xfrm>
            <a:prstGeom prst="line">
              <a:avLst/>
            </a:prstGeom>
            <a:grpFill/>
            <a:ln w="38100">
              <a:solidFill>
                <a:schemeClr val="tx1"/>
              </a:solidFill>
              <a:round/>
              <a:headEnd/>
              <a:tailEnd/>
            </a:ln>
          </p:spPr>
          <p:txBody>
            <a:bodyPr/>
            <a:lstStyle/>
            <a:p>
              <a:endParaRPr lang="en-GB"/>
            </a:p>
          </p:txBody>
        </p:sp>
        <p:sp>
          <p:nvSpPr>
            <p:cNvPr id="14" name="Oval 13"/>
            <p:cNvSpPr>
              <a:spLocks noChangeAspect="1" noChangeArrowheads="1"/>
            </p:cNvSpPr>
            <p:nvPr/>
          </p:nvSpPr>
          <p:spPr bwMode="auto">
            <a:xfrm>
              <a:off x="3787" y="2886"/>
              <a:ext cx="1404" cy="1327"/>
            </a:xfrm>
            <a:prstGeom prst="ellipse">
              <a:avLst/>
            </a:prstGeom>
            <a:grpFill/>
            <a:ln w="19050">
              <a:solidFill>
                <a:schemeClr val="tx1"/>
              </a:solidFill>
              <a:round/>
              <a:headEnd/>
              <a:tailEnd/>
            </a:ln>
          </p:spPr>
          <p:txBody>
            <a:bodyPr anchor="ctr"/>
            <a:lstStyle/>
            <a:p>
              <a:pPr algn="ctr"/>
              <a:r>
                <a:rPr lang="en-GB" dirty="0" smtClean="0">
                  <a:latin typeface="Calibri" pitchFamily="34" charset="0"/>
                </a:rPr>
                <a:t>The size of the business and market</a:t>
              </a:r>
              <a:endParaRPr lang="en-GB" dirty="0">
                <a:latin typeface="Calibri" pitchFamily="34" charset="0"/>
              </a:endParaRPr>
            </a:p>
          </p:txBody>
        </p:sp>
      </p:grpSp>
      <p:grpSp>
        <p:nvGrpSpPr>
          <p:cNvPr id="15" name="Group 14"/>
          <p:cNvGrpSpPr>
            <a:grpSpLocks/>
          </p:cNvGrpSpPr>
          <p:nvPr/>
        </p:nvGrpSpPr>
        <p:grpSpPr bwMode="auto">
          <a:xfrm>
            <a:off x="4446587" y="2514600"/>
            <a:ext cx="4316413" cy="2259013"/>
            <a:chOff x="2880" y="1553"/>
            <a:chExt cx="2719" cy="1423"/>
          </a:xfrm>
          <a:solidFill>
            <a:schemeClr val="accent5"/>
          </a:solidFill>
        </p:grpSpPr>
        <p:sp>
          <p:nvSpPr>
            <p:cNvPr id="16" name="Line 15"/>
            <p:cNvSpPr>
              <a:spLocks noChangeShapeType="1"/>
            </p:cNvSpPr>
            <p:nvPr/>
          </p:nvSpPr>
          <p:spPr bwMode="auto">
            <a:xfrm flipV="1">
              <a:off x="2880" y="2160"/>
              <a:ext cx="2041" cy="816"/>
            </a:xfrm>
            <a:prstGeom prst="line">
              <a:avLst/>
            </a:prstGeom>
            <a:grpFill/>
            <a:ln w="38100">
              <a:solidFill>
                <a:schemeClr val="tx1"/>
              </a:solidFill>
              <a:round/>
              <a:headEnd/>
              <a:tailEnd/>
            </a:ln>
          </p:spPr>
          <p:txBody>
            <a:bodyPr/>
            <a:lstStyle/>
            <a:p>
              <a:endParaRPr lang="en-GB"/>
            </a:p>
          </p:txBody>
        </p:sp>
        <p:sp>
          <p:nvSpPr>
            <p:cNvPr id="17" name="Oval 16"/>
            <p:cNvSpPr>
              <a:spLocks noChangeAspect="1" noChangeArrowheads="1"/>
            </p:cNvSpPr>
            <p:nvPr/>
          </p:nvSpPr>
          <p:spPr bwMode="auto">
            <a:xfrm>
              <a:off x="4195" y="1553"/>
              <a:ext cx="1404" cy="1327"/>
            </a:xfrm>
            <a:prstGeom prst="ellipse">
              <a:avLst/>
            </a:prstGeom>
            <a:grpFill/>
            <a:ln w="19050">
              <a:solidFill>
                <a:schemeClr val="tx1"/>
              </a:solidFill>
              <a:round/>
              <a:headEnd/>
              <a:tailEnd/>
            </a:ln>
          </p:spPr>
          <p:txBody>
            <a:bodyPr anchor="ctr"/>
            <a:lstStyle/>
            <a:p>
              <a:pPr algn="ctr"/>
              <a:r>
                <a:rPr lang="en-GB" dirty="0" smtClean="0">
                  <a:latin typeface="Calibri" pitchFamily="34" charset="0"/>
                </a:rPr>
                <a:t>How does the business intend to make sure that the product is of a high quality?</a:t>
              </a:r>
              <a:endParaRPr lang="en-GB" dirty="0">
                <a:latin typeface="Calibri" pitchFamily="34" charset="0"/>
              </a:endParaRPr>
            </a:p>
          </p:txBody>
        </p:sp>
      </p:grpSp>
      <p:grpSp>
        <p:nvGrpSpPr>
          <p:cNvPr id="18" name="Group 17"/>
          <p:cNvGrpSpPr>
            <a:grpSpLocks/>
          </p:cNvGrpSpPr>
          <p:nvPr/>
        </p:nvGrpSpPr>
        <p:grpSpPr bwMode="auto">
          <a:xfrm>
            <a:off x="2208213" y="1222375"/>
            <a:ext cx="2592387" cy="3959225"/>
            <a:chOff x="1247" y="482"/>
            <a:chExt cx="1633" cy="2494"/>
          </a:xfrm>
          <a:solidFill>
            <a:schemeClr val="accent5"/>
          </a:solidFill>
        </p:grpSpPr>
        <p:sp>
          <p:nvSpPr>
            <p:cNvPr id="19" name="Line 18"/>
            <p:cNvSpPr>
              <a:spLocks noChangeShapeType="1"/>
            </p:cNvSpPr>
            <p:nvPr/>
          </p:nvSpPr>
          <p:spPr bwMode="auto">
            <a:xfrm>
              <a:off x="1973" y="1162"/>
              <a:ext cx="907" cy="1814"/>
            </a:xfrm>
            <a:prstGeom prst="line">
              <a:avLst/>
            </a:prstGeom>
            <a:grpFill/>
            <a:ln w="38100">
              <a:solidFill>
                <a:schemeClr val="tx1"/>
              </a:solidFill>
              <a:round/>
              <a:headEnd/>
              <a:tailEnd/>
            </a:ln>
          </p:spPr>
          <p:txBody>
            <a:bodyPr/>
            <a:lstStyle/>
            <a:p>
              <a:endParaRPr lang="en-GB"/>
            </a:p>
          </p:txBody>
        </p:sp>
        <p:sp>
          <p:nvSpPr>
            <p:cNvPr id="20" name="Oval 19"/>
            <p:cNvSpPr>
              <a:spLocks noChangeAspect="1" noChangeArrowheads="1"/>
            </p:cNvSpPr>
            <p:nvPr/>
          </p:nvSpPr>
          <p:spPr bwMode="auto">
            <a:xfrm>
              <a:off x="1247" y="482"/>
              <a:ext cx="1404" cy="1327"/>
            </a:xfrm>
            <a:prstGeom prst="ellipse">
              <a:avLst/>
            </a:prstGeom>
            <a:grpFill/>
            <a:ln w="19050">
              <a:solidFill>
                <a:schemeClr val="tx1"/>
              </a:solidFill>
              <a:round/>
              <a:headEnd/>
              <a:tailEnd/>
            </a:ln>
          </p:spPr>
          <p:txBody>
            <a:bodyPr anchor="ctr"/>
            <a:lstStyle/>
            <a:p>
              <a:pPr algn="ctr"/>
              <a:r>
                <a:rPr lang="en-GB" sz="1600" dirty="0" smtClean="0">
                  <a:latin typeface="Calibri" pitchFamily="34" charset="0"/>
                </a:rPr>
                <a:t>What resources are available </a:t>
              </a:r>
              <a:r>
                <a:rPr lang="en-GB" sz="1600" dirty="0" err="1" smtClean="0">
                  <a:latin typeface="Calibri" pitchFamily="34" charset="0"/>
                </a:rPr>
                <a:t>eg</a:t>
              </a:r>
              <a:r>
                <a:rPr lang="en-GB" sz="1600" dirty="0" smtClean="0">
                  <a:latin typeface="Calibri" pitchFamily="34" charset="0"/>
                </a:rPr>
                <a:t> finance, staff, and technology </a:t>
              </a:r>
              <a:r>
                <a:rPr lang="en-GB" sz="1600" dirty="0" err="1" smtClean="0">
                  <a:latin typeface="Calibri" pitchFamily="34" charset="0"/>
                </a:rPr>
                <a:t>eg</a:t>
              </a:r>
              <a:r>
                <a:rPr lang="en-GB" sz="1600" dirty="0" smtClean="0">
                  <a:latin typeface="Calibri" pitchFamily="34" charset="0"/>
                </a:rPr>
                <a:t> machinery and equipment?</a:t>
              </a:r>
              <a:endParaRPr lang="en-GB" sz="1600" dirty="0">
                <a:latin typeface="Calibri" pitchFamily="34" charset="0"/>
              </a:endParaRPr>
            </a:p>
          </p:txBody>
        </p:sp>
      </p:grpSp>
      <p:sp>
        <p:nvSpPr>
          <p:cNvPr id="21" name="Oval 20"/>
          <p:cNvSpPr>
            <a:spLocks noChangeAspect="1" noChangeArrowheads="1"/>
          </p:cNvSpPr>
          <p:nvPr/>
        </p:nvSpPr>
        <p:spPr bwMode="auto">
          <a:xfrm>
            <a:off x="3492500" y="3352800"/>
            <a:ext cx="2227263" cy="2105025"/>
          </a:xfrm>
          <a:prstGeom prst="ellipse">
            <a:avLst/>
          </a:prstGeom>
          <a:solidFill>
            <a:schemeClr val="accent5"/>
          </a:solidFill>
          <a:ln w="19050">
            <a:solidFill>
              <a:schemeClr val="tx1"/>
            </a:solidFill>
            <a:round/>
            <a:headEnd/>
            <a:tailEnd/>
          </a:ln>
        </p:spPr>
        <p:txBody>
          <a:bodyPr anchor="ctr"/>
          <a:lstStyle/>
          <a:p>
            <a:pPr algn="ctr"/>
            <a:r>
              <a:rPr lang="en-GB" b="1" dirty="0" smtClean="0">
                <a:latin typeface="Calibri" pitchFamily="34" charset="0"/>
              </a:rPr>
              <a:t>Factors to consider when choosing a method of production</a:t>
            </a:r>
            <a:endParaRPr lang="en-GB" b="1" dirty="0">
              <a:latin typeface="Calibri" pitchFamily="34" charset="0"/>
            </a:endParaRPr>
          </a:p>
        </p:txBody>
      </p:sp>
      <p:sp>
        <p:nvSpPr>
          <p:cNvPr id="22" name="Rectangle 12"/>
          <p:cNvSpPr>
            <a:spLocks noChangeArrowheads="1"/>
          </p:cNvSpPr>
          <p:nvPr/>
        </p:nvSpPr>
        <p:spPr bwMode="auto">
          <a:xfrm>
            <a:off x="0" y="217487"/>
            <a:ext cx="9144000" cy="925513"/>
          </a:xfrm>
          <a:prstGeom prst="rect">
            <a:avLst/>
          </a:prstGeom>
          <a:noFill/>
          <a:ln w="9525">
            <a:noFill/>
            <a:miter lim="800000"/>
            <a:headEnd/>
            <a:tailEnd/>
          </a:ln>
        </p:spPr>
        <p:txBody>
          <a:bodyPr anchor="ctr"/>
          <a:lstStyle/>
          <a:p>
            <a:pPr algn="ctr"/>
            <a:r>
              <a:rPr lang="en-GB" sz="2000" b="1" dirty="0" smtClean="0">
                <a:solidFill>
                  <a:schemeClr val="tx2"/>
                </a:solidFill>
                <a:latin typeface="Verdana" pitchFamily="34" charset="0"/>
              </a:rPr>
              <a:t>Factors to consider when choosing a method of production</a:t>
            </a:r>
          </a:p>
          <a:p>
            <a:pPr algn="ctr"/>
            <a:endParaRPr lang="en-GB" sz="800" b="1" dirty="0" smtClean="0">
              <a:solidFill>
                <a:schemeClr val="tx2"/>
              </a:solidFill>
              <a:latin typeface="Verdana" pitchFamily="34" charset="0"/>
            </a:endParaRPr>
          </a:p>
          <a:p>
            <a:pPr algn="ctr"/>
            <a:r>
              <a:rPr lang="en-GB" dirty="0" smtClean="0">
                <a:latin typeface="Calibri" pitchFamily="34" charset="0"/>
              </a:rPr>
              <a:t>Businesses have to carefully consider how they are going to turn their inputs into outputs.  They have to decide which method of production is the best to use to make their products.</a:t>
            </a:r>
          </a:p>
          <a:p>
            <a:pPr algn="ctr"/>
            <a:endParaRPr lang="en-GB" sz="2000" b="1" dirty="0">
              <a:solidFill>
                <a:schemeClr val="tx2"/>
              </a:solidFill>
              <a:latin typeface="Verdana" pitchFamily="34" charset="0"/>
            </a:endParaRPr>
          </a:p>
        </p:txBody>
      </p:sp>
      <p:pic>
        <p:nvPicPr>
          <p:cNvPr id="23" name="Picture 2" descr="https://openclipart.org/image/800px/svg_to_png/3330/barretr-Key.png"/>
          <p:cNvPicPr>
            <a:picLocks noChangeAspect="1" noChangeArrowheads="1"/>
          </p:cNvPicPr>
          <p:nvPr/>
        </p:nvPicPr>
        <p:blipFill>
          <a:blip r:embed="rId3" cstate="print"/>
          <a:srcRect/>
          <a:stretch>
            <a:fillRect/>
          </a:stretch>
        </p:blipFill>
        <p:spPr bwMode="auto">
          <a:xfrm>
            <a:off x="8153400" y="6019800"/>
            <a:ext cx="609599" cy="61458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236538" y="-84138"/>
            <a:ext cx="10075863" cy="8228013"/>
            <a:chOff x="-180528" y="-83626"/>
            <a:chExt cx="9937104" cy="8228203"/>
          </a:xfrm>
        </p:grpSpPr>
        <p:pic>
          <p:nvPicPr>
            <p:cNvPr id="9" name="Picture 4" descr="card4"/>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b="18366"/>
            <a:stretch/>
          </p:blipFill>
          <p:spPr bwMode="auto">
            <a:xfrm>
              <a:off x="-180528" y="-83626"/>
              <a:ext cx="9937104" cy="416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4"/>
            <p:cNvSpPr>
              <a:spLocks noChangeArrowheads="1"/>
            </p:cNvSpPr>
            <p:nvPr/>
          </p:nvSpPr>
          <p:spPr bwMode="auto">
            <a:xfrm>
              <a:off x="1582469" y="45170"/>
              <a:ext cx="7262906" cy="79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400" b="1" dirty="0" smtClean="0">
                  <a:solidFill>
                    <a:schemeClr val="tx2"/>
                  </a:solidFill>
                  <a:latin typeface="Verdana" pitchFamily="34" charset="0"/>
                </a:rPr>
                <a:t>Leaflet Task – Methods of Production</a:t>
              </a:r>
              <a:endParaRPr lang="en-GB" sz="2400" b="1" dirty="0">
                <a:solidFill>
                  <a:schemeClr val="tx2"/>
                </a:solidFill>
                <a:latin typeface="Verdana" pitchFamily="34" charset="0"/>
              </a:endParaRPr>
            </a:p>
          </p:txBody>
        </p:sp>
        <p:pic>
          <p:nvPicPr>
            <p:cNvPr id="12" name="Picture 4" descr="card4"/>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40277" b="-20081"/>
            <a:stretch/>
          </p:blipFill>
          <p:spPr bwMode="auto">
            <a:xfrm>
              <a:off x="-180528" y="4077072"/>
              <a:ext cx="9937104" cy="406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AutoShape 5"/>
          <p:cNvSpPr>
            <a:spLocks noChangeArrowheads="1"/>
          </p:cNvSpPr>
          <p:nvPr/>
        </p:nvSpPr>
        <p:spPr bwMode="auto">
          <a:xfrm>
            <a:off x="0" y="1052513"/>
            <a:ext cx="9144000" cy="5589587"/>
          </a:xfrm>
          <a:prstGeom prst="foldedCorner">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8000" tIns="118800" rIns="198000" bIns="118800"/>
          <a:lstStyle/>
          <a:p>
            <a:pPr marL="342900" indent="-342900">
              <a:spcBef>
                <a:spcPts val="600"/>
              </a:spcBef>
              <a:spcAft>
                <a:spcPts val="600"/>
              </a:spcAft>
              <a:defRPr/>
            </a:pPr>
            <a:r>
              <a:rPr lang="en-GB" b="1" dirty="0" smtClean="0">
                <a:latin typeface="+mj-lt"/>
                <a:cs typeface="Arial" charset="0"/>
              </a:rPr>
              <a:t>METHODS OF PRODUCTION – LEAFLET TASK</a:t>
            </a:r>
            <a:endParaRPr lang="en-GB" b="1" dirty="0">
              <a:latin typeface="+mj-lt"/>
              <a:cs typeface="Arial" charset="0"/>
            </a:endParaRPr>
          </a:p>
          <a:p>
            <a:pPr>
              <a:spcBef>
                <a:spcPts val="600"/>
              </a:spcBef>
              <a:spcAft>
                <a:spcPts val="600"/>
              </a:spcAft>
              <a:defRPr/>
            </a:pPr>
            <a:r>
              <a:rPr lang="en-GB" altLang="en-US" dirty="0" smtClean="0">
                <a:latin typeface="Comic Sans MS" pitchFamily="66" charset="0"/>
              </a:rPr>
              <a:t>Create a leaflet for the St Columba’s ICT Business Education Department. This leaflet  will be used to educate others on t</a:t>
            </a:r>
            <a:r>
              <a:rPr lang="en-US" altLang="en-US" dirty="0" smtClean="0">
                <a:latin typeface="Comic Sans MS" pitchFamily="66" charset="0"/>
              </a:rPr>
              <a:t>he different ways in which products can be produced. </a:t>
            </a:r>
          </a:p>
          <a:p>
            <a:pPr>
              <a:spcBef>
                <a:spcPts val="600"/>
              </a:spcBef>
              <a:spcAft>
                <a:spcPts val="600"/>
              </a:spcAft>
              <a:defRPr/>
            </a:pPr>
            <a:endParaRPr lang="en-US" altLang="en-US" dirty="0" smtClean="0">
              <a:latin typeface="Comic Sans MS" pitchFamily="66" charset="0"/>
            </a:endParaRPr>
          </a:p>
          <a:p>
            <a:pPr>
              <a:spcBef>
                <a:spcPts val="600"/>
              </a:spcBef>
              <a:spcAft>
                <a:spcPts val="600"/>
              </a:spcAft>
              <a:defRPr/>
            </a:pPr>
            <a:r>
              <a:rPr lang="en-US" altLang="en-US" dirty="0" smtClean="0">
                <a:latin typeface="Comic Sans MS" pitchFamily="66" charset="0"/>
              </a:rPr>
              <a:t>You must include all of the following:</a:t>
            </a:r>
            <a:endParaRPr lang="en-GB" altLang="en-US" dirty="0" smtClean="0">
              <a:latin typeface="Comic Sans MS" pitchFamily="66" charset="0"/>
            </a:endParaRPr>
          </a:p>
          <a:p>
            <a:pPr lvl="1" indent="114300">
              <a:spcBef>
                <a:spcPts val="600"/>
              </a:spcBef>
              <a:spcAft>
                <a:spcPts val="600"/>
              </a:spcAft>
              <a:buFontTx/>
              <a:buChar char="•"/>
            </a:pPr>
            <a:r>
              <a:rPr lang="en-GB" altLang="en-US" dirty="0" smtClean="0">
                <a:latin typeface="Comic Sans MS" pitchFamily="66" charset="0"/>
              </a:rPr>
              <a:t>3 different methods of production </a:t>
            </a:r>
          </a:p>
          <a:p>
            <a:pPr lvl="1" indent="114300">
              <a:spcBef>
                <a:spcPts val="600"/>
              </a:spcBef>
              <a:spcAft>
                <a:spcPts val="600"/>
              </a:spcAft>
              <a:buFontTx/>
              <a:buChar char="•"/>
            </a:pPr>
            <a:r>
              <a:rPr lang="en-GB" altLang="en-US" dirty="0" smtClean="0">
                <a:latin typeface="Comic Sans MS" pitchFamily="66" charset="0"/>
              </a:rPr>
              <a:t>Advantages and disadvantages of each production method</a:t>
            </a:r>
          </a:p>
          <a:p>
            <a:pPr lvl="1" indent="114300">
              <a:spcBef>
                <a:spcPts val="600"/>
              </a:spcBef>
              <a:spcAft>
                <a:spcPts val="600"/>
              </a:spcAft>
              <a:buFontTx/>
              <a:buChar char="•"/>
            </a:pPr>
            <a:r>
              <a:rPr lang="en-GB" altLang="en-US" dirty="0" smtClean="0">
                <a:latin typeface="Comic Sans MS" pitchFamily="66" charset="0"/>
              </a:rPr>
              <a:t> Labour Intensive Production </a:t>
            </a:r>
          </a:p>
          <a:p>
            <a:pPr lvl="1" indent="114300">
              <a:spcBef>
                <a:spcPts val="600"/>
              </a:spcBef>
              <a:spcAft>
                <a:spcPts val="600"/>
              </a:spcAft>
              <a:buFontTx/>
              <a:buChar char="•"/>
            </a:pPr>
            <a:r>
              <a:rPr lang="en-GB" altLang="en-US" dirty="0" smtClean="0">
                <a:latin typeface="Comic Sans MS" pitchFamily="66" charset="0"/>
              </a:rPr>
              <a:t>Capital Intensive Production </a:t>
            </a:r>
          </a:p>
          <a:p>
            <a:pPr lvl="1" indent="114300">
              <a:spcBef>
                <a:spcPts val="600"/>
              </a:spcBef>
              <a:spcAft>
                <a:spcPts val="600"/>
              </a:spcAft>
              <a:buFontTx/>
              <a:buChar char="•"/>
            </a:pPr>
            <a:endParaRPr lang="en-GB" altLang="en-US" dirty="0" smtClean="0">
              <a:latin typeface="Comic Sans MS" pitchFamily="66" charset="0"/>
            </a:endParaRPr>
          </a:p>
          <a:p>
            <a:pPr lvl="1" indent="114300">
              <a:spcBef>
                <a:spcPts val="600"/>
              </a:spcBef>
              <a:spcAft>
                <a:spcPts val="600"/>
              </a:spcAft>
              <a:buFontTx/>
              <a:buChar char="•"/>
            </a:pPr>
            <a:endParaRPr lang="en-GB" altLang="en-US" dirty="0" smtClean="0">
              <a:latin typeface="Comic Sans MS" pitchFamily="66" charset="0"/>
            </a:endParaRPr>
          </a:p>
          <a:p>
            <a:pPr indent="114300">
              <a:spcBef>
                <a:spcPts val="600"/>
              </a:spcBef>
              <a:spcAft>
                <a:spcPts val="600"/>
              </a:spcAft>
              <a:buFont typeface="Wingdings" pitchFamily="2" charset="2"/>
              <a:buNone/>
            </a:pPr>
            <a:r>
              <a:rPr lang="en-GB" altLang="en-US" dirty="0" smtClean="0">
                <a:latin typeface="Comic Sans MS" pitchFamily="66" charset="0"/>
              </a:rPr>
              <a:t>		*</a:t>
            </a:r>
            <a:r>
              <a:rPr lang="en-GB" altLang="en-US" u="sng" dirty="0" smtClean="0">
                <a:latin typeface="Comic Sans MS" pitchFamily="66" charset="0"/>
              </a:rPr>
              <a:t>Ensure you include real life examples*</a:t>
            </a:r>
          </a:p>
        </p:txBody>
      </p:sp>
      <p:sp>
        <p:nvSpPr>
          <p:cNvPr id="2" name="Slide Number Placeholder 1"/>
          <p:cNvSpPr>
            <a:spLocks noGrp="1"/>
          </p:cNvSpPr>
          <p:nvPr>
            <p:ph type="sldNum" sz="quarter" idx="12"/>
          </p:nvPr>
        </p:nvSpPr>
        <p:spPr/>
        <p:txBody>
          <a:bodyPr/>
          <a:lstStyle/>
          <a:p>
            <a:pPr>
              <a:defRPr/>
            </a:pPr>
            <a:fld id="{A48F6578-1589-4CC8-B0B9-4A6958034A99}" type="slidenum">
              <a:rPr lang="en-GB" smtClean="0"/>
              <a:pPr>
                <a:defRPr/>
              </a:pPr>
              <a:t>35</a:t>
            </a:fld>
            <a:endParaRPr lang="en-GB"/>
          </a:p>
        </p:txBody>
      </p:sp>
      <p:pic>
        <p:nvPicPr>
          <p:cNvPr id="11" name="Picture 1" descr="C:\Documents and Settings\STMCNEIL01\Local Settings\Temporary Internet Files\Content.IE5\CW5ORA3G\MC900149986[1].wmf"/>
          <p:cNvPicPr>
            <a:picLocks noChangeAspect="1" noChangeArrowheads="1"/>
          </p:cNvPicPr>
          <p:nvPr/>
        </p:nvPicPr>
        <p:blipFill>
          <a:blip r:embed="rId3" cstate="print"/>
          <a:srcRect/>
          <a:stretch>
            <a:fillRect/>
          </a:stretch>
        </p:blipFill>
        <p:spPr bwMode="auto">
          <a:xfrm>
            <a:off x="6858000" y="4343400"/>
            <a:ext cx="2085975" cy="1800225"/>
          </a:xfrm>
          <a:prstGeom prst="rect">
            <a:avLst/>
          </a:prstGeom>
          <a:noFill/>
          <a:ln w="9525">
            <a:noFill/>
            <a:miter lim="800000"/>
            <a:headEnd/>
            <a:tailEnd/>
          </a:ln>
        </p:spPr>
      </p:pic>
      <p:pic>
        <p:nvPicPr>
          <p:cNvPr id="27650" name="Picture 2" descr="https://openclipart.org/image/300px/svg_to_png/6024/DTRave-Cartoon-Computer-and-Desktop.png"/>
          <p:cNvPicPr>
            <a:picLocks noChangeAspect="1" noChangeArrowheads="1"/>
          </p:cNvPicPr>
          <p:nvPr/>
        </p:nvPicPr>
        <p:blipFill>
          <a:blip r:embed="rId4" cstate="print"/>
          <a:srcRect/>
          <a:stretch>
            <a:fillRect/>
          </a:stretch>
        </p:blipFill>
        <p:spPr bwMode="auto">
          <a:xfrm>
            <a:off x="457200" y="76200"/>
            <a:ext cx="1238087" cy="992166"/>
          </a:xfrm>
          <a:prstGeom prst="rect">
            <a:avLst/>
          </a:prstGeom>
          <a:noFill/>
        </p:spPr>
      </p:pic>
    </p:spTree>
    <p:extLst>
      <p:ext uri="{BB962C8B-B14F-4D97-AF65-F5344CB8AC3E}">
        <p14:creationId xmlns:p14="http://schemas.microsoft.com/office/powerpoint/2010/main" val="4875798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Methods of Production</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7204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36</a:t>
            </a:fld>
            <a:endParaRPr lang="en-GB"/>
          </a:p>
        </p:txBody>
      </p:sp>
      <p:sp>
        <p:nvSpPr>
          <p:cNvPr id="70660" name="AutoShape 6"/>
          <p:cNvSpPr>
            <a:spLocks noChangeArrowheads="1"/>
          </p:cNvSpPr>
          <p:nvPr/>
        </p:nvSpPr>
        <p:spPr bwMode="auto">
          <a:xfrm>
            <a:off x="0" y="9318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METHODS OF PRODUCTION</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1: Q3-10 (15)</a:t>
            </a:r>
          </a:p>
          <a:p>
            <a:pPr algn="ctr"/>
            <a:r>
              <a:rPr lang="en-GB" sz="2800" dirty="0" smtClean="0">
                <a:latin typeface="Comic Sans MS" pitchFamily="66" charset="0"/>
              </a:rPr>
              <a:t>Stage 2: Q10-21 (35)</a:t>
            </a:r>
          </a:p>
          <a:p>
            <a:pPr algn="ctr"/>
            <a:endParaRPr lang="en-GB" sz="2800" dirty="0" smtClean="0">
              <a:latin typeface="Comic Sans MS" pitchFamily="66" charset="0"/>
            </a:endParaRPr>
          </a:p>
          <a:p>
            <a:pPr algn="ctr"/>
            <a:r>
              <a:rPr lang="en-GB" sz="2800" dirty="0" smtClean="0">
                <a:latin typeface="Comic Sans MS" pitchFamily="66" charset="0"/>
              </a:rPr>
              <a:t>Total: 50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a:t>
            </a:r>
            <a:r>
              <a:rPr lang="en-GB" dirty="0" smtClean="0">
                <a:solidFill>
                  <a:schemeClr val="tx1"/>
                </a:solidFill>
                <a:latin typeface="Calibri" pitchFamily="34" charset="0"/>
                <a:cs typeface="Calibri" pitchFamily="34" charset="0"/>
              </a:rPr>
              <a:t>Methods of Production = Job, Batch and Flow.</a:t>
            </a:r>
            <a:endParaRPr lang="en-GB"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31751"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a:solidFill>
                    <a:schemeClr val="tx2"/>
                  </a:solidFill>
                  <a:latin typeface="Verdana" pitchFamily="34" charset="0"/>
                </a:rPr>
                <a:t>Online Activities: </a:t>
              </a:r>
            </a:p>
            <a:p>
              <a:pPr algn="ctr"/>
              <a:r>
                <a:rPr lang="en-GB" sz="2400" b="1" i="1" dirty="0" smtClean="0">
                  <a:solidFill>
                    <a:schemeClr val="tx2"/>
                  </a:solidFill>
                  <a:latin typeface="Verdana" pitchFamily="34" charset="0"/>
                </a:rPr>
                <a:t>Methods of Production</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F918EE6B-0246-4CD9-9265-A6F22B212729}" type="slidenum">
              <a:rPr lang="en-GB" smtClean="0"/>
              <a:pPr>
                <a:defRPr/>
              </a:pPr>
              <a:t>37</a:t>
            </a:fld>
            <a:endParaRPr lang="en-GB"/>
          </a:p>
        </p:txBody>
      </p:sp>
      <p:sp>
        <p:nvSpPr>
          <p:cNvPr id="14340" name="AutoShape 6"/>
          <p:cNvSpPr>
            <a:spLocks noChangeArrowheads="1"/>
          </p:cNvSpPr>
          <p:nvPr/>
        </p:nvSpPr>
        <p:spPr bwMode="auto">
          <a:xfrm>
            <a:off x="0" y="931863"/>
            <a:ext cx="9144000" cy="5926137"/>
          </a:xfrm>
          <a:prstGeom prst="foldedCorner">
            <a:avLst>
              <a:gd name="adj" fmla="val 12500"/>
            </a:avLst>
          </a:prstGeom>
          <a:noFill/>
          <a:ln>
            <a:noFill/>
          </a:ln>
          <a:extLst/>
        </p:spPr>
        <p:txBody>
          <a:bodyPr lIns="198000" tIns="118800" rIns="198000" bIns="118800"/>
          <a:lstStyle/>
          <a:p>
            <a:pPr algn="ctr">
              <a:lnSpc>
                <a:spcPct val="150000"/>
              </a:lnSpc>
              <a:defRPr/>
            </a:pPr>
            <a:r>
              <a:rPr lang="en-GB" sz="2400" b="1" dirty="0">
                <a:latin typeface="Comic Sans MS" pitchFamily="66" charset="0"/>
              </a:rPr>
              <a:t>Carry out the following steps to access the online activities:</a:t>
            </a:r>
          </a:p>
          <a:p>
            <a:pPr marL="457200" indent="-457200" algn="ctr">
              <a:lnSpc>
                <a:spcPct val="150000"/>
              </a:lnSpc>
              <a:buFont typeface="+mj-lt"/>
              <a:buAutoNum type="arabicPeriod"/>
              <a:defRPr/>
            </a:pPr>
            <a:r>
              <a:rPr lang="en-GB" sz="2400" b="1" dirty="0">
                <a:latin typeface="Comic Sans MS" pitchFamily="66" charset="0"/>
              </a:rPr>
              <a:t>Log on to </a:t>
            </a:r>
            <a:r>
              <a:rPr lang="en-GB" sz="2400" b="1" dirty="0" smtClean="0">
                <a:latin typeface="Comic Sans MS" pitchFamily="66" charset="0"/>
              </a:rPr>
              <a:t>businessed.co.uk</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Choose </a:t>
            </a:r>
            <a:r>
              <a:rPr lang="en-GB" sz="2400" b="1" dirty="0" smtClean="0">
                <a:latin typeface="Comic Sans MS" pitchFamily="66" charset="0"/>
              </a:rPr>
              <a:t>Activities by </a:t>
            </a:r>
            <a:r>
              <a:rPr lang="en-GB" sz="2400" b="1" dirty="0">
                <a:latin typeface="Comic Sans MS" pitchFamily="66" charset="0"/>
              </a:rPr>
              <a:t>Topic</a:t>
            </a:r>
          </a:p>
          <a:p>
            <a:pPr marL="457200" indent="-457200" algn="ctr">
              <a:lnSpc>
                <a:spcPct val="150000"/>
              </a:lnSpc>
              <a:buFont typeface="+mj-lt"/>
              <a:buAutoNum type="arabicPeriod"/>
              <a:defRPr/>
            </a:pPr>
            <a:r>
              <a:rPr lang="en-GB" sz="2400" b="1" dirty="0" smtClean="0">
                <a:latin typeface="Comic Sans MS" pitchFamily="66" charset="0"/>
              </a:rPr>
              <a:t>Operations Management Terms</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Try the </a:t>
            </a:r>
            <a:r>
              <a:rPr lang="en-GB" sz="2400" b="1" dirty="0" smtClean="0">
                <a:latin typeface="Comic Sans MS" pitchFamily="66" charset="0"/>
              </a:rPr>
              <a:t>activities!</a:t>
            </a:r>
          </a:p>
          <a:p>
            <a:pPr marL="457200" indent="-457200" algn="ctr">
              <a:lnSpc>
                <a:spcPct val="150000"/>
              </a:lnSpc>
              <a:buFont typeface="+mj-lt"/>
              <a:buAutoNum type="arabicPeriod"/>
              <a:defRPr/>
            </a:pPr>
            <a:r>
              <a:rPr lang="en-GB" sz="2400" b="1" dirty="0" smtClean="0">
                <a:latin typeface="Comic Sans MS" pitchFamily="66" charset="0"/>
              </a:rPr>
              <a:t>Production</a:t>
            </a:r>
          </a:p>
          <a:p>
            <a:pPr marL="457200" indent="-457200" algn="ctr">
              <a:lnSpc>
                <a:spcPct val="150000"/>
              </a:lnSpc>
              <a:buFont typeface="+mj-lt"/>
              <a:buAutoNum type="arabicPeriod"/>
              <a:defRPr/>
            </a:pPr>
            <a:r>
              <a:rPr lang="en-GB" sz="2400" b="1" dirty="0" smtClean="0">
                <a:latin typeface="Comic Sans MS" pitchFamily="66" charset="0"/>
              </a:rPr>
              <a:t>Try the activities!</a:t>
            </a:r>
          </a:p>
          <a:p>
            <a:pPr marL="457200" indent="-457200" algn="ctr">
              <a:lnSpc>
                <a:spcPct val="150000"/>
              </a:lnSpc>
              <a:buFont typeface="+mj-lt"/>
              <a:buAutoNum type="arabicPeriod"/>
              <a:defRPr/>
            </a:pPr>
            <a:endParaRPr lang="en-GB" b="1" dirty="0">
              <a:latin typeface="Comic Sans MS" pitchFamily="66" charset="0"/>
            </a:endParaRPr>
          </a:p>
          <a:p>
            <a:pPr algn="ctr">
              <a:defRPr/>
            </a:pPr>
            <a:endParaRPr lang="en-GB" sz="2000" b="1" dirty="0">
              <a:latin typeface="Comic Sans MS" pitchFamily="66" charset="0"/>
            </a:endParaRPr>
          </a:p>
          <a:p>
            <a:pPr algn="ctr">
              <a:defRPr/>
            </a:pPr>
            <a:endParaRPr lang="en-GB" sz="2000" b="1" dirty="0">
              <a:latin typeface="Comic Sans MS" pitchFamily="66" charset="0"/>
            </a:endParaRPr>
          </a:p>
          <a:p>
            <a:pPr algn="ctr">
              <a:defRPr/>
            </a:pPr>
            <a:endParaRPr lang="en-GB" sz="2800" dirty="0">
              <a:latin typeface="Comic Sans MS" pitchFamily="66" charset="0"/>
            </a:endParaRPr>
          </a:p>
        </p:txBody>
      </p:sp>
      <p:pic>
        <p:nvPicPr>
          <p:cNvPr id="31749"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250825" y="19050"/>
            <a:ext cx="108902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2"/>
          </p:nvPr>
        </p:nvSpPr>
        <p:spPr/>
        <p:txBody>
          <a:bodyPr/>
          <a:lstStyle/>
          <a:p>
            <a:fld id="{6E674B73-FAF4-484C-8021-55B07D92AD6B}" type="slidenum">
              <a:rPr lang="en-GB"/>
              <a:pPr/>
              <a:t>38</a:t>
            </a:fld>
            <a:endParaRPr lang="en-GB"/>
          </a:p>
        </p:txBody>
      </p:sp>
      <p:grpSp>
        <p:nvGrpSpPr>
          <p:cNvPr id="2" name="Group 2"/>
          <p:cNvGrpSpPr>
            <a:grpSpLocks/>
          </p:cNvGrpSpPr>
          <p:nvPr/>
        </p:nvGrpSpPr>
        <p:grpSpPr bwMode="auto">
          <a:xfrm>
            <a:off x="4343400" y="836612"/>
            <a:ext cx="2589213" cy="3887788"/>
            <a:chOff x="2880" y="482"/>
            <a:chExt cx="1631" cy="2449"/>
          </a:xfrm>
          <a:solidFill>
            <a:schemeClr val="accent5"/>
          </a:solidFill>
        </p:grpSpPr>
        <p:sp>
          <p:nvSpPr>
            <p:cNvPr id="86019" name="Line 3"/>
            <p:cNvSpPr>
              <a:spLocks noChangeShapeType="1"/>
            </p:cNvSpPr>
            <p:nvPr/>
          </p:nvSpPr>
          <p:spPr bwMode="auto">
            <a:xfrm flipH="1">
              <a:off x="2880" y="1117"/>
              <a:ext cx="907" cy="1814"/>
            </a:xfrm>
            <a:prstGeom prst="line">
              <a:avLst/>
            </a:prstGeom>
            <a:grpFill/>
            <a:ln w="38100">
              <a:solidFill>
                <a:schemeClr val="tx1"/>
              </a:solidFill>
              <a:round/>
              <a:headEnd/>
              <a:tailEnd/>
            </a:ln>
            <a:effectLst/>
          </p:spPr>
          <p:txBody>
            <a:bodyPr/>
            <a:lstStyle/>
            <a:p>
              <a:endParaRPr lang="en-GB"/>
            </a:p>
          </p:txBody>
        </p:sp>
        <p:sp>
          <p:nvSpPr>
            <p:cNvPr id="86020"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Sales and profits are more likely to be maximised </a:t>
              </a:r>
              <a:r>
                <a:rPr lang="en-GB" u="sng" dirty="0" smtClean="0">
                  <a:latin typeface="Calibri" pitchFamily="34" charset="0"/>
                </a:rPr>
                <a:t>so market share increases</a:t>
              </a:r>
              <a:endParaRPr lang="en-GB" u="sng" dirty="0">
                <a:latin typeface="Calibri" pitchFamily="34" charset="0"/>
              </a:endParaRPr>
            </a:p>
          </p:txBody>
        </p:sp>
      </p:grpSp>
      <p:grpSp>
        <p:nvGrpSpPr>
          <p:cNvPr id="3" name="Group 5"/>
          <p:cNvGrpSpPr>
            <a:grpSpLocks/>
          </p:cNvGrpSpPr>
          <p:nvPr/>
        </p:nvGrpSpPr>
        <p:grpSpPr bwMode="auto">
          <a:xfrm>
            <a:off x="0" y="1981201"/>
            <a:ext cx="4572000" cy="2667001"/>
            <a:chOff x="0" y="1264"/>
            <a:chExt cx="2880" cy="1680"/>
          </a:xfrm>
          <a:solidFill>
            <a:schemeClr val="accent5"/>
          </a:solidFill>
        </p:grpSpPr>
        <p:sp>
          <p:nvSpPr>
            <p:cNvPr id="86022" name="Line 6"/>
            <p:cNvSpPr>
              <a:spLocks noChangeShapeType="1"/>
            </p:cNvSpPr>
            <p:nvPr/>
          </p:nvSpPr>
          <p:spPr bwMode="auto">
            <a:xfrm>
              <a:off x="884" y="2160"/>
              <a:ext cx="1996" cy="771"/>
            </a:xfrm>
            <a:prstGeom prst="line">
              <a:avLst/>
            </a:prstGeom>
            <a:grpFill/>
            <a:ln w="38100">
              <a:solidFill>
                <a:schemeClr val="tx1"/>
              </a:solidFill>
              <a:round/>
              <a:headEnd/>
              <a:tailEnd/>
            </a:ln>
            <a:effectLst/>
          </p:spPr>
          <p:txBody>
            <a:bodyPr/>
            <a:lstStyle/>
            <a:p>
              <a:endParaRPr lang="en-GB"/>
            </a:p>
          </p:txBody>
        </p:sp>
        <p:sp>
          <p:nvSpPr>
            <p:cNvPr id="86023" name="Oval 7"/>
            <p:cNvSpPr>
              <a:spLocks noChangeAspect="1" noChangeArrowheads="1"/>
            </p:cNvSpPr>
            <p:nvPr/>
          </p:nvSpPr>
          <p:spPr bwMode="auto">
            <a:xfrm>
              <a:off x="0" y="1264"/>
              <a:ext cx="1562" cy="1680"/>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A </a:t>
              </a:r>
              <a:r>
                <a:rPr lang="en-GB" u="sng" dirty="0" smtClean="0">
                  <a:latin typeface="Calibri" pitchFamily="34" charset="0"/>
                </a:rPr>
                <a:t>good image and reputation </a:t>
              </a:r>
              <a:r>
                <a:rPr lang="en-GB" dirty="0" smtClean="0">
                  <a:latin typeface="Calibri" pitchFamily="34" charset="0"/>
                </a:rPr>
                <a:t>are gained which will encourage </a:t>
              </a:r>
              <a:r>
                <a:rPr lang="en-GB" u="sng" dirty="0" smtClean="0">
                  <a:latin typeface="Calibri" pitchFamily="34" charset="0"/>
                </a:rPr>
                <a:t>new customers</a:t>
              </a:r>
              <a:endParaRPr lang="en-GB" u="sng" dirty="0">
                <a:latin typeface="Calibri" pitchFamily="34" charset="0"/>
              </a:endParaRPr>
            </a:p>
          </p:txBody>
        </p:sp>
      </p:grpSp>
      <p:grpSp>
        <p:nvGrpSpPr>
          <p:cNvPr id="4" name="Group 8"/>
          <p:cNvGrpSpPr>
            <a:grpSpLocks/>
          </p:cNvGrpSpPr>
          <p:nvPr/>
        </p:nvGrpSpPr>
        <p:grpSpPr bwMode="auto">
          <a:xfrm>
            <a:off x="941388" y="4724400"/>
            <a:ext cx="3630613" cy="2133600"/>
            <a:chOff x="593" y="2913"/>
            <a:chExt cx="2287" cy="1344"/>
          </a:xfrm>
          <a:solidFill>
            <a:schemeClr val="accent5"/>
          </a:solidFill>
        </p:grpSpPr>
        <p:sp>
          <p:nvSpPr>
            <p:cNvPr id="86025" name="Line 9"/>
            <p:cNvSpPr>
              <a:spLocks noChangeShapeType="1"/>
            </p:cNvSpPr>
            <p:nvPr/>
          </p:nvSpPr>
          <p:spPr bwMode="auto">
            <a:xfrm flipV="1">
              <a:off x="1292" y="2976"/>
              <a:ext cx="1588" cy="636"/>
            </a:xfrm>
            <a:prstGeom prst="line">
              <a:avLst/>
            </a:prstGeom>
            <a:grpFill/>
            <a:ln w="38100">
              <a:solidFill>
                <a:schemeClr val="tx1"/>
              </a:solidFill>
              <a:round/>
              <a:headEnd/>
              <a:tailEnd/>
            </a:ln>
            <a:effectLst/>
          </p:spPr>
          <p:txBody>
            <a:bodyPr/>
            <a:lstStyle/>
            <a:p>
              <a:endParaRPr lang="en-GB"/>
            </a:p>
          </p:txBody>
        </p:sp>
        <p:sp>
          <p:nvSpPr>
            <p:cNvPr id="86026" name="Oval 10"/>
            <p:cNvSpPr>
              <a:spLocks noChangeAspect="1" noChangeArrowheads="1"/>
            </p:cNvSpPr>
            <p:nvPr/>
          </p:nvSpPr>
          <p:spPr bwMode="auto">
            <a:xfrm>
              <a:off x="593" y="2913"/>
              <a:ext cx="1422" cy="1344"/>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Customers are more likely to make </a:t>
              </a:r>
              <a:r>
                <a:rPr lang="en-GB" u="sng" dirty="0" smtClean="0">
                  <a:latin typeface="Calibri" pitchFamily="34" charset="0"/>
                </a:rPr>
                <a:t>repeat purchases</a:t>
              </a:r>
              <a:endParaRPr lang="en-GB" u="sng" dirty="0">
                <a:latin typeface="Calibri" pitchFamily="34" charset="0"/>
              </a:endParaRPr>
            </a:p>
          </p:txBody>
        </p:sp>
      </p:grpSp>
      <p:grpSp>
        <p:nvGrpSpPr>
          <p:cNvPr id="5" name="Group 11"/>
          <p:cNvGrpSpPr>
            <a:grpSpLocks/>
          </p:cNvGrpSpPr>
          <p:nvPr/>
        </p:nvGrpSpPr>
        <p:grpSpPr bwMode="auto">
          <a:xfrm>
            <a:off x="4572000" y="4751388"/>
            <a:ext cx="3668713" cy="2106612"/>
            <a:chOff x="2880" y="2886"/>
            <a:chExt cx="2311" cy="1327"/>
          </a:xfrm>
          <a:solidFill>
            <a:schemeClr val="accent5"/>
          </a:solidFill>
        </p:grpSpPr>
        <p:sp>
          <p:nvSpPr>
            <p:cNvPr id="86028" name="Line 12"/>
            <p:cNvSpPr>
              <a:spLocks noChangeShapeType="1"/>
            </p:cNvSpPr>
            <p:nvPr/>
          </p:nvSpPr>
          <p:spPr bwMode="auto">
            <a:xfrm>
              <a:off x="2880" y="2931"/>
              <a:ext cx="1633" cy="635"/>
            </a:xfrm>
            <a:prstGeom prst="line">
              <a:avLst/>
            </a:prstGeom>
            <a:grpFill/>
            <a:ln w="38100">
              <a:solidFill>
                <a:schemeClr val="tx1"/>
              </a:solidFill>
              <a:round/>
              <a:headEnd/>
              <a:tailEnd/>
            </a:ln>
            <a:effectLst/>
          </p:spPr>
          <p:txBody>
            <a:bodyPr/>
            <a:lstStyle/>
            <a:p>
              <a:endParaRPr lang="en-GB"/>
            </a:p>
          </p:txBody>
        </p:sp>
        <p:sp>
          <p:nvSpPr>
            <p:cNvPr id="86029" name="Oval 13"/>
            <p:cNvSpPr>
              <a:spLocks noChangeAspect="1" noChangeArrowheads="1"/>
            </p:cNvSpPr>
            <p:nvPr/>
          </p:nvSpPr>
          <p:spPr bwMode="auto">
            <a:xfrm>
              <a:off x="3787" y="2886"/>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Wastage will be minimised which </a:t>
              </a:r>
              <a:r>
                <a:rPr lang="en-GB" u="sng" dirty="0" smtClean="0">
                  <a:latin typeface="Calibri" pitchFamily="34" charset="0"/>
                </a:rPr>
                <a:t>helps to protect the environment</a:t>
              </a:r>
              <a:endParaRPr lang="en-GB" u="sng" dirty="0">
                <a:latin typeface="Calibri" pitchFamily="34" charset="0"/>
              </a:endParaRPr>
            </a:p>
          </p:txBody>
        </p:sp>
      </p:grpSp>
      <p:grpSp>
        <p:nvGrpSpPr>
          <p:cNvPr id="6" name="Group 14"/>
          <p:cNvGrpSpPr>
            <a:grpSpLocks/>
          </p:cNvGrpSpPr>
          <p:nvPr/>
        </p:nvGrpSpPr>
        <p:grpSpPr bwMode="auto">
          <a:xfrm>
            <a:off x="4572000" y="1981200"/>
            <a:ext cx="4524376" cy="2743200"/>
            <a:chOff x="2880" y="1264"/>
            <a:chExt cx="2850" cy="1728"/>
          </a:xfrm>
          <a:solidFill>
            <a:schemeClr val="accent5"/>
          </a:solidFill>
        </p:grpSpPr>
        <p:sp>
          <p:nvSpPr>
            <p:cNvPr id="86031" name="Line 15"/>
            <p:cNvSpPr>
              <a:spLocks noChangeShapeType="1"/>
            </p:cNvSpPr>
            <p:nvPr/>
          </p:nvSpPr>
          <p:spPr bwMode="auto">
            <a:xfrm flipV="1">
              <a:off x="2880" y="2160"/>
              <a:ext cx="2041" cy="816"/>
            </a:xfrm>
            <a:prstGeom prst="line">
              <a:avLst/>
            </a:prstGeom>
            <a:grpFill/>
            <a:ln w="38100">
              <a:solidFill>
                <a:schemeClr val="tx1"/>
              </a:solidFill>
              <a:round/>
              <a:headEnd/>
              <a:tailEnd/>
            </a:ln>
            <a:effectLst/>
          </p:spPr>
          <p:txBody>
            <a:bodyPr/>
            <a:lstStyle/>
            <a:p>
              <a:endParaRPr lang="en-GB"/>
            </a:p>
          </p:txBody>
        </p:sp>
        <p:sp>
          <p:nvSpPr>
            <p:cNvPr id="86032" name="Oval 16"/>
            <p:cNvSpPr>
              <a:spLocks noChangeAspect="1" noChangeArrowheads="1"/>
            </p:cNvSpPr>
            <p:nvPr/>
          </p:nvSpPr>
          <p:spPr bwMode="auto">
            <a:xfrm>
              <a:off x="4128" y="1264"/>
              <a:ext cx="1602" cy="1728"/>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It becomes </a:t>
              </a:r>
              <a:r>
                <a:rPr lang="en-GB" u="sng" dirty="0" smtClean="0">
                  <a:latin typeface="Calibri" pitchFamily="34" charset="0"/>
                </a:rPr>
                <a:t>easier to recruit staff to </a:t>
              </a:r>
              <a:r>
                <a:rPr lang="en-GB" dirty="0" smtClean="0">
                  <a:latin typeface="Calibri" pitchFamily="34" charset="0"/>
                </a:rPr>
                <a:t>work in an organisation with a good image and reputation</a:t>
              </a:r>
              <a:endParaRPr lang="en-GB" dirty="0">
                <a:latin typeface="Calibri" pitchFamily="34" charset="0"/>
              </a:endParaRPr>
            </a:p>
          </p:txBody>
        </p:sp>
      </p:grpSp>
      <p:grpSp>
        <p:nvGrpSpPr>
          <p:cNvPr id="7" name="Group 17"/>
          <p:cNvGrpSpPr>
            <a:grpSpLocks/>
          </p:cNvGrpSpPr>
          <p:nvPr/>
        </p:nvGrpSpPr>
        <p:grpSpPr bwMode="auto">
          <a:xfrm>
            <a:off x="2132013" y="841375"/>
            <a:ext cx="2592387" cy="3959225"/>
            <a:chOff x="1247" y="482"/>
            <a:chExt cx="1633" cy="2494"/>
          </a:xfrm>
          <a:solidFill>
            <a:schemeClr val="accent5"/>
          </a:solidFill>
        </p:grpSpPr>
        <p:sp>
          <p:nvSpPr>
            <p:cNvPr id="86034" name="Line 18"/>
            <p:cNvSpPr>
              <a:spLocks noChangeShapeType="1"/>
            </p:cNvSpPr>
            <p:nvPr/>
          </p:nvSpPr>
          <p:spPr bwMode="auto">
            <a:xfrm>
              <a:off x="1973" y="1162"/>
              <a:ext cx="907" cy="1814"/>
            </a:xfrm>
            <a:prstGeom prst="line">
              <a:avLst/>
            </a:prstGeom>
            <a:grpFill/>
            <a:ln w="38100">
              <a:solidFill>
                <a:schemeClr val="tx1"/>
              </a:solidFill>
              <a:round/>
              <a:headEnd/>
              <a:tailEnd/>
            </a:ln>
            <a:effectLst/>
          </p:spPr>
          <p:txBody>
            <a:bodyPr/>
            <a:lstStyle/>
            <a:p>
              <a:endParaRPr lang="en-GB"/>
            </a:p>
          </p:txBody>
        </p:sp>
        <p:sp>
          <p:nvSpPr>
            <p:cNvPr id="86035" name="Oval 19"/>
            <p:cNvSpPr>
              <a:spLocks noChangeAspect="1" noChangeArrowheads="1"/>
            </p:cNvSpPr>
            <p:nvPr/>
          </p:nvSpPr>
          <p:spPr bwMode="auto">
            <a:xfrm>
              <a:off x="1247" y="482"/>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Customers are </a:t>
              </a:r>
              <a:r>
                <a:rPr lang="en-GB" u="sng" dirty="0" smtClean="0">
                  <a:latin typeface="Calibri" pitchFamily="34" charset="0"/>
                </a:rPr>
                <a:t>less likely to buy from a competitor</a:t>
              </a:r>
              <a:endParaRPr lang="en-GB" u="sng" dirty="0">
                <a:latin typeface="Calibri" pitchFamily="34" charset="0"/>
              </a:endParaRPr>
            </a:p>
          </p:txBody>
        </p:sp>
      </p:grpSp>
      <p:sp>
        <p:nvSpPr>
          <p:cNvPr id="86036" name="Oval 20"/>
          <p:cNvSpPr>
            <a:spLocks noChangeAspect="1" noChangeArrowheads="1"/>
          </p:cNvSpPr>
          <p:nvPr/>
        </p:nvSpPr>
        <p:spPr bwMode="auto">
          <a:xfrm>
            <a:off x="3492500" y="3403602"/>
            <a:ext cx="2227263" cy="2430461"/>
          </a:xfrm>
          <a:prstGeom prst="ellipse">
            <a:avLst/>
          </a:prstGeom>
          <a:solidFill>
            <a:schemeClr val="accent5"/>
          </a:solidFill>
          <a:ln w="19050">
            <a:solidFill>
              <a:schemeClr val="tx1"/>
            </a:solidFill>
            <a:round/>
            <a:headEnd/>
            <a:tailEnd/>
          </a:ln>
          <a:effectLst/>
        </p:spPr>
        <p:txBody>
          <a:bodyPr anchor="ctr"/>
          <a:lstStyle/>
          <a:p>
            <a:pPr algn="ctr"/>
            <a:r>
              <a:rPr lang="en-GB" b="1" dirty="0" smtClean="0">
                <a:latin typeface="+mj-lt"/>
              </a:rPr>
              <a:t>Benefits Of Providing a High Quality Product To Customers</a:t>
            </a:r>
            <a:endParaRPr lang="en-GB" b="1" dirty="0">
              <a:solidFill>
                <a:srgbClr val="FF0000"/>
              </a:solidFill>
              <a:latin typeface="+mj-lt"/>
            </a:endParaRPr>
          </a:p>
        </p:txBody>
      </p:sp>
      <p:sp>
        <p:nvSpPr>
          <p:cNvPr id="86037" name="Rectangle 21"/>
          <p:cNvSpPr>
            <a:spLocks noGrp="1" noChangeArrowheads="1"/>
          </p:cNvSpPr>
          <p:nvPr>
            <p:ph type="title"/>
          </p:nvPr>
        </p:nvSpPr>
        <p:spPr>
          <a:xfrm>
            <a:off x="0" y="69850"/>
            <a:ext cx="9144000" cy="692150"/>
          </a:xfrm>
        </p:spPr>
        <p:txBody>
          <a:bodyPr/>
          <a:lstStyle/>
          <a:p>
            <a:r>
              <a:rPr lang="en-GB" sz="2400" b="1" dirty="0" smtClean="0">
                <a:latin typeface="Verdana" pitchFamily="34" charset="0"/>
              </a:rPr>
              <a:t>Benefits of Providing a High Quality Product to Customers</a:t>
            </a:r>
            <a:endParaRPr lang="en-GB" sz="2400" b="1"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39</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Quality</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sz="2000" b="1" dirty="0" smtClean="0"/>
              <a:t>QUALITY PAIRED TASK</a:t>
            </a:r>
          </a:p>
          <a:p>
            <a:endParaRPr lang="en-GB" sz="2000" b="1" dirty="0"/>
          </a:p>
          <a:p>
            <a:r>
              <a:rPr lang="en-US" sz="2000" dirty="0" smtClean="0"/>
              <a:t>Today’s highly competitive markets mean that </a:t>
            </a:r>
            <a:r>
              <a:rPr lang="en-US" sz="2000" b="1" dirty="0" smtClean="0"/>
              <a:t>quality </a:t>
            </a:r>
            <a:r>
              <a:rPr lang="en-US" sz="2000" dirty="0" smtClean="0"/>
              <a:t>products are extremely important to a firm. The clip below will further highlight this: </a:t>
            </a:r>
            <a:endParaRPr lang="en-GB" sz="2000" dirty="0" smtClean="0"/>
          </a:p>
          <a:p>
            <a:r>
              <a:rPr lang="en-GB" sz="2000" dirty="0" smtClean="0">
                <a:hlinkClick r:id="rId2"/>
              </a:rPr>
              <a:t>http://www.bbc.co.uk/schools/gcsebitesize/business/production/locationanddistributionvid.shtml</a:t>
            </a:r>
            <a:endParaRPr lang="en-GB" sz="2000" dirty="0" smtClean="0"/>
          </a:p>
          <a:p>
            <a:endParaRPr lang="en-GB" sz="2000" dirty="0" smtClean="0"/>
          </a:p>
          <a:p>
            <a:r>
              <a:rPr lang="en-GB" sz="2000" dirty="0" smtClean="0"/>
              <a:t>Improving quality will allow customers to purchase with confidence and feel they are getting value for money and producers to gain an improved reputation and the ability to charge higher prices. </a:t>
            </a:r>
            <a:r>
              <a:rPr lang="en-US" sz="2000" dirty="0" smtClean="0"/>
              <a:t>Businesses use several methods to check that their goods and services meet quality standards. </a:t>
            </a:r>
          </a:p>
          <a:p>
            <a:endParaRPr lang="en-US" sz="2000" dirty="0" smtClean="0"/>
          </a:p>
          <a:p>
            <a:r>
              <a:rPr lang="en-US" sz="2000" dirty="0" smtClean="0"/>
              <a:t>In pairs:</a:t>
            </a:r>
          </a:p>
          <a:p>
            <a:endParaRPr lang="en-US" sz="2000" dirty="0" smtClean="0"/>
          </a:p>
          <a:p>
            <a:endParaRPr lang="en-GB" sz="2000" dirty="0" smtClean="0"/>
          </a:p>
          <a:p>
            <a:endParaRPr lang="en-GB" sz="2000" dirty="0" smtClean="0"/>
          </a:p>
          <a:p>
            <a:endParaRPr lang="en-GB" sz="2000" dirty="0" smtClean="0"/>
          </a:p>
          <a:p>
            <a:endParaRPr lang="en-GB" sz="2000" dirty="0" smtClean="0"/>
          </a:p>
          <a:p>
            <a:endParaRPr lang="en-US" sz="2000" dirty="0"/>
          </a:p>
        </p:txBody>
      </p:sp>
      <p:pic>
        <p:nvPicPr>
          <p:cNvPr id="3482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179388" y="117475"/>
            <a:ext cx="974725" cy="863600"/>
          </a:xfrm>
          <a:prstGeom prst="rect">
            <a:avLst/>
          </a:prstGeom>
          <a:noFill/>
          <a:ln w="9525">
            <a:noFill/>
            <a:miter lim="800000"/>
            <a:headEnd/>
            <a:tailEnd/>
          </a:ln>
        </p:spPr>
      </p:pic>
      <p:sp>
        <p:nvSpPr>
          <p:cNvPr id="6" name="Rectangle 3"/>
          <p:cNvSpPr txBox="1">
            <a:spLocks noChangeArrowheads="1"/>
          </p:cNvSpPr>
          <p:nvPr/>
        </p:nvSpPr>
        <p:spPr>
          <a:xfrm>
            <a:off x="228600" y="5013325"/>
            <a:ext cx="5483225" cy="4968875"/>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Imagine you are a producer of one of the following products. </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Decide upon 4 actions you could take to try and ensure your products are produced to a consistent high quality. </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endParaRPr kumimoji="0" lang="en-GB" sz="2000" b="0" i="0" u="none" strike="noStrike" kern="0" cap="none" spc="0" normalizeH="0" baseline="0" noProof="0" dirty="0">
              <a:ln>
                <a:noFill/>
              </a:ln>
              <a:solidFill>
                <a:schemeClr val="tx1"/>
              </a:solidFill>
              <a:effectLst/>
              <a:uLnTx/>
              <a:uFillTx/>
              <a:latin typeface="+mn-lt"/>
              <a:ea typeface="+mn-ea"/>
              <a:cs typeface="+mn-cs"/>
            </a:endParaRPr>
          </a:p>
        </p:txBody>
      </p:sp>
      <p:sp>
        <p:nvSpPr>
          <p:cNvPr id="7" name="Text Box 4"/>
          <p:cNvSpPr txBox="1">
            <a:spLocks noChangeArrowheads="1"/>
          </p:cNvSpPr>
          <p:nvPr/>
        </p:nvSpPr>
        <p:spPr bwMode="auto">
          <a:xfrm>
            <a:off x="5868988" y="4615696"/>
            <a:ext cx="2665412" cy="1785104"/>
          </a:xfrm>
          <a:prstGeom prst="rect">
            <a:avLst/>
          </a:prstGeom>
          <a:noFill/>
          <a:ln w="9525">
            <a:noFill/>
            <a:miter lim="800000"/>
            <a:headEnd/>
            <a:tailEnd/>
          </a:ln>
          <a:effectLst/>
        </p:spPr>
        <p:txBody>
          <a:bodyPr>
            <a:spAutoFit/>
          </a:bodyPr>
          <a:lstStyle/>
          <a:p>
            <a:pPr>
              <a:spcBef>
                <a:spcPct val="50000"/>
              </a:spcBef>
              <a:buFontTx/>
              <a:buChar char="•"/>
            </a:pPr>
            <a:r>
              <a:rPr lang="en-GB" sz="2000" dirty="0"/>
              <a:t>Cereal bars</a:t>
            </a:r>
          </a:p>
          <a:p>
            <a:pPr>
              <a:spcBef>
                <a:spcPct val="50000"/>
              </a:spcBef>
              <a:buFontTx/>
              <a:buChar char="•"/>
            </a:pPr>
            <a:r>
              <a:rPr lang="en-GB" sz="2000" dirty="0"/>
              <a:t> Sportswear </a:t>
            </a:r>
          </a:p>
          <a:p>
            <a:pPr>
              <a:spcBef>
                <a:spcPct val="50000"/>
              </a:spcBef>
              <a:buFontTx/>
              <a:buChar char="•"/>
            </a:pPr>
            <a:r>
              <a:rPr lang="en-GB" sz="2000" dirty="0"/>
              <a:t> Make up </a:t>
            </a:r>
          </a:p>
          <a:p>
            <a:pPr>
              <a:spcBef>
                <a:spcPct val="50000"/>
              </a:spcBef>
              <a:buFontTx/>
              <a:buChar char="•"/>
            </a:pPr>
            <a:r>
              <a:rPr lang="en-GB" sz="2000" dirty="0"/>
              <a:t> Cupcakes</a:t>
            </a:r>
          </a:p>
        </p:txBody>
      </p:sp>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304800"/>
          </a:xfrm>
        </p:spPr>
        <p:txBody>
          <a:bodyPr/>
          <a:lstStyle/>
          <a:p>
            <a:pPr eaLnBrk="1" hangingPunct="1"/>
            <a:r>
              <a:rPr lang="en-GB" sz="2800" b="1" dirty="0" smtClean="0">
                <a:latin typeface="Calibri" pitchFamily="34" charset="0"/>
                <a:cs typeface="Calibri" pitchFamily="34" charset="0"/>
              </a:rPr>
              <a:t>Contents</a:t>
            </a:r>
          </a:p>
        </p:txBody>
      </p:sp>
      <p:sp>
        <p:nvSpPr>
          <p:cNvPr id="5123"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3437A3-08E8-4B21-BFE5-9B78ADDF5068}" type="slidenum">
              <a:rPr lang="en-GB" smtClean="0">
                <a:solidFill>
                  <a:srgbClr val="000000"/>
                </a:solidFill>
              </a:rPr>
              <a:pPr eaLnBrk="1" hangingPunct="1"/>
              <a:t>4</a:t>
            </a:fld>
            <a:endParaRPr lang="en-GB" smtClean="0">
              <a:solidFill>
                <a:srgbClr val="000000"/>
              </a:solidFill>
            </a:endParaRPr>
          </a:p>
        </p:txBody>
      </p:sp>
      <p:graphicFrame>
        <p:nvGraphicFramePr>
          <p:cNvPr id="5" name="Table 4"/>
          <p:cNvGraphicFramePr>
            <a:graphicFrameLocks noGrp="1"/>
          </p:cNvGraphicFramePr>
          <p:nvPr/>
        </p:nvGraphicFramePr>
        <p:xfrm>
          <a:off x="228600" y="685797"/>
          <a:ext cx="8686800" cy="5724230"/>
        </p:xfrm>
        <a:graphic>
          <a:graphicData uri="http://schemas.openxmlformats.org/drawingml/2006/table">
            <a:tbl>
              <a:tblPr/>
              <a:tblGrid>
                <a:gridCol w="8001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254835">
                <a:tc>
                  <a:txBody>
                    <a:bodyPr/>
                    <a:lstStyle/>
                    <a:p>
                      <a:pPr>
                        <a:spcAft>
                          <a:spcPts val="0"/>
                        </a:spcAft>
                      </a:pPr>
                      <a:r>
                        <a:rPr lang="en-GB" sz="1800">
                          <a:latin typeface="+mj-lt"/>
                          <a:ea typeface="Times New Roman"/>
                        </a:rPr>
                        <a:t>What is Operations? </a:t>
                      </a:r>
                    </a:p>
                  </a:txBody>
                  <a:tcPr marL="35065" marR="35065" marT="8991"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5 </a:t>
                      </a:r>
                    </a:p>
                  </a:txBody>
                  <a:tcPr marL="35065" marR="35065" marT="8991"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4835">
                <a:tc>
                  <a:txBody>
                    <a:bodyPr/>
                    <a:lstStyle/>
                    <a:p>
                      <a:pPr>
                        <a:spcAft>
                          <a:spcPts val="0"/>
                        </a:spcAft>
                      </a:pPr>
                      <a:r>
                        <a:rPr lang="en-GB" sz="1800">
                          <a:latin typeface="+mj-lt"/>
                          <a:ea typeface="Times New Roman"/>
                        </a:rPr>
                        <a:t>Key Activities Carried Out In the Operations Department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6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4835">
                <a:tc>
                  <a:txBody>
                    <a:bodyPr/>
                    <a:lstStyle/>
                    <a:p>
                      <a:pPr>
                        <a:spcAft>
                          <a:spcPts val="0"/>
                        </a:spcAft>
                      </a:pPr>
                      <a:r>
                        <a:rPr lang="en-GB" sz="1800">
                          <a:latin typeface="+mj-lt"/>
                          <a:ea typeface="Times New Roman"/>
                        </a:rPr>
                        <a:t>Factors to Consider When Choosing a Supplier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11-12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312">
                <a:tc>
                  <a:txBody>
                    <a:bodyPr/>
                    <a:lstStyle/>
                    <a:p>
                      <a:pPr>
                        <a:spcAft>
                          <a:spcPts val="0"/>
                        </a:spcAft>
                      </a:pPr>
                      <a:r>
                        <a:rPr lang="en-GB" sz="1800">
                          <a:latin typeface="+mj-lt"/>
                          <a:ea typeface="Times New Roman"/>
                        </a:rPr>
                        <a:t>Stock Storage &amp; Costs and Risks of Storing Stock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17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5312">
                <a:tc>
                  <a:txBody>
                    <a:bodyPr/>
                    <a:lstStyle/>
                    <a:p>
                      <a:pPr marL="742950" lvl="1" indent="-285750">
                        <a:spcAft>
                          <a:spcPts val="0"/>
                        </a:spcAft>
                        <a:buFont typeface="Calibri"/>
                        <a:buChar char="–"/>
                        <a:tabLst>
                          <a:tab pos="914400" algn="l"/>
                        </a:tabLst>
                      </a:pPr>
                      <a:r>
                        <a:rPr lang="en-GB" sz="1800">
                          <a:latin typeface="+mj-lt"/>
                          <a:ea typeface="Times New Roman"/>
                        </a:rPr>
                        <a:t> Consequences of Overstocking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18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5312">
                <a:tc>
                  <a:txBody>
                    <a:bodyPr/>
                    <a:lstStyle/>
                    <a:p>
                      <a:pPr marL="742950" lvl="1" indent="-285750">
                        <a:spcAft>
                          <a:spcPts val="0"/>
                        </a:spcAft>
                        <a:buFont typeface="Calibri"/>
                        <a:buChar char="–"/>
                        <a:tabLst>
                          <a:tab pos="914400" algn="l"/>
                        </a:tabLst>
                      </a:pPr>
                      <a:r>
                        <a:rPr lang="en-GB" sz="1800">
                          <a:latin typeface="+mj-lt"/>
                          <a:ea typeface="Times New Roman"/>
                        </a:rPr>
                        <a:t> Consequences of Understocking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19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312">
                <a:tc>
                  <a:txBody>
                    <a:bodyPr/>
                    <a:lstStyle/>
                    <a:p>
                      <a:pPr marL="742950" lvl="1" indent="-285750">
                        <a:spcAft>
                          <a:spcPts val="0"/>
                        </a:spcAft>
                        <a:buFont typeface="Calibri"/>
                        <a:buChar char="–"/>
                        <a:tabLst>
                          <a:tab pos="914400" algn="l"/>
                        </a:tabLst>
                      </a:pPr>
                      <a:r>
                        <a:rPr lang="en-GB" sz="1800">
                          <a:latin typeface="+mj-lt"/>
                          <a:ea typeface="Times New Roman"/>
                        </a:rPr>
                        <a:t> Effective Control of Stock (Stock Control System)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20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5312">
                <a:tc>
                  <a:txBody>
                    <a:bodyPr/>
                    <a:lstStyle/>
                    <a:p>
                      <a:pPr marL="742950" lvl="1" indent="-285750">
                        <a:spcAft>
                          <a:spcPts val="0"/>
                        </a:spcAft>
                        <a:buFont typeface="Calibri"/>
                        <a:buChar char="–"/>
                        <a:tabLst>
                          <a:tab pos="914400" algn="l"/>
                        </a:tabLst>
                      </a:pPr>
                      <a:r>
                        <a:rPr lang="en-GB" sz="1800">
                          <a:latin typeface="+mj-lt"/>
                          <a:ea typeface="Times New Roman"/>
                        </a:rPr>
                        <a:t> Just In Time Stock Control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23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5312">
                <a:tc>
                  <a:txBody>
                    <a:bodyPr/>
                    <a:lstStyle/>
                    <a:p>
                      <a:pPr>
                        <a:spcAft>
                          <a:spcPts val="0"/>
                        </a:spcAft>
                      </a:pPr>
                      <a:r>
                        <a:rPr lang="en-GB" sz="1800">
                          <a:latin typeface="+mj-lt"/>
                          <a:ea typeface="Times New Roman"/>
                        </a:rPr>
                        <a:t>Labour Intensive Production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27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5312">
                <a:tc>
                  <a:txBody>
                    <a:bodyPr/>
                    <a:lstStyle/>
                    <a:p>
                      <a:pPr>
                        <a:spcAft>
                          <a:spcPts val="0"/>
                        </a:spcAft>
                      </a:pPr>
                      <a:r>
                        <a:rPr lang="en-GB" sz="1800">
                          <a:latin typeface="+mj-lt"/>
                          <a:ea typeface="Times New Roman"/>
                        </a:rPr>
                        <a:t>Capital Intensive Production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28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5312">
                <a:tc>
                  <a:txBody>
                    <a:bodyPr/>
                    <a:lstStyle/>
                    <a:p>
                      <a:pPr>
                        <a:spcAft>
                          <a:spcPts val="0"/>
                        </a:spcAft>
                      </a:pPr>
                      <a:r>
                        <a:rPr lang="en-GB" sz="1800">
                          <a:latin typeface="+mj-lt"/>
                          <a:ea typeface="Times New Roman"/>
                        </a:rPr>
                        <a:t>Methods of Production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30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5312">
                <a:tc>
                  <a:txBody>
                    <a:bodyPr/>
                    <a:lstStyle/>
                    <a:p>
                      <a:pPr marL="742950" lvl="1" indent="-285750">
                        <a:spcAft>
                          <a:spcPts val="0"/>
                        </a:spcAft>
                        <a:buFont typeface="Calibri"/>
                        <a:buChar char="–"/>
                        <a:tabLst>
                          <a:tab pos="914400" algn="l"/>
                        </a:tabLst>
                      </a:pPr>
                      <a:r>
                        <a:rPr lang="en-GB" sz="1800">
                          <a:latin typeface="+mj-lt"/>
                          <a:ea typeface="Times New Roman"/>
                        </a:rPr>
                        <a:t> Job Production: Advantages and Disadvantages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31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5312">
                <a:tc>
                  <a:txBody>
                    <a:bodyPr/>
                    <a:lstStyle/>
                    <a:p>
                      <a:pPr marL="742950" lvl="1" indent="-285750">
                        <a:spcAft>
                          <a:spcPts val="0"/>
                        </a:spcAft>
                        <a:buFont typeface="Calibri"/>
                        <a:buChar char="–"/>
                        <a:tabLst>
                          <a:tab pos="914400" algn="l"/>
                        </a:tabLst>
                      </a:pPr>
                      <a:r>
                        <a:rPr lang="en-GB" sz="1800">
                          <a:latin typeface="+mj-lt"/>
                          <a:ea typeface="Times New Roman"/>
                        </a:rPr>
                        <a:t> Batch Production: Advantages and Disadvantages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32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9305">
                <a:tc>
                  <a:txBody>
                    <a:bodyPr/>
                    <a:lstStyle/>
                    <a:p>
                      <a:pPr marL="742950" lvl="1" indent="-285750">
                        <a:spcAft>
                          <a:spcPts val="0"/>
                        </a:spcAft>
                        <a:buFont typeface="Calibri"/>
                        <a:buChar char="–"/>
                        <a:tabLst>
                          <a:tab pos="914400" algn="l"/>
                        </a:tabLst>
                      </a:pPr>
                      <a:r>
                        <a:rPr lang="en-GB" sz="1800">
                          <a:latin typeface="+mj-lt"/>
                          <a:ea typeface="Times New Roman"/>
                        </a:rPr>
                        <a:t> Flow/Mass Production: Advantages and Disadvantages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33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5312">
                <a:tc>
                  <a:txBody>
                    <a:bodyPr/>
                    <a:lstStyle/>
                    <a:p>
                      <a:pPr>
                        <a:spcAft>
                          <a:spcPts val="0"/>
                        </a:spcAft>
                      </a:pPr>
                      <a:r>
                        <a:rPr lang="en-GB" sz="1800">
                          <a:latin typeface="+mj-lt"/>
                          <a:ea typeface="Times New Roman"/>
                        </a:rPr>
                        <a:t>Factors to consider when choosing a method of production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34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5312">
                <a:tc>
                  <a:txBody>
                    <a:bodyPr/>
                    <a:lstStyle/>
                    <a:p>
                      <a:pPr>
                        <a:spcAft>
                          <a:spcPts val="0"/>
                        </a:spcAft>
                      </a:pPr>
                      <a:r>
                        <a:rPr lang="en-GB" sz="1800">
                          <a:latin typeface="+mj-lt"/>
                          <a:ea typeface="Times New Roman"/>
                        </a:rPr>
                        <a:t>Benefits of Providing a High Quality Product to Customers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38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85312">
                <a:tc>
                  <a:txBody>
                    <a:bodyPr/>
                    <a:lstStyle/>
                    <a:p>
                      <a:pPr>
                        <a:spcAft>
                          <a:spcPts val="0"/>
                        </a:spcAft>
                      </a:pPr>
                      <a:r>
                        <a:rPr lang="en-GB" sz="1800">
                          <a:latin typeface="+mj-lt"/>
                          <a:ea typeface="Times New Roman"/>
                        </a:rPr>
                        <a:t>Methods of Ensuring a Quality Product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40-45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5312">
                <a:tc>
                  <a:txBody>
                    <a:bodyPr/>
                    <a:lstStyle/>
                    <a:p>
                      <a:pPr>
                        <a:spcAft>
                          <a:spcPts val="0"/>
                        </a:spcAft>
                      </a:pPr>
                      <a:r>
                        <a:rPr lang="en-GB" sz="1800">
                          <a:latin typeface="+mj-lt"/>
                          <a:ea typeface="Times New Roman"/>
                        </a:rPr>
                        <a:t>Business Ethics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48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85312">
                <a:tc>
                  <a:txBody>
                    <a:bodyPr/>
                    <a:lstStyle/>
                    <a:p>
                      <a:pPr>
                        <a:spcAft>
                          <a:spcPts val="0"/>
                        </a:spcAft>
                      </a:pPr>
                      <a:r>
                        <a:rPr lang="en-GB" sz="1800">
                          <a:latin typeface="+mj-lt"/>
                          <a:ea typeface="Times New Roman"/>
                        </a:rPr>
                        <a:t>Ethical &amp; Environmentally Friendly Practices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latin typeface="+mj-lt"/>
                          <a:ea typeface="Times New Roman"/>
                        </a:rPr>
                        <a:t>49-50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5312">
                <a:tc>
                  <a:txBody>
                    <a:bodyPr/>
                    <a:lstStyle/>
                    <a:p>
                      <a:pPr>
                        <a:spcAft>
                          <a:spcPts val="0"/>
                        </a:spcAft>
                      </a:pPr>
                      <a:r>
                        <a:rPr lang="en-GB" sz="1800">
                          <a:latin typeface="+mj-lt"/>
                          <a:ea typeface="Times New Roman"/>
                        </a:rPr>
                        <a:t>The Use of ICT/Technology in Operations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latin typeface="+mj-lt"/>
                          <a:ea typeface="Times New Roman"/>
                        </a:rPr>
                        <a:t>55-56 </a:t>
                      </a:r>
                    </a:p>
                  </a:txBody>
                  <a:tcPr marL="35065" marR="35065" marT="899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788789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a:ln/>
        </p:spPr>
        <p:txBody>
          <a:bodyPr/>
          <a:lstStyle/>
          <a:p>
            <a:pPr>
              <a:defRPr/>
            </a:pPr>
            <a:fld id="{4DEC3583-E845-40E9-A872-52AEB25E1B4A}" type="slidenum">
              <a:rPr lang="en-GB"/>
              <a:pPr>
                <a:defRPr/>
              </a:pPr>
              <a:t>40</a:t>
            </a:fld>
            <a:endParaRPr lang="en-GB"/>
          </a:p>
        </p:txBody>
      </p:sp>
      <p:grpSp>
        <p:nvGrpSpPr>
          <p:cNvPr id="3" name="Group 5"/>
          <p:cNvGrpSpPr/>
          <p:nvPr/>
        </p:nvGrpSpPr>
        <p:grpSpPr>
          <a:xfrm>
            <a:off x="127000" y="3611563"/>
            <a:ext cx="8890000" cy="2941637"/>
            <a:chOff x="127000" y="4572000"/>
            <a:chExt cx="8890000" cy="2159000"/>
          </a:xfrm>
          <a:solidFill>
            <a:schemeClr val="accent5"/>
          </a:solidFill>
        </p:grpSpPr>
        <p:sp>
          <p:nvSpPr>
            <p:cNvPr id="28680" name="AutoShape 11"/>
            <p:cNvSpPr>
              <a:spLocks noChangeArrowheads="1"/>
            </p:cNvSpPr>
            <p:nvPr/>
          </p:nvSpPr>
          <p:spPr bwMode="auto">
            <a:xfrm>
              <a:off x="4876800" y="4572000"/>
              <a:ext cx="4140200" cy="2159000"/>
            </a:xfrm>
            <a:prstGeom prst="roundRect">
              <a:avLst/>
            </a:prstGeom>
            <a:grpFill/>
            <a:ln>
              <a:headEnd/>
              <a:tailEnd/>
            </a:ln>
          </p:spPr>
          <p:style>
            <a:lnRef idx="2">
              <a:schemeClr val="dk1"/>
            </a:lnRef>
            <a:fillRef idx="1">
              <a:schemeClr val="lt1"/>
            </a:fillRef>
            <a:effectRef idx="0">
              <a:schemeClr val="dk1"/>
            </a:effectRef>
            <a:fontRef idx="minor">
              <a:schemeClr val="dk1"/>
            </a:fontRef>
          </p:style>
          <p:txBody>
            <a:bodyPr anchor="ctr"/>
            <a:lstStyle/>
            <a:p>
              <a:r>
                <a:rPr lang="en-GB" b="1" dirty="0">
                  <a:latin typeface="Calibri" pitchFamily="34" charset="0"/>
                </a:rPr>
                <a:t>Advantages</a:t>
              </a:r>
              <a:r>
                <a:rPr lang="en-GB" dirty="0">
                  <a:latin typeface="Calibri" pitchFamily="34" charset="0"/>
                </a:rPr>
                <a:t> – </a:t>
              </a:r>
              <a:r>
                <a:rPr lang="en-GB" dirty="0" smtClean="0">
                  <a:latin typeface="Calibri" pitchFamily="34" charset="0"/>
                </a:rPr>
                <a:t>Fewer errors will be made as employees will know what they are doing, accidents are less likely to happen</a:t>
              </a:r>
              <a:endParaRPr lang="en-GB" dirty="0">
                <a:latin typeface="Calibri" pitchFamily="34" charset="0"/>
              </a:endParaRPr>
            </a:p>
            <a:p>
              <a:endParaRPr lang="en-GB" dirty="0">
                <a:latin typeface="Calibri" pitchFamily="34" charset="0"/>
              </a:endParaRPr>
            </a:p>
            <a:p>
              <a:r>
                <a:rPr lang="en-GB" b="1" dirty="0">
                  <a:latin typeface="Calibri" pitchFamily="34" charset="0"/>
                </a:rPr>
                <a:t>Disadvantages</a:t>
              </a:r>
              <a:r>
                <a:rPr lang="en-GB" dirty="0">
                  <a:latin typeface="Calibri" pitchFamily="34" charset="0"/>
                </a:rPr>
                <a:t> – </a:t>
              </a:r>
              <a:r>
                <a:rPr lang="en-GB" dirty="0" smtClean="0">
                  <a:latin typeface="Calibri" pitchFamily="34" charset="0"/>
                </a:rPr>
                <a:t>Time consuming to train employees – might involve time away from doing the job, can be expensive to provide training</a:t>
              </a:r>
              <a:endParaRPr lang="en-GB" dirty="0">
                <a:latin typeface="Calibri" pitchFamily="34" charset="0"/>
              </a:endParaRPr>
            </a:p>
          </p:txBody>
        </p:sp>
        <p:sp>
          <p:nvSpPr>
            <p:cNvPr id="28679" name="AutoShape 10"/>
            <p:cNvSpPr>
              <a:spLocks noChangeArrowheads="1"/>
            </p:cNvSpPr>
            <p:nvPr/>
          </p:nvSpPr>
          <p:spPr bwMode="auto">
            <a:xfrm>
              <a:off x="127000" y="4572000"/>
              <a:ext cx="4140200" cy="2159000"/>
            </a:xfrm>
            <a:prstGeom prst="roundRect">
              <a:avLst/>
            </a:prstGeom>
            <a:grpFill/>
            <a:ln>
              <a:headEnd/>
              <a:tailEnd/>
            </a:ln>
          </p:spPr>
          <p:style>
            <a:lnRef idx="2">
              <a:schemeClr val="dk1"/>
            </a:lnRef>
            <a:fillRef idx="1">
              <a:schemeClr val="lt1"/>
            </a:fillRef>
            <a:effectRef idx="0">
              <a:schemeClr val="dk1"/>
            </a:effectRef>
            <a:fontRef idx="minor">
              <a:schemeClr val="dk1"/>
            </a:fontRef>
          </p:style>
          <p:txBody>
            <a:bodyPr anchor="t" anchorCtr="0"/>
            <a:lstStyle/>
            <a:p>
              <a:pPr algn="ctr"/>
              <a:r>
                <a:rPr lang="en-GB" b="1" dirty="0" smtClean="0">
                  <a:latin typeface="Calibri" pitchFamily="34" charset="0"/>
                </a:rPr>
                <a:t>Employees</a:t>
              </a:r>
              <a:endParaRPr lang="en-GB" b="1" dirty="0">
                <a:latin typeface="Calibri" pitchFamily="34" charset="0"/>
              </a:endParaRPr>
            </a:p>
            <a:p>
              <a:pPr algn="ctr"/>
              <a:endParaRPr lang="en-GB" dirty="0">
                <a:latin typeface="Calibri" pitchFamily="34" charset="0"/>
              </a:endParaRPr>
            </a:p>
            <a:p>
              <a:pPr algn="ctr"/>
              <a:r>
                <a:rPr lang="en-GB" dirty="0" smtClean="0">
                  <a:latin typeface="Calibri" pitchFamily="34" charset="0"/>
                </a:rPr>
                <a:t>Make sure employees have the skills needed to make the product by:</a:t>
              </a:r>
            </a:p>
            <a:p>
              <a:pPr algn="ctr"/>
              <a:endParaRPr lang="en-GB" sz="1000" dirty="0" smtClean="0">
                <a:latin typeface="Calibri" pitchFamily="34" charset="0"/>
              </a:endParaRPr>
            </a:p>
            <a:p>
              <a:pPr marL="361950" indent="-188913" algn="ctr">
                <a:buFont typeface="Arial" pitchFamily="34" charset="0"/>
                <a:buChar char="•"/>
              </a:pPr>
              <a:r>
                <a:rPr lang="en-GB" dirty="0" smtClean="0">
                  <a:latin typeface="Calibri" pitchFamily="34" charset="0"/>
                </a:rPr>
                <a:t>only recruiting the best employees </a:t>
              </a:r>
            </a:p>
            <a:p>
              <a:pPr marL="361950" indent="-188913" algn="ctr">
                <a:buFont typeface="Arial" pitchFamily="34" charset="0"/>
                <a:buChar char="•"/>
              </a:pPr>
              <a:r>
                <a:rPr lang="en-GB" dirty="0" smtClean="0">
                  <a:latin typeface="Calibri" pitchFamily="34" charset="0"/>
                </a:rPr>
                <a:t>providing training for employees</a:t>
              </a:r>
              <a:endParaRPr lang="en-GB" dirty="0">
                <a:latin typeface="Calibri" pitchFamily="34" charset="0"/>
              </a:endParaRPr>
            </a:p>
          </p:txBody>
        </p:sp>
        <p:cxnSp>
          <p:nvCxnSpPr>
            <p:cNvPr id="13" name="Straight Connector 12"/>
            <p:cNvCxnSpPr>
              <a:stCxn id="28679" idx="3"/>
              <a:endCxn id="28680" idx="1"/>
            </p:cNvCxnSpPr>
            <p:nvPr/>
          </p:nvCxnSpPr>
          <p:spPr>
            <a:xfrm>
              <a:off x="4267200" y="5651500"/>
              <a:ext cx="609600" cy="0"/>
            </a:xfrm>
            <a:prstGeom prst="line">
              <a:avLst/>
            </a:prstGeom>
            <a:grpFill/>
            <a:ln w="76200">
              <a:solidFill>
                <a:schemeClr val="tx1"/>
              </a:solidFill>
            </a:ln>
          </p:spPr>
          <p:style>
            <a:lnRef idx="1">
              <a:schemeClr val="dk1"/>
            </a:lnRef>
            <a:fillRef idx="0">
              <a:schemeClr val="dk1"/>
            </a:fillRef>
            <a:effectRef idx="0">
              <a:schemeClr val="dk1"/>
            </a:effectRef>
            <a:fontRef idx="minor">
              <a:schemeClr val="tx1"/>
            </a:fontRef>
          </p:style>
        </p:cxnSp>
      </p:grpSp>
      <p:grpSp>
        <p:nvGrpSpPr>
          <p:cNvPr id="5" name="Group 6"/>
          <p:cNvGrpSpPr/>
          <p:nvPr/>
        </p:nvGrpSpPr>
        <p:grpSpPr>
          <a:xfrm>
            <a:off x="127000" y="1346200"/>
            <a:ext cx="8890000" cy="2159000"/>
            <a:chOff x="127000" y="1125538"/>
            <a:chExt cx="8890000" cy="2159000"/>
          </a:xfrm>
          <a:solidFill>
            <a:schemeClr val="accent5"/>
          </a:solidFill>
        </p:grpSpPr>
        <p:sp>
          <p:nvSpPr>
            <p:cNvPr id="28678" name="AutoShape 9"/>
            <p:cNvSpPr>
              <a:spLocks noChangeArrowheads="1"/>
            </p:cNvSpPr>
            <p:nvPr/>
          </p:nvSpPr>
          <p:spPr bwMode="auto">
            <a:xfrm>
              <a:off x="4876800" y="1125538"/>
              <a:ext cx="4140200" cy="2159000"/>
            </a:xfrm>
            <a:prstGeom prst="roundRect">
              <a:avLst/>
            </a:prstGeom>
            <a:grpFill/>
            <a:ln>
              <a:headEnd/>
              <a:tailEnd/>
            </a:ln>
          </p:spPr>
          <p:style>
            <a:lnRef idx="2">
              <a:schemeClr val="dk1"/>
            </a:lnRef>
            <a:fillRef idx="1">
              <a:schemeClr val="lt1"/>
            </a:fillRef>
            <a:effectRef idx="0">
              <a:schemeClr val="dk1"/>
            </a:effectRef>
            <a:fontRef idx="minor">
              <a:schemeClr val="dk1"/>
            </a:fontRef>
          </p:style>
          <p:txBody>
            <a:bodyPr anchor="ctr"/>
            <a:lstStyle/>
            <a:p>
              <a:r>
                <a:rPr lang="en-GB" b="1" dirty="0">
                  <a:latin typeface="Calibri" pitchFamily="34" charset="0"/>
                </a:rPr>
                <a:t>Advantages</a:t>
              </a:r>
              <a:r>
                <a:rPr lang="en-GB" dirty="0">
                  <a:latin typeface="Calibri" pitchFamily="34" charset="0"/>
                </a:rPr>
                <a:t> – </a:t>
              </a:r>
              <a:r>
                <a:rPr lang="en-GB" dirty="0" smtClean="0">
                  <a:latin typeface="Calibri" pitchFamily="34" charset="0"/>
                </a:rPr>
                <a:t>Ensures only the best possible inputs are used</a:t>
              </a:r>
              <a:endParaRPr lang="en-GB" dirty="0">
                <a:latin typeface="Calibri" pitchFamily="34" charset="0"/>
              </a:endParaRPr>
            </a:p>
            <a:p>
              <a:endParaRPr lang="en-GB" dirty="0">
                <a:latin typeface="Calibri" pitchFamily="34" charset="0"/>
              </a:endParaRPr>
            </a:p>
            <a:p>
              <a:r>
                <a:rPr lang="en-GB" b="1" dirty="0">
                  <a:latin typeface="Calibri" pitchFamily="34" charset="0"/>
                </a:rPr>
                <a:t>Disadvantages</a:t>
              </a:r>
              <a:r>
                <a:rPr lang="en-GB" dirty="0">
                  <a:latin typeface="Calibri" pitchFamily="34" charset="0"/>
                </a:rPr>
                <a:t> – </a:t>
              </a:r>
              <a:r>
                <a:rPr lang="en-GB" dirty="0" smtClean="0">
                  <a:latin typeface="Calibri" pitchFamily="34" charset="0"/>
                </a:rPr>
                <a:t>Might cost more for quality raw materials, requires a reliable and reputable supplier</a:t>
              </a:r>
              <a:endParaRPr lang="en-GB" dirty="0">
                <a:latin typeface="Calibri" pitchFamily="34" charset="0"/>
              </a:endParaRPr>
            </a:p>
          </p:txBody>
        </p:sp>
        <p:sp>
          <p:nvSpPr>
            <p:cNvPr id="28677" name="AutoShape 8"/>
            <p:cNvSpPr>
              <a:spLocks noChangeArrowheads="1"/>
            </p:cNvSpPr>
            <p:nvPr/>
          </p:nvSpPr>
          <p:spPr bwMode="auto">
            <a:xfrm>
              <a:off x="127000" y="1125538"/>
              <a:ext cx="4140200" cy="2159000"/>
            </a:xfrm>
            <a:prstGeom prst="roundRect">
              <a:avLst/>
            </a:prstGeom>
            <a:grpFill/>
            <a:ln>
              <a:headEnd/>
              <a:tailEnd/>
            </a:ln>
          </p:spPr>
          <p:style>
            <a:lnRef idx="2">
              <a:schemeClr val="dk1"/>
            </a:lnRef>
            <a:fillRef idx="1">
              <a:schemeClr val="lt1"/>
            </a:fillRef>
            <a:effectRef idx="0">
              <a:schemeClr val="dk1"/>
            </a:effectRef>
            <a:fontRef idx="minor">
              <a:schemeClr val="dk1"/>
            </a:fontRef>
          </p:style>
          <p:txBody>
            <a:bodyPr anchor="t" anchorCtr="0"/>
            <a:lstStyle/>
            <a:p>
              <a:pPr algn="ctr"/>
              <a:r>
                <a:rPr lang="en-GB" b="1" dirty="0" smtClean="0">
                  <a:latin typeface="Calibri" pitchFamily="34" charset="0"/>
                </a:rPr>
                <a:t>Using Good Quality Raw Materials</a:t>
              </a:r>
            </a:p>
            <a:p>
              <a:pPr algn="ctr"/>
              <a:endParaRPr lang="en-GB" dirty="0">
                <a:latin typeface="Calibri" pitchFamily="34" charset="0"/>
              </a:endParaRPr>
            </a:p>
            <a:p>
              <a:pPr algn="ctr"/>
              <a:r>
                <a:rPr lang="en-GB" dirty="0" smtClean="0">
                  <a:latin typeface="Calibri" pitchFamily="34" charset="0"/>
                </a:rPr>
                <a:t>Use raw materials that are of a high quality</a:t>
              </a:r>
              <a:endParaRPr lang="en-GB" dirty="0">
                <a:latin typeface="Calibri" pitchFamily="34" charset="0"/>
              </a:endParaRPr>
            </a:p>
          </p:txBody>
        </p:sp>
        <p:cxnSp>
          <p:nvCxnSpPr>
            <p:cNvPr id="10" name="Straight Connector 9"/>
            <p:cNvCxnSpPr>
              <a:stCxn id="28677" idx="3"/>
              <a:endCxn id="28678" idx="1"/>
            </p:cNvCxnSpPr>
            <p:nvPr/>
          </p:nvCxnSpPr>
          <p:spPr>
            <a:xfrm>
              <a:off x="4267200" y="2205038"/>
              <a:ext cx="609600" cy="0"/>
            </a:xfrm>
            <a:prstGeom prst="line">
              <a:avLst/>
            </a:prstGeom>
            <a:grpFill/>
            <a:ln w="76200">
              <a:solidFill>
                <a:schemeClr val="tx1"/>
              </a:solidFill>
            </a:ln>
          </p:spPr>
          <p:style>
            <a:lnRef idx="1">
              <a:schemeClr val="dk1"/>
            </a:lnRef>
            <a:fillRef idx="0">
              <a:schemeClr val="dk1"/>
            </a:fillRef>
            <a:effectRef idx="0">
              <a:schemeClr val="dk1"/>
            </a:effectRef>
            <a:fontRef idx="minor">
              <a:schemeClr val="tx1"/>
            </a:fontRef>
          </p:style>
        </p:cxnSp>
      </p:grpSp>
      <p:sp>
        <p:nvSpPr>
          <p:cNvPr id="27" name="AutoShape 5"/>
          <p:cNvSpPr>
            <a:spLocks noChangeArrowheads="1"/>
          </p:cNvSpPr>
          <p:nvPr/>
        </p:nvSpPr>
        <p:spPr bwMode="auto">
          <a:xfrm>
            <a:off x="2484438" y="188913"/>
            <a:ext cx="4106862" cy="1022350"/>
          </a:xfrm>
          <a:prstGeom prst="rect">
            <a:avLst/>
          </a:prstGeom>
          <a:solidFill>
            <a:schemeClr val="accent5"/>
          </a:solidFill>
          <a:ln w="9525">
            <a:solidFill>
              <a:schemeClr val="tx1"/>
            </a:solidFill>
            <a:miter lim="800000"/>
            <a:headEnd/>
            <a:tailEnd/>
          </a:ln>
          <a:effectLst/>
        </p:spPr>
        <p:txBody>
          <a:bodyPr anchor="ctr"/>
          <a:lstStyle/>
          <a:p>
            <a:pPr algn="ctr"/>
            <a:r>
              <a:rPr lang="en-GB" sz="2200" b="1" dirty="0" smtClean="0">
                <a:latin typeface="Verdana" pitchFamily="34" charset="0"/>
                <a:ea typeface="Verdana" pitchFamily="34" charset="0"/>
                <a:cs typeface="Verdana" pitchFamily="34" charset="0"/>
              </a:rPr>
              <a:t>Methods of Ensuring a Quality Product</a:t>
            </a:r>
            <a:endParaRPr lang="en-GB" sz="2200" b="1" dirty="0">
              <a:latin typeface="Verdana" pitchFamily="34" charset="0"/>
              <a:ea typeface="Verdana" pitchFamily="34" charset="0"/>
              <a:cs typeface="Verdana" pitchFamily="34" charset="0"/>
            </a:endParaRPr>
          </a:p>
        </p:txBody>
      </p:sp>
      <p:pic>
        <p:nvPicPr>
          <p:cNvPr id="28" name="Picture 2" descr="https://openclipart.org/image/800px/svg_to_png/3330/barretr-Key.png"/>
          <p:cNvPicPr>
            <a:picLocks noChangeAspect="1" noChangeArrowheads="1"/>
          </p:cNvPicPr>
          <p:nvPr/>
        </p:nvPicPr>
        <p:blipFill>
          <a:blip r:embed="rId2"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a:ln/>
        </p:spPr>
        <p:txBody>
          <a:bodyPr/>
          <a:lstStyle/>
          <a:p>
            <a:pPr>
              <a:defRPr/>
            </a:pPr>
            <a:fld id="{4DEC3583-E845-40E9-A872-52AEB25E1B4A}" type="slidenum">
              <a:rPr lang="en-GB"/>
              <a:pPr>
                <a:defRPr/>
              </a:pPr>
              <a:t>41</a:t>
            </a:fld>
            <a:endParaRPr lang="en-GB"/>
          </a:p>
        </p:txBody>
      </p:sp>
      <p:grpSp>
        <p:nvGrpSpPr>
          <p:cNvPr id="16" name="Group 15"/>
          <p:cNvGrpSpPr/>
          <p:nvPr/>
        </p:nvGrpSpPr>
        <p:grpSpPr>
          <a:xfrm>
            <a:off x="127000" y="2011363"/>
            <a:ext cx="8890000" cy="4818062"/>
            <a:chOff x="127000" y="2011363"/>
            <a:chExt cx="8890000" cy="4818062"/>
          </a:xfrm>
        </p:grpSpPr>
        <p:grpSp>
          <p:nvGrpSpPr>
            <p:cNvPr id="2" name="Group 5"/>
            <p:cNvGrpSpPr/>
            <p:nvPr/>
          </p:nvGrpSpPr>
          <p:grpSpPr>
            <a:xfrm>
              <a:off x="127000" y="2011363"/>
              <a:ext cx="8890000" cy="2941637"/>
              <a:chOff x="127000" y="4572000"/>
              <a:chExt cx="8890000" cy="2159000"/>
            </a:xfrm>
            <a:solidFill>
              <a:schemeClr val="accent5"/>
            </a:solidFill>
          </p:grpSpPr>
          <p:sp>
            <p:nvSpPr>
              <p:cNvPr id="28680" name="AutoShape 11"/>
              <p:cNvSpPr>
                <a:spLocks noChangeArrowheads="1"/>
              </p:cNvSpPr>
              <p:nvPr/>
            </p:nvSpPr>
            <p:spPr bwMode="auto">
              <a:xfrm>
                <a:off x="4876800" y="4572000"/>
                <a:ext cx="4140200" cy="2159000"/>
              </a:xfrm>
              <a:prstGeom prst="roundRect">
                <a:avLst/>
              </a:prstGeom>
              <a:grpFill/>
              <a:ln>
                <a:headEnd/>
                <a:tailEnd/>
              </a:ln>
            </p:spPr>
            <p:style>
              <a:lnRef idx="2">
                <a:schemeClr val="dk1"/>
              </a:lnRef>
              <a:fillRef idx="1">
                <a:schemeClr val="lt1"/>
              </a:fillRef>
              <a:effectRef idx="0">
                <a:schemeClr val="dk1"/>
              </a:effectRef>
              <a:fontRef idx="minor">
                <a:schemeClr val="dk1"/>
              </a:fontRef>
            </p:style>
            <p:txBody>
              <a:bodyPr anchor="ctr"/>
              <a:lstStyle/>
              <a:p>
                <a:r>
                  <a:rPr lang="en-GB" b="1" dirty="0" smtClean="0">
                    <a:latin typeface="Calibri" pitchFamily="34" charset="0"/>
                  </a:rPr>
                  <a:t>Advantages</a:t>
                </a:r>
                <a:r>
                  <a:rPr lang="en-GB" dirty="0" smtClean="0">
                    <a:latin typeface="Calibri" pitchFamily="34" charset="0"/>
                  </a:rPr>
                  <a:t> – Any faults are hopefully discovered before they become a bigger problem</a:t>
                </a:r>
              </a:p>
              <a:p>
                <a:endParaRPr lang="en-GB" dirty="0" smtClean="0">
                  <a:latin typeface="Calibri" pitchFamily="34" charset="0"/>
                </a:endParaRPr>
              </a:p>
              <a:p>
                <a:r>
                  <a:rPr lang="en-GB" b="1" dirty="0" smtClean="0">
                    <a:latin typeface="Calibri" pitchFamily="34" charset="0"/>
                  </a:rPr>
                  <a:t>Disadvantages</a:t>
                </a:r>
                <a:r>
                  <a:rPr lang="en-GB" dirty="0" smtClean="0">
                    <a:latin typeface="Calibri" pitchFamily="34" charset="0"/>
                  </a:rPr>
                  <a:t> – Checking equipment regularly may be expensive, production may have to stop when checking machinery, might involve use of a specialist company</a:t>
                </a:r>
                <a:endParaRPr lang="en-GB" dirty="0">
                  <a:latin typeface="Calibri" pitchFamily="34" charset="0"/>
                </a:endParaRPr>
              </a:p>
            </p:txBody>
          </p:sp>
          <p:sp>
            <p:nvSpPr>
              <p:cNvPr id="28679" name="AutoShape 10"/>
              <p:cNvSpPr>
                <a:spLocks noChangeArrowheads="1"/>
              </p:cNvSpPr>
              <p:nvPr/>
            </p:nvSpPr>
            <p:spPr bwMode="auto">
              <a:xfrm>
                <a:off x="127000" y="4572000"/>
                <a:ext cx="4140200" cy="2159000"/>
              </a:xfrm>
              <a:prstGeom prst="roundRect">
                <a:avLst/>
              </a:prstGeom>
              <a:grpFill/>
              <a:ln>
                <a:headEnd/>
                <a:tailEnd/>
              </a:ln>
            </p:spPr>
            <p:style>
              <a:lnRef idx="2">
                <a:schemeClr val="dk1"/>
              </a:lnRef>
              <a:fillRef idx="1">
                <a:schemeClr val="lt1"/>
              </a:fillRef>
              <a:effectRef idx="0">
                <a:schemeClr val="dk1"/>
              </a:effectRef>
              <a:fontRef idx="minor">
                <a:schemeClr val="dk1"/>
              </a:fontRef>
            </p:style>
            <p:txBody>
              <a:bodyPr anchor="t" anchorCtr="0"/>
              <a:lstStyle/>
              <a:p>
                <a:pPr algn="ctr"/>
                <a:r>
                  <a:rPr lang="en-GB" b="1" dirty="0" smtClean="0">
                    <a:latin typeface="Calibri" pitchFamily="34" charset="0"/>
                  </a:rPr>
                  <a:t>Maintaining Equipment</a:t>
                </a:r>
              </a:p>
              <a:p>
                <a:pPr algn="ctr"/>
                <a:r>
                  <a:rPr lang="en-GB" dirty="0" smtClean="0">
                    <a:latin typeface="Calibri" pitchFamily="34" charset="0"/>
                  </a:rPr>
                  <a:t> </a:t>
                </a:r>
              </a:p>
              <a:p>
                <a:pPr algn="ctr"/>
                <a:r>
                  <a:rPr lang="en-GB" dirty="0" smtClean="0">
                    <a:latin typeface="Calibri" pitchFamily="34" charset="0"/>
                  </a:rPr>
                  <a:t>Ensure machinery and other technology is well maintained and regularly checked</a:t>
                </a:r>
                <a:endParaRPr lang="en-GB" dirty="0">
                  <a:latin typeface="Calibri" pitchFamily="34" charset="0"/>
                </a:endParaRPr>
              </a:p>
            </p:txBody>
          </p:sp>
          <p:cxnSp>
            <p:nvCxnSpPr>
              <p:cNvPr id="13" name="Straight Connector 12"/>
              <p:cNvCxnSpPr>
                <a:stCxn id="28679" idx="3"/>
                <a:endCxn id="28680" idx="1"/>
              </p:cNvCxnSpPr>
              <p:nvPr/>
            </p:nvCxnSpPr>
            <p:spPr>
              <a:xfrm>
                <a:off x="4267200" y="5651500"/>
                <a:ext cx="609600" cy="0"/>
              </a:xfrm>
              <a:prstGeom prst="line">
                <a:avLst/>
              </a:prstGeom>
              <a:grpFill/>
              <a:ln w="76200">
                <a:solidFill>
                  <a:schemeClr val="tx1"/>
                </a:solidFill>
              </a:ln>
            </p:spPr>
            <p:style>
              <a:lnRef idx="1">
                <a:schemeClr val="dk1"/>
              </a:lnRef>
              <a:fillRef idx="0">
                <a:schemeClr val="dk1"/>
              </a:fillRef>
              <a:effectRef idx="0">
                <a:schemeClr val="dk1"/>
              </a:effectRef>
              <a:fontRef idx="minor">
                <a:schemeClr val="tx1"/>
              </a:fontRef>
            </p:style>
          </p:cxnSp>
        </p:grpSp>
        <p:pic>
          <p:nvPicPr>
            <p:cNvPr id="1229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3657600"/>
              <a:ext cx="2443388" cy="3171825"/>
            </a:xfrm>
            <a:prstGeom prst="rect">
              <a:avLst/>
            </a:prstGeom>
            <a:noFill/>
            <a:ln w="9525">
              <a:noFill/>
              <a:miter lim="800000"/>
              <a:headEnd/>
              <a:tailEnd/>
            </a:ln>
          </p:spPr>
        </p:pic>
        <p:pic>
          <p:nvPicPr>
            <p:cNvPr id="12290" name="Picture 2" descr="https://openclipart.org/image/800px/svg_to_png/202732/checkmark.png"/>
            <p:cNvPicPr>
              <a:picLocks noChangeAspect="1" noChangeArrowheads="1"/>
            </p:cNvPicPr>
            <p:nvPr/>
          </p:nvPicPr>
          <p:blipFill>
            <a:blip r:embed="rId3" cstate="print"/>
            <a:srcRect/>
            <a:stretch>
              <a:fillRect/>
            </a:stretch>
          </p:blipFill>
          <p:spPr bwMode="auto">
            <a:xfrm>
              <a:off x="2362200" y="4114800"/>
              <a:ext cx="1558479" cy="1654175"/>
            </a:xfrm>
            <a:prstGeom prst="rect">
              <a:avLst/>
            </a:prstGeom>
            <a:noFill/>
          </p:spPr>
        </p:pic>
      </p:grpSp>
      <p:sp>
        <p:nvSpPr>
          <p:cNvPr id="18" name="AutoShape 5"/>
          <p:cNvSpPr>
            <a:spLocks noChangeArrowheads="1"/>
          </p:cNvSpPr>
          <p:nvPr/>
        </p:nvSpPr>
        <p:spPr bwMode="auto">
          <a:xfrm>
            <a:off x="2484438" y="188913"/>
            <a:ext cx="4106862" cy="1022350"/>
          </a:xfrm>
          <a:prstGeom prst="rect">
            <a:avLst/>
          </a:prstGeom>
          <a:solidFill>
            <a:schemeClr val="accent5"/>
          </a:solidFill>
          <a:ln w="9525">
            <a:solidFill>
              <a:schemeClr val="tx1"/>
            </a:solidFill>
            <a:miter lim="800000"/>
            <a:headEnd/>
            <a:tailEnd/>
          </a:ln>
          <a:effectLst/>
        </p:spPr>
        <p:txBody>
          <a:bodyPr anchor="ctr"/>
          <a:lstStyle/>
          <a:p>
            <a:pPr algn="ctr"/>
            <a:r>
              <a:rPr lang="en-GB" sz="2200" b="1" dirty="0" smtClean="0">
                <a:latin typeface="Verdana" pitchFamily="34" charset="0"/>
                <a:ea typeface="Verdana" pitchFamily="34" charset="0"/>
                <a:cs typeface="Verdana" pitchFamily="34" charset="0"/>
              </a:rPr>
              <a:t>Methods of Ensuring a Quality Product</a:t>
            </a:r>
            <a:endParaRPr lang="en-GB" sz="2200" b="1" dirty="0">
              <a:latin typeface="Verdana" pitchFamily="34" charset="0"/>
              <a:ea typeface="Verdana" pitchFamily="34" charset="0"/>
              <a:cs typeface="Verdana" pitchFamily="34" charset="0"/>
            </a:endParaRPr>
          </a:p>
        </p:txBody>
      </p:sp>
      <p:pic>
        <p:nvPicPr>
          <p:cNvPr id="19" name="Picture 2" descr="https://openclipart.org/image/800px/svg_to_png/3330/barretr-Key.png"/>
          <p:cNvPicPr>
            <a:picLocks noChangeAspect="1" noChangeArrowheads="1"/>
          </p:cNvPicPr>
          <p:nvPr/>
        </p:nvPicPr>
        <p:blipFill>
          <a:blip r:embed="rId4"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AD24322B-18B8-43F8-8D93-4D9659C2F533}" type="slidenum">
              <a:rPr lang="en-GB"/>
              <a:pPr/>
              <a:t>42</a:t>
            </a:fld>
            <a:endParaRPr lang="en-GB"/>
          </a:p>
        </p:txBody>
      </p:sp>
      <p:grpSp>
        <p:nvGrpSpPr>
          <p:cNvPr id="4" name="Group 8"/>
          <p:cNvGrpSpPr>
            <a:grpSpLocks/>
          </p:cNvGrpSpPr>
          <p:nvPr/>
        </p:nvGrpSpPr>
        <p:grpSpPr bwMode="auto">
          <a:xfrm>
            <a:off x="2124075" y="188913"/>
            <a:ext cx="5041900" cy="1258887"/>
            <a:chOff x="1338" y="119"/>
            <a:chExt cx="3176" cy="793"/>
          </a:xfrm>
          <a:solidFill>
            <a:schemeClr val="accent5"/>
          </a:solidFill>
        </p:grpSpPr>
        <p:sp>
          <p:nvSpPr>
            <p:cNvPr id="41993" name="Line 9"/>
            <p:cNvSpPr>
              <a:spLocks noChangeShapeType="1"/>
            </p:cNvSpPr>
            <p:nvPr/>
          </p:nvSpPr>
          <p:spPr bwMode="auto">
            <a:xfrm>
              <a:off x="2880" y="640"/>
              <a:ext cx="0" cy="272"/>
            </a:xfrm>
            <a:prstGeom prst="line">
              <a:avLst/>
            </a:prstGeom>
            <a:grpFill/>
            <a:ln w="38100">
              <a:solidFill>
                <a:schemeClr val="tx1"/>
              </a:solidFill>
              <a:round/>
              <a:headEnd/>
              <a:tailEnd/>
            </a:ln>
            <a:effectLst/>
          </p:spPr>
          <p:txBody>
            <a:bodyPr/>
            <a:lstStyle/>
            <a:p>
              <a:endParaRPr lang="en-GB"/>
            </a:p>
          </p:txBody>
        </p:sp>
        <p:sp>
          <p:nvSpPr>
            <p:cNvPr id="41994" name="AutoShape 10"/>
            <p:cNvSpPr>
              <a:spLocks noChangeArrowheads="1"/>
            </p:cNvSpPr>
            <p:nvPr/>
          </p:nvSpPr>
          <p:spPr bwMode="auto">
            <a:xfrm>
              <a:off x="1565" y="119"/>
              <a:ext cx="2587" cy="644"/>
            </a:xfrm>
            <a:prstGeom prst="rect">
              <a:avLst/>
            </a:prstGeom>
            <a:grpFill/>
            <a:ln w="9525">
              <a:solidFill>
                <a:schemeClr val="tx1"/>
              </a:solidFill>
              <a:miter lim="800000"/>
              <a:headEnd/>
              <a:tailEnd/>
            </a:ln>
            <a:effectLst/>
          </p:spPr>
          <p:txBody>
            <a:bodyPr anchor="ctr"/>
            <a:lstStyle/>
            <a:p>
              <a:pPr algn="ctr"/>
              <a:r>
                <a:rPr lang="en-GB" sz="2200" b="1" dirty="0" smtClean="0">
                  <a:latin typeface="Verdana" pitchFamily="34" charset="0"/>
                  <a:ea typeface="Verdana" pitchFamily="34" charset="0"/>
                  <a:cs typeface="Verdana" pitchFamily="34" charset="0"/>
                </a:rPr>
                <a:t>Methods of Ensuring a Quality Product</a:t>
              </a:r>
              <a:endParaRPr lang="en-GB" sz="2200" b="1" dirty="0">
                <a:latin typeface="Verdana" pitchFamily="34" charset="0"/>
                <a:ea typeface="Verdana" pitchFamily="34" charset="0"/>
                <a:cs typeface="Verdana" pitchFamily="34" charset="0"/>
              </a:endParaRPr>
            </a:p>
          </p:txBody>
        </p:sp>
        <p:sp>
          <p:nvSpPr>
            <p:cNvPr id="41995" name="Line 11"/>
            <p:cNvSpPr>
              <a:spLocks noChangeShapeType="1"/>
            </p:cNvSpPr>
            <p:nvPr/>
          </p:nvSpPr>
          <p:spPr bwMode="auto">
            <a:xfrm>
              <a:off x="1338" y="912"/>
              <a:ext cx="3176" cy="0"/>
            </a:xfrm>
            <a:prstGeom prst="line">
              <a:avLst/>
            </a:prstGeom>
            <a:grpFill/>
            <a:ln w="38100">
              <a:solidFill>
                <a:schemeClr val="tx1"/>
              </a:solidFill>
              <a:round/>
              <a:headEnd/>
              <a:tailEnd/>
            </a:ln>
            <a:effectLst/>
          </p:spPr>
          <p:txBody>
            <a:bodyPr/>
            <a:lstStyle/>
            <a:p>
              <a:endParaRPr lang="en-GB"/>
            </a:p>
          </p:txBody>
        </p:sp>
      </p:grpSp>
      <p:grpSp>
        <p:nvGrpSpPr>
          <p:cNvPr id="28" name="Group 27"/>
          <p:cNvGrpSpPr/>
          <p:nvPr/>
        </p:nvGrpSpPr>
        <p:grpSpPr>
          <a:xfrm>
            <a:off x="323850" y="1447800"/>
            <a:ext cx="3962400" cy="5181600"/>
            <a:chOff x="323850" y="1447800"/>
            <a:chExt cx="3962400" cy="5181600"/>
          </a:xfrm>
        </p:grpSpPr>
        <p:grpSp>
          <p:nvGrpSpPr>
            <p:cNvPr id="2" name="Group 2"/>
            <p:cNvGrpSpPr>
              <a:grpSpLocks/>
            </p:cNvGrpSpPr>
            <p:nvPr/>
          </p:nvGrpSpPr>
          <p:grpSpPr bwMode="auto">
            <a:xfrm>
              <a:off x="323850" y="1447800"/>
              <a:ext cx="3962400" cy="5181600"/>
              <a:chOff x="204" y="1026"/>
              <a:chExt cx="2496" cy="3085"/>
            </a:xfrm>
            <a:solidFill>
              <a:schemeClr val="accent5"/>
            </a:solidFill>
          </p:grpSpPr>
          <p:sp>
            <p:nvSpPr>
              <p:cNvPr id="41987" name="Line 3"/>
              <p:cNvSpPr>
                <a:spLocks noChangeShapeType="1"/>
              </p:cNvSpPr>
              <p:nvPr/>
            </p:nvSpPr>
            <p:spPr bwMode="auto">
              <a:xfrm>
                <a:off x="1338" y="1026"/>
                <a:ext cx="0" cy="454"/>
              </a:xfrm>
              <a:prstGeom prst="line">
                <a:avLst/>
              </a:prstGeom>
              <a:grpFill/>
              <a:ln w="38100">
                <a:solidFill>
                  <a:schemeClr val="tx1"/>
                </a:solidFill>
                <a:round/>
                <a:headEnd/>
                <a:tailEnd/>
              </a:ln>
              <a:effectLst/>
            </p:spPr>
            <p:txBody>
              <a:bodyPr/>
              <a:lstStyle/>
              <a:p>
                <a:endParaRPr lang="en-GB"/>
              </a:p>
            </p:txBody>
          </p:sp>
          <p:sp>
            <p:nvSpPr>
              <p:cNvPr id="41988" name="AutoShape 4"/>
              <p:cNvSpPr>
                <a:spLocks noChangeArrowheads="1"/>
              </p:cNvSpPr>
              <p:nvPr/>
            </p:nvSpPr>
            <p:spPr bwMode="auto">
              <a:xfrm>
                <a:off x="204" y="1200"/>
                <a:ext cx="2496" cy="2911"/>
              </a:xfrm>
              <a:prstGeom prst="roundRect">
                <a:avLst>
                  <a:gd name="adj" fmla="val 16667"/>
                </a:avLst>
              </a:prstGeom>
              <a:grpFill/>
              <a:ln w="9525">
                <a:solidFill>
                  <a:schemeClr val="tx1"/>
                </a:solidFill>
                <a:round/>
                <a:headEnd/>
                <a:tailEnd/>
              </a:ln>
              <a:effectLst/>
            </p:spPr>
            <p:txBody>
              <a:bodyPr/>
              <a:lstStyle/>
              <a:p>
                <a:pPr algn="ctr"/>
                <a:r>
                  <a:rPr lang="en-GB" b="1" dirty="0">
                    <a:latin typeface="Calibri" pitchFamily="34" charset="0"/>
                  </a:rPr>
                  <a:t>Quality </a:t>
                </a:r>
                <a:r>
                  <a:rPr lang="en-GB" b="1" dirty="0" smtClean="0">
                    <a:latin typeface="Calibri" pitchFamily="34" charset="0"/>
                  </a:rPr>
                  <a:t>Control</a:t>
                </a:r>
                <a:endParaRPr lang="en-GB" sz="900" dirty="0">
                  <a:latin typeface="Calibri" pitchFamily="34" charset="0"/>
                </a:endParaRPr>
              </a:p>
              <a:p>
                <a:pPr algn="ctr"/>
                <a:r>
                  <a:rPr lang="en-GB" dirty="0">
                    <a:latin typeface="Calibri" pitchFamily="34" charset="0"/>
                  </a:rPr>
                  <a:t>This is inspecting products </a:t>
                </a:r>
                <a:r>
                  <a:rPr lang="en-GB" i="1" dirty="0">
                    <a:latin typeface="Calibri" pitchFamily="34" charset="0"/>
                  </a:rPr>
                  <a:t>at </a:t>
                </a:r>
                <a:r>
                  <a:rPr lang="en-GB" b="1" i="1" dirty="0">
                    <a:latin typeface="Calibri" pitchFamily="34" charset="0"/>
                  </a:rPr>
                  <a:t>the end of the production process </a:t>
                </a:r>
                <a:r>
                  <a:rPr lang="en-GB" dirty="0">
                    <a:latin typeface="Calibri" pitchFamily="34" charset="0"/>
                  </a:rPr>
                  <a:t>against agreed quality standards.  Any unacceptable products are either discarded or sent back for correction</a:t>
                </a:r>
                <a:r>
                  <a:rPr lang="en-GB" dirty="0" smtClean="0">
                    <a:latin typeface="Calibri" pitchFamily="34" charset="0"/>
                  </a:rPr>
                  <a:t>.</a:t>
                </a:r>
                <a:endParaRPr lang="en-GB" sz="900" dirty="0">
                  <a:latin typeface="Calibri" pitchFamily="34" charset="0"/>
                </a:endParaRPr>
              </a:p>
              <a:p>
                <a:pPr algn="ctr"/>
                <a:r>
                  <a:rPr lang="en-GB" dirty="0">
                    <a:latin typeface="Calibri" pitchFamily="34" charset="0"/>
                  </a:rPr>
                  <a:t>This results in a reduction </a:t>
                </a:r>
                <a:r>
                  <a:rPr lang="en-GB" dirty="0" smtClean="0">
                    <a:latin typeface="Calibri" pitchFamily="34" charset="0"/>
                  </a:rPr>
                  <a:t>of lower </a:t>
                </a:r>
                <a:r>
                  <a:rPr lang="en-GB" dirty="0">
                    <a:latin typeface="Calibri" pitchFamily="34" charset="0"/>
                  </a:rPr>
                  <a:t>quality products being sold to </a:t>
                </a:r>
                <a:r>
                  <a:rPr lang="en-GB" dirty="0" smtClean="0">
                    <a:latin typeface="Calibri" pitchFamily="34" charset="0"/>
                  </a:rPr>
                  <a:t>customers. However</a:t>
                </a:r>
                <a:r>
                  <a:rPr lang="en-GB" dirty="0">
                    <a:latin typeface="Calibri" pitchFamily="34" charset="0"/>
                  </a:rPr>
                  <a:t>, it can result in high waste figures.</a:t>
                </a:r>
              </a:p>
            </p:txBody>
          </p:sp>
        </p:grpSp>
        <p:grpSp>
          <p:nvGrpSpPr>
            <p:cNvPr id="26" name="Group 25"/>
            <p:cNvGrpSpPr/>
            <p:nvPr/>
          </p:nvGrpSpPr>
          <p:grpSpPr>
            <a:xfrm>
              <a:off x="457200" y="5029200"/>
              <a:ext cx="3505200" cy="1600200"/>
              <a:chOff x="457200" y="5029200"/>
              <a:chExt cx="3505200" cy="1600200"/>
            </a:xfrm>
          </p:grpSpPr>
          <p:pic>
            <p:nvPicPr>
              <p:cNvPr id="11266" name="Picture 2" descr="http://img.weiku.com/waterpicture/2011/10/28/3/Take_Away_Food_Container_Production_Line_634595055053714859_2.jpg"/>
              <p:cNvPicPr>
                <a:picLocks noChangeAspect="1" noChangeArrowheads="1"/>
              </p:cNvPicPr>
              <p:nvPr/>
            </p:nvPicPr>
            <p:blipFill>
              <a:blip r:embed="rId2" cstate="print">
                <a:clrChange>
                  <a:clrFrom>
                    <a:srgbClr val="FFFFFF"/>
                  </a:clrFrom>
                  <a:clrTo>
                    <a:srgbClr val="FFFFFF">
                      <a:alpha val="0"/>
                    </a:srgbClr>
                  </a:clrTo>
                </a:clrChange>
              </a:blip>
              <a:srcRect l="2041" t="4757" r="4082" b="9625"/>
              <a:stretch>
                <a:fillRect/>
              </a:stretch>
            </p:blipFill>
            <p:spPr bwMode="auto">
              <a:xfrm>
                <a:off x="457200" y="5257800"/>
                <a:ext cx="3505200" cy="1371600"/>
              </a:xfrm>
              <a:prstGeom prst="rect">
                <a:avLst/>
              </a:prstGeom>
              <a:noFill/>
            </p:spPr>
          </p:pic>
          <p:sp>
            <p:nvSpPr>
              <p:cNvPr id="18" name="Down Arrow 17"/>
              <p:cNvSpPr/>
              <p:nvPr/>
            </p:nvSpPr>
            <p:spPr>
              <a:xfrm>
                <a:off x="3657600" y="5029200"/>
                <a:ext cx="152400"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grpSp>
        <p:nvGrpSpPr>
          <p:cNvPr id="27" name="Group 26"/>
          <p:cNvGrpSpPr/>
          <p:nvPr/>
        </p:nvGrpSpPr>
        <p:grpSpPr>
          <a:xfrm>
            <a:off x="4932363" y="1447800"/>
            <a:ext cx="3944937" cy="5181600"/>
            <a:chOff x="4932363" y="1447800"/>
            <a:chExt cx="3944937" cy="5181600"/>
          </a:xfrm>
        </p:grpSpPr>
        <p:grpSp>
          <p:nvGrpSpPr>
            <p:cNvPr id="3" name="Group 5"/>
            <p:cNvGrpSpPr>
              <a:grpSpLocks/>
            </p:cNvGrpSpPr>
            <p:nvPr/>
          </p:nvGrpSpPr>
          <p:grpSpPr bwMode="auto">
            <a:xfrm>
              <a:off x="4932363" y="1447800"/>
              <a:ext cx="3944937" cy="5181600"/>
              <a:chOff x="3107" y="1026"/>
              <a:chExt cx="2485" cy="3085"/>
            </a:xfrm>
            <a:solidFill>
              <a:schemeClr val="accent5"/>
            </a:solidFill>
          </p:grpSpPr>
          <p:sp>
            <p:nvSpPr>
              <p:cNvPr id="41990" name="Line 6"/>
              <p:cNvSpPr>
                <a:spLocks noChangeShapeType="1"/>
              </p:cNvSpPr>
              <p:nvPr/>
            </p:nvSpPr>
            <p:spPr bwMode="auto">
              <a:xfrm>
                <a:off x="4513" y="1026"/>
                <a:ext cx="0" cy="454"/>
              </a:xfrm>
              <a:prstGeom prst="line">
                <a:avLst/>
              </a:prstGeom>
              <a:grpFill/>
              <a:ln w="38100">
                <a:solidFill>
                  <a:schemeClr val="tx1"/>
                </a:solidFill>
                <a:round/>
                <a:headEnd/>
                <a:tailEnd/>
              </a:ln>
              <a:effectLst/>
            </p:spPr>
            <p:txBody>
              <a:bodyPr/>
              <a:lstStyle/>
              <a:p>
                <a:pPr algn="ctr"/>
                <a:endParaRPr lang="en-GB"/>
              </a:p>
            </p:txBody>
          </p:sp>
          <p:sp>
            <p:nvSpPr>
              <p:cNvPr id="41991" name="AutoShape 7"/>
              <p:cNvSpPr>
                <a:spLocks noChangeArrowheads="1"/>
              </p:cNvSpPr>
              <p:nvPr/>
            </p:nvSpPr>
            <p:spPr bwMode="auto">
              <a:xfrm>
                <a:off x="3107" y="1200"/>
                <a:ext cx="2485" cy="2911"/>
              </a:xfrm>
              <a:prstGeom prst="roundRect">
                <a:avLst>
                  <a:gd name="adj" fmla="val 16667"/>
                </a:avLst>
              </a:prstGeom>
              <a:grpFill/>
              <a:ln w="9525">
                <a:solidFill>
                  <a:schemeClr val="tx1"/>
                </a:solidFill>
                <a:round/>
                <a:headEnd/>
                <a:tailEnd/>
              </a:ln>
              <a:effectLst/>
            </p:spPr>
            <p:txBody>
              <a:bodyPr/>
              <a:lstStyle/>
              <a:p>
                <a:pPr algn="ctr"/>
                <a:r>
                  <a:rPr lang="en-GB" b="1" dirty="0">
                    <a:latin typeface="Calibri" pitchFamily="34" charset="0"/>
                  </a:rPr>
                  <a:t>Quality </a:t>
                </a:r>
                <a:r>
                  <a:rPr lang="en-GB" b="1" dirty="0" smtClean="0">
                    <a:latin typeface="Calibri" pitchFamily="34" charset="0"/>
                  </a:rPr>
                  <a:t>Assurance</a:t>
                </a:r>
                <a:endParaRPr lang="en-GB" sz="900" dirty="0">
                  <a:latin typeface="Calibri" pitchFamily="34" charset="0"/>
                </a:endParaRPr>
              </a:p>
              <a:p>
                <a:pPr algn="ctr"/>
                <a:r>
                  <a:rPr lang="en-GB" dirty="0">
                    <a:latin typeface="Calibri" pitchFamily="34" charset="0"/>
                  </a:rPr>
                  <a:t>This is inspecting products </a:t>
                </a:r>
                <a:r>
                  <a:rPr lang="en-GB" i="1" dirty="0">
                    <a:latin typeface="Calibri" pitchFamily="34" charset="0"/>
                  </a:rPr>
                  <a:t>at </a:t>
                </a:r>
                <a:r>
                  <a:rPr lang="en-GB" b="1" i="1" dirty="0" smtClean="0">
                    <a:latin typeface="Calibri" pitchFamily="34" charset="0"/>
                  </a:rPr>
                  <a:t>each </a:t>
                </a:r>
                <a:r>
                  <a:rPr lang="en-GB" b="1" i="1" dirty="0">
                    <a:latin typeface="Calibri" pitchFamily="34" charset="0"/>
                  </a:rPr>
                  <a:t>stage in the production process</a:t>
                </a:r>
                <a:r>
                  <a:rPr lang="en-GB" b="1" dirty="0">
                    <a:latin typeface="Calibri" pitchFamily="34" charset="0"/>
                  </a:rPr>
                  <a:t> </a:t>
                </a:r>
                <a:r>
                  <a:rPr lang="en-GB" dirty="0">
                    <a:latin typeface="Calibri" pitchFamily="34" charset="0"/>
                  </a:rPr>
                  <a:t>against agreed quality standards.  Any unacceptable products are either discarded or sent back for </a:t>
                </a:r>
                <a:r>
                  <a:rPr lang="en-GB" dirty="0" smtClean="0">
                    <a:latin typeface="Calibri" pitchFamily="34" charset="0"/>
                  </a:rPr>
                  <a:t>correction.</a:t>
                </a:r>
                <a:endParaRPr lang="en-GB" sz="900" dirty="0" smtClean="0">
                  <a:latin typeface="Calibri" pitchFamily="34" charset="0"/>
                </a:endParaRPr>
              </a:p>
              <a:p>
                <a:pPr algn="ctr"/>
                <a:r>
                  <a:rPr lang="en-GB" dirty="0" smtClean="0">
                    <a:latin typeface="Calibri" pitchFamily="34" charset="0"/>
                  </a:rPr>
                  <a:t>This reduces the waste figures considerably compared to quality control as faults are detected at an earlier stage.</a:t>
                </a:r>
                <a:endParaRPr lang="en-GB" dirty="0">
                  <a:latin typeface="Calibri" pitchFamily="34" charset="0"/>
                </a:endParaRPr>
              </a:p>
            </p:txBody>
          </p:sp>
        </p:grpSp>
        <p:grpSp>
          <p:nvGrpSpPr>
            <p:cNvPr id="25" name="Group 24"/>
            <p:cNvGrpSpPr/>
            <p:nvPr/>
          </p:nvGrpSpPr>
          <p:grpSpPr>
            <a:xfrm>
              <a:off x="5181600" y="5029200"/>
              <a:ext cx="3505200" cy="1600200"/>
              <a:chOff x="5181600" y="5029200"/>
              <a:chExt cx="3505200" cy="1600200"/>
            </a:xfrm>
          </p:grpSpPr>
          <p:pic>
            <p:nvPicPr>
              <p:cNvPr id="19" name="Picture 2" descr="http://img.weiku.com/waterpicture/2011/10/28/3/Take_Away_Food_Container_Production_Line_634595055053714859_2.jpg"/>
              <p:cNvPicPr>
                <a:picLocks noChangeAspect="1" noChangeArrowheads="1"/>
              </p:cNvPicPr>
              <p:nvPr/>
            </p:nvPicPr>
            <p:blipFill>
              <a:blip r:embed="rId2" cstate="print">
                <a:clrChange>
                  <a:clrFrom>
                    <a:srgbClr val="FFFFFF"/>
                  </a:clrFrom>
                  <a:clrTo>
                    <a:srgbClr val="FFFFFF">
                      <a:alpha val="0"/>
                    </a:srgbClr>
                  </a:clrTo>
                </a:clrChange>
              </a:blip>
              <a:srcRect l="2041" t="4757" r="4082" b="9625"/>
              <a:stretch>
                <a:fillRect/>
              </a:stretch>
            </p:blipFill>
            <p:spPr bwMode="auto">
              <a:xfrm>
                <a:off x="5181600" y="5257800"/>
                <a:ext cx="3505200" cy="1371600"/>
              </a:xfrm>
              <a:prstGeom prst="rect">
                <a:avLst/>
              </a:prstGeom>
              <a:noFill/>
            </p:spPr>
          </p:pic>
          <p:sp>
            <p:nvSpPr>
              <p:cNvPr id="20" name="Down Arrow 19"/>
              <p:cNvSpPr/>
              <p:nvPr/>
            </p:nvSpPr>
            <p:spPr>
              <a:xfrm>
                <a:off x="8382000" y="5029200"/>
                <a:ext cx="152400"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Down Arrow 20"/>
              <p:cNvSpPr/>
              <p:nvPr/>
            </p:nvSpPr>
            <p:spPr>
              <a:xfrm>
                <a:off x="7924800" y="5029200"/>
                <a:ext cx="152400"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Down Arrow 21"/>
              <p:cNvSpPr/>
              <p:nvPr/>
            </p:nvSpPr>
            <p:spPr>
              <a:xfrm>
                <a:off x="6477000" y="5105400"/>
                <a:ext cx="152400"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Down Arrow 22"/>
              <p:cNvSpPr/>
              <p:nvPr/>
            </p:nvSpPr>
            <p:spPr>
              <a:xfrm>
                <a:off x="7467600" y="5105400"/>
                <a:ext cx="152400"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Down Arrow 23"/>
              <p:cNvSpPr/>
              <p:nvPr/>
            </p:nvSpPr>
            <p:spPr>
              <a:xfrm>
                <a:off x="5791200" y="5257800"/>
                <a:ext cx="152400"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pic>
        <p:nvPicPr>
          <p:cNvPr id="29" name="Picture 2" descr="https://openclipart.org/image/800px/svg_to_png/3330/barretr-Key.png"/>
          <p:cNvPicPr>
            <a:picLocks noChangeAspect="1" noChangeArrowheads="1"/>
          </p:cNvPicPr>
          <p:nvPr/>
        </p:nvPicPr>
        <p:blipFill>
          <a:blip r:embed="rId3"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2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78A3FDA0-B1A6-44D4-AF66-7C048F695402}" type="slidenum">
              <a:rPr lang="en-GB"/>
              <a:pPr/>
              <a:t>43</a:t>
            </a:fld>
            <a:endParaRPr lang="en-GB"/>
          </a:p>
        </p:txBody>
      </p:sp>
      <p:grpSp>
        <p:nvGrpSpPr>
          <p:cNvPr id="4" name="Group 8"/>
          <p:cNvGrpSpPr>
            <a:grpSpLocks/>
          </p:cNvGrpSpPr>
          <p:nvPr/>
        </p:nvGrpSpPr>
        <p:grpSpPr bwMode="auto">
          <a:xfrm>
            <a:off x="2124075" y="188913"/>
            <a:ext cx="5041900" cy="1258887"/>
            <a:chOff x="1338" y="119"/>
            <a:chExt cx="3176" cy="793"/>
          </a:xfrm>
          <a:solidFill>
            <a:schemeClr val="accent5"/>
          </a:solidFill>
        </p:grpSpPr>
        <p:sp>
          <p:nvSpPr>
            <p:cNvPr id="45065" name="Line 9"/>
            <p:cNvSpPr>
              <a:spLocks noChangeShapeType="1"/>
            </p:cNvSpPr>
            <p:nvPr/>
          </p:nvSpPr>
          <p:spPr bwMode="auto">
            <a:xfrm>
              <a:off x="2880" y="640"/>
              <a:ext cx="0" cy="272"/>
            </a:xfrm>
            <a:prstGeom prst="line">
              <a:avLst/>
            </a:prstGeom>
            <a:grpFill/>
            <a:ln w="38100">
              <a:solidFill>
                <a:schemeClr val="tx1"/>
              </a:solidFill>
              <a:round/>
              <a:headEnd/>
              <a:tailEnd/>
            </a:ln>
            <a:effectLst/>
          </p:spPr>
          <p:txBody>
            <a:bodyPr/>
            <a:lstStyle/>
            <a:p>
              <a:endParaRPr lang="en-GB"/>
            </a:p>
          </p:txBody>
        </p:sp>
        <p:sp>
          <p:nvSpPr>
            <p:cNvPr id="45066" name="AutoShape 10"/>
            <p:cNvSpPr>
              <a:spLocks noChangeArrowheads="1"/>
            </p:cNvSpPr>
            <p:nvPr/>
          </p:nvSpPr>
          <p:spPr bwMode="auto">
            <a:xfrm>
              <a:off x="1565" y="119"/>
              <a:ext cx="2587" cy="644"/>
            </a:xfrm>
            <a:prstGeom prst="rect">
              <a:avLst/>
            </a:prstGeom>
            <a:grpFill/>
            <a:ln w="9525">
              <a:solidFill>
                <a:schemeClr val="tx1"/>
              </a:solidFill>
              <a:miter lim="800000"/>
              <a:headEnd/>
              <a:tailEnd/>
            </a:ln>
            <a:effectLst/>
          </p:spPr>
          <p:txBody>
            <a:bodyPr anchor="ctr"/>
            <a:lstStyle/>
            <a:p>
              <a:pPr algn="ctr"/>
              <a:r>
                <a:rPr lang="en-GB" sz="2200" b="1" dirty="0" smtClean="0">
                  <a:latin typeface="Verdana" pitchFamily="34" charset="0"/>
                  <a:ea typeface="Verdana" pitchFamily="34" charset="0"/>
                  <a:cs typeface="Verdana" pitchFamily="34" charset="0"/>
                </a:rPr>
                <a:t>Methods of Ensuring a Quality Product</a:t>
              </a:r>
              <a:endParaRPr lang="en-GB" sz="2200" b="1" dirty="0">
                <a:latin typeface="Verdana" pitchFamily="34" charset="0"/>
                <a:ea typeface="Verdana" pitchFamily="34" charset="0"/>
                <a:cs typeface="Verdana" pitchFamily="34" charset="0"/>
              </a:endParaRPr>
            </a:p>
          </p:txBody>
        </p:sp>
        <p:sp>
          <p:nvSpPr>
            <p:cNvPr id="45067" name="Line 11"/>
            <p:cNvSpPr>
              <a:spLocks noChangeShapeType="1"/>
            </p:cNvSpPr>
            <p:nvPr/>
          </p:nvSpPr>
          <p:spPr bwMode="auto">
            <a:xfrm>
              <a:off x="1338" y="912"/>
              <a:ext cx="3176" cy="0"/>
            </a:xfrm>
            <a:prstGeom prst="line">
              <a:avLst/>
            </a:prstGeom>
            <a:grpFill/>
            <a:ln w="38100">
              <a:solidFill>
                <a:schemeClr val="tx1"/>
              </a:solidFill>
              <a:round/>
              <a:headEnd/>
              <a:tailEnd/>
            </a:ln>
            <a:effectLst/>
          </p:spPr>
          <p:txBody>
            <a:bodyPr/>
            <a:lstStyle/>
            <a:p>
              <a:endParaRPr lang="en-GB"/>
            </a:p>
          </p:txBody>
        </p:sp>
      </p:grpSp>
      <p:grpSp>
        <p:nvGrpSpPr>
          <p:cNvPr id="14" name="Group 13"/>
          <p:cNvGrpSpPr/>
          <p:nvPr/>
        </p:nvGrpSpPr>
        <p:grpSpPr>
          <a:xfrm>
            <a:off x="333828" y="1447800"/>
            <a:ext cx="3962400" cy="4938939"/>
            <a:chOff x="333828" y="1614261"/>
            <a:chExt cx="3962400" cy="4938939"/>
          </a:xfrm>
        </p:grpSpPr>
        <p:grpSp>
          <p:nvGrpSpPr>
            <p:cNvPr id="2" name="Group 2"/>
            <p:cNvGrpSpPr>
              <a:grpSpLocks/>
            </p:cNvGrpSpPr>
            <p:nvPr/>
          </p:nvGrpSpPr>
          <p:grpSpPr bwMode="auto">
            <a:xfrm>
              <a:off x="333828" y="1614261"/>
              <a:ext cx="3962400" cy="4897438"/>
              <a:chOff x="204" y="1026"/>
              <a:chExt cx="2496" cy="3085"/>
            </a:xfrm>
            <a:solidFill>
              <a:schemeClr val="accent5"/>
            </a:solidFill>
          </p:grpSpPr>
          <p:sp>
            <p:nvSpPr>
              <p:cNvPr id="45059" name="Line 3"/>
              <p:cNvSpPr>
                <a:spLocks noChangeShapeType="1"/>
              </p:cNvSpPr>
              <p:nvPr/>
            </p:nvSpPr>
            <p:spPr bwMode="auto">
              <a:xfrm>
                <a:off x="1338" y="1026"/>
                <a:ext cx="0" cy="454"/>
              </a:xfrm>
              <a:prstGeom prst="line">
                <a:avLst/>
              </a:prstGeom>
              <a:grpFill/>
              <a:ln w="38100">
                <a:solidFill>
                  <a:schemeClr val="tx1"/>
                </a:solidFill>
                <a:round/>
                <a:headEnd/>
                <a:tailEnd/>
              </a:ln>
              <a:effectLst/>
            </p:spPr>
            <p:txBody>
              <a:bodyPr/>
              <a:lstStyle/>
              <a:p>
                <a:pPr algn="ctr"/>
                <a:endParaRPr lang="en-GB"/>
              </a:p>
            </p:txBody>
          </p:sp>
          <p:sp>
            <p:nvSpPr>
              <p:cNvPr id="45060" name="AutoShape 4"/>
              <p:cNvSpPr>
                <a:spLocks noChangeArrowheads="1"/>
              </p:cNvSpPr>
              <p:nvPr/>
            </p:nvSpPr>
            <p:spPr bwMode="auto">
              <a:xfrm>
                <a:off x="204" y="1152"/>
                <a:ext cx="2496" cy="2959"/>
              </a:xfrm>
              <a:prstGeom prst="roundRect">
                <a:avLst>
                  <a:gd name="adj" fmla="val 16667"/>
                </a:avLst>
              </a:prstGeom>
              <a:grpFill/>
              <a:ln w="9525">
                <a:solidFill>
                  <a:schemeClr val="tx1"/>
                </a:solidFill>
                <a:round/>
                <a:headEnd/>
                <a:tailEnd/>
              </a:ln>
              <a:effectLst/>
            </p:spPr>
            <p:txBody>
              <a:bodyPr/>
              <a:lstStyle/>
              <a:p>
                <a:pPr algn="ctr"/>
                <a:r>
                  <a:rPr lang="en-GB" b="1" dirty="0">
                    <a:latin typeface="Calibri" pitchFamily="34" charset="0"/>
                  </a:rPr>
                  <a:t>Quality </a:t>
                </a:r>
                <a:r>
                  <a:rPr lang="en-GB" b="1" dirty="0" smtClean="0">
                    <a:latin typeface="Calibri" pitchFamily="34" charset="0"/>
                  </a:rPr>
                  <a:t>Circles</a:t>
                </a:r>
                <a:endParaRPr lang="en-GB" sz="900" dirty="0">
                  <a:latin typeface="Calibri" pitchFamily="34" charset="0"/>
                </a:endParaRPr>
              </a:p>
              <a:p>
                <a:pPr algn="ctr"/>
                <a:r>
                  <a:rPr lang="en-GB" dirty="0">
                    <a:latin typeface="Calibri" pitchFamily="34" charset="0"/>
                  </a:rPr>
                  <a:t>This is where groups of workers from all levels meet to discuss problems related to quality in order to identify solutions so that quality can be </a:t>
                </a:r>
                <a:r>
                  <a:rPr lang="en-GB" dirty="0" smtClean="0">
                    <a:latin typeface="Calibri" pitchFamily="34" charset="0"/>
                  </a:rPr>
                  <a:t>improved. </a:t>
                </a:r>
              </a:p>
              <a:p>
                <a:pPr algn="ctr"/>
                <a:r>
                  <a:rPr lang="en-GB" dirty="0" smtClean="0">
                    <a:latin typeface="Calibri" pitchFamily="34" charset="0"/>
                  </a:rPr>
                  <a:t>Allows </a:t>
                </a:r>
                <a:r>
                  <a:rPr lang="en-GB" dirty="0">
                    <a:latin typeface="Calibri" pitchFamily="34" charset="0"/>
                  </a:rPr>
                  <a:t>the actual workers doing the job to make suggestions as they may know best where the problems/solutions lie and where improvements in quality can be made. </a:t>
                </a:r>
              </a:p>
            </p:txBody>
          </p:sp>
        </p:grpSp>
        <p:pic>
          <p:nvPicPr>
            <p:cNvPr id="10241" name="Picture 1"/>
            <p:cNvPicPr>
              <a:picLocks noChangeAspect="1" noChangeArrowheads="1"/>
            </p:cNvPicPr>
            <p:nvPr/>
          </p:nvPicPr>
          <p:blipFill>
            <a:blip r:embed="rId2" cstate="print">
              <a:clrChange>
                <a:clrFrom>
                  <a:srgbClr val="FFFFFF"/>
                </a:clrFrom>
                <a:clrTo>
                  <a:srgbClr val="FFFFFF">
                    <a:alpha val="0"/>
                  </a:srgbClr>
                </a:clrTo>
              </a:clrChange>
            </a:blip>
            <a:srcRect l="12617" t="13084" r="26636" b="26168"/>
            <a:stretch>
              <a:fillRect/>
            </a:stretch>
          </p:blipFill>
          <p:spPr bwMode="auto">
            <a:xfrm>
              <a:off x="1752600" y="5410200"/>
              <a:ext cx="1143000" cy="1143000"/>
            </a:xfrm>
            <a:prstGeom prst="rect">
              <a:avLst/>
            </a:prstGeom>
            <a:noFill/>
            <a:ln w="9525">
              <a:noFill/>
              <a:miter lim="800000"/>
              <a:headEnd/>
              <a:tailEnd/>
            </a:ln>
          </p:spPr>
        </p:pic>
      </p:grpSp>
      <p:grpSp>
        <p:nvGrpSpPr>
          <p:cNvPr id="18" name="Group 17"/>
          <p:cNvGrpSpPr/>
          <p:nvPr/>
        </p:nvGrpSpPr>
        <p:grpSpPr>
          <a:xfrm>
            <a:off x="4917849" y="1447800"/>
            <a:ext cx="3944937" cy="4897438"/>
            <a:chOff x="4917849" y="1614261"/>
            <a:chExt cx="3944937" cy="4897438"/>
          </a:xfrm>
        </p:grpSpPr>
        <p:grpSp>
          <p:nvGrpSpPr>
            <p:cNvPr id="3" name="Group 5"/>
            <p:cNvGrpSpPr>
              <a:grpSpLocks/>
            </p:cNvGrpSpPr>
            <p:nvPr/>
          </p:nvGrpSpPr>
          <p:grpSpPr bwMode="auto">
            <a:xfrm>
              <a:off x="4917849" y="1614261"/>
              <a:ext cx="3944937" cy="4897438"/>
              <a:chOff x="3107" y="1026"/>
              <a:chExt cx="2485" cy="3085"/>
            </a:xfrm>
            <a:solidFill>
              <a:schemeClr val="accent5"/>
            </a:solidFill>
          </p:grpSpPr>
          <p:sp>
            <p:nvSpPr>
              <p:cNvPr id="45062" name="Line 6"/>
              <p:cNvSpPr>
                <a:spLocks noChangeShapeType="1"/>
              </p:cNvSpPr>
              <p:nvPr/>
            </p:nvSpPr>
            <p:spPr bwMode="auto">
              <a:xfrm>
                <a:off x="4513" y="1026"/>
                <a:ext cx="0" cy="454"/>
              </a:xfrm>
              <a:prstGeom prst="line">
                <a:avLst/>
              </a:prstGeom>
              <a:grpFill/>
              <a:ln w="38100">
                <a:solidFill>
                  <a:schemeClr val="tx1"/>
                </a:solidFill>
                <a:round/>
                <a:headEnd/>
                <a:tailEnd/>
              </a:ln>
              <a:effectLst/>
            </p:spPr>
            <p:txBody>
              <a:bodyPr/>
              <a:lstStyle/>
              <a:p>
                <a:pPr algn="ctr"/>
                <a:endParaRPr lang="en-GB"/>
              </a:p>
            </p:txBody>
          </p:sp>
          <p:sp>
            <p:nvSpPr>
              <p:cNvPr id="45063" name="AutoShape 7"/>
              <p:cNvSpPr>
                <a:spLocks noChangeArrowheads="1"/>
              </p:cNvSpPr>
              <p:nvPr/>
            </p:nvSpPr>
            <p:spPr bwMode="auto">
              <a:xfrm>
                <a:off x="3107" y="1152"/>
                <a:ext cx="2485" cy="2959"/>
              </a:xfrm>
              <a:prstGeom prst="roundRect">
                <a:avLst>
                  <a:gd name="adj" fmla="val 16667"/>
                </a:avLst>
              </a:prstGeom>
              <a:grpFill/>
              <a:ln w="9525">
                <a:solidFill>
                  <a:schemeClr val="tx1"/>
                </a:solidFill>
                <a:round/>
                <a:headEnd/>
                <a:tailEnd/>
              </a:ln>
              <a:effectLst/>
            </p:spPr>
            <p:txBody>
              <a:bodyPr/>
              <a:lstStyle/>
              <a:p>
                <a:pPr algn="ctr"/>
                <a:r>
                  <a:rPr lang="en-GB" b="1" dirty="0">
                    <a:latin typeface="Calibri" pitchFamily="34" charset="0"/>
                  </a:rPr>
                  <a:t>Benchmarking</a:t>
                </a:r>
              </a:p>
              <a:p>
                <a:pPr algn="ctr"/>
                <a:r>
                  <a:rPr lang="en-GB" dirty="0" smtClean="0">
                    <a:latin typeface="Calibri" pitchFamily="34" charset="0"/>
                  </a:rPr>
                  <a:t>The </a:t>
                </a:r>
                <a:r>
                  <a:rPr lang="en-GB" dirty="0">
                    <a:latin typeface="Calibri" pitchFamily="34" charset="0"/>
                  </a:rPr>
                  <a:t>best techniques and practices used by another organisation which is considered to be “the leader/best” in the market are copied in order to make improvements to current practices and so improve quality.</a:t>
                </a:r>
              </a:p>
              <a:p>
                <a:pPr algn="ctr"/>
                <a:endParaRPr lang="en-GB" sz="900" dirty="0">
                  <a:latin typeface="Calibri" pitchFamily="34" charset="0"/>
                </a:endParaRPr>
              </a:p>
              <a:p>
                <a:pPr algn="ctr"/>
                <a:r>
                  <a:rPr lang="en-GB" dirty="0">
                    <a:latin typeface="Calibri" pitchFamily="34" charset="0"/>
                  </a:rPr>
                  <a:t>Being considered the industry leader can enhance the company image and reputation. </a:t>
                </a:r>
              </a:p>
            </p:txBody>
          </p:sp>
        </p:grpSp>
        <p:grpSp>
          <p:nvGrpSpPr>
            <p:cNvPr id="17" name="Group 16"/>
            <p:cNvGrpSpPr/>
            <p:nvPr/>
          </p:nvGrpSpPr>
          <p:grpSpPr>
            <a:xfrm>
              <a:off x="6537325" y="5332186"/>
              <a:ext cx="1082675" cy="1082675"/>
              <a:chOff x="6553200" y="5408386"/>
              <a:chExt cx="1082675" cy="1082675"/>
            </a:xfrm>
          </p:grpSpPr>
          <p:pic>
            <p:nvPicPr>
              <p:cNvPr id="10243" name="Picture 3" descr="https://openclipart.org/image/800px/svg_to_png/30103/Target-icon.png"/>
              <p:cNvPicPr>
                <a:picLocks noChangeAspect="1" noChangeArrowheads="1"/>
              </p:cNvPicPr>
              <p:nvPr/>
            </p:nvPicPr>
            <p:blipFill>
              <a:blip r:embed="rId3" cstate="print"/>
              <a:srcRect/>
              <a:stretch>
                <a:fillRect/>
              </a:stretch>
            </p:blipFill>
            <p:spPr bwMode="auto">
              <a:xfrm>
                <a:off x="6553200" y="5408386"/>
                <a:ext cx="1082675" cy="1082675"/>
              </a:xfrm>
              <a:prstGeom prst="rect">
                <a:avLst/>
              </a:prstGeom>
              <a:noFill/>
            </p:spPr>
          </p:pic>
          <p:pic>
            <p:nvPicPr>
              <p:cNvPr id="1024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21900" y="5560786"/>
                <a:ext cx="645700" cy="838200"/>
              </a:xfrm>
              <a:prstGeom prst="rect">
                <a:avLst/>
              </a:prstGeom>
              <a:noFill/>
              <a:ln w="9525">
                <a:noFill/>
                <a:miter lim="800000"/>
                <a:headEnd/>
                <a:tailEnd/>
              </a:ln>
            </p:spPr>
          </p:pic>
        </p:grpSp>
      </p:grpSp>
      <p:pic>
        <p:nvPicPr>
          <p:cNvPr id="19" name="Picture 2" descr="https://openclipart.org/image/800px/svg_to_png/3330/barretr-Key.png"/>
          <p:cNvPicPr>
            <a:picLocks noChangeAspect="1" noChangeArrowheads="1"/>
          </p:cNvPicPr>
          <p:nvPr/>
        </p:nvPicPr>
        <p:blipFill>
          <a:blip r:embed="rId5"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CFB663F5-088A-4075-AE27-5E8AA4DD14BE}" type="slidenum">
              <a:rPr lang="en-GB"/>
              <a:pPr/>
              <a:t>44</a:t>
            </a:fld>
            <a:endParaRPr lang="en-GB"/>
          </a:p>
        </p:txBody>
      </p:sp>
      <p:grpSp>
        <p:nvGrpSpPr>
          <p:cNvPr id="16" name="Group 15"/>
          <p:cNvGrpSpPr/>
          <p:nvPr/>
        </p:nvGrpSpPr>
        <p:grpSpPr>
          <a:xfrm>
            <a:off x="0" y="76200"/>
            <a:ext cx="9146979" cy="6627813"/>
            <a:chOff x="0" y="76200"/>
            <a:chExt cx="9146979" cy="6627813"/>
          </a:xfrm>
        </p:grpSpPr>
        <p:grpSp>
          <p:nvGrpSpPr>
            <p:cNvPr id="2" name="Group 2"/>
            <p:cNvGrpSpPr>
              <a:grpSpLocks/>
            </p:cNvGrpSpPr>
            <p:nvPr/>
          </p:nvGrpSpPr>
          <p:grpSpPr bwMode="auto">
            <a:xfrm>
              <a:off x="1835150" y="765175"/>
              <a:ext cx="5419725" cy="5938838"/>
              <a:chOff x="1637" y="754"/>
              <a:chExt cx="2485" cy="3084"/>
            </a:xfrm>
            <a:solidFill>
              <a:schemeClr val="accent5"/>
            </a:solidFill>
          </p:grpSpPr>
          <p:sp>
            <p:nvSpPr>
              <p:cNvPr id="43011" name="Line 3"/>
              <p:cNvSpPr>
                <a:spLocks noChangeShapeType="1"/>
              </p:cNvSpPr>
              <p:nvPr/>
            </p:nvSpPr>
            <p:spPr bwMode="auto">
              <a:xfrm>
                <a:off x="2880" y="754"/>
                <a:ext cx="0" cy="454"/>
              </a:xfrm>
              <a:prstGeom prst="line">
                <a:avLst/>
              </a:prstGeom>
              <a:grpFill/>
              <a:ln w="38100">
                <a:solidFill>
                  <a:schemeClr val="tx1"/>
                </a:solidFill>
                <a:round/>
                <a:headEnd/>
                <a:tailEnd/>
              </a:ln>
              <a:effectLst/>
            </p:spPr>
            <p:txBody>
              <a:bodyPr/>
              <a:lstStyle/>
              <a:p>
                <a:pPr algn="ctr"/>
                <a:endParaRPr lang="en-GB"/>
              </a:p>
            </p:txBody>
          </p:sp>
          <p:sp>
            <p:nvSpPr>
              <p:cNvPr id="43012" name="AutoShape 4"/>
              <p:cNvSpPr>
                <a:spLocks noChangeArrowheads="1"/>
              </p:cNvSpPr>
              <p:nvPr/>
            </p:nvSpPr>
            <p:spPr bwMode="auto">
              <a:xfrm>
                <a:off x="1637" y="1207"/>
                <a:ext cx="2485" cy="2631"/>
              </a:xfrm>
              <a:prstGeom prst="roundRect">
                <a:avLst>
                  <a:gd name="adj" fmla="val 16667"/>
                </a:avLst>
              </a:prstGeom>
              <a:grpFill/>
              <a:ln w="9525">
                <a:solidFill>
                  <a:schemeClr val="tx1"/>
                </a:solidFill>
                <a:round/>
                <a:headEnd/>
                <a:tailEnd/>
              </a:ln>
              <a:effectLst/>
            </p:spPr>
            <p:txBody>
              <a:bodyPr/>
              <a:lstStyle/>
              <a:p>
                <a:pPr algn="ctr"/>
                <a:r>
                  <a:rPr lang="en-GB" b="1" dirty="0">
                    <a:latin typeface="Calibri" pitchFamily="34" charset="0"/>
                  </a:rPr>
                  <a:t>Quality Management (previously TQM)</a:t>
                </a:r>
              </a:p>
              <a:p>
                <a:pPr algn="ctr"/>
                <a:endParaRPr lang="en-GB" sz="900" dirty="0">
                  <a:latin typeface="Calibri" pitchFamily="34" charset="0"/>
                </a:endParaRPr>
              </a:p>
              <a:p>
                <a:pPr algn="ctr"/>
                <a:r>
                  <a:rPr lang="en-GB" dirty="0">
                    <a:latin typeface="Calibri" pitchFamily="34" charset="0"/>
                  </a:rPr>
                  <a:t>Focuses on quality </a:t>
                </a:r>
                <a:r>
                  <a:rPr lang="en-GB" i="1" dirty="0">
                    <a:latin typeface="Calibri" pitchFamily="34" charset="0"/>
                  </a:rPr>
                  <a:t>throughout the whole organisation – not just production</a:t>
                </a:r>
                <a:r>
                  <a:rPr lang="en-GB" dirty="0">
                    <a:latin typeface="Calibri" pitchFamily="34" charset="0"/>
                  </a:rPr>
                  <a:t>.  It uses the philosophy of ‘getting it right first time, every time’ as a key to delivering quality at all times.  To work fully it must have the commitment of all workers throughout the whole organisation with the aim of staying ahead of the competition by continuously improving.  Clearly defined standards, policies and procedures exist and are implemented throughout to ensure quality at all times.  All processes are evaluated on a regular basis to ensure that the most up-to-date quality systems are in place.  Staff training is an ongoing process as a means of continually improving quality, productivity and motivating employees. </a:t>
                </a:r>
              </a:p>
            </p:txBody>
          </p:sp>
        </p:grpSp>
        <p:grpSp>
          <p:nvGrpSpPr>
            <p:cNvPr id="12" name="Group 11"/>
            <p:cNvGrpSpPr/>
            <p:nvPr/>
          </p:nvGrpSpPr>
          <p:grpSpPr>
            <a:xfrm>
              <a:off x="0" y="76200"/>
              <a:ext cx="2212779" cy="6324600"/>
              <a:chOff x="0" y="0"/>
              <a:chExt cx="2212779" cy="6324600"/>
            </a:xfrm>
          </p:grpSpPr>
          <p:pic>
            <p:nvPicPr>
              <p:cNvPr id="9222" name="Picture 6" descr="http://www.google.co.uk/url?sa=i&amp;source=imgres&amp;cd=&amp;ved=0CAkQjBwwAA&amp;url=http%3A%2F%2Fwww.homebuyingmadesimple.co.uk%2Fwp-content%2Fuploads%2F2014%2F07%2Fstockfresh-RightFirstTime1.jpg&amp;ei=ReyDVYTKCsXX7QbszY-gBw&amp;psig=AFQjCNFCyts0VlfXobgh4uCjOLheKzuTpA&amp;ust=14347954612754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2212779" cy="3790950"/>
              </a:xfrm>
              <a:prstGeom prst="rect">
                <a:avLst/>
              </a:prstGeom>
              <a:noFill/>
            </p:spPr>
          </p:pic>
          <p:pic>
            <p:nvPicPr>
              <p:cNvPr id="11" name="Picture 6" descr="http://www.google.co.uk/url?sa=i&amp;source=imgres&amp;cd=&amp;ved=0CAkQjBwwAA&amp;url=http%3A%2F%2Fwww.homebuyingmadesimple.co.uk%2Fwp-content%2Fuploads%2F2014%2F07%2Fstockfresh-RightFirstTime1.jpg&amp;ei=ReyDVYTKCsXX7QbszY-gBw&amp;psig=AFQjCNFCyts0VlfXobgh4uCjOLheKzuTpA&amp;ust=1434795461275410"/>
              <p:cNvPicPr>
                <a:picLocks noChangeAspect="1" noChangeArrowheads="1"/>
              </p:cNvPicPr>
              <p:nvPr/>
            </p:nvPicPr>
            <p:blipFill>
              <a:blip r:embed="rId2" cstate="print">
                <a:clrChange>
                  <a:clrFrom>
                    <a:srgbClr val="FFFFFF"/>
                  </a:clrFrom>
                  <a:clrTo>
                    <a:srgbClr val="FFFFFF">
                      <a:alpha val="0"/>
                    </a:srgbClr>
                  </a:clrTo>
                </a:clrChange>
              </a:blip>
              <a:srcRect t="70352"/>
              <a:stretch>
                <a:fillRect/>
              </a:stretch>
            </p:blipFill>
            <p:spPr bwMode="auto">
              <a:xfrm>
                <a:off x="0" y="3352800"/>
                <a:ext cx="2212779" cy="2971800"/>
              </a:xfrm>
              <a:prstGeom prst="rect">
                <a:avLst/>
              </a:prstGeom>
              <a:noFill/>
            </p:spPr>
          </p:pic>
        </p:grpSp>
        <p:grpSp>
          <p:nvGrpSpPr>
            <p:cNvPr id="13" name="Group 12"/>
            <p:cNvGrpSpPr/>
            <p:nvPr/>
          </p:nvGrpSpPr>
          <p:grpSpPr>
            <a:xfrm>
              <a:off x="6934200" y="76200"/>
              <a:ext cx="2212779" cy="6324600"/>
              <a:chOff x="0" y="0"/>
              <a:chExt cx="2212779" cy="6324600"/>
            </a:xfrm>
          </p:grpSpPr>
          <p:pic>
            <p:nvPicPr>
              <p:cNvPr id="14" name="Picture 6" descr="http://www.google.co.uk/url?sa=i&amp;source=imgres&amp;cd=&amp;ved=0CAkQjBwwAA&amp;url=http%3A%2F%2Fwww.homebuyingmadesimple.co.uk%2Fwp-content%2Fuploads%2F2014%2F07%2Fstockfresh-RightFirstTime1.jpg&amp;ei=ReyDVYTKCsXX7QbszY-gBw&amp;psig=AFQjCNFCyts0VlfXobgh4uCjOLheKzuTpA&amp;ust=14347954612754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2212779" cy="3790950"/>
              </a:xfrm>
              <a:prstGeom prst="rect">
                <a:avLst/>
              </a:prstGeom>
              <a:noFill/>
            </p:spPr>
          </p:pic>
          <p:pic>
            <p:nvPicPr>
              <p:cNvPr id="15" name="Picture 6" descr="http://www.google.co.uk/url?sa=i&amp;source=imgres&amp;cd=&amp;ved=0CAkQjBwwAA&amp;url=http%3A%2F%2Fwww.homebuyingmadesimple.co.uk%2Fwp-content%2Fuploads%2F2014%2F07%2Fstockfresh-RightFirstTime1.jpg&amp;ei=ReyDVYTKCsXX7QbszY-gBw&amp;psig=AFQjCNFCyts0VlfXobgh4uCjOLheKzuTpA&amp;ust=1434795461275410"/>
              <p:cNvPicPr>
                <a:picLocks noChangeAspect="1" noChangeArrowheads="1"/>
              </p:cNvPicPr>
              <p:nvPr/>
            </p:nvPicPr>
            <p:blipFill>
              <a:blip r:embed="rId2" cstate="print">
                <a:clrChange>
                  <a:clrFrom>
                    <a:srgbClr val="FFFFFF"/>
                  </a:clrFrom>
                  <a:clrTo>
                    <a:srgbClr val="FFFFFF">
                      <a:alpha val="0"/>
                    </a:srgbClr>
                  </a:clrTo>
                </a:clrChange>
              </a:blip>
              <a:srcRect t="70352"/>
              <a:stretch>
                <a:fillRect/>
              </a:stretch>
            </p:blipFill>
            <p:spPr bwMode="auto">
              <a:xfrm>
                <a:off x="0" y="3352800"/>
                <a:ext cx="2212779" cy="2971800"/>
              </a:xfrm>
              <a:prstGeom prst="rect">
                <a:avLst/>
              </a:prstGeom>
              <a:noFill/>
            </p:spPr>
          </p:pic>
        </p:grpSp>
      </p:grpSp>
      <p:sp>
        <p:nvSpPr>
          <p:cNvPr id="43013" name="AutoShape 5"/>
          <p:cNvSpPr>
            <a:spLocks noChangeArrowheads="1"/>
          </p:cNvSpPr>
          <p:nvPr/>
        </p:nvSpPr>
        <p:spPr bwMode="auto">
          <a:xfrm>
            <a:off x="2484438" y="188913"/>
            <a:ext cx="4106862" cy="1022350"/>
          </a:xfrm>
          <a:prstGeom prst="rect">
            <a:avLst/>
          </a:prstGeom>
          <a:solidFill>
            <a:schemeClr val="accent5"/>
          </a:solidFill>
          <a:ln w="9525">
            <a:solidFill>
              <a:schemeClr val="tx1"/>
            </a:solidFill>
            <a:miter lim="800000"/>
            <a:headEnd/>
            <a:tailEnd/>
          </a:ln>
          <a:effectLst/>
        </p:spPr>
        <p:txBody>
          <a:bodyPr anchor="ctr"/>
          <a:lstStyle/>
          <a:p>
            <a:pPr algn="ctr"/>
            <a:r>
              <a:rPr lang="en-GB" sz="2200" b="1" dirty="0" smtClean="0">
                <a:latin typeface="Verdana" pitchFamily="34" charset="0"/>
                <a:ea typeface="Verdana" pitchFamily="34" charset="0"/>
                <a:cs typeface="Verdana" pitchFamily="34" charset="0"/>
              </a:rPr>
              <a:t>Methods of Ensuring a Quality Product</a:t>
            </a:r>
            <a:endParaRPr lang="en-GB" sz="22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500" fill="hold"/>
                                        <p:tgtEl>
                                          <p:spTgt spid="43013"/>
                                        </p:tgtEl>
                                        <p:attrNameLst>
                                          <p:attrName>ppt_w</p:attrName>
                                        </p:attrNameLst>
                                      </p:cBhvr>
                                      <p:tavLst>
                                        <p:tav tm="0">
                                          <p:val>
                                            <p:fltVal val="0"/>
                                          </p:val>
                                        </p:tav>
                                        <p:tav tm="100000">
                                          <p:val>
                                            <p:strVal val="#ppt_w"/>
                                          </p:val>
                                        </p:tav>
                                      </p:tavLst>
                                    </p:anim>
                                    <p:anim calcmode="lin" valueType="num">
                                      <p:cBhvr>
                                        <p:cTn id="8" dur="500" fill="hold"/>
                                        <p:tgtEl>
                                          <p:spTgt spid="430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6E8D57DE-A2CF-44C9-9502-56C8C890BBE9}" type="slidenum">
              <a:rPr lang="en-GB"/>
              <a:pPr/>
              <a:t>45</a:t>
            </a:fld>
            <a:endParaRPr lang="en-GB"/>
          </a:p>
        </p:txBody>
      </p:sp>
      <p:sp>
        <p:nvSpPr>
          <p:cNvPr id="44036" name="AutoShape 4"/>
          <p:cNvSpPr>
            <a:spLocks noChangeArrowheads="1"/>
          </p:cNvSpPr>
          <p:nvPr/>
        </p:nvSpPr>
        <p:spPr bwMode="auto">
          <a:xfrm>
            <a:off x="2117834" y="1498041"/>
            <a:ext cx="4905375" cy="3226359"/>
          </a:xfrm>
          <a:prstGeom prst="roundRect">
            <a:avLst>
              <a:gd name="adj" fmla="val 16667"/>
            </a:avLst>
          </a:prstGeom>
          <a:solidFill>
            <a:schemeClr val="accent5"/>
          </a:solidFill>
          <a:ln w="9525">
            <a:solidFill>
              <a:schemeClr val="tx1"/>
            </a:solidFill>
            <a:round/>
            <a:headEnd/>
            <a:tailEnd/>
          </a:ln>
          <a:effectLst/>
        </p:spPr>
        <p:txBody>
          <a:bodyPr/>
          <a:lstStyle/>
          <a:p>
            <a:pPr algn="ctr"/>
            <a:r>
              <a:rPr lang="en-GB" b="1" dirty="0">
                <a:latin typeface="Calibri" pitchFamily="34" charset="0"/>
              </a:rPr>
              <a:t>Quality Standards/Marks &amp; Trade Logos</a:t>
            </a:r>
            <a:r>
              <a:rPr lang="en-GB" dirty="0">
                <a:latin typeface="Calibri" pitchFamily="34" charset="0"/>
              </a:rPr>
              <a:t> </a:t>
            </a:r>
            <a:endParaRPr lang="en-GB" b="1" dirty="0">
              <a:latin typeface="Calibri" pitchFamily="34" charset="0"/>
            </a:endParaRPr>
          </a:p>
          <a:p>
            <a:pPr algn="ctr"/>
            <a:endParaRPr lang="en-GB" sz="900" dirty="0">
              <a:latin typeface="Calibri" pitchFamily="34" charset="0"/>
            </a:endParaRPr>
          </a:p>
          <a:p>
            <a:pPr algn="ctr"/>
            <a:r>
              <a:rPr lang="en-GB" dirty="0">
                <a:latin typeface="Calibri" pitchFamily="34" charset="0"/>
              </a:rPr>
              <a:t>Achieving a recognised quality standard/mark </a:t>
            </a:r>
            <a:r>
              <a:rPr lang="en-GB" dirty="0" err="1">
                <a:latin typeface="Calibri" pitchFamily="34" charset="0"/>
              </a:rPr>
              <a:t>eg</a:t>
            </a:r>
            <a:r>
              <a:rPr lang="en-GB" dirty="0">
                <a:latin typeface="Calibri" pitchFamily="34" charset="0"/>
              </a:rPr>
              <a:t> BSI </a:t>
            </a:r>
            <a:r>
              <a:rPr lang="en-GB" dirty="0" err="1">
                <a:latin typeface="Calibri" pitchFamily="34" charset="0"/>
              </a:rPr>
              <a:t>Kitemark</a:t>
            </a:r>
            <a:r>
              <a:rPr lang="en-GB" dirty="0">
                <a:latin typeface="Calibri" pitchFamily="34" charset="0"/>
              </a:rPr>
              <a:t>, </a:t>
            </a:r>
            <a:r>
              <a:rPr lang="en-GB" dirty="0" smtClean="0">
                <a:latin typeface="Calibri" pitchFamily="34" charset="0"/>
              </a:rPr>
              <a:t>ISO, hotel stars </a:t>
            </a:r>
            <a:r>
              <a:rPr lang="en-GB" dirty="0">
                <a:latin typeface="Calibri" pitchFamily="34" charset="0"/>
              </a:rPr>
              <a:t>or Investors in People shows that quality has been achieved and approved to a specific standard as set out by an independent organisation.</a:t>
            </a:r>
          </a:p>
          <a:p>
            <a:pPr algn="ctr"/>
            <a:endParaRPr lang="en-GB" sz="900" dirty="0">
              <a:latin typeface="Calibri" pitchFamily="34" charset="0"/>
            </a:endParaRPr>
          </a:p>
          <a:p>
            <a:pPr algn="ctr"/>
            <a:r>
              <a:rPr lang="en-GB" dirty="0">
                <a:latin typeface="Calibri" pitchFamily="34" charset="0"/>
              </a:rPr>
              <a:t>Achieving a Trade Logo</a:t>
            </a:r>
            <a:r>
              <a:rPr lang="en-GB" b="1" dirty="0">
                <a:latin typeface="Calibri" pitchFamily="34" charset="0"/>
              </a:rPr>
              <a:t> </a:t>
            </a:r>
            <a:r>
              <a:rPr lang="en-GB" dirty="0">
                <a:latin typeface="Calibri" pitchFamily="34" charset="0"/>
              </a:rPr>
              <a:t>such as the red ‘Lion Mark’ on </a:t>
            </a:r>
            <a:r>
              <a:rPr lang="en-GB" dirty="0" smtClean="0">
                <a:latin typeface="Calibri" pitchFamily="34" charset="0"/>
              </a:rPr>
              <a:t>eggs </a:t>
            </a:r>
            <a:r>
              <a:rPr lang="en-GB" dirty="0">
                <a:latin typeface="Calibri" pitchFamily="34" charset="0"/>
              </a:rPr>
              <a:t>show that products have met an industry defined standard. </a:t>
            </a:r>
          </a:p>
        </p:txBody>
      </p:sp>
      <p:grpSp>
        <p:nvGrpSpPr>
          <p:cNvPr id="4" name="Group 8"/>
          <p:cNvGrpSpPr>
            <a:grpSpLocks/>
          </p:cNvGrpSpPr>
          <p:nvPr/>
        </p:nvGrpSpPr>
        <p:grpSpPr bwMode="auto">
          <a:xfrm>
            <a:off x="2484438" y="196850"/>
            <a:ext cx="4106863" cy="1311274"/>
            <a:chOff x="1565" y="200"/>
            <a:chExt cx="2587" cy="826"/>
          </a:xfrm>
          <a:solidFill>
            <a:schemeClr val="accent5"/>
          </a:solidFill>
        </p:grpSpPr>
        <p:sp>
          <p:nvSpPr>
            <p:cNvPr id="44041" name="Line 9"/>
            <p:cNvSpPr>
              <a:spLocks noChangeShapeType="1"/>
            </p:cNvSpPr>
            <p:nvPr/>
          </p:nvSpPr>
          <p:spPr bwMode="auto">
            <a:xfrm>
              <a:off x="2880" y="754"/>
              <a:ext cx="0" cy="272"/>
            </a:xfrm>
            <a:prstGeom prst="line">
              <a:avLst/>
            </a:prstGeom>
            <a:grpFill/>
            <a:ln w="38100">
              <a:solidFill>
                <a:schemeClr val="tx1"/>
              </a:solidFill>
              <a:round/>
              <a:headEnd/>
              <a:tailEnd/>
            </a:ln>
            <a:effectLst/>
          </p:spPr>
          <p:txBody>
            <a:bodyPr/>
            <a:lstStyle/>
            <a:p>
              <a:endParaRPr lang="en-GB"/>
            </a:p>
          </p:txBody>
        </p:sp>
        <p:sp>
          <p:nvSpPr>
            <p:cNvPr id="44042" name="AutoShape 10"/>
            <p:cNvSpPr>
              <a:spLocks noChangeArrowheads="1"/>
            </p:cNvSpPr>
            <p:nvPr/>
          </p:nvSpPr>
          <p:spPr bwMode="auto">
            <a:xfrm>
              <a:off x="1565" y="200"/>
              <a:ext cx="2587" cy="644"/>
            </a:xfrm>
            <a:prstGeom prst="rect">
              <a:avLst/>
            </a:prstGeom>
            <a:grpFill/>
            <a:ln w="9525">
              <a:solidFill>
                <a:schemeClr val="tx1"/>
              </a:solidFill>
              <a:miter lim="800000"/>
              <a:headEnd/>
              <a:tailEnd/>
            </a:ln>
            <a:effectLst/>
          </p:spPr>
          <p:txBody>
            <a:bodyPr anchor="ctr"/>
            <a:lstStyle/>
            <a:p>
              <a:pPr algn="ctr"/>
              <a:r>
                <a:rPr lang="en-GB" sz="2200" b="1" dirty="0" smtClean="0">
                  <a:latin typeface="Verdana" pitchFamily="34" charset="0"/>
                  <a:ea typeface="Verdana" pitchFamily="34" charset="0"/>
                  <a:cs typeface="Verdana" pitchFamily="34" charset="0"/>
                </a:rPr>
                <a:t>Methods of Ensuring a Quality Product</a:t>
              </a:r>
              <a:endParaRPr lang="en-GB" sz="2200" b="1" dirty="0">
                <a:latin typeface="Verdana" pitchFamily="34" charset="0"/>
                <a:ea typeface="Verdana" pitchFamily="34" charset="0"/>
                <a:cs typeface="Verdana" pitchFamily="34" charset="0"/>
              </a:endParaRPr>
            </a:p>
          </p:txBody>
        </p:sp>
      </p:grpSp>
      <p:sp>
        <p:nvSpPr>
          <p:cNvPr id="44049" name="Rectangle 17"/>
          <p:cNvSpPr>
            <a:spLocks noChangeArrowheads="1"/>
          </p:cNvSpPr>
          <p:nvPr/>
        </p:nvSpPr>
        <p:spPr bwMode="auto">
          <a:xfrm>
            <a:off x="0" y="2881313"/>
            <a:ext cx="9144000" cy="0"/>
          </a:xfrm>
          <a:prstGeom prst="rect">
            <a:avLst/>
          </a:prstGeom>
          <a:solidFill>
            <a:schemeClr val="accent5"/>
          </a:solidFill>
          <a:ln w="9525">
            <a:noFill/>
            <a:miter lim="800000"/>
            <a:headEnd/>
            <a:tailEnd/>
          </a:ln>
          <a:effectLst/>
        </p:spPr>
        <p:txBody>
          <a:bodyPr wrap="none" anchor="ctr">
            <a:spAutoFit/>
          </a:bodyPr>
          <a:lstStyle/>
          <a:p>
            <a:endParaRPr lang="en-GB"/>
          </a:p>
        </p:txBody>
      </p:sp>
      <p:sp>
        <p:nvSpPr>
          <p:cNvPr id="19" name="AutoShape 5"/>
          <p:cNvSpPr>
            <a:spLocks noChangeArrowheads="1"/>
          </p:cNvSpPr>
          <p:nvPr/>
        </p:nvSpPr>
        <p:spPr bwMode="auto">
          <a:xfrm>
            <a:off x="304800" y="4904602"/>
            <a:ext cx="8534400" cy="1477328"/>
          </a:xfrm>
          <a:prstGeom prst="rect">
            <a:avLst/>
          </a:prstGeom>
          <a:solidFill>
            <a:schemeClr val="accent1"/>
          </a:solidFill>
          <a:ln w="9525">
            <a:solidFill>
              <a:schemeClr val="tx1"/>
            </a:solidFill>
            <a:miter lim="800000"/>
            <a:headEnd/>
            <a:tailEnd/>
          </a:ln>
          <a:effectLst/>
        </p:spPr>
        <p:txBody>
          <a:bodyPr wrap="square" anchor="ctr">
            <a:spAutoFit/>
          </a:bodyPr>
          <a:lstStyle/>
          <a:p>
            <a:pPr algn="ctr"/>
            <a:r>
              <a:rPr lang="en-GB" b="1" dirty="0" smtClean="0"/>
              <a:t>RESEARCH TASK – QUALITY STANDARDS/MARKS &amp; TRADE LOGOS</a:t>
            </a:r>
          </a:p>
          <a:p>
            <a:pPr algn="ctr"/>
            <a:endParaRPr lang="en-GB" dirty="0" smtClean="0"/>
          </a:p>
          <a:p>
            <a:pPr algn="ctr"/>
            <a:r>
              <a:rPr lang="en-GB" dirty="0" smtClean="0"/>
              <a:t>Using </a:t>
            </a:r>
            <a:r>
              <a:rPr lang="en-GB" dirty="0"/>
              <a:t>the task sheet provided </a:t>
            </a:r>
            <a:r>
              <a:rPr lang="en-GB" dirty="0" smtClean="0"/>
              <a:t> at  </a:t>
            </a:r>
            <a:r>
              <a:rPr lang="en-GB" b="1" dirty="0" smtClean="0"/>
              <a:t>subjects\</a:t>
            </a:r>
            <a:r>
              <a:rPr lang="en-GB" b="1" dirty="0" err="1" smtClean="0"/>
              <a:t>BusinessStudies</a:t>
            </a:r>
            <a:r>
              <a:rPr lang="en-GB" b="1" dirty="0" smtClean="0"/>
              <a:t>\Business Management\N4 AND N5 BUSINESS\N5\Operations </a:t>
            </a:r>
            <a:r>
              <a:rPr lang="en-GB" dirty="0" smtClean="0"/>
              <a:t>research </a:t>
            </a:r>
            <a:r>
              <a:rPr lang="en-GB" dirty="0"/>
              <a:t>each of these to find out </a:t>
            </a:r>
            <a:r>
              <a:rPr lang="en-GB" dirty="0" smtClean="0"/>
              <a:t> what </a:t>
            </a:r>
            <a:r>
              <a:rPr lang="en-GB" dirty="0"/>
              <a:t>they look like and </a:t>
            </a:r>
            <a:r>
              <a:rPr lang="en-GB" dirty="0" smtClean="0"/>
              <a:t>how </a:t>
            </a:r>
            <a:r>
              <a:rPr lang="en-GB" dirty="0"/>
              <a:t>they are </a:t>
            </a:r>
            <a:r>
              <a:rPr lang="en-GB" dirty="0" smtClean="0"/>
              <a:t>used.</a:t>
            </a:r>
            <a:endParaRPr lang="en-GB" dirty="0"/>
          </a:p>
        </p:txBody>
      </p:sp>
      <p:pic>
        <p:nvPicPr>
          <p:cNvPr id="8193" name="Picture 1"/>
          <p:cNvPicPr>
            <a:picLocks noChangeAspect="1" noChangeArrowheads="1"/>
          </p:cNvPicPr>
          <p:nvPr/>
        </p:nvPicPr>
        <p:blipFill>
          <a:blip r:embed="rId2" cstate="print">
            <a:clrChange>
              <a:clrFrom>
                <a:srgbClr val="FFFFFF"/>
              </a:clrFrom>
              <a:clrTo>
                <a:srgbClr val="FFFFFF">
                  <a:alpha val="0"/>
                </a:srgbClr>
              </a:clrTo>
            </a:clrChange>
          </a:blip>
          <a:srcRect r="24138" b="11523"/>
          <a:stretch>
            <a:fillRect/>
          </a:stretch>
        </p:blipFill>
        <p:spPr bwMode="auto">
          <a:xfrm>
            <a:off x="228600" y="457200"/>
            <a:ext cx="1447800" cy="1815920"/>
          </a:xfrm>
          <a:prstGeom prst="rect">
            <a:avLst/>
          </a:prstGeom>
          <a:noFill/>
          <a:ln w="9525">
            <a:noFill/>
            <a:miter lim="800000"/>
            <a:headEnd/>
            <a:tailEnd/>
          </a:ln>
        </p:spPr>
      </p:pic>
      <p:pic>
        <p:nvPicPr>
          <p:cNvPr id="8195" name="Picture 3" descr="http://www.lioneggfarms.co.uk/media/images/british-lion-quality.png"/>
          <p:cNvPicPr>
            <a:picLocks noChangeAspect="1" noChangeArrowheads="1"/>
          </p:cNvPicPr>
          <p:nvPr/>
        </p:nvPicPr>
        <p:blipFill>
          <a:blip r:embed="rId3" cstate="print"/>
          <a:srcRect/>
          <a:stretch>
            <a:fillRect/>
          </a:stretch>
        </p:blipFill>
        <p:spPr bwMode="auto">
          <a:xfrm>
            <a:off x="304800" y="3124200"/>
            <a:ext cx="1405973" cy="1333500"/>
          </a:xfrm>
          <a:prstGeom prst="rect">
            <a:avLst/>
          </a:prstGeom>
          <a:noFill/>
        </p:spPr>
      </p:pic>
      <p:pic>
        <p:nvPicPr>
          <p:cNvPr id="8199" name="Picture 7" descr="http://www.google.co.uk/url?sa=i&amp;source=imgres&amp;cd=&amp;ved=0CAkQjBwwAA&amp;url=http%3A%2F%2F2.bp.blogspot.com%2F-FQkR8cAOUAw%2FU1P1U7cUAcI%2FAAAAAAAAAFw%2FCAus9flkaWw%2Fs1600%2Fiso-9000-image.gif&amp;ei=lO2DVe7VGou17gal4YOwBA&amp;psig=AFQjCNEy56YyP7iI9h1CLk7UlkA-Llo7ng&amp;ust=143479579652624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2800" y="304800"/>
            <a:ext cx="1689100" cy="1689100"/>
          </a:xfrm>
          <a:prstGeom prst="rect">
            <a:avLst/>
          </a:prstGeom>
          <a:noFill/>
        </p:spPr>
      </p:pic>
      <p:pic>
        <p:nvPicPr>
          <p:cNvPr id="8201" name="Picture 9" descr="http://www.lmts.co.uk/images/Investors_in_people_logo.jpg"/>
          <p:cNvPicPr>
            <a:picLocks noChangeAspect="1" noChangeArrowheads="1"/>
          </p:cNvPicPr>
          <p:nvPr/>
        </p:nvPicPr>
        <p:blipFill>
          <a:blip r:embed="rId5" cstate="print">
            <a:clrChange>
              <a:clrFrom>
                <a:srgbClr val="E3E3E3"/>
              </a:clrFrom>
              <a:clrTo>
                <a:srgbClr val="E3E3E3">
                  <a:alpha val="0"/>
                </a:srgbClr>
              </a:clrTo>
            </a:clrChange>
          </a:blip>
          <a:srcRect b="22162"/>
          <a:stretch>
            <a:fillRect/>
          </a:stretch>
        </p:blipFill>
        <p:spPr bwMode="auto">
          <a:xfrm>
            <a:off x="7162800" y="2895600"/>
            <a:ext cx="1762125" cy="1371600"/>
          </a:xfrm>
          <a:prstGeom prst="rect">
            <a:avLst/>
          </a:prstGeom>
          <a:noFill/>
        </p:spPr>
      </p:pic>
      <p:pic>
        <p:nvPicPr>
          <p:cNvPr id="8206" name="Picture 14" descr="https://openclipart.org/image/800px/svg_to_png/109939/5-Star-rating-system-PCAR-01.png"/>
          <p:cNvPicPr>
            <a:picLocks noChangeAspect="1" noChangeArrowheads="1"/>
          </p:cNvPicPr>
          <p:nvPr/>
        </p:nvPicPr>
        <p:blipFill>
          <a:blip r:embed="rId6" cstate="print"/>
          <a:srcRect t="18246" b="57427"/>
          <a:stretch>
            <a:fillRect/>
          </a:stretch>
        </p:blipFill>
        <p:spPr bwMode="auto">
          <a:xfrm>
            <a:off x="3352800" y="4419600"/>
            <a:ext cx="2298700"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p:cTn id="19" dur="500" fill="hold"/>
                                        <p:tgtEl>
                                          <p:spTgt spid="8199"/>
                                        </p:tgtEl>
                                        <p:attrNameLst>
                                          <p:attrName>ppt_w</p:attrName>
                                        </p:attrNameLst>
                                      </p:cBhvr>
                                      <p:tavLst>
                                        <p:tav tm="0">
                                          <p:val>
                                            <p:fltVal val="0"/>
                                          </p:val>
                                        </p:tav>
                                        <p:tav tm="100000">
                                          <p:val>
                                            <p:strVal val="#ppt_w"/>
                                          </p:val>
                                        </p:tav>
                                      </p:tavLst>
                                    </p:anim>
                                    <p:anim calcmode="lin" valueType="num">
                                      <p:cBhvr>
                                        <p:cTn id="20" dur="500" fill="hold"/>
                                        <p:tgtEl>
                                          <p:spTgt spid="819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201"/>
                                        </p:tgtEl>
                                        <p:attrNameLst>
                                          <p:attrName>style.visibility</p:attrName>
                                        </p:attrNameLst>
                                      </p:cBhvr>
                                      <p:to>
                                        <p:strVal val="visible"/>
                                      </p:to>
                                    </p:set>
                                    <p:anim calcmode="lin" valueType="num">
                                      <p:cBhvr>
                                        <p:cTn id="23" dur="500" fill="hold"/>
                                        <p:tgtEl>
                                          <p:spTgt spid="8201"/>
                                        </p:tgtEl>
                                        <p:attrNameLst>
                                          <p:attrName>ppt_w</p:attrName>
                                        </p:attrNameLst>
                                      </p:cBhvr>
                                      <p:tavLst>
                                        <p:tav tm="0">
                                          <p:val>
                                            <p:fltVal val="0"/>
                                          </p:val>
                                        </p:tav>
                                        <p:tav tm="100000">
                                          <p:val>
                                            <p:strVal val="#ppt_w"/>
                                          </p:val>
                                        </p:tav>
                                      </p:tavLst>
                                    </p:anim>
                                    <p:anim calcmode="lin" valueType="num">
                                      <p:cBhvr>
                                        <p:cTn id="24" dur="500" fill="hold"/>
                                        <p:tgtEl>
                                          <p:spTgt spid="820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206"/>
                                        </p:tgtEl>
                                        <p:attrNameLst>
                                          <p:attrName>style.visibility</p:attrName>
                                        </p:attrNameLst>
                                      </p:cBhvr>
                                      <p:to>
                                        <p:strVal val="visible"/>
                                      </p:to>
                                    </p:set>
                                    <p:anim calcmode="lin" valueType="num">
                                      <p:cBhvr>
                                        <p:cTn id="27" dur="500" fill="hold"/>
                                        <p:tgtEl>
                                          <p:spTgt spid="8206"/>
                                        </p:tgtEl>
                                        <p:attrNameLst>
                                          <p:attrName>ppt_w</p:attrName>
                                        </p:attrNameLst>
                                      </p:cBhvr>
                                      <p:tavLst>
                                        <p:tav tm="0">
                                          <p:val>
                                            <p:fltVal val="0"/>
                                          </p:val>
                                        </p:tav>
                                        <p:tav tm="100000">
                                          <p:val>
                                            <p:strVal val="#ppt_w"/>
                                          </p:val>
                                        </p:tav>
                                      </p:tavLst>
                                    </p:anim>
                                    <p:anim calcmode="lin" valueType="num">
                                      <p:cBhvr>
                                        <p:cTn id="28" dur="500" fill="hold"/>
                                        <p:tgtEl>
                                          <p:spTgt spid="820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195"/>
                                        </p:tgtEl>
                                        <p:attrNameLst>
                                          <p:attrName>style.visibility</p:attrName>
                                        </p:attrNameLst>
                                      </p:cBhvr>
                                      <p:to>
                                        <p:strVal val="visible"/>
                                      </p:to>
                                    </p:set>
                                    <p:anim calcmode="lin" valueType="num">
                                      <p:cBhvr>
                                        <p:cTn id="31" dur="500" fill="hold"/>
                                        <p:tgtEl>
                                          <p:spTgt spid="8195"/>
                                        </p:tgtEl>
                                        <p:attrNameLst>
                                          <p:attrName>ppt_w</p:attrName>
                                        </p:attrNameLst>
                                      </p:cBhvr>
                                      <p:tavLst>
                                        <p:tav tm="0">
                                          <p:val>
                                            <p:fltVal val="0"/>
                                          </p:val>
                                        </p:tav>
                                        <p:tav tm="100000">
                                          <p:val>
                                            <p:strVal val="#ppt_w"/>
                                          </p:val>
                                        </p:tav>
                                      </p:tavLst>
                                    </p:anim>
                                    <p:anim calcmode="lin" valueType="num">
                                      <p:cBhvr>
                                        <p:cTn id="32" dur="500" fill="hold"/>
                                        <p:tgtEl>
                                          <p:spTgt spid="819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193"/>
                                        </p:tgtEl>
                                        <p:attrNameLst>
                                          <p:attrName>style.visibility</p:attrName>
                                        </p:attrNameLst>
                                      </p:cBhvr>
                                      <p:to>
                                        <p:strVal val="visible"/>
                                      </p:to>
                                    </p:set>
                                    <p:anim calcmode="lin" valueType="num">
                                      <p:cBhvr>
                                        <p:cTn id="35" dur="500" fill="hold"/>
                                        <p:tgtEl>
                                          <p:spTgt spid="8193"/>
                                        </p:tgtEl>
                                        <p:attrNameLst>
                                          <p:attrName>ppt_w</p:attrName>
                                        </p:attrNameLst>
                                      </p:cBhvr>
                                      <p:tavLst>
                                        <p:tav tm="0">
                                          <p:val>
                                            <p:fltVal val="0"/>
                                          </p:val>
                                        </p:tav>
                                        <p:tav tm="100000">
                                          <p:val>
                                            <p:strVal val="#ppt_w"/>
                                          </p:val>
                                        </p:tav>
                                      </p:tavLst>
                                    </p:anim>
                                    <p:anim calcmode="lin" valueType="num">
                                      <p:cBhvr>
                                        <p:cTn id="36" dur="500" fill="hold"/>
                                        <p:tgtEl>
                                          <p:spTgt spid="8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Methods of Ensuring Quality</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7204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46</a:t>
            </a:fld>
            <a:endParaRPr lang="en-GB"/>
          </a:p>
        </p:txBody>
      </p:sp>
      <p:sp>
        <p:nvSpPr>
          <p:cNvPr id="70660" name="AutoShape 6"/>
          <p:cNvSpPr>
            <a:spLocks noChangeArrowheads="1"/>
          </p:cNvSpPr>
          <p:nvPr/>
        </p:nvSpPr>
        <p:spPr bwMode="auto">
          <a:xfrm>
            <a:off x="0" y="12366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METHODS OF ENSURING QUALITY</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1: Q11-12 (5)</a:t>
            </a:r>
          </a:p>
          <a:p>
            <a:pPr algn="ctr"/>
            <a:r>
              <a:rPr lang="en-GB" sz="2800" dirty="0" smtClean="0">
                <a:latin typeface="Comic Sans MS" pitchFamily="66" charset="0"/>
              </a:rPr>
              <a:t>Stage 2: Q21-30 (25)</a:t>
            </a:r>
          </a:p>
          <a:p>
            <a:pPr algn="ctr"/>
            <a:endParaRPr lang="en-GB" sz="2800" dirty="0" smtClean="0">
              <a:latin typeface="Comic Sans MS" pitchFamily="66" charset="0"/>
            </a:endParaRPr>
          </a:p>
          <a:p>
            <a:pPr algn="ctr"/>
            <a:r>
              <a:rPr lang="en-GB" sz="2800" dirty="0" smtClean="0">
                <a:latin typeface="Comic Sans MS" pitchFamily="66" charset="0"/>
              </a:rPr>
              <a:t>Total: 30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b="18366"/>
            <a:stretch/>
          </p:blipFill>
          <p:spPr bwMode="auto">
            <a:xfrm>
              <a:off x="-180528" y="-83626"/>
              <a:ext cx="9937104" cy="4160698"/>
            </a:xfrm>
            <a:prstGeom prst="rect">
              <a:avLst/>
            </a:prstGeom>
            <a:noFill/>
            <a:ln>
              <a:noFill/>
            </a:ln>
            <a:extLst/>
          </p:spPr>
        </p:pic>
        <p:sp>
          <p:nvSpPr>
            <p:cNvPr id="24584"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a:solidFill>
                    <a:schemeClr val="tx2"/>
                  </a:solidFill>
                  <a:latin typeface="Verdana" pitchFamily="34" charset="0"/>
                </a:rPr>
                <a:t>Online Activities: </a:t>
              </a:r>
            </a:p>
            <a:p>
              <a:pPr algn="ctr"/>
              <a:r>
                <a:rPr lang="en-GB" sz="2400" b="1" i="1" dirty="0" smtClean="0">
                  <a:solidFill>
                    <a:schemeClr val="tx2"/>
                  </a:solidFill>
                  <a:latin typeface="Verdana" pitchFamily="34" charset="0"/>
                </a:rPr>
                <a:t>Quality</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5628B9F1-CA5A-4C75-944C-B6E6F711B04C}" type="slidenum">
              <a:rPr lang="en-GB" smtClean="0"/>
              <a:pPr>
                <a:defRPr/>
              </a:pPr>
              <a:t>47</a:t>
            </a:fld>
            <a:endParaRPr lang="en-GB"/>
          </a:p>
        </p:txBody>
      </p:sp>
      <p:sp>
        <p:nvSpPr>
          <p:cNvPr id="14340" name="AutoShape 6"/>
          <p:cNvSpPr>
            <a:spLocks noChangeArrowheads="1"/>
          </p:cNvSpPr>
          <p:nvPr/>
        </p:nvSpPr>
        <p:spPr bwMode="auto">
          <a:xfrm>
            <a:off x="0" y="931863"/>
            <a:ext cx="9144000" cy="5926137"/>
          </a:xfrm>
          <a:prstGeom prst="foldedCorner">
            <a:avLst>
              <a:gd name="adj" fmla="val 12500"/>
            </a:avLst>
          </a:prstGeom>
          <a:noFill/>
          <a:ln>
            <a:noFill/>
          </a:ln>
          <a:extLst/>
        </p:spPr>
        <p:txBody>
          <a:bodyPr lIns="198000" tIns="118800" rIns="198000" bIns="118800"/>
          <a:lstStyle/>
          <a:p>
            <a:pPr algn="ctr">
              <a:lnSpc>
                <a:spcPct val="150000"/>
              </a:lnSpc>
              <a:defRPr/>
            </a:pPr>
            <a:r>
              <a:rPr lang="en-GB" sz="2400" b="1" dirty="0">
                <a:latin typeface="Comic Sans MS" pitchFamily="66" charset="0"/>
                <a:cs typeface="Arial" charset="0"/>
              </a:rPr>
              <a:t>Carry out the following steps to access the online activities:</a:t>
            </a:r>
          </a:p>
          <a:p>
            <a:pPr marL="457200" indent="-457200" algn="ctr">
              <a:lnSpc>
                <a:spcPct val="150000"/>
              </a:lnSpc>
              <a:buFont typeface="+mj-lt"/>
              <a:buAutoNum type="arabicPeriod"/>
              <a:defRPr/>
            </a:pPr>
            <a:r>
              <a:rPr lang="en-GB" sz="2400" b="1" dirty="0">
                <a:latin typeface="Comic Sans MS" pitchFamily="66" charset="0"/>
                <a:cs typeface="Arial" charset="0"/>
              </a:rPr>
              <a:t>Log on to </a:t>
            </a:r>
            <a:r>
              <a:rPr lang="en-GB" sz="2400" b="1" dirty="0" smtClean="0">
                <a:latin typeface="Comic Sans MS" pitchFamily="66" charset="0"/>
                <a:cs typeface="Arial" charset="0"/>
              </a:rPr>
              <a:t>businessed.co.uk</a:t>
            </a:r>
            <a:endParaRPr lang="en-GB" sz="2400" b="1" dirty="0">
              <a:latin typeface="Comic Sans MS" pitchFamily="66" charset="0"/>
              <a:cs typeface="Arial" charset="0"/>
            </a:endParaRPr>
          </a:p>
          <a:p>
            <a:pPr marL="457200" indent="-457200" algn="ctr">
              <a:lnSpc>
                <a:spcPct val="150000"/>
              </a:lnSpc>
              <a:buFont typeface="+mj-lt"/>
              <a:buAutoNum type="arabicPeriod"/>
              <a:defRPr/>
            </a:pPr>
            <a:r>
              <a:rPr lang="en-GB" sz="2400" b="1" dirty="0">
                <a:latin typeface="Comic Sans MS" pitchFamily="66" charset="0"/>
                <a:cs typeface="Arial" charset="0"/>
              </a:rPr>
              <a:t>Choose </a:t>
            </a:r>
            <a:r>
              <a:rPr lang="en-GB" sz="2400" b="1" dirty="0" smtClean="0">
                <a:latin typeface="Comic Sans MS" pitchFamily="66" charset="0"/>
                <a:cs typeface="Arial" charset="0"/>
              </a:rPr>
              <a:t>the menu button at the top left</a:t>
            </a:r>
            <a:endParaRPr lang="en-GB" sz="2400" b="1" dirty="0">
              <a:latin typeface="Comic Sans MS" pitchFamily="66" charset="0"/>
              <a:cs typeface="Arial" charset="0"/>
            </a:endParaRPr>
          </a:p>
          <a:p>
            <a:pPr marL="457200" indent="-457200" algn="ctr">
              <a:lnSpc>
                <a:spcPct val="150000"/>
              </a:lnSpc>
              <a:buFont typeface="+mj-lt"/>
              <a:buAutoNum type="arabicPeriod"/>
              <a:defRPr/>
            </a:pPr>
            <a:r>
              <a:rPr lang="en-GB" sz="2400" b="1" dirty="0" smtClean="0">
                <a:latin typeface="Comic Sans MS" pitchFamily="66" charset="0"/>
                <a:cs typeface="Arial" charset="0"/>
              </a:rPr>
              <a:t>Activities by Topic</a:t>
            </a:r>
            <a:endParaRPr lang="en-GB" sz="2400" b="1" dirty="0">
              <a:latin typeface="Comic Sans MS" pitchFamily="66" charset="0"/>
              <a:cs typeface="Arial" charset="0"/>
            </a:endParaRPr>
          </a:p>
          <a:p>
            <a:pPr marL="457200" indent="-457200" algn="ctr">
              <a:lnSpc>
                <a:spcPct val="150000"/>
              </a:lnSpc>
              <a:buFont typeface="+mj-lt"/>
              <a:buAutoNum type="arabicPeriod"/>
              <a:defRPr/>
            </a:pPr>
            <a:r>
              <a:rPr lang="en-GB" sz="2400" b="1" dirty="0" smtClean="0">
                <a:latin typeface="Comic Sans MS" pitchFamily="66" charset="0"/>
                <a:cs typeface="Arial" charset="0"/>
              </a:rPr>
              <a:t>Operations</a:t>
            </a:r>
            <a:endParaRPr lang="en-GB" sz="2400" b="1" dirty="0">
              <a:latin typeface="Comic Sans MS" pitchFamily="66" charset="0"/>
              <a:cs typeface="Arial" charset="0"/>
            </a:endParaRPr>
          </a:p>
          <a:p>
            <a:pPr marL="457200" indent="-457200" algn="ctr">
              <a:lnSpc>
                <a:spcPct val="150000"/>
              </a:lnSpc>
              <a:buFont typeface="+mj-lt"/>
              <a:buAutoNum type="arabicPeriod"/>
              <a:defRPr/>
            </a:pPr>
            <a:r>
              <a:rPr lang="en-GB" sz="2400" b="1" dirty="0" smtClean="0">
                <a:latin typeface="Comic Sans MS" pitchFamily="66" charset="0"/>
                <a:cs typeface="Arial" charset="0"/>
              </a:rPr>
              <a:t>Quality</a:t>
            </a:r>
          </a:p>
          <a:p>
            <a:pPr marL="457200" indent="-457200" algn="ctr">
              <a:lnSpc>
                <a:spcPct val="150000"/>
              </a:lnSpc>
              <a:buFont typeface="+mj-lt"/>
              <a:buAutoNum type="arabicPeriod"/>
              <a:defRPr/>
            </a:pPr>
            <a:r>
              <a:rPr lang="en-GB" sz="2400" b="1" dirty="0" smtClean="0">
                <a:latin typeface="Comic Sans MS" pitchFamily="66" charset="0"/>
                <a:cs typeface="Arial" charset="0"/>
              </a:rPr>
              <a:t>Try the activities!</a:t>
            </a:r>
            <a:endParaRPr lang="en-GB" b="1" dirty="0">
              <a:latin typeface="Comic Sans MS" pitchFamily="66" charset="0"/>
              <a:cs typeface="Arial" charset="0"/>
            </a:endParaRPr>
          </a:p>
          <a:p>
            <a:pPr algn="ctr">
              <a:defRPr/>
            </a:pPr>
            <a:endParaRPr lang="en-GB" sz="2000" b="1" dirty="0">
              <a:latin typeface="Comic Sans MS" pitchFamily="66" charset="0"/>
              <a:cs typeface="Arial" charset="0"/>
            </a:endParaRPr>
          </a:p>
          <a:p>
            <a:pPr algn="ctr">
              <a:defRPr/>
            </a:pPr>
            <a:endParaRPr lang="en-GB" sz="2000" b="1" dirty="0">
              <a:latin typeface="Comic Sans MS" pitchFamily="66" charset="0"/>
              <a:cs typeface="Arial" charset="0"/>
            </a:endParaRPr>
          </a:p>
          <a:p>
            <a:pPr algn="ctr">
              <a:defRPr/>
            </a:pPr>
            <a:endParaRPr lang="en-GB" sz="2800" dirty="0">
              <a:latin typeface="Comic Sans MS" pitchFamily="66" charset="0"/>
              <a:cs typeface="Arial" charset="0"/>
            </a:endParaRPr>
          </a:p>
        </p:txBody>
      </p:sp>
      <p:pic>
        <p:nvPicPr>
          <p:cNvPr id="24582"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250825" y="19050"/>
            <a:ext cx="108902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28600"/>
            <a:ext cx="8229600" cy="334962"/>
          </a:xfrm>
          <a:noFill/>
          <a:ln/>
        </p:spPr>
        <p:txBody>
          <a:bodyPr/>
          <a:lstStyle/>
          <a:p>
            <a:r>
              <a:rPr lang="en-GB" sz="2200" b="1" dirty="0" smtClean="0">
                <a:latin typeface="Verdana" pitchFamily="34" charset="0"/>
                <a:ea typeface="Verdana" pitchFamily="34" charset="0"/>
                <a:cs typeface="Verdana" pitchFamily="34" charset="0"/>
              </a:rPr>
              <a:t>What is business ethics?</a:t>
            </a:r>
          </a:p>
        </p:txBody>
      </p:sp>
      <p:sp>
        <p:nvSpPr>
          <p:cNvPr id="113667" name="Rectangle 3"/>
          <p:cNvSpPr>
            <a:spLocks noGrp="1" noChangeArrowheads="1"/>
          </p:cNvSpPr>
          <p:nvPr>
            <p:ph type="body" idx="1"/>
          </p:nvPr>
        </p:nvSpPr>
        <p:spPr>
          <a:xfrm>
            <a:off x="457200" y="762000"/>
            <a:ext cx="8229600" cy="4525963"/>
          </a:xfrm>
          <a:noFill/>
          <a:ln/>
        </p:spPr>
        <p:txBody>
          <a:bodyPr/>
          <a:lstStyle/>
          <a:p>
            <a:pPr marL="268288" indent="-268288"/>
            <a:r>
              <a:rPr lang="en-GB" sz="1800" dirty="0" smtClean="0">
                <a:latin typeface="+mj-lt"/>
              </a:rPr>
              <a:t>   Business ethics is what you think is morally correct or not about the actions of a business</a:t>
            </a:r>
          </a:p>
          <a:p>
            <a:pPr>
              <a:buFont typeface="Arial" charset="0"/>
              <a:buNone/>
            </a:pPr>
            <a:endParaRPr lang="en-GB" sz="1800" dirty="0" smtClean="0">
              <a:latin typeface="+mj-lt"/>
            </a:endParaRPr>
          </a:p>
          <a:p>
            <a:pPr marL="0" indent="0">
              <a:buFont typeface="Arial" charset="0"/>
              <a:buNone/>
            </a:pPr>
            <a:r>
              <a:rPr lang="en-GB" sz="1800" dirty="0" smtClean="0">
                <a:latin typeface="+mj-lt"/>
              </a:rPr>
              <a:t>Includes working towards the ending of child labour, forced labour, and sweatshops, and looking at health and safety, labour conditions and labour rights.</a:t>
            </a:r>
          </a:p>
        </p:txBody>
      </p:sp>
      <p:pic>
        <p:nvPicPr>
          <p:cNvPr id="113668" name="Picture 3" descr="imagesCAA1VKJ9.jpg">
            <a:hlinkClick r:id="rId2"/>
          </p:cNvPr>
          <p:cNvPicPr>
            <a:picLocks noChangeAspect="1"/>
          </p:cNvPicPr>
          <p:nvPr/>
        </p:nvPicPr>
        <p:blipFill>
          <a:blip r:embed="rId3" cstate="print"/>
          <a:srcRect/>
          <a:stretch>
            <a:fillRect/>
          </a:stretch>
        </p:blipFill>
        <p:spPr bwMode="auto">
          <a:xfrm>
            <a:off x="685800" y="5257800"/>
            <a:ext cx="971550" cy="971550"/>
          </a:xfrm>
          <a:prstGeom prst="rect">
            <a:avLst/>
          </a:prstGeom>
          <a:noFill/>
          <a:ln w="9525">
            <a:noFill/>
            <a:miter lim="800000"/>
            <a:headEnd/>
            <a:tailEnd/>
          </a:ln>
        </p:spPr>
      </p:pic>
      <p:pic>
        <p:nvPicPr>
          <p:cNvPr id="113670" name="Picture 2" descr="http://4.bp.blogspot.com/_CAMIwroXg-A/SWxHS2uyJTI/AAAAAAAAEts/tSRNCB1gyaY/s400/primark.jpg"/>
          <p:cNvPicPr>
            <a:picLocks noChangeAspect="1" noChangeArrowheads="1"/>
          </p:cNvPicPr>
          <p:nvPr/>
        </p:nvPicPr>
        <p:blipFill>
          <a:blip r:embed="rId4" cstate="print"/>
          <a:srcRect/>
          <a:stretch>
            <a:fillRect/>
          </a:stretch>
        </p:blipFill>
        <p:spPr bwMode="auto">
          <a:xfrm>
            <a:off x="3048000" y="4800600"/>
            <a:ext cx="2514600" cy="1654089"/>
          </a:xfrm>
          <a:prstGeom prst="rect">
            <a:avLst/>
          </a:prstGeom>
          <a:noFill/>
          <a:ln w="9525">
            <a:noFill/>
            <a:miter lim="800000"/>
            <a:headEnd/>
            <a:tailEnd/>
          </a:ln>
        </p:spPr>
      </p:pic>
      <p:sp>
        <p:nvSpPr>
          <p:cNvPr id="7" name="TextBox 6"/>
          <p:cNvSpPr txBox="1"/>
          <p:nvPr/>
        </p:nvSpPr>
        <p:spPr>
          <a:xfrm>
            <a:off x="533400" y="2741474"/>
            <a:ext cx="8001000" cy="1754326"/>
          </a:xfrm>
          <a:prstGeom prst="rect">
            <a:avLst/>
          </a:prstGeom>
          <a:solidFill>
            <a:schemeClr val="accent1"/>
          </a:solidFill>
          <a:ln>
            <a:solidFill>
              <a:schemeClr val="tx1"/>
            </a:solidFill>
          </a:ln>
        </p:spPr>
        <p:txBody>
          <a:bodyPr wrap="square" rtlCol="0">
            <a:spAutoFit/>
          </a:bodyPr>
          <a:lstStyle/>
          <a:p>
            <a:r>
              <a:rPr lang="en-GB" b="1" dirty="0" smtClean="0"/>
              <a:t>TASK – GOING GREEN!</a:t>
            </a:r>
          </a:p>
          <a:p>
            <a:endParaRPr lang="en-GB" b="1" dirty="0" smtClean="0"/>
          </a:p>
          <a:p>
            <a:r>
              <a:rPr lang="en-GB" dirty="0" smtClean="0"/>
              <a:t>As a group brainstorm as many ways as possible that you think a company can go “green”.</a:t>
            </a:r>
          </a:p>
          <a:p>
            <a:endParaRPr lang="en-GB" dirty="0" smtClean="0"/>
          </a:p>
          <a:p>
            <a:r>
              <a:rPr lang="en-GB" dirty="0" smtClean="0"/>
              <a:t>See if you can beat the list on the next slide.</a:t>
            </a:r>
          </a:p>
        </p:txBody>
      </p:sp>
      <p:pic>
        <p:nvPicPr>
          <p:cNvPr id="8" name="Picture 2" descr="http://www.precast.org/precast-magazines/wp-content/uploads/2010/07/MainImageBulb-300x270.jpg"/>
          <p:cNvPicPr>
            <a:picLocks noChangeAspect="1" noChangeArrowheads="1"/>
          </p:cNvPicPr>
          <p:nvPr/>
        </p:nvPicPr>
        <p:blipFill>
          <a:blip r:embed="rId5" cstate="print"/>
          <a:srcRect/>
          <a:stretch>
            <a:fillRect/>
          </a:stretch>
        </p:blipFill>
        <p:spPr bwMode="auto">
          <a:xfrm>
            <a:off x="6324600" y="3962400"/>
            <a:ext cx="1905000" cy="1714500"/>
          </a:xfrm>
          <a:prstGeom prst="rect">
            <a:avLst/>
          </a:prstGeom>
          <a:noFill/>
          <a:ln w="28575">
            <a:solidFill>
              <a:schemeClr val="tx1">
                <a:lumMod val="95000"/>
                <a:lumOff val="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pPr>
              <a:defRPr/>
            </a:pPr>
            <a:fld id="{59E4393C-C9A1-4441-9C67-478DF5B7AAEE}" type="slidenum">
              <a:rPr lang="en-GB" smtClean="0">
                <a:solidFill>
                  <a:srgbClr val="000000"/>
                </a:solidFill>
              </a:rPr>
              <a:pPr>
                <a:defRPr/>
              </a:pPr>
              <a:t>48</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6" name="Rectangle 2"/>
          <p:cNvSpPr>
            <a:spLocks noChangeArrowheads="1"/>
          </p:cNvSpPr>
          <p:nvPr/>
        </p:nvSpPr>
        <p:spPr bwMode="auto">
          <a:xfrm>
            <a:off x="0" y="-76200"/>
            <a:ext cx="9144000" cy="836613"/>
          </a:xfrm>
          <a:prstGeom prst="rect">
            <a:avLst/>
          </a:prstGeom>
          <a:noFill/>
          <a:ln w="9525">
            <a:noFill/>
            <a:miter lim="800000"/>
            <a:headEnd/>
            <a:tailEnd/>
          </a:ln>
        </p:spPr>
        <p:txBody>
          <a:bodyPr anchor="ctr"/>
          <a:lstStyle/>
          <a:p>
            <a:pPr algn="ctr"/>
            <a:r>
              <a:rPr lang="en-GB" sz="2400" b="1" dirty="0" smtClean="0">
                <a:solidFill>
                  <a:schemeClr val="tx2"/>
                </a:solidFill>
                <a:latin typeface="Verdana" pitchFamily="34" charset="0"/>
              </a:rPr>
              <a:t>Ethical &amp; Environmentally Friendly Practices</a:t>
            </a:r>
            <a:endParaRPr lang="en-GB" sz="2400" b="1" dirty="0">
              <a:solidFill>
                <a:schemeClr val="tx2"/>
              </a:solidFill>
              <a:latin typeface="Verdana" pitchFamily="34" charset="0"/>
            </a:endParaRPr>
          </a:p>
        </p:txBody>
      </p:sp>
      <p:grpSp>
        <p:nvGrpSpPr>
          <p:cNvPr id="11" name="Group 10"/>
          <p:cNvGrpSpPr/>
          <p:nvPr/>
        </p:nvGrpSpPr>
        <p:grpSpPr>
          <a:xfrm>
            <a:off x="2697517" y="609600"/>
            <a:ext cx="6294083" cy="1981200"/>
            <a:chOff x="2697517" y="1041578"/>
            <a:chExt cx="6294083" cy="1981200"/>
          </a:xfrm>
          <a:solidFill>
            <a:schemeClr val="accent5"/>
          </a:solidFill>
        </p:grpSpPr>
        <p:sp>
          <p:nvSpPr>
            <p:cNvPr id="7" name="Freeform 6"/>
            <p:cNvSpPr/>
            <p:nvPr/>
          </p:nvSpPr>
          <p:spPr>
            <a:xfrm rot="19451944">
              <a:off x="2697517" y="2168400"/>
              <a:ext cx="922891" cy="56370"/>
            </a:xfrm>
            <a:custGeom>
              <a:avLst/>
              <a:gdLst>
                <a:gd name="connsiteX0" fmla="*/ 0 w 922891"/>
                <a:gd name="connsiteY0" fmla="*/ 28185 h 56370"/>
                <a:gd name="connsiteX1" fmla="*/ 922891 w 922891"/>
                <a:gd name="connsiteY1" fmla="*/ 28185 h 56370"/>
              </a:gdLst>
              <a:ahLst/>
              <a:cxnLst>
                <a:cxn ang="0">
                  <a:pos x="connsiteX0" y="connsiteY0"/>
                </a:cxn>
                <a:cxn ang="0">
                  <a:pos x="connsiteX1" y="connsiteY1"/>
                </a:cxn>
              </a:cxnLst>
              <a:rect l="l" t="t" r="r" b="b"/>
              <a:pathLst>
                <a:path w="922891" h="56370">
                  <a:moveTo>
                    <a:pt x="0" y="28185"/>
                  </a:moveTo>
                  <a:lnTo>
                    <a:pt x="922891" y="28185"/>
                  </a:lnTo>
                </a:path>
              </a:pathLst>
            </a:custGeom>
            <a:grp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51073" tIns="5113" rIns="451074" bIns="5113" numCol="1" spcCol="1270" anchor="ctr" anchorCtr="0">
              <a:noAutofit/>
            </a:bodyPr>
            <a:lstStyle/>
            <a:p>
              <a:pPr lvl="0" algn="ctr" defTabSz="222250">
                <a:lnSpc>
                  <a:spcPct val="90000"/>
                </a:lnSpc>
                <a:spcBef>
                  <a:spcPct val="0"/>
                </a:spcBef>
                <a:spcAft>
                  <a:spcPct val="35000"/>
                </a:spcAft>
              </a:pPr>
              <a:endParaRPr lang="en-GB" sz="500" kern="1200">
                <a:solidFill>
                  <a:schemeClr val="tx1">
                    <a:lumMod val="95000"/>
                    <a:lumOff val="5000"/>
                  </a:schemeClr>
                </a:solidFill>
              </a:endParaRPr>
            </a:p>
          </p:txBody>
        </p:sp>
        <p:sp>
          <p:nvSpPr>
            <p:cNvPr id="8" name="Freeform 7"/>
            <p:cNvSpPr/>
            <p:nvPr/>
          </p:nvSpPr>
          <p:spPr>
            <a:xfrm>
              <a:off x="3429000" y="1041578"/>
              <a:ext cx="5562600" cy="1981200"/>
            </a:xfrm>
            <a:custGeom>
              <a:avLst/>
              <a:gdLst>
                <a:gd name="connsiteX0" fmla="*/ 0 w 5025658"/>
                <a:gd name="connsiteY0" fmla="*/ 227272 h 2272717"/>
                <a:gd name="connsiteX1" fmla="*/ 66567 w 5025658"/>
                <a:gd name="connsiteY1" fmla="*/ 66566 h 2272717"/>
                <a:gd name="connsiteX2" fmla="*/ 227273 w 5025658"/>
                <a:gd name="connsiteY2" fmla="*/ 0 h 2272717"/>
                <a:gd name="connsiteX3" fmla="*/ 4798386 w 5025658"/>
                <a:gd name="connsiteY3" fmla="*/ 0 h 2272717"/>
                <a:gd name="connsiteX4" fmla="*/ 4959092 w 5025658"/>
                <a:gd name="connsiteY4" fmla="*/ 66567 h 2272717"/>
                <a:gd name="connsiteX5" fmla="*/ 5025658 w 5025658"/>
                <a:gd name="connsiteY5" fmla="*/ 227273 h 2272717"/>
                <a:gd name="connsiteX6" fmla="*/ 5025658 w 5025658"/>
                <a:gd name="connsiteY6" fmla="*/ 2045445 h 2272717"/>
                <a:gd name="connsiteX7" fmla="*/ 4959092 w 5025658"/>
                <a:gd name="connsiteY7" fmla="*/ 2206151 h 2272717"/>
                <a:gd name="connsiteX8" fmla="*/ 4798386 w 5025658"/>
                <a:gd name="connsiteY8" fmla="*/ 2272717 h 2272717"/>
                <a:gd name="connsiteX9" fmla="*/ 227272 w 5025658"/>
                <a:gd name="connsiteY9" fmla="*/ 2272717 h 2272717"/>
                <a:gd name="connsiteX10" fmla="*/ 66566 w 5025658"/>
                <a:gd name="connsiteY10" fmla="*/ 2206150 h 2272717"/>
                <a:gd name="connsiteX11" fmla="*/ 0 w 5025658"/>
                <a:gd name="connsiteY11" fmla="*/ 2045444 h 2272717"/>
                <a:gd name="connsiteX12" fmla="*/ 0 w 5025658"/>
                <a:gd name="connsiteY12" fmla="*/ 227272 h 22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5658" h="2272717">
                  <a:moveTo>
                    <a:pt x="0" y="227272"/>
                  </a:moveTo>
                  <a:cubicBezTo>
                    <a:pt x="0" y="166996"/>
                    <a:pt x="23945" y="109188"/>
                    <a:pt x="66567" y="66566"/>
                  </a:cubicBezTo>
                  <a:cubicBezTo>
                    <a:pt x="109189" y="23944"/>
                    <a:pt x="166996" y="0"/>
                    <a:pt x="227273" y="0"/>
                  </a:cubicBezTo>
                  <a:lnTo>
                    <a:pt x="4798386" y="0"/>
                  </a:lnTo>
                  <a:cubicBezTo>
                    <a:pt x="4858662" y="0"/>
                    <a:pt x="4916470" y="23945"/>
                    <a:pt x="4959092" y="66567"/>
                  </a:cubicBezTo>
                  <a:cubicBezTo>
                    <a:pt x="5001714" y="109189"/>
                    <a:pt x="5025658" y="166996"/>
                    <a:pt x="5025658" y="227273"/>
                  </a:cubicBezTo>
                  <a:lnTo>
                    <a:pt x="5025658" y="2045445"/>
                  </a:lnTo>
                  <a:cubicBezTo>
                    <a:pt x="5025658" y="2105721"/>
                    <a:pt x="5001713" y="2163529"/>
                    <a:pt x="4959092" y="2206151"/>
                  </a:cubicBezTo>
                  <a:cubicBezTo>
                    <a:pt x="4916470" y="2248773"/>
                    <a:pt x="4858663" y="2272717"/>
                    <a:pt x="4798386" y="2272717"/>
                  </a:cubicBezTo>
                  <a:lnTo>
                    <a:pt x="227272" y="2272717"/>
                  </a:lnTo>
                  <a:cubicBezTo>
                    <a:pt x="166996" y="2272717"/>
                    <a:pt x="109188" y="2248772"/>
                    <a:pt x="66566" y="2206150"/>
                  </a:cubicBezTo>
                  <a:cubicBezTo>
                    <a:pt x="23944" y="2163528"/>
                    <a:pt x="0" y="2105721"/>
                    <a:pt x="0" y="2045444"/>
                  </a:cubicBezTo>
                  <a:lnTo>
                    <a:pt x="0" y="227272"/>
                  </a:lnTo>
                  <a:close/>
                </a:path>
              </a:pathLst>
            </a:custGeom>
            <a:grp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6" tIns="77996" rIns="77996" bIns="7799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lumMod val="95000"/>
                      <a:lumOff val="5000"/>
                    </a:schemeClr>
                  </a:solidFill>
                </a:rPr>
                <a:t>Advantages</a:t>
              </a:r>
            </a:p>
            <a:p>
              <a:pPr marL="268288" lvl="0" indent="-268288" defTabSz="800100">
                <a:lnSpc>
                  <a:spcPct val="90000"/>
                </a:lnSpc>
                <a:spcBef>
                  <a:spcPct val="0"/>
                </a:spcBef>
                <a:spcAft>
                  <a:spcPct val="35000"/>
                </a:spcAft>
                <a:buFont typeface="Wingdings" pitchFamily="2" charset="2"/>
                <a:buChar char="ü"/>
              </a:pPr>
              <a:r>
                <a:rPr lang="en-GB" sz="1800" kern="1200" dirty="0" smtClean="0">
                  <a:solidFill>
                    <a:schemeClr val="tx1">
                      <a:lumMod val="95000"/>
                      <a:lumOff val="5000"/>
                    </a:schemeClr>
                  </a:solidFill>
                </a:rPr>
                <a:t>May reduce complaints from customers/pressure groups.</a:t>
              </a:r>
            </a:p>
            <a:p>
              <a:pPr marL="268288" lvl="0" indent="-268288" defTabSz="800100">
                <a:lnSpc>
                  <a:spcPct val="90000"/>
                </a:lnSpc>
                <a:spcBef>
                  <a:spcPct val="0"/>
                </a:spcBef>
                <a:spcAft>
                  <a:spcPct val="35000"/>
                </a:spcAft>
                <a:buFont typeface="Wingdings" pitchFamily="2" charset="2"/>
                <a:buChar char="ü"/>
              </a:pPr>
              <a:r>
                <a:rPr lang="en-GB" sz="1800" kern="1200" dirty="0" smtClean="0">
                  <a:solidFill>
                    <a:schemeClr val="tx1">
                      <a:lumMod val="95000"/>
                      <a:lumOff val="5000"/>
                    </a:schemeClr>
                  </a:solidFill>
                </a:rPr>
                <a:t>It can help to give a competitive advantage over other businesses.</a:t>
              </a:r>
            </a:p>
            <a:p>
              <a:pPr marL="268288" lvl="0" indent="-268288" defTabSz="800100">
                <a:lnSpc>
                  <a:spcPct val="90000"/>
                </a:lnSpc>
                <a:spcBef>
                  <a:spcPct val="0"/>
                </a:spcBef>
                <a:spcAft>
                  <a:spcPct val="35000"/>
                </a:spcAft>
                <a:buFont typeface="Wingdings" pitchFamily="2" charset="2"/>
                <a:buChar char="ü"/>
              </a:pPr>
              <a:r>
                <a:rPr lang="en-GB" sz="1800" kern="1200" dirty="0" smtClean="0">
                  <a:solidFill>
                    <a:schemeClr val="tx1">
                      <a:lumMod val="95000"/>
                      <a:lumOff val="5000"/>
                    </a:schemeClr>
                  </a:solidFill>
                </a:rPr>
                <a:t>It is good for Public Relations and helps enhance the image and reputation of the business. </a:t>
              </a:r>
              <a:endParaRPr lang="en-GB" sz="1800" kern="1200" dirty="0">
                <a:solidFill>
                  <a:schemeClr val="tx1">
                    <a:lumMod val="95000"/>
                    <a:lumOff val="5000"/>
                  </a:schemeClr>
                </a:solidFill>
              </a:endParaRPr>
            </a:p>
          </p:txBody>
        </p:sp>
      </p:grpSp>
      <p:grpSp>
        <p:nvGrpSpPr>
          <p:cNvPr id="12" name="Group 11"/>
          <p:cNvGrpSpPr/>
          <p:nvPr/>
        </p:nvGrpSpPr>
        <p:grpSpPr>
          <a:xfrm>
            <a:off x="3130778" y="1967241"/>
            <a:ext cx="5784622" cy="1588577"/>
            <a:chOff x="3130778" y="2399219"/>
            <a:chExt cx="5784622" cy="1588577"/>
          </a:xfrm>
          <a:solidFill>
            <a:schemeClr val="accent5"/>
          </a:solidFill>
        </p:grpSpPr>
        <p:sp>
          <p:nvSpPr>
            <p:cNvPr id="9" name="Freeform 8"/>
            <p:cNvSpPr/>
            <p:nvPr/>
          </p:nvSpPr>
          <p:spPr>
            <a:xfrm rot="3522895">
              <a:off x="2438262" y="3091735"/>
              <a:ext cx="1441401" cy="56370"/>
            </a:xfrm>
            <a:custGeom>
              <a:avLst/>
              <a:gdLst>
                <a:gd name="connsiteX0" fmla="*/ 0 w 1441401"/>
                <a:gd name="connsiteY0" fmla="*/ 28185 h 56370"/>
                <a:gd name="connsiteX1" fmla="*/ 1441401 w 1441401"/>
                <a:gd name="connsiteY1" fmla="*/ 28185 h 56370"/>
              </a:gdLst>
              <a:ahLst/>
              <a:cxnLst>
                <a:cxn ang="0">
                  <a:pos x="connsiteX0" y="connsiteY0"/>
                </a:cxn>
                <a:cxn ang="0">
                  <a:pos x="connsiteX1" y="connsiteY1"/>
                </a:cxn>
              </a:cxnLst>
              <a:rect l="l" t="t" r="r" b="b"/>
              <a:pathLst>
                <a:path w="1441401" h="56370">
                  <a:moveTo>
                    <a:pt x="0" y="28185"/>
                  </a:moveTo>
                  <a:lnTo>
                    <a:pt x="1441401" y="28185"/>
                  </a:lnTo>
                </a:path>
              </a:pathLst>
            </a:custGeom>
            <a:grp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97365" tIns="-7850" rIns="697365" bIns="-7850" numCol="1" spcCol="1270" anchor="ctr" anchorCtr="0">
              <a:noAutofit/>
            </a:bodyPr>
            <a:lstStyle/>
            <a:p>
              <a:pPr lvl="0" algn="ctr" defTabSz="222250">
                <a:lnSpc>
                  <a:spcPct val="90000"/>
                </a:lnSpc>
                <a:spcBef>
                  <a:spcPct val="0"/>
                </a:spcBef>
                <a:spcAft>
                  <a:spcPct val="35000"/>
                </a:spcAft>
              </a:pPr>
              <a:endParaRPr lang="en-GB" sz="500" kern="1200">
                <a:solidFill>
                  <a:schemeClr val="tx1">
                    <a:lumMod val="95000"/>
                    <a:lumOff val="5000"/>
                  </a:schemeClr>
                </a:solidFill>
              </a:endParaRPr>
            </a:p>
          </p:txBody>
        </p:sp>
        <p:sp>
          <p:nvSpPr>
            <p:cNvPr id="10" name="Freeform 9"/>
            <p:cNvSpPr/>
            <p:nvPr/>
          </p:nvSpPr>
          <p:spPr>
            <a:xfrm>
              <a:off x="3429000" y="3098977"/>
              <a:ext cx="5486400" cy="888819"/>
            </a:xfrm>
            <a:custGeom>
              <a:avLst/>
              <a:gdLst>
                <a:gd name="connsiteX0" fmla="*/ 0 w 5025658"/>
                <a:gd name="connsiteY0" fmla="*/ 88882 h 888819"/>
                <a:gd name="connsiteX1" fmla="*/ 26033 w 5025658"/>
                <a:gd name="connsiteY1" fmla="*/ 26033 h 888819"/>
                <a:gd name="connsiteX2" fmla="*/ 88882 w 5025658"/>
                <a:gd name="connsiteY2" fmla="*/ 0 h 888819"/>
                <a:gd name="connsiteX3" fmla="*/ 4936776 w 5025658"/>
                <a:gd name="connsiteY3" fmla="*/ 0 h 888819"/>
                <a:gd name="connsiteX4" fmla="*/ 4999625 w 5025658"/>
                <a:gd name="connsiteY4" fmla="*/ 26033 h 888819"/>
                <a:gd name="connsiteX5" fmla="*/ 5025658 w 5025658"/>
                <a:gd name="connsiteY5" fmla="*/ 88882 h 888819"/>
                <a:gd name="connsiteX6" fmla="*/ 5025658 w 5025658"/>
                <a:gd name="connsiteY6" fmla="*/ 799937 h 888819"/>
                <a:gd name="connsiteX7" fmla="*/ 4999625 w 5025658"/>
                <a:gd name="connsiteY7" fmla="*/ 862786 h 888819"/>
                <a:gd name="connsiteX8" fmla="*/ 4936776 w 5025658"/>
                <a:gd name="connsiteY8" fmla="*/ 888819 h 888819"/>
                <a:gd name="connsiteX9" fmla="*/ 88882 w 5025658"/>
                <a:gd name="connsiteY9" fmla="*/ 888819 h 888819"/>
                <a:gd name="connsiteX10" fmla="*/ 26033 w 5025658"/>
                <a:gd name="connsiteY10" fmla="*/ 862786 h 888819"/>
                <a:gd name="connsiteX11" fmla="*/ 0 w 5025658"/>
                <a:gd name="connsiteY11" fmla="*/ 799937 h 888819"/>
                <a:gd name="connsiteX12" fmla="*/ 0 w 5025658"/>
                <a:gd name="connsiteY12" fmla="*/ 88882 h 8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5658" h="888819">
                  <a:moveTo>
                    <a:pt x="0" y="88882"/>
                  </a:moveTo>
                  <a:cubicBezTo>
                    <a:pt x="0" y="65309"/>
                    <a:pt x="9364" y="42702"/>
                    <a:pt x="26033" y="26033"/>
                  </a:cubicBezTo>
                  <a:cubicBezTo>
                    <a:pt x="42702" y="9364"/>
                    <a:pt x="65309" y="0"/>
                    <a:pt x="88882" y="0"/>
                  </a:cubicBezTo>
                  <a:lnTo>
                    <a:pt x="4936776" y="0"/>
                  </a:lnTo>
                  <a:cubicBezTo>
                    <a:pt x="4960349" y="0"/>
                    <a:pt x="4982956" y="9364"/>
                    <a:pt x="4999625" y="26033"/>
                  </a:cubicBezTo>
                  <a:cubicBezTo>
                    <a:pt x="5016294" y="42702"/>
                    <a:pt x="5025658" y="65309"/>
                    <a:pt x="5025658" y="88882"/>
                  </a:cubicBezTo>
                  <a:lnTo>
                    <a:pt x="5025658" y="799937"/>
                  </a:lnTo>
                  <a:cubicBezTo>
                    <a:pt x="5025658" y="823510"/>
                    <a:pt x="5016294" y="846117"/>
                    <a:pt x="4999625" y="862786"/>
                  </a:cubicBezTo>
                  <a:cubicBezTo>
                    <a:pt x="4982956" y="879455"/>
                    <a:pt x="4960349" y="888819"/>
                    <a:pt x="4936776" y="888819"/>
                  </a:cubicBezTo>
                  <a:lnTo>
                    <a:pt x="88882" y="888819"/>
                  </a:lnTo>
                  <a:cubicBezTo>
                    <a:pt x="65309" y="888819"/>
                    <a:pt x="42702" y="879455"/>
                    <a:pt x="26033" y="862786"/>
                  </a:cubicBezTo>
                  <a:cubicBezTo>
                    <a:pt x="9364" y="846117"/>
                    <a:pt x="0" y="823510"/>
                    <a:pt x="0" y="799937"/>
                  </a:cubicBezTo>
                  <a:lnTo>
                    <a:pt x="0" y="88882"/>
                  </a:lnTo>
                  <a:close/>
                </a:path>
              </a:pathLst>
            </a:custGeom>
            <a:grp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3" tIns="37463" rIns="37463" bIns="37463" numCol="1" spcCol="1270" anchor="ctr" anchorCtr="0">
              <a:noAutofit/>
            </a:bodyPr>
            <a:lstStyle/>
            <a:p>
              <a:pPr lvl="0" algn="ctr" defTabSz="800100" rtl="0">
                <a:lnSpc>
                  <a:spcPct val="90000"/>
                </a:lnSpc>
                <a:spcBef>
                  <a:spcPct val="0"/>
                </a:spcBef>
                <a:spcAft>
                  <a:spcPct val="35000"/>
                </a:spcAft>
              </a:pPr>
              <a:r>
                <a:rPr lang="en-GB" sz="1800" b="1" kern="1200" dirty="0" smtClean="0">
                  <a:solidFill>
                    <a:schemeClr val="tx1">
                      <a:lumMod val="95000"/>
                      <a:lumOff val="5000"/>
                    </a:schemeClr>
                  </a:solidFill>
                </a:rPr>
                <a:t>Disadvantages</a:t>
              </a:r>
            </a:p>
            <a:p>
              <a:pPr marL="268288" lvl="0" indent="-268288" defTabSz="800100" rtl="0">
                <a:lnSpc>
                  <a:spcPct val="90000"/>
                </a:lnSpc>
                <a:spcBef>
                  <a:spcPct val="0"/>
                </a:spcBef>
                <a:spcAft>
                  <a:spcPct val="35000"/>
                </a:spcAft>
                <a:buBlip>
                  <a:blip r:embed="rId2"/>
                </a:buBlip>
              </a:pPr>
              <a:r>
                <a:rPr lang="en-GB" sz="1800" kern="1200" dirty="0" smtClean="0">
                  <a:solidFill>
                    <a:schemeClr val="tx1">
                      <a:lumMod val="95000"/>
                      <a:lumOff val="5000"/>
                    </a:schemeClr>
                  </a:solidFill>
                </a:rPr>
                <a:t>Financial and time costs of providing training and maintaining machinery.</a:t>
              </a:r>
              <a:endParaRPr lang="en-GB" sz="1800" kern="1200" dirty="0">
                <a:solidFill>
                  <a:schemeClr val="tx1">
                    <a:lumMod val="95000"/>
                    <a:lumOff val="5000"/>
                  </a:schemeClr>
                </a:solidFill>
              </a:endParaRPr>
            </a:p>
          </p:txBody>
        </p:sp>
      </p:grpSp>
      <p:grpSp>
        <p:nvGrpSpPr>
          <p:cNvPr id="13" name="Group 12"/>
          <p:cNvGrpSpPr/>
          <p:nvPr/>
        </p:nvGrpSpPr>
        <p:grpSpPr>
          <a:xfrm>
            <a:off x="2702627" y="3733800"/>
            <a:ext cx="6294083" cy="1981200"/>
            <a:chOff x="2697517" y="1041578"/>
            <a:chExt cx="6294083" cy="1981200"/>
          </a:xfrm>
          <a:solidFill>
            <a:schemeClr val="accent5"/>
          </a:solidFill>
        </p:grpSpPr>
        <p:sp>
          <p:nvSpPr>
            <p:cNvPr id="14" name="Freeform 13"/>
            <p:cNvSpPr/>
            <p:nvPr/>
          </p:nvSpPr>
          <p:spPr>
            <a:xfrm rot="19451944">
              <a:off x="2697517" y="2168400"/>
              <a:ext cx="922891" cy="56370"/>
            </a:xfrm>
            <a:custGeom>
              <a:avLst/>
              <a:gdLst>
                <a:gd name="connsiteX0" fmla="*/ 0 w 922891"/>
                <a:gd name="connsiteY0" fmla="*/ 28185 h 56370"/>
                <a:gd name="connsiteX1" fmla="*/ 922891 w 922891"/>
                <a:gd name="connsiteY1" fmla="*/ 28185 h 56370"/>
              </a:gdLst>
              <a:ahLst/>
              <a:cxnLst>
                <a:cxn ang="0">
                  <a:pos x="connsiteX0" y="connsiteY0"/>
                </a:cxn>
                <a:cxn ang="0">
                  <a:pos x="connsiteX1" y="connsiteY1"/>
                </a:cxn>
              </a:cxnLst>
              <a:rect l="l" t="t" r="r" b="b"/>
              <a:pathLst>
                <a:path w="922891" h="56370">
                  <a:moveTo>
                    <a:pt x="0" y="28185"/>
                  </a:moveTo>
                  <a:lnTo>
                    <a:pt x="922891" y="28185"/>
                  </a:lnTo>
                </a:path>
              </a:pathLst>
            </a:custGeom>
            <a:grp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51073" tIns="5113" rIns="451074" bIns="5113" numCol="1" spcCol="1270" anchor="ctr" anchorCtr="0">
              <a:noAutofit/>
            </a:bodyPr>
            <a:lstStyle/>
            <a:p>
              <a:pPr lvl="0" algn="ctr" defTabSz="222250">
                <a:lnSpc>
                  <a:spcPct val="90000"/>
                </a:lnSpc>
                <a:spcBef>
                  <a:spcPct val="0"/>
                </a:spcBef>
                <a:spcAft>
                  <a:spcPct val="35000"/>
                </a:spcAft>
              </a:pPr>
              <a:endParaRPr lang="en-GB" sz="500" kern="1200">
                <a:solidFill>
                  <a:schemeClr val="tx1">
                    <a:lumMod val="95000"/>
                    <a:lumOff val="5000"/>
                  </a:schemeClr>
                </a:solidFill>
              </a:endParaRPr>
            </a:p>
          </p:txBody>
        </p:sp>
        <p:sp>
          <p:nvSpPr>
            <p:cNvPr id="15" name="Freeform 14"/>
            <p:cNvSpPr/>
            <p:nvPr/>
          </p:nvSpPr>
          <p:spPr>
            <a:xfrm>
              <a:off x="3429000" y="1041578"/>
              <a:ext cx="5562600" cy="1981200"/>
            </a:xfrm>
            <a:custGeom>
              <a:avLst/>
              <a:gdLst>
                <a:gd name="connsiteX0" fmla="*/ 0 w 5025658"/>
                <a:gd name="connsiteY0" fmla="*/ 227272 h 2272717"/>
                <a:gd name="connsiteX1" fmla="*/ 66567 w 5025658"/>
                <a:gd name="connsiteY1" fmla="*/ 66566 h 2272717"/>
                <a:gd name="connsiteX2" fmla="*/ 227273 w 5025658"/>
                <a:gd name="connsiteY2" fmla="*/ 0 h 2272717"/>
                <a:gd name="connsiteX3" fmla="*/ 4798386 w 5025658"/>
                <a:gd name="connsiteY3" fmla="*/ 0 h 2272717"/>
                <a:gd name="connsiteX4" fmla="*/ 4959092 w 5025658"/>
                <a:gd name="connsiteY4" fmla="*/ 66567 h 2272717"/>
                <a:gd name="connsiteX5" fmla="*/ 5025658 w 5025658"/>
                <a:gd name="connsiteY5" fmla="*/ 227273 h 2272717"/>
                <a:gd name="connsiteX6" fmla="*/ 5025658 w 5025658"/>
                <a:gd name="connsiteY6" fmla="*/ 2045445 h 2272717"/>
                <a:gd name="connsiteX7" fmla="*/ 4959092 w 5025658"/>
                <a:gd name="connsiteY7" fmla="*/ 2206151 h 2272717"/>
                <a:gd name="connsiteX8" fmla="*/ 4798386 w 5025658"/>
                <a:gd name="connsiteY8" fmla="*/ 2272717 h 2272717"/>
                <a:gd name="connsiteX9" fmla="*/ 227272 w 5025658"/>
                <a:gd name="connsiteY9" fmla="*/ 2272717 h 2272717"/>
                <a:gd name="connsiteX10" fmla="*/ 66566 w 5025658"/>
                <a:gd name="connsiteY10" fmla="*/ 2206150 h 2272717"/>
                <a:gd name="connsiteX11" fmla="*/ 0 w 5025658"/>
                <a:gd name="connsiteY11" fmla="*/ 2045444 h 2272717"/>
                <a:gd name="connsiteX12" fmla="*/ 0 w 5025658"/>
                <a:gd name="connsiteY12" fmla="*/ 227272 h 22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5658" h="2272717">
                  <a:moveTo>
                    <a:pt x="0" y="227272"/>
                  </a:moveTo>
                  <a:cubicBezTo>
                    <a:pt x="0" y="166996"/>
                    <a:pt x="23945" y="109188"/>
                    <a:pt x="66567" y="66566"/>
                  </a:cubicBezTo>
                  <a:cubicBezTo>
                    <a:pt x="109189" y="23944"/>
                    <a:pt x="166996" y="0"/>
                    <a:pt x="227273" y="0"/>
                  </a:cubicBezTo>
                  <a:lnTo>
                    <a:pt x="4798386" y="0"/>
                  </a:lnTo>
                  <a:cubicBezTo>
                    <a:pt x="4858662" y="0"/>
                    <a:pt x="4916470" y="23945"/>
                    <a:pt x="4959092" y="66567"/>
                  </a:cubicBezTo>
                  <a:cubicBezTo>
                    <a:pt x="5001714" y="109189"/>
                    <a:pt x="5025658" y="166996"/>
                    <a:pt x="5025658" y="227273"/>
                  </a:cubicBezTo>
                  <a:lnTo>
                    <a:pt x="5025658" y="2045445"/>
                  </a:lnTo>
                  <a:cubicBezTo>
                    <a:pt x="5025658" y="2105721"/>
                    <a:pt x="5001713" y="2163529"/>
                    <a:pt x="4959092" y="2206151"/>
                  </a:cubicBezTo>
                  <a:cubicBezTo>
                    <a:pt x="4916470" y="2248773"/>
                    <a:pt x="4858663" y="2272717"/>
                    <a:pt x="4798386" y="2272717"/>
                  </a:cubicBezTo>
                  <a:lnTo>
                    <a:pt x="227272" y="2272717"/>
                  </a:lnTo>
                  <a:cubicBezTo>
                    <a:pt x="166996" y="2272717"/>
                    <a:pt x="109188" y="2248772"/>
                    <a:pt x="66566" y="2206150"/>
                  </a:cubicBezTo>
                  <a:cubicBezTo>
                    <a:pt x="23944" y="2163528"/>
                    <a:pt x="0" y="2105721"/>
                    <a:pt x="0" y="2045444"/>
                  </a:cubicBezTo>
                  <a:lnTo>
                    <a:pt x="0" y="227272"/>
                  </a:lnTo>
                  <a:close/>
                </a:path>
              </a:pathLst>
            </a:custGeom>
            <a:grp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6" tIns="77996" rIns="77996" bIns="7799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lumMod val="95000"/>
                      <a:lumOff val="5000"/>
                    </a:schemeClr>
                  </a:solidFill>
                </a:rPr>
                <a:t>Advantages</a:t>
              </a:r>
            </a:p>
            <a:p>
              <a:pPr marL="268288" lvl="0" indent="-268288" defTabSz="800100">
                <a:lnSpc>
                  <a:spcPct val="90000"/>
                </a:lnSpc>
                <a:spcBef>
                  <a:spcPct val="0"/>
                </a:spcBef>
                <a:spcAft>
                  <a:spcPct val="35000"/>
                </a:spcAft>
                <a:buFont typeface="Wingdings" pitchFamily="2" charset="2"/>
                <a:buChar char="ü"/>
              </a:pPr>
              <a:r>
                <a:rPr lang="en-GB" dirty="0" smtClean="0">
                  <a:solidFill>
                    <a:schemeClr val="tx1"/>
                  </a:solidFill>
                  <a:latin typeface="Calibri" pitchFamily="34" charset="0"/>
                </a:rPr>
                <a:t>Businesses are avoiding risk of prosecution or fines by following legislation on disposal of waste.</a:t>
              </a:r>
            </a:p>
            <a:p>
              <a:pPr marL="268288" lvl="0" indent="-268288" defTabSz="800100">
                <a:lnSpc>
                  <a:spcPct val="90000"/>
                </a:lnSpc>
                <a:spcBef>
                  <a:spcPct val="0"/>
                </a:spcBef>
                <a:spcAft>
                  <a:spcPct val="35000"/>
                </a:spcAft>
                <a:buFont typeface="Wingdings" pitchFamily="2" charset="2"/>
                <a:buChar char="ü"/>
              </a:pPr>
              <a:r>
                <a:rPr lang="en-GB" dirty="0" smtClean="0">
                  <a:solidFill>
                    <a:schemeClr val="tx1">
                      <a:lumMod val="95000"/>
                      <a:lumOff val="5000"/>
                    </a:schemeClr>
                  </a:solidFill>
                </a:rPr>
                <a:t>May reduce complaints from customers/pressure groups.</a:t>
              </a:r>
            </a:p>
            <a:p>
              <a:pPr marL="268288" lvl="0" indent="-268288" defTabSz="800100">
                <a:lnSpc>
                  <a:spcPct val="90000"/>
                </a:lnSpc>
                <a:spcBef>
                  <a:spcPct val="0"/>
                </a:spcBef>
                <a:spcAft>
                  <a:spcPct val="35000"/>
                </a:spcAft>
                <a:buFont typeface="Wingdings" pitchFamily="2" charset="2"/>
                <a:buChar char="ü"/>
              </a:pPr>
              <a:r>
                <a:rPr lang="en-GB" dirty="0" smtClean="0">
                  <a:solidFill>
                    <a:schemeClr val="tx1">
                      <a:lumMod val="95000"/>
                      <a:lumOff val="5000"/>
                    </a:schemeClr>
                  </a:solidFill>
                </a:rPr>
                <a:t>It is good for Public Relations and helps enhance the image and reputation of the business.</a:t>
              </a:r>
              <a:endParaRPr lang="en-GB" sz="1800" kern="1200" dirty="0">
                <a:solidFill>
                  <a:schemeClr val="tx1">
                    <a:lumMod val="95000"/>
                    <a:lumOff val="5000"/>
                  </a:schemeClr>
                </a:solidFill>
              </a:endParaRPr>
            </a:p>
          </p:txBody>
        </p:sp>
      </p:grpSp>
      <p:grpSp>
        <p:nvGrpSpPr>
          <p:cNvPr id="16" name="Group 15"/>
          <p:cNvGrpSpPr/>
          <p:nvPr/>
        </p:nvGrpSpPr>
        <p:grpSpPr>
          <a:xfrm>
            <a:off x="3135888" y="5091441"/>
            <a:ext cx="5784622" cy="1588577"/>
            <a:chOff x="3130778" y="2399219"/>
            <a:chExt cx="5784622" cy="1588577"/>
          </a:xfrm>
          <a:solidFill>
            <a:schemeClr val="accent5"/>
          </a:solidFill>
        </p:grpSpPr>
        <p:sp>
          <p:nvSpPr>
            <p:cNvPr id="17" name="Freeform 16"/>
            <p:cNvSpPr/>
            <p:nvPr/>
          </p:nvSpPr>
          <p:spPr>
            <a:xfrm rot="3522895">
              <a:off x="2438262" y="3091735"/>
              <a:ext cx="1441401" cy="56370"/>
            </a:xfrm>
            <a:custGeom>
              <a:avLst/>
              <a:gdLst>
                <a:gd name="connsiteX0" fmla="*/ 0 w 1441401"/>
                <a:gd name="connsiteY0" fmla="*/ 28185 h 56370"/>
                <a:gd name="connsiteX1" fmla="*/ 1441401 w 1441401"/>
                <a:gd name="connsiteY1" fmla="*/ 28185 h 56370"/>
              </a:gdLst>
              <a:ahLst/>
              <a:cxnLst>
                <a:cxn ang="0">
                  <a:pos x="connsiteX0" y="connsiteY0"/>
                </a:cxn>
                <a:cxn ang="0">
                  <a:pos x="connsiteX1" y="connsiteY1"/>
                </a:cxn>
              </a:cxnLst>
              <a:rect l="l" t="t" r="r" b="b"/>
              <a:pathLst>
                <a:path w="1441401" h="56370">
                  <a:moveTo>
                    <a:pt x="0" y="28185"/>
                  </a:moveTo>
                  <a:lnTo>
                    <a:pt x="1441401" y="28185"/>
                  </a:lnTo>
                </a:path>
              </a:pathLst>
            </a:custGeom>
            <a:grp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97365" tIns="-7850" rIns="697365" bIns="-7850" numCol="1" spcCol="1270" anchor="ctr" anchorCtr="0">
              <a:noAutofit/>
            </a:bodyPr>
            <a:lstStyle/>
            <a:p>
              <a:pPr lvl="0" algn="ctr" defTabSz="222250">
                <a:lnSpc>
                  <a:spcPct val="90000"/>
                </a:lnSpc>
                <a:spcBef>
                  <a:spcPct val="0"/>
                </a:spcBef>
                <a:spcAft>
                  <a:spcPct val="35000"/>
                </a:spcAft>
              </a:pPr>
              <a:endParaRPr lang="en-GB" sz="500" kern="1200">
                <a:solidFill>
                  <a:schemeClr val="tx1">
                    <a:lumMod val="95000"/>
                    <a:lumOff val="5000"/>
                  </a:schemeClr>
                </a:solidFill>
              </a:endParaRPr>
            </a:p>
          </p:txBody>
        </p:sp>
        <p:sp>
          <p:nvSpPr>
            <p:cNvPr id="18" name="Freeform 17"/>
            <p:cNvSpPr/>
            <p:nvPr/>
          </p:nvSpPr>
          <p:spPr>
            <a:xfrm>
              <a:off x="3429000" y="3098977"/>
              <a:ext cx="5486400" cy="888819"/>
            </a:xfrm>
            <a:custGeom>
              <a:avLst/>
              <a:gdLst>
                <a:gd name="connsiteX0" fmla="*/ 0 w 5025658"/>
                <a:gd name="connsiteY0" fmla="*/ 88882 h 888819"/>
                <a:gd name="connsiteX1" fmla="*/ 26033 w 5025658"/>
                <a:gd name="connsiteY1" fmla="*/ 26033 h 888819"/>
                <a:gd name="connsiteX2" fmla="*/ 88882 w 5025658"/>
                <a:gd name="connsiteY2" fmla="*/ 0 h 888819"/>
                <a:gd name="connsiteX3" fmla="*/ 4936776 w 5025658"/>
                <a:gd name="connsiteY3" fmla="*/ 0 h 888819"/>
                <a:gd name="connsiteX4" fmla="*/ 4999625 w 5025658"/>
                <a:gd name="connsiteY4" fmla="*/ 26033 h 888819"/>
                <a:gd name="connsiteX5" fmla="*/ 5025658 w 5025658"/>
                <a:gd name="connsiteY5" fmla="*/ 88882 h 888819"/>
                <a:gd name="connsiteX6" fmla="*/ 5025658 w 5025658"/>
                <a:gd name="connsiteY6" fmla="*/ 799937 h 888819"/>
                <a:gd name="connsiteX7" fmla="*/ 4999625 w 5025658"/>
                <a:gd name="connsiteY7" fmla="*/ 862786 h 888819"/>
                <a:gd name="connsiteX8" fmla="*/ 4936776 w 5025658"/>
                <a:gd name="connsiteY8" fmla="*/ 888819 h 888819"/>
                <a:gd name="connsiteX9" fmla="*/ 88882 w 5025658"/>
                <a:gd name="connsiteY9" fmla="*/ 888819 h 888819"/>
                <a:gd name="connsiteX10" fmla="*/ 26033 w 5025658"/>
                <a:gd name="connsiteY10" fmla="*/ 862786 h 888819"/>
                <a:gd name="connsiteX11" fmla="*/ 0 w 5025658"/>
                <a:gd name="connsiteY11" fmla="*/ 799937 h 888819"/>
                <a:gd name="connsiteX12" fmla="*/ 0 w 5025658"/>
                <a:gd name="connsiteY12" fmla="*/ 88882 h 8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5658" h="888819">
                  <a:moveTo>
                    <a:pt x="0" y="88882"/>
                  </a:moveTo>
                  <a:cubicBezTo>
                    <a:pt x="0" y="65309"/>
                    <a:pt x="9364" y="42702"/>
                    <a:pt x="26033" y="26033"/>
                  </a:cubicBezTo>
                  <a:cubicBezTo>
                    <a:pt x="42702" y="9364"/>
                    <a:pt x="65309" y="0"/>
                    <a:pt x="88882" y="0"/>
                  </a:cubicBezTo>
                  <a:lnTo>
                    <a:pt x="4936776" y="0"/>
                  </a:lnTo>
                  <a:cubicBezTo>
                    <a:pt x="4960349" y="0"/>
                    <a:pt x="4982956" y="9364"/>
                    <a:pt x="4999625" y="26033"/>
                  </a:cubicBezTo>
                  <a:cubicBezTo>
                    <a:pt x="5016294" y="42702"/>
                    <a:pt x="5025658" y="65309"/>
                    <a:pt x="5025658" y="88882"/>
                  </a:cubicBezTo>
                  <a:lnTo>
                    <a:pt x="5025658" y="799937"/>
                  </a:lnTo>
                  <a:cubicBezTo>
                    <a:pt x="5025658" y="823510"/>
                    <a:pt x="5016294" y="846117"/>
                    <a:pt x="4999625" y="862786"/>
                  </a:cubicBezTo>
                  <a:cubicBezTo>
                    <a:pt x="4982956" y="879455"/>
                    <a:pt x="4960349" y="888819"/>
                    <a:pt x="4936776" y="888819"/>
                  </a:cubicBezTo>
                  <a:lnTo>
                    <a:pt x="88882" y="888819"/>
                  </a:lnTo>
                  <a:cubicBezTo>
                    <a:pt x="65309" y="888819"/>
                    <a:pt x="42702" y="879455"/>
                    <a:pt x="26033" y="862786"/>
                  </a:cubicBezTo>
                  <a:cubicBezTo>
                    <a:pt x="9364" y="846117"/>
                    <a:pt x="0" y="823510"/>
                    <a:pt x="0" y="799937"/>
                  </a:cubicBezTo>
                  <a:lnTo>
                    <a:pt x="0" y="88882"/>
                  </a:lnTo>
                  <a:close/>
                </a:path>
              </a:pathLst>
            </a:custGeom>
            <a:grp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3" tIns="37463" rIns="37463" bIns="37463" numCol="1" spcCol="1270" anchor="ctr" anchorCtr="0">
              <a:noAutofit/>
            </a:bodyPr>
            <a:lstStyle/>
            <a:p>
              <a:pPr lvl="0" algn="ctr" defTabSz="800100" rtl="0">
                <a:lnSpc>
                  <a:spcPct val="90000"/>
                </a:lnSpc>
                <a:spcBef>
                  <a:spcPct val="0"/>
                </a:spcBef>
                <a:spcAft>
                  <a:spcPct val="35000"/>
                </a:spcAft>
              </a:pPr>
              <a:r>
                <a:rPr lang="en-GB" sz="1800" b="1" kern="1200" dirty="0" smtClean="0">
                  <a:solidFill>
                    <a:schemeClr val="tx1">
                      <a:lumMod val="95000"/>
                      <a:lumOff val="5000"/>
                    </a:schemeClr>
                  </a:solidFill>
                </a:rPr>
                <a:t>Disadvantages</a:t>
              </a:r>
            </a:p>
            <a:p>
              <a:pPr marL="268288" indent="-268288" defTabSz="800100">
                <a:lnSpc>
                  <a:spcPct val="90000"/>
                </a:lnSpc>
                <a:spcBef>
                  <a:spcPct val="0"/>
                </a:spcBef>
                <a:spcAft>
                  <a:spcPct val="35000"/>
                </a:spcAft>
                <a:buBlip>
                  <a:blip r:embed="rId2"/>
                </a:buBlip>
              </a:pPr>
              <a:r>
                <a:rPr lang="en-GB" dirty="0" smtClean="0">
                  <a:solidFill>
                    <a:schemeClr val="tx1">
                      <a:lumMod val="95000"/>
                      <a:lumOff val="5000"/>
                    </a:schemeClr>
                  </a:solidFill>
                </a:rPr>
                <a:t>It is likely to be financially expensive to do this (e.g. transport costs).</a:t>
              </a:r>
            </a:p>
          </p:txBody>
        </p:sp>
      </p:grpSp>
      <p:grpSp>
        <p:nvGrpSpPr>
          <p:cNvPr id="23" name="Group 22"/>
          <p:cNvGrpSpPr/>
          <p:nvPr/>
        </p:nvGrpSpPr>
        <p:grpSpPr>
          <a:xfrm>
            <a:off x="239256" y="685799"/>
            <a:ext cx="2545449" cy="3048001"/>
            <a:chOff x="239256" y="685799"/>
            <a:chExt cx="2545449" cy="3048001"/>
          </a:xfrm>
        </p:grpSpPr>
        <p:sp>
          <p:nvSpPr>
            <p:cNvPr id="6" name="Freeform 5"/>
            <p:cNvSpPr/>
            <p:nvPr/>
          </p:nvSpPr>
          <p:spPr>
            <a:xfrm>
              <a:off x="239256" y="685799"/>
              <a:ext cx="2545449" cy="2819400"/>
            </a:xfrm>
            <a:custGeom>
              <a:avLst/>
              <a:gdLst>
                <a:gd name="connsiteX0" fmla="*/ 0 w 2545449"/>
                <a:gd name="connsiteY0" fmla="*/ 197193 h 1971934"/>
                <a:gd name="connsiteX1" fmla="*/ 57757 w 2545449"/>
                <a:gd name="connsiteY1" fmla="*/ 57757 h 1971934"/>
                <a:gd name="connsiteX2" fmla="*/ 197194 w 2545449"/>
                <a:gd name="connsiteY2" fmla="*/ 1 h 1971934"/>
                <a:gd name="connsiteX3" fmla="*/ 2348256 w 2545449"/>
                <a:gd name="connsiteY3" fmla="*/ 0 h 1971934"/>
                <a:gd name="connsiteX4" fmla="*/ 2487692 w 2545449"/>
                <a:gd name="connsiteY4" fmla="*/ 57757 h 1971934"/>
                <a:gd name="connsiteX5" fmla="*/ 2545448 w 2545449"/>
                <a:gd name="connsiteY5" fmla="*/ 197194 h 1971934"/>
                <a:gd name="connsiteX6" fmla="*/ 2545449 w 2545449"/>
                <a:gd name="connsiteY6" fmla="*/ 1774741 h 1971934"/>
                <a:gd name="connsiteX7" fmla="*/ 2487692 w 2545449"/>
                <a:gd name="connsiteY7" fmla="*/ 1914178 h 1971934"/>
                <a:gd name="connsiteX8" fmla="*/ 2348255 w 2545449"/>
                <a:gd name="connsiteY8" fmla="*/ 1971934 h 1971934"/>
                <a:gd name="connsiteX9" fmla="*/ 197193 w 2545449"/>
                <a:gd name="connsiteY9" fmla="*/ 1971934 h 1971934"/>
                <a:gd name="connsiteX10" fmla="*/ 57756 w 2545449"/>
                <a:gd name="connsiteY10" fmla="*/ 1914177 h 1971934"/>
                <a:gd name="connsiteX11" fmla="*/ 0 w 2545449"/>
                <a:gd name="connsiteY11" fmla="*/ 1774740 h 1971934"/>
                <a:gd name="connsiteX12" fmla="*/ 0 w 2545449"/>
                <a:gd name="connsiteY12" fmla="*/ 197193 h 197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5449" h="1971934">
                  <a:moveTo>
                    <a:pt x="0" y="197193"/>
                  </a:moveTo>
                  <a:cubicBezTo>
                    <a:pt x="0" y="144894"/>
                    <a:pt x="20776" y="94737"/>
                    <a:pt x="57757" y="57757"/>
                  </a:cubicBezTo>
                  <a:cubicBezTo>
                    <a:pt x="94738" y="20776"/>
                    <a:pt x="144895" y="1"/>
                    <a:pt x="197194" y="1"/>
                  </a:cubicBezTo>
                  <a:lnTo>
                    <a:pt x="2348256" y="0"/>
                  </a:lnTo>
                  <a:cubicBezTo>
                    <a:pt x="2400555" y="0"/>
                    <a:pt x="2450712" y="20776"/>
                    <a:pt x="2487692" y="57757"/>
                  </a:cubicBezTo>
                  <a:cubicBezTo>
                    <a:pt x="2524673" y="94738"/>
                    <a:pt x="2545448" y="144895"/>
                    <a:pt x="2545448" y="197194"/>
                  </a:cubicBezTo>
                  <a:cubicBezTo>
                    <a:pt x="2545448" y="723043"/>
                    <a:pt x="2545449" y="1248892"/>
                    <a:pt x="2545449" y="1774741"/>
                  </a:cubicBezTo>
                  <a:cubicBezTo>
                    <a:pt x="2545449" y="1827040"/>
                    <a:pt x="2524673" y="1877197"/>
                    <a:pt x="2487692" y="1914178"/>
                  </a:cubicBezTo>
                  <a:cubicBezTo>
                    <a:pt x="2450711" y="1951159"/>
                    <a:pt x="2400554" y="1971934"/>
                    <a:pt x="2348255" y="1971934"/>
                  </a:cubicBezTo>
                  <a:lnTo>
                    <a:pt x="197193" y="1971934"/>
                  </a:lnTo>
                  <a:cubicBezTo>
                    <a:pt x="144894" y="1971934"/>
                    <a:pt x="94737" y="1951158"/>
                    <a:pt x="57756" y="1914177"/>
                  </a:cubicBezTo>
                  <a:cubicBezTo>
                    <a:pt x="20775" y="1877196"/>
                    <a:pt x="0" y="1827039"/>
                    <a:pt x="0" y="1774740"/>
                  </a:cubicBezTo>
                  <a:lnTo>
                    <a:pt x="0" y="197193"/>
                  </a:lnTo>
                  <a:close/>
                </a:path>
              </a:pathLst>
            </a:custGeom>
            <a:solidFill>
              <a:schemeClr val="accent5"/>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86" tIns="69186" rIns="69186" bIns="69186" numCol="1" spcCol="1270" anchor="t" anchorCtr="0">
              <a:noAutofit/>
            </a:bodyPr>
            <a:lstStyle/>
            <a:p>
              <a:pPr lvl="0" algn="ctr" defTabSz="800100">
                <a:lnSpc>
                  <a:spcPct val="90000"/>
                </a:lnSpc>
                <a:spcBef>
                  <a:spcPct val="0"/>
                </a:spcBef>
                <a:spcAft>
                  <a:spcPct val="35000"/>
                </a:spcAft>
              </a:pPr>
              <a:r>
                <a:rPr lang="en-GB" sz="1800" b="1" kern="1200" dirty="0" smtClean="0">
                  <a:solidFill>
                    <a:schemeClr val="tx1">
                      <a:lumMod val="95000"/>
                      <a:lumOff val="5000"/>
                    </a:schemeClr>
                  </a:solidFill>
                </a:rPr>
                <a:t>Minimising Wastage</a:t>
              </a:r>
            </a:p>
            <a:p>
              <a:pPr lvl="0" algn="ctr" defTabSz="800100">
                <a:lnSpc>
                  <a:spcPct val="90000"/>
                </a:lnSpc>
                <a:spcBef>
                  <a:spcPct val="0"/>
                </a:spcBef>
                <a:spcAft>
                  <a:spcPct val="35000"/>
                </a:spcAft>
              </a:pPr>
              <a:r>
                <a:rPr lang="en-GB" sz="1600" kern="1200" dirty="0" smtClean="0">
                  <a:solidFill>
                    <a:schemeClr val="tx1">
                      <a:lumMod val="95000"/>
                      <a:lumOff val="5000"/>
                    </a:schemeClr>
                  </a:solidFill>
                </a:rPr>
                <a:t>Try to minimise wastage by ensuring employees are trained, ensuring machinery is maintained and by not overstocking.</a:t>
              </a:r>
              <a:endParaRPr lang="en-GB" sz="1600" kern="1200" dirty="0">
                <a:solidFill>
                  <a:schemeClr val="tx1">
                    <a:lumMod val="95000"/>
                    <a:lumOff val="5000"/>
                  </a:schemeClr>
                </a:solidFill>
              </a:endParaRPr>
            </a:p>
          </p:txBody>
        </p:sp>
        <p:pic>
          <p:nvPicPr>
            <p:cNvPr id="614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2348959"/>
              <a:ext cx="1066800" cy="1384841"/>
            </a:xfrm>
            <a:prstGeom prst="rect">
              <a:avLst/>
            </a:prstGeom>
            <a:noFill/>
            <a:ln w="9525">
              <a:noFill/>
              <a:miter lim="800000"/>
              <a:headEnd/>
              <a:tailEnd/>
            </a:ln>
          </p:spPr>
        </p:pic>
      </p:grpSp>
      <p:grpSp>
        <p:nvGrpSpPr>
          <p:cNvPr id="24" name="Group 23"/>
          <p:cNvGrpSpPr/>
          <p:nvPr/>
        </p:nvGrpSpPr>
        <p:grpSpPr>
          <a:xfrm>
            <a:off x="244366" y="3733800"/>
            <a:ext cx="2545449" cy="3136513"/>
            <a:chOff x="244366" y="3733800"/>
            <a:chExt cx="2545449" cy="3136513"/>
          </a:xfrm>
        </p:grpSpPr>
        <p:sp>
          <p:nvSpPr>
            <p:cNvPr id="19" name="Freeform 18"/>
            <p:cNvSpPr/>
            <p:nvPr/>
          </p:nvSpPr>
          <p:spPr>
            <a:xfrm>
              <a:off x="244366" y="3733800"/>
              <a:ext cx="2545449" cy="2971800"/>
            </a:xfrm>
            <a:custGeom>
              <a:avLst/>
              <a:gdLst>
                <a:gd name="connsiteX0" fmla="*/ 0 w 2545449"/>
                <a:gd name="connsiteY0" fmla="*/ 197193 h 1971934"/>
                <a:gd name="connsiteX1" fmla="*/ 57757 w 2545449"/>
                <a:gd name="connsiteY1" fmla="*/ 57757 h 1971934"/>
                <a:gd name="connsiteX2" fmla="*/ 197194 w 2545449"/>
                <a:gd name="connsiteY2" fmla="*/ 1 h 1971934"/>
                <a:gd name="connsiteX3" fmla="*/ 2348256 w 2545449"/>
                <a:gd name="connsiteY3" fmla="*/ 0 h 1971934"/>
                <a:gd name="connsiteX4" fmla="*/ 2487692 w 2545449"/>
                <a:gd name="connsiteY4" fmla="*/ 57757 h 1971934"/>
                <a:gd name="connsiteX5" fmla="*/ 2545448 w 2545449"/>
                <a:gd name="connsiteY5" fmla="*/ 197194 h 1971934"/>
                <a:gd name="connsiteX6" fmla="*/ 2545449 w 2545449"/>
                <a:gd name="connsiteY6" fmla="*/ 1774741 h 1971934"/>
                <a:gd name="connsiteX7" fmla="*/ 2487692 w 2545449"/>
                <a:gd name="connsiteY7" fmla="*/ 1914178 h 1971934"/>
                <a:gd name="connsiteX8" fmla="*/ 2348255 w 2545449"/>
                <a:gd name="connsiteY8" fmla="*/ 1971934 h 1971934"/>
                <a:gd name="connsiteX9" fmla="*/ 197193 w 2545449"/>
                <a:gd name="connsiteY9" fmla="*/ 1971934 h 1971934"/>
                <a:gd name="connsiteX10" fmla="*/ 57756 w 2545449"/>
                <a:gd name="connsiteY10" fmla="*/ 1914177 h 1971934"/>
                <a:gd name="connsiteX11" fmla="*/ 0 w 2545449"/>
                <a:gd name="connsiteY11" fmla="*/ 1774740 h 1971934"/>
                <a:gd name="connsiteX12" fmla="*/ 0 w 2545449"/>
                <a:gd name="connsiteY12" fmla="*/ 197193 h 197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5449" h="1971934">
                  <a:moveTo>
                    <a:pt x="0" y="197193"/>
                  </a:moveTo>
                  <a:cubicBezTo>
                    <a:pt x="0" y="144894"/>
                    <a:pt x="20776" y="94737"/>
                    <a:pt x="57757" y="57757"/>
                  </a:cubicBezTo>
                  <a:cubicBezTo>
                    <a:pt x="94738" y="20776"/>
                    <a:pt x="144895" y="1"/>
                    <a:pt x="197194" y="1"/>
                  </a:cubicBezTo>
                  <a:lnTo>
                    <a:pt x="2348256" y="0"/>
                  </a:lnTo>
                  <a:cubicBezTo>
                    <a:pt x="2400555" y="0"/>
                    <a:pt x="2450712" y="20776"/>
                    <a:pt x="2487692" y="57757"/>
                  </a:cubicBezTo>
                  <a:cubicBezTo>
                    <a:pt x="2524673" y="94738"/>
                    <a:pt x="2545448" y="144895"/>
                    <a:pt x="2545448" y="197194"/>
                  </a:cubicBezTo>
                  <a:cubicBezTo>
                    <a:pt x="2545448" y="723043"/>
                    <a:pt x="2545449" y="1248892"/>
                    <a:pt x="2545449" y="1774741"/>
                  </a:cubicBezTo>
                  <a:cubicBezTo>
                    <a:pt x="2545449" y="1827040"/>
                    <a:pt x="2524673" y="1877197"/>
                    <a:pt x="2487692" y="1914178"/>
                  </a:cubicBezTo>
                  <a:cubicBezTo>
                    <a:pt x="2450711" y="1951159"/>
                    <a:pt x="2400554" y="1971934"/>
                    <a:pt x="2348255" y="1971934"/>
                  </a:cubicBezTo>
                  <a:lnTo>
                    <a:pt x="197193" y="1971934"/>
                  </a:lnTo>
                  <a:cubicBezTo>
                    <a:pt x="144894" y="1971934"/>
                    <a:pt x="94737" y="1951158"/>
                    <a:pt x="57756" y="1914177"/>
                  </a:cubicBezTo>
                  <a:cubicBezTo>
                    <a:pt x="20775" y="1877196"/>
                    <a:pt x="0" y="1827039"/>
                    <a:pt x="0" y="1774740"/>
                  </a:cubicBezTo>
                  <a:lnTo>
                    <a:pt x="0" y="197193"/>
                  </a:lnTo>
                  <a:close/>
                </a:path>
              </a:pathLst>
            </a:custGeom>
            <a:solidFill>
              <a:schemeClr val="accent5"/>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86" tIns="69186" rIns="69186" bIns="69186" numCol="1" spcCol="1270" anchor="t" anchorCtr="0">
              <a:noAutofit/>
            </a:bodyPr>
            <a:lstStyle/>
            <a:p>
              <a:pPr algn="ctr"/>
              <a:r>
                <a:rPr lang="en-GB" b="1" dirty="0" smtClean="0">
                  <a:solidFill>
                    <a:schemeClr val="tx1"/>
                  </a:solidFill>
                  <a:latin typeface="Calibri" pitchFamily="34" charset="0"/>
                </a:rPr>
                <a:t>Preventing Pollution</a:t>
              </a:r>
            </a:p>
            <a:p>
              <a:pPr algn="ctr"/>
              <a:r>
                <a:rPr lang="en-GB" sz="1600" dirty="0" smtClean="0">
                  <a:solidFill>
                    <a:schemeClr val="tx1"/>
                  </a:solidFill>
                  <a:latin typeface="Calibri" pitchFamily="34" charset="0"/>
                </a:rPr>
                <a:t>By disposing of any potentially harmful materials e.g. fuel, chemicals, tools, equipment in the most environmentally friendly way.</a:t>
              </a:r>
              <a:endParaRPr lang="en-GB" sz="1600" b="1" dirty="0">
                <a:solidFill>
                  <a:schemeClr val="tx1"/>
                </a:solidFill>
                <a:latin typeface="Calibri" pitchFamily="34" charset="0"/>
              </a:endParaRPr>
            </a:p>
          </p:txBody>
        </p:sp>
        <p:pic>
          <p:nvPicPr>
            <p:cNvPr id="614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840" y="5562600"/>
              <a:ext cx="2057400" cy="1307713"/>
            </a:xfrm>
            <a:prstGeom prst="rect">
              <a:avLst/>
            </a:prstGeom>
            <a:noFill/>
            <a:ln w="9525">
              <a:noFill/>
              <a:miter lim="800000"/>
              <a:headEnd/>
              <a:tailEnd/>
            </a:ln>
          </p:spPr>
        </p:pic>
      </p:grpSp>
      <p:sp>
        <p:nvSpPr>
          <p:cNvPr id="25" name="Slide Number Placeholder 24"/>
          <p:cNvSpPr>
            <a:spLocks noGrp="1"/>
          </p:cNvSpPr>
          <p:nvPr>
            <p:ph type="sldNum" sz="quarter" idx="12"/>
          </p:nvPr>
        </p:nvSpPr>
        <p:spPr/>
        <p:txBody>
          <a:bodyPr/>
          <a:lstStyle/>
          <a:p>
            <a:pPr>
              <a:defRPr/>
            </a:pPr>
            <a:fld id="{8D4C895E-3311-44B2-826F-99421C7AB70D}" type="slidenum">
              <a:rPr lang="en-GB" smtClean="0">
                <a:solidFill>
                  <a:srgbClr val="000000"/>
                </a:solidFill>
              </a:rPr>
              <a:pPr>
                <a:defRPr/>
              </a:pPr>
              <a:t>49</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2BCA591-8415-4316-96B1-85B9142EA0A4}" type="slidenum">
              <a:rPr lang="en-GB"/>
              <a:pPr/>
              <a:t>5</a:t>
            </a:fld>
            <a:endParaRPr lang="en-GB"/>
          </a:p>
        </p:txBody>
      </p:sp>
      <p:sp>
        <p:nvSpPr>
          <p:cNvPr id="11267" name="Rectangle 13"/>
          <p:cNvSpPr>
            <a:spLocks noChangeArrowheads="1"/>
          </p:cNvSpPr>
          <p:nvPr/>
        </p:nvSpPr>
        <p:spPr bwMode="auto">
          <a:xfrm>
            <a:off x="0" y="0"/>
            <a:ext cx="9144000" cy="620713"/>
          </a:xfrm>
          <a:prstGeom prst="rect">
            <a:avLst/>
          </a:prstGeom>
          <a:noFill/>
          <a:ln w="9525">
            <a:noFill/>
            <a:miter lim="800000"/>
            <a:headEnd/>
            <a:tailEnd/>
          </a:ln>
        </p:spPr>
        <p:txBody>
          <a:bodyPr anchor="ctr"/>
          <a:lstStyle/>
          <a:p>
            <a:pPr algn="ctr"/>
            <a:r>
              <a:rPr lang="en-GB" sz="2400" b="1" dirty="0">
                <a:solidFill>
                  <a:schemeClr val="tx2"/>
                </a:solidFill>
                <a:latin typeface="Verdana" pitchFamily="34" charset="0"/>
              </a:rPr>
              <a:t>What is Operations?</a:t>
            </a:r>
          </a:p>
        </p:txBody>
      </p:sp>
      <p:sp>
        <p:nvSpPr>
          <p:cNvPr id="11268" name="AutoShape 14"/>
          <p:cNvSpPr>
            <a:spLocks noChangeArrowheads="1"/>
          </p:cNvSpPr>
          <p:nvPr/>
        </p:nvSpPr>
        <p:spPr bwMode="auto">
          <a:xfrm>
            <a:off x="250825" y="692150"/>
            <a:ext cx="8642350" cy="900113"/>
          </a:xfrm>
          <a:prstGeom prst="roundRect">
            <a:avLst/>
          </a:prstGeom>
          <a:solidFill>
            <a:schemeClr val="accent5"/>
          </a:solidFill>
          <a:ln w="9525">
            <a:solidFill>
              <a:schemeClr val="tx1"/>
            </a:solidFill>
            <a:round/>
            <a:headEnd/>
            <a:tailEnd/>
          </a:ln>
        </p:spPr>
        <p:txBody>
          <a:bodyPr anchor="ctr"/>
          <a:lstStyle/>
          <a:p>
            <a:r>
              <a:rPr lang="en-GB" dirty="0">
                <a:latin typeface="Calibri" pitchFamily="34" charset="0"/>
              </a:rPr>
              <a:t>Operations is the functional area (or department) responsible for manufacturing products </a:t>
            </a:r>
            <a:r>
              <a:rPr lang="en-GB" dirty="0" err="1">
                <a:latin typeface="Calibri" pitchFamily="34" charset="0"/>
              </a:rPr>
              <a:t>ie</a:t>
            </a:r>
            <a:r>
              <a:rPr lang="en-GB" dirty="0">
                <a:latin typeface="Calibri" pitchFamily="34" charset="0"/>
              </a:rPr>
              <a:t> making (tangible) goods OR providing (intangible) services.  They do this by changing inputs </a:t>
            </a:r>
            <a:r>
              <a:rPr lang="en-GB" dirty="0" err="1">
                <a:latin typeface="Calibri" pitchFamily="34" charset="0"/>
              </a:rPr>
              <a:t>ie</a:t>
            </a:r>
            <a:r>
              <a:rPr lang="en-GB" dirty="0">
                <a:latin typeface="Calibri" pitchFamily="34" charset="0"/>
              </a:rPr>
              <a:t> processing them into outputs during the production process.</a:t>
            </a:r>
          </a:p>
        </p:txBody>
      </p:sp>
      <p:grpSp>
        <p:nvGrpSpPr>
          <p:cNvPr id="2" name="Group 20"/>
          <p:cNvGrpSpPr>
            <a:grpSpLocks/>
          </p:cNvGrpSpPr>
          <p:nvPr/>
        </p:nvGrpSpPr>
        <p:grpSpPr bwMode="auto">
          <a:xfrm>
            <a:off x="457200" y="1844675"/>
            <a:ext cx="8305800" cy="3616325"/>
            <a:chOff x="1338" y="1162"/>
            <a:chExt cx="4264" cy="2278"/>
          </a:xfrm>
        </p:grpSpPr>
        <p:grpSp>
          <p:nvGrpSpPr>
            <p:cNvPr id="3" name="Group 12"/>
            <p:cNvGrpSpPr>
              <a:grpSpLocks/>
            </p:cNvGrpSpPr>
            <p:nvPr/>
          </p:nvGrpSpPr>
          <p:grpSpPr bwMode="auto">
            <a:xfrm>
              <a:off x="1338" y="1162"/>
              <a:ext cx="4264" cy="2278"/>
              <a:chOff x="657" y="482"/>
              <a:chExt cx="4264" cy="2278"/>
            </a:xfrm>
          </p:grpSpPr>
          <p:grpSp>
            <p:nvGrpSpPr>
              <p:cNvPr id="4" name="Group 9"/>
              <p:cNvGrpSpPr>
                <a:grpSpLocks/>
              </p:cNvGrpSpPr>
              <p:nvPr/>
            </p:nvGrpSpPr>
            <p:grpSpPr bwMode="auto">
              <a:xfrm>
                <a:off x="657" y="482"/>
                <a:ext cx="4264" cy="2278"/>
                <a:chOff x="657" y="482"/>
                <a:chExt cx="4264" cy="2278"/>
              </a:xfrm>
            </p:grpSpPr>
            <p:pic>
              <p:nvPicPr>
                <p:cNvPr id="11279" name="Picture 6" descr="Process 1"/>
                <p:cNvPicPr>
                  <a:picLocks noChangeAspect="1" noChangeArrowheads="1"/>
                </p:cNvPicPr>
                <p:nvPr/>
              </p:nvPicPr>
              <p:blipFill>
                <a:blip r:embed="rId2" cstate="print"/>
                <a:srcRect l="4108" t="30367" r="1375" b="2597"/>
                <a:stretch>
                  <a:fillRect/>
                </a:stretch>
              </p:blipFill>
              <p:spPr bwMode="auto">
                <a:xfrm>
                  <a:off x="657" y="482"/>
                  <a:ext cx="4264" cy="2278"/>
                </a:xfrm>
                <a:prstGeom prst="rect">
                  <a:avLst/>
                </a:prstGeom>
                <a:noFill/>
                <a:ln w="9525">
                  <a:noFill/>
                  <a:miter lim="800000"/>
                  <a:headEnd/>
                  <a:tailEnd/>
                </a:ln>
              </p:spPr>
            </p:pic>
            <p:sp>
              <p:nvSpPr>
                <p:cNvPr id="11280" name="Oval 7"/>
                <p:cNvSpPr>
                  <a:spLocks noChangeArrowheads="1"/>
                </p:cNvSpPr>
                <p:nvPr/>
              </p:nvSpPr>
              <p:spPr bwMode="auto">
                <a:xfrm>
                  <a:off x="779" y="527"/>
                  <a:ext cx="1285" cy="1134"/>
                </a:xfrm>
                <a:prstGeom prst="ellipse">
                  <a:avLst/>
                </a:prstGeom>
                <a:solidFill>
                  <a:srgbClr val="FFFFFF"/>
                </a:solidFill>
                <a:ln w="9525">
                  <a:noFill/>
                  <a:round/>
                  <a:headEnd/>
                  <a:tailEnd/>
                </a:ln>
              </p:spPr>
              <p:txBody>
                <a:bodyPr wrap="none" anchor="ctr"/>
                <a:lstStyle/>
                <a:p>
                  <a:endParaRPr lang="en-US"/>
                </a:p>
              </p:txBody>
            </p:sp>
            <p:sp>
              <p:nvSpPr>
                <p:cNvPr id="11281" name="Oval 8"/>
                <p:cNvSpPr>
                  <a:spLocks noChangeArrowheads="1"/>
                </p:cNvSpPr>
                <p:nvPr/>
              </p:nvSpPr>
              <p:spPr bwMode="auto">
                <a:xfrm>
                  <a:off x="3519" y="482"/>
                  <a:ext cx="1402" cy="1274"/>
                </a:xfrm>
                <a:prstGeom prst="ellipse">
                  <a:avLst/>
                </a:prstGeom>
                <a:solidFill>
                  <a:srgbClr val="FFFFFF"/>
                </a:solidFill>
                <a:ln w="9525">
                  <a:noFill/>
                  <a:round/>
                  <a:headEnd/>
                  <a:tailEnd/>
                </a:ln>
              </p:spPr>
              <p:txBody>
                <a:bodyPr wrap="none" anchor="ctr"/>
                <a:lstStyle/>
                <a:p>
                  <a:endParaRPr lang="en-US"/>
                </a:p>
              </p:txBody>
            </p:sp>
          </p:grpSp>
          <p:sp>
            <p:nvSpPr>
              <p:cNvPr id="11277" name="Rectangle 10"/>
              <p:cNvSpPr>
                <a:spLocks noChangeArrowheads="1"/>
              </p:cNvSpPr>
              <p:nvPr/>
            </p:nvSpPr>
            <p:spPr bwMode="auto">
              <a:xfrm>
                <a:off x="748" y="482"/>
                <a:ext cx="1225" cy="317"/>
              </a:xfrm>
              <a:prstGeom prst="rect">
                <a:avLst/>
              </a:prstGeom>
              <a:solidFill>
                <a:srgbClr val="FFFFFF"/>
              </a:solidFill>
              <a:ln w="9525">
                <a:noFill/>
                <a:miter lim="800000"/>
                <a:headEnd/>
                <a:tailEnd/>
              </a:ln>
            </p:spPr>
            <p:txBody>
              <a:bodyPr wrap="none" anchor="ctr"/>
              <a:lstStyle/>
              <a:p>
                <a:endParaRPr lang="en-US"/>
              </a:p>
            </p:txBody>
          </p:sp>
          <p:sp>
            <p:nvSpPr>
              <p:cNvPr id="11278" name="Rectangle 11"/>
              <p:cNvSpPr>
                <a:spLocks noChangeArrowheads="1"/>
              </p:cNvSpPr>
              <p:nvPr/>
            </p:nvSpPr>
            <p:spPr bwMode="auto">
              <a:xfrm>
                <a:off x="3606" y="482"/>
                <a:ext cx="1315" cy="453"/>
              </a:xfrm>
              <a:prstGeom prst="rect">
                <a:avLst/>
              </a:prstGeom>
              <a:solidFill>
                <a:srgbClr val="FFFFFF"/>
              </a:solidFill>
              <a:ln w="9525">
                <a:noFill/>
                <a:miter lim="800000"/>
                <a:headEnd/>
                <a:tailEnd/>
              </a:ln>
            </p:spPr>
            <p:txBody>
              <a:bodyPr wrap="none" anchor="ctr"/>
              <a:lstStyle/>
              <a:p>
                <a:endParaRPr lang="en-US"/>
              </a:p>
            </p:txBody>
          </p:sp>
        </p:grpSp>
        <p:sp>
          <p:nvSpPr>
            <p:cNvPr id="11273" name="Text Box 15"/>
            <p:cNvSpPr txBox="1">
              <a:spLocks noChangeArrowheads="1"/>
            </p:cNvSpPr>
            <p:nvPr/>
          </p:nvSpPr>
          <p:spPr bwMode="auto">
            <a:xfrm>
              <a:off x="1338" y="1616"/>
              <a:ext cx="953" cy="923"/>
            </a:xfrm>
            <a:prstGeom prst="rect">
              <a:avLst/>
            </a:prstGeom>
            <a:noFill/>
            <a:ln w="9525">
              <a:noFill/>
              <a:miter lim="800000"/>
              <a:headEnd/>
              <a:tailEnd/>
            </a:ln>
          </p:spPr>
          <p:txBody>
            <a:bodyPr>
              <a:spAutoFit/>
            </a:bodyPr>
            <a:lstStyle/>
            <a:p>
              <a:pPr>
                <a:spcBef>
                  <a:spcPct val="50000"/>
                </a:spcBef>
              </a:pPr>
              <a:r>
                <a:rPr lang="en-GB" b="1" dirty="0">
                  <a:latin typeface="Calibri" pitchFamily="34" charset="0"/>
                </a:rPr>
                <a:t>Inputs</a:t>
              </a:r>
              <a:r>
                <a:rPr lang="en-GB" dirty="0">
                  <a:latin typeface="Calibri" pitchFamily="34" charset="0"/>
                </a:rPr>
                <a:t> are the factors of production including raw materials </a:t>
              </a:r>
            </a:p>
          </p:txBody>
        </p:sp>
        <p:sp>
          <p:nvSpPr>
            <p:cNvPr id="11274" name="Text Box 16"/>
            <p:cNvSpPr txBox="1">
              <a:spLocks noChangeArrowheads="1"/>
            </p:cNvSpPr>
            <p:nvPr/>
          </p:nvSpPr>
          <p:spPr bwMode="auto">
            <a:xfrm>
              <a:off x="2744" y="3022"/>
              <a:ext cx="1497" cy="404"/>
            </a:xfrm>
            <a:prstGeom prst="rect">
              <a:avLst/>
            </a:prstGeom>
            <a:noFill/>
            <a:ln w="9525">
              <a:noFill/>
              <a:miter lim="800000"/>
              <a:headEnd/>
              <a:tailEnd/>
            </a:ln>
          </p:spPr>
          <p:txBody>
            <a:bodyPr>
              <a:spAutoFit/>
            </a:bodyPr>
            <a:lstStyle/>
            <a:p>
              <a:pPr>
                <a:spcBef>
                  <a:spcPct val="50000"/>
                </a:spcBef>
              </a:pPr>
              <a:r>
                <a:rPr lang="en-GB" b="1" dirty="0">
                  <a:latin typeface="Calibri" pitchFamily="34" charset="0"/>
                </a:rPr>
                <a:t>Process</a:t>
              </a:r>
              <a:r>
                <a:rPr lang="en-GB" dirty="0">
                  <a:latin typeface="Calibri" pitchFamily="34" charset="0"/>
                </a:rPr>
                <a:t> is the actual making of the product </a:t>
              </a:r>
            </a:p>
          </p:txBody>
        </p:sp>
        <p:sp>
          <p:nvSpPr>
            <p:cNvPr id="11275" name="Text Box 17"/>
            <p:cNvSpPr txBox="1">
              <a:spLocks noChangeArrowheads="1"/>
            </p:cNvSpPr>
            <p:nvPr/>
          </p:nvSpPr>
          <p:spPr bwMode="auto">
            <a:xfrm>
              <a:off x="4558" y="1661"/>
              <a:ext cx="1043" cy="750"/>
            </a:xfrm>
            <a:prstGeom prst="rect">
              <a:avLst/>
            </a:prstGeom>
            <a:noFill/>
            <a:ln w="9525">
              <a:noFill/>
              <a:miter lim="800000"/>
              <a:headEnd/>
              <a:tailEnd/>
            </a:ln>
          </p:spPr>
          <p:txBody>
            <a:bodyPr>
              <a:spAutoFit/>
            </a:bodyPr>
            <a:lstStyle/>
            <a:p>
              <a:pPr>
                <a:spcBef>
                  <a:spcPct val="50000"/>
                </a:spcBef>
              </a:pPr>
              <a:r>
                <a:rPr lang="en-GB" b="1" dirty="0">
                  <a:latin typeface="Calibri" pitchFamily="34" charset="0"/>
                </a:rPr>
                <a:t>Output</a:t>
              </a:r>
              <a:r>
                <a:rPr lang="en-GB" dirty="0">
                  <a:latin typeface="Calibri" pitchFamily="34" charset="0"/>
                </a:rPr>
                <a:t> is the actual finished product ready for sale</a:t>
              </a:r>
            </a:p>
          </p:txBody>
        </p:sp>
      </p:grpSp>
      <p:sp>
        <p:nvSpPr>
          <p:cNvPr id="11270" name="AutoShape 18"/>
          <p:cNvSpPr>
            <a:spLocks noChangeArrowheads="1"/>
          </p:cNvSpPr>
          <p:nvPr/>
        </p:nvSpPr>
        <p:spPr bwMode="auto">
          <a:xfrm>
            <a:off x="250825" y="5589588"/>
            <a:ext cx="8642350" cy="1223962"/>
          </a:xfrm>
          <a:prstGeom prst="roundRect">
            <a:avLst/>
          </a:prstGeom>
          <a:solidFill>
            <a:schemeClr val="accent5"/>
          </a:solidFill>
          <a:ln w="9525">
            <a:solidFill>
              <a:schemeClr val="tx1"/>
            </a:solidFill>
            <a:round/>
            <a:headEnd/>
            <a:tailEnd/>
          </a:ln>
        </p:spPr>
        <p:txBody>
          <a:bodyPr anchor="ctr"/>
          <a:lstStyle/>
          <a:p>
            <a:r>
              <a:rPr lang="en-GB" dirty="0">
                <a:latin typeface="Calibri" pitchFamily="34" charset="0"/>
              </a:rPr>
              <a:t>When inputs are transformed into outputs during production value is added at each stage of the process so that profit can be made</a:t>
            </a:r>
            <a:r>
              <a:rPr lang="en-GB" dirty="0" smtClean="0">
                <a:latin typeface="Calibri" pitchFamily="34" charset="0"/>
              </a:rPr>
              <a:t>.</a:t>
            </a:r>
          </a:p>
          <a:p>
            <a:endParaRPr lang="en-GB" dirty="0" smtClean="0">
              <a:latin typeface="Calibri" pitchFamily="34" charset="0"/>
            </a:endParaRPr>
          </a:p>
          <a:p>
            <a:pPr algn="ctr"/>
            <a:r>
              <a:rPr lang="en-GB" dirty="0" smtClean="0">
                <a:latin typeface="Calibri" pitchFamily="34" charset="0"/>
              </a:rPr>
              <a:t>The </a:t>
            </a:r>
            <a:r>
              <a:rPr lang="en-GB" dirty="0">
                <a:latin typeface="Calibri" pitchFamily="34" charset="0"/>
              </a:rPr>
              <a:t>operations department creates wealth by adding value to the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6" name="Rectangle 2"/>
          <p:cNvSpPr>
            <a:spLocks noChangeArrowheads="1"/>
          </p:cNvSpPr>
          <p:nvPr/>
        </p:nvSpPr>
        <p:spPr bwMode="auto">
          <a:xfrm>
            <a:off x="0" y="-76200"/>
            <a:ext cx="9144000" cy="836613"/>
          </a:xfrm>
          <a:prstGeom prst="rect">
            <a:avLst/>
          </a:prstGeom>
          <a:noFill/>
          <a:ln w="9525">
            <a:noFill/>
            <a:miter lim="800000"/>
            <a:headEnd/>
            <a:tailEnd/>
          </a:ln>
        </p:spPr>
        <p:txBody>
          <a:bodyPr anchor="ctr"/>
          <a:lstStyle/>
          <a:p>
            <a:pPr algn="ctr"/>
            <a:r>
              <a:rPr lang="en-GB" sz="2400" b="1" dirty="0" smtClean="0">
                <a:solidFill>
                  <a:schemeClr val="tx2"/>
                </a:solidFill>
                <a:latin typeface="Verdana" pitchFamily="34" charset="0"/>
              </a:rPr>
              <a:t>Ethical &amp; Environmentally Friendly Practices</a:t>
            </a:r>
            <a:endParaRPr lang="en-GB" sz="2400" b="1" dirty="0">
              <a:solidFill>
                <a:schemeClr val="tx2"/>
              </a:solidFill>
              <a:latin typeface="Verdana" pitchFamily="34" charset="0"/>
            </a:endParaRPr>
          </a:p>
        </p:txBody>
      </p:sp>
      <p:grpSp>
        <p:nvGrpSpPr>
          <p:cNvPr id="2" name="Group 10"/>
          <p:cNvGrpSpPr/>
          <p:nvPr/>
        </p:nvGrpSpPr>
        <p:grpSpPr>
          <a:xfrm>
            <a:off x="2697517" y="609600"/>
            <a:ext cx="6294083" cy="2133600"/>
            <a:chOff x="2697517" y="1041578"/>
            <a:chExt cx="6294083" cy="2133600"/>
          </a:xfrm>
          <a:solidFill>
            <a:schemeClr val="accent5"/>
          </a:solidFill>
        </p:grpSpPr>
        <p:sp>
          <p:nvSpPr>
            <p:cNvPr id="7" name="Freeform 6"/>
            <p:cNvSpPr/>
            <p:nvPr/>
          </p:nvSpPr>
          <p:spPr>
            <a:xfrm rot="19451944">
              <a:off x="2697517" y="2168400"/>
              <a:ext cx="922891" cy="56370"/>
            </a:xfrm>
            <a:custGeom>
              <a:avLst/>
              <a:gdLst>
                <a:gd name="connsiteX0" fmla="*/ 0 w 922891"/>
                <a:gd name="connsiteY0" fmla="*/ 28185 h 56370"/>
                <a:gd name="connsiteX1" fmla="*/ 922891 w 922891"/>
                <a:gd name="connsiteY1" fmla="*/ 28185 h 56370"/>
              </a:gdLst>
              <a:ahLst/>
              <a:cxnLst>
                <a:cxn ang="0">
                  <a:pos x="connsiteX0" y="connsiteY0"/>
                </a:cxn>
                <a:cxn ang="0">
                  <a:pos x="connsiteX1" y="connsiteY1"/>
                </a:cxn>
              </a:cxnLst>
              <a:rect l="l" t="t" r="r" b="b"/>
              <a:pathLst>
                <a:path w="922891" h="56370">
                  <a:moveTo>
                    <a:pt x="0" y="28185"/>
                  </a:moveTo>
                  <a:lnTo>
                    <a:pt x="922891" y="28185"/>
                  </a:lnTo>
                </a:path>
              </a:pathLst>
            </a:custGeom>
            <a:grp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51073" tIns="5113" rIns="451074" bIns="5113" numCol="1" spcCol="1270" anchor="ctr" anchorCtr="0">
              <a:noAutofit/>
            </a:bodyPr>
            <a:lstStyle/>
            <a:p>
              <a:pPr lvl="0" algn="ctr" defTabSz="222250">
                <a:lnSpc>
                  <a:spcPct val="90000"/>
                </a:lnSpc>
                <a:spcBef>
                  <a:spcPct val="0"/>
                </a:spcBef>
                <a:spcAft>
                  <a:spcPct val="35000"/>
                </a:spcAft>
              </a:pPr>
              <a:endParaRPr lang="en-GB" sz="500" kern="1200">
                <a:solidFill>
                  <a:schemeClr val="tx1">
                    <a:lumMod val="95000"/>
                    <a:lumOff val="5000"/>
                  </a:schemeClr>
                </a:solidFill>
              </a:endParaRPr>
            </a:p>
          </p:txBody>
        </p:sp>
        <p:sp>
          <p:nvSpPr>
            <p:cNvPr id="8" name="Freeform 7"/>
            <p:cNvSpPr/>
            <p:nvPr/>
          </p:nvSpPr>
          <p:spPr>
            <a:xfrm>
              <a:off x="3429000" y="1041578"/>
              <a:ext cx="5562600" cy="2133600"/>
            </a:xfrm>
            <a:custGeom>
              <a:avLst/>
              <a:gdLst>
                <a:gd name="connsiteX0" fmla="*/ 0 w 5025658"/>
                <a:gd name="connsiteY0" fmla="*/ 227272 h 2272717"/>
                <a:gd name="connsiteX1" fmla="*/ 66567 w 5025658"/>
                <a:gd name="connsiteY1" fmla="*/ 66566 h 2272717"/>
                <a:gd name="connsiteX2" fmla="*/ 227273 w 5025658"/>
                <a:gd name="connsiteY2" fmla="*/ 0 h 2272717"/>
                <a:gd name="connsiteX3" fmla="*/ 4798386 w 5025658"/>
                <a:gd name="connsiteY3" fmla="*/ 0 h 2272717"/>
                <a:gd name="connsiteX4" fmla="*/ 4959092 w 5025658"/>
                <a:gd name="connsiteY4" fmla="*/ 66567 h 2272717"/>
                <a:gd name="connsiteX5" fmla="*/ 5025658 w 5025658"/>
                <a:gd name="connsiteY5" fmla="*/ 227273 h 2272717"/>
                <a:gd name="connsiteX6" fmla="*/ 5025658 w 5025658"/>
                <a:gd name="connsiteY6" fmla="*/ 2045445 h 2272717"/>
                <a:gd name="connsiteX7" fmla="*/ 4959092 w 5025658"/>
                <a:gd name="connsiteY7" fmla="*/ 2206151 h 2272717"/>
                <a:gd name="connsiteX8" fmla="*/ 4798386 w 5025658"/>
                <a:gd name="connsiteY8" fmla="*/ 2272717 h 2272717"/>
                <a:gd name="connsiteX9" fmla="*/ 227272 w 5025658"/>
                <a:gd name="connsiteY9" fmla="*/ 2272717 h 2272717"/>
                <a:gd name="connsiteX10" fmla="*/ 66566 w 5025658"/>
                <a:gd name="connsiteY10" fmla="*/ 2206150 h 2272717"/>
                <a:gd name="connsiteX11" fmla="*/ 0 w 5025658"/>
                <a:gd name="connsiteY11" fmla="*/ 2045444 h 2272717"/>
                <a:gd name="connsiteX12" fmla="*/ 0 w 5025658"/>
                <a:gd name="connsiteY12" fmla="*/ 227272 h 22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5658" h="2272717">
                  <a:moveTo>
                    <a:pt x="0" y="227272"/>
                  </a:moveTo>
                  <a:cubicBezTo>
                    <a:pt x="0" y="166996"/>
                    <a:pt x="23945" y="109188"/>
                    <a:pt x="66567" y="66566"/>
                  </a:cubicBezTo>
                  <a:cubicBezTo>
                    <a:pt x="109189" y="23944"/>
                    <a:pt x="166996" y="0"/>
                    <a:pt x="227273" y="0"/>
                  </a:cubicBezTo>
                  <a:lnTo>
                    <a:pt x="4798386" y="0"/>
                  </a:lnTo>
                  <a:cubicBezTo>
                    <a:pt x="4858662" y="0"/>
                    <a:pt x="4916470" y="23945"/>
                    <a:pt x="4959092" y="66567"/>
                  </a:cubicBezTo>
                  <a:cubicBezTo>
                    <a:pt x="5001714" y="109189"/>
                    <a:pt x="5025658" y="166996"/>
                    <a:pt x="5025658" y="227273"/>
                  </a:cubicBezTo>
                  <a:lnTo>
                    <a:pt x="5025658" y="2045445"/>
                  </a:lnTo>
                  <a:cubicBezTo>
                    <a:pt x="5025658" y="2105721"/>
                    <a:pt x="5001713" y="2163529"/>
                    <a:pt x="4959092" y="2206151"/>
                  </a:cubicBezTo>
                  <a:cubicBezTo>
                    <a:pt x="4916470" y="2248773"/>
                    <a:pt x="4858663" y="2272717"/>
                    <a:pt x="4798386" y="2272717"/>
                  </a:cubicBezTo>
                  <a:lnTo>
                    <a:pt x="227272" y="2272717"/>
                  </a:lnTo>
                  <a:cubicBezTo>
                    <a:pt x="166996" y="2272717"/>
                    <a:pt x="109188" y="2248772"/>
                    <a:pt x="66566" y="2206150"/>
                  </a:cubicBezTo>
                  <a:cubicBezTo>
                    <a:pt x="23944" y="2163528"/>
                    <a:pt x="0" y="2105721"/>
                    <a:pt x="0" y="2045444"/>
                  </a:cubicBezTo>
                  <a:lnTo>
                    <a:pt x="0" y="227272"/>
                  </a:lnTo>
                  <a:close/>
                </a:path>
              </a:pathLst>
            </a:custGeom>
            <a:grp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6" tIns="77996" rIns="77996" bIns="77996" numCol="1" spcCol="1270" anchor="t" anchorCtr="0">
              <a:noAutofit/>
            </a:bodyPr>
            <a:lstStyle/>
            <a:p>
              <a:pPr lvl="0" algn="ctr" defTabSz="800100">
                <a:spcAft>
                  <a:spcPts val="100"/>
                </a:spcAft>
              </a:pPr>
              <a:r>
                <a:rPr lang="en-GB" sz="1600" b="1" kern="1200" dirty="0" smtClean="0">
                  <a:solidFill>
                    <a:schemeClr val="tx1">
                      <a:lumMod val="95000"/>
                      <a:lumOff val="5000"/>
                    </a:schemeClr>
                  </a:solidFill>
                </a:rPr>
                <a:t>Advantages</a:t>
              </a:r>
            </a:p>
            <a:p>
              <a:pPr marL="173038" lvl="0" indent="-173038" defTabSz="800100">
                <a:spcAft>
                  <a:spcPts val="100"/>
                </a:spcAft>
                <a:buFont typeface="Wingdings" pitchFamily="2" charset="2"/>
                <a:buChar char="ü"/>
              </a:pPr>
              <a:r>
                <a:rPr lang="en-GB" sz="1600" kern="1200" dirty="0" smtClean="0">
                  <a:solidFill>
                    <a:schemeClr val="tx1"/>
                  </a:solidFill>
                </a:rPr>
                <a:t>Items can be reused to make new products</a:t>
              </a:r>
            </a:p>
            <a:p>
              <a:pPr marL="173038" lvl="0" indent="-173038" defTabSz="800100">
                <a:buFont typeface="Wingdings" pitchFamily="2" charset="2"/>
                <a:buChar char="ü"/>
              </a:pPr>
              <a:r>
                <a:rPr lang="en-GB" sz="1600" dirty="0" smtClean="0">
                  <a:solidFill>
                    <a:schemeClr val="tx1"/>
                  </a:solidFill>
                  <a:latin typeface="Calibri" pitchFamily="34" charset="0"/>
                </a:rPr>
                <a:t>Takes less energy to recycle than to extract new materials</a:t>
              </a:r>
            </a:p>
            <a:p>
              <a:pPr marL="173038" lvl="0" indent="-173038" defTabSz="800100">
                <a:buFont typeface="Wingdings" pitchFamily="2" charset="2"/>
                <a:buChar char="ü"/>
              </a:pPr>
              <a:r>
                <a:rPr lang="en-GB" sz="1600" dirty="0" smtClean="0">
                  <a:solidFill>
                    <a:schemeClr val="tx1"/>
                  </a:solidFill>
                  <a:latin typeface="Calibri" pitchFamily="34" charset="0"/>
                </a:rPr>
                <a:t>Limits the items ending up in landfills which reduces cost of landfills as less are required.</a:t>
              </a:r>
            </a:p>
            <a:p>
              <a:pPr marL="173038" lvl="0" indent="-173038" defTabSz="800100">
                <a:buFont typeface="Wingdings" pitchFamily="2" charset="2"/>
                <a:buChar char="ü"/>
              </a:pPr>
              <a:r>
                <a:rPr lang="en-GB" sz="1600" dirty="0" smtClean="0">
                  <a:solidFill>
                    <a:schemeClr val="tx1"/>
                  </a:solidFill>
                  <a:latin typeface="Calibri" pitchFamily="34" charset="0"/>
                </a:rPr>
                <a:t>Improves the image of the organisation</a:t>
              </a:r>
            </a:p>
            <a:p>
              <a:pPr marL="173038" lvl="0" indent="-173038" defTabSz="800100">
                <a:buFont typeface="Wingdings" pitchFamily="2" charset="2"/>
                <a:buChar char="ü"/>
              </a:pPr>
              <a:r>
                <a:rPr lang="en-GB" sz="1600" dirty="0" smtClean="0">
                  <a:solidFill>
                    <a:schemeClr val="tx1"/>
                  </a:solidFill>
                  <a:latin typeface="Calibri" pitchFamily="34" charset="0"/>
                </a:rPr>
                <a:t>May give the business an advantage over competitors</a:t>
              </a:r>
            </a:p>
            <a:p>
              <a:pPr marL="173038" lvl="0" indent="-173038" defTabSz="800100">
                <a:buFont typeface="Wingdings" pitchFamily="2" charset="2"/>
                <a:buChar char="ü"/>
              </a:pPr>
              <a:r>
                <a:rPr lang="en-GB" sz="1600" dirty="0" smtClean="0">
                  <a:solidFill>
                    <a:schemeClr val="tx1"/>
                  </a:solidFill>
                  <a:latin typeface="Calibri" pitchFamily="34" charset="0"/>
                </a:rPr>
                <a:t>May be cheaper to produce using recycled materials</a:t>
              </a:r>
            </a:p>
          </p:txBody>
        </p:sp>
      </p:grpSp>
      <p:grpSp>
        <p:nvGrpSpPr>
          <p:cNvPr id="3" name="Group 11"/>
          <p:cNvGrpSpPr/>
          <p:nvPr/>
        </p:nvGrpSpPr>
        <p:grpSpPr>
          <a:xfrm>
            <a:off x="3130778" y="2576842"/>
            <a:ext cx="5860822" cy="1537958"/>
            <a:chOff x="3130778" y="3008820"/>
            <a:chExt cx="5860822" cy="1537958"/>
          </a:xfrm>
          <a:solidFill>
            <a:schemeClr val="accent5"/>
          </a:solidFill>
        </p:grpSpPr>
        <p:sp>
          <p:nvSpPr>
            <p:cNvPr id="9" name="Freeform 8"/>
            <p:cNvSpPr/>
            <p:nvPr/>
          </p:nvSpPr>
          <p:spPr>
            <a:xfrm rot="2867940">
              <a:off x="2438262" y="3701336"/>
              <a:ext cx="1441401" cy="56370"/>
            </a:xfrm>
            <a:custGeom>
              <a:avLst/>
              <a:gdLst>
                <a:gd name="connsiteX0" fmla="*/ 0 w 1441401"/>
                <a:gd name="connsiteY0" fmla="*/ 28185 h 56370"/>
                <a:gd name="connsiteX1" fmla="*/ 1441401 w 1441401"/>
                <a:gd name="connsiteY1" fmla="*/ 28185 h 56370"/>
              </a:gdLst>
              <a:ahLst/>
              <a:cxnLst>
                <a:cxn ang="0">
                  <a:pos x="connsiteX0" y="connsiteY0"/>
                </a:cxn>
                <a:cxn ang="0">
                  <a:pos x="connsiteX1" y="connsiteY1"/>
                </a:cxn>
              </a:cxnLst>
              <a:rect l="l" t="t" r="r" b="b"/>
              <a:pathLst>
                <a:path w="1441401" h="56370">
                  <a:moveTo>
                    <a:pt x="0" y="28185"/>
                  </a:moveTo>
                  <a:lnTo>
                    <a:pt x="1441401" y="28185"/>
                  </a:lnTo>
                </a:path>
              </a:pathLst>
            </a:custGeom>
            <a:grp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97365" tIns="-7850" rIns="697365" bIns="-7850" numCol="1" spcCol="1270" anchor="ctr" anchorCtr="0">
              <a:noAutofit/>
            </a:bodyPr>
            <a:lstStyle/>
            <a:p>
              <a:pPr lvl="0" algn="ctr" defTabSz="222250">
                <a:lnSpc>
                  <a:spcPct val="90000"/>
                </a:lnSpc>
                <a:spcBef>
                  <a:spcPct val="0"/>
                </a:spcBef>
                <a:spcAft>
                  <a:spcPct val="35000"/>
                </a:spcAft>
              </a:pPr>
              <a:endParaRPr lang="en-GB" sz="500" kern="1200">
                <a:solidFill>
                  <a:schemeClr val="tx1">
                    <a:lumMod val="95000"/>
                    <a:lumOff val="5000"/>
                  </a:schemeClr>
                </a:solidFill>
              </a:endParaRPr>
            </a:p>
          </p:txBody>
        </p:sp>
        <p:sp>
          <p:nvSpPr>
            <p:cNvPr id="10" name="Freeform 9"/>
            <p:cNvSpPr/>
            <p:nvPr/>
          </p:nvSpPr>
          <p:spPr>
            <a:xfrm>
              <a:off x="3429000" y="3327578"/>
              <a:ext cx="5562600" cy="1219200"/>
            </a:xfrm>
            <a:custGeom>
              <a:avLst/>
              <a:gdLst>
                <a:gd name="connsiteX0" fmla="*/ 0 w 5025658"/>
                <a:gd name="connsiteY0" fmla="*/ 88882 h 888819"/>
                <a:gd name="connsiteX1" fmla="*/ 26033 w 5025658"/>
                <a:gd name="connsiteY1" fmla="*/ 26033 h 888819"/>
                <a:gd name="connsiteX2" fmla="*/ 88882 w 5025658"/>
                <a:gd name="connsiteY2" fmla="*/ 0 h 888819"/>
                <a:gd name="connsiteX3" fmla="*/ 4936776 w 5025658"/>
                <a:gd name="connsiteY3" fmla="*/ 0 h 888819"/>
                <a:gd name="connsiteX4" fmla="*/ 4999625 w 5025658"/>
                <a:gd name="connsiteY4" fmla="*/ 26033 h 888819"/>
                <a:gd name="connsiteX5" fmla="*/ 5025658 w 5025658"/>
                <a:gd name="connsiteY5" fmla="*/ 88882 h 888819"/>
                <a:gd name="connsiteX6" fmla="*/ 5025658 w 5025658"/>
                <a:gd name="connsiteY6" fmla="*/ 799937 h 888819"/>
                <a:gd name="connsiteX7" fmla="*/ 4999625 w 5025658"/>
                <a:gd name="connsiteY7" fmla="*/ 862786 h 888819"/>
                <a:gd name="connsiteX8" fmla="*/ 4936776 w 5025658"/>
                <a:gd name="connsiteY8" fmla="*/ 888819 h 888819"/>
                <a:gd name="connsiteX9" fmla="*/ 88882 w 5025658"/>
                <a:gd name="connsiteY9" fmla="*/ 888819 h 888819"/>
                <a:gd name="connsiteX10" fmla="*/ 26033 w 5025658"/>
                <a:gd name="connsiteY10" fmla="*/ 862786 h 888819"/>
                <a:gd name="connsiteX11" fmla="*/ 0 w 5025658"/>
                <a:gd name="connsiteY11" fmla="*/ 799937 h 888819"/>
                <a:gd name="connsiteX12" fmla="*/ 0 w 5025658"/>
                <a:gd name="connsiteY12" fmla="*/ 88882 h 8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5658" h="888819">
                  <a:moveTo>
                    <a:pt x="0" y="88882"/>
                  </a:moveTo>
                  <a:cubicBezTo>
                    <a:pt x="0" y="65309"/>
                    <a:pt x="9364" y="42702"/>
                    <a:pt x="26033" y="26033"/>
                  </a:cubicBezTo>
                  <a:cubicBezTo>
                    <a:pt x="42702" y="9364"/>
                    <a:pt x="65309" y="0"/>
                    <a:pt x="88882" y="0"/>
                  </a:cubicBezTo>
                  <a:lnTo>
                    <a:pt x="4936776" y="0"/>
                  </a:lnTo>
                  <a:cubicBezTo>
                    <a:pt x="4960349" y="0"/>
                    <a:pt x="4982956" y="9364"/>
                    <a:pt x="4999625" y="26033"/>
                  </a:cubicBezTo>
                  <a:cubicBezTo>
                    <a:pt x="5016294" y="42702"/>
                    <a:pt x="5025658" y="65309"/>
                    <a:pt x="5025658" y="88882"/>
                  </a:cubicBezTo>
                  <a:lnTo>
                    <a:pt x="5025658" y="799937"/>
                  </a:lnTo>
                  <a:cubicBezTo>
                    <a:pt x="5025658" y="823510"/>
                    <a:pt x="5016294" y="846117"/>
                    <a:pt x="4999625" y="862786"/>
                  </a:cubicBezTo>
                  <a:cubicBezTo>
                    <a:pt x="4982956" y="879455"/>
                    <a:pt x="4960349" y="888819"/>
                    <a:pt x="4936776" y="888819"/>
                  </a:cubicBezTo>
                  <a:lnTo>
                    <a:pt x="88882" y="888819"/>
                  </a:lnTo>
                  <a:cubicBezTo>
                    <a:pt x="65309" y="888819"/>
                    <a:pt x="42702" y="879455"/>
                    <a:pt x="26033" y="862786"/>
                  </a:cubicBezTo>
                  <a:cubicBezTo>
                    <a:pt x="9364" y="846117"/>
                    <a:pt x="0" y="823510"/>
                    <a:pt x="0" y="799937"/>
                  </a:cubicBezTo>
                  <a:lnTo>
                    <a:pt x="0" y="88882"/>
                  </a:lnTo>
                  <a:close/>
                </a:path>
              </a:pathLst>
            </a:custGeom>
            <a:grp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3" tIns="37463" rIns="37463" bIns="37463" numCol="1" spcCol="1270" anchor="ctr" anchorCtr="0">
              <a:noAutofit/>
            </a:bodyPr>
            <a:lstStyle/>
            <a:p>
              <a:pPr lvl="0" algn="ctr" defTabSz="800100" rtl="0">
                <a:spcBef>
                  <a:spcPct val="0"/>
                </a:spcBef>
              </a:pPr>
              <a:r>
                <a:rPr lang="en-GB" sz="1600" b="1" kern="1200" dirty="0" smtClean="0">
                  <a:solidFill>
                    <a:schemeClr val="tx1">
                      <a:lumMod val="95000"/>
                      <a:lumOff val="5000"/>
                    </a:schemeClr>
                  </a:solidFill>
                </a:rPr>
                <a:t>Disadvantages</a:t>
              </a:r>
            </a:p>
            <a:p>
              <a:pPr marL="173038" lvl="0" indent="-173038" defTabSz="800100" rtl="0">
                <a:spcBef>
                  <a:spcPct val="0"/>
                </a:spcBef>
                <a:buBlip>
                  <a:blip r:embed="rId3"/>
                </a:buBlip>
              </a:pPr>
              <a:r>
                <a:rPr lang="en-GB" sz="1600" kern="1200" dirty="0" smtClean="0">
                  <a:solidFill>
                    <a:schemeClr val="tx1">
                      <a:lumMod val="95000"/>
                      <a:lumOff val="5000"/>
                    </a:schemeClr>
                  </a:solidFill>
                </a:rPr>
                <a:t>Need to be sorted into different categories which takes time</a:t>
              </a:r>
            </a:p>
            <a:p>
              <a:pPr marL="173038" lvl="0" indent="-173038" defTabSz="800100" rtl="0">
                <a:spcBef>
                  <a:spcPct val="0"/>
                </a:spcBef>
                <a:buBlip>
                  <a:blip r:embed="rId3"/>
                </a:buBlip>
              </a:pPr>
              <a:r>
                <a:rPr lang="en-GB" sz="1600" dirty="0" smtClean="0">
                  <a:solidFill>
                    <a:schemeClr val="tx1">
                      <a:lumMod val="95000"/>
                      <a:lumOff val="5000"/>
                    </a:schemeClr>
                  </a:solidFill>
                </a:rPr>
                <a:t>Some items can only be recycled a limited amount of times e.g. Paper</a:t>
              </a:r>
            </a:p>
            <a:p>
              <a:pPr marL="173038" lvl="0" indent="-173038" defTabSz="800100" rtl="0">
                <a:spcBef>
                  <a:spcPct val="0"/>
                </a:spcBef>
                <a:buBlip>
                  <a:blip r:embed="rId3"/>
                </a:buBlip>
              </a:pPr>
              <a:r>
                <a:rPr lang="en-GB" sz="1600" kern="1200" dirty="0" smtClean="0">
                  <a:solidFill>
                    <a:schemeClr val="tx1">
                      <a:lumMod val="95000"/>
                      <a:lumOff val="5000"/>
                    </a:schemeClr>
                  </a:solidFill>
                </a:rPr>
                <a:t>May be seen as inferior</a:t>
              </a:r>
              <a:r>
                <a:rPr lang="en-GB" sz="1600" dirty="0">
                  <a:solidFill>
                    <a:schemeClr val="tx1">
                      <a:lumMod val="95000"/>
                      <a:lumOff val="5000"/>
                    </a:schemeClr>
                  </a:solidFill>
                </a:rPr>
                <a:t> </a:t>
              </a:r>
              <a:r>
                <a:rPr lang="en-GB" sz="1600" dirty="0" smtClean="0">
                  <a:solidFill>
                    <a:schemeClr val="tx1">
                      <a:lumMod val="95000"/>
                      <a:lumOff val="5000"/>
                    </a:schemeClr>
                  </a:solidFill>
                </a:rPr>
                <a:t>or to reduce quality</a:t>
              </a:r>
              <a:endParaRPr lang="en-GB" sz="1600" kern="1200" dirty="0" smtClean="0">
                <a:solidFill>
                  <a:schemeClr val="tx1">
                    <a:lumMod val="95000"/>
                    <a:lumOff val="5000"/>
                  </a:schemeClr>
                </a:solidFill>
              </a:endParaRPr>
            </a:p>
          </p:txBody>
        </p:sp>
      </p:grpSp>
      <p:grpSp>
        <p:nvGrpSpPr>
          <p:cNvPr id="21" name="Group 10"/>
          <p:cNvGrpSpPr/>
          <p:nvPr/>
        </p:nvGrpSpPr>
        <p:grpSpPr>
          <a:xfrm>
            <a:off x="2686861" y="4343400"/>
            <a:ext cx="6294083" cy="1143000"/>
            <a:chOff x="2697517" y="1282878"/>
            <a:chExt cx="6294083" cy="1206499"/>
          </a:xfrm>
          <a:solidFill>
            <a:schemeClr val="accent5"/>
          </a:solidFill>
        </p:grpSpPr>
        <p:sp>
          <p:nvSpPr>
            <p:cNvPr id="22" name="Freeform 21"/>
            <p:cNvSpPr/>
            <p:nvPr/>
          </p:nvSpPr>
          <p:spPr>
            <a:xfrm rot="19451944">
              <a:off x="2697517" y="2168400"/>
              <a:ext cx="922891" cy="56370"/>
            </a:xfrm>
            <a:custGeom>
              <a:avLst/>
              <a:gdLst>
                <a:gd name="connsiteX0" fmla="*/ 0 w 922891"/>
                <a:gd name="connsiteY0" fmla="*/ 28185 h 56370"/>
                <a:gd name="connsiteX1" fmla="*/ 922891 w 922891"/>
                <a:gd name="connsiteY1" fmla="*/ 28185 h 56370"/>
              </a:gdLst>
              <a:ahLst/>
              <a:cxnLst>
                <a:cxn ang="0">
                  <a:pos x="connsiteX0" y="connsiteY0"/>
                </a:cxn>
                <a:cxn ang="0">
                  <a:pos x="connsiteX1" y="connsiteY1"/>
                </a:cxn>
              </a:cxnLst>
              <a:rect l="l" t="t" r="r" b="b"/>
              <a:pathLst>
                <a:path w="922891" h="56370">
                  <a:moveTo>
                    <a:pt x="0" y="28185"/>
                  </a:moveTo>
                  <a:lnTo>
                    <a:pt x="922891" y="28185"/>
                  </a:lnTo>
                </a:path>
              </a:pathLst>
            </a:custGeom>
            <a:grp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51073" tIns="5113" rIns="451074" bIns="5113" numCol="1" spcCol="1270" anchor="ctr" anchorCtr="0">
              <a:noAutofit/>
            </a:bodyPr>
            <a:lstStyle/>
            <a:p>
              <a:pPr lvl="0" algn="ctr" defTabSz="222250">
                <a:lnSpc>
                  <a:spcPct val="90000"/>
                </a:lnSpc>
                <a:spcBef>
                  <a:spcPct val="0"/>
                </a:spcBef>
                <a:spcAft>
                  <a:spcPct val="35000"/>
                </a:spcAft>
              </a:pPr>
              <a:endParaRPr lang="en-GB" sz="500" kern="1200">
                <a:solidFill>
                  <a:schemeClr val="tx1">
                    <a:lumMod val="95000"/>
                    <a:lumOff val="5000"/>
                  </a:schemeClr>
                </a:solidFill>
              </a:endParaRPr>
            </a:p>
          </p:txBody>
        </p:sp>
        <p:sp>
          <p:nvSpPr>
            <p:cNvPr id="23" name="Freeform 22"/>
            <p:cNvSpPr/>
            <p:nvPr/>
          </p:nvSpPr>
          <p:spPr>
            <a:xfrm>
              <a:off x="3429000" y="1282878"/>
              <a:ext cx="5562600" cy="1206499"/>
            </a:xfrm>
            <a:custGeom>
              <a:avLst/>
              <a:gdLst>
                <a:gd name="connsiteX0" fmla="*/ 0 w 5025658"/>
                <a:gd name="connsiteY0" fmla="*/ 227272 h 2272717"/>
                <a:gd name="connsiteX1" fmla="*/ 66567 w 5025658"/>
                <a:gd name="connsiteY1" fmla="*/ 66566 h 2272717"/>
                <a:gd name="connsiteX2" fmla="*/ 227273 w 5025658"/>
                <a:gd name="connsiteY2" fmla="*/ 0 h 2272717"/>
                <a:gd name="connsiteX3" fmla="*/ 4798386 w 5025658"/>
                <a:gd name="connsiteY3" fmla="*/ 0 h 2272717"/>
                <a:gd name="connsiteX4" fmla="*/ 4959092 w 5025658"/>
                <a:gd name="connsiteY4" fmla="*/ 66567 h 2272717"/>
                <a:gd name="connsiteX5" fmla="*/ 5025658 w 5025658"/>
                <a:gd name="connsiteY5" fmla="*/ 227273 h 2272717"/>
                <a:gd name="connsiteX6" fmla="*/ 5025658 w 5025658"/>
                <a:gd name="connsiteY6" fmla="*/ 2045445 h 2272717"/>
                <a:gd name="connsiteX7" fmla="*/ 4959092 w 5025658"/>
                <a:gd name="connsiteY7" fmla="*/ 2206151 h 2272717"/>
                <a:gd name="connsiteX8" fmla="*/ 4798386 w 5025658"/>
                <a:gd name="connsiteY8" fmla="*/ 2272717 h 2272717"/>
                <a:gd name="connsiteX9" fmla="*/ 227272 w 5025658"/>
                <a:gd name="connsiteY9" fmla="*/ 2272717 h 2272717"/>
                <a:gd name="connsiteX10" fmla="*/ 66566 w 5025658"/>
                <a:gd name="connsiteY10" fmla="*/ 2206150 h 2272717"/>
                <a:gd name="connsiteX11" fmla="*/ 0 w 5025658"/>
                <a:gd name="connsiteY11" fmla="*/ 2045444 h 2272717"/>
                <a:gd name="connsiteX12" fmla="*/ 0 w 5025658"/>
                <a:gd name="connsiteY12" fmla="*/ 227272 h 22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5658" h="2272717">
                  <a:moveTo>
                    <a:pt x="0" y="227272"/>
                  </a:moveTo>
                  <a:cubicBezTo>
                    <a:pt x="0" y="166996"/>
                    <a:pt x="23945" y="109188"/>
                    <a:pt x="66567" y="66566"/>
                  </a:cubicBezTo>
                  <a:cubicBezTo>
                    <a:pt x="109189" y="23944"/>
                    <a:pt x="166996" y="0"/>
                    <a:pt x="227273" y="0"/>
                  </a:cubicBezTo>
                  <a:lnTo>
                    <a:pt x="4798386" y="0"/>
                  </a:lnTo>
                  <a:cubicBezTo>
                    <a:pt x="4858662" y="0"/>
                    <a:pt x="4916470" y="23945"/>
                    <a:pt x="4959092" y="66567"/>
                  </a:cubicBezTo>
                  <a:cubicBezTo>
                    <a:pt x="5001714" y="109189"/>
                    <a:pt x="5025658" y="166996"/>
                    <a:pt x="5025658" y="227273"/>
                  </a:cubicBezTo>
                  <a:lnTo>
                    <a:pt x="5025658" y="2045445"/>
                  </a:lnTo>
                  <a:cubicBezTo>
                    <a:pt x="5025658" y="2105721"/>
                    <a:pt x="5001713" y="2163529"/>
                    <a:pt x="4959092" y="2206151"/>
                  </a:cubicBezTo>
                  <a:cubicBezTo>
                    <a:pt x="4916470" y="2248773"/>
                    <a:pt x="4858663" y="2272717"/>
                    <a:pt x="4798386" y="2272717"/>
                  </a:cubicBezTo>
                  <a:lnTo>
                    <a:pt x="227272" y="2272717"/>
                  </a:lnTo>
                  <a:cubicBezTo>
                    <a:pt x="166996" y="2272717"/>
                    <a:pt x="109188" y="2248772"/>
                    <a:pt x="66566" y="2206150"/>
                  </a:cubicBezTo>
                  <a:cubicBezTo>
                    <a:pt x="23944" y="2163528"/>
                    <a:pt x="0" y="2105721"/>
                    <a:pt x="0" y="2045444"/>
                  </a:cubicBezTo>
                  <a:lnTo>
                    <a:pt x="0" y="227272"/>
                  </a:lnTo>
                  <a:close/>
                </a:path>
              </a:pathLst>
            </a:custGeom>
            <a:grp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6" tIns="77996" rIns="77996" bIns="77996" numCol="1" spcCol="1270" anchor="ctr" anchorCtr="0">
              <a:noAutofit/>
            </a:bodyPr>
            <a:lstStyle/>
            <a:p>
              <a:pPr lvl="0" algn="ctr" defTabSz="800100">
                <a:lnSpc>
                  <a:spcPct val="90000"/>
                </a:lnSpc>
                <a:spcBef>
                  <a:spcPts val="300"/>
                </a:spcBef>
                <a:spcAft>
                  <a:spcPts val="100"/>
                </a:spcAft>
              </a:pPr>
              <a:r>
                <a:rPr lang="en-GB" sz="1600" b="1" kern="1200" dirty="0" smtClean="0">
                  <a:solidFill>
                    <a:schemeClr val="tx1"/>
                  </a:solidFill>
                </a:rPr>
                <a:t>Advantages</a:t>
              </a:r>
            </a:p>
            <a:p>
              <a:pPr marL="173038" lvl="0" indent="-173038" defTabSz="800100">
                <a:lnSpc>
                  <a:spcPct val="90000"/>
                </a:lnSpc>
                <a:spcBef>
                  <a:spcPts val="300"/>
                </a:spcBef>
                <a:buFont typeface="Wingdings" pitchFamily="2" charset="2"/>
                <a:buChar char="ü"/>
              </a:pPr>
              <a:r>
                <a:rPr lang="en-GB" sz="1600" dirty="0" smtClean="0">
                  <a:solidFill>
                    <a:schemeClr val="tx1"/>
                  </a:solidFill>
                  <a:latin typeface="Calibri" pitchFamily="34" charset="0"/>
                </a:rPr>
                <a:t>This reduces the cost of producing the product i.e. packaging costs</a:t>
              </a:r>
            </a:p>
            <a:p>
              <a:pPr marL="173038" lvl="0" indent="-173038" defTabSz="800100">
                <a:lnSpc>
                  <a:spcPct val="90000"/>
                </a:lnSpc>
                <a:spcBef>
                  <a:spcPts val="300"/>
                </a:spcBef>
                <a:buFont typeface="Wingdings" pitchFamily="2" charset="2"/>
                <a:buChar char="ü"/>
              </a:pPr>
              <a:r>
                <a:rPr lang="en-GB" sz="1600" dirty="0" smtClean="0">
                  <a:solidFill>
                    <a:schemeClr val="tx1"/>
                  </a:solidFill>
                  <a:latin typeface="Calibri" pitchFamily="34" charset="0"/>
                </a:rPr>
                <a:t>Is also good for the environment so improves the image and reputation of the business</a:t>
              </a:r>
            </a:p>
          </p:txBody>
        </p:sp>
      </p:grpSp>
      <p:grpSp>
        <p:nvGrpSpPr>
          <p:cNvPr id="24" name="Group 11"/>
          <p:cNvGrpSpPr/>
          <p:nvPr/>
        </p:nvGrpSpPr>
        <p:grpSpPr>
          <a:xfrm>
            <a:off x="2622725" y="5562600"/>
            <a:ext cx="6368875" cy="1219201"/>
            <a:chOff x="2633381" y="2794177"/>
            <a:chExt cx="6368875" cy="1219201"/>
          </a:xfrm>
          <a:solidFill>
            <a:schemeClr val="accent5"/>
          </a:solidFill>
        </p:grpSpPr>
        <p:sp>
          <p:nvSpPr>
            <p:cNvPr id="25" name="Freeform 24"/>
            <p:cNvSpPr/>
            <p:nvPr/>
          </p:nvSpPr>
          <p:spPr>
            <a:xfrm rot="2637674" flipV="1">
              <a:off x="2633381" y="3183910"/>
              <a:ext cx="1155350" cy="338776"/>
            </a:xfrm>
            <a:custGeom>
              <a:avLst/>
              <a:gdLst>
                <a:gd name="connsiteX0" fmla="*/ 0 w 1441401"/>
                <a:gd name="connsiteY0" fmla="*/ 28185 h 56370"/>
                <a:gd name="connsiteX1" fmla="*/ 1441401 w 1441401"/>
                <a:gd name="connsiteY1" fmla="*/ 28185 h 56370"/>
              </a:gdLst>
              <a:ahLst/>
              <a:cxnLst>
                <a:cxn ang="0">
                  <a:pos x="connsiteX0" y="connsiteY0"/>
                </a:cxn>
                <a:cxn ang="0">
                  <a:pos x="connsiteX1" y="connsiteY1"/>
                </a:cxn>
              </a:cxnLst>
              <a:rect l="l" t="t" r="r" b="b"/>
              <a:pathLst>
                <a:path w="1441401" h="56370">
                  <a:moveTo>
                    <a:pt x="0" y="28185"/>
                  </a:moveTo>
                  <a:lnTo>
                    <a:pt x="1441401" y="28185"/>
                  </a:lnTo>
                </a:path>
              </a:pathLst>
            </a:custGeom>
            <a:grp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97365" tIns="-7850" rIns="697365" bIns="-7850" numCol="1" spcCol="1270" anchor="ctr" anchorCtr="0">
              <a:noAutofit/>
            </a:bodyPr>
            <a:lstStyle/>
            <a:p>
              <a:pPr lvl="0" algn="ctr" defTabSz="222250">
                <a:lnSpc>
                  <a:spcPct val="90000"/>
                </a:lnSpc>
                <a:spcBef>
                  <a:spcPct val="0"/>
                </a:spcBef>
                <a:spcAft>
                  <a:spcPct val="35000"/>
                </a:spcAft>
              </a:pPr>
              <a:endParaRPr lang="en-GB" sz="500" kern="1200">
                <a:solidFill>
                  <a:schemeClr val="tx1">
                    <a:lumMod val="95000"/>
                    <a:lumOff val="5000"/>
                  </a:schemeClr>
                </a:solidFill>
              </a:endParaRPr>
            </a:p>
          </p:txBody>
        </p:sp>
        <p:sp>
          <p:nvSpPr>
            <p:cNvPr id="26" name="Freeform 25"/>
            <p:cNvSpPr/>
            <p:nvPr/>
          </p:nvSpPr>
          <p:spPr>
            <a:xfrm>
              <a:off x="3429000" y="2794177"/>
              <a:ext cx="5573256" cy="1219201"/>
            </a:xfrm>
            <a:custGeom>
              <a:avLst/>
              <a:gdLst>
                <a:gd name="connsiteX0" fmla="*/ 0 w 5025658"/>
                <a:gd name="connsiteY0" fmla="*/ 88882 h 888819"/>
                <a:gd name="connsiteX1" fmla="*/ 26033 w 5025658"/>
                <a:gd name="connsiteY1" fmla="*/ 26033 h 888819"/>
                <a:gd name="connsiteX2" fmla="*/ 88882 w 5025658"/>
                <a:gd name="connsiteY2" fmla="*/ 0 h 888819"/>
                <a:gd name="connsiteX3" fmla="*/ 4936776 w 5025658"/>
                <a:gd name="connsiteY3" fmla="*/ 0 h 888819"/>
                <a:gd name="connsiteX4" fmla="*/ 4999625 w 5025658"/>
                <a:gd name="connsiteY4" fmla="*/ 26033 h 888819"/>
                <a:gd name="connsiteX5" fmla="*/ 5025658 w 5025658"/>
                <a:gd name="connsiteY5" fmla="*/ 88882 h 888819"/>
                <a:gd name="connsiteX6" fmla="*/ 5025658 w 5025658"/>
                <a:gd name="connsiteY6" fmla="*/ 799937 h 888819"/>
                <a:gd name="connsiteX7" fmla="*/ 4999625 w 5025658"/>
                <a:gd name="connsiteY7" fmla="*/ 862786 h 888819"/>
                <a:gd name="connsiteX8" fmla="*/ 4936776 w 5025658"/>
                <a:gd name="connsiteY8" fmla="*/ 888819 h 888819"/>
                <a:gd name="connsiteX9" fmla="*/ 88882 w 5025658"/>
                <a:gd name="connsiteY9" fmla="*/ 888819 h 888819"/>
                <a:gd name="connsiteX10" fmla="*/ 26033 w 5025658"/>
                <a:gd name="connsiteY10" fmla="*/ 862786 h 888819"/>
                <a:gd name="connsiteX11" fmla="*/ 0 w 5025658"/>
                <a:gd name="connsiteY11" fmla="*/ 799937 h 888819"/>
                <a:gd name="connsiteX12" fmla="*/ 0 w 5025658"/>
                <a:gd name="connsiteY12" fmla="*/ 88882 h 8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5658" h="888819">
                  <a:moveTo>
                    <a:pt x="0" y="88882"/>
                  </a:moveTo>
                  <a:cubicBezTo>
                    <a:pt x="0" y="65309"/>
                    <a:pt x="9364" y="42702"/>
                    <a:pt x="26033" y="26033"/>
                  </a:cubicBezTo>
                  <a:cubicBezTo>
                    <a:pt x="42702" y="9364"/>
                    <a:pt x="65309" y="0"/>
                    <a:pt x="88882" y="0"/>
                  </a:cubicBezTo>
                  <a:lnTo>
                    <a:pt x="4936776" y="0"/>
                  </a:lnTo>
                  <a:cubicBezTo>
                    <a:pt x="4960349" y="0"/>
                    <a:pt x="4982956" y="9364"/>
                    <a:pt x="4999625" y="26033"/>
                  </a:cubicBezTo>
                  <a:cubicBezTo>
                    <a:pt x="5016294" y="42702"/>
                    <a:pt x="5025658" y="65309"/>
                    <a:pt x="5025658" y="88882"/>
                  </a:cubicBezTo>
                  <a:lnTo>
                    <a:pt x="5025658" y="799937"/>
                  </a:lnTo>
                  <a:cubicBezTo>
                    <a:pt x="5025658" y="823510"/>
                    <a:pt x="5016294" y="846117"/>
                    <a:pt x="4999625" y="862786"/>
                  </a:cubicBezTo>
                  <a:cubicBezTo>
                    <a:pt x="4982956" y="879455"/>
                    <a:pt x="4960349" y="888819"/>
                    <a:pt x="4936776" y="888819"/>
                  </a:cubicBezTo>
                  <a:lnTo>
                    <a:pt x="88882" y="888819"/>
                  </a:lnTo>
                  <a:cubicBezTo>
                    <a:pt x="65309" y="888819"/>
                    <a:pt x="42702" y="879455"/>
                    <a:pt x="26033" y="862786"/>
                  </a:cubicBezTo>
                  <a:cubicBezTo>
                    <a:pt x="9364" y="846117"/>
                    <a:pt x="0" y="823510"/>
                    <a:pt x="0" y="799937"/>
                  </a:cubicBezTo>
                  <a:lnTo>
                    <a:pt x="0" y="88882"/>
                  </a:lnTo>
                  <a:close/>
                </a:path>
              </a:pathLst>
            </a:custGeom>
            <a:grp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63" tIns="37463" rIns="37463" bIns="37463" numCol="1" spcCol="1270" anchor="ctr" anchorCtr="0">
              <a:noAutofit/>
            </a:bodyPr>
            <a:lstStyle/>
            <a:p>
              <a:pPr lvl="0" algn="ctr" defTabSz="800100" rtl="0">
                <a:lnSpc>
                  <a:spcPct val="90000"/>
                </a:lnSpc>
                <a:spcBef>
                  <a:spcPct val="0"/>
                </a:spcBef>
                <a:spcAft>
                  <a:spcPct val="35000"/>
                </a:spcAft>
              </a:pPr>
              <a:r>
                <a:rPr lang="en-GB" sz="1600" b="1" kern="1200" dirty="0" smtClean="0">
                  <a:solidFill>
                    <a:schemeClr val="tx1">
                      <a:lumMod val="95000"/>
                      <a:lumOff val="5000"/>
                    </a:schemeClr>
                  </a:solidFill>
                </a:rPr>
                <a:t>Disadvantages</a:t>
              </a:r>
            </a:p>
            <a:p>
              <a:pPr marL="173038" lvl="0" indent="-173038" defTabSz="800100">
                <a:lnSpc>
                  <a:spcPct val="90000"/>
                </a:lnSpc>
                <a:spcBef>
                  <a:spcPct val="0"/>
                </a:spcBef>
                <a:spcAft>
                  <a:spcPct val="35000"/>
                </a:spcAft>
                <a:buBlip>
                  <a:blip r:embed="rId3"/>
                </a:buBlip>
              </a:pPr>
              <a:r>
                <a:rPr lang="en-GB" sz="1600" dirty="0" smtClean="0">
                  <a:solidFill>
                    <a:schemeClr val="tx1"/>
                  </a:solidFill>
                  <a:latin typeface="Calibri" pitchFamily="34" charset="0"/>
                </a:rPr>
                <a:t>Eco-friendly recyclable packaging is likely to be more expensive.</a:t>
              </a:r>
            </a:p>
            <a:p>
              <a:pPr marL="173038" lvl="0" indent="-173038" defTabSz="800100">
                <a:lnSpc>
                  <a:spcPct val="90000"/>
                </a:lnSpc>
                <a:spcBef>
                  <a:spcPct val="0"/>
                </a:spcBef>
                <a:spcAft>
                  <a:spcPct val="35000"/>
                </a:spcAft>
                <a:buBlip>
                  <a:blip r:embed="rId3"/>
                </a:buBlip>
              </a:pPr>
              <a:r>
                <a:rPr lang="en-GB" sz="1600" kern="1200" dirty="0" smtClean="0">
                  <a:solidFill>
                    <a:schemeClr val="tx1"/>
                  </a:solidFill>
                  <a:latin typeface="Calibri" pitchFamily="34" charset="0"/>
                </a:rPr>
                <a:t>Possible drop in the quality of the product in the eyes of the customer.</a:t>
              </a:r>
              <a:endParaRPr lang="en-GB" sz="1600" kern="1200" dirty="0">
                <a:solidFill>
                  <a:schemeClr val="tx1"/>
                </a:solidFill>
              </a:endParaRPr>
            </a:p>
          </p:txBody>
        </p:sp>
      </p:grpSp>
      <p:sp>
        <p:nvSpPr>
          <p:cNvPr id="27" name="Freeform 26"/>
          <p:cNvSpPr/>
          <p:nvPr/>
        </p:nvSpPr>
        <p:spPr>
          <a:xfrm>
            <a:off x="228600" y="4267200"/>
            <a:ext cx="2545449" cy="2514600"/>
          </a:xfrm>
          <a:custGeom>
            <a:avLst/>
            <a:gdLst>
              <a:gd name="connsiteX0" fmla="*/ 0 w 2545449"/>
              <a:gd name="connsiteY0" fmla="*/ 197193 h 1971934"/>
              <a:gd name="connsiteX1" fmla="*/ 57757 w 2545449"/>
              <a:gd name="connsiteY1" fmla="*/ 57757 h 1971934"/>
              <a:gd name="connsiteX2" fmla="*/ 197194 w 2545449"/>
              <a:gd name="connsiteY2" fmla="*/ 1 h 1971934"/>
              <a:gd name="connsiteX3" fmla="*/ 2348256 w 2545449"/>
              <a:gd name="connsiteY3" fmla="*/ 0 h 1971934"/>
              <a:gd name="connsiteX4" fmla="*/ 2487692 w 2545449"/>
              <a:gd name="connsiteY4" fmla="*/ 57757 h 1971934"/>
              <a:gd name="connsiteX5" fmla="*/ 2545448 w 2545449"/>
              <a:gd name="connsiteY5" fmla="*/ 197194 h 1971934"/>
              <a:gd name="connsiteX6" fmla="*/ 2545449 w 2545449"/>
              <a:gd name="connsiteY6" fmla="*/ 1774741 h 1971934"/>
              <a:gd name="connsiteX7" fmla="*/ 2487692 w 2545449"/>
              <a:gd name="connsiteY7" fmla="*/ 1914178 h 1971934"/>
              <a:gd name="connsiteX8" fmla="*/ 2348255 w 2545449"/>
              <a:gd name="connsiteY8" fmla="*/ 1971934 h 1971934"/>
              <a:gd name="connsiteX9" fmla="*/ 197193 w 2545449"/>
              <a:gd name="connsiteY9" fmla="*/ 1971934 h 1971934"/>
              <a:gd name="connsiteX10" fmla="*/ 57756 w 2545449"/>
              <a:gd name="connsiteY10" fmla="*/ 1914177 h 1971934"/>
              <a:gd name="connsiteX11" fmla="*/ 0 w 2545449"/>
              <a:gd name="connsiteY11" fmla="*/ 1774740 h 1971934"/>
              <a:gd name="connsiteX12" fmla="*/ 0 w 2545449"/>
              <a:gd name="connsiteY12" fmla="*/ 197193 h 197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5449" h="1971934">
                <a:moveTo>
                  <a:pt x="0" y="197193"/>
                </a:moveTo>
                <a:cubicBezTo>
                  <a:pt x="0" y="144894"/>
                  <a:pt x="20776" y="94737"/>
                  <a:pt x="57757" y="57757"/>
                </a:cubicBezTo>
                <a:cubicBezTo>
                  <a:pt x="94738" y="20776"/>
                  <a:pt x="144895" y="1"/>
                  <a:pt x="197194" y="1"/>
                </a:cubicBezTo>
                <a:lnTo>
                  <a:pt x="2348256" y="0"/>
                </a:lnTo>
                <a:cubicBezTo>
                  <a:pt x="2400555" y="0"/>
                  <a:pt x="2450712" y="20776"/>
                  <a:pt x="2487692" y="57757"/>
                </a:cubicBezTo>
                <a:cubicBezTo>
                  <a:pt x="2524673" y="94738"/>
                  <a:pt x="2545448" y="144895"/>
                  <a:pt x="2545448" y="197194"/>
                </a:cubicBezTo>
                <a:cubicBezTo>
                  <a:pt x="2545448" y="723043"/>
                  <a:pt x="2545449" y="1248892"/>
                  <a:pt x="2545449" y="1774741"/>
                </a:cubicBezTo>
                <a:cubicBezTo>
                  <a:pt x="2545449" y="1827040"/>
                  <a:pt x="2524673" y="1877197"/>
                  <a:pt x="2487692" y="1914178"/>
                </a:cubicBezTo>
                <a:cubicBezTo>
                  <a:pt x="2450711" y="1951159"/>
                  <a:pt x="2400554" y="1971934"/>
                  <a:pt x="2348255" y="1971934"/>
                </a:cubicBezTo>
                <a:lnTo>
                  <a:pt x="197193" y="1971934"/>
                </a:lnTo>
                <a:cubicBezTo>
                  <a:pt x="144894" y="1971934"/>
                  <a:pt x="94737" y="1951158"/>
                  <a:pt x="57756" y="1914177"/>
                </a:cubicBezTo>
                <a:cubicBezTo>
                  <a:pt x="20775" y="1877196"/>
                  <a:pt x="0" y="1827039"/>
                  <a:pt x="0" y="1774740"/>
                </a:cubicBezTo>
                <a:lnTo>
                  <a:pt x="0" y="197193"/>
                </a:lnTo>
                <a:close/>
              </a:path>
            </a:pathLst>
          </a:custGeom>
          <a:solidFill>
            <a:schemeClr val="accent5"/>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86" tIns="69186" rIns="69186" bIns="69186" numCol="1" spcCol="1270" anchor="t" anchorCtr="0">
            <a:noAutofit/>
          </a:bodyPr>
          <a:lstStyle/>
          <a:p>
            <a:pPr algn="ctr"/>
            <a:r>
              <a:rPr lang="en-GB" b="1" dirty="0" smtClean="0">
                <a:solidFill>
                  <a:schemeClr val="tx1"/>
                </a:solidFill>
                <a:latin typeface="Calibri" pitchFamily="34" charset="0"/>
              </a:rPr>
              <a:t>Minimise Packaging</a:t>
            </a:r>
          </a:p>
          <a:p>
            <a:pPr algn="ctr"/>
            <a:endParaRPr lang="en-GB" sz="900" dirty="0" smtClean="0">
              <a:solidFill>
                <a:schemeClr val="tx1"/>
              </a:solidFill>
              <a:latin typeface="Calibri" pitchFamily="34" charset="0"/>
            </a:endParaRPr>
          </a:p>
          <a:p>
            <a:pPr algn="ctr"/>
            <a:r>
              <a:rPr lang="en-GB" dirty="0" smtClean="0">
                <a:solidFill>
                  <a:schemeClr val="tx1"/>
                </a:solidFill>
                <a:latin typeface="Calibri" pitchFamily="34" charset="0"/>
              </a:rPr>
              <a:t>Using only the necessary amount of packaging required which still maintains the product’s quality.</a:t>
            </a:r>
            <a:endParaRPr lang="en-GB" dirty="0">
              <a:solidFill>
                <a:schemeClr val="tx1"/>
              </a:solidFill>
              <a:latin typeface="Calibri" pitchFamily="34" charset="0"/>
            </a:endParaRPr>
          </a:p>
        </p:txBody>
      </p:sp>
      <p:grpSp>
        <p:nvGrpSpPr>
          <p:cNvPr id="29" name="Group 28"/>
          <p:cNvGrpSpPr/>
          <p:nvPr/>
        </p:nvGrpSpPr>
        <p:grpSpPr>
          <a:xfrm>
            <a:off x="239256" y="685798"/>
            <a:ext cx="2545449" cy="3429002"/>
            <a:chOff x="239256" y="685798"/>
            <a:chExt cx="2545449" cy="3429002"/>
          </a:xfrm>
        </p:grpSpPr>
        <p:sp>
          <p:nvSpPr>
            <p:cNvPr id="6" name="Freeform 5"/>
            <p:cNvSpPr/>
            <p:nvPr/>
          </p:nvSpPr>
          <p:spPr>
            <a:xfrm>
              <a:off x="239256" y="685798"/>
              <a:ext cx="2545449" cy="3429002"/>
            </a:xfrm>
            <a:custGeom>
              <a:avLst/>
              <a:gdLst>
                <a:gd name="connsiteX0" fmla="*/ 0 w 2545449"/>
                <a:gd name="connsiteY0" fmla="*/ 197193 h 1971934"/>
                <a:gd name="connsiteX1" fmla="*/ 57757 w 2545449"/>
                <a:gd name="connsiteY1" fmla="*/ 57757 h 1971934"/>
                <a:gd name="connsiteX2" fmla="*/ 197194 w 2545449"/>
                <a:gd name="connsiteY2" fmla="*/ 1 h 1971934"/>
                <a:gd name="connsiteX3" fmla="*/ 2348256 w 2545449"/>
                <a:gd name="connsiteY3" fmla="*/ 0 h 1971934"/>
                <a:gd name="connsiteX4" fmla="*/ 2487692 w 2545449"/>
                <a:gd name="connsiteY4" fmla="*/ 57757 h 1971934"/>
                <a:gd name="connsiteX5" fmla="*/ 2545448 w 2545449"/>
                <a:gd name="connsiteY5" fmla="*/ 197194 h 1971934"/>
                <a:gd name="connsiteX6" fmla="*/ 2545449 w 2545449"/>
                <a:gd name="connsiteY6" fmla="*/ 1774741 h 1971934"/>
                <a:gd name="connsiteX7" fmla="*/ 2487692 w 2545449"/>
                <a:gd name="connsiteY7" fmla="*/ 1914178 h 1971934"/>
                <a:gd name="connsiteX8" fmla="*/ 2348255 w 2545449"/>
                <a:gd name="connsiteY8" fmla="*/ 1971934 h 1971934"/>
                <a:gd name="connsiteX9" fmla="*/ 197193 w 2545449"/>
                <a:gd name="connsiteY9" fmla="*/ 1971934 h 1971934"/>
                <a:gd name="connsiteX10" fmla="*/ 57756 w 2545449"/>
                <a:gd name="connsiteY10" fmla="*/ 1914177 h 1971934"/>
                <a:gd name="connsiteX11" fmla="*/ 0 w 2545449"/>
                <a:gd name="connsiteY11" fmla="*/ 1774740 h 1971934"/>
                <a:gd name="connsiteX12" fmla="*/ 0 w 2545449"/>
                <a:gd name="connsiteY12" fmla="*/ 197193 h 197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5449" h="1971934">
                  <a:moveTo>
                    <a:pt x="0" y="197193"/>
                  </a:moveTo>
                  <a:cubicBezTo>
                    <a:pt x="0" y="144894"/>
                    <a:pt x="20776" y="94737"/>
                    <a:pt x="57757" y="57757"/>
                  </a:cubicBezTo>
                  <a:cubicBezTo>
                    <a:pt x="94738" y="20776"/>
                    <a:pt x="144895" y="1"/>
                    <a:pt x="197194" y="1"/>
                  </a:cubicBezTo>
                  <a:lnTo>
                    <a:pt x="2348256" y="0"/>
                  </a:lnTo>
                  <a:cubicBezTo>
                    <a:pt x="2400555" y="0"/>
                    <a:pt x="2450712" y="20776"/>
                    <a:pt x="2487692" y="57757"/>
                  </a:cubicBezTo>
                  <a:cubicBezTo>
                    <a:pt x="2524673" y="94738"/>
                    <a:pt x="2545448" y="144895"/>
                    <a:pt x="2545448" y="197194"/>
                  </a:cubicBezTo>
                  <a:cubicBezTo>
                    <a:pt x="2545448" y="723043"/>
                    <a:pt x="2545449" y="1248892"/>
                    <a:pt x="2545449" y="1774741"/>
                  </a:cubicBezTo>
                  <a:cubicBezTo>
                    <a:pt x="2545449" y="1827040"/>
                    <a:pt x="2524673" y="1877197"/>
                    <a:pt x="2487692" y="1914178"/>
                  </a:cubicBezTo>
                  <a:cubicBezTo>
                    <a:pt x="2450711" y="1951159"/>
                    <a:pt x="2400554" y="1971934"/>
                    <a:pt x="2348255" y="1971934"/>
                  </a:cubicBezTo>
                  <a:lnTo>
                    <a:pt x="197193" y="1971934"/>
                  </a:lnTo>
                  <a:cubicBezTo>
                    <a:pt x="144894" y="1971934"/>
                    <a:pt x="94737" y="1951158"/>
                    <a:pt x="57756" y="1914177"/>
                  </a:cubicBezTo>
                  <a:cubicBezTo>
                    <a:pt x="20775" y="1877196"/>
                    <a:pt x="0" y="1827039"/>
                    <a:pt x="0" y="1774740"/>
                  </a:cubicBezTo>
                  <a:lnTo>
                    <a:pt x="0" y="197193"/>
                  </a:lnTo>
                  <a:close/>
                </a:path>
              </a:pathLst>
            </a:custGeom>
            <a:solidFill>
              <a:schemeClr val="accent5"/>
            </a:solidFill>
            <a:ln w="12700">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86" tIns="69186" rIns="69186" bIns="69186" numCol="1" spcCol="1270" anchor="t" anchorCtr="0">
              <a:noAutofit/>
            </a:bodyPr>
            <a:lstStyle/>
            <a:p>
              <a:pPr algn="ctr"/>
              <a:r>
                <a:rPr lang="en-GB" b="1" dirty="0" smtClean="0">
                  <a:solidFill>
                    <a:schemeClr val="tx1"/>
                  </a:solidFill>
                  <a:latin typeface="Calibri" pitchFamily="34" charset="0"/>
                </a:rPr>
                <a:t>Recycling</a:t>
              </a:r>
            </a:p>
            <a:p>
              <a:pPr algn="ctr"/>
              <a:endParaRPr lang="en-GB" sz="900" dirty="0" smtClean="0">
                <a:solidFill>
                  <a:schemeClr val="tx1"/>
                </a:solidFill>
                <a:latin typeface="Calibri" pitchFamily="34" charset="0"/>
              </a:endParaRPr>
            </a:p>
            <a:p>
              <a:pPr algn="ctr"/>
              <a:r>
                <a:rPr lang="en-GB" dirty="0" smtClean="0">
                  <a:solidFill>
                    <a:schemeClr val="tx1"/>
                  </a:solidFill>
                  <a:latin typeface="Calibri" pitchFamily="34" charset="0"/>
                </a:rPr>
                <a:t>Try to encourage employees to put rubbish in the appropriate coloured bins and by re-using materials used in the production process </a:t>
              </a:r>
              <a:r>
                <a:rPr lang="en-GB" dirty="0" err="1" smtClean="0">
                  <a:solidFill>
                    <a:schemeClr val="tx1"/>
                  </a:solidFill>
                  <a:latin typeface="Calibri" pitchFamily="34" charset="0"/>
                </a:rPr>
                <a:t>eg</a:t>
              </a:r>
              <a:r>
                <a:rPr lang="en-GB" dirty="0" smtClean="0">
                  <a:solidFill>
                    <a:schemeClr val="tx1"/>
                  </a:solidFill>
                  <a:latin typeface="Calibri" pitchFamily="34" charset="0"/>
                </a:rPr>
                <a:t> McDonalds recycle the cooking oil they use.</a:t>
              </a:r>
              <a:endParaRPr lang="en-GB" dirty="0">
                <a:solidFill>
                  <a:schemeClr val="tx1"/>
                </a:solidFill>
                <a:latin typeface="Calibri" pitchFamily="34" charset="0"/>
              </a:endParaRPr>
            </a:p>
          </p:txBody>
        </p:sp>
        <p:pic>
          <p:nvPicPr>
            <p:cNvPr id="4098" name="Picture 2" descr="https://openclipart.org/image/800px/svg_to_png/167721/greenrecycle.png"/>
            <p:cNvPicPr>
              <a:picLocks noChangeAspect="1" noChangeArrowheads="1"/>
            </p:cNvPicPr>
            <p:nvPr/>
          </p:nvPicPr>
          <p:blipFill>
            <a:blip r:embed="rId4" cstate="print"/>
            <a:srcRect/>
            <a:stretch>
              <a:fillRect/>
            </a:stretch>
          </p:blipFill>
          <p:spPr bwMode="auto">
            <a:xfrm>
              <a:off x="1157836" y="3419475"/>
              <a:ext cx="747164" cy="695325"/>
            </a:xfrm>
            <a:prstGeom prst="rect">
              <a:avLst/>
            </a:prstGeom>
            <a:noFill/>
          </p:spPr>
        </p:pic>
      </p:grpSp>
      <p:sp>
        <p:nvSpPr>
          <p:cNvPr id="30" name="Slide Number Placeholder 29"/>
          <p:cNvSpPr>
            <a:spLocks noGrp="1"/>
          </p:cNvSpPr>
          <p:nvPr>
            <p:ph type="sldNum" sz="quarter" idx="12"/>
          </p:nvPr>
        </p:nvSpPr>
        <p:spPr/>
        <p:txBody>
          <a:bodyPr/>
          <a:lstStyle/>
          <a:p>
            <a:pPr>
              <a:defRPr/>
            </a:pPr>
            <a:fld id="{8D4C895E-3311-44B2-826F-99421C7AB70D}" type="slidenum">
              <a:rPr lang="en-GB" smtClean="0">
                <a:solidFill>
                  <a:srgbClr val="000000"/>
                </a:solidFill>
              </a:rPr>
              <a:pPr>
                <a:defRPr/>
              </a:pPr>
              <a:t>50</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51</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Ethics and Environmental</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sz="2000" b="1" dirty="0" smtClean="0"/>
              <a:t>ETHICS RESEARCH TASK 1</a:t>
            </a:r>
            <a:endParaRPr lang="en-GB" sz="2000" b="1" dirty="0"/>
          </a:p>
          <a:p>
            <a:endParaRPr lang="en-GB" sz="2000" dirty="0" smtClean="0"/>
          </a:p>
          <a:p>
            <a:r>
              <a:rPr lang="en-GB" sz="2000" dirty="0" smtClean="0">
                <a:latin typeface="Calibri" pitchFamily="34" charset="0"/>
              </a:rPr>
              <a:t>The list below shows the most ethical organisations in the UK</a:t>
            </a: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0197" t="34900" r="45000" b="11555"/>
          <a:stretch>
            <a:fillRect/>
          </a:stretch>
        </p:blipFill>
        <p:spPr bwMode="auto">
          <a:xfrm>
            <a:off x="228600" y="2133599"/>
            <a:ext cx="3733800" cy="4308231"/>
          </a:xfrm>
          <a:prstGeom prst="rect">
            <a:avLst/>
          </a:prstGeom>
          <a:noFill/>
          <a:ln w="28575">
            <a:solidFill>
              <a:schemeClr val="tx1"/>
            </a:solidFill>
            <a:miter lim="800000"/>
            <a:headEnd/>
            <a:tailEnd/>
          </a:ln>
        </p:spPr>
      </p:pic>
      <p:sp>
        <p:nvSpPr>
          <p:cNvPr id="7" name="Rectangle 6"/>
          <p:cNvSpPr/>
          <p:nvPr/>
        </p:nvSpPr>
        <p:spPr>
          <a:xfrm>
            <a:off x="4038600" y="2011501"/>
            <a:ext cx="4572000" cy="3170099"/>
          </a:xfrm>
          <a:prstGeom prst="rect">
            <a:avLst/>
          </a:prstGeom>
        </p:spPr>
        <p:txBody>
          <a:bodyPr wrap="square">
            <a:spAutoFit/>
          </a:bodyPr>
          <a:lstStyle/>
          <a:p>
            <a:r>
              <a:rPr lang="en-GB" sz="2000" dirty="0" smtClean="0"/>
              <a:t>Choose one of the organisations within the top 4 positions. </a:t>
            </a:r>
          </a:p>
          <a:p>
            <a:endParaRPr lang="en-GB" sz="2000" dirty="0" smtClean="0"/>
          </a:p>
          <a:p>
            <a:r>
              <a:rPr lang="en-GB" sz="2000" dirty="0" smtClean="0"/>
              <a:t>Research the company and find out what their environmental </a:t>
            </a:r>
          </a:p>
          <a:p>
            <a:r>
              <a:rPr lang="en-GB" sz="2000" dirty="0" smtClean="0"/>
              <a:t>commitments are. </a:t>
            </a:r>
          </a:p>
          <a:p>
            <a:endParaRPr lang="en-GB" sz="2000" dirty="0" smtClean="0"/>
          </a:p>
          <a:p>
            <a:r>
              <a:rPr lang="en-GB" sz="2000" dirty="0" smtClean="0"/>
              <a:t>Note their commitments in your jotter and be prepared to take part in a class or paired discussion.</a:t>
            </a:r>
            <a:endParaRPr lang="en-GB" sz="2000" dirty="0"/>
          </a:p>
        </p:txBody>
      </p:sp>
      <p:pic>
        <p:nvPicPr>
          <p:cNvPr id="8"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4" cstate="print"/>
          <a:srcRect/>
          <a:stretch>
            <a:fillRect/>
          </a:stretch>
        </p:blipFill>
        <p:spPr bwMode="auto">
          <a:xfrm>
            <a:off x="7848600" y="152400"/>
            <a:ext cx="1089025" cy="1166813"/>
          </a:xfrm>
          <a:prstGeom prst="rect">
            <a:avLst/>
          </a:prstGeom>
          <a:noFill/>
          <a:ln w="9525">
            <a:noFill/>
            <a:miter lim="800000"/>
            <a:headEnd/>
            <a:tailEnd/>
          </a:ln>
        </p:spPr>
      </p:pic>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52</a:t>
            </a:fld>
            <a:endParaRPr lang="en-GB" dirty="0"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Ethics and Environmental 2</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rect">
            <a:avLst/>
          </a:prstGeom>
          <a:solidFill>
            <a:schemeClr val="accent1"/>
          </a:solidFill>
          <a:ln w="9525">
            <a:solidFill>
              <a:schemeClr val="tx1"/>
            </a:solidFill>
            <a:round/>
            <a:headEnd/>
            <a:tailEnd/>
          </a:ln>
        </p:spPr>
        <p:txBody>
          <a:bodyPr lIns="198000" tIns="118800" rIns="198000" bIns="118800"/>
          <a:lstStyle/>
          <a:p>
            <a:r>
              <a:rPr lang="en-GB" b="1" dirty="0" smtClean="0"/>
              <a:t>ETHICS RESEARCH TASK 2</a:t>
            </a:r>
            <a:endParaRPr lang="en-GB" b="1" dirty="0"/>
          </a:p>
          <a:p>
            <a:endParaRPr lang="en-GB" sz="200" dirty="0" smtClean="0"/>
          </a:p>
          <a:p>
            <a:pPr marL="342900" indent="-342900">
              <a:buAutoNum type="arabicPeriod"/>
            </a:pPr>
            <a:r>
              <a:rPr lang="en-GB" dirty="0" smtClean="0"/>
              <a:t>Select a business from the ones below. You will need to research the business on the internet. The aim of the task is to think about the actions of the business and if they are ethical or not. </a:t>
            </a:r>
          </a:p>
          <a:p>
            <a:pPr marL="342900" indent="-342900">
              <a:buAutoNum type="arabicPeriod"/>
            </a:pPr>
            <a:endParaRPr lang="en-GB" dirty="0" smtClean="0"/>
          </a:p>
          <a:p>
            <a:pPr marL="342900" indent="-342900">
              <a:buAutoNum type="arabicPeriod"/>
            </a:pPr>
            <a:endParaRPr lang="en-GB" dirty="0" smtClean="0"/>
          </a:p>
          <a:p>
            <a:pPr marL="342900" indent="-342900">
              <a:buAutoNum type="arabicPeriod"/>
            </a:pPr>
            <a:endParaRPr lang="en-GB" dirty="0" smtClean="0"/>
          </a:p>
          <a:p>
            <a:pPr marL="342900" indent="-342900">
              <a:buFontTx/>
              <a:buAutoNum type="arabicPeriod"/>
            </a:pPr>
            <a:r>
              <a:rPr lang="en-GB" dirty="0" smtClean="0"/>
              <a:t>Would you trade with this business? Give reasons for your answer.</a:t>
            </a:r>
          </a:p>
          <a:p>
            <a:pPr marL="342900" indent="-342900">
              <a:buAutoNum type="arabicPeriod"/>
            </a:pPr>
            <a:endParaRPr lang="en-GB" dirty="0" smtClean="0"/>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pic>
        <p:nvPicPr>
          <p:cNvPr id="8"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7848600" y="152400"/>
            <a:ext cx="1089025" cy="1166813"/>
          </a:xfrm>
          <a:prstGeom prst="rect">
            <a:avLst/>
          </a:prstGeom>
          <a:noFill/>
          <a:ln w="9525">
            <a:noFill/>
            <a:miter lim="800000"/>
            <a:headEnd/>
            <a:tailEnd/>
          </a:ln>
        </p:spPr>
      </p:pic>
      <p:pic>
        <p:nvPicPr>
          <p:cNvPr id="10" name="Picture 4" descr="ANd9GcQzBtw6mCol70eOBxISaa-KcbTZ74PJOvbDZERO8av4FvJqcj3YXWBSFQ">
            <a:hlinkClick r:id="rId4"/>
          </p:cNvPr>
          <p:cNvPicPr>
            <a:picLocks noChangeAspect="1" noChangeArrowheads="1"/>
          </p:cNvPicPr>
          <p:nvPr/>
        </p:nvPicPr>
        <p:blipFill>
          <a:blip r:embed="rId5" cstate="print"/>
          <a:srcRect/>
          <a:stretch>
            <a:fillRect/>
          </a:stretch>
        </p:blipFill>
        <p:spPr bwMode="auto">
          <a:xfrm>
            <a:off x="5508078" y="2590800"/>
            <a:ext cx="816522" cy="838200"/>
          </a:xfrm>
          <a:prstGeom prst="rect">
            <a:avLst/>
          </a:prstGeom>
          <a:noFill/>
        </p:spPr>
      </p:pic>
      <p:pic>
        <p:nvPicPr>
          <p:cNvPr id="11" name="Picture 5" descr="ANd9GcRp8ubVJHQGtVqGWHZk65fuyshX0Kao2FwNp8LHVWrOp-Kx94qbKqeLMvY">
            <a:hlinkClick r:id="rId6"/>
          </p:cNvPr>
          <p:cNvPicPr>
            <a:picLocks noChangeAspect="1" noChangeArrowheads="1"/>
          </p:cNvPicPr>
          <p:nvPr/>
        </p:nvPicPr>
        <p:blipFill>
          <a:blip r:embed="rId7" cstate="print"/>
          <a:srcRect/>
          <a:stretch>
            <a:fillRect/>
          </a:stretch>
        </p:blipFill>
        <p:spPr bwMode="auto">
          <a:xfrm>
            <a:off x="1495425" y="2618601"/>
            <a:ext cx="1095375" cy="810399"/>
          </a:xfrm>
          <a:prstGeom prst="rect">
            <a:avLst/>
          </a:prstGeom>
          <a:noFill/>
        </p:spPr>
      </p:pic>
      <p:pic>
        <p:nvPicPr>
          <p:cNvPr id="12" name="Picture 6" descr="ANd9GcS0nvzM7uQJbjPIy7yKprlDlkUwYDk5-4Y3knSQ-cNXUabwfbOJ6QhoMZ67">
            <a:hlinkClick r:id="rId8"/>
          </p:cNvPr>
          <p:cNvPicPr>
            <a:picLocks noChangeAspect="1" noChangeArrowheads="1"/>
          </p:cNvPicPr>
          <p:nvPr/>
        </p:nvPicPr>
        <p:blipFill>
          <a:blip r:embed="rId9" cstate="print"/>
          <a:srcRect/>
          <a:stretch>
            <a:fillRect/>
          </a:stretch>
        </p:blipFill>
        <p:spPr bwMode="auto">
          <a:xfrm>
            <a:off x="2895600" y="2667000"/>
            <a:ext cx="939362" cy="762000"/>
          </a:xfrm>
          <a:prstGeom prst="rect">
            <a:avLst/>
          </a:prstGeom>
          <a:noFill/>
        </p:spPr>
      </p:pic>
      <p:pic>
        <p:nvPicPr>
          <p:cNvPr id="13" name="Picture 7" descr="ANd9GcSpK8haS_IXkUPmNwbjoYPWWlyArcH2TIHRwzzz8Wvw7i6La_acSX4LBGE">
            <a:hlinkClick r:id="rId10"/>
          </p:cNvPr>
          <p:cNvPicPr>
            <a:picLocks noChangeAspect="1" noChangeArrowheads="1"/>
          </p:cNvPicPr>
          <p:nvPr/>
        </p:nvPicPr>
        <p:blipFill>
          <a:blip r:embed="rId11" cstate="print"/>
          <a:srcRect/>
          <a:stretch>
            <a:fillRect/>
          </a:stretch>
        </p:blipFill>
        <p:spPr bwMode="auto">
          <a:xfrm>
            <a:off x="7729841" y="2686050"/>
            <a:ext cx="1185559" cy="742950"/>
          </a:xfrm>
          <a:prstGeom prst="rect">
            <a:avLst/>
          </a:prstGeom>
          <a:noFill/>
        </p:spPr>
      </p:pic>
      <p:pic>
        <p:nvPicPr>
          <p:cNvPr id="14" name="Picture 8" descr="ANd9GcSlTa3dSJkx3qsg5yVy-4_aTjUvESH3Kgq48YqvM3so35dO9OtZ8a6W6w">
            <a:hlinkClick r:id="rId12"/>
          </p:cNvPr>
          <p:cNvPicPr>
            <a:picLocks noChangeAspect="1" noChangeArrowheads="1"/>
          </p:cNvPicPr>
          <p:nvPr/>
        </p:nvPicPr>
        <p:blipFill>
          <a:blip r:embed="rId13" cstate="print"/>
          <a:srcRect/>
          <a:stretch>
            <a:fillRect/>
          </a:stretch>
        </p:blipFill>
        <p:spPr bwMode="auto">
          <a:xfrm>
            <a:off x="228600" y="2600325"/>
            <a:ext cx="1000125" cy="752475"/>
          </a:xfrm>
          <a:prstGeom prst="rect">
            <a:avLst/>
          </a:prstGeom>
          <a:noFill/>
        </p:spPr>
      </p:pic>
      <p:pic>
        <p:nvPicPr>
          <p:cNvPr id="15" name="Picture 9" descr="See full size image">
            <a:hlinkClick r:id="rId14"/>
          </p:cNvPr>
          <p:cNvPicPr>
            <a:picLocks noChangeAspect="1" noChangeArrowheads="1"/>
          </p:cNvPicPr>
          <p:nvPr/>
        </p:nvPicPr>
        <p:blipFill>
          <a:blip r:embed="rId15" cstate="print"/>
          <a:srcRect/>
          <a:stretch>
            <a:fillRect/>
          </a:stretch>
        </p:blipFill>
        <p:spPr bwMode="auto">
          <a:xfrm>
            <a:off x="4238625" y="2952750"/>
            <a:ext cx="942975" cy="247650"/>
          </a:xfrm>
          <a:prstGeom prst="rect">
            <a:avLst/>
          </a:prstGeom>
          <a:noFill/>
        </p:spPr>
      </p:pic>
      <p:pic>
        <p:nvPicPr>
          <p:cNvPr id="16" name="Picture 10" descr="ANd9GcQ3ejo2GjnPnux7rh-X9k5HjIy8Zszd4X0Ldlw3nel1agvBYLhi7K1oSQ">
            <a:hlinkClick r:id="rId16"/>
          </p:cNvPr>
          <p:cNvPicPr>
            <a:picLocks noChangeAspect="1" noChangeArrowheads="1"/>
          </p:cNvPicPr>
          <p:nvPr/>
        </p:nvPicPr>
        <p:blipFill>
          <a:blip r:embed="rId17" cstate="print"/>
          <a:srcRect/>
          <a:stretch>
            <a:fillRect/>
          </a:stretch>
        </p:blipFill>
        <p:spPr bwMode="auto">
          <a:xfrm>
            <a:off x="6648450" y="2638425"/>
            <a:ext cx="1047750" cy="714375"/>
          </a:xfrm>
          <a:prstGeom prst="rect">
            <a:avLst/>
          </a:prstGeom>
          <a:noFill/>
        </p:spPr>
      </p:pic>
      <p:sp>
        <p:nvSpPr>
          <p:cNvPr id="17" name="Rectangle 16"/>
          <p:cNvSpPr/>
          <p:nvPr/>
        </p:nvSpPr>
        <p:spPr>
          <a:xfrm>
            <a:off x="609600" y="3962400"/>
            <a:ext cx="8001000" cy="2438400"/>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53</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Ethics and Environmental 3</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rect">
            <a:avLst/>
          </a:prstGeom>
          <a:solidFill>
            <a:schemeClr val="bg1"/>
          </a:solidFill>
          <a:ln w="9525">
            <a:solidFill>
              <a:schemeClr val="tx1"/>
            </a:solidFill>
            <a:round/>
            <a:headEnd/>
            <a:tailEnd/>
          </a:ln>
        </p:spPr>
        <p:txBody>
          <a:bodyPr lIns="198000" tIns="118800" rIns="198000" bIns="118800"/>
          <a:lstStyle/>
          <a:p>
            <a:r>
              <a:rPr lang="en-GB" sz="2000" b="1" dirty="0" smtClean="0"/>
              <a:t>PRESSURE GROUPS TALK TASK</a:t>
            </a:r>
          </a:p>
          <a:p>
            <a:endParaRPr lang="en-GB" sz="2000" b="1" dirty="0" smtClean="0"/>
          </a:p>
          <a:p>
            <a:r>
              <a:rPr lang="en-GB" sz="2000" dirty="0" smtClean="0"/>
              <a:t>Many businesses have pressure groups who protest against their business. This may be because they use suppliers who do not treat staff well, because they test on animals, because they harm the environment. Examples of pressure groups are Oxfam and Greenpeace. </a:t>
            </a:r>
          </a:p>
          <a:p>
            <a:r>
              <a:rPr lang="en-GB" sz="2000" dirty="0" smtClean="0"/>
              <a:t> </a:t>
            </a:r>
          </a:p>
          <a:p>
            <a:r>
              <a:rPr lang="en-GB" sz="2000" b="1" dirty="0" smtClean="0"/>
              <a:t>Task Part One</a:t>
            </a:r>
            <a:r>
              <a:rPr lang="en-GB" sz="2000" dirty="0" smtClean="0"/>
              <a:t>: Prepare a rousing speech to give to the rest of the class. You should select a company that you want to protest against. State</a:t>
            </a:r>
          </a:p>
          <a:p>
            <a:r>
              <a:rPr lang="en-GB" sz="2000" dirty="0" smtClean="0"/>
              <a:t>1: What are the actions of the company</a:t>
            </a:r>
          </a:p>
          <a:p>
            <a:r>
              <a:rPr lang="en-GB" sz="2000" dirty="0" smtClean="0"/>
              <a:t>2: Why is this unethical</a:t>
            </a:r>
          </a:p>
          <a:p>
            <a:r>
              <a:rPr lang="en-GB" sz="2000" dirty="0" smtClean="0"/>
              <a:t>3: What you want changed</a:t>
            </a:r>
          </a:p>
          <a:p>
            <a:r>
              <a:rPr lang="en-GB" sz="2000" dirty="0" smtClean="0"/>
              <a:t>4: Why people should join and support your pressure group.</a:t>
            </a:r>
          </a:p>
          <a:p>
            <a:r>
              <a:rPr lang="en-GB" sz="2000" dirty="0" smtClean="0"/>
              <a:t> </a:t>
            </a:r>
          </a:p>
          <a:p>
            <a:r>
              <a:rPr lang="en-GB" sz="2000" b="1" dirty="0" smtClean="0"/>
              <a:t>Task Part Two</a:t>
            </a:r>
            <a:r>
              <a:rPr lang="en-GB" sz="2000" dirty="0" smtClean="0"/>
              <a:t>: A selection of you will then deliver your speeches to the class. The person who gets the most members agreeing with their pressure group at the end of the lesson will win a small prize.</a:t>
            </a:r>
          </a:p>
          <a:p>
            <a:r>
              <a:rPr lang="en-GB" sz="2000" dirty="0" smtClean="0"/>
              <a:t> </a:t>
            </a:r>
          </a:p>
          <a:p>
            <a:endParaRPr lang="en-GB" sz="2000" dirty="0" smtClean="0"/>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pic>
        <p:nvPicPr>
          <p:cNvPr id="90113" name="ipfJgzdFuSQ7q_wJM:" descr="http://t1.gstatic.com/images?q=tbn:ANd9GcQ4c4GCN3R19vIYUsGuWq1xwOU0MORKlOpjmU8DDPy0zw1_H12wy149Uq4"/>
          <p:cNvPicPr>
            <a:picLocks noChangeAspect="1" noChangeArrowheads="1"/>
          </p:cNvPicPr>
          <p:nvPr/>
        </p:nvPicPr>
        <p:blipFill>
          <a:blip r:embed="rId3" r:link="rId4" cstate="print"/>
          <a:srcRect/>
          <a:stretch>
            <a:fillRect/>
          </a:stretch>
        </p:blipFill>
        <p:spPr bwMode="auto">
          <a:xfrm>
            <a:off x="7086600" y="3810000"/>
            <a:ext cx="1143000" cy="1143000"/>
          </a:xfrm>
          <a:prstGeom prst="rect">
            <a:avLst/>
          </a:prstGeom>
          <a:noFill/>
          <a:ln w="9525">
            <a:noFill/>
            <a:miter lim="800000"/>
            <a:headEnd/>
            <a:tailEnd/>
          </a:ln>
        </p:spPr>
      </p:pic>
      <p:pic>
        <p:nvPicPr>
          <p:cNvPr id="90114" name="ipftO6jE0zQBxxdMM:" descr="http://t3.gstatic.com/images?q=tbn:ANd9GcRii1xx9IEwr9V7I8iy8TfDDguo1b75vaAqAhtqHasPmbyc1o4ifDB6cZE"/>
          <p:cNvPicPr>
            <a:picLocks noChangeAspect="1" noChangeArrowheads="1"/>
          </p:cNvPicPr>
          <p:nvPr/>
        </p:nvPicPr>
        <p:blipFill>
          <a:blip r:embed="rId5" r:link="rId6" cstate="print"/>
          <a:srcRect/>
          <a:stretch>
            <a:fillRect/>
          </a:stretch>
        </p:blipFill>
        <p:spPr bwMode="auto">
          <a:xfrm>
            <a:off x="4876800" y="1066800"/>
            <a:ext cx="2319621" cy="415879"/>
          </a:xfrm>
          <a:prstGeom prst="rect">
            <a:avLst/>
          </a:prstGeom>
          <a:noFill/>
          <a:ln w="9525">
            <a:noFill/>
            <a:miter lim="800000"/>
            <a:headEnd/>
            <a:tailEnd/>
          </a:ln>
        </p:spPr>
      </p:pic>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Ethics in Operations</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7204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54</a:t>
            </a:fld>
            <a:endParaRPr lang="en-GB"/>
          </a:p>
        </p:txBody>
      </p:sp>
      <p:sp>
        <p:nvSpPr>
          <p:cNvPr id="70660" name="AutoShape 6"/>
          <p:cNvSpPr>
            <a:spLocks noChangeArrowheads="1"/>
          </p:cNvSpPr>
          <p:nvPr/>
        </p:nvSpPr>
        <p:spPr bwMode="auto">
          <a:xfrm>
            <a:off x="0" y="12366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ETHICS IN OPERATIONS</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1: Q13 (2)</a:t>
            </a:r>
          </a:p>
          <a:p>
            <a:pPr algn="ctr"/>
            <a:r>
              <a:rPr lang="en-GB" sz="2800" dirty="0" smtClean="0">
                <a:latin typeface="Comic Sans MS" pitchFamily="66" charset="0"/>
              </a:rPr>
              <a:t>Stage 2: Q31-34 (14)</a:t>
            </a:r>
          </a:p>
          <a:p>
            <a:pPr algn="ctr"/>
            <a:endParaRPr lang="en-GB" sz="2800" dirty="0" smtClean="0">
              <a:latin typeface="Comic Sans MS" pitchFamily="66" charset="0"/>
            </a:endParaRPr>
          </a:p>
          <a:p>
            <a:pPr algn="ctr"/>
            <a:r>
              <a:rPr lang="en-GB" sz="2800" dirty="0" smtClean="0">
                <a:latin typeface="Comic Sans MS" pitchFamily="66" charset="0"/>
              </a:rPr>
              <a:t>Total: 16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7"/>
          <p:cNvSpPr>
            <a:spLocks noGrp="1"/>
          </p:cNvSpPr>
          <p:nvPr>
            <p:ph type="sldNum" sz="quarter" idx="12"/>
          </p:nvPr>
        </p:nvSpPr>
        <p:spPr/>
        <p:txBody>
          <a:bodyPr/>
          <a:lstStyle/>
          <a:p>
            <a:fld id="{CAA18370-AC0E-4F5F-8381-AC07D6B18716}" type="slidenum">
              <a:rPr lang="en-GB"/>
              <a:pPr/>
              <a:t>55</a:t>
            </a:fld>
            <a:endParaRPr lang="en-GB"/>
          </a:p>
        </p:txBody>
      </p:sp>
      <p:grpSp>
        <p:nvGrpSpPr>
          <p:cNvPr id="2" name="Group 2"/>
          <p:cNvGrpSpPr>
            <a:grpSpLocks/>
          </p:cNvGrpSpPr>
          <p:nvPr/>
        </p:nvGrpSpPr>
        <p:grpSpPr bwMode="auto">
          <a:xfrm>
            <a:off x="4284663" y="692150"/>
            <a:ext cx="2695575" cy="4318000"/>
            <a:chOff x="2880" y="482"/>
            <a:chExt cx="1631" cy="2449"/>
          </a:xfrm>
          <a:solidFill>
            <a:schemeClr val="accent5"/>
          </a:solidFill>
        </p:grpSpPr>
        <p:sp>
          <p:nvSpPr>
            <p:cNvPr id="59395" name="Line 3"/>
            <p:cNvSpPr>
              <a:spLocks noChangeShapeType="1"/>
            </p:cNvSpPr>
            <p:nvPr/>
          </p:nvSpPr>
          <p:spPr bwMode="auto">
            <a:xfrm flipH="1">
              <a:off x="2880" y="1117"/>
              <a:ext cx="907" cy="1814"/>
            </a:xfrm>
            <a:prstGeom prst="line">
              <a:avLst/>
            </a:prstGeom>
            <a:grpFill/>
            <a:ln w="38100">
              <a:solidFill>
                <a:schemeClr val="tx1"/>
              </a:solidFill>
              <a:round/>
              <a:headEnd/>
              <a:tailEnd/>
            </a:ln>
            <a:effectLst/>
          </p:spPr>
          <p:txBody>
            <a:bodyPr/>
            <a:lstStyle/>
            <a:p>
              <a:endParaRPr lang="en-GB"/>
            </a:p>
          </p:txBody>
        </p:sp>
        <p:sp>
          <p:nvSpPr>
            <p:cNvPr id="59396"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a:effectLst/>
          </p:spPr>
          <p:txBody>
            <a:bodyPr anchor="ctr"/>
            <a:lstStyle/>
            <a:p>
              <a:pPr algn="ctr"/>
              <a:r>
                <a:rPr lang="en-GB" sz="1600" dirty="0" smtClean="0"/>
                <a:t>Processing products in batches — allows many similar standardised products to be made using pre-programmed machinery.</a:t>
              </a:r>
              <a:endParaRPr lang="en-GB" sz="1600" dirty="0">
                <a:latin typeface="Calibri" pitchFamily="34" charset="0"/>
              </a:endParaRPr>
            </a:p>
          </p:txBody>
        </p:sp>
      </p:grpSp>
      <p:grpSp>
        <p:nvGrpSpPr>
          <p:cNvPr id="3" name="Group 5"/>
          <p:cNvGrpSpPr>
            <a:grpSpLocks/>
          </p:cNvGrpSpPr>
          <p:nvPr/>
        </p:nvGrpSpPr>
        <p:grpSpPr bwMode="auto">
          <a:xfrm>
            <a:off x="250825" y="2349500"/>
            <a:ext cx="4321175" cy="2530475"/>
            <a:chOff x="158" y="1496"/>
            <a:chExt cx="2722" cy="1435"/>
          </a:xfrm>
          <a:solidFill>
            <a:schemeClr val="accent5"/>
          </a:solidFill>
        </p:grpSpPr>
        <p:sp>
          <p:nvSpPr>
            <p:cNvPr id="59398" name="Line 6"/>
            <p:cNvSpPr>
              <a:spLocks noChangeShapeType="1"/>
            </p:cNvSpPr>
            <p:nvPr/>
          </p:nvSpPr>
          <p:spPr bwMode="auto">
            <a:xfrm>
              <a:off x="884" y="2160"/>
              <a:ext cx="1996" cy="771"/>
            </a:xfrm>
            <a:prstGeom prst="line">
              <a:avLst/>
            </a:prstGeom>
            <a:grpFill/>
            <a:ln w="38100">
              <a:solidFill>
                <a:schemeClr val="tx1"/>
              </a:solidFill>
              <a:round/>
              <a:headEnd/>
              <a:tailEnd/>
            </a:ln>
            <a:effectLst/>
          </p:spPr>
          <p:txBody>
            <a:bodyPr/>
            <a:lstStyle/>
            <a:p>
              <a:endParaRPr lang="en-GB"/>
            </a:p>
          </p:txBody>
        </p:sp>
        <p:sp>
          <p:nvSpPr>
            <p:cNvPr id="59399" name="Oval 7"/>
            <p:cNvSpPr>
              <a:spLocks noChangeAspect="1" noChangeArrowheads="1"/>
            </p:cNvSpPr>
            <p:nvPr/>
          </p:nvSpPr>
          <p:spPr bwMode="auto">
            <a:xfrm>
              <a:off x="158" y="1496"/>
              <a:ext cx="1404" cy="1327"/>
            </a:xfrm>
            <a:prstGeom prst="ellipse">
              <a:avLst/>
            </a:prstGeom>
            <a:grpFill/>
            <a:ln w="19050">
              <a:solidFill>
                <a:schemeClr val="tx1"/>
              </a:solidFill>
              <a:round/>
              <a:headEnd/>
              <a:tailEnd/>
            </a:ln>
            <a:effectLst/>
          </p:spPr>
          <p:txBody>
            <a:bodyPr anchor="ctr"/>
            <a:lstStyle/>
            <a:p>
              <a:pPr algn="ctr"/>
              <a:r>
                <a:rPr lang="en-GB" dirty="0">
                  <a:latin typeface="Calibri" pitchFamily="34" charset="0"/>
                </a:rPr>
                <a:t>Increases productivity as work is done faster, more accurately and with less waste and errors</a:t>
              </a:r>
            </a:p>
          </p:txBody>
        </p:sp>
      </p:grpSp>
      <p:grpSp>
        <p:nvGrpSpPr>
          <p:cNvPr id="4" name="Group 8"/>
          <p:cNvGrpSpPr>
            <a:grpSpLocks/>
          </p:cNvGrpSpPr>
          <p:nvPr/>
        </p:nvGrpSpPr>
        <p:grpSpPr bwMode="auto">
          <a:xfrm>
            <a:off x="971550" y="4752975"/>
            <a:ext cx="3600450" cy="2105025"/>
            <a:chOff x="612" y="2931"/>
            <a:chExt cx="2268" cy="1326"/>
          </a:xfrm>
          <a:solidFill>
            <a:schemeClr val="accent5"/>
          </a:solidFill>
        </p:grpSpPr>
        <p:sp>
          <p:nvSpPr>
            <p:cNvPr id="59401" name="Line 9"/>
            <p:cNvSpPr>
              <a:spLocks noChangeShapeType="1"/>
            </p:cNvSpPr>
            <p:nvPr/>
          </p:nvSpPr>
          <p:spPr bwMode="auto">
            <a:xfrm flipV="1">
              <a:off x="1292" y="2976"/>
              <a:ext cx="1588" cy="636"/>
            </a:xfrm>
            <a:prstGeom prst="line">
              <a:avLst/>
            </a:prstGeom>
            <a:grpFill/>
            <a:ln w="38100">
              <a:solidFill>
                <a:schemeClr val="tx1"/>
              </a:solidFill>
              <a:round/>
              <a:headEnd/>
              <a:tailEnd/>
            </a:ln>
            <a:effectLst/>
          </p:spPr>
          <p:txBody>
            <a:bodyPr/>
            <a:lstStyle/>
            <a:p>
              <a:endParaRPr lang="en-GB"/>
            </a:p>
          </p:txBody>
        </p:sp>
        <p:sp>
          <p:nvSpPr>
            <p:cNvPr id="59402" name="Oval 10"/>
            <p:cNvSpPr>
              <a:spLocks noChangeAspect="1" noChangeArrowheads="1"/>
            </p:cNvSpPr>
            <p:nvPr/>
          </p:nvSpPr>
          <p:spPr bwMode="auto">
            <a:xfrm>
              <a:off x="612" y="2931"/>
              <a:ext cx="1403" cy="1326"/>
            </a:xfrm>
            <a:prstGeom prst="ellipse">
              <a:avLst/>
            </a:prstGeom>
            <a:grpFill/>
            <a:ln w="19050">
              <a:solidFill>
                <a:schemeClr val="tx1"/>
              </a:solidFill>
              <a:round/>
              <a:headEnd/>
              <a:tailEnd/>
            </a:ln>
            <a:effectLst/>
          </p:spPr>
          <p:txBody>
            <a:bodyPr lIns="18000" tIns="10800" rIns="18000" bIns="10800" anchor="ctr"/>
            <a:lstStyle/>
            <a:p>
              <a:pPr algn="ctr"/>
              <a:r>
                <a:rPr lang="en-GB" dirty="0">
                  <a:latin typeface="Calibri" pitchFamily="34" charset="0"/>
                </a:rPr>
                <a:t>Automated machinery and robotics can be used to aid and enhance production</a:t>
              </a:r>
            </a:p>
          </p:txBody>
        </p:sp>
      </p:grpSp>
      <p:grpSp>
        <p:nvGrpSpPr>
          <p:cNvPr id="5" name="Group 11"/>
          <p:cNvGrpSpPr>
            <a:grpSpLocks/>
          </p:cNvGrpSpPr>
          <p:nvPr/>
        </p:nvGrpSpPr>
        <p:grpSpPr bwMode="auto">
          <a:xfrm>
            <a:off x="4643438" y="4292600"/>
            <a:ext cx="3778250" cy="2519363"/>
            <a:chOff x="2880" y="2886"/>
            <a:chExt cx="2311" cy="1327"/>
          </a:xfrm>
          <a:solidFill>
            <a:schemeClr val="accent5"/>
          </a:solidFill>
        </p:grpSpPr>
        <p:sp>
          <p:nvSpPr>
            <p:cNvPr id="59404" name="Line 12"/>
            <p:cNvSpPr>
              <a:spLocks noChangeShapeType="1"/>
            </p:cNvSpPr>
            <p:nvPr/>
          </p:nvSpPr>
          <p:spPr bwMode="auto">
            <a:xfrm>
              <a:off x="2880" y="2931"/>
              <a:ext cx="1633" cy="635"/>
            </a:xfrm>
            <a:prstGeom prst="line">
              <a:avLst/>
            </a:prstGeom>
            <a:grpFill/>
            <a:ln w="38100">
              <a:solidFill>
                <a:schemeClr val="tx1"/>
              </a:solidFill>
              <a:round/>
              <a:headEnd/>
              <a:tailEnd/>
            </a:ln>
            <a:effectLst/>
          </p:spPr>
          <p:txBody>
            <a:bodyPr/>
            <a:lstStyle/>
            <a:p>
              <a:endParaRPr lang="en-GB"/>
            </a:p>
          </p:txBody>
        </p:sp>
        <p:sp>
          <p:nvSpPr>
            <p:cNvPr id="59405" name="Oval 13"/>
            <p:cNvSpPr>
              <a:spLocks noChangeAspect="1" noChangeArrowheads="1"/>
            </p:cNvSpPr>
            <p:nvPr/>
          </p:nvSpPr>
          <p:spPr bwMode="auto">
            <a:xfrm>
              <a:off x="3787" y="2886"/>
              <a:ext cx="1404" cy="1327"/>
            </a:xfrm>
            <a:prstGeom prst="ellipse">
              <a:avLst/>
            </a:prstGeom>
            <a:grpFill/>
            <a:ln w="19050">
              <a:solidFill>
                <a:schemeClr val="tx1"/>
              </a:solidFill>
              <a:round/>
              <a:headEnd/>
              <a:tailEnd/>
            </a:ln>
            <a:effectLst/>
          </p:spPr>
          <p:txBody>
            <a:bodyPr anchor="ctr"/>
            <a:lstStyle/>
            <a:p>
              <a:pPr algn="ctr"/>
              <a:r>
                <a:rPr lang="en-GB" dirty="0">
                  <a:latin typeface="Calibri" pitchFamily="34" charset="0"/>
                </a:rPr>
                <a:t>Use of barcodes to track and monitor the transfer and use of stock in the production process </a:t>
              </a:r>
            </a:p>
          </p:txBody>
        </p:sp>
      </p:grpSp>
      <p:grpSp>
        <p:nvGrpSpPr>
          <p:cNvPr id="6" name="Group 14"/>
          <p:cNvGrpSpPr>
            <a:grpSpLocks/>
          </p:cNvGrpSpPr>
          <p:nvPr/>
        </p:nvGrpSpPr>
        <p:grpSpPr bwMode="auto">
          <a:xfrm>
            <a:off x="4500563" y="1989138"/>
            <a:ext cx="4494212" cy="2530475"/>
            <a:chOff x="2880" y="1496"/>
            <a:chExt cx="2719" cy="1480"/>
          </a:xfrm>
          <a:solidFill>
            <a:schemeClr val="accent5"/>
          </a:solidFill>
        </p:grpSpPr>
        <p:sp>
          <p:nvSpPr>
            <p:cNvPr id="59407" name="Line 15"/>
            <p:cNvSpPr>
              <a:spLocks noChangeShapeType="1"/>
            </p:cNvSpPr>
            <p:nvPr/>
          </p:nvSpPr>
          <p:spPr bwMode="auto">
            <a:xfrm flipV="1">
              <a:off x="2880" y="2160"/>
              <a:ext cx="2041" cy="816"/>
            </a:xfrm>
            <a:prstGeom prst="line">
              <a:avLst/>
            </a:prstGeom>
            <a:grpFill/>
            <a:ln w="38100">
              <a:solidFill>
                <a:schemeClr val="tx1"/>
              </a:solidFill>
              <a:round/>
              <a:headEnd/>
              <a:tailEnd/>
            </a:ln>
            <a:effectLst/>
          </p:spPr>
          <p:txBody>
            <a:bodyPr/>
            <a:lstStyle/>
            <a:p>
              <a:endParaRPr lang="en-GB"/>
            </a:p>
          </p:txBody>
        </p:sp>
        <p:sp>
          <p:nvSpPr>
            <p:cNvPr id="59408" name="Oval 16"/>
            <p:cNvSpPr>
              <a:spLocks noChangeAspect="1" noChangeArrowheads="1"/>
            </p:cNvSpPr>
            <p:nvPr/>
          </p:nvSpPr>
          <p:spPr bwMode="auto">
            <a:xfrm>
              <a:off x="4195" y="1496"/>
              <a:ext cx="1404" cy="1327"/>
            </a:xfrm>
            <a:prstGeom prst="ellipse">
              <a:avLst/>
            </a:prstGeom>
            <a:grpFill/>
            <a:ln w="19050">
              <a:solidFill>
                <a:schemeClr val="tx1"/>
              </a:solidFill>
              <a:round/>
              <a:headEnd/>
              <a:tailEnd/>
            </a:ln>
            <a:effectLst/>
          </p:spPr>
          <p:txBody>
            <a:bodyPr anchor="ctr"/>
            <a:lstStyle/>
            <a:p>
              <a:pPr algn="ctr"/>
              <a:r>
                <a:rPr lang="en-GB" sz="1500" dirty="0" smtClean="0"/>
                <a:t>Online ordering system — streamlined ordering system with quicker timescales between online ordering and delivery.</a:t>
              </a:r>
              <a:endParaRPr lang="en-GB" sz="1500" dirty="0">
                <a:latin typeface="Calibri" pitchFamily="34" charset="0"/>
              </a:endParaRPr>
            </a:p>
          </p:txBody>
        </p:sp>
      </p:grpSp>
      <p:grpSp>
        <p:nvGrpSpPr>
          <p:cNvPr id="7" name="Group 17"/>
          <p:cNvGrpSpPr>
            <a:grpSpLocks/>
          </p:cNvGrpSpPr>
          <p:nvPr/>
        </p:nvGrpSpPr>
        <p:grpSpPr bwMode="auto">
          <a:xfrm>
            <a:off x="2051050" y="692150"/>
            <a:ext cx="2879725" cy="4678363"/>
            <a:chOff x="1247" y="482"/>
            <a:chExt cx="1633" cy="2494"/>
          </a:xfrm>
          <a:solidFill>
            <a:schemeClr val="accent5"/>
          </a:solidFill>
        </p:grpSpPr>
        <p:sp>
          <p:nvSpPr>
            <p:cNvPr id="59410" name="Line 18"/>
            <p:cNvSpPr>
              <a:spLocks noChangeShapeType="1"/>
            </p:cNvSpPr>
            <p:nvPr/>
          </p:nvSpPr>
          <p:spPr bwMode="auto">
            <a:xfrm>
              <a:off x="1973" y="1162"/>
              <a:ext cx="907" cy="1814"/>
            </a:xfrm>
            <a:prstGeom prst="line">
              <a:avLst/>
            </a:prstGeom>
            <a:grpFill/>
            <a:ln w="38100">
              <a:solidFill>
                <a:schemeClr val="tx1"/>
              </a:solidFill>
              <a:round/>
              <a:headEnd/>
              <a:tailEnd/>
            </a:ln>
            <a:effectLst/>
          </p:spPr>
          <p:txBody>
            <a:bodyPr/>
            <a:lstStyle/>
            <a:p>
              <a:endParaRPr lang="en-GB"/>
            </a:p>
          </p:txBody>
        </p:sp>
        <p:sp>
          <p:nvSpPr>
            <p:cNvPr id="59411" name="Oval 19"/>
            <p:cNvSpPr>
              <a:spLocks noChangeAspect="1" noChangeArrowheads="1"/>
            </p:cNvSpPr>
            <p:nvPr/>
          </p:nvSpPr>
          <p:spPr bwMode="auto">
            <a:xfrm>
              <a:off x="1247" y="482"/>
              <a:ext cx="1404" cy="1327"/>
            </a:xfrm>
            <a:prstGeom prst="ellipse">
              <a:avLst/>
            </a:prstGeom>
            <a:grpFill/>
            <a:ln w="19050">
              <a:solidFill>
                <a:schemeClr val="tx1"/>
              </a:solidFill>
              <a:round/>
              <a:headEnd/>
              <a:tailEnd/>
            </a:ln>
            <a:effectLst/>
          </p:spPr>
          <p:txBody>
            <a:bodyPr lIns="90000" tIns="46800" rIns="90000" bIns="46800" anchor="ctr"/>
            <a:lstStyle/>
            <a:p>
              <a:pPr algn="ctr"/>
              <a:r>
                <a:rPr lang="en-GB" dirty="0">
                  <a:latin typeface="Calibri" pitchFamily="34" charset="0"/>
                </a:rPr>
                <a:t>Technology can work 24/7 with no need for breaks and in dirty, dangerous and hazardous situations </a:t>
              </a:r>
            </a:p>
          </p:txBody>
        </p:sp>
      </p:grpSp>
      <p:sp>
        <p:nvSpPr>
          <p:cNvPr id="59412" name="Oval 20"/>
          <p:cNvSpPr>
            <a:spLocks noChangeAspect="1" noChangeArrowheads="1"/>
          </p:cNvSpPr>
          <p:nvPr/>
        </p:nvSpPr>
        <p:spPr bwMode="auto">
          <a:xfrm>
            <a:off x="3132138" y="3213100"/>
            <a:ext cx="2493962" cy="2357438"/>
          </a:xfrm>
          <a:prstGeom prst="ellipse">
            <a:avLst/>
          </a:prstGeom>
          <a:solidFill>
            <a:schemeClr val="accent5"/>
          </a:solidFill>
          <a:ln w="19050">
            <a:solidFill>
              <a:schemeClr val="tx1"/>
            </a:solidFill>
            <a:round/>
            <a:headEnd/>
            <a:tailEnd/>
          </a:ln>
          <a:effectLst/>
        </p:spPr>
        <p:txBody>
          <a:bodyPr anchor="ctr"/>
          <a:lstStyle/>
          <a:p>
            <a:pPr algn="ctr"/>
            <a:r>
              <a:rPr lang="en-GB" b="1" dirty="0">
                <a:latin typeface="Calibri" pitchFamily="34" charset="0"/>
              </a:rPr>
              <a:t>The Use</a:t>
            </a:r>
          </a:p>
          <a:p>
            <a:pPr algn="ctr"/>
            <a:r>
              <a:rPr lang="en-GB" b="1" dirty="0">
                <a:latin typeface="Calibri" pitchFamily="34" charset="0"/>
              </a:rPr>
              <a:t>of</a:t>
            </a:r>
          </a:p>
          <a:p>
            <a:pPr algn="ctr"/>
            <a:r>
              <a:rPr lang="en-GB" b="1" dirty="0" smtClean="0">
                <a:latin typeface="Calibri" pitchFamily="34" charset="0"/>
              </a:rPr>
              <a:t>ICT/Technology</a:t>
            </a:r>
            <a:endParaRPr lang="en-GB" b="1" dirty="0">
              <a:latin typeface="Calibri" pitchFamily="34" charset="0"/>
            </a:endParaRPr>
          </a:p>
          <a:p>
            <a:pPr algn="ctr"/>
            <a:r>
              <a:rPr lang="en-GB" b="1" dirty="0">
                <a:latin typeface="Calibri" pitchFamily="34" charset="0"/>
              </a:rPr>
              <a:t>in the Operations Department</a:t>
            </a:r>
          </a:p>
        </p:txBody>
      </p:sp>
      <p:sp>
        <p:nvSpPr>
          <p:cNvPr id="59413" name="Rectangle 21"/>
          <p:cNvSpPr>
            <a:spLocks noGrp="1" noChangeArrowheads="1"/>
          </p:cNvSpPr>
          <p:nvPr>
            <p:ph type="title"/>
          </p:nvPr>
        </p:nvSpPr>
        <p:spPr>
          <a:xfrm>
            <a:off x="0" y="0"/>
            <a:ext cx="9144000" cy="692150"/>
          </a:xfrm>
        </p:spPr>
        <p:txBody>
          <a:bodyPr/>
          <a:lstStyle/>
          <a:p>
            <a:r>
              <a:rPr lang="en-GB" sz="2400" b="1" dirty="0">
                <a:latin typeface="Verdana" pitchFamily="34" charset="0"/>
              </a:rPr>
              <a:t>The Use of </a:t>
            </a:r>
            <a:r>
              <a:rPr lang="en-GB" sz="2400" b="1" dirty="0" smtClean="0">
                <a:latin typeface="Verdana" pitchFamily="34" charset="0"/>
              </a:rPr>
              <a:t>ICT/Technology </a:t>
            </a:r>
            <a:r>
              <a:rPr lang="en-GB" sz="2400" b="1" dirty="0">
                <a:latin typeface="Verdana" pitchFamily="34" charset="0"/>
              </a:rPr>
              <a:t>in </a:t>
            </a:r>
            <a:r>
              <a:rPr lang="en-GB" sz="2400" b="1" dirty="0" smtClean="0">
                <a:latin typeface="Verdana" pitchFamily="34" charset="0"/>
              </a:rPr>
              <a:t>Operations</a:t>
            </a:r>
            <a:endParaRPr lang="en-GB" sz="2400" b="1" dirty="0">
              <a:latin typeface="Verdana" pitchFamily="34" charset="0"/>
            </a:endParaRPr>
          </a:p>
        </p:txBody>
      </p:sp>
      <p:pic>
        <p:nvPicPr>
          <p:cNvPr id="26" name="Picture 2" descr="https://openclipart.org/image/800px/svg_to_png/3330/barretr-Key.png"/>
          <p:cNvPicPr>
            <a:picLocks noChangeAspect="1" noChangeArrowheads="1"/>
          </p:cNvPicPr>
          <p:nvPr/>
        </p:nvPicPr>
        <p:blipFill>
          <a:blip r:embed="rId2" cstate="print"/>
          <a:srcRect/>
          <a:stretch>
            <a:fillRect/>
          </a:stretch>
        </p:blipFill>
        <p:spPr bwMode="auto">
          <a:xfrm>
            <a:off x="8153400" y="6019800"/>
            <a:ext cx="609599" cy="6145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9413"/>
                                        </p:tgtEl>
                                        <p:attrNameLst>
                                          <p:attrName>style.visibility</p:attrName>
                                        </p:attrNameLst>
                                      </p:cBhvr>
                                      <p:to>
                                        <p:strVal val="visible"/>
                                      </p:to>
                                    </p:set>
                                    <p:animEffect transition="in" filter="dissolve">
                                      <p:cBhvr>
                                        <p:cTn id="7" dur="1000"/>
                                        <p:tgtEl>
                                          <p:spTgt spid="59413"/>
                                        </p:tgtEl>
                                      </p:cBhvr>
                                    </p:animEffect>
                                  </p:childTnLst>
                                </p:cTn>
                              </p:par>
                            </p:childTnLst>
                          </p:cTn>
                        </p:par>
                        <p:par>
                          <p:cTn id="8" fill="hold">
                            <p:stCondLst>
                              <p:cond delay="2000"/>
                            </p:stCondLst>
                            <p:childTnLst>
                              <p:par>
                                <p:cTn id="9" presetID="9" presetClass="entr" presetSubtype="0" fill="hold" grpId="0" nodeType="afterEffect">
                                  <p:stCondLst>
                                    <p:cond delay="2000"/>
                                  </p:stCondLst>
                                  <p:childTnLst>
                                    <p:set>
                                      <p:cBhvr>
                                        <p:cTn id="10" dur="1" fill="hold">
                                          <p:stCondLst>
                                            <p:cond delay="0"/>
                                          </p:stCondLst>
                                        </p:cTn>
                                        <p:tgtEl>
                                          <p:spTgt spid="59412"/>
                                        </p:tgtEl>
                                        <p:attrNameLst>
                                          <p:attrName>style.visibility</p:attrName>
                                        </p:attrNameLst>
                                      </p:cBhvr>
                                      <p:to>
                                        <p:strVal val="visible"/>
                                      </p:to>
                                    </p:set>
                                    <p:animEffect transition="in" filter="dissolve">
                                      <p:cBhvr>
                                        <p:cTn id="11" dur="1000"/>
                                        <p:tgtEl>
                                          <p:spTgt spid="5941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2" grpId="0" animBg="1"/>
      <p:bldP spid="594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1"/>
          <p:cNvSpPr>
            <a:spLocks noGrp="1" noChangeArrowheads="1"/>
          </p:cNvSpPr>
          <p:nvPr>
            <p:ph type="title" idx="4294967295"/>
          </p:nvPr>
        </p:nvSpPr>
        <p:spPr>
          <a:xfrm>
            <a:off x="0" y="-82550"/>
            <a:ext cx="9144000" cy="692150"/>
          </a:xfrm>
        </p:spPr>
        <p:txBody>
          <a:bodyPr/>
          <a:lstStyle/>
          <a:p>
            <a:r>
              <a:rPr lang="en-GB" sz="2400" b="1" dirty="0" smtClean="0">
                <a:latin typeface="Verdana" pitchFamily="34" charset="0"/>
              </a:rPr>
              <a:t>The Use of ICT/Technology in Operations</a:t>
            </a:r>
          </a:p>
        </p:txBody>
      </p:sp>
      <p:grpSp>
        <p:nvGrpSpPr>
          <p:cNvPr id="2" name="Group 37"/>
          <p:cNvGrpSpPr/>
          <p:nvPr/>
        </p:nvGrpSpPr>
        <p:grpSpPr>
          <a:xfrm>
            <a:off x="0" y="4797425"/>
            <a:ext cx="4572000" cy="2060575"/>
            <a:chOff x="0" y="4797425"/>
            <a:chExt cx="4572000" cy="2060575"/>
          </a:xfrm>
          <a:solidFill>
            <a:schemeClr val="accent5"/>
          </a:solidFill>
        </p:grpSpPr>
        <p:grpSp>
          <p:nvGrpSpPr>
            <p:cNvPr id="3" name="Group 20"/>
            <p:cNvGrpSpPr>
              <a:grpSpLocks/>
            </p:cNvGrpSpPr>
            <p:nvPr/>
          </p:nvGrpSpPr>
          <p:grpSpPr bwMode="auto">
            <a:xfrm>
              <a:off x="0" y="4797425"/>
              <a:ext cx="4572000" cy="2060575"/>
              <a:chOff x="0" y="3022"/>
              <a:chExt cx="2880" cy="1298"/>
            </a:xfrm>
            <a:grpFill/>
          </p:grpSpPr>
          <p:sp>
            <p:nvSpPr>
              <p:cNvPr id="116749" name="Line 9"/>
              <p:cNvSpPr>
                <a:spLocks noChangeShapeType="1"/>
              </p:cNvSpPr>
              <p:nvPr/>
            </p:nvSpPr>
            <p:spPr bwMode="auto">
              <a:xfrm flipV="1">
                <a:off x="1973" y="3022"/>
                <a:ext cx="907" cy="54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0" name="AutoShape 25"/>
              <p:cNvSpPr>
                <a:spLocks noChangeArrowheads="1"/>
              </p:cNvSpPr>
              <p:nvPr/>
            </p:nvSpPr>
            <p:spPr bwMode="auto">
              <a:xfrm>
                <a:off x="0" y="3067"/>
                <a:ext cx="2043" cy="1253"/>
              </a:xfrm>
              <a:prstGeom prst="roundRect">
                <a:avLst>
                  <a:gd name="adj" fmla="val 16667"/>
                </a:avLst>
              </a:prstGeom>
              <a:grpFill/>
              <a:ln w="9525">
                <a:solidFill>
                  <a:schemeClr val="tx1"/>
                </a:solidFill>
                <a:round/>
                <a:headEnd/>
                <a:tailEnd/>
              </a:ln>
            </p:spPr>
            <p:txBody>
              <a:bodyPr/>
              <a:lstStyle/>
              <a:p>
                <a:pPr algn="ctr"/>
                <a:r>
                  <a:rPr lang="en-GB" sz="1600" b="1" dirty="0" smtClean="0">
                    <a:latin typeface="Calibri" pitchFamily="34" charset="0"/>
                  </a:rPr>
                  <a:t>Databases</a:t>
                </a:r>
                <a:r>
                  <a:rPr lang="en-GB" sz="1600" dirty="0" smtClean="0">
                    <a:latin typeface="Calibri" pitchFamily="34" charset="0"/>
                  </a:rPr>
                  <a:t> software (E.g. Microsoft Access) can be used to keep computerised suppliers records </a:t>
                </a:r>
                <a:endParaRPr lang="en-GB" sz="1600" dirty="0">
                  <a:latin typeface="Calibri" pitchFamily="34" charset="0"/>
                </a:endParaRPr>
              </a:p>
            </p:txBody>
          </p:sp>
        </p:grpSp>
        <p:pic>
          <p:nvPicPr>
            <p:cNvPr id="1026" name="Picture 2"/>
            <p:cNvPicPr>
              <a:picLocks noChangeAspect="1" noChangeArrowheads="1"/>
            </p:cNvPicPr>
            <p:nvPr/>
          </p:nvPicPr>
          <p:blipFill>
            <a:blip r:embed="rId2" cstate="print"/>
            <a:srcRect/>
            <a:stretch>
              <a:fillRect/>
            </a:stretch>
          </p:blipFill>
          <p:spPr bwMode="auto">
            <a:xfrm>
              <a:off x="2247900" y="5868712"/>
              <a:ext cx="855615" cy="874988"/>
            </a:xfrm>
            <a:prstGeom prst="rect">
              <a:avLst/>
            </a:prstGeom>
            <a:grpFill/>
            <a:ln w="9525">
              <a:noFill/>
              <a:miter lim="800000"/>
              <a:headEnd/>
              <a:tailEnd/>
            </a:ln>
          </p:spPr>
        </p:pic>
      </p:grpSp>
      <p:grpSp>
        <p:nvGrpSpPr>
          <p:cNvPr id="4" name="Group 36"/>
          <p:cNvGrpSpPr/>
          <p:nvPr/>
        </p:nvGrpSpPr>
        <p:grpSpPr>
          <a:xfrm>
            <a:off x="0" y="2636838"/>
            <a:ext cx="4572000" cy="2160587"/>
            <a:chOff x="0" y="2636838"/>
            <a:chExt cx="4572000" cy="2160587"/>
          </a:xfrm>
          <a:solidFill>
            <a:schemeClr val="accent5"/>
          </a:solidFill>
        </p:grpSpPr>
        <p:grpSp>
          <p:nvGrpSpPr>
            <p:cNvPr id="5" name="Group 17"/>
            <p:cNvGrpSpPr>
              <a:grpSpLocks/>
            </p:cNvGrpSpPr>
            <p:nvPr/>
          </p:nvGrpSpPr>
          <p:grpSpPr bwMode="auto">
            <a:xfrm>
              <a:off x="0" y="2636838"/>
              <a:ext cx="4572000" cy="2160587"/>
              <a:chOff x="0" y="1661"/>
              <a:chExt cx="2880" cy="1361"/>
            </a:xfrm>
            <a:grpFill/>
          </p:grpSpPr>
          <p:sp>
            <p:nvSpPr>
              <p:cNvPr id="116751" name="Line 6"/>
              <p:cNvSpPr>
                <a:spLocks noChangeShapeType="1"/>
              </p:cNvSpPr>
              <p:nvPr/>
            </p:nvSpPr>
            <p:spPr bwMode="auto">
              <a:xfrm>
                <a:off x="1973" y="2568"/>
                <a:ext cx="907" cy="45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2" name="AutoShape 26"/>
              <p:cNvSpPr>
                <a:spLocks noChangeArrowheads="1"/>
              </p:cNvSpPr>
              <p:nvPr/>
            </p:nvSpPr>
            <p:spPr bwMode="auto">
              <a:xfrm>
                <a:off x="0" y="1661"/>
                <a:ext cx="2043" cy="1253"/>
              </a:xfrm>
              <a:prstGeom prst="roundRect">
                <a:avLst>
                  <a:gd name="adj" fmla="val 16667"/>
                </a:avLst>
              </a:prstGeom>
              <a:grpFill/>
              <a:ln w="9525">
                <a:solidFill>
                  <a:schemeClr val="tx1"/>
                </a:solidFill>
                <a:round/>
                <a:headEnd/>
                <a:tailEnd/>
              </a:ln>
            </p:spPr>
            <p:txBody>
              <a:bodyPr/>
              <a:lstStyle/>
              <a:p>
                <a:pPr algn="ctr"/>
                <a:r>
                  <a:rPr lang="en-GB" sz="1600" b="1" dirty="0" smtClean="0">
                    <a:latin typeface="Calibri" pitchFamily="34" charset="0"/>
                  </a:rPr>
                  <a:t>E-mail</a:t>
                </a:r>
                <a:r>
                  <a:rPr lang="en-GB" sz="1600" dirty="0" smtClean="0">
                    <a:latin typeface="Calibri" pitchFamily="34" charset="0"/>
                  </a:rPr>
                  <a:t> software (e.g. Microsoft Outlook) can be used as a fast and cheap method of communicating with suppliers</a:t>
                </a:r>
                <a:endParaRPr lang="en-GB" sz="1600" dirty="0">
                  <a:latin typeface="Calibri" pitchFamily="34" charset="0"/>
                </a:endParaRPr>
              </a:p>
            </p:txBody>
          </p:sp>
        </p:grpSp>
        <p:pic>
          <p:nvPicPr>
            <p:cNvPr id="1027" name="Picture 3"/>
            <p:cNvPicPr>
              <a:picLocks noChangeAspect="1" noChangeArrowheads="1"/>
            </p:cNvPicPr>
            <p:nvPr/>
          </p:nvPicPr>
          <p:blipFill>
            <a:blip r:embed="rId3" cstate="print"/>
            <a:srcRect/>
            <a:stretch>
              <a:fillRect/>
            </a:stretch>
          </p:blipFill>
          <p:spPr bwMode="auto">
            <a:xfrm>
              <a:off x="2228850" y="3587339"/>
              <a:ext cx="922711" cy="908461"/>
            </a:xfrm>
            <a:prstGeom prst="rect">
              <a:avLst/>
            </a:prstGeom>
            <a:grpFill/>
            <a:ln w="9525">
              <a:noFill/>
              <a:miter lim="800000"/>
              <a:headEnd/>
              <a:tailEnd/>
            </a:ln>
          </p:spPr>
        </p:pic>
      </p:grpSp>
      <p:grpSp>
        <p:nvGrpSpPr>
          <p:cNvPr id="6" name="Group 35"/>
          <p:cNvGrpSpPr/>
          <p:nvPr/>
        </p:nvGrpSpPr>
        <p:grpSpPr>
          <a:xfrm>
            <a:off x="0" y="549275"/>
            <a:ext cx="4572000" cy="4248150"/>
            <a:chOff x="0" y="549275"/>
            <a:chExt cx="4572000" cy="4248150"/>
          </a:xfrm>
          <a:solidFill>
            <a:schemeClr val="accent5"/>
          </a:solidFill>
        </p:grpSpPr>
        <p:grpSp>
          <p:nvGrpSpPr>
            <p:cNvPr id="7" name="Group 14"/>
            <p:cNvGrpSpPr>
              <a:grpSpLocks/>
            </p:cNvGrpSpPr>
            <p:nvPr/>
          </p:nvGrpSpPr>
          <p:grpSpPr bwMode="auto">
            <a:xfrm>
              <a:off x="0" y="549275"/>
              <a:ext cx="4572000" cy="4248150"/>
              <a:chOff x="0" y="346"/>
              <a:chExt cx="2880" cy="2676"/>
            </a:xfrm>
            <a:grpFill/>
          </p:grpSpPr>
          <p:sp>
            <p:nvSpPr>
              <p:cNvPr id="116753" name="Line 18"/>
              <p:cNvSpPr>
                <a:spLocks noChangeShapeType="1"/>
              </p:cNvSpPr>
              <p:nvPr/>
            </p:nvSpPr>
            <p:spPr bwMode="auto">
              <a:xfrm>
                <a:off x="1927" y="1480"/>
                <a:ext cx="953" cy="1542"/>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4" name="AutoShape 27"/>
              <p:cNvSpPr>
                <a:spLocks noChangeArrowheads="1"/>
              </p:cNvSpPr>
              <p:nvPr/>
            </p:nvSpPr>
            <p:spPr bwMode="auto">
              <a:xfrm>
                <a:off x="0" y="346"/>
                <a:ext cx="2043" cy="1224"/>
              </a:xfrm>
              <a:prstGeom prst="roundRect">
                <a:avLst>
                  <a:gd name="adj" fmla="val 16667"/>
                </a:avLst>
              </a:prstGeom>
              <a:grpFill/>
              <a:ln w="9525">
                <a:solidFill>
                  <a:schemeClr val="tx1"/>
                </a:solidFill>
                <a:round/>
                <a:headEnd/>
                <a:tailEnd/>
              </a:ln>
            </p:spPr>
            <p:txBody>
              <a:bodyPr/>
              <a:lstStyle/>
              <a:p>
                <a:pPr algn="ctr"/>
                <a:r>
                  <a:rPr lang="en-GB" sz="1600" b="1" dirty="0" smtClean="0">
                    <a:latin typeface="Calibri" pitchFamily="34" charset="0"/>
                  </a:rPr>
                  <a:t>Word processing </a:t>
                </a:r>
                <a:r>
                  <a:rPr lang="en-GB" sz="1600" dirty="0" smtClean="0">
                    <a:latin typeface="Calibri" pitchFamily="34" charset="0"/>
                  </a:rPr>
                  <a:t>software (e.g. Microsoft Word) can be used to create order forms/letters to suppliers</a:t>
                </a:r>
                <a:endParaRPr lang="en-GB" sz="1600" dirty="0">
                  <a:latin typeface="Calibri" pitchFamily="34" charset="0"/>
                </a:endParaRPr>
              </a:p>
            </p:txBody>
          </p:sp>
        </p:grpSp>
        <p:pic>
          <p:nvPicPr>
            <p:cNvPr id="1028" name="Picture 4"/>
            <p:cNvPicPr>
              <a:picLocks noChangeAspect="1" noChangeArrowheads="1"/>
            </p:cNvPicPr>
            <p:nvPr/>
          </p:nvPicPr>
          <p:blipFill>
            <a:blip r:embed="rId4" cstate="print"/>
            <a:srcRect/>
            <a:stretch>
              <a:fillRect/>
            </a:stretch>
          </p:blipFill>
          <p:spPr bwMode="auto">
            <a:xfrm>
              <a:off x="2305050" y="1580010"/>
              <a:ext cx="804739" cy="810766"/>
            </a:xfrm>
            <a:prstGeom prst="rect">
              <a:avLst/>
            </a:prstGeom>
            <a:grpFill/>
            <a:ln w="9525">
              <a:noFill/>
              <a:miter lim="800000"/>
              <a:headEnd/>
              <a:tailEnd/>
            </a:ln>
          </p:spPr>
        </p:pic>
      </p:grpSp>
      <p:grpSp>
        <p:nvGrpSpPr>
          <p:cNvPr id="8" name="Group 38"/>
          <p:cNvGrpSpPr/>
          <p:nvPr/>
        </p:nvGrpSpPr>
        <p:grpSpPr>
          <a:xfrm>
            <a:off x="4605338" y="549275"/>
            <a:ext cx="4538662" cy="4175125"/>
            <a:chOff x="4605338" y="549275"/>
            <a:chExt cx="4538662" cy="4175125"/>
          </a:xfrm>
          <a:solidFill>
            <a:schemeClr val="accent5"/>
          </a:solidFill>
        </p:grpSpPr>
        <p:grpSp>
          <p:nvGrpSpPr>
            <p:cNvPr id="9" name="Group 8"/>
            <p:cNvGrpSpPr>
              <a:grpSpLocks/>
            </p:cNvGrpSpPr>
            <p:nvPr/>
          </p:nvGrpSpPr>
          <p:grpSpPr bwMode="auto">
            <a:xfrm>
              <a:off x="4605338" y="549275"/>
              <a:ext cx="4538662" cy="4175125"/>
              <a:chOff x="2901" y="346"/>
              <a:chExt cx="2859" cy="2630"/>
            </a:xfrm>
            <a:grpFill/>
          </p:grpSpPr>
          <p:sp>
            <p:nvSpPr>
              <p:cNvPr id="116757" name="Line 15"/>
              <p:cNvSpPr>
                <a:spLocks noChangeShapeType="1"/>
              </p:cNvSpPr>
              <p:nvPr/>
            </p:nvSpPr>
            <p:spPr bwMode="auto">
              <a:xfrm flipV="1">
                <a:off x="2901" y="1525"/>
                <a:ext cx="998" cy="1451"/>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8" name="AutoShape 29"/>
              <p:cNvSpPr>
                <a:spLocks noChangeArrowheads="1"/>
              </p:cNvSpPr>
              <p:nvPr/>
            </p:nvSpPr>
            <p:spPr bwMode="auto">
              <a:xfrm>
                <a:off x="3717" y="346"/>
                <a:ext cx="2043" cy="1253"/>
              </a:xfrm>
              <a:prstGeom prst="roundRect">
                <a:avLst>
                  <a:gd name="adj" fmla="val 16667"/>
                </a:avLst>
              </a:prstGeom>
              <a:grpFill/>
              <a:ln w="9525">
                <a:solidFill>
                  <a:schemeClr val="tx1"/>
                </a:solidFill>
                <a:round/>
                <a:headEnd/>
                <a:tailEnd/>
              </a:ln>
            </p:spPr>
            <p:txBody>
              <a:bodyPr/>
              <a:lstStyle/>
              <a:p>
                <a:pPr algn="ctr"/>
                <a:r>
                  <a:rPr lang="en-GB" sz="1600" b="1" dirty="0" smtClean="0">
                    <a:latin typeface="Calibri" pitchFamily="34" charset="0"/>
                  </a:rPr>
                  <a:t>Spreadsheets</a:t>
                </a:r>
                <a:r>
                  <a:rPr lang="en-GB" sz="1600" dirty="0" smtClean="0">
                    <a:latin typeface="Calibri" pitchFamily="34" charset="0"/>
                  </a:rPr>
                  <a:t> software (e.g. Microsoft Excel) can be used to record, monitor and control production targets</a:t>
                </a:r>
                <a:endParaRPr lang="en-GB" sz="1600" dirty="0">
                  <a:latin typeface="Calibri" pitchFamily="34" charset="0"/>
                </a:endParaRPr>
              </a:p>
            </p:txBody>
          </p:sp>
        </p:grpSp>
        <p:pic>
          <p:nvPicPr>
            <p:cNvPr id="1029" name="Picture 5"/>
            <p:cNvPicPr>
              <a:picLocks noChangeAspect="1" noChangeArrowheads="1"/>
            </p:cNvPicPr>
            <p:nvPr/>
          </p:nvPicPr>
          <p:blipFill>
            <a:blip r:embed="rId5" cstate="print"/>
            <a:srcRect/>
            <a:stretch>
              <a:fillRect/>
            </a:stretch>
          </p:blipFill>
          <p:spPr bwMode="auto">
            <a:xfrm>
              <a:off x="6115050" y="1657350"/>
              <a:ext cx="785812" cy="761726"/>
            </a:xfrm>
            <a:prstGeom prst="rect">
              <a:avLst/>
            </a:prstGeom>
            <a:grpFill/>
            <a:ln w="9525">
              <a:noFill/>
              <a:miter lim="800000"/>
              <a:headEnd/>
              <a:tailEnd/>
            </a:ln>
          </p:spPr>
        </p:pic>
      </p:grpSp>
      <p:grpSp>
        <p:nvGrpSpPr>
          <p:cNvPr id="12" name="Group 41"/>
          <p:cNvGrpSpPr/>
          <p:nvPr/>
        </p:nvGrpSpPr>
        <p:grpSpPr>
          <a:xfrm>
            <a:off x="4572000" y="4797425"/>
            <a:ext cx="4572000" cy="2060575"/>
            <a:chOff x="4572000" y="4797425"/>
            <a:chExt cx="4572000" cy="2060575"/>
          </a:xfrm>
          <a:solidFill>
            <a:schemeClr val="accent5"/>
          </a:solidFill>
        </p:grpSpPr>
        <p:grpSp>
          <p:nvGrpSpPr>
            <p:cNvPr id="13" name="Group 2"/>
            <p:cNvGrpSpPr>
              <a:grpSpLocks/>
            </p:cNvGrpSpPr>
            <p:nvPr/>
          </p:nvGrpSpPr>
          <p:grpSpPr bwMode="auto">
            <a:xfrm>
              <a:off x="4572000" y="4797425"/>
              <a:ext cx="4572000" cy="2060575"/>
              <a:chOff x="2880" y="3022"/>
              <a:chExt cx="2880" cy="1298"/>
            </a:xfrm>
            <a:grpFill/>
          </p:grpSpPr>
          <p:sp>
            <p:nvSpPr>
              <p:cNvPr id="116761" name="Line 31"/>
              <p:cNvSpPr>
                <a:spLocks noChangeShapeType="1"/>
              </p:cNvSpPr>
              <p:nvPr/>
            </p:nvSpPr>
            <p:spPr bwMode="auto">
              <a:xfrm>
                <a:off x="2880" y="3022"/>
                <a:ext cx="953" cy="590"/>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62" name="AutoShape 32"/>
              <p:cNvSpPr>
                <a:spLocks noChangeArrowheads="1"/>
              </p:cNvSpPr>
              <p:nvPr/>
            </p:nvSpPr>
            <p:spPr bwMode="auto">
              <a:xfrm>
                <a:off x="3717" y="3067"/>
                <a:ext cx="2043" cy="1253"/>
              </a:xfrm>
              <a:prstGeom prst="roundRect">
                <a:avLst>
                  <a:gd name="adj" fmla="val 16667"/>
                </a:avLst>
              </a:prstGeom>
              <a:grpFill/>
              <a:ln w="9525">
                <a:solidFill>
                  <a:schemeClr val="tx1"/>
                </a:solidFill>
                <a:round/>
                <a:headEnd/>
                <a:tailEnd/>
              </a:ln>
            </p:spPr>
            <p:txBody>
              <a:bodyPr/>
              <a:lstStyle/>
              <a:p>
                <a:pPr algn="ctr"/>
                <a:r>
                  <a:rPr lang="en-GB" sz="1600" b="1" dirty="0" smtClean="0">
                    <a:latin typeface="Calibri" pitchFamily="34" charset="0"/>
                  </a:rPr>
                  <a:t>Desk Top Publishing</a:t>
                </a:r>
                <a:r>
                  <a:rPr lang="en-GB" sz="1600" dirty="0" smtClean="0">
                    <a:latin typeface="Calibri" pitchFamily="34" charset="0"/>
                  </a:rPr>
                  <a:t> software (e.g. Microsoft Publisher) can be used to produce Health &amp; Safety notices and newsletters</a:t>
                </a:r>
                <a:endParaRPr lang="en-GB" sz="1600" dirty="0">
                  <a:latin typeface="Calibri" pitchFamily="34" charset="0"/>
                </a:endParaRPr>
              </a:p>
            </p:txBody>
          </p:sp>
        </p:grpSp>
        <p:pic>
          <p:nvPicPr>
            <p:cNvPr id="1031" name="Picture 7"/>
            <p:cNvPicPr>
              <a:picLocks noChangeAspect="1" noChangeArrowheads="1"/>
            </p:cNvPicPr>
            <p:nvPr/>
          </p:nvPicPr>
          <p:blipFill>
            <a:blip r:embed="rId6" cstate="print"/>
            <a:srcRect/>
            <a:stretch>
              <a:fillRect/>
            </a:stretch>
          </p:blipFill>
          <p:spPr bwMode="auto">
            <a:xfrm>
              <a:off x="6153150" y="6019800"/>
              <a:ext cx="762000" cy="762000"/>
            </a:xfrm>
            <a:prstGeom prst="rect">
              <a:avLst/>
            </a:prstGeom>
            <a:grpFill/>
            <a:ln w="9525">
              <a:noFill/>
              <a:miter lim="800000"/>
              <a:headEnd/>
              <a:tailEnd/>
            </a:ln>
          </p:spPr>
        </p:pic>
      </p:grpSp>
      <p:grpSp>
        <p:nvGrpSpPr>
          <p:cNvPr id="14" name="Group 46"/>
          <p:cNvGrpSpPr/>
          <p:nvPr/>
        </p:nvGrpSpPr>
        <p:grpSpPr>
          <a:xfrm>
            <a:off x="3348038" y="549275"/>
            <a:ext cx="2343150" cy="4103688"/>
            <a:chOff x="3348038" y="549275"/>
            <a:chExt cx="2343150" cy="4103688"/>
          </a:xfrm>
          <a:solidFill>
            <a:schemeClr val="accent5"/>
          </a:solidFill>
        </p:grpSpPr>
        <p:grpSp>
          <p:nvGrpSpPr>
            <p:cNvPr id="15" name="Group 11"/>
            <p:cNvGrpSpPr>
              <a:grpSpLocks/>
            </p:cNvGrpSpPr>
            <p:nvPr/>
          </p:nvGrpSpPr>
          <p:grpSpPr bwMode="auto">
            <a:xfrm>
              <a:off x="3348038" y="549275"/>
              <a:ext cx="2343150" cy="4103688"/>
              <a:chOff x="2109" y="346"/>
              <a:chExt cx="1476" cy="2585"/>
            </a:xfrm>
            <a:grpFill/>
          </p:grpSpPr>
          <p:sp>
            <p:nvSpPr>
              <p:cNvPr id="44" name="Line 3"/>
              <p:cNvSpPr>
                <a:spLocks noChangeShapeType="1"/>
              </p:cNvSpPr>
              <p:nvPr/>
            </p:nvSpPr>
            <p:spPr bwMode="auto">
              <a:xfrm flipH="1">
                <a:off x="2880" y="1797"/>
                <a:ext cx="0" cy="113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45" name="AutoShape 28"/>
              <p:cNvSpPr>
                <a:spLocks noChangeArrowheads="1"/>
              </p:cNvSpPr>
              <p:nvPr/>
            </p:nvSpPr>
            <p:spPr bwMode="auto">
              <a:xfrm>
                <a:off x="2109" y="346"/>
                <a:ext cx="1476" cy="1587"/>
              </a:xfrm>
              <a:prstGeom prst="roundRect">
                <a:avLst>
                  <a:gd name="adj" fmla="val 16667"/>
                </a:avLst>
              </a:prstGeom>
              <a:grpFill/>
              <a:ln w="9525">
                <a:solidFill>
                  <a:schemeClr val="tx1"/>
                </a:solidFill>
                <a:round/>
                <a:headEnd/>
                <a:tailEnd/>
              </a:ln>
            </p:spPr>
            <p:txBody>
              <a:bodyPr/>
              <a:lstStyle/>
              <a:p>
                <a:pPr algn="ctr"/>
                <a:r>
                  <a:rPr lang="en-GB" sz="1600" b="1" dirty="0" smtClean="0">
                    <a:latin typeface="Calibri" pitchFamily="34" charset="0"/>
                  </a:rPr>
                  <a:t>Internet  </a:t>
                </a:r>
                <a:r>
                  <a:rPr lang="en-GB" sz="1600" dirty="0" smtClean="0">
                    <a:latin typeface="Calibri" pitchFamily="34" charset="0"/>
                  </a:rPr>
                  <a:t>software (e.g. Internet Explorer or Google Chrome) can be used to access information e.g. to find a new supplier of raw materials</a:t>
                </a:r>
              </a:p>
              <a:p>
                <a:pPr fontAlgn="auto">
                  <a:spcBef>
                    <a:spcPts val="0"/>
                  </a:spcBef>
                  <a:spcAft>
                    <a:spcPts val="0"/>
                  </a:spcAft>
                  <a:defRPr/>
                </a:pPr>
                <a:endParaRPr lang="en-GB" sz="1600" dirty="0">
                  <a:latin typeface="+mn-lt"/>
                  <a:cs typeface="+mn-cs"/>
                </a:endParaRPr>
              </a:p>
            </p:txBody>
          </p:sp>
        </p:grpSp>
        <p:pic>
          <p:nvPicPr>
            <p:cNvPr id="1034" name="Picture 10" descr="http://upload.wikimedia.org/wikipedia/commons/thumb/e/e2/Google_Chrome_icon_(2011).svg/2000px-Google_Chrome_icon_(2011).svg.png"/>
            <p:cNvPicPr>
              <a:picLocks noChangeAspect="1" noChangeArrowheads="1"/>
            </p:cNvPicPr>
            <p:nvPr/>
          </p:nvPicPr>
          <p:blipFill>
            <a:blip r:embed="rId7" cstate="print"/>
            <a:srcRect/>
            <a:stretch>
              <a:fillRect/>
            </a:stretch>
          </p:blipFill>
          <p:spPr bwMode="auto">
            <a:xfrm>
              <a:off x="4267200" y="2438400"/>
              <a:ext cx="609600" cy="609600"/>
            </a:xfrm>
            <a:prstGeom prst="rect">
              <a:avLst/>
            </a:prstGeom>
            <a:grpFill/>
          </p:spPr>
        </p:pic>
      </p:grpSp>
      <p:grpSp>
        <p:nvGrpSpPr>
          <p:cNvPr id="41" name="Group 40"/>
          <p:cNvGrpSpPr/>
          <p:nvPr/>
        </p:nvGrpSpPr>
        <p:grpSpPr>
          <a:xfrm>
            <a:off x="4572000" y="2708275"/>
            <a:ext cx="4572000" cy="2089150"/>
            <a:chOff x="4572000" y="2708275"/>
            <a:chExt cx="4572000" cy="2089150"/>
          </a:xfrm>
          <a:solidFill>
            <a:schemeClr val="accent5"/>
          </a:solidFill>
        </p:grpSpPr>
        <p:grpSp>
          <p:nvGrpSpPr>
            <p:cNvPr id="11" name="Group 5"/>
            <p:cNvGrpSpPr>
              <a:grpSpLocks/>
            </p:cNvGrpSpPr>
            <p:nvPr/>
          </p:nvGrpSpPr>
          <p:grpSpPr bwMode="auto">
            <a:xfrm>
              <a:off x="4572000" y="2708275"/>
              <a:ext cx="4572000" cy="2089150"/>
              <a:chOff x="2880" y="1706"/>
              <a:chExt cx="2880" cy="1316"/>
            </a:xfrm>
            <a:grpFill/>
          </p:grpSpPr>
          <p:sp>
            <p:nvSpPr>
              <p:cNvPr id="116759" name="Line 12"/>
              <p:cNvSpPr>
                <a:spLocks noChangeShapeType="1"/>
              </p:cNvSpPr>
              <p:nvPr/>
            </p:nvSpPr>
            <p:spPr bwMode="auto">
              <a:xfrm flipV="1">
                <a:off x="2880" y="2568"/>
                <a:ext cx="953" cy="45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60" name="AutoShape 30"/>
              <p:cNvSpPr>
                <a:spLocks noChangeArrowheads="1"/>
              </p:cNvSpPr>
              <p:nvPr/>
            </p:nvSpPr>
            <p:spPr bwMode="auto">
              <a:xfrm>
                <a:off x="3717" y="1706"/>
                <a:ext cx="2043" cy="1253"/>
              </a:xfrm>
              <a:prstGeom prst="roundRect">
                <a:avLst>
                  <a:gd name="adj" fmla="val 16667"/>
                </a:avLst>
              </a:prstGeom>
              <a:grpFill/>
              <a:ln w="9525">
                <a:solidFill>
                  <a:schemeClr val="tx1"/>
                </a:solidFill>
                <a:round/>
                <a:headEnd/>
                <a:tailEnd/>
              </a:ln>
            </p:spPr>
            <p:txBody>
              <a:bodyPr/>
              <a:lstStyle/>
              <a:p>
                <a:pPr>
                  <a:defRPr/>
                </a:pPr>
                <a:r>
                  <a:rPr lang="en-GB" sz="1600" b="1" dirty="0" smtClean="0">
                    <a:latin typeface="Calibri" pitchFamily="34" charset="0"/>
                  </a:rPr>
                  <a:t>Databases</a:t>
                </a:r>
                <a:r>
                  <a:rPr lang="en-GB" sz="1600" dirty="0" smtClean="0">
                    <a:latin typeface="Calibri" pitchFamily="34" charset="0"/>
                  </a:rPr>
                  <a:t> or </a:t>
                </a:r>
                <a:r>
                  <a:rPr lang="en-GB" sz="1600" b="1" dirty="0" smtClean="0">
                    <a:latin typeface="Calibri" pitchFamily="34" charset="0"/>
                  </a:rPr>
                  <a:t>Spreadsheets</a:t>
                </a:r>
                <a:r>
                  <a:rPr lang="en-GB" sz="1600" dirty="0" smtClean="0">
                    <a:latin typeface="Calibri" pitchFamily="34" charset="0"/>
                  </a:rPr>
                  <a:t> can record stock usage and stock value </a:t>
                </a:r>
                <a:r>
                  <a:rPr lang="en-GB" sz="1600" dirty="0" err="1" smtClean="0">
                    <a:latin typeface="Calibri" pitchFamily="34" charset="0"/>
                  </a:rPr>
                  <a:t>eg</a:t>
                </a:r>
                <a:r>
                  <a:rPr lang="en-GB" sz="1600" dirty="0" smtClean="0">
                    <a:latin typeface="Calibri" pitchFamily="34" charset="0"/>
                  </a:rPr>
                  <a:t> linked to barcode</a:t>
                </a:r>
              </a:p>
              <a:p>
                <a:pPr fontAlgn="auto">
                  <a:spcBef>
                    <a:spcPts val="0"/>
                  </a:spcBef>
                  <a:spcAft>
                    <a:spcPts val="0"/>
                  </a:spcAft>
                  <a:defRPr/>
                </a:pPr>
                <a:endParaRPr lang="en-GB" sz="1600" dirty="0">
                  <a:latin typeface="+mn-lt"/>
                  <a:cs typeface="+mn-cs"/>
                </a:endParaRPr>
              </a:p>
            </p:txBody>
          </p:sp>
        </p:grpSp>
        <p:pic>
          <p:nvPicPr>
            <p:cNvPr id="39" name="Picture 2"/>
            <p:cNvPicPr>
              <a:picLocks noChangeAspect="1" noChangeArrowheads="1"/>
            </p:cNvPicPr>
            <p:nvPr/>
          </p:nvPicPr>
          <p:blipFill>
            <a:blip r:embed="rId2" cstate="print"/>
            <a:srcRect/>
            <a:stretch>
              <a:fillRect/>
            </a:stretch>
          </p:blipFill>
          <p:spPr bwMode="auto">
            <a:xfrm>
              <a:off x="6477000" y="3733800"/>
              <a:ext cx="855615" cy="874988"/>
            </a:xfrm>
            <a:prstGeom prst="rect">
              <a:avLst/>
            </a:prstGeom>
            <a:grpFill/>
            <a:ln w="9525">
              <a:noFill/>
              <a:miter lim="800000"/>
              <a:headEnd/>
              <a:tailEnd/>
            </a:ln>
          </p:spPr>
        </p:pic>
        <p:pic>
          <p:nvPicPr>
            <p:cNvPr id="40" name="Picture 5"/>
            <p:cNvPicPr>
              <a:picLocks noChangeAspect="1" noChangeArrowheads="1"/>
            </p:cNvPicPr>
            <p:nvPr/>
          </p:nvPicPr>
          <p:blipFill>
            <a:blip r:embed="rId5" cstate="print"/>
            <a:srcRect/>
            <a:stretch>
              <a:fillRect/>
            </a:stretch>
          </p:blipFill>
          <p:spPr bwMode="auto">
            <a:xfrm>
              <a:off x="7977188" y="3810000"/>
              <a:ext cx="785812" cy="761726"/>
            </a:xfrm>
            <a:prstGeom prst="rect">
              <a:avLst/>
            </a:prstGeom>
            <a:grpFill/>
            <a:ln w="9525">
              <a:noFill/>
              <a:miter lim="800000"/>
              <a:headEnd/>
              <a:tailEnd/>
            </a:ln>
          </p:spPr>
        </p:pic>
      </p:grpSp>
      <p:sp>
        <p:nvSpPr>
          <p:cNvPr id="282644" name="Oval 20"/>
          <p:cNvSpPr>
            <a:spLocks noChangeAspect="1" noChangeArrowheads="1"/>
          </p:cNvSpPr>
          <p:nvPr/>
        </p:nvSpPr>
        <p:spPr bwMode="auto">
          <a:xfrm>
            <a:off x="3487505" y="3716338"/>
            <a:ext cx="2197015" cy="1998662"/>
          </a:xfrm>
          <a:prstGeom prst="ellipse">
            <a:avLst/>
          </a:prstGeom>
          <a:solidFill>
            <a:schemeClr val="accent5"/>
          </a:solidFill>
          <a:ln w="19050">
            <a:solidFill>
              <a:schemeClr val="tx1"/>
            </a:solidFill>
            <a:round/>
            <a:headEnd/>
            <a:tailEnd/>
          </a:ln>
        </p:spPr>
        <p:txBody>
          <a:bodyPr anchor="ctr"/>
          <a:lstStyle/>
          <a:p>
            <a:pPr algn="ctr" fontAlgn="auto">
              <a:spcBef>
                <a:spcPts val="0"/>
              </a:spcBef>
              <a:spcAft>
                <a:spcPts val="0"/>
              </a:spcAft>
              <a:defRPr/>
            </a:pPr>
            <a:r>
              <a:rPr lang="en-GB" sz="1600" b="1" dirty="0">
                <a:latin typeface="Calibri" pitchFamily="34" charset="0"/>
                <a:cs typeface="+mn-cs"/>
              </a:rPr>
              <a:t>The Use</a:t>
            </a:r>
          </a:p>
          <a:p>
            <a:pPr algn="ctr" fontAlgn="auto">
              <a:spcBef>
                <a:spcPts val="0"/>
              </a:spcBef>
              <a:spcAft>
                <a:spcPts val="0"/>
              </a:spcAft>
              <a:defRPr/>
            </a:pPr>
            <a:r>
              <a:rPr lang="en-GB" sz="1600" b="1" dirty="0">
                <a:latin typeface="Calibri" pitchFamily="34" charset="0"/>
                <a:cs typeface="+mn-cs"/>
              </a:rPr>
              <a:t>of</a:t>
            </a:r>
          </a:p>
          <a:p>
            <a:pPr algn="ctr" fontAlgn="auto">
              <a:spcBef>
                <a:spcPts val="0"/>
              </a:spcBef>
              <a:spcAft>
                <a:spcPts val="0"/>
              </a:spcAft>
              <a:defRPr/>
            </a:pPr>
            <a:r>
              <a:rPr lang="en-GB" sz="1600" b="1" dirty="0" smtClean="0">
                <a:latin typeface="Calibri" pitchFamily="34" charset="0"/>
                <a:cs typeface="+mn-cs"/>
              </a:rPr>
              <a:t>ICT/Technology</a:t>
            </a:r>
            <a:endParaRPr lang="en-GB" sz="1600" b="1" dirty="0">
              <a:latin typeface="Calibri" pitchFamily="34" charset="0"/>
              <a:cs typeface="+mn-cs"/>
            </a:endParaRPr>
          </a:p>
          <a:p>
            <a:pPr algn="ctr" fontAlgn="auto">
              <a:spcBef>
                <a:spcPts val="0"/>
              </a:spcBef>
              <a:spcAft>
                <a:spcPts val="0"/>
              </a:spcAft>
              <a:defRPr/>
            </a:pPr>
            <a:r>
              <a:rPr lang="en-GB" sz="1600" b="1" dirty="0">
                <a:latin typeface="Calibri" pitchFamily="34" charset="0"/>
                <a:cs typeface="+mn-cs"/>
              </a:rPr>
              <a:t>in the </a:t>
            </a:r>
            <a:r>
              <a:rPr lang="en-GB" sz="1600" b="1" dirty="0" smtClean="0">
                <a:latin typeface="Calibri" pitchFamily="34" charset="0"/>
                <a:cs typeface="+mn-cs"/>
              </a:rPr>
              <a:t>Operations Department</a:t>
            </a:r>
            <a:endParaRPr lang="en-GB" sz="1600" b="1" dirty="0">
              <a:latin typeface="Calibri" pitchFamily="34" charset="0"/>
              <a:cs typeface="+mn-cs"/>
            </a:endParaRPr>
          </a:p>
        </p:txBody>
      </p:sp>
      <p:pic>
        <p:nvPicPr>
          <p:cNvPr id="42" name="Picture 2" descr="https://openclipart.org/image/800px/svg_to_png/3330/barretr-Key.png"/>
          <p:cNvPicPr>
            <a:picLocks noChangeAspect="1" noChangeArrowheads="1"/>
          </p:cNvPicPr>
          <p:nvPr/>
        </p:nvPicPr>
        <p:blipFill>
          <a:blip r:embed="rId8" cstate="print"/>
          <a:srcRect/>
          <a:stretch>
            <a:fillRect/>
          </a:stretch>
        </p:blipFill>
        <p:spPr bwMode="auto">
          <a:xfrm>
            <a:off x="8153400" y="6019800"/>
            <a:ext cx="609599" cy="614580"/>
          </a:xfrm>
          <a:prstGeom prst="rect">
            <a:avLst/>
          </a:prstGeom>
          <a:noFill/>
        </p:spPr>
      </p:pic>
      <p:sp>
        <p:nvSpPr>
          <p:cNvPr id="43" name="Slide Number Placeholder 42"/>
          <p:cNvSpPr>
            <a:spLocks noGrp="1"/>
          </p:cNvSpPr>
          <p:nvPr>
            <p:ph type="sldNum" sz="quarter" idx="12"/>
          </p:nvPr>
        </p:nvSpPr>
        <p:spPr/>
        <p:txBody>
          <a:bodyPr/>
          <a:lstStyle/>
          <a:p>
            <a:pPr>
              <a:defRPr/>
            </a:pPr>
            <a:fld id="{8D4C895E-3311-44B2-826F-99421C7AB70D}" type="slidenum">
              <a:rPr lang="en-GB" smtClean="0">
                <a:solidFill>
                  <a:srgbClr val="000000"/>
                </a:solidFill>
              </a:rPr>
              <a:pPr>
                <a:defRPr/>
              </a:pPr>
              <a:t>56</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1+#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Use of ICT/Technology in Operations</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7204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57</a:t>
            </a:fld>
            <a:endParaRPr lang="en-GB"/>
          </a:p>
        </p:txBody>
      </p:sp>
      <p:sp>
        <p:nvSpPr>
          <p:cNvPr id="70660" name="AutoShape 6"/>
          <p:cNvSpPr>
            <a:spLocks noChangeArrowheads="1"/>
          </p:cNvSpPr>
          <p:nvPr/>
        </p:nvSpPr>
        <p:spPr bwMode="auto">
          <a:xfrm>
            <a:off x="0" y="12366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USE OF ICT/TECHNOLOGY IN OPERATIONS</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2: Q35-36 (10)</a:t>
            </a:r>
          </a:p>
          <a:p>
            <a:pPr algn="ctr"/>
            <a:endParaRPr lang="en-GB" sz="2800" dirty="0" smtClean="0">
              <a:latin typeface="Comic Sans MS" pitchFamily="66" charset="0"/>
            </a:endParaRPr>
          </a:p>
          <a:p>
            <a:pPr algn="ctr"/>
            <a:r>
              <a:rPr lang="en-GB" sz="2800" dirty="0" smtClean="0">
                <a:latin typeface="Comic Sans MS" pitchFamily="66" charset="0"/>
              </a:rPr>
              <a:t>Total: 10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58</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Technology in Operations</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sz="2000" b="1" dirty="0" smtClean="0"/>
              <a:t>DESKTOP PUBLISHING TASK</a:t>
            </a:r>
            <a:endParaRPr lang="en-GB" sz="2000" b="1" dirty="0"/>
          </a:p>
          <a:p>
            <a:endParaRPr lang="en-GB" sz="2000" dirty="0" smtClean="0"/>
          </a:p>
          <a:p>
            <a:r>
              <a:rPr lang="en-GB" sz="2000" dirty="0" smtClean="0">
                <a:latin typeface="Calibri" pitchFamily="34" charset="0"/>
              </a:rPr>
              <a:t>You should use Microsoft Publisher to carry out the following task.</a:t>
            </a:r>
          </a:p>
          <a:p>
            <a:endParaRPr lang="en-GB" sz="2000" dirty="0" smtClean="0">
              <a:latin typeface="Calibri" pitchFamily="34" charset="0"/>
            </a:endParaRPr>
          </a:p>
          <a:p>
            <a:pPr marL="457200" indent="-457200">
              <a:buAutoNum type="arabicPeriod"/>
            </a:pPr>
            <a:r>
              <a:rPr lang="en-GB" sz="2000" dirty="0" smtClean="0">
                <a:latin typeface="Calibri" pitchFamily="34" charset="0"/>
              </a:rPr>
              <a:t>Choose an organisation from the list below and circle it:</a:t>
            </a:r>
          </a:p>
          <a:p>
            <a:pPr marL="457200" indent="-457200">
              <a:buAutoNum type="arabicPeriod"/>
            </a:pPr>
            <a:endParaRPr lang="en-GB" sz="2000" dirty="0" smtClean="0">
              <a:latin typeface="Calibri" pitchFamily="34" charset="0"/>
            </a:endParaRPr>
          </a:p>
          <a:p>
            <a:pPr marL="914400" lvl="1" indent="-457200"/>
            <a:r>
              <a:rPr lang="en-GB" sz="2000" dirty="0" smtClean="0">
                <a:latin typeface="Calibri" pitchFamily="34" charset="0"/>
              </a:rPr>
              <a:t>Tesco	Apple		Ford		Primark	</a:t>
            </a:r>
          </a:p>
          <a:p>
            <a:endParaRPr lang="en-GB" sz="2000" dirty="0" smtClean="0">
              <a:latin typeface="Calibri" pitchFamily="34" charset="0"/>
            </a:endParaRPr>
          </a:p>
          <a:p>
            <a:endParaRPr lang="en-GB" sz="2000" dirty="0" smtClean="0">
              <a:latin typeface="Calibri" pitchFamily="34" charset="0"/>
            </a:endParaRPr>
          </a:p>
          <a:p>
            <a:r>
              <a:rPr lang="en-GB" sz="2000" dirty="0" smtClean="0">
                <a:latin typeface="Calibri" pitchFamily="34" charset="0"/>
              </a:rPr>
              <a:t>2. Imagine you are working for the operations department of your chosen organisation. As an operations employee, you are to create a Health and Safety poster to display around the rooms of the organisation where their products are made. Your poster should outline the possible dangers which could occur in your organisation and what employees should do.</a:t>
            </a:r>
          </a:p>
          <a:p>
            <a:endParaRPr lang="en-GB" sz="2000" dirty="0" smtClean="0">
              <a:latin typeface="Calibri" pitchFamily="34" charset="0"/>
            </a:endParaRPr>
          </a:p>
          <a:p>
            <a:r>
              <a:rPr lang="en-GB" sz="2000" dirty="0" smtClean="0">
                <a:latin typeface="Calibri" pitchFamily="34" charset="0"/>
              </a:rPr>
              <a:t>E.g. For Tesco, staff could injure their backs if they do not lift heavy items properly so they should lift by bending their knees not their backs.</a:t>
            </a: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p:txBody>
      </p:sp>
      <p:pic>
        <p:nvPicPr>
          <p:cNvPr id="9" name="Picture 2" descr="https://openclipart.org/image/300px/svg_to_png/6024/DTRave-Cartoon-Computer-and-Desktop.png"/>
          <p:cNvPicPr>
            <a:picLocks noChangeAspect="1" noChangeArrowheads="1"/>
          </p:cNvPicPr>
          <p:nvPr/>
        </p:nvPicPr>
        <p:blipFill>
          <a:blip r:embed="rId2" cstate="print"/>
          <a:srcRect/>
          <a:stretch>
            <a:fillRect/>
          </a:stretch>
        </p:blipFill>
        <p:spPr bwMode="auto">
          <a:xfrm>
            <a:off x="209713" y="0"/>
            <a:ext cx="1238087" cy="992166"/>
          </a:xfrm>
          <a:prstGeom prst="rect">
            <a:avLst/>
          </a:prstGeom>
          <a:noFill/>
        </p:spPr>
      </p:pic>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4C895E-3311-44B2-826F-99421C7AB70D}" type="slidenum">
              <a:rPr lang="en-GB" smtClean="0">
                <a:solidFill>
                  <a:srgbClr val="000000"/>
                </a:solidFill>
              </a:rPr>
              <a:pPr>
                <a:defRPr/>
              </a:pPr>
              <a:t>6</a:t>
            </a:fld>
            <a:endParaRPr lang="en-GB">
              <a:solidFill>
                <a:srgbClr val="000000"/>
              </a:solidFill>
            </a:endParaRPr>
          </a:p>
        </p:txBody>
      </p:sp>
      <p:grpSp>
        <p:nvGrpSpPr>
          <p:cNvPr id="3" name="Group 2"/>
          <p:cNvGrpSpPr>
            <a:grpSpLocks/>
          </p:cNvGrpSpPr>
          <p:nvPr/>
        </p:nvGrpSpPr>
        <p:grpSpPr bwMode="auto">
          <a:xfrm>
            <a:off x="4572000" y="765175"/>
            <a:ext cx="2589213" cy="3887788"/>
            <a:chOff x="2880" y="482"/>
            <a:chExt cx="1631" cy="2449"/>
          </a:xfrm>
          <a:solidFill>
            <a:schemeClr val="accent5"/>
          </a:solidFill>
        </p:grpSpPr>
        <p:sp>
          <p:nvSpPr>
            <p:cNvPr id="4" name="Line 3"/>
            <p:cNvSpPr>
              <a:spLocks noChangeShapeType="1"/>
            </p:cNvSpPr>
            <p:nvPr/>
          </p:nvSpPr>
          <p:spPr bwMode="auto">
            <a:xfrm flipH="1">
              <a:off x="2880" y="1117"/>
              <a:ext cx="907" cy="1814"/>
            </a:xfrm>
            <a:prstGeom prst="line">
              <a:avLst/>
            </a:prstGeom>
            <a:grpFill/>
            <a:ln w="38100">
              <a:solidFill>
                <a:schemeClr val="tx1"/>
              </a:solidFill>
              <a:round/>
              <a:headEnd/>
              <a:tailEnd/>
            </a:ln>
          </p:spPr>
          <p:txBody>
            <a:bodyPr/>
            <a:lstStyle/>
            <a:p>
              <a:endParaRPr lang="en-GB"/>
            </a:p>
          </p:txBody>
        </p:sp>
        <p:sp>
          <p:nvSpPr>
            <p:cNvPr id="5"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p:spPr>
          <p:txBody>
            <a:bodyPr anchor="ctr"/>
            <a:lstStyle/>
            <a:p>
              <a:pPr algn="ctr">
                <a:defRPr/>
              </a:pPr>
              <a:r>
                <a:rPr lang="en-GB" sz="1600" dirty="0" smtClean="0">
                  <a:latin typeface="Calibri" pitchFamily="34" charset="0"/>
                </a:rPr>
                <a:t>They work with suppliers to make sure that raw materials are available when they are needed</a:t>
              </a:r>
              <a:endParaRPr lang="en-GB" sz="1600" dirty="0">
                <a:latin typeface="Calibri" pitchFamily="34" charset="0"/>
              </a:endParaRPr>
            </a:p>
          </p:txBody>
        </p:sp>
      </p:grpSp>
      <p:grpSp>
        <p:nvGrpSpPr>
          <p:cNvPr id="6" name="Group 5"/>
          <p:cNvGrpSpPr>
            <a:grpSpLocks/>
          </p:cNvGrpSpPr>
          <p:nvPr/>
        </p:nvGrpSpPr>
        <p:grpSpPr bwMode="auto">
          <a:xfrm>
            <a:off x="250825" y="2349500"/>
            <a:ext cx="4321175" cy="2278063"/>
            <a:chOff x="158" y="1496"/>
            <a:chExt cx="2722" cy="1435"/>
          </a:xfrm>
          <a:solidFill>
            <a:schemeClr val="accent5"/>
          </a:solidFill>
        </p:grpSpPr>
        <p:sp>
          <p:nvSpPr>
            <p:cNvPr id="7" name="Line 6"/>
            <p:cNvSpPr>
              <a:spLocks noChangeShapeType="1"/>
            </p:cNvSpPr>
            <p:nvPr/>
          </p:nvSpPr>
          <p:spPr bwMode="auto">
            <a:xfrm>
              <a:off x="884" y="2160"/>
              <a:ext cx="1996" cy="771"/>
            </a:xfrm>
            <a:prstGeom prst="line">
              <a:avLst/>
            </a:prstGeom>
            <a:grpFill/>
            <a:ln w="38100">
              <a:solidFill>
                <a:schemeClr val="tx1"/>
              </a:solidFill>
              <a:round/>
              <a:headEnd/>
              <a:tailEnd/>
            </a:ln>
          </p:spPr>
          <p:txBody>
            <a:bodyPr/>
            <a:lstStyle/>
            <a:p>
              <a:endParaRPr lang="en-GB"/>
            </a:p>
          </p:txBody>
        </p:sp>
        <p:sp>
          <p:nvSpPr>
            <p:cNvPr id="8" name="Oval 7"/>
            <p:cNvSpPr>
              <a:spLocks noChangeAspect="1" noChangeArrowheads="1"/>
            </p:cNvSpPr>
            <p:nvPr/>
          </p:nvSpPr>
          <p:spPr bwMode="auto">
            <a:xfrm>
              <a:off x="158" y="1496"/>
              <a:ext cx="1404" cy="1327"/>
            </a:xfrm>
            <a:prstGeom prst="ellipse">
              <a:avLst/>
            </a:prstGeom>
            <a:grpFill/>
            <a:ln w="19050">
              <a:solidFill>
                <a:schemeClr val="tx1"/>
              </a:solidFill>
              <a:round/>
              <a:headEnd/>
              <a:tailEnd/>
            </a:ln>
          </p:spPr>
          <p:txBody>
            <a:bodyPr anchor="ctr"/>
            <a:lstStyle/>
            <a:p>
              <a:pPr algn="ctr">
                <a:defRPr/>
              </a:pPr>
              <a:r>
                <a:rPr lang="en-GB" dirty="0" smtClean="0">
                  <a:latin typeface="Calibri" pitchFamily="34" charset="0"/>
                </a:rPr>
                <a:t>They help satisfy customers by making products that they need and want</a:t>
              </a:r>
              <a:endParaRPr lang="en-GB" dirty="0">
                <a:latin typeface="Calibri" pitchFamily="34" charset="0"/>
              </a:endParaRPr>
            </a:p>
          </p:txBody>
        </p:sp>
      </p:grpSp>
      <p:grpSp>
        <p:nvGrpSpPr>
          <p:cNvPr id="9" name="Group 8"/>
          <p:cNvGrpSpPr>
            <a:grpSpLocks/>
          </p:cNvGrpSpPr>
          <p:nvPr/>
        </p:nvGrpSpPr>
        <p:grpSpPr bwMode="auto">
          <a:xfrm>
            <a:off x="971550" y="4752975"/>
            <a:ext cx="3600450" cy="2105025"/>
            <a:chOff x="612" y="2931"/>
            <a:chExt cx="2268" cy="1326"/>
          </a:xfrm>
          <a:solidFill>
            <a:schemeClr val="accent5"/>
          </a:solidFill>
        </p:grpSpPr>
        <p:sp>
          <p:nvSpPr>
            <p:cNvPr id="10" name="Line 9"/>
            <p:cNvSpPr>
              <a:spLocks noChangeShapeType="1"/>
            </p:cNvSpPr>
            <p:nvPr/>
          </p:nvSpPr>
          <p:spPr bwMode="auto">
            <a:xfrm flipV="1">
              <a:off x="1292" y="2976"/>
              <a:ext cx="1588" cy="636"/>
            </a:xfrm>
            <a:prstGeom prst="line">
              <a:avLst/>
            </a:prstGeom>
            <a:grpFill/>
            <a:ln w="38100">
              <a:solidFill>
                <a:schemeClr val="tx1"/>
              </a:solidFill>
              <a:round/>
              <a:headEnd/>
              <a:tailEnd/>
            </a:ln>
          </p:spPr>
          <p:txBody>
            <a:bodyPr/>
            <a:lstStyle/>
            <a:p>
              <a:endParaRPr lang="en-GB"/>
            </a:p>
          </p:txBody>
        </p:sp>
        <p:sp>
          <p:nvSpPr>
            <p:cNvPr id="11" name="Oval 10"/>
            <p:cNvSpPr>
              <a:spLocks noChangeAspect="1" noChangeArrowheads="1"/>
            </p:cNvSpPr>
            <p:nvPr/>
          </p:nvSpPr>
          <p:spPr bwMode="auto">
            <a:xfrm>
              <a:off x="612" y="2931"/>
              <a:ext cx="1403" cy="1326"/>
            </a:xfrm>
            <a:prstGeom prst="ellipse">
              <a:avLst/>
            </a:prstGeom>
            <a:grpFill/>
            <a:ln w="19050">
              <a:solidFill>
                <a:schemeClr val="tx1"/>
              </a:solidFill>
              <a:round/>
              <a:headEnd/>
              <a:tailEnd/>
            </a:ln>
          </p:spPr>
          <p:txBody>
            <a:bodyPr anchor="ctr"/>
            <a:lstStyle/>
            <a:p>
              <a:pPr algn="ctr">
                <a:defRPr/>
              </a:pPr>
              <a:r>
                <a:rPr lang="en-GB" dirty="0" smtClean="0">
                  <a:latin typeface="Calibri" pitchFamily="34" charset="0"/>
                </a:rPr>
                <a:t>They make (manufacture) products and this can involve both people and machinery</a:t>
              </a:r>
              <a:endParaRPr lang="en-GB" dirty="0">
                <a:latin typeface="Calibri" pitchFamily="34" charset="0"/>
              </a:endParaRPr>
            </a:p>
          </p:txBody>
        </p:sp>
      </p:grpSp>
      <p:grpSp>
        <p:nvGrpSpPr>
          <p:cNvPr id="12" name="Group 11"/>
          <p:cNvGrpSpPr>
            <a:grpSpLocks/>
          </p:cNvGrpSpPr>
          <p:nvPr/>
        </p:nvGrpSpPr>
        <p:grpSpPr bwMode="auto">
          <a:xfrm>
            <a:off x="4572000" y="4751388"/>
            <a:ext cx="3668713" cy="2106612"/>
            <a:chOff x="2880" y="2886"/>
            <a:chExt cx="2311" cy="1327"/>
          </a:xfrm>
          <a:solidFill>
            <a:schemeClr val="accent5"/>
          </a:solidFill>
        </p:grpSpPr>
        <p:sp>
          <p:nvSpPr>
            <p:cNvPr id="13" name="Line 12"/>
            <p:cNvSpPr>
              <a:spLocks noChangeShapeType="1"/>
            </p:cNvSpPr>
            <p:nvPr/>
          </p:nvSpPr>
          <p:spPr bwMode="auto">
            <a:xfrm>
              <a:off x="2880" y="2931"/>
              <a:ext cx="1633" cy="635"/>
            </a:xfrm>
            <a:prstGeom prst="line">
              <a:avLst/>
            </a:prstGeom>
            <a:grpFill/>
            <a:ln w="38100">
              <a:solidFill>
                <a:schemeClr val="tx1"/>
              </a:solidFill>
              <a:round/>
              <a:headEnd/>
              <a:tailEnd/>
            </a:ln>
          </p:spPr>
          <p:txBody>
            <a:bodyPr/>
            <a:lstStyle/>
            <a:p>
              <a:endParaRPr lang="en-GB"/>
            </a:p>
          </p:txBody>
        </p:sp>
        <p:sp>
          <p:nvSpPr>
            <p:cNvPr id="14" name="Oval 13"/>
            <p:cNvSpPr>
              <a:spLocks noChangeAspect="1" noChangeArrowheads="1"/>
            </p:cNvSpPr>
            <p:nvPr/>
          </p:nvSpPr>
          <p:spPr bwMode="auto">
            <a:xfrm>
              <a:off x="3787" y="2886"/>
              <a:ext cx="1404" cy="1327"/>
            </a:xfrm>
            <a:prstGeom prst="ellipse">
              <a:avLst/>
            </a:prstGeom>
            <a:grpFill/>
            <a:ln w="19050">
              <a:solidFill>
                <a:schemeClr val="tx1"/>
              </a:solidFill>
              <a:round/>
              <a:headEnd/>
              <a:tailEnd/>
            </a:ln>
          </p:spPr>
          <p:txBody>
            <a:bodyPr anchor="ctr"/>
            <a:lstStyle/>
            <a:p>
              <a:pPr algn="ctr"/>
              <a:r>
                <a:rPr lang="en-GB" dirty="0" smtClean="0">
                  <a:latin typeface="Calibri" pitchFamily="34" charset="0"/>
                </a:rPr>
                <a:t>They ensure high quality products are produced</a:t>
              </a:r>
              <a:endParaRPr lang="en-GB" dirty="0">
                <a:latin typeface="Calibri" pitchFamily="34" charset="0"/>
              </a:endParaRPr>
            </a:p>
          </p:txBody>
        </p:sp>
      </p:grpSp>
      <p:grpSp>
        <p:nvGrpSpPr>
          <p:cNvPr id="15" name="Group 14"/>
          <p:cNvGrpSpPr>
            <a:grpSpLocks/>
          </p:cNvGrpSpPr>
          <p:nvPr/>
        </p:nvGrpSpPr>
        <p:grpSpPr bwMode="auto">
          <a:xfrm>
            <a:off x="4572000" y="2349500"/>
            <a:ext cx="4316413" cy="2349500"/>
            <a:chOff x="2880" y="1496"/>
            <a:chExt cx="2719" cy="1480"/>
          </a:xfrm>
          <a:solidFill>
            <a:schemeClr val="accent5"/>
          </a:solidFill>
        </p:grpSpPr>
        <p:sp>
          <p:nvSpPr>
            <p:cNvPr id="16" name="Line 15"/>
            <p:cNvSpPr>
              <a:spLocks noChangeShapeType="1"/>
            </p:cNvSpPr>
            <p:nvPr/>
          </p:nvSpPr>
          <p:spPr bwMode="auto">
            <a:xfrm flipV="1">
              <a:off x="2880" y="2160"/>
              <a:ext cx="2041" cy="816"/>
            </a:xfrm>
            <a:prstGeom prst="line">
              <a:avLst/>
            </a:prstGeom>
            <a:grpFill/>
            <a:ln w="38100">
              <a:solidFill>
                <a:schemeClr val="tx1"/>
              </a:solidFill>
              <a:round/>
              <a:headEnd/>
              <a:tailEnd/>
            </a:ln>
          </p:spPr>
          <p:txBody>
            <a:bodyPr/>
            <a:lstStyle/>
            <a:p>
              <a:endParaRPr lang="en-GB"/>
            </a:p>
          </p:txBody>
        </p:sp>
        <p:sp>
          <p:nvSpPr>
            <p:cNvPr id="17" name="Oval 16"/>
            <p:cNvSpPr>
              <a:spLocks noChangeAspect="1" noChangeArrowheads="1"/>
            </p:cNvSpPr>
            <p:nvPr/>
          </p:nvSpPr>
          <p:spPr bwMode="auto">
            <a:xfrm>
              <a:off x="4195" y="1496"/>
              <a:ext cx="1404" cy="1327"/>
            </a:xfrm>
            <a:prstGeom prst="ellipse">
              <a:avLst/>
            </a:prstGeom>
            <a:grpFill/>
            <a:ln w="19050">
              <a:solidFill>
                <a:schemeClr val="tx1"/>
              </a:solidFill>
              <a:round/>
              <a:headEnd/>
              <a:tailEnd/>
            </a:ln>
          </p:spPr>
          <p:txBody>
            <a:bodyPr anchor="ctr"/>
            <a:lstStyle/>
            <a:p>
              <a:pPr algn="ctr">
                <a:defRPr/>
              </a:pPr>
              <a:r>
                <a:rPr lang="en-GB" sz="1600" dirty="0" smtClean="0">
                  <a:latin typeface="Calibri" pitchFamily="34" charset="0"/>
                </a:rPr>
                <a:t>They manage stock levels to make sure nothing runs out and also that they don’t keep too much</a:t>
              </a:r>
              <a:endParaRPr lang="en-GB" sz="1600" dirty="0">
                <a:latin typeface="Calibri" pitchFamily="34" charset="0"/>
              </a:endParaRPr>
            </a:p>
          </p:txBody>
        </p:sp>
      </p:grpSp>
      <p:grpSp>
        <p:nvGrpSpPr>
          <p:cNvPr id="18" name="Group 17"/>
          <p:cNvGrpSpPr>
            <a:grpSpLocks/>
          </p:cNvGrpSpPr>
          <p:nvPr/>
        </p:nvGrpSpPr>
        <p:grpSpPr bwMode="auto">
          <a:xfrm>
            <a:off x="1979613" y="765175"/>
            <a:ext cx="2592387" cy="3959225"/>
            <a:chOff x="1247" y="482"/>
            <a:chExt cx="1633" cy="2494"/>
          </a:xfrm>
          <a:solidFill>
            <a:schemeClr val="accent5"/>
          </a:solidFill>
        </p:grpSpPr>
        <p:sp>
          <p:nvSpPr>
            <p:cNvPr id="19" name="Line 18"/>
            <p:cNvSpPr>
              <a:spLocks noChangeShapeType="1"/>
            </p:cNvSpPr>
            <p:nvPr/>
          </p:nvSpPr>
          <p:spPr bwMode="auto">
            <a:xfrm>
              <a:off x="1973" y="1162"/>
              <a:ext cx="907" cy="1814"/>
            </a:xfrm>
            <a:prstGeom prst="line">
              <a:avLst/>
            </a:prstGeom>
            <a:grpFill/>
            <a:ln w="38100">
              <a:solidFill>
                <a:schemeClr val="tx1"/>
              </a:solidFill>
              <a:round/>
              <a:headEnd/>
              <a:tailEnd/>
            </a:ln>
          </p:spPr>
          <p:txBody>
            <a:bodyPr/>
            <a:lstStyle/>
            <a:p>
              <a:endParaRPr lang="en-GB"/>
            </a:p>
          </p:txBody>
        </p:sp>
        <p:sp>
          <p:nvSpPr>
            <p:cNvPr id="20" name="Oval 19"/>
            <p:cNvSpPr>
              <a:spLocks noChangeAspect="1" noChangeArrowheads="1"/>
            </p:cNvSpPr>
            <p:nvPr/>
          </p:nvSpPr>
          <p:spPr bwMode="auto">
            <a:xfrm>
              <a:off x="1247" y="482"/>
              <a:ext cx="1404" cy="1327"/>
            </a:xfrm>
            <a:prstGeom prst="ellipse">
              <a:avLst/>
            </a:prstGeom>
            <a:grpFill/>
            <a:ln w="19050">
              <a:solidFill>
                <a:schemeClr val="tx1"/>
              </a:solidFill>
              <a:round/>
              <a:headEnd/>
              <a:tailEnd/>
            </a:ln>
          </p:spPr>
          <p:txBody>
            <a:bodyPr anchor="ctr"/>
            <a:lstStyle/>
            <a:p>
              <a:pPr algn="ctr">
                <a:defRPr/>
              </a:pPr>
              <a:r>
                <a:rPr lang="en-GB" sz="1400" dirty="0" smtClean="0">
                  <a:latin typeface="Calibri" pitchFamily="34" charset="0"/>
                </a:rPr>
                <a:t>They use information from market research to decide what is to be made and also how it is to be made </a:t>
              </a:r>
              <a:r>
                <a:rPr lang="en-GB" sz="1400" dirty="0" err="1" smtClean="0">
                  <a:latin typeface="Calibri" pitchFamily="34" charset="0"/>
                </a:rPr>
                <a:t>ie</a:t>
              </a:r>
              <a:r>
                <a:rPr lang="en-GB" sz="1400" dirty="0" smtClean="0">
                  <a:latin typeface="Calibri" pitchFamily="34" charset="0"/>
                </a:rPr>
                <a:t> the method of production</a:t>
              </a:r>
              <a:endParaRPr lang="en-GB" sz="1400" dirty="0">
                <a:latin typeface="Calibri" pitchFamily="34" charset="0"/>
              </a:endParaRPr>
            </a:p>
          </p:txBody>
        </p:sp>
      </p:grpSp>
      <p:sp>
        <p:nvSpPr>
          <p:cNvPr id="21" name="Oval 20"/>
          <p:cNvSpPr>
            <a:spLocks noChangeAspect="1" noChangeArrowheads="1"/>
          </p:cNvSpPr>
          <p:nvPr/>
        </p:nvSpPr>
        <p:spPr bwMode="auto">
          <a:xfrm>
            <a:off x="3492500" y="3352800"/>
            <a:ext cx="2227263" cy="2105025"/>
          </a:xfrm>
          <a:prstGeom prst="ellipse">
            <a:avLst/>
          </a:prstGeom>
          <a:solidFill>
            <a:schemeClr val="accent5"/>
          </a:solidFill>
          <a:ln w="19050">
            <a:solidFill>
              <a:schemeClr val="tx1"/>
            </a:solidFill>
            <a:round/>
            <a:headEnd/>
            <a:tailEnd/>
          </a:ln>
        </p:spPr>
        <p:txBody>
          <a:bodyPr anchor="ctr"/>
          <a:lstStyle/>
          <a:p>
            <a:pPr algn="ctr"/>
            <a:r>
              <a:rPr lang="en-GB" b="1" dirty="0">
                <a:latin typeface="Calibri" pitchFamily="34" charset="0"/>
              </a:rPr>
              <a:t>The </a:t>
            </a:r>
            <a:r>
              <a:rPr lang="en-GB" b="1" dirty="0" smtClean="0">
                <a:latin typeface="Calibri" pitchFamily="34" charset="0"/>
              </a:rPr>
              <a:t>role of the Operations function (or department)</a:t>
            </a:r>
            <a:endParaRPr lang="en-GB" b="1" dirty="0">
              <a:latin typeface="Calibri" pitchFamily="34" charset="0"/>
            </a:endParaRPr>
          </a:p>
        </p:txBody>
      </p:sp>
      <p:sp>
        <p:nvSpPr>
          <p:cNvPr id="22" name="Rectangle 12"/>
          <p:cNvSpPr>
            <a:spLocks noChangeArrowheads="1"/>
          </p:cNvSpPr>
          <p:nvPr/>
        </p:nvSpPr>
        <p:spPr bwMode="auto">
          <a:xfrm>
            <a:off x="0" y="0"/>
            <a:ext cx="9144000" cy="544513"/>
          </a:xfrm>
          <a:prstGeom prst="rect">
            <a:avLst/>
          </a:prstGeom>
          <a:noFill/>
          <a:ln w="9525">
            <a:noFill/>
            <a:miter lim="800000"/>
            <a:headEnd/>
            <a:tailEnd/>
          </a:ln>
        </p:spPr>
        <p:txBody>
          <a:bodyPr anchor="ctr"/>
          <a:lstStyle/>
          <a:p>
            <a:pPr algn="ctr"/>
            <a:r>
              <a:rPr lang="en-GB" sz="2200" b="1" dirty="0" smtClean="0">
                <a:solidFill>
                  <a:schemeClr val="tx2"/>
                </a:solidFill>
                <a:latin typeface="Verdana" pitchFamily="34" charset="0"/>
              </a:rPr>
              <a:t>Key Activities Carried Out In The Operations Department</a:t>
            </a:r>
            <a:endParaRPr lang="en-GB" sz="2200" b="1" dirty="0">
              <a:solidFill>
                <a:schemeClr val="tx2"/>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7</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Input, Process and Output</a:t>
            </a:r>
            <a:endParaRPr lang="en-GB" sz="2400" b="1" dirty="0">
              <a:solidFill>
                <a:schemeClr val="tx2"/>
              </a:solidFill>
              <a:latin typeface="Verdana" pitchFamily="34" charset="0"/>
            </a:endParaRP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accent1"/>
          </a:solidFill>
          <a:ln w="9525">
            <a:solidFill>
              <a:schemeClr val="tx1"/>
            </a:solidFill>
            <a:round/>
            <a:headEnd/>
            <a:tailEnd/>
          </a:ln>
        </p:spPr>
        <p:txBody>
          <a:bodyPr lIns="198000" tIns="118800" rIns="198000" bIns="118800"/>
          <a:lstStyle/>
          <a:p>
            <a:r>
              <a:rPr lang="en-GB" b="1" dirty="0" smtClean="0"/>
              <a:t>INPUT, PROCESS AND OUTPUT VIDEO TASK</a:t>
            </a:r>
            <a:endParaRPr lang="en-GB" b="1" dirty="0"/>
          </a:p>
          <a:p>
            <a:endParaRPr lang="en-GB" dirty="0" smtClean="0"/>
          </a:p>
          <a:p>
            <a:r>
              <a:rPr lang="en-GB" dirty="0" smtClean="0">
                <a:latin typeface="Calibri" pitchFamily="34" charset="0"/>
              </a:rPr>
              <a:t>The following video shows the Operations process for creating jeans:</a:t>
            </a:r>
          </a:p>
          <a:p>
            <a:endParaRPr lang="en-GB" dirty="0" smtClean="0">
              <a:latin typeface="Calibri" pitchFamily="34" charset="0"/>
            </a:endParaRPr>
          </a:p>
          <a:p>
            <a:r>
              <a:rPr lang="en-GB" dirty="0" smtClean="0">
                <a:latin typeface="Calibri" pitchFamily="34" charset="0"/>
                <a:hlinkClick r:id="rId2"/>
              </a:rPr>
              <a:t>http://www.youtube.com/watch?v=_KZWe0sYglc</a:t>
            </a:r>
            <a:endParaRPr lang="en-GB" dirty="0" smtClean="0">
              <a:latin typeface="Calibri" pitchFamily="34" charset="0"/>
            </a:endParaRPr>
          </a:p>
          <a:p>
            <a:endParaRPr lang="en-GB" dirty="0" smtClean="0">
              <a:latin typeface="Calibri" pitchFamily="34" charset="0"/>
            </a:endParaRPr>
          </a:p>
          <a:p>
            <a:r>
              <a:rPr lang="en-GB" dirty="0" smtClean="0">
                <a:latin typeface="Calibri" pitchFamily="34" charset="0"/>
              </a:rPr>
              <a:t>When watching the video, try to fill in the input, process and output for jeans in the table below. Be prepared to share your answers with the class.</a:t>
            </a:r>
            <a:endParaRPr lang="en-GB" dirty="0">
              <a:latin typeface="Calibri" pitchFamily="34" charset="0"/>
            </a:endParaRPr>
          </a:p>
        </p:txBody>
      </p:sp>
      <p:pic>
        <p:nvPicPr>
          <p:cNvPr id="3482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179388" y="117475"/>
            <a:ext cx="974725" cy="863600"/>
          </a:xfrm>
          <a:prstGeom prst="rect">
            <a:avLst/>
          </a:prstGeom>
          <a:noFill/>
          <a:ln w="9525">
            <a:noFill/>
            <a:miter lim="800000"/>
            <a:headEnd/>
            <a:tailEnd/>
          </a:ln>
        </p:spPr>
      </p:pic>
      <p:graphicFrame>
        <p:nvGraphicFramePr>
          <p:cNvPr id="14" name="Table 13"/>
          <p:cNvGraphicFramePr>
            <a:graphicFrameLocks noGrp="1"/>
          </p:cNvGraphicFramePr>
          <p:nvPr/>
        </p:nvGraphicFramePr>
        <p:xfrm>
          <a:off x="228600" y="3352800"/>
          <a:ext cx="8229600" cy="321984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04800">
                <a:tc gridSpan="3">
                  <a:txBody>
                    <a:bodyPr/>
                    <a:lstStyle/>
                    <a:p>
                      <a:pPr algn="ctr"/>
                      <a:r>
                        <a:rPr lang="en-GB" b="1" dirty="0" smtClean="0"/>
                        <a:t>Input,</a:t>
                      </a:r>
                      <a:r>
                        <a:rPr lang="en-GB" b="1" baseline="0" dirty="0" smtClean="0"/>
                        <a:t> Process and Output for a </a:t>
                      </a:r>
                      <a:r>
                        <a:rPr lang="en-GB" b="1" dirty="0" smtClean="0"/>
                        <a:t>Pair</a:t>
                      </a:r>
                      <a:r>
                        <a:rPr lang="en-GB" b="1" baseline="0" dirty="0" smtClean="0"/>
                        <a:t> of Jeans</a:t>
                      </a:r>
                      <a:endParaRPr lang="en-GB" b="1" dirty="0"/>
                    </a:p>
                  </a:txBody>
                  <a:tcPr/>
                </a:tc>
                <a:tc hMerge="1">
                  <a:txBody>
                    <a:bodyPr/>
                    <a:lstStyle/>
                    <a:p>
                      <a:pPr algn="ctr"/>
                      <a:endParaRPr lang="en-GB" b="1" dirty="0"/>
                    </a:p>
                  </a:txBody>
                  <a:tcPr/>
                </a:tc>
                <a:tc hMerge="1">
                  <a:txBody>
                    <a:bodyPr/>
                    <a:lstStyle/>
                    <a:p>
                      <a:pPr algn="ctr"/>
                      <a:endParaRPr lang="en-GB" b="1" dirty="0"/>
                    </a:p>
                  </a:txBody>
                  <a:tcPr/>
                </a:tc>
                <a:extLst>
                  <a:ext uri="{0D108BD9-81ED-4DB2-BD59-A6C34878D82A}">
                    <a16:rowId xmlns:a16="http://schemas.microsoft.com/office/drawing/2014/main" val="10000"/>
                  </a:ext>
                </a:extLst>
              </a:tr>
              <a:tr h="304800">
                <a:tc>
                  <a:txBody>
                    <a:bodyPr/>
                    <a:lstStyle/>
                    <a:p>
                      <a:pPr algn="ctr"/>
                      <a:r>
                        <a:rPr lang="en-GB" b="1" dirty="0" smtClean="0"/>
                        <a:t>Input</a:t>
                      </a:r>
                      <a:endParaRPr lang="en-GB" b="1" dirty="0"/>
                    </a:p>
                  </a:txBody>
                  <a:tcPr/>
                </a:tc>
                <a:tc>
                  <a:txBody>
                    <a:bodyPr/>
                    <a:lstStyle/>
                    <a:p>
                      <a:pPr algn="ctr"/>
                      <a:r>
                        <a:rPr lang="en-GB" b="1" dirty="0" smtClean="0"/>
                        <a:t>Process</a:t>
                      </a:r>
                      <a:endParaRPr lang="en-GB" b="1" dirty="0"/>
                    </a:p>
                  </a:txBody>
                  <a:tcPr/>
                </a:tc>
                <a:tc>
                  <a:txBody>
                    <a:bodyPr/>
                    <a:lstStyle/>
                    <a:p>
                      <a:pPr algn="ctr"/>
                      <a:r>
                        <a:rPr lang="en-GB" b="1" dirty="0" smtClean="0"/>
                        <a:t>Output</a:t>
                      </a:r>
                      <a:endParaRPr lang="en-GB" b="1" dirty="0"/>
                    </a:p>
                  </a:txBody>
                  <a:tcPr/>
                </a:tc>
                <a:extLst>
                  <a:ext uri="{0D108BD9-81ED-4DB2-BD59-A6C34878D82A}">
                    <a16:rowId xmlns:a16="http://schemas.microsoft.com/office/drawing/2014/main" val="10001"/>
                  </a:ext>
                </a:extLst>
              </a:tr>
              <a:tr h="2488328">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8593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21510"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Activity: Input, Process and Output 2</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21507" name="AutoShape 6"/>
          <p:cNvSpPr>
            <a:spLocks noChangeArrowheads="1"/>
          </p:cNvSpPr>
          <p:nvPr/>
        </p:nvSpPr>
        <p:spPr bwMode="auto">
          <a:xfrm>
            <a:off x="0" y="990600"/>
            <a:ext cx="9144000" cy="5926137"/>
          </a:xfrm>
          <a:prstGeom prst="foldedCorner">
            <a:avLst>
              <a:gd name="adj" fmla="val 12500"/>
            </a:avLst>
          </a:prstGeom>
          <a:noFill/>
          <a:ln w="9525">
            <a:noFill/>
            <a:round/>
            <a:headEnd/>
            <a:tailEnd/>
          </a:ln>
        </p:spPr>
        <p:txBody>
          <a:bodyPr lIns="198000" tIns="118800" rIns="198000" bIns="118800"/>
          <a:lstStyle/>
          <a:p>
            <a:r>
              <a:rPr lang="en-GB" sz="1900" b="1" dirty="0" smtClean="0">
                <a:latin typeface="+mj-lt"/>
              </a:rPr>
              <a:t>INTERNET RESEARCH TASK</a:t>
            </a:r>
          </a:p>
          <a:p>
            <a:endParaRPr lang="en-GB" sz="1900" dirty="0">
              <a:latin typeface="Comic Sans MS" pitchFamily="66" charset="0"/>
            </a:endParaRPr>
          </a:p>
          <a:p>
            <a:pPr algn="ctr"/>
            <a:r>
              <a:rPr lang="en-GB" sz="2000" dirty="0" smtClean="0">
                <a:latin typeface="Calibri" pitchFamily="34" charset="0"/>
              </a:rPr>
              <a:t>Using the internet to research, create a table in Microsoft Word which shows the Input, Process and Output for 10 products of your choice.</a:t>
            </a:r>
          </a:p>
          <a:p>
            <a:pPr algn="ctr"/>
            <a:endParaRPr lang="en-GB" sz="1200" dirty="0" smtClean="0">
              <a:latin typeface="Calibri" pitchFamily="34" charset="0"/>
            </a:endParaRPr>
          </a:p>
          <a:p>
            <a:pPr algn="ctr"/>
            <a:r>
              <a:rPr lang="en-GB" sz="2000" b="1" dirty="0" smtClean="0">
                <a:latin typeface="Calibri" pitchFamily="34" charset="0"/>
              </a:rPr>
              <a:t>For example:</a:t>
            </a:r>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b="1" dirty="0">
              <a:latin typeface="Comic Sans MS" pitchFamily="66" charset="0"/>
            </a:endParaRPr>
          </a:p>
        </p:txBody>
      </p:sp>
      <p:sp>
        <p:nvSpPr>
          <p:cNvPr id="17" name="Slide Number Placeholder 16"/>
          <p:cNvSpPr>
            <a:spLocks noGrp="1"/>
          </p:cNvSpPr>
          <p:nvPr>
            <p:ph type="sldNum" sz="quarter" idx="12"/>
          </p:nvPr>
        </p:nvSpPr>
        <p:spPr/>
        <p:txBody>
          <a:bodyPr/>
          <a:lstStyle/>
          <a:p>
            <a:pPr>
              <a:defRPr/>
            </a:pPr>
            <a:fld id="{4C33B69F-9C80-44A1-9EE8-CD26A1BDC304}" type="slidenum">
              <a:rPr lang="en-GB" smtClean="0"/>
              <a:pPr>
                <a:defRPr/>
              </a:pPr>
              <a:t>8</a:t>
            </a:fld>
            <a:endParaRPr lang="en-GB"/>
          </a:p>
        </p:txBody>
      </p:sp>
      <p:graphicFrame>
        <p:nvGraphicFramePr>
          <p:cNvPr id="30" name="Table 29"/>
          <p:cNvGraphicFramePr>
            <a:graphicFrameLocks noGrp="1"/>
          </p:cNvGraphicFramePr>
          <p:nvPr/>
        </p:nvGraphicFramePr>
        <p:xfrm>
          <a:off x="609600" y="3048000"/>
          <a:ext cx="7992888" cy="2375201"/>
        </p:xfrm>
        <a:graphic>
          <a:graphicData uri="http://schemas.openxmlformats.org/drawingml/2006/table">
            <a:tbl>
              <a:tblPr firstRow="1" bandRow="1">
                <a:tableStyleId>{5940675A-B579-460E-94D1-54222C63F5DA}</a:tableStyleId>
              </a:tblPr>
              <a:tblGrid>
                <a:gridCol w="1998222">
                  <a:extLst>
                    <a:ext uri="{9D8B030D-6E8A-4147-A177-3AD203B41FA5}">
                      <a16:colId xmlns:a16="http://schemas.microsoft.com/office/drawing/2014/main" val="20000"/>
                    </a:ext>
                  </a:extLst>
                </a:gridCol>
                <a:gridCol w="1998222">
                  <a:extLst>
                    <a:ext uri="{9D8B030D-6E8A-4147-A177-3AD203B41FA5}">
                      <a16:colId xmlns:a16="http://schemas.microsoft.com/office/drawing/2014/main" val="20001"/>
                    </a:ext>
                  </a:extLst>
                </a:gridCol>
                <a:gridCol w="1998222">
                  <a:extLst>
                    <a:ext uri="{9D8B030D-6E8A-4147-A177-3AD203B41FA5}">
                      <a16:colId xmlns:a16="http://schemas.microsoft.com/office/drawing/2014/main" val="20002"/>
                    </a:ext>
                  </a:extLst>
                </a:gridCol>
                <a:gridCol w="1998222">
                  <a:extLst>
                    <a:ext uri="{9D8B030D-6E8A-4147-A177-3AD203B41FA5}">
                      <a16:colId xmlns:a16="http://schemas.microsoft.com/office/drawing/2014/main" val="20003"/>
                    </a:ext>
                  </a:extLst>
                </a:gridCol>
              </a:tblGrid>
              <a:tr h="228600">
                <a:tc>
                  <a:txBody>
                    <a:bodyPr/>
                    <a:lstStyle/>
                    <a:p>
                      <a:pPr algn="ctr"/>
                      <a:r>
                        <a:rPr lang="en-GB" b="1" dirty="0" smtClean="0"/>
                        <a:t>Product</a:t>
                      </a:r>
                      <a:endParaRPr lang="en-GB" b="1" dirty="0"/>
                    </a:p>
                  </a:txBody>
                  <a:tcPr>
                    <a:solidFill>
                      <a:schemeClr val="accent1"/>
                    </a:solidFill>
                  </a:tcPr>
                </a:tc>
                <a:tc>
                  <a:txBody>
                    <a:bodyPr/>
                    <a:lstStyle/>
                    <a:p>
                      <a:pPr algn="ctr"/>
                      <a:r>
                        <a:rPr lang="en-GB" b="1" dirty="0" smtClean="0"/>
                        <a:t>Input</a:t>
                      </a:r>
                      <a:endParaRPr lang="en-GB" b="1" dirty="0"/>
                    </a:p>
                  </a:txBody>
                  <a:tcPr>
                    <a:solidFill>
                      <a:schemeClr val="accent1"/>
                    </a:solidFill>
                  </a:tcPr>
                </a:tc>
                <a:tc>
                  <a:txBody>
                    <a:bodyPr/>
                    <a:lstStyle/>
                    <a:p>
                      <a:pPr algn="ctr"/>
                      <a:r>
                        <a:rPr lang="en-GB" b="1" dirty="0" smtClean="0"/>
                        <a:t>Process</a:t>
                      </a:r>
                      <a:endParaRPr lang="en-GB" b="1" dirty="0"/>
                    </a:p>
                  </a:txBody>
                  <a:tcPr>
                    <a:solidFill>
                      <a:schemeClr val="accent1"/>
                    </a:solidFill>
                  </a:tcPr>
                </a:tc>
                <a:tc>
                  <a:txBody>
                    <a:bodyPr/>
                    <a:lstStyle/>
                    <a:p>
                      <a:pPr algn="ctr"/>
                      <a:r>
                        <a:rPr lang="en-GB" b="1" dirty="0" smtClean="0"/>
                        <a:t>Output</a:t>
                      </a:r>
                      <a:endParaRPr lang="en-GB" b="1" dirty="0"/>
                    </a:p>
                  </a:txBody>
                  <a:tcPr>
                    <a:solidFill>
                      <a:schemeClr val="accent1"/>
                    </a:solidFill>
                  </a:tcPr>
                </a:tc>
                <a:extLst>
                  <a:ext uri="{0D108BD9-81ED-4DB2-BD59-A6C34878D82A}">
                    <a16:rowId xmlns:a16="http://schemas.microsoft.com/office/drawing/2014/main" val="10000"/>
                  </a:ext>
                </a:extLst>
              </a:tr>
              <a:tr h="2009441">
                <a:tc>
                  <a:txBody>
                    <a:bodyPr/>
                    <a:lstStyle/>
                    <a:p>
                      <a:pPr algn="ctr"/>
                      <a:r>
                        <a:rPr lang="en-GB" dirty="0" smtClean="0"/>
                        <a:t>Jeans</a:t>
                      </a:r>
                      <a:endParaRPr lang="en-GB" dirty="0"/>
                    </a:p>
                  </a:txBody>
                  <a:tcPr>
                    <a:solidFill>
                      <a:schemeClr val="accent1"/>
                    </a:solidFill>
                  </a:tcPr>
                </a:tc>
                <a:tc>
                  <a:txBody>
                    <a:bodyPr/>
                    <a:lstStyle/>
                    <a:p>
                      <a:pPr algn="ctr"/>
                      <a:r>
                        <a:rPr lang="en-GB" dirty="0" smtClean="0"/>
                        <a:t>Cotton</a:t>
                      </a:r>
                    </a:p>
                    <a:p>
                      <a:pPr algn="ctr"/>
                      <a:r>
                        <a:rPr lang="en-GB" dirty="0" smtClean="0"/>
                        <a:t>Dyes</a:t>
                      </a:r>
                      <a:endParaRPr lang="en-GB" dirty="0"/>
                    </a:p>
                    <a:p>
                      <a:pPr algn="ctr"/>
                      <a:r>
                        <a:rPr lang="en-GB" dirty="0" smtClean="0"/>
                        <a:t>Plastic</a:t>
                      </a:r>
                    </a:p>
                    <a:p>
                      <a:pPr algn="ctr"/>
                      <a:r>
                        <a:rPr lang="en-GB" dirty="0" smtClean="0"/>
                        <a:t>Rocks</a:t>
                      </a:r>
                    </a:p>
                  </a:txBody>
                  <a:tcPr>
                    <a:solidFill>
                      <a:schemeClr val="accent1"/>
                    </a:solidFill>
                  </a:tcPr>
                </a:tc>
                <a:tc>
                  <a:txBody>
                    <a:bodyPr/>
                    <a:lstStyle/>
                    <a:p>
                      <a:pPr algn="ctr"/>
                      <a:r>
                        <a:rPr lang="en-GB" dirty="0" smtClean="0"/>
                        <a:t>Cut, dye, sew,</a:t>
                      </a:r>
                      <a:r>
                        <a:rPr lang="en-GB" baseline="0" dirty="0" smtClean="0"/>
                        <a:t> stonewashed, packaged</a:t>
                      </a:r>
                      <a:endParaRPr lang="en-GB" dirty="0" smtClean="0"/>
                    </a:p>
                  </a:txBody>
                  <a:tcPr>
                    <a:solidFill>
                      <a:schemeClr val="accent1"/>
                    </a:solidFill>
                  </a:tcPr>
                </a:tc>
                <a:tc>
                  <a:txBody>
                    <a:bodyPr/>
                    <a:lstStyle/>
                    <a:p>
                      <a:pPr algn="ctr"/>
                      <a:r>
                        <a:rPr lang="en-GB" dirty="0" smtClean="0"/>
                        <a:t>Jeans</a:t>
                      </a:r>
                      <a:endParaRPr lang="en-GB" dirty="0"/>
                    </a:p>
                  </a:txBody>
                  <a:tcPr>
                    <a:solidFill>
                      <a:schemeClr val="accent1"/>
                    </a:solidFill>
                  </a:tcPr>
                </a:tc>
                <a:extLst>
                  <a:ext uri="{0D108BD9-81ED-4DB2-BD59-A6C34878D82A}">
                    <a16:rowId xmlns:a16="http://schemas.microsoft.com/office/drawing/2014/main" val="10001"/>
                  </a:ext>
                </a:extLst>
              </a:tr>
            </a:tbl>
          </a:graphicData>
        </a:graphic>
      </p:graphicFrame>
      <p:pic>
        <p:nvPicPr>
          <p:cNvPr id="11"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434975" y="52387"/>
            <a:ext cx="1089025" cy="1166813"/>
          </a:xfrm>
          <a:prstGeom prst="rect">
            <a:avLst/>
          </a:prstGeom>
          <a:noFill/>
          <a:ln w="9525">
            <a:noFill/>
            <a:miter lim="800000"/>
            <a:headEnd/>
            <a:tailEnd/>
          </a:ln>
        </p:spPr>
      </p:pic>
      <p:pic>
        <p:nvPicPr>
          <p:cNvPr id="31" name="Picture 2" descr="http://i2.ztat.net/large/L4/82/2A/00/75/01/L4822A007-501@1.2.jpg"/>
          <p:cNvPicPr>
            <a:picLocks noChangeAspect="1" noChangeArrowheads="1"/>
          </p:cNvPicPr>
          <p:nvPr/>
        </p:nvPicPr>
        <p:blipFill>
          <a:blip r:embed="rId4" cstate="print"/>
          <a:srcRect l="15048" r="17235" b="71333"/>
          <a:stretch>
            <a:fillRect/>
          </a:stretch>
        </p:blipFill>
        <p:spPr bwMode="auto">
          <a:xfrm>
            <a:off x="6858000" y="3886200"/>
            <a:ext cx="1512888" cy="1219200"/>
          </a:xfrm>
          <a:prstGeom prst="rect">
            <a:avLst/>
          </a:prstGeom>
          <a:noFill/>
          <a:ln w="9525">
            <a:noFill/>
            <a:miter lim="800000"/>
            <a:headEnd/>
            <a:tailEnd/>
          </a:ln>
        </p:spPr>
      </p:pic>
    </p:spTree>
    <p:extLst>
      <p:ext uri="{BB962C8B-B14F-4D97-AF65-F5344CB8AC3E}">
        <p14:creationId xmlns:p14="http://schemas.microsoft.com/office/powerpoint/2010/main" val="2647804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9" cy="8228013"/>
            <a:chOff x="-180528" y="-83626"/>
            <a:chExt cx="10297145"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5"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Role of Operations</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7204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9</a:t>
            </a:fld>
            <a:endParaRPr lang="en-GB"/>
          </a:p>
        </p:txBody>
      </p:sp>
      <p:sp>
        <p:nvSpPr>
          <p:cNvPr id="70660" name="AutoShape 6"/>
          <p:cNvSpPr>
            <a:spLocks noChangeArrowheads="1"/>
          </p:cNvSpPr>
          <p:nvPr/>
        </p:nvSpPr>
        <p:spPr bwMode="auto">
          <a:xfrm>
            <a:off x="0" y="9318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ROLE OF OPERATIONS</a:t>
            </a:r>
            <a:endParaRPr lang="en-GB" sz="2800" b="1" dirty="0">
              <a:latin typeface="Comic Sans MS" pitchFamily="66" charset="0"/>
            </a:endParaRPr>
          </a:p>
          <a:p>
            <a:pPr algn="ctr"/>
            <a:endParaRPr lang="en-GB" sz="2800" dirty="0">
              <a:latin typeface="Comic Sans MS" pitchFamily="66" charset="0"/>
            </a:endParaRPr>
          </a:p>
          <a:p>
            <a:pPr algn="ctr"/>
            <a:r>
              <a:rPr lang="en-GB" sz="2800" dirty="0">
                <a:latin typeface="Comic Sans MS" pitchFamily="66" charset="0"/>
              </a:rPr>
              <a:t>Stage 1: </a:t>
            </a:r>
            <a:r>
              <a:rPr lang="en-GB" sz="2800" dirty="0" smtClean="0">
                <a:latin typeface="Comic Sans MS" pitchFamily="66" charset="0"/>
              </a:rPr>
              <a:t>Q1</a:t>
            </a:r>
            <a:endParaRPr lang="en-GB" sz="2800" dirty="0">
              <a:latin typeface="Comic Sans MS" pitchFamily="66" charset="0"/>
            </a:endParaRPr>
          </a:p>
          <a:p>
            <a:pPr algn="ctr"/>
            <a:r>
              <a:rPr lang="en-GB" sz="2800" dirty="0">
                <a:latin typeface="Comic Sans MS" pitchFamily="66" charset="0"/>
              </a:rPr>
              <a:t>Stage 2: </a:t>
            </a:r>
            <a:r>
              <a:rPr lang="en-GB" sz="2800" dirty="0" smtClean="0">
                <a:latin typeface="Comic Sans MS" pitchFamily="66" charset="0"/>
              </a:rPr>
              <a:t>Q1</a:t>
            </a:r>
          </a:p>
          <a:p>
            <a:pPr algn="ctr"/>
            <a:endParaRPr lang="en-GB" sz="2800" dirty="0" smtClean="0">
              <a:latin typeface="Comic Sans MS" pitchFamily="66" charset="0"/>
            </a:endParaRPr>
          </a:p>
          <a:p>
            <a:pPr algn="ctr"/>
            <a:r>
              <a:rPr lang="en-GB" sz="2800" dirty="0" smtClean="0">
                <a:latin typeface="Comic Sans MS" pitchFamily="66" charset="0"/>
              </a:rPr>
              <a:t>Total: 7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5630</TotalTime>
  <Words>5899</Words>
  <Application>Microsoft Office PowerPoint</Application>
  <PresentationFormat>On-screen Show (4:3)</PresentationFormat>
  <Paragraphs>936</Paragraphs>
  <Slides>58</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58</vt:i4>
      </vt:variant>
    </vt:vector>
  </HeadingPairs>
  <TitlesOfParts>
    <vt:vector size="72" baseType="lpstr">
      <vt:lpstr>Adobe Gothic Std B</vt:lpstr>
      <vt:lpstr>Arial</vt:lpstr>
      <vt:lpstr>Arial Rounded MT Bold</vt:lpstr>
      <vt:lpstr>Bradley Hand ITC</vt:lpstr>
      <vt:lpstr>Calibri</vt:lpstr>
      <vt:lpstr>Century Gothic</vt:lpstr>
      <vt:lpstr>Comic Sans MS</vt:lpstr>
      <vt:lpstr>Courier New</vt:lpstr>
      <vt:lpstr>Times New Roman</vt:lpstr>
      <vt:lpstr>Verdana</vt:lpstr>
      <vt:lpstr>Wingdings</vt:lpstr>
      <vt:lpstr>Wingdings 3</vt:lpstr>
      <vt:lpstr>Office Theme</vt:lpstr>
      <vt:lpstr>Default Design</vt:lpstr>
      <vt:lpstr>PowerPoint Presentation</vt:lpstr>
      <vt:lpstr>Learning Intentions and Success Criteria Checklist</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Stock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Providing a High Quality Product to Customers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business ethics?</vt:lpstr>
      <vt:lpstr>PowerPoint Presentation</vt:lpstr>
      <vt:lpstr>PowerPoint Presentation</vt:lpstr>
      <vt:lpstr>PowerPoint Presentation</vt:lpstr>
      <vt:lpstr>PowerPoint Presentation</vt:lpstr>
      <vt:lpstr>PowerPoint Presentation</vt:lpstr>
      <vt:lpstr>PowerPoint Presentation</vt:lpstr>
      <vt:lpstr>The Use of ICT/Technology in Operations</vt:lpstr>
      <vt:lpstr>The Use of ICT/Technology in Operations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dc:creator>
  <cp:lastModifiedBy>Alistair Witherow</cp:lastModifiedBy>
  <cp:revision>448</cp:revision>
  <cp:lastPrinted>2019-05-13T10:35:19Z</cp:lastPrinted>
  <dcterms:created xsi:type="dcterms:W3CDTF">2006-08-16T00:00:00Z</dcterms:created>
  <dcterms:modified xsi:type="dcterms:W3CDTF">2019-11-22T11:50:15Z</dcterms:modified>
</cp:coreProperties>
</file>