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4"/>
  </p:sldMasterIdLst>
  <p:notesMasterIdLst>
    <p:notesMasterId r:id="rId32"/>
  </p:notesMasterIdLst>
  <p:handoutMasterIdLst>
    <p:handoutMasterId r:id="rId33"/>
  </p:handoutMasterIdLst>
  <p:sldIdLst>
    <p:sldId id="518" r:id="rId5"/>
    <p:sldId id="314" r:id="rId6"/>
    <p:sldId id="514" r:id="rId7"/>
    <p:sldId id="501" r:id="rId8"/>
    <p:sldId id="502" r:id="rId9"/>
    <p:sldId id="503" r:id="rId10"/>
    <p:sldId id="519" r:id="rId11"/>
    <p:sldId id="520" r:id="rId12"/>
    <p:sldId id="521" r:id="rId13"/>
    <p:sldId id="523" r:id="rId14"/>
    <p:sldId id="533" r:id="rId15"/>
    <p:sldId id="524" r:id="rId16"/>
    <p:sldId id="534" r:id="rId17"/>
    <p:sldId id="525" r:id="rId18"/>
    <p:sldId id="535" r:id="rId19"/>
    <p:sldId id="539" r:id="rId20"/>
    <p:sldId id="508" r:id="rId21"/>
    <p:sldId id="526" r:id="rId22"/>
    <p:sldId id="527" r:id="rId23"/>
    <p:sldId id="368" r:id="rId24"/>
    <p:sldId id="541" r:id="rId25"/>
    <p:sldId id="536" r:id="rId26"/>
    <p:sldId id="540" r:id="rId27"/>
    <p:sldId id="538" r:id="rId28"/>
    <p:sldId id="529" r:id="rId29"/>
    <p:sldId id="542" r:id="rId30"/>
    <p:sldId id="32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mieson, Tamar" initials="JT" lastIdx="25" clrIdx="0">
    <p:extLst>
      <p:ext uri="{19B8F6BF-5375-455C-9EA6-DF929625EA0E}">
        <p15:presenceInfo xmlns:p15="http://schemas.microsoft.com/office/powerpoint/2012/main" userId="Jamieson, Tamar" providerId="None"/>
      </p:ext>
    </p:extLst>
  </p:cmAuthor>
  <p:cmAuthor id="2" name="Grant Trainer" initials="GT" lastIdx="1" clrIdx="1">
    <p:extLst>
      <p:ext uri="{19B8F6BF-5375-455C-9EA6-DF929625EA0E}">
        <p15:presenceInfo xmlns:p15="http://schemas.microsoft.com/office/powerpoint/2012/main" userId="Grant Train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38488"/>
    <a:srgbClr val="356F73"/>
    <a:srgbClr val="D56D39"/>
    <a:srgbClr val="5ABFA4"/>
    <a:srgbClr val="B6DFE4"/>
    <a:srgbClr val="CEFEFB"/>
    <a:srgbClr val="A8D4D7"/>
    <a:srgbClr val="52A9AF"/>
    <a:srgbClr val="9DC3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75" autoAdjust="0"/>
    <p:restoredTop sz="81373" autoAdjust="0"/>
  </p:normalViewPr>
  <p:slideViewPr>
    <p:cSldViewPr snapToGrid="0">
      <p:cViewPr varScale="1">
        <p:scale>
          <a:sx n="80" d="100"/>
          <a:sy n="80" d="100"/>
        </p:scale>
        <p:origin x="204" y="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OFFICIAL
</a:t>
            </a: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C8A0C29-2F1E-47F9-B487-B1606FA0FAAF}" type="datetimeFigureOut">
              <a:rPr lang="en-GB" smtClean="0"/>
              <a:t>09/06/2026</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
OFFICIAL</a:t>
            </a: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9F2FD2D-02FD-4557-88B9-4ADDE77D00DA}" type="slidenum">
              <a:rPr lang="en-GB" smtClean="0"/>
              <a:t>‹#›</a:t>
            </a:fld>
            <a:endParaRPr lang="en-GB"/>
          </a:p>
        </p:txBody>
      </p:sp>
    </p:spTree>
    <p:extLst>
      <p:ext uri="{BB962C8B-B14F-4D97-AF65-F5344CB8AC3E}">
        <p14:creationId xmlns:p14="http://schemas.microsoft.com/office/powerpoint/2010/main" val="1776879051"/>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OFFICIAL
</a:t>
            </a: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96219C-8D86-4B82-BFE5-9EA25186DFEF}" type="datetimeFigureOut">
              <a:rPr lang="en-GB" smtClean="0"/>
              <a:t>09/06/2026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
OFFICIAL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C5B8E-8F0D-490E-BE09-66CD7072623D}" type="slidenum">
              <a:rPr lang="en-GB" smtClean="0"/>
              <a:t>‹#›</a:t>
            </a:fld>
            <a:endParaRPr lang="en-GB"/>
          </a:p>
        </p:txBody>
      </p:sp>
    </p:spTree>
    <p:extLst>
      <p:ext uri="{BB962C8B-B14F-4D97-AF65-F5344CB8AC3E}">
        <p14:creationId xmlns:p14="http://schemas.microsoft.com/office/powerpoint/2010/main" val="299952973"/>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Introduce yourself and explain the reason for this presentation is due to the misinformation and lack of knowledge about the legality of e-scooters and electrically propelled bikes. </a:t>
            </a:r>
          </a:p>
          <a:p>
            <a:endParaRPr lang="en-GB" dirty="0"/>
          </a:p>
          <a:p>
            <a:r>
              <a:rPr lang="en-GB" dirty="0"/>
              <a:t>Hi, my name is Verity and I am going to be talking you through this presentation on e-scooters and electrically propelled bikes in Scotland. It is important that you are aware of the laws relating to these so that you stay safe. </a:t>
            </a:r>
          </a:p>
        </p:txBody>
      </p:sp>
      <p:sp>
        <p:nvSpPr>
          <p:cNvPr id="4" name="Header Placeholder 3"/>
          <p:cNvSpPr>
            <a:spLocks noGrp="1"/>
          </p:cNvSpPr>
          <p:nvPr>
            <p:ph type="hdr" sz="quarter" idx="10"/>
          </p:nvPr>
        </p:nvSpPr>
        <p:spPr/>
        <p:txBody>
          <a:bodyPr/>
          <a:lstStyle/>
          <a:p>
            <a:r>
              <a:rPr lang="en-GB"/>
              <a:t>OFFICIAL
</a:t>
            </a:r>
          </a:p>
        </p:txBody>
      </p:sp>
      <p:sp>
        <p:nvSpPr>
          <p:cNvPr id="5" name="Footer Placeholder 4"/>
          <p:cNvSpPr>
            <a:spLocks noGrp="1"/>
          </p:cNvSpPr>
          <p:nvPr>
            <p:ph type="ftr" sz="quarter" idx="11"/>
          </p:nvPr>
        </p:nvSpPr>
        <p:spPr/>
        <p:txBody>
          <a:bodyPr/>
          <a:lstStyle/>
          <a:p>
            <a:r>
              <a:rPr lang="en-GB"/>
              <a:t>
OFFICIAL</a:t>
            </a:r>
          </a:p>
        </p:txBody>
      </p:sp>
      <p:sp>
        <p:nvSpPr>
          <p:cNvPr id="6" name="Slide Number Placeholder 5"/>
          <p:cNvSpPr>
            <a:spLocks noGrp="1"/>
          </p:cNvSpPr>
          <p:nvPr>
            <p:ph type="sldNum" sz="quarter" idx="12"/>
          </p:nvPr>
        </p:nvSpPr>
        <p:spPr/>
        <p:txBody>
          <a:bodyPr/>
          <a:lstStyle/>
          <a:p>
            <a:fld id="{963C5B8E-8F0D-490E-BE09-66CD7072623D}" type="slidenum">
              <a:rPr lang="en-GB" smtClean="0"/>
              <a:t>1</a:t>
            </a:fld>
            <a:endParaRPr lang="en-GB"/>
          </a:p>
        </p:txBody>
      </p:sp>
    </p:spTree>
    <p:extLst>
      <p:ext uri="{BB962C8B-B14F-4D97-AF65-F5344CB8AC3E}">
        <p14:creationId xmlns:p14="http://schemas.microsoft.com/office/powerpoint/2010/main" val="415719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OK to use an e-scooter as long as you don’t go on the road?</a:t>
            </a:r>
          </a:p>
          <a:p>
            <a:endParaRPr lang="en-GB" dirty="0"/>
          </a:p>
          <a:p>
            <a:r>
              <a:rPr lang="en-GB" dirty="0"/>
              <a:t>That’s false, e-scooters can only be used in Scotland on private land with the landowner’s permission. There are some council approved schemes that allow scooter use however there are none in Scotland.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10</a:t>
            </a:fld>
            <a:endParaRPr lang="uk-UA"/>
          </a:p>
        </p:txBody>
      </p:sp>
    </p:spTree>
    <p:extLst>
      <p:ext uri="{BB962C8B-B14F-4D97-AF65-F5344CB8AC3E}">
        <p14:creationId xmlns:p14="http://schemas.microsoft.com/office/powerpoint/2010/main" val="33897427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It’s OK to use an e-scooter as long as you don’t go on the road?</a:t>
            </a:r>
          </a:p>
          <a:p>
            <a:endParaRPr lang="en-GB" dirty="0"/>
          </a:p>
          <a:p>
            <a:r>
              <a:rPr lang="en-GB" dirty="0"/>
              <a:t>That’s false, e-scooters can only be used in Scotland on private land with the landowner’s permission. There are some council approved schemes that allow scooter use however there are none in Scotland.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11</a:t>
            </a:fld>
            <a:endParaRPr lang="uk-UA"/>
          </a:p>
        </p:txBody>
      </p:sp>
    </p:spTree>
    <p:extLst>
      <p:ext uri="{BB962C8B-B14F-4D97-AF65-F5344CB8AC3E}">
        <p14:creationId xmlns:p14="http://schemas.microsoft.com/office/powerpoint/2010/main" val="23427272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use an e-scooter on private land?</a:t>
            </a:r>
          </a:p>
          <a:p>
            <a:endParaRPr lang="en-GB" dirty="0"/>
          </a:p>
          <a:p>
            <a:r>
              <a:rPr lang="en-GB" dirty="0"/>
              <a:t>Yes, but you must have permission from the landowner first.</a:t>
            </a:r>
          </a:p>
          <a:p>
            <a:endParaRPr lang="en-GB" dirty="0"/>
          </a:p>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12</a:t>
            </a:fld>
            <a:endParaRPr lang="uk-UA"/>
          </a:p>
        </p:txBody>
      </p:sp>
    </p:spTree>
    <p:extLst>
      <p:ext uri="{BB962C8B-B14F-4D97-AF65-F5344CB8AC3E}">
        <p14:creationId xmlns:p14="http://schemas.microsoft.com/office/powerpoint/2010/main" val="2757105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use an e-scooter on private land?</a:t>
            </a:r>
          </a:p>
          <a:p>
            <a:endParaRPr lang="en-GB" dirty="0"/>
          </a:p>
          <a:p>
            <a:r>
              <a:rPr lang="en-GB" dirty="0"/>
              <a:t>Yes, but you must have permission from the landowner first.</a:t>
            </a:r>
          </a:p>
          <a:p>
            <a:endParaRPr lang="en-GB" dirty="0"/>
          </a:p>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13</a:t>
            </a:fld>
            <a:endParaRPr lang="uk-UA"/>
          </a:p>
        </p:txBody>
      </p:sp>
    </p:spTree>
    <p:extLst>
      <p:ext uri="{BB962C8B-B14F-4D97-AF65-F5344CB8AC3E}">
        <p14:creationId xmlns:p14="http://schemas.microsoft.com/office/powerpoint/2010/main" val="2835607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E-scooter are considered motor vehicles under Scottish law, similar to cars and motor vehicles.</a:t>
            </a:r>
          </a:p>
          <a:p>
            <a:endParaRPr lang="en-GB" dirty="0"/>
          </a:p>
          <a:p>
            <a:r>
              <a:rPr lang="en-GB" dirty="0"/>
              <a:t>This is true and that means that you must have all the same documents and a licence just like you would need to drive a car or motorbike.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14</a:t>
            </a:fld>
            <a:endParaRPr lang="uk-UA"/>
          </a:p>
        </p:txBody>
      </p:sp>
    </p:spTree>
    <p:extLst>
      <p:ext uri="{BB962C8B-B14F-4D97-AF65-F5344CB8AC3E}">
        <p14:creationId xmlns:p14="http://schemas.microsoft.com/office/powerpoint/2010/main" val="361917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E-scooter are considered motor vehicles under Scottish law, similar to cars and motor vehicles.</a:t>
            </a:r>
          </a:p>
          <a:p>
            <a:endParaRPr lang="en-GB" dirty="0"/>
          </a:p>
          <a:p>
            <a:r>
              <a:rPr lang="en-GB" dirty="0"/>
              <a:t>This is true and that means that you must have all the same documents and a licence just like you would need to drive a car or motorbike.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15</a:t>
            </a:fld>
            <a:endParaRPr lang="uk-UA"/>
          </a:p>
        </p:txBody>
      </p:sp>
    </p:spTree>
    <p:extLst>
      <p:ext uri="{BB962C8B-B14F-4D97-AF65-F5344CB8AC3E}">
        <p14:creationId xmlns:p14="http://schemas.microsoft.com/office/powerpoint/2010/main" val="356821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did you do?</a:t>
            </a:r>
          </a:p>
          <a:p>
            <a:endParaRPr lang="en-GB" dirty="0"/>
          </a:p>
          <a:p>
            <a:r>
              <a:rPr lang="en-GB" dirty="0"/>
              <a:t>Did you get them all right?</a:t>
            </a:r>
          </a:p>
          <a:p>
            <a:endParaRPr lang="en-GB" dirty="0"/>
          </a:p>
          <a:p>
            <a:r>
              <a:rPr lang="en-GB" dirty="0"/>
              <a:t>Don’t worry if you didn’t, we’re going to cover these questions through out the presentation</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16</a:t>
            </a:fld>
            <a:endParaRPr lang="uk-UA"/>
          </a:p>
        </p:txBody>
      </p:sp>
    </p:spTree>
    <p:extLst>
      <p:ext uri="{BB962C8B-B14F-4D97-AF65-F5344CB8AC3E}">
        <p14:creationId xmlns:p14="http://schemas.microsoft.com/office/powerpoint/2010/main" val="1178807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someone rides an E-scooter or an Electrically propelled bike on a public road or in a place where it’s not allowed, they are breaking the law. This law is called the Road Traffic Act 1988.</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17</a:t>
            </a:fld>
            <a:endParaRPr lang="uk-UA"/>
          </a:p>
        </p:txBody>
      </p:sp>
    </p:spTree>
    <p:extLst>
      <p:ext uri="{BB962C8B-B14F-4D97-AF65-F5344CB8AC3E}">
        <p14:creationId xmlns:p14="http://schemas.microsoft.com/office/powerpoint/2010/main" val="18718233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18</a:t>
            </a:fld>
            <a:endParaRPr lang="uk-UA"/>
          </a:p>
        </p:txBody>
      </p:sp>
    </p:spTree>
    <p:extLst>
      <p:ext uri="{BB962C8B-B14F-4D97-AF65-F5344CB8AC3E}">
        <p14:creationId xmlns:p14="http://schemas.microsoft.com/office/powerpoint/2010/main" val="31488087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19</a:t>
            </a:fld>
            <a:endParaRPr lang="uk-UA"/>
          </a:p>
        </p:txBody>
      </p:sp>
    </p:spTree>
    <p:extLst>
      <p:ext uri="{BB962C8B-B14F-4D97-AF65-F5344CB8AC3E}">
        <p14:creationId xmlns:p14="http://schemas.microsoft.com/office/powerpoint/2010/main" val="262616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7331707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We’re now going to watch a short video of someone using an electrically propelled bike. Can you discuss what you see in the video. What are the dangers? Do you think any road traffic laws are being broken? What do the think the consequences of doing this could be for the person riding the bike?</a:t>
            </a:r>
          </a:p>
        </p:txBody>
      </p:sp>
      <p:sp>
        <p:nvSpPr>
          <p:cNvPr id="4" name="Slide Number Placeholder 3"/>
          <p:cNvSpPr>
            <a:spLocks noGrp="1"/>
          </p:cNvSpPr>
          <p:nvPr>
            <p:ph type="sldNum" sz="quarter" idx="5"/>
          </p:nvPr>
        </p:nvSpPr>
        <p:spPr/>
        <p:txBody>
          <a:bodyPr/>
          <a:lstStyle/>
          <a:p>
            <a:fld id="{DEC6C700-8453-4B83-926A-714FF39BA7C4}" type="slidenum">
              <a:rPr lang="en-GB"/>
              <a:t>20</a:t>
            </a:fld>
            <a:endParaRPr lang="en-GB" dirty="0"/>
          </a:p>
        </p:txBody>
      </p:sp>
    </p:spTree>
    <p:extLst>
      <p:ext uri="{BB962C8B-B14F-4D97-AF65-F5344CB8AC3E}">
        <p14:creationId xmlns:p14="http://schemas.microsoft.com/office/powerpoint/2010/main" val="22655480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We’re now going to watch a short video of someone using an electrically propelled bike. Can you discuss what you see in the video. What are the dangers? Do you think any road traffic laws are being broken? What do the think the consequences of doing this could be for the person riding the bike?</a:t>
            </a:r>
          </a:p>
        </p:txBody>
      </p:sp>
      <p:sp>
        <p:nvSpPr>
          <p:cNvPr id="4" name="Slide Number Placeholder 3"/>
          <p:cNvSpPr>
            <a:spLocks noGrp="1"/>
          </p:cNvSpPr>
          <p:nvPr>
            <p:ph type="sldNum" sz="quarter" idx="5"/>
          </p:nvPr>
        </p:nvSpPr>
        <p:spPr/>
        <p:txBody>
          <a:bodyPr/>
          <a:lstStyle/>
          <a:p>
            <a:fld id="{DEC6C700-8453-4B83-926A-714FF39BA7C4}" type="slidenum">
              <a:rPr lang="en-GB"/>
              <a:t>21</a:t>
            </a:fld>
            <a:endParaRPr lang="en-GB" dirty="0"/>
          </a:p>
        </p:txBody>
      </p:sp>
    </p:spTree>
    <p:extLst>
      <p:ext uri="{BB962C8B-B14F-4D97-AF65-F5344CB8AC3E}">
        <p14:creationId xmlns:p14="http://schemas.microsoft.com/office/powerpoint/2010/main" val="143024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 you notice the rider doing wheelies?</a:t>
            </a:r>
          </a:p>
          <a:p>
            <a:endParaRPr lang="en-GB" dirty="0"/>
          </a:p>
          <a:p>
            <a:r>
              <a:rPr lang="en-GB" dirty="0"/>
              <a:t>Did you notice the rider riding on the pavements and near to the pond?</a:t>
            </a:r>
          </a:p>
          <a:p>
            <a:endParaRPr lang="en-GB" dirty="0"/>
          </a:p>
          <a:p>
            <a:r>
              <a:rPr lang="en-GB" dirty="0"/>
              <a:t>Did you notice the rider and the group taking over the roadway and paying little care or attention to other motorists on the road?</a:t>
            </a:r>
          </a:p>
          <a:p>
            <a:endParaRPr lang="en-GB" dirty="0"/>
          </a:p>
          <a:p>
            <a:r>
              <a:rPr lang="en-GB" dirty="0"/>
              <a:t>Who could be at risk of harm in this clip? </a:t>
            </a:r>
          </a:p>
          <a:p>
            <a:r>
              <a:rPr lang="en-GB" dirty="0"/>
              <a:t>The rider, the other riders in the group, other road users and even pedestrians.</a:t>
            </a:r>
          </a:p>
          <a:p>
            <a:endParaRPr lang="en-GB" dirty="0"/>
          </a:p>
          <a:p>
            <a:r>
              <a:rPr lang="en-GB" dirty="0"/>
              <a:t>Even though we couldn’t see the rider of the featured bike it was noticeable that no one in the group were wearing helmets. There were no licence plates which suggests that none of these bikes are legally allowed on the road.</a:t>
            </a:r>
          </a:p>
          <a:p>
            <a:endParaRPr lang="en-GB" dirty="0"/>
          </a:p>
          <a:p>
            <a:r>
              <a:rPr lang="en-GB" dirty="0"/>
              <a:t>Did you know that if the rider was stopped by the police that they would be charged with numerous road traffic offences and their bike would be seized and taken away. They would need to provide proof of ownership and documentation previously discussed before it would be returned. All of this would at their cost.</a:t>
            </a:r>
          </a:p>
          <a:p>
            <a:endParaRPr lang="en-GB" dirty="0"/>
          </a:p>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22</a:t>
            </a:fld>
            <a:endParaRPr lang="uk-UA"/>
          </a:p>
        </p:txBody>
      </p:sp>
    </p:spTree>
    <p:extLst>
      <p:ext uri="{BB962C8B-B14F-4D97-AF65-F5344CB8AC3E}">
        <p14:creationId xmlns:p14="http://schemas.microsoft.com/office/powerpoint/2010/main" val="3489802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Did you know that in some cases you could receive penalty points on your driving licence even before you have applied for one? The more penalty points you have, the higher your insurance premium will be. If you receive 6 penalty points in your first 2 years of driving you will have your licence taken off you until you resit your driving test. </a:t>
            </a:r>
          </a:p>
        </p:txBody>
      </p:sp>
      <p:sp>
        <p:nvSpPr>
          <p:cNvPr id="4" name="Header Placeholder 3"/>
          <p:cNvSpPr>
            <a:spLocks noGrp="1"/>
          </p:cNvSpPr>
          <p:nvPr>
            <p:ph type="hdr" sz="quarter"/>
          </p:nvPr>
        </p:nvSpPr>
        <p:spPr/>
        <p:txBody>
          <a:bodyPr/>
          <a:lstStyle/>
          <a:p>
            <a:r>
              <a:rPr lang="en-GB"/>
              <a:t>OFFICIAL
</a:t>
            </a:r>
          </a:p>
        </p:txBody>
      </p:sp>
      <p:sp>
        <p:nvSpPr>
          <p:cNvPr id="5" name="Footer Placeholder 4"/>
          <p:cNvSpPr>
            <a:spLocks noGrp="1"/>
          </p:cNvSpPr>
          <p:nvPr>
            <p:ph type="ftr" sz="quarter" idx="4"/>
          </p:nvPr>
        </p:nvSpPr>
        <p:spPr/>
        <p:txBody>
          <a:bodyPr/>
          <a:lstStyle/>
          <a:p>
            <a:r>
              <a:rPr lang="en-GB"/>
              <a:t>
OFFICIAL</a:t>
            </a:r>
          </a:p>
        </p:txBody>
      </p:sp>
      <p:sp>
        <p:nvSpPr>
          <p:cNvPr id="6" name="Slide Number Placeholder 5"/>
          <p:cNvSpPr>
            <a:spLocks noGrp="1"/>
          </p:cNvSpPr>
          <p:nvPr>
            <p:ph type="sldNum" sz="quarter" idx="5"/>
          </p:nvPr>
        </p:nvSpPr>
        <p:spPr/>
        <p:txBody>
          <a:bodyPr/>
          <a:lstStyle/>
          <a:p>
            <a:fld id="{963C5B8E-8F0D-490E-BE09-66CD7072623D}" type="slidenum">
              <a:rPr lang="en-GB" smtClean="0"/>
              <a:t>23</a:t>
            </a:fld>
            <a:endParaRPr lang="en-GB"/>
          </a:p>
        </p:txBody>
      </p:sp>
    </p:spTree>
    <p:extLst>
      <p:ext uri="{BB962C8B-B14F-4D97-AF65-F5344CB8AC3E}">
        <p14:creationId xmlns:p14="http://schemas.microsoft.com/office/powerpoint/2010/main" val="626108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Your safety comes first and that is why we have provided you with this presentation. </a:t>
            </a:r>
          </a:p>
          <a:p>
            <a:endParaRPr lang="en-GB" dirty="0"/>
          </a:p>
          <a:p>
            <a:r>
              <a:rPr lang="en-GB" dirty="0"/>
              <a:t>Although e-scooters and electrically propelled bikes appear to be a fun and environmentally friendly mode of transport it’s important that you are aware of the risks and consequences associated with their use. </a:t>
            </a:r>
          </a:p>
        </p:txBody>
      </p:sp>
      <p:sp>
        <p:nvSpPr>
          <p:cNvPr id="4" name="Header Placeholder 3"/>
          <p:cNvSpPr>
            <a:spLocks noGrp="1"/>
          </p:cNvSpPr>
          <p:nvPr>
            <p:ph type="hdr" sz="quarter"/>
          </p:nvPr>
        </p:nvSpPr>
        <p:spPr/>
        <p:txBody>
          <a:bodyPr/>
          <a:lstStyle/>
          <a:p>
            <a:r>
              <a:rPr lang="en-GB"/>
              <a:t>OFFICIAL
</a:t>
            </a:r>
          </a:p>
        </p:txBody>
      </p:sp>
      <p:sp>
        <p:nvSpPr>
          <p:cNvPr id="5" name="Footer Placeholder 4"/>
          <p:cNvSpPr>
            <a:spLocks noGrp="1"/>
          </p:cNvSpPr>
          <p:nvPr>
            <p:ph type="ftr" sz="quarter" idx="4"/>
          </p:nvPr>
        </p:nvSpPr>
        <p:spPr/>
        <p:txBody>
          <a:bodyPr/>
          <a:lstStyle/>
          <a:p>
            <a:r>
              <a:rPr lang="en-GB"/>
              <a:t>
OFFICIAL</a:t>
            </a:r>
          </a:p>
        </p:txBody>
      </p:sp>
      <p:sp>
        <p:nvSpPr>
          <p:cNvPr id="6" name="Slide Number Placeholder 5"/>
          <p:cNvSpPr>
            <a:spLocks noGrp="1"/>
          </p:cNvSpPr>
          <p:nvPr>
            <p:ph type="sldNum" sz="quarter" idx="5"/>
          </p:nvPr>
        </p:nvSpPr>
        <p:spPr/>
        <p:txBody>
          <a:bodyPr/>
          <a:lstStyle/>
          <a:p>
            <a:fld id="{963C5B8E-8F0D-490E-BE09-66CD7072623D}" type="slidenum">
              <a:rPr lang="en-GB" smtClean="0"/>
              <a:t>24</a:t>
            </a:fld>
            <a:endParaRPr lang="en-GB"/>
          </a:p>
        </p:txBody>
      </p:sp>
    </p:spTree>
    <p:extLst>
      <p:ext uri="{BB962C8B-B14F-4D97-AF65-F5344CB8AC3E}">
        <p14:creationId xmlns:p14="http://schemas.microsoft.com/office/powerpoint/2010/main" val="6536571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25</a:t>
            </a:fld>
            <a:endParaRPr lang="uk-UA"/>
          </a:p>
        </p:txBody>
      </p:sp>
    </p:spTree>
    <p:extLst>
      <p:ext uri="{BB962C8B-B14F-4D97-AF65-F5344CB8AC3E}">
        <p14:creationId xmlns:p14="http://schemas.microsoft.com/office/powerpoint/2010/main" val="39596027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hear your feedback as this will help us improve and develop this resource. </a:t>
            </a:r>
            <a:r>
              <a:rPr lang="en-GB"/>
              <a:t>Please scan the QR code.</a:t>
            </a:r>
            <a:endParaRPr lang="en-GB" dirty="0"/>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26</a:t>
            </a:fld>
            <a:endParaRPr lang="uk-UA"/>
          </a:p>
        </p:txBody>
      </p:sp>
    </p:spTree>
    <p:extLst>
      <p:ext uri="{BB962C8B-B14F-4D97-AF65-F5344CB8AC3E}">
        <p14:creationId xmlns:p14="http://schemas.microsoft.com/office/powerpoint/2010/main" val="42354654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from me and all of Police Scotland. </a:t>
            </a:r>
          </a:p>
        </p:txBody>
      </p:sp>
      <p:sp>
        <p:nvSpPr>
          <p:cNvPr id="4" name="Header Placeholder 3"/>
          <p:cNvSpPr>
            <a:spLocks noGrp="1"/>
          </p:cNvSpPr>
          <p:nvPr>
            <p:ph type="hdr" sz="quarter" idx="10"/>
          </p:nvPr>
        </p:nvSpPr>
        <p:spPr/>
        <p:txBody>
          <a:bodyPr/>
          <a:lstStyle/>
          <a:p>
            <a:r>
              <a:rPr lang="en-GB"/>
              <a:t>OFFICIAL
</a:t>
            </a:r>
          </a:p>
        </p:txBody>
      </p:sp>
      <p:sp>
        <p:nvSpPr>
          <p:cNvPr id="5" name="Footer Placeholder 4"/>
          <p:cNvSpPr>
            <a:spLocks noGrp="1"/>
          </p:cNvSpPr>
          <p:nvPr>
            <p:ph type="ftr" sz="quarter" idx="11"/>
          </p:nvPr>
        </p:nvSpPr>
        <p:spPr/>
        <p:txBody>
          <a:bodyPr/>
          <a:lstStyle/>
          <a:p>
            <a:r>
              <a:rPr lang="en-GB"/>
              <a:t>
OFFICIAL</a:t>
            </a:r>
          </a:p>
        </p:txBody>
      </p:sp>
      <p:sp>
        <p:nvSpPr>
          <p:cNvPr id="6" name="Slide Number Placeholder 5"/>
          <p:cNvSpPr>
            <a:spLocks noGrp="1"/>
          </p:cNvSpPr>
          <p:nvPr>
            <p:ph type="sldNum" sz="quarter" idx="12"/>
          </p:nvPr>
        </p:nvSpPr>
        <p:spPr/>
        <p:txBody>
          <a:bodyPr/>
          <a:lstStyle/>
          <a:p>
            <a:fld id="{DEC6C700-8453-4B83-926A-714FF39BA7C4}" type="slidenum">
              <a:rPr lang="en-GB" smtClean="0"/>
              <a:t>27</a:t>
            </a:fld>
            <a:endParaRPr lang="en-GB"/>
          </a:p>
        </p:txBody>
      </p:sp>
    </p:spTree>
    <p:extLst>
      <p:ext uri="{BB962C8B-B14F-4D97-AF65-F5344CB8AC3E}">
        <p14:creationId xmlns:p14="http://schemas.microsoft.com/office/powerpoint/2010/main" val="29164840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some aims and objectives to cover during this quick presentation. We want you to understand the law surrounding the use of e-scooters and electrically propelled bikes in Scotland,</a:t>
            </a:r>
          </a:p>
          <a:p>
            <a:endParaRPr lang="en-GB" dirty="0"/>
          </a:p>
          <a:p>
            <a:r>
              <a:rPr lang="en-GB" dirty="0"/>
              <a:t>We want you to understand the risks associated with their use and</a:t>
            </a:r>
          </a:p>
          <a:p>
            <a:endParaRPr lang="en-GB" dirty="0"/>
          </a:p>
          <a:p>
            <a:r>
              <a:rPr lang="en-GB" dirty="0"/>
              <a:t>We also want you to understand the consequences of illegal use or misuse.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607248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What is an e-scooter?</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480146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183899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What is an electrically propelled bike?</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7553411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35926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1292910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play a quick game of true or false. Put your hand up if you think the answer is true and keep your hand down if you think it is false. </a:t>
            </a:r>
          </a:p>
        </p:txBody>
      </p:sp>
      <p:sp>
        <p:nvSpPr>
          <p:cNvPr id="4" name="Header Placeholder 3"/>
          <p:cNvSpPr>
            <a:spLocks noGrp="1"/>
          </p:cNvSpPr>
          <p:nvPr>
            <p:ph type="hdr" sz="quarter" idx="10"/>
          </p:nvPr>
        </p:nvSpPr>
        <p:spPr/>
        <p:txBody>
          <a:bodyPr/>
          <a:lstStyle/>
          <a:p>
            <a:r>
              <a:rPr lang="en-GB"/>
              <a:t>OFFICIAL
</a:t>
            </a:r>
            <a:endParaRPr lang="uk-UA"/>
          </a:p>
        </p:txBody>
      </p:sp>
      <p:sp>
        <p:nvSpPr>
          <p:cNvPr id="5" name="Footer Placeholder 4"/>
          <p:cNvSpPr>
            <a:spLocks noGrp="1"/>
          </p:cNvSpPr>
          <p:nvPr>
            <p:ph type="ftr" sz="quarter" idx="11"/>
          </p:nvPr>
        </p:nvSpPr>
        <p:spPr/>
        <p:txBody>
          <a:bodyPr/>
          <a:lstStyle/>
          <a:p>
            <a:r>
              <a:rPr lang="en-GB"/>
              <a:t>
OFFICIAL</a:t>
            </a:r>
            <a:endParaRPr lang="uk-UA"/>
          </a:p>
        </p:txBody>
      </p:sp>
      <p:sp>
        <p:nvSpPr>
          <p:cNvPr id="6" name="Slide Number Placeholder 5"/>
          <p:cNvSpPr>
            <a:spLocks noGrp="1"/>
          </p:cNvSpPr>
          <p:nvPr>
            <p:ph type="sldNum" sz="quarter" idx="12"/>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78883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F8FA-0C86-96CD-8884-43FE28116A3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88A74311-2A64-B58A-A796-AD11AB83FD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04B3DA3-6A99-92AD-2255-9D3C5A2D5360}"/>
              </a:ext>
            </a:extLst>
          </p:cNvPr>
          <p:cNvSpPr>
            <a:spLocks noGrp="1"/>
          </p:cNvSpPr>
          <p:nvPr>
            <p:ph type="dt" sz="half" idx="10"/>
          </p:nvPr>
        </p:nvSpPr>
        <p:spPr/>
        <p:txBody>
          <a:bodyPr/>
          <a:lstStyle/>
          <a:p>
            <a:fld id="{C764DE79-268F-4C1A-8933-263129D2AF90}" type="datetimeFigureOut">
              <a:rPr lang="en-US" smtClean="0"/>
              <a:t>6/9/2026</a:t>
            </a:fld>
            <a:endParaRPr lang="en-US" dirty="0"/>
          </a:p>
        </p:txBody>
      </p:sp>
      <p:sp>
        <p:nvSpPr>
          <p:cNvPr id="5" name="Footer Placeholder 4">
            <a:extLst>
              <a:ext uri="{FF2B5EF4-FFF2-40B4-BE49-F238E27FC236}">
                <a16:creationId xmlns:a16="http://schemas.microsoft.com/office/drawing/2014/main" id="{C4B1159B-3D21-87C0-F6C9-4838687CC02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3CF1FD9-39D0-B0F4-E219-5F63CBD5B90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36535600"/>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3B3D4-DE1E-BBDC-7841-EBD67CC0DF14}"/>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B6CF1172-E473-7C13-17BE-579D30BB1AC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7985FF-32A6-F0DB-C26E-2FC88E8B4A71}"/>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5" name="Footer Placeholder 4">
            <a:extLst>
              <a:ext uri="{FF2B5EF4-FFF2-40B4-BE49-F238E27FC236}">
                <a16:creationId xmlns:a16="http://schemas.microsoft.com/office/drawing/2014/main" id="{BDFF9554-8145-BBDA-2938-2FD1D497E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06B157E-30C3-284B-7840-1B196884CB32}"/>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353568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6A2769-CFA7-064C-18BE-1D4F54C698D9}"/>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F0C1C5A5-A272-1DC3-B016-B6EDB97097A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4CC8C4B2-BE7B-A1EF-C820-703714BF3FD9}"/>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5" name="Footer Placeholder 4">
            <a:extLst>
              <a:ext uri="{FF2B5EF4-FFF2-40B4-BE49-F238E27FC236}">
                <a16:creationId xmlns:a16="http://schemas.microsoft.com/office/drawing/2014/main" id="{D1DE8CC0-9623-5894-7854-3DEA725A128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D50315-38F1-8B51-E895-D7DBD335DC6C}"/>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659663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4161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2192000" cy="6858000"/>
          </a:xfrm>
          <a:prstGeom prst="rect">
            <a:avLst/>
          </a:prstGeom>
        </p:spPr>
        <p:txBody>
          <a:bodyPr/>
          <a:lstStyle/>
          <a:p>
            <a:endParaRPr lang="uk-UA"/>
          </a:p>
        </p:txBody>
      </p:sp>
    </p:spTree>
    <p:extLst>
      <p:ext uri="{BB962C8B-B14F-4D97-AF65-F5344CB8AC3E}">
        <p14:creationId xmlns:p14="http://schemas.microsoft.com/office/powerpoint/2010/main" val="358768518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a:srcRect l="30561"/>
          <a:stretch/>
        </p:blipFill>
        <p:spPr>
          <a:xfrm>
            <a:off x="3992881" y="1"/>
            <a:ext cx="4085907" cy="2009775"/>
          </a:xfrm>
          <a:prstGeom prst="rect">
            <a:avLst/>
          </a:prstGeom>
        </p:spPr>
      </p:pic>
      <p:sp>
        <p:nvSpPr>
          <p:cNvPr id="16" name="Rounded Rectangle 15"/>
          <p:cNvSpPr/>
          <p:nvPr userDrawn="1"/>
        </p:nvSpPr>
        <p:spPr>
          <a:xfrm>
            <a:off x="4155440" y="1402080"/>
            <a:ext cx="3647440" cy="274320"/>
          </a:xfrm>
          <a:prstGeom prst="roundRect">
            <a:avLst/>
          </a:prstGeom>
          <a:solidFill>
            <a:srgbClr val="FBFBFB"/>
          </a:solidFill>
          <a:ln>
            <a:solidFill>
              <a:srgbClr val="FBFBF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sp>
        <p:nvSpPr>
          <p:cNvPr id="5" name="Footer Placeholder 4"/>
          <p:cNvSpPr>
            <a:spLocks noGrp="1"/>
          </p:cNvSpPr>
          <p:nvPr>
            <p:ph type="ftr" sz="quarter" idx="11"/>
          </p:nvPr>
        </p:nvSpPr>
        <p:spPr>
          <a:xfrm>
            <a:off x="0" y="6170860"/>
            <a:ext cx="4998720" cy="365123"/>
          </a:xfrm>
          <a:prstGeom prst="rect">
            <a:avLst/>
          </a:prstGeom>
        </p:spPr>
        <p:txBody>
          <a:bodyPr/>
          <a:lstStyle>
            <a:lvl1pPr algn="l">
              <a:defRPr sz="1600">
                <a:solidFill>
                  <a:srgbClr val="48ADB2"/>
                </a:solidFill>
              </a:defRPr>
            </a:lvl1pPr>
          </a:lstStyle>
          <a:p>
            <a:r>
              <a:rPr lang="en-GB" dirty="0"/>
              <a:t>PPCWChildrenandYoungPeople@scotland.pnn.police.uk</a:t>
            </a:r>
          </a:p>
        </p:txBody>
      </p:sp>
      <p:sp>
        <p:nvSpPr>
          <p:cNvPr id="11" name="Rounded Rectangle 10"/>
          <p:cNvSpPr/>
          <p:nvPr userDrawn="1"/>
        </p:nvSpPr>
        <p:spPr>
          <a:xfrm>
            <a:off x="7254240" y="1402080"/>
            <a:ext cx="4145280" cy="274320"/>
          </a:xfrm>
          <a:prstGeom prst="roundRect">
            <a:avLst/>
          </a:prstGeom>
          <a:solidFill>
            <a:srgbClr val="FAFAFA"/>
          </a:solidFill>
          <a:ln>
            <a:solidFill>
              <a:srgbClr val="FAFAFA"/>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a:p>
        </p:txBody>
      </p:sp>
      <p:pic>
        <p:nvPicPr>
          <p:cNvPr id="12" name="Picture 11"/>
          <p:cNvPicPr>
            <a:picLocks noChangeAspect="1"/>
          </p:cNvPicPr>
          <p:nvPr userDrawn="1"/>
        </p:nvPicPr>
        <p:blipFill>
          <a:blip r:embed="rId3"/>
          <a:stretch>
            <a:fillRect/>
          </a:stretch>
        </p:blipFill>
        <p:spPr>
          <a:xfrm>
            <a:off x="4515485" y="1402084"/>
            <a:ext cx="2657475" cy="219075"/>
          </a:xfrm>
          <a:prstGeom prst="rect">
            <a:avLst/>
          </a:prstGeom>
          <a:solidFill>
            <a:srgbClr val="B6DFE4"/>
          </a:solidFill>
        </p:spPr>
      </p:pic>
    </p:spTree>
    <p:extLst>
      <p:ext uri="{BB962C8B-B14F-4D97-AF65-F5344CB8AC3E}">
        <p14:creationId xmlns:p14="http://schemas.microsoft.com/office/powerpoint/2010/main" val="3564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0EDBF-BA5E-8AA0-D4E7-5BAA88925325}"/>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BDA304DF-224E-8779-4623-2FC11AB8140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F380486-8160-26D5-DBC2-E0D6D1669954}"/>
              </a:ext>
            </a:extLst>
          </p:cNvPr>
          <p:cNvSpPr>
            <a:spLocks noGrp="1"/>
          </p:cNvSpPr>
          <p:nvPr>
            <p:ph type="dt" sz="half" idx="10"/>
          </p:nvPr>
        </p:nvSpPr>
        <p:spPr/>
        <p:txBody>
          <a:bodyPr/>
          <a:lstStyle/>
          <a:p>
            <a:fld id="{C764DE79-268F-4C1A-8933-263129D2AF90}" type="datetimeFigureOut">
              <a:rPr lang="en-US" smtClean="0"/>
              <a:t>6/9/2026</a:t>
            </a:fld>
            <a:endParaRPr lang="en-US" dirty="0"/>
          </a:p>
        </p:txBody>
      </p:sp>
      <p:sp>
        <p:nvSpPr>
          <p:cNvPr id="5" name="Footer Placeholder 4">
            <a:extLst>
              <a:ext uri="{FF2B5EF4-FFF2-40B4-BE49-F238E27FC236}">
                <a16:creationId xmlns:a16="http://schemas.microsoft.com/office/drawing/2014/main" id="{8BB7D341-AB80-2F30-65C4-949034549D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09FC45-5807-44C2-E0CE-1F0F59E321F8}"/>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9436488"/>
      </p:ext>
    </p:extLst>
  </p:cSld>
  <p:clrMapOvr>
    <a:masterClrMapping/>
  </p:clrMapOvr>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0C4A0-2138-7173-C2A6-DD9BD9AFF7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9DF2C050-F766-3993-BE8A-D97A1C878D8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B98D30D0-6C5C-3B52-0C21-6B7671A64241}"/>
              </a:ext>
            </a:extLst>
          </p:cNvPr>
          <p:cNvSpPr>
            <a:spLocks noGrp="1"/>
          </p:cNvSpPr>
          <p:nvPr>
            <p:ph type="dt" sz="half" idx="10"/>
          </p:nvPr>
        </p:nvSpPr>
        <p:spPr/>
        <p:txBody>
          <a:bodyPr/>
          <a:lstStyle/>
          <a:p>
            <a:fld id="{C764DE79-268F-4C1A-8933-263129D2AF90}" type="datetimeFigureOut">
              <a:rPr lang="en-US" smtClean="0"/>
              <a:t>6/9/2026</a:t>
            </a:fld>
            <a:endParaRPr lang="en-US" dirty="0"/>
          </a:p>
        </p:txBody>
      </p:sp>
      <p:sp>
        <p:nvSpPr>
          <p:cNvPr id="5" name="Footer Placeholder 4">
            <a:extLst>
              <a:ext uri="{FF2B5EF4-FFF2-40B4-BE49-F238E27FC236}">
                <a16:creationId xmlns:a16="http://schemas.microsoft.com/office/drawing/2014/main" id="{FCD008AF-AC56-3575-B6DC-37CC7BFF08C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7FE5E51-3F2B-8D2B-37DD-E5DDC6A96CA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64113000"/>
      </p:ext>
    </p:extLst>
  </p:cSld>
  <p:clrMapOvr>
    <a:masterClrMapping/>
  </p:clrMapOvr>
  <p:hf sldNum="0"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69C71-078A-72AD-A4FD-333A81CDC1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BF82D5-3C53-E6C2-B946-20828955496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8095FB90-B68F-15E9-24E8-BD6E7423580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A733527-68B4-E6F7-7EBD-837BC62E5D0A}"/>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6" name="Footer Placeholder 5">
            <a:extLst>
              <a:ext uri="{FF2B5EF4-FFF2-40B4-BE49-F238E27FC236}">
                <a16:creationId xmlns:a16="http://schemas.microsoft.com/office/drawing/2014/main" id="{24B07399-EA98-C569-C56C-4FC7A80861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4B0C931-D7FD-A86A-58B2-E5BDEB25116D}"/>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532367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C36E6-4121-C2F2-56C3-3E9CFDBC4AFA}"/>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16AC878-06D8-1E68-4607-CDF221632F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F6530E54-DA1C-16FF-1F68-7E413870EBA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393A8C0-65F3-7736-229E-1281D3435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9888DF1-ADA1-A098-2FB5-ED67C58A49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61C5ED91-A465-3307-3EC5-0A26A42C5800}"/>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8" name="Footer Placeholder 7">
            <a:extLst>
              <a:ext uri="{FF2B5EF4-FFF2-40B4-BE49-F238E27FC236}">
                <a16:creationId xmlns:a16="http://schemas.microsoft.com/office/drawing/2014/main" id="{79271604-9FFF-0D37-52E9-7F0BFECF89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4ACE7DD-B026-FE08-6D76-F03E990458B4}"/>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1853242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8569EC-2563-7421-7894-7CF016FD8D91}"/>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733C6971-1EB8-A215-F70A-77A5C4FBD01A}"/>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4" name="Footer Placeholder 3">
            <a:extLst>
              <a:ext uri="{FF2B5EF4-FFF2-40B4-BE49-F238E27FC236}">
                <a16:creationId xmlns:a16="http://schemas.microsoft.com/office/drawing/2014/main" id="{17FAEAD7-1151-CC07-FFA2-6C561F0FCD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0BF4C4-FBDB-C92F-D2EF-643F24318B58}"/>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5317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3CD55-7803-2487-9E0F-FC0FE09A4D9B}"/>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3" name="Footer Placeholder 2">
            <a:extLst>
              <a:ext uri="{FF2B5EF4-FFF2-40B4-BE49-F238E27FC236}">
                <a16:creationId xmlns:a16="http://schemas.microsoft.com/office/drawing/2014/main" id="{90574B78-E618-41AB-F3A5-FE0C9C4CE6F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AC3744B-8055-C65D-59D8-AEA417DE30BF}"/>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2292544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77673-8934-B738-1240-8458915F7F4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2EAE6514-3759-19A0-8BEA-E72371D755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077A4BF2-F461-4D2C-8315-25412C5EF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5AB7E84-BFCF-FF70-C1D6-5A9D686538A3}"/>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6" name="Footer Placeholder 5">
            <a:extLst>
              <a:ext uri="{FF2B5EF4-FFF2-40B4-BE49-F238E27FC236}">
                <a16:creationId xmlns:a16="http://schemas.microsoft.com/office/drawing/2014/main" id="{204289B5-FE97-88DB-3146-BCEC6B98B9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0C31A2-6F91-2BF9-BA8F-2626A4683A1E}"/>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399818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A77A8-4960-B3C0-B052-F7DB0EFD203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E670E36-D56A-6B98-9BEC-FFEB8307A3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91B56E9-0683-8A98-0E51-CE34ECB185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E129BC7-38A0-5F25-99C1-42974B894518}"/>
              </a:ext>
            </a:extLst>
          </p:cNvPr>
          <p:cNvSpPr>
            <a:spLocks noGrp="1"/>
          </p:cNvSpPr>
          <p:nvPr>
            <p:ph type="dt" sz="half" idx="10"/>
          </p:nvPr>
        </p:nvSpPr>
        <p:spPr/>
        <p:txBody>
          <a:bodyPr/>
          <a:lstStyle/>
          <a:p>
            <a:fld id="{75D7DEAB-3B27-45DD-8602-804737383585}" type="datetimeFigureOut">
              <a:rPr lang="en-GB" smtClean="0"/>
              <a:t>09/06/2026</a:t>
            </a:fld>
            <a:endParaRPr lang="en-GB"/>
          </a:p>
        </p:txBody>
      </p:sp>
      <p:sp>
        <p:nvSpPr>
          <p:cNvPr id="6" name="Footer Placeholder 5">
            <a:extLst>
              <a:ext uri="{FF2B5EF4-FFF2-40B4-BE49-F238E27FC236}">
                <a16:creationId xmlns:a16="http://schemas.microsoft.com/office/drawing/2014/main" id="{C6D0D1F3-AF27-D068-928E-FDD17F0851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D5F7608-66B3-89CE-95F5-038C3BC6BA98}"/>
              </a:ext>
            </a:extLst>
          </p:cNvPr>
          <p:cNvSpPr>
            <a:spLocks noGrp="1"/>
          </p:cNvSpPr>
          <p:nvPr>
            <p:ph type="sldNum" sz="quarter" idx="12"/>
          </p:nvPr>
        </p:nvSpPr>
        <p:spPr/>
        <p:txBody>
          <a:bodyPr/>
          <a:lstStyle/>
          <a:p>
            <a:fld id="{DE07231B-B248-4A7A-8AE9-66C1B0A56582}" type="slidenum">
              <a:rPr lang="en-GB" smtClean="0"/>
              <a:t>‹#›</a:t>
            </a:fld>
            <a:endParaRPr lang="en-GB"/>
          </a:p>
        </p:txBody>
      </p:sp>
    </p:spTree>
    <p:extLst>
      <p:ext uri="{BB962C8B-B14F-4D97-AF65-F5344CB8AC3E}">
        <p14:creationId xmlns:p14="http://schemas.microsoft.com/office/powerpoint/2010/main" val="1626131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38488">
            <a:alpha val="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CEF62F-3776-D5BC-0E44-2370519C93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4DC176E-DCA8-5C7E-F990-F2E8865E7B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B44B2E54-3C02-7516-AE18-7554327954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smtClean="0"/>
              <a:t>6/9/2026</a:t>
            </a:fld>
            <a:endParaRPr lang="en-US" dirty="0"/>
          </a:p>
        </p:txBody>
      </p:sp>
      <p:sp>
        <p:nvSpPr>
          <p:cNvPr id="5" name="Footer Placeholder 4">
            <a:extLst>
              <a:ext uri="{FF2B5EF4-FFF2-40B4-BE49-F238E27FC236}">
                <a16:creationId xmlns:a16="http://schemas.microsoft.com/office/drawing/2014/main" id="{6BEC2751-8225-E366-8F1A-886415F6F8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
OFFICIAL</a:t>
            </a:r>
            <a:endParaRPr lang="en-US" dirty="0"/>
          </a:p>
        </p:txBody>
      </p:sp>
      <p:sp>
        <p:nvSpPr>
          <p:cNvPr id="6" name="Slide Number Placeholder 5">
            <a:extLst>
              <a:ext uri="{FF2B5EF4-FFF2-40B4-BE49-F238E27FC236}">
                <a16:creationId xmlns:a16="http://schemas.microsoft.com/office/drawing/2014/main" id="{6C34427B-2C9F-90AA-3CDE-E003E60A85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251569973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649" r:id="rId14"/>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5.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13.m4a"/><Relationship Id="rId1" Type="http://schemas.microsoft.com/office/2007/relationships/media" Target="../media/media13.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sv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5.png"/><Relationship Id="rId4" Type="http://schemas.openxmlformats.org/officeDocument/2006/relationships/notesSlide" Target="../notesSlides/notesSlide18.xml"/><Relationship Id="rId9" Type="http://schemas.openxmlformats.org/officeDocument/2006/relationships/image" Target="../media/image18.svg"/></Relationships>
</file>

<file path=ppt/slides/_rels/slide19.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notesSlide" Target="../notesSlides/notesSlide19.xml"/><Relationship Id="rId4"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video" Target="https://www.youtube.com/embed/rDT1eQMqQRc?feature=oembed" TargetMode="External"/><Relationship Id="rId7" Type="http://schemas.openxmlformats.org/officeDocument/2006/relationships/image" Target="../media/image5.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notesSlide" Target="../notesSlides/notesSlide20.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youtu.be/rDT1eQMqQRc"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5.png"/><Relationship Id="rId5" Type="http://schemas.openxmlformats.org/officeDocument/2006/relationships/image" Target="../media/image19.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slideLayout" Target="../slideLayouts/slideLayout13.xml"/><Relationship Id="rId7" Type="http://schemas.openxmlformats.org/officeDocument/2006/relationships/image" Target="../media/image17.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6.svg"/><Relationship Id="rId11" Type="http://schemas.openxmlformats.org/officeDocument/2006/relationships/image" Target="../media/image5.png"/><Relationship Id="rId5" Type="http://schemas.openxmlformats.org/officeDocument/2006/relationships/image" Target="../media/image15.png"/><Relationship Id="rId10" Type="http://schemas.openxmlformats.org/officeDocument/2006/relationships/image" Target="../media/image22.svg"/><Relationship Id="rId4" Type="http://schemas.openxmlformats.org/officeDocument/2006/relationships/notesSlide" Target="../notesSlides/notesSlide22.xml"/><Relationship Id="rId9"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3.png"/><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13.xml"/><Relationship Id="rId7" Type="http://schemas.openxmlformats.org/officeDocument/2006/relationships/image" Target="../media/image14.png"/><Relationship Id="rId2" Type="http://schemas.openxmlformats.org/officeDocument/2006/relationships/audio" Target="../media/media21.m4a"/><Relationship Id="rId1" Type="http://schemas.microsoft.com/office/2007/relationships/media" Target="../media/media21.m4a"/><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notesSlide" Target="../notesSlides/notesSlide26.xml"/><Relationship Id="rId9"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3.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5283" y="422530"/>
            <a:ext cx="10058400" cy="2333399"/>
          </a:xfrm>
          <a:prstGeom prst="rect">
            <a:avLst/>
          </a:prstGeom>
        </p:spPr>
      </p:pic>
      <p:grpSp>
        <p:nvGrpSpPr>
          <p:cNvPr id="4" name="Group 3"/>
          <p:cNvGrpSpPr/>
          <p:nvPr/>
        </p:nvGrpSpPr>
        <p:grpSpPr>
          <a:xfrm>
            <a:off x="7620000" y="2438813"/>
            <a:ext cx="4138994" cy="3532852"/>
            <a:chOff x="7848600" y="2538841"/>
            <a:chExt cx="3909259" cy="3120887"/>
          </a:xfrm>
          <a:blipFill dpi="0" rotWithShape="1">
            <a:blip r:embed="rId6"/>
            <a:srcRect/>
            <a:stretch>
              <a:fillRect/>
            </a:stretch>
          </a:blipFill>
          <a:effectLst>
            <a:outerShdw blurRad="50800" dist="38100" dir="5400000" algn="t" rotWithShape="0">
              <a:prstClr val="black">
                <a:alpha val="40000"/>
              </a:prstClr>
            </a:outerShdw>
          </a:effectLst>
        </p:grpSpPr>
        <p:sp>
          <p:nvSpPr>
            <p:cNvPr id="12" name="Oval 11"/>
            <p:cNvSpPr/>
            <p:nvPr/>
          </p:nvSpPr>
          <p:spPr>
            <a:xfrm>
              <a:off x="8935146" y="2538841"/>
              <a:ext cx="2822713" cy="312088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sp>
          <p:nvSpPr>
            <p:cNvPr id="15" name="Oval 14"/>
            <p:cNvSpPr/>
            <p:nvPr/>
          </p:nvSpPr>
          <p:spPr>
            <a:xfrm>
              <a:off x="7848600" y="3349013"/>
              <a:ext cx="934277" cy="94421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700"/>
            </a:p>
          </p:txBody>
        </p:sp>
      </p:grpSp>
      <p:sp>
        <p:nvSpPr>
          <p:cNvPr id="3" name="Subtitle 2">
            <a:extLst>
              <a:ext uri="{FF2B5EF4-FFF2-40B4-BE49-F238E27FC236}">
                <a16:creationId xmlns:a16="http://schemas.microsoft.com/office/drawing/2014/main" id="{5150DC99-8C3E-764C-B495-BDA4827BF6E1}"/>
              </a:ext>
            </a:extLst>
          </p:cNvPr>
          <p:cNvSpPr txBox="1">
            <a:spLocks/>
          </p:cNvSpPr>
          <p:nvPr/>
        </p:nvSpPr>
        <p:spPr>
          <a:xfrm>
            <a:off x="1102980" y="3632200"/>
            <a:ext cx="8904621" cy="31273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5400" b="1" dirty="0">
              <a:solidFill>
                <a:srgbClr val="538488"/>
              </a:solidFill>
              <a:latin typeface="+mn-lt"/>
            </a:endParaRPr>
          </a:p>
          <a:p>
            <a:pPr marL="0" indent="0">
              <a:buNone/>
            </a:pPr>
            <a:endParaRPr lang="en-US" sz="2400" b="1" dirty="0">
              <a:solidFill>
                <a:srgbClr val="538488"/>
              </a:solidFill>
              <a:latin typeface="+mn-lt"/>
            </a:endParaRPr>
          </a:p>
          <a:p>
            <a:pPr marL="0" indent="0">
              <a:spcBef>
                <a:spcPts val="0"/>
              </a:spcBef>
              <a:buNone/>
            </a:pPr>
            <a:endParaRPr lang="en-US" sz="2400" b="1" dirty="0">
              <a:solidFill>
                <a:srgbClr val="538488"/>
              </a:solidFill>
              <a:latin typeface="+mn-lt"/>
            </a:endParaRPr>
          </a:p>
          <a:p>
            <a:pPr marL="0" indent="0">
              <a:spcBef>
                <a:spcPts val="0"/>
              </a:spcBef>
              <a:buNone/>
            </a:pPr>
            <a:endParaRPr lang="en-US" sz="2400" b="1" dirty="0">
              <a:solidFill>
                <a:srgbClr val="538488"/>
              </a:solidFill>
              <a:latin typeface="+mn-lt"/>
            </a:endParaRPr>
          </a:p>
          <a:p>
            <a:pPr marL="0" indent="0">
              <a:spcBef>
                <a:spcPts val="0"/>
              </a:spcBef>
              <a:buNone/>
            </a:pPr>
            <a:endParaRPr lang="en-US" sz="2400" b="1" dirty="0">
              <a:solidFill>
                <a:srgbClr val="538488"/>
              </a:solidFill>
              <a:latin typeface="+mn-lt"/>
            </a:endParaRPr>
          </a:p>
          <a:p>
            <a:pPr marL="0" indent="0">
              <a:spcBef>
                <a:spcPts val="0"/>
              </a:spcBef>
              <a:buNone/>
            </a:pPr>
            <a:endParaRPr lang="en-US" sz="2400" b="1" dirty="0">
              <a:solidFill>
                <a:srgbClr val="538488"/>
              </a:solidFill>
              <a:latin typeface="+mn-lt"/>
            </a:endParaRPr>
          </a:p>
          <a:p>
            <a:pPr marL="0" indent="0">
              <a:spcBef>
                <a:spcPts val="0"/>
              </a:spcBef>
              <a:buNone/>
            </a:pPr>
            <a:r>
              <a:rPr lang="en-US" sz="2400" b="1" dirty="0">
                <a:solidFill>
                  <a:srgbClr val="538488"/>
                </a:solidFill>
                <a:latin typeface="+mn-lt"/>
              </a:rPr>
              <a:t>PolicingTogetherChildrenAndYoungPeople@scotland.police.uk</a:t>
            </a:r>
          </a:p>
        </p:txBody>
      </p:sp>
      <p:sp>
        <p:nvSpPr>
          <p:cNvPr id="7" name="TextBox 6">
            <a:extLst>
              <a:ext uri="{FF2B5EF4-FFF2-40B4-BE49-F238E27FC236}">
                <a16:creationId xmlns:a16="http://schemas.microsoft.com/office/drawing/2014/main" id="{5DFB6EE7-1F64-E894-067A-3ED3CDC02BA7}"/>
              </a:ext>
            </a:extLst>
          </p:cNvPr>
          <p:cNvSpPr txBox="1"/>
          <p:nvPr/>
        </p:nvSpPr>
        <p:spPr>
          <a:xfrm>
            <a:off x="1030620" y="3089190"/>
            <a:ext cx="6428162" cy="1077218"/>
          </a:xfrm>
          <a:prstGeom prst="rect">
            <a:avLst/>
          </a:prstGeom>
          <a:noFill/>
        </p:spPr>
        <p:txBody>
          <a:bodyPr wrap="square" rtlCol="0">
            <a:spAutoFit/>
          </a:bodyPr>
          <a:lstStyle/>
          <a:p>
            <a:r>
              <a:rPr lang="en-GB" sz="3200" b="1" dirty="0">
                <a:solidFill>
                  <a:srgbClr val="356F73"/>
                </a:solidFill>
                <a:ea typeface="ADLaM Display" panose="020F0502020204030204" pitchFamily="2" charset="0"/>
                <a:cs typeface="ADLaM Display" panose="020F0502020204030204" pitchFamily="2" charset="0"/>
              </a:rPr>
              <a:t>E-Scooters and Electrically Propelled Bikes</a:t>
            </a:r>
          </a:p>
        </p:txBody>
      </p:sp>
      <p:pic>
        <p:nvPicPr>
          <p:cNvPr id="19" name="Audio 18">
            <a:hlinkClick r:id="" action="ppaction://media"/>
            <a:extLst>
              <a:ext uri="{FF2B5EF4-FFF2-40B4-BE49-F238E27FC236}">
                <a16:creationId xmlns:a16="http://schemas.microsoft.com/office/drawing/2014/main" id="{22D9D153-2FDC-454E-5034-8DA8C458FC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6354373"/>
      </p:ext>
    </p:extLst>
  </p:cSld>
  <p:clrMapOvr>
    <a:masterClrMapping/>
  </p:clrMapOvr>
  <mc:AlternateContent xmlns:mc="http://schemas.openxmlformats.org/markup-compatibility/2006" xmlns:p14="http://schemas.microsoft.com/office/powerpoint/2010/main">
    <mc:Choice Requires="p14">
      <p:transition spd="slow" p14:dur="2000" advTm="18910"/>
    </mc:Choice>
    <mc:Fallback xmlns="">
      <p:transition spd="slow" advTm="18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335546" y="2459503"/>
            <a:ext cx="5760453" cy="1938992"/>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It’s OK to use an E-Scooter as long as you don’t go on the road?</a:t>
            </a:r>
          </a:p>
          <a:p>
            <a:endParaRPr lang="en-GB" sz="2400" dirty="0">
              <a:solidFill>
                <a:srgbClr val="356F73"/>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7673344" y="2939950"/>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mn-lt"/>
              </a:rPr>
              <a:t>False</a:t>
            </a:r>
          </a:p>
        </p:txBody>
      </p:sp>
      <p:pic>
        <p:nvPicPr>
          <p:cNvPr id="9" name="Audio 8">
            <a:hlinkClick r:id="" action="ppaction://media"/>
            <a:extLst>
              <a:ext uri="{FF2B5EF4-FFF2-40B4-BE49-F238E27FC236}">
                <a16:creationId xmlns:a16="http://schemas.microsoft.com/office/drawing/2014/main" id="{CCC3AEBE-96C0-F5FC-0B39-604EE5202ED8}"/>
              </a:ext>
            </a:extLst>
          </p:cNvPr>
          <p:cNvPicPr>
            <a:picLocks noChangeAspect="1"/>
          </p:cNvPicPr>
          <p:nvPr>
            <a:audioFile r:link="rId1"/>
            <p:extLst>
              <p:ext uri="{DAA4B4D4-6D71-4841-9C94-3DE7FCFB9230}">
                <p14:media xmlns:p14="http://schemas.microsoft.com/office/powerpoint/2010/main" r:embed="rId2">
                  <p14:trim end="19457.424"/>
                </p14:media>
              </p:ext>
            </p:extLst>
          </p:nvPr>
        </p:nvPicPr>
        <p:blipFill>
          <a:blip r:embed="rId5"/>
          <a:srcRect l="-203125" t="-203125" r="-203125" b="-203125"/>
          <a:stretch>
            <a:fillRect/>
          </a:stretch>
        </p:blipFill>
        <p:spPr>
          <a:xfrm>
            <a:off x="335547" y="4800600"/>
            <a:ext cx="2057400" cy="2057400"/>
          </a:xfrm>
          <a:prstGeom prst="ellipse">
            <a:avLst/>
          </a:prstGeom>
        </p:spPr>
      </p:pic>
    </p:spTree>
    <p:extLst>
      <p:ext uri="{BB962C8B-B14F-4D97-AF65-F5344CB8AC3E}">
        <p14:creationId xmlns:p14="http://schemas.microsoft.com/office/powerpoint/2010/main" val="3309948957"/>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335547" y="2459504"/>
            <a:ext cx="5668746" cy="1938992"/>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It’s OK to use an </a:t>
            </a:r>
          </a:p>
          <a:p>
            <a:pPr algn="ctr"/>
            <a:r>
              <a:rPr lang="en-GB" sz="3200" dirty="0">
                <a:solidFill>
                  <a:srgbClr val="356F73"/>
                </a:solidFill>
                <a:latin typeface="Verdana" panose="020B0604030504040204" pitchFamily="34" charset="0"/>
                <a:ea typeface="Verdana" panose="020B0604030504040204" pitchFamily="34" charset="0"/>
              </a:rPr>
              <a:t>E-Scooter as long as you don’t go on the road?</a:t>
            </a:r>
          </a:p>
          <a:p>
            <a:endParaRPr lang="en-GB" sz="2400" dirty="0">
              <a:solidFill>
                <a:srgbClr val="356F73"/>
              </a:solidFill>
            </a:endParaRPr>
          </a:p>
        </p:txBody>
      </p:sp>
      <p:sp>
        <p:nvSpPr>
          <p:cNvPr id="5" name="Freeform 29">
            <a:extLst>
              <a:ext uri="{FF2B5EF4-FFF2-40B4-BE49-F238E27FC236}">
                <a16:creationId xmlns:a16="http://schemas.microsoft.com/office/drawing/2014/main" id="{C793CD63-967A-4F4B-8BF0-49BAB738CE58}"/>
              </a:ext>
            </a:extLst>
          </p:cNvPr>
          <p:cNvSpPr/>
          <p:nvPr/>
        </p:nvSpPr>
        <p:spPr>
          <a:xfrm rot="10800000">
            <a:off x="6117266"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7673344" y="2939950"/>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Verdana" panose="020B0604030504040204" pitchFamily="34" charset="0"/>
                <a:ea typeface="Verdana" panose="020B0604030504040204" pitchFamily="34" charset="0"/>
              </a:rPr>
              <a:t>False</a:t>
            </a:r>
          </a:p>
        </p:txBody>
      </p:sp>
      <p:pic>
        <p:nvPicPr>
          <p:cNvPr id="9" name="Audio 8">
            <a:hlinkClick r:id="" action="ppaction://media"/>
            <a:extLst>
              <a:ext uri="{FF2B5EF4-FFF2-40B4-BE49-F238E27FC236}">
                <a16:creationId xmlns:a16="http://schemas.microsoft.com/office/drawing/2014/main" id="{CCC3AEBE-96C0-F5FC-0B39-604EE5202ED8}"/>
              </a:ext>
            </a:extLst>
          </p:cNvPr>
          <p:cNvPicPr>
            <a:picLocks noChangeAspect="1"/>
          </p:cNvPicPr>
          <p:nvPr>
            <a:audioFile r:link="rId1"/>
            <p:extLst>
              <p:ext uri="{DAA4B4D4-6D71-4841-9C94-3DE7FCFB9230}">
                <p14:media xmlns:p14="http://schemas.microsoft.com/office/powerpoint/2010/main" r:embed="rId2">
                  <p14:trim st="8560"/>
                </p14:media>
              </p:ext>
            </p:extLst>
          </p:nvPr>
        </p:nvPicPr>
        <p:blipFill>
          <a:blip r:embed="rId5"/>
          <a:srcRect l="-203125" t="-203125" r="-203125" b="-203125"/>
          <a:stretch>
            <a:fillRect/>
          </a:stretch>
        </p:blipFill>
        <p:spPr>
          <a:xfrm>
            <a:off x="335547" y="4800600"/>
            <a:ext cx="2057400" cy="2057400"/>
          </a:xfrm>
          <a:prstGeom prst="ellipse">
            <a:avLst/>
          </a:prstGeom>
        </p:spPr>
      </p:pic>
    </p:spTree>
    <p:extLst>
      <p:ext uri="{BB962C8B-B14F-4D97-AF65-F5344CB8AC3E}">
        <p14:creationId xmlns:p14="http://schemas.microsoft.com/office/powerpoint/2010/main" val="2612832487"/>
      </p:ext>
    </p:extLst>
  </p:cSld>
  <p:clrMapOvr>
    <a:masterClrMapping/>
  </p:clrMapOvr>
  <mc:AlternateContent xmlns:mc="http://schemas.openxmlformats.org/markup-compatibility/2006" xmlns:p14="http://schemas.microsoft.com/office/powerpoint/2010/main">
    <mc:Choice Requires="p14">
      <p:transition p14:dur="0" advClick="0" advTm="12000"/>
    </mc:Choice>
    <mc:Fallback xmlns="">
      <p:transition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1"/>
                            </p:stCondLst>
                            <p:childTnLst>
                              <p:par>
                                <p:cTn id="8" presetID="2" presetClass="entr" presetSubtype="2"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150" fill="hold"/>
                                        <p:tgtEl>
                                          <p:spTgt spid="5"/>
                                        </p:tgtEl>
                                        <p:attrNameLst>
                                          <p:attrName>ppt_x</p:attrName>
                                        </p:attrNameLst>
                                      </p:cBhvr>
                                      <p:tavLst>
                                        <p:tav tm="0">
                                          <p:val>
                                            <p:strVal val="1+#ppt_w/2"/>
                                          </p:val>
                                        </p:tav>
                                        <p:tav tm="100000">
                                          <p:val>
                                            <p:strVal val="#ppt_x"/>
                                          </p:val>
                                        </p:tav>
                                      </p:tavLst>
                                    </p:anim>
                                    <p:anim calcmode="lin" valueType="num">
                                      <p:cBhvr additive="base">
                                        <p:cTn id="11" dur="1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6421869" y="2459504"/>
            <a:ext cx="5668746" cy="1446550"/>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You can use an E-Scooter on private land?</a:t>
            </a:r>
          </a:p>
          <a:p>
            <a:endParaRPr lang="en-GB" sz="2400" dirty="0">
              <a:solidFill>
                <a:srgbClr val="356F73"/>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1556078" y="2747928"/>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mn-lt"/>
              </a:rPr>
              <a:t>True</a:t>
            </a:r>
          </a:p>
        </p:txBody>
      </p:sp>
      <p:pic>
        <p:nvPicPr>
          <p:cNvPr id="9" name="Audio 8">
            <a:hlinkClick r:id="" action="ppaction://media"/>
            <a:extLst>
              <a:ext uri="{FF2B5EF4-FFF2-40B4-BE49-F238E27FC236}">
                <a16:creationId xmlns:a16="http://schemas.microsoft.com/office/drawing/2014/main" id="{65C7F563-85C6-372B-008B-723D1E0A932A}"/>
              </a:ext>
            </a:extLst>
          </p:cNvPr>
          <p:cNvPicPr>
            <a:picLocks noChangeAspect="1"/>
          </p:cNvPicPr>
          <p:nvPr>
            <a:audioFile r:link="rId1"/>
            <p:extLst>
              <p:ext uri="{DAA4B4D4-6D71-4841-9C94-3DE7FCFB9230}">
                <p14:media xmlns:p14="http://schemas.microsoft.com/office/powerpoint/2010/main" r:embed="rId2">
                  <p14:trim st="1932" end="8483.2585"/>
                </p14:media>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45287570"/>
      </p:ext>
    </p:extLst>
  </p:cSld>
  <p:clrMapOvr>
    <a:masterClrMapping/>
  </p:clrMapOvr>
  <mc:AlternateContent xmlns:mc="http://schemas.openxmlformats.org/markup-compatibility/2006" xmlns:p14="http://schemas.microsoft.com/office/powerpoint/2010/main">
    <mc:Choice Requires="p14">
      <p:transition spd="slow" p14:dur="2000" advClick="0" advTm="10000">
        <p:push dir="r"/>
      </p:transition>
    </mc:Choice>
    <mc:Fallback xmlns="">
      <p:transition spd="slow" advClick="0" advTm="10000">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6421869" y="2459504"/>
            <a:ext cx="5668746" cy="1446550"/>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You can use an E-Scooter on private land?</a:t>
            </a:r>
          </a:p>
          <a:p>
            <a:endParaRPr lang="en-GB" sz="2400" dirty="0">
              <a:solidFill>
                <a:srgbClr val="356F73"/>
              </a:solidFill>
            </a:endParaRPr>
          </a:p>
        </p:txBody>
      </p:sp>
      <p:sp>
        <p:nvSpPr>
          <p:cNvPr id="5" name="Freeform 29">
            <a:extLst>
              <a:ext uri="{FF2B5EF4-FFF2-40B4-BE49-F238E27FC236}">
                <a16:creationId xmlns:a16="http://schemas.microsoft.com/office/drawing/2014/main" id="{C793CD63-967A-4F4B-8BF0-49BAB738CE58}"/>
              </a:ext>
            </a:extLst>
          </p:cNvPr>
          <p:cNvSpPr/>
          <p:nvPr/>
        </p:nvSpPr>
        <p:spPr>
          <a:xfrm>
            <a:off x="0"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1556078" y="2747928"/>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Verdana" panose="020B0604030504040204" pitchFamily="34" charset="0"/>
                <a:ea typeface="Verdana" panose="020B0604030504040204" pitchFamily="34" charset="0"/>
              </a:rPr>
              <a:t>True</a:t>
            </a:r>
          </a:p>
        </p:txBody>
      </p:sp>
      <p:pic>
        <p:nvPicPr>
          <p:cNvPr id="9" name="Audio 8">
            <a:hlinkClick r:id="" action="ppaction://media"/>
            <a:extLst>
              <a:ext uri="{FF2B5EF4-FFF2-40B4-BE49-F238E27FC236}">
                <a16:creationId xmlns:a16="http://schemas.microsoft.com/office/drawing/2014/main" id="{65C7F563-85C6-372B-008B-723D1E0A932A}"/>
              </a:ext>
            </a:extLst>
          </p:cNvPr>
          <p:cNvPicPr>
            <a:picLocks noChangeAspect="1"/>
          </p:cNvPicPr>
          <p:nvPr>
            <a:audioFile r:link="rId1"/>
            <p:extLst>
              <p:ext uri="{DAA4B4D4-6D71-4841-9C94-3DE7FCFB9230}">
                <p14:media xmlns:p14="http://schemas.microsoft.com/office/powerpoint/2010/main" r:embed="rId2">
                  <p14:trim st="6000" end="2712.2585"/>
                </p14:media>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03199529"/>
      </p:ext>
    </p:extLst>
  </p:cSld>
  <p:clrMapOvr>
    <a:masterClrMapping/>
  </p:clrMapOvr>
  <mc:AlternateContent xmlns:mc="http://schemas.openxmlformats.org/markup-compatibility/2006" xmlns:p14="http://schemas.microsoft.com/office/powerpoint/2010/main">
    <mc:Choice Requires="p14">
      <p:transition spd="slow" p14:dur="3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335547" y="2459504"/>
            <a:ext cx="5668746" cy="2431435"/>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E-Scooters are considered motor vehicles under Scottish law, similar to cars and motor vehicles?</a:t>
            </a:r>
          </a:p>
          <a:p>
            <a:endParaRPr lang="en-GB" sz="2400" dirty="0">
              <a:solidFill>
                <a:srgbClr val="356F73"/>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7673344" y="2939950"/>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mn-lt"/>
              </a:rPr>
              <a:t>True</a:t>
            </a:r>
          </a:p>
        </p:txBody>
      </p:sp>
      <p:pic>
        <p:nvPicPr>
          <p:cNvPr id="9" name="Audio 8">
            <a:hlinkClick r:id="" action="ppaction://media"/>
            <a:extLst>
              <a:ext uri="{FF2B5EF4-FFF2-40B4-BE49-F238E27FC236}">
                <a16:creationId xmlns:a16="http://schemas.microsoft.com/office/drawing/2014/main" id="{CEDF2840-1F75-2386-E8BE-0C0630A3C7AE}"/>
              </a:ext>
            </a:extLst>
          </p:cNvPr>
          <p:cNvPicPr>
            <a:picLocks noChangeAspect="1"/>
          </p:cNvPicPr>
          <p:nvPr>
            <a:audioFile r:link="rId1"/>
            <p:extLst>
              <p:ext uri="{DAA4B4D4-6D71-4841-9C94-3DE7FCFB9230}">
                <p14:media xmlns:p14="http://schemas.microsoft.com/office/powerpoint/2010/main" r:embed="rId2">
                  <p14:trim end="17230.0136"/>
                </p14:media>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362379"/>
      </p:ext>
    </p:extLst>
  </p:cSld>
  <p:clrMapOvr>
    <a:masterClrMapping/>
  </p:clrMapOvr>
  <p:transition spd="slow" advClick="0"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FB93BD9-DD22-84AB-A16A-E10CB71889DB}"/>
              </a:ext>
            </a:extLst>
          </p:cNvPr>
          <p:cNvSpPr txBox="1"/>
          <p:nvPr/>
        </p:nvSpPr>
        <p:spPr>
          <a:xfrm>
            <a:off x="335547" y="2459504"/>
            <a:ext cx="5668746" cy="2431435"/>
          </a:xfrm>
          <a:prstGeom prst="rect">
            <a:avLst/>
          </a:prstGeom>
          <a:noFill/>
        </p:spPr>
        <p:txBody>
          <a:bodyPr wrap="square" rtlCol="0">
            <a:spAutoFit/>
          </a:bodyPr>
          <a:lstStyle/>
          <a:p>
            <a:pPr algn="ctr"/>
            <a:r>
              <a:rPr lang="en-GB" sz="3200" dirty="0">
                <a:solidFill>
                  <a:srgbClr val="356F73"/>
                </a:solidFill>
                <a:latin typeface="Verdana" panose="020B0604030504040204" pitchFamily="34" charset="0"/>
                <a:ea typeface="Verdana" panose="020B0604030504040204" pitchFamily="34" charset="0"/>
              </a:rPr>
              <a:t>E-Scooters are considered motor vehicles under Scottish law, similar to cars and motor vehicles?</a:t>
            </a:r>
          </a:p>
          <a:p>
            <a:endParaRPr lang="en-GB" sz="2400" dirty="0">
              <a:solidFill>
                <a:srgbClr val="356F73"/>
              </a:solidFill>
            </a:endParaRPr>
          </a:p>
        </p:txBody>
      </p:sp>
      <p:sp>
        <p:nvSpPr>
          <p:cNvPr id="5" name="Freeform 29">
            <a:extLst>
              <a:ext uri="{FF2B5EF4-FFF2-40B4-BE49-F238E27FC236}">
                <a16:creationId xmlns:a16="http://schemas.microsoft.com/office/drawing/2014/main" id="{C793CD63-967A-4F4B-8BF0-49BAB738CE58}"/>
              </a:ext>
            </a:extLst>
          </p:cNvPr>
          <p:cNvSpPr/>
          <p:nvPr/>
        </p:nvSpPr>
        <p:spPr>
          <a:xfrm rot="10800000">
            <a:off x="6117266"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6" name="Subtitle 2">
            <a:extLst>
              <a:ext uri="{FF2B5EF4-FFF2-40B4-BE49-F238E27FC236}">
                <a16:creationId xmlns:a16="http://schemas.microsoft.com/office/drawing/2014/main" id="{17D323C4-307C-B90A-67FA-0D586A53B8B8}"/>
              </a:ext>
            </a:extLst>
          </p:cNvPr>
          <p:cNvSpPr txBox="1">
            <a:spLocks/>
          </p:cNvSpPr>
          <p:nvPr/>
        </p:nvSpPr>
        <p:spPr>
          <a:xfrm>
            <a:off x="7673344" y="2939950"/>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dirty="0">
                <a:solidFill>
                  <a:srgbClr val="FFFFFF"/>
                </a:solidFill>
                <a:latin typeface="Verdana" panose="020B0604030504040204" pitchFamily="34" charset="0"/>
                <a:ea typeface="Verdana" panose="020B0604030504040204" pitchFamily="34" charset="0"/>
              </a:rPr>
              <a:t>True</a:t>
            </a:r>
          </a:p>
        </p:txBody>
      </p:sp>
      <p:pic>
        <p:nvPicPr>
          <p:cNvPr id="9" name="Audio 8">
            <a:hlinkClick r:id="" action="ppaction://media"/>
            <a:extLst>
              <a:ext uri="{FF2B5EF4-FFF2-40B4-BE49-F238E27FC236}">
                <a16:creationId xmlns:a16="http://schemas.microsoft.com/office/drawing/2014/main" id="{CEDF2840-1F75-2386-E8BE-0C0630A3C7AE}"/>
              </a:ext>
            </a:extLst>
          </p:cNvPr>
          <p:cNvPicPr>
            <a:picLocks noChangeAspect="1"/>
          </p:cNvPicPr>
          <p:nvPr>
            <a:audioFile r:link="rId1"/>
            <p:extLst>
              <p:ext uri="{DAA4B4D4-6D71-4841-9C94-3DE7FCFB9230}">
                <p14:media xmlns:p14="http://schemas.microsoft.com/office/powerpoint/2010/main" r:embed="rId2">
                  <p14:trim st="9062" end="6947.0136"/>
                </p14:media>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90177235"/>
      </p:ext>
    </p:extLst>
  </p:cSld>
  <p:clrMapOvr>
    <a:masterClrMapping/>
  </p:clrMapOvr>
  <mc:AlternateContent xmlns:mc="http://schemas.openxmlformats.org/markup-compatibility/2006" xmlns:p14="http://schemas.microsoft.com/office/powerpoint/2010/main">
    <mc:Choice Requires="p14">
      <p:transition p14:dur="0" advClick="0" advTm="10000"/>
    </mc:Choice>
    <mc:Fallback xmlns="">
      <p:transition advClick="0"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ibbon: Tilted Down 8">
            <a:extLst>
              <a:ext uri="{FF2B5EF4-FFF2-40B4-BE49-F238E27FC236}">
                <a16:creationId xmlns:a16="http://schemas.microsoft.com/office/drawing/2014/main" id="{B602C94D-15D0-3E70-6D42-70BB5404BEE4}"/>
              </a:ext>
            </a:extLst>
          </p:cNvPr>
          <p:cNvSpPr/>
          <p:nvPr/>
        </p:nvSpPr>
        <p:spPr>
          <a:xfrm>
            <a:off x="230660" y="2150075"/>
            <a:ext cx="7998939" cy="2236575"/>
          </a:xfrm>
          <a:prstGeom prst="ribbon">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Flowchart: Connector 2">
            <a:extLst>
              <a:ext uri="{FF2B5EF4-FFF2-40B4-BE49-F238E27FC236}">
                <a16:creationId xmlns:a16="http://schemas.microsoft.com/office/drawing/2014/main" id="{F9E42033-1E6B-287C-4FDE-ED21FC211A0F}"/>
              </a:ext>
            </a:extLst>
          </p:cNvPr>
          <p:cNvSpPr/>
          <p:nvPr/>
        </p:nvSpPr>
        <p:spPr>
          <a:xfrm>
            <a:off x="9605319" y="2150075"/>
            <a:ext cx="1383957" cy="1390135"/>
          </a:xfrm>
          <a:prstGeom prst="flowChartConnector">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400" dirty="0"/>
              <a:t>1st</a:t>
            </a:r>
          </a:p>
        </p:txBody>
      </p:sp>
      <p:pic>
        <p:nvPicPr>
          <p:cNvPr id="7" name="Graphic 6" descr="Ribbon outline">
            <a:extLst>
              <a:ext uri="{FF2B5EF4-FFF2-40B4-BE49-F238E27FC236}">
                <a16:creationId xmlns:a16="http://schemas.microsoft.com/office/drawing/2014/main" id="{E7080F4E-E166-2261-CF02-AA0A1F31E6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209007" y="1331741"/>
            <a:ext cx="4176583" cy="4176583"/>
          </a:xfrm>
          <a:prstGeom prst="rect">
            <a:avLst/>
          </a:prstGeom>
        </p:spPr>
      </p:pic>
      <p:sp>
        <p:nvSpPr>
          <p:cNvPr id="8" name="TextBox 7">
            <a:extLst>
              <a:ext uri="{FF2B5EF4-FFF2-40B4-BE49-F238E27FC236}">
                <a16:creationId xmlns:a16="http://schemas.microsoft.com/office/drawing/2014/main" id="{15B878B3-933B-D6AE-15BE-2409DA4B37ED}"/>
              </a:ext>
            </a:extLst>
          </p:cNvPr>
          <p:cNvSpPr txBox="1"/>
          <p:nvPr/>
        </p:nvSpPr>
        <p:spPr>
          <a:xfrm>
            <a:off x="2356022" y="3013500"/>
            <a:ext cx="4176583" cy="830997"/>
          </a:xfrm>
          <a:prstGeom prst="rect">
            <a:avLst/>
          </a:prstGeom>
          <a:noFill/>
        </p:spPr>
        <p:txBody>
          <a:bodyPr wrap="square" rtlCol="0">
            <a:spAutoFit/>
          </a:bodyPr>
          <a:lstStyle/>
          <a:p>
            <a:r>
              <a:rPr lang="en-GB" sz="4800" b="1" dirty="0">
                <a:solidFill>
                  <a:srgbClr val="FFFFFF"/>
                </a:solidFill>
                <a:latin typeface="Verdana" panose="020B0604030504040204" pitchFamily="34" charset="0"/>
                <a:ea typeface="Verdana" panose="020B0604030504040204" pitchFamily="34" charset="0"/>
              </a:rPr>
              <a:t>Well Done!</a:t>
            </a:r>
          </a:p>
        </p:txBody>
      </p:sp>
      <p:sp>
        <p:nvSpPr>
          <p:cNvPr id="10" name="Star: 4 Points 9">
            <a:extLst>
              <a:ext uri="{FF2B5EF4-FFF2-40B4-BE49-F238E27FC236}">
                <a16:creationId xmlns:a16="http://schemas.microsoft.com/office/drawing/2014/main" id="{6ABCFF83-F7F3-199D-61A8-71A0F8EB704D}"/>
              </a:ext>
            </a:extLst>
          </p:cNvPr>
          <p:cNvSpPr/>
          <p:nvPr/>
        </p:nvSpPr>
        <p:spPr>
          <a:xfrm>
            <a:off x="2533136" y="5386000"/>
            <a:ext cx="914400" cy="914400"/>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Star: 4 Points 11">
            <a:extLst>
              <a:ext uri="{FF2B5EF4-FFF2-40B4-BE49-F238E27FC236}">
                <a16:creationId xmlns:a16="http://schemas.microsoft.com/office/drawing/2014/main" id="{B0F7D5A9-1F94-165F-0CFD-53D6C2A4014A}"/>
              </a:ext>
            </a:extLst>
          </p:cNvPr>
          <p:cNvSpPr/>
          <p:nvPr/>
        </p:nvSpPr>
        <p:spPr>
          <a:xfrm>
            <a:off x="757881" y="634314"/>
            <a:ext cx="914400" cy="914400"/>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tar: 4 Points 12">
            <a:extLst>
              <a:ext uri="{FF2B5EF4-FFF2-40B4-BE49-F238E27FC236}">
                <a16:creationId xmlns:a16="http://schemas.microsoft.com/office/drawing/2014/main" id="{547F03B8-4C96-A684-11D2-E0148A7C5C49}"/>
              </a:ext>
            </a:extLst>
          </p:cNvPr>
          <p:cNvSpPr/>
          <p:nvPr/>
        </p:nvSpPr>
        <p:spPr>
          <a:xfrm>
            <a:off x="6446108" y="338782"/>
            <a:ext cx="914400" cy="914400"/>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Star: 4 Points 13">
            <a:extLst>
              <a:ext uri="{FF2B5EF4-FFF2-40B4-BE49-F238E27FC236}">
                <a16:creationId xmlns:a16="http://schemas.microsoft.com/office/drawing/2014/main" id="{1F273FDD-077A-CA34-DB75-0F11870959D4}"/>
              </a:ext>
            </a:extLst>
          </p:cNvPr>
          <p:cNvSpPr/>
          <p:nvPr/>
        </p:nvSpPr>
        <p:spPr>
          <a:xfrm>
            <a:off x="5844745" y="5550243"/>
            <a:ext cx="914400" cy="914400"/>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Star: 4 Points 14">
            <a:extLst>
              <a:ext uri="{FF2B5EF4-FFF2-40B4-BE49-F238E27FC236}">
                <a16:creationId xmlns:a16="http://schemas.microsoft.com/office/drawing/2014/main" id="{7ED062D7-1197-EC08-42FE-0AF55EF48CFB}"/>
              </a:ext>
            </a:extLst>
          </p:cNvPr>
          <p:cNvSpPr/>
          <p:nvPr/>
        </p:nvSpPr>
        <p:spPr>
          <a:xfrm>
            <a:off x="502510" y="1313420"/>
            <a:ext cx="288323" cy="570984"/>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tar: 4 Points 15">
            <a:extLst>
              <a:ext uri="{FF2B5EF4-FFF2-40B4-BE49-F238E27FC236}">
                <a16:creationId xmlns:a16="http://schemas.microsoft.com/office/drawing/2014/main" id="{4DB1CFC8-76DA-C495-6082-73E2DCACA289}"/>
              </a:ext>
            </a:extLst>
          </p:cNvPr>
          <p:cNvSpPr/>
          <p:nvPr/>
        </p:nvSpPr>
        <p:spPr>
          <a:xfrm>
            <a:off x="3748217" y="5279166"/>
            <a:ext cx="288323" cy="476249"/>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Star: 4 Points 16">
            <a:extLst>
              <a:ext uri="{FF2B5EF4-FFF2-40B4-BE49-F238E27FC236}">
                <a16:creationId xmlns:a16="http://schemas.microsoft.com/office/drawing/2014/main" id="{9F1B8166-9A0C-95E6-D32E-2CDBEC6257E1}"/>
              </a:ext>
            </a:extLst>
          </p:cNvPr>
          <p:cNvSpPr/>
          <p:nvPr/>
        </p:nvSpPr>
        <p:spPr>
          <a:xfrm>
            <a:off x="7072185" y="1085594"/>
            <a:ext cx="288323" cy="476249"/>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tar: 4 Points 17">
            <a:extLst>
              <a:ext uri="{FF2B5EF4-FFF2-40B4-BE49-F238E27FC236}">
                <a16:creationId xmlns:a16="http://schemas.microsoft.com/office/drawing/2014/main" id="{7681883C-3340-031C-B50D-D4E8CC1D9834}"/>
              </a:ext>
            </a:extLst>
          </p:cNvPr>
          <p:cNvSpPr/>
          <p:nvPr/>
        </p:nvSpPr>
        <p:spPr>
          <a:xfrm>
            <a:off x="6470822" y="5193441"/>
            <a:ext cx="288323" cy="476249"/>
          </a:xfrm>
          <a:prstGeom prst="star4">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Minus Sign 19">
            <a:extLst>
              <a:ext uri="{FF2B5EF4-FFF2-40B4-BE49-F238E27FC236}">
                <a16:creationId xmlns:a16="http://schemas.microsoft.com/office/drawing/2014/main" id="{311AF526-8C8A-43F8-660D-DF3D84AD95AC}"/>
              </a:ext>
            </a:extLst>
          </p:cNvPr>
          <p:cNvSpPr>
            <a:spLocks noGrp="1" noRot="1" noMove="1" noResize="1" noEditPoints="1" noAdjustHandles="1" noChangeArrowheads="1" noChangeShapeType="1"/>
          </p:cNvSpPr>
          <p:nvPr/>
        </p:nvSpPr>
        <p:spPr>
          <a:xfrm>
            <a:off x="-2159000" y="-241725"/>
            <a:ext cx="16535400" cy="58050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inus Sign 20">
            <a:extLst>
              <a:ext uri="{FF2B5EF4-FFF2-40B4-BE49-F238E27FC236}">
                <a16:creationId xmlns:a16="http://schemas.microsoft.com/office/drawing/2014/main" id="{0BD13598-84D2-6DFB-C32D-84048CA3CA7A}"/>
              </a:ext>
            </a:extLst>
          </p:cNvPr>
          <p:cNvSpPr>
            <a:spLocks noGrp="1" noRot="1" noMove="1" noResize="1" noEditPoints="1" noAdjustHandles="1" noChangeArrowheads="1" noChangeShapeType="1"/>
          </p:cNvSpPr>
          <p:nvPr/>
        </p:nvSpPr>
        <p:spPr>
          <a:xfrm>
            <a:off x="-2171700" y="6501284"/>
            <a:ext cx="16535400" cy="580507"/>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Minus Sign 21">
            <a:extLst>
              <a:ext uri="{FF2B5EF4-FFF2-40B4-BE49-F238E27FC236}">
                <a16:creationId xmlns:a16="http://schemas.microsoft.com/office/drawing/2014/main" id="{89ABCDD2-A842-DE80-2CC5-FF849A3BA4AB}"/>
              </a:ext>
            </a:extLst>
          </p:cNvPr>
          <p:cNvSpPr>
            <a:spLocks noGrp="1" noRot="1" noMove="1" noResize="1" noEditPoints="1" noAdjustHandles="1" noChangeArrowheads="1" noChangeShapeType="1"/>
          </p:cNvSpPr>
          <p:nvPr/>
        </p:nvSpPr>
        <p:spPr>
          <a:xfrm rot="5400000">
            <a:off x="-4867534" y="2941938"/>
            <a:ext cx="9880256" cy="52207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Minus Sign 22">
            <a:extLst>
              <a:ext uri="{FF2B5EF4-FFF2-40B4-BE49-F238E27FC236}">
                <a16:creationId xmlns:a16="http://schemas.microsoft.com/office/drawing/2014/main" id="{5295F724-9472-E790-6E18-0269BDBDDB1F}"/>
              </a:ext>
            </a:extLst>
          </p:cNvPr>
          <p:cNvSpPr>
            <a:spLocks noGrp="1" noRot="1" noMove="1" noResize="1" noEditPoints="1" noAdjustHandles="1" noChangeArrowheads="1" noChangeShapeType="1"/>
          </p:cNvSpPr>
          <p:nvPr/>
        </p:nvSpPr>
        <p:spPr>
          <a:xfrm rot="5400000">
            <a:off x="7184424" y="3007324"/>
            <a:ext cx="9880256" cy="52207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Audio 5">
            <a:hlinkClick r:id="" action="ppaction://media"/>
            <a:extLst>
              <a:ext uri="{FF2B5EF4-FFF2-40B4-BE49-F238E27FC236}">
                <a16:creationId xmlns:a16="http://schemas.microsoft.com/office/drawing/2014/main" id="{E8CBE09E-13CA-597C-2696-66FF4436BC2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22918391"/>
      </p:ext>
    </p:extLst>
  </p:cSld>
  <p:clrMapOvr>
    <a:masterClrMapping/>
  </p:clrMapOvr>
  <p:transition spd="slow" advTm="17169">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F9E42033-1E6B-287C-4FDE-ED21FC211A0F}"/>
              </a:ext>
            </a:extLst>
          </p:cNvPr>
          <p:cNvSpPr/>
          <p:nvPr/>
        </p:nvSpPr>
        <p:spPr>
          <a:xfrm>
            <a:off x="3274541" y="238538"/>
            <a:ext cx="5909216" cy="5967074"/>
          </a:xfrm>
          <a:prstGeom prst="flowChartConnector">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1AEF2A2-E1CF-E8DB-8ACD-03A3F66D2728}"/>
              </a:ext>
            </a:extLst>
          </p:cNvPr>
          <p:cNvSpPr txBox="1"/>
          <p:nvPr/>
        </p:nvSpPr>
        <p:spPr>
          <a:xfrm>
            <a:off x="3620530" y="1112108"/>
            <a:ext cx="5354336" cy="4893647"/>
          </a:xfrm>
          <a:prstGeom prst="rect">
            <a:avLst/>
          </a:prstGeom>
          <a:noFill/>
        </p:spPr>
        <p:txBody>
          <a:bodyPr wrap="square" rtlCol="0">
            <a:spAutoFit/>
          </a:bodyPr>
          <a:lstStyle/>
          <a:p>
            <a:pPr algn="ctr"/>
            <a:r>
              <a:rPr lang="en-GB" sz="3200" dirty="0">
                <a:solidFill>
                  <a:schemeClr val="bg1"/>
                </a:solidFill>
                <a:latin typeface="Verdana" panose="020B0604030504040204" pitchFamily="34" charset="0"/>
                <a:ea typeface="Verdana" panose="020B0604030504040204" pitchFamily="34" charset="0"/>
              </a:rPr>
              <a:t>If someone rides an </a:t>
            </a:r>
          </a:p>
          <a:p>
            <a:pPr algn="ctr"/>
            <a:r>
              <a:rPr lang="en-GB" sz="3200" dirty="0">
                <a:solidFill>
                  <a:schemeClr val="bg1"/>
                </a:solidFill>
                <a:latin typeface="Verdana" panose="020B0604030504040204" pitchFamily="34" charset="0"/>
                <a:ea typeface="Verdana" panose="020B0604030504040204" pitchFamily="34" charset="0"/>
              </a:rPr>
              <a:t>E-Scooter or an Electrically propelled bike on a public road or in a place where it’s not allowed, they are breaking the law. This law is called the Road Traffic Act 1988.</a:t>
            </a:r>
          </a:p>
          <a:p>
            <a:endParaRPr lang="en-GB" sz="2400" dirty="0">
              <a:solidFill>
                <a:srgbClr val="356F73"/>
              </a:solidFill>
            </a:endParaRPr>
          </a:p>
        </p:txBody>
      </p:sp>
      <p:sp>
        <p:nvSpPr>
          <p:cNvPr id="5" name="Rectangle: Rounded Corners 4">
            <a:extLst>
              <a:ext uri="{FF2B5EF4-FFF2-40B4-BE49-F238E27FC236}">
                <a16:creationId xmlns:a16="http://schemas.microsoft.com/office/drawing/2014/main" id="{F4A8D321-EAA7-17F0-5E92-567E87A2EA18}"/>
              </a:ext>
            </a:extLst>
          </p:cNvPr>
          <p:cNvSpPr/>
          <p:nvPr/>
        </p:nvSpPr>
        <p:spPr>
          <a:xfrm>
            <a:off x="-1139059" y="6205612"/>
            <a:ext cx="891924" cy="652388"/>
          </a:xfrm>
          <a:prstGeom prst="roundRect">
            <a:avLst/>
          </a:prstGeom>
          <a:blipFill>
            <a:blip r:embed="rId5">
              <a:extLst>
                <a:ext uri="{BEBA8EAE-BF5A-486C-A8C5-ECC9F3942E4B}">
                  <a14:imgProps xmlns:a14="http://schemas.microsoft.com/office/drawing/2010/main">
                    <a14:imgLayer r:embed="rId6">
                      <a14:imgEffect>
                        <a14:backgroundRemoval t="1907" b="95975" l="9398" r="91165">
                          <a14:foregroundMark x1="71429" y1="5297" x2="71429" y2="5297"/>
                          <a14:foregroundMark x1="75376" y1="1907" x2="75376" y2="1907"/>
                          <a14:foregroundMark x1="91353" y1="83475" x2="91353" y2="83475"/>
                          <a14:foregroundMark x1="84774" y1="95975" x2="84774" y2="95975"/>
                        </a14:backgroundRemoval>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pic>
        <p:nvPicPr>
          <p:cNvPr id="6" name="Picture 5">
            <a:extLst>
              <a:ext uri="{FF2B5EF4-FFF2-40B4-BE49-F238E27FC236}">
                <a16:creationId xmlns:a16="http://schemas.microsoft.com/office/drawing/2014/main" id="{436C4794-F424-4A02-3BB7-309C7E6ABA9D}"/>
              </a:ext>
            </a:extLst>
          </p:cNvPr>
          <p:cNvPicPr>
            <a:picLocks noChangeAspect="1"/>
          </p:cNvPicPr>
          <p:nvPr/>
        </p:nvPicPr>
        <p:blipFill>
          <a:blip r:embed="rId7"/>
          <a:stretch>
            <a:fillRect/>
          </a:stretch>
        </p:blipFill>
        <p:spPr>
          <a:xfrm>
            <a:off x="-95201" y="5583747"/>
            <a:ext cx="1276773" cy="1276773"/>
          </a:xfrm>
          <a:prstGeom prst="rect">
            <a:avLst/>
          </a:prstGeom>
        </p:spPr>
      </p:pic>
      <p:pic>
        <p:nvPicPr>
          <p:cNvPr id="8" name="Audio 7">
            <a:hlinkClick r:id="" action="ppaction://media"/>
            <a:extLst>
              <a:ext uri="{FF2B5EF4-FFF2-40B4-BE49-F238E27FC236}">
                <a16:creationId xmlns:a16="http://schemas.microsoft.com/office/drawing/2014/main" id="{5D89BAC7-A2F5-92A8-8ADF-882753AA367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25764478"/>
      </p:ext>
    </p:extLst>
  </p:cSld>
  <p:clrMapOvr>
    <a:masterClrMapping/>
  </p:clrMapOvr>
  <p:transition spd="slow" advTm="1689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par>
                          <p:cTn id="10" fill="hold">
                            <p:stCondLst>
                              <p:cond delay="500"/>
                            </p:stCondLst>
                            <p:childTnLst>
                              <p:par>
                                <p:cTn id="11" presetID="2" presetClass="exit" presetSubtype="2" fill="hold" nodeType="afterEffect">
                                  <p:stCondLst>
                                    <p:cond delay="500"/>
                                  </p:stCondLst>
                                  <p:childTnLst>
                                    <p:anim calcmode="lin" valueType="num">
                                      <p:cBhvr additive="base">
                                        <p:cTn id="12" dur="3000"/>
                                        <p:tgtEl>
                                          <p:spTgt spid="6"/>
                                        </p:tgtEl>
                                        <p:attrNameLst>
                                          <p:attrName>ppt_x</p:attrName>
                                        </p:attrNameLst>
                                      </p:cBhvr>
                                      <p:tavLst>
                                        <p:tav tm="0">
                                          <p:val>
                                            <p:strVal val="ppt_x"/>
                                          </p:val>
                                        </p:tav>
                                        <p:tav tm="100000">
                                          <p:val>
                                            <p:strVal val="1+ppt_w/2"/>
                                          </p:val>
                                        </p:tav>
                                      </p:tavLst>
                                    </p:anim>
                                    <p:anim calcmode="lin" valueType="num">
                                      <p:cBhvr additive="base">
                                        <p:cTn id="13" dur="3000"/>
                                        <p:tgtEl>
                                          <p:spTgt spid="6"/>
                                        </p:tgtEl>
                                        <p:attrNameLst>
                                          <p:attrName>ppt_y</p:attrName>
                                        </p:attrNameLst>
                                      </p:cBhvr>
                                      <p:tavLst>
                                        <p:tav tm="0">
                                          <p:val>
                                            <p:strVal val="ppt_y"/>
                                          </p:val>
                                        </p:tav>
                                        <p:tav tm="100000">
                                          <p:val>
                                            <p:strVal val="ppt_y"/>
                                          </p:val>
                                        </p:tav>
                                      </p:tavLst>
                                    </p:anim>
                                    <p:set>
                                      <p:cBhvr>
                                        <p:cTn id="14" dur="1" fill="hold">
                                          <p:stCondLst>
                                            <p:cond delay="2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700"/>
                                  </p:stCondLst>
                                  <p:childTnLst>
                                    <p:anim calcmode="lin" valueType="num">
                                      <p:cBhvr additive="base">
                                        <p:cTn id="18" dur="2750"/>
                                        <p:tgtEl>
                                          <p:spTgt spid="5"/>
                                        </p:tgtEl>
                                        <p:attrNameLst>
                                          <p:attrName>ppt_x</p:attrName>
                                        </p:attrNameLst>
                                      </p:cBhvr>
                                      <p:tavLst>
                                        <p:tav tm="0">
                                          <p:val>
                                            <p:strVal val="ppt_x"/>
                                          </p:val>
                                        </p:tav>
                                        <p:tav tm="100000">
                                          <p:val>
                                            <p:strVal val="1+ppt_w/2"/>
                                          </p:val>
                                        </p:tav>
                                      </p:tavLst>
                                    </p:anim>
                                    <p:anim calcmode="lin" valueType="num">
                                      <p:cBhvr additive="base">
                                        <p:cTn id="19" dur="2750"/>
                                        <p:tgtEl>
                                          <p:spTgt spid="5"/>
                                        </p:tgtEl>
                                        <p:attrNameLst>
                                          <p:attrName>ppt_y</p:attrName>
                                        </p:attrNameLst>
                                      </p:cBhvr>
                                      <p:tavLst>
                                        <p:tav tm="0">
                                          <p:val>
                                            <p:strVal val="ppt_y"/>
                                          </p:val>
                                        </p:tav>
                                        <p:tav tm="100000">
                                          <p:val>
                                            <p:strVal val="ppt_y"/>
                                          </p:val>
                                        </p:tav>
                                      </p:tavLst>
                                    </p:anim>
                                    <p:set>
                                      <p:cBhvr>
                                        <p:cTn id="20" dur="1" fill="hold">
                                          <p:stCondLst>
                                            <p:cond delay="2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2"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C4D25B3-F776-53AF-2219-98878DBF66AE}"/>
              </a:ext>
            </a:extLst>
          </p:cNvPr>
          <p:cNvSpPr/>
          <p:nvPr/>
        </p:nvSpPr>
        <p:spPr>
          <a:xfrm>
            <a:off x="1364974" y="775252"/>
            <a:ext cx="9607826" cy="4606309"/>
          </a:xfrm>
          <a:prstGeom prst="roundRect">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1AEF2A2-E1CF-E8DB-8ACD-03A3F66D2728}"/>
              </a:ext>
            </a:extLst>
          </p:cNvPr>
          <p:cNvSpPr txBox="1"/>
          <p:nvPr/>
        </p:nvSpPr>
        <p:spPr>
          <a:xfrm>
            <a:off x="1730601" y="1062469"/>
            <a:ext cx="8876571" cy="4031873"/>
          </a:xfrm>
          <a:prstGeom prst="rect">
            <a:avLst/>
          </a:prstGeom>
          <a:noFill/>
        </p:spPr>
        <p:txBody>
          <a:bodyPr wrap="square" rtlCol="0">
            <a:spAutoFit/>
          </a:bodyPr>
          <a:lstStyle/>
          <a:p>
            <a:pPr algn="ctr"/>
            <a:r>
              <a:rPr lang="en-GB" sz="3200" dirty="0">
                <a:solidFill>
                  <a:schemeClr val="bg1"/>
                </a:solidFill>
                <a:latin typeface="Verdana" panose="020B0604030504040204" pitchFamily="34" charset="0"/>
                <a:ea typeface="Verdana" panose="020B0604030504040204" pitchFamily="34" charset="0"/>
              </a:rPr>
              <a:t>Breaking the law means doing something that the rules say you're not allowed to do. Just like schools have rules to keep everyone safe and happy, the law is a set of rules for everyone in the country to follow. These rules are made to protect people, make things fair, and help everyone get along.</a:t>
            </a:r>
            <a:endParaRPr lang="en-GB" sz="2400" dirty="0">
              <a:solidFill>
                <a:schemeClr val="bg1"/>
              </a:solidFill>
              <a:latin typeface="Verdana" panose="020B0604030504040204" pitchFamily="34" charset="0"/>
              <a:ea typeface="Verdana" panose="020B0604030504040204" pitchFamily="34" charset="0"/>
            </a:endParaRPr>
          </a:p>
        </p:txBody>
      </p:sp>
      <p:pic>
        <p:nvPicPr>
          <p:cNvPr id="12" name="Audio 11">
            <a:hlinkClick r:id="" action="ppaction://media"/>
            <a:extLst>
              <a:ext uri="{FF2B5EF4-FFF2-40B4-BE49-F238E27FC236}">
                <a16:creationId xmlns:a16="http://schemas.microsoft.com/office/drawing/2014/main" id="{505D42C1-0078-653D-A990-DDF1C765DF7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9" name="Graphic 8" descr="Gavel with solid fill">
            <a:extLst>
              <a:ext uri="{FF2B5EF4-FFF2-40B4-BE49-F238E27FC236}">
                <a16:creationId xmlns:a16="http://schemas.microsoft.com/office/drawing/2014/main" id="{2A7CBD5E-02A2-84E2-A01A-CC2504134F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1426" y="5442734"/>
            <a:ext cx="1280027" cy="1280027"/>
          </a:xfrm>
          <a:prstGeom prst="rect">
            <a:avLst/>
          </a:prstGeom>
        </p:spPr>
      </p:pic>
      <p:pic>
        <p:nvPicPr>
          <p:cNvPr id="11" name="Graphic 10" descr="Scales of justice with solid fill">
            <a:extLst>
              <a:ext uri="{FF2B5EF4-FFF2-40B4-BE49-F238E27FC236}">
                <a16:creationId xmlns:a16="http://schemas.microsoft.com/office/drawing/2014/main" id="{92E92EDC-FC63-4F1E-E570-62697F2C3C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27026" y="0"/>
            <a:ext cx="1280028" cy="1280028"/>
          </a:xfrm>
          <a:prstGeom prst="rect">
            <a:avLst/>
          </a:prstGeom>
        </p:spPr>
      </p:pic>
    </p:spTree>
    <p:extLst>
      <p:ext uri="{BB962C8B-B14F-4D97-AF65-F5344CB8AC3E}">
        <p14:creationId xmlns:p14="http://schemas.microsoft.com/office/powerpoint/2010/main" val="2108166617"/>
      </p:ext>
    </p:extLst>
  </p:cSld>
  <p:clrMapOvr>
    <a:masterClrMapping/>
  </p:clrMapOvr>
  <p:transition spd="slow" advTm="2115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2"/>
                </p:tgtEl>
              </p:cMediaNode>
            </p:audio>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4" name="Group 33">
            <a:extLst>
              <a:ext uri="{FF2B5EF4-FFF2-40B4-BE49-F238E27FC236}">
                <a16:creationId xmlns:a16="http://schemas.microsoft.com/office/drawing/2014/main" id="{EAD0553A-5B36-734E-61E5-02EA661A0A14}"/>
              </a:ext>
            </a:extLst>
          </p:cNvPr>
          <p:cNvGrpSpPr/>
          <p:nvPr/>
        </p:nvGrpSpPr>
        <p:grpSpPr>
          <a:xfrm>
            <a:off x="465910" y="2120980"/>
            <a:ext cx="11260180" cy="550534"/>
            <a:chOff x="465910" y="2120980"/>
            <a:chExt cx="11260180" cy="550534"/>
          </a:xfrm>
        </p:grpSpPr>
        <p:sp>
          <p:nvSpPr>
            <p:cNvPr id="32" name="Rectangle: Rounded Corners 31">
              <a:extLst>
                <a:ext uri="{FF2B5EF4-FFF2-40B4-BE49-F238E27FC236}">
                  <a16:creationId xmlns:a16="http://schemas.microsoft.com/office/drawing/2014/main" id="{A999BC7A-417A-AC1A-FBBB-926AE758B96D}"/>
                </a:ext>
              </a:extLst>
            </p:cNvPr>
            <p:cNvSpPr/>
            <p:nvPr/>
          </p:nvSpPr>
          <p:spPr>
            <a:xfrm>
              <a:off x="465910" y="2120980"/>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ectangle: Rounded Corners 29">
              <a:extLst>
                <a:ext uri="{FF2B5EF4-FFF2-40B4-BE49-F238E27FC236}">
                  <a16:creationId xmlns:a16="http://schemas.microsoft.com/office/drawing/2014/main" id="{4459522B-4764-D3F7-ACF4-A4BFA1DA4CD0}"/>
                </a:ext>
              </a:extLst>
            </p:cNvPr>
            <p:cNvSpPr/>
            <p:nvPr/>
          </p:nvSpPr>
          <p:spPr>
            <a:xfrm>
              <a:off x="480104" y="2120981"/>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Licence required when used on a public road</a:t>
              </a:r>
            </a:p>
          </p:txBody>
        </p:sp>
      </p:grpSp>
      <p:grpSp>
        <p:nvGrpSpPr>
          <p:cNvPr id="37" name="Group 36">
            <a:extLst>
              <a:ext uri="{FF2B5EF4-FFF2-40B4-BE49-F238E27FC236}">
                <a16:creationId xmlns:a16="http://schemas.microsoft.com/office/drawing/2014/main" id="{C19B5831-B6F3-7B76-7A27-A2EED47A863E}"/>
              </a:ext>
            </a:extLst>
          </p:cNvPr>
          <p:cNvGrpSpPr/>
          <p:nvPr/>
        </p:nvGrpSpPr>
        <p:grpSpPr>
          <a:xfrm>
            <a:off x="460422" y="2691246"/>
            <a:ext cx="11260180" cy="550533"/>
            <a:chOff x="460422" y="2691246"/>
            <a:chExt cx="11260180" cy="550533"/>
          </a:xfrm>
        </p:grpSpPr>
        <p:sp>
          <p:nvSpPr>
            <p:cNvPr id="33" name="Rectangle: Rounded Corners 32">
              <a:extLst>
                <a:ext uri="{FF2B5EF4-FFF2-40B4-BE49-F238E27FC236}">
                  <a16:creationId xmlns:a16="http://schemas.microsoft.com/office/drawing/2014/main" id="{7C5A2482-E950-A39C-1F50-9478368A2B31}"/>
                </a:ext>
              </a:extLst>
            </p:cNvPr>
            <p:cNvSpPr/>
            <p:nvPr/>
          </p:nvSpPr>
          <p:spPr>
            <a:xfrm>
              <a:off x="460422" y="2691246"/>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ctangle: Rounded Corners 7">
              <a:extLst>
                <a:ext uri="{FF2B5EF4-FFF2-40B4-BE49-F238E27FC236}">
                  <a16:creationId xmlns:a16="http://schemas.microsoft.com/office/drawing/2014/main" id="{2B11EF92-D7B9-2391-A856-D19FDA728D46}"/>
                </a:ext>
              </a:extLst>
            </p:cNvPr>
            <p:cNvSpPr/>
            <p:nvPr/>
          </p:nvSpPr>
          <p:spPr>
            <a:xfrm>
              <a:off x="480105" y="2695238"/>
              <a:ext cx="4766273" cy="541824"/>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Insurance required when used on a public road or in a public place</a:t>
              </a:r>
              <a:endParaRPr lang="en-GB" sz="1800" b="0" i="0" u="none" strike="noStrike" dirty="0">
                <a:solidFill>
                  <a:schemeClr val="bg1"/>
                </a:solidFill>
                <a:effectLst/>
                <a:latin typeface="Arial" panose="020B0604020202020204" pitchFamily="34" charset="0"/>
              </a:endParaRPr>
            </a:p>
          </p:txBody>
        </p:sp>
      </p:grpSp>
      <p:grpSp>
        <p:nvGrpSpPr>
          <p:cNvPr id="38" name="Group 37">
            <a:extLst>
              <a:ext uri="{FF2B5EF4-FFF2-40B4-BE49-F238E27FC236}">
                <a16:creationId xmlns:a16="http://schemas.microsoft.com/office/drawing/2014/main" id="{0A7B88D5-8C03-3D73-8C25-2B268C0A0C1A}"/>
              </a:ext>
            </a:extLst>
          </p:cNvPr>
          <p:cNvGrpSpPr/>
          <p:nvPr/>
        </p:nvGrpSpPr>
        <p:grpSpPr>
          <a:xfrm>
            <a:off x="480104" y="3275225"/>
            <a:ext cx="11260180" cy="550533"/>
            <a:chOff x="480104" y="3275225"/>
            <a:chExt cx="11260180" cy="550533"/>
          </a:xfrm>
        </p:grpSpPr>
        <p:sp>
          <p:nvSpPr>
            <p:cNvPr id="35" name="Rectangle: Rounded Corners 34">
              <a:extLst>
                <a:ext uri="{FF2B5EF4-FFF2-40B4-BE49-F238E27FC236}">
                  <a16:creationId xmlns:a16="http://schemas.microsoft.com/office/drawing/2014/main" id="{94B9703D-C8F9-1493-F03D-4C6B05129AFF}"/>
                </a:ext>
              </a:extLst>
            </p:cNvPr>
            <p:cNvSpPr/>
            <p:nvPr/>
          </p:nvSpPr>
          <p:spPr>
            <a:xfrm>
              <a:off x="480104" y="3275225"/>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Rounded Corners 8">
              <a:extLst>
                <a:ext uri="{FF2B5EF4-FFF2-40B4-BE49-F238E27FC236}">
                  <a16:creationId xmlns:a16="http://schemas.microsoft.com/office/drawing/2014/main" id="{D6225D86-4B7D-44F8-DF0A-5B24F0C55A12}"/>
                </a:ext>
              </a:extLst>
            </p:cNvPr>
            <p:cNvSpPr/>
            <p:nvPr/>
          </p:nvSpPr>
          <p:spPr>
            <a:xfrm>
              <a:off x="480105" y="3276078"/>
              <a:ext cx="4766273" cy="538532"/>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Vehicle excise license required when used on a public road</a:t>
              </a:r>
              <a:endParaRPr lang="en-GB" sz="1800" b="0" i="0" u="none" strike="noStrike" dirty="0">
                <a:solidFill>
                  <a:schemeClr val="bg1"/>
                </a:solidFill>
                <a:effectLst/>
                <a:latin typeface="Arial" panose="020B0604020202020204" pitchFamily="34" charset="0"/>
              </a:endParaRPr>
            </a:p>
          </p:txBody>
        </p:sp>
      </p:grpSp>
      <p:grpSp>
        <p:nvGrpSpPr>
          <p:cNvPr id="42" name="Group 41">
            <a:extLst>
              <a:ext uri="{FF2B5EF4-FFF2-40B4-BE49-F238E27FC236}">
                <a16:creationId xmlns:a16="http://schemas.microsoft.com/office/drawing/2014/main" id="{DE493869-9445-D706-FC59-C0E27D90BD90}"/>
              </a:ext>
            </a:extLst>
          </p:cNvPr>
          <p:cNvGrpSpPr/>
          <p:nvPr/>
        </p:nvGrpSpPr>
        <p:grpSpPr>
          <a:xfrm>
            <a:off x="480104" y="3841626"/>
            <a:ext cx="11260180" cy="553697"/>
            <a:chOff x="480104" y="3841626"/>
            <a:chExt cx="11260180" cy="553697"/>
          </a:xfrm>
        </p:grpSpPr>
        <p:sp>
          <p:nvSpPr>
            <p:cNvPr id="36" name="Rectangle: Rounded Corners 35">
              <a:extLst>
                <a:ext uri="{FF2B5EF4-FFF2-40B4-BE49-F238E27FC236}">
                  <a16:creationId xmlns:a16="http://schemas.microsoft.com/office/drawing/2014/main" id="{C87223DF-946F-40F4-9B55-3E6C5E5547E2}"/>
                </a:ext>
              </a:extLst>
            </p:cNvPr>
            <p:cNvSpPr/>
            <p:nvPr/>
          </p:nvSpPr>
          <p:spPr>
            <a:xfrm>
              <a:off x="480104" y="3844790"/>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Rectangle: Rounded Corners 9">
              <a:extLst>
                <a:ext uri="{FF2B5EF4-FFF2-40B4-BE49-F238E27FC236}">
                  <a16:creationId xmlns:a16="http://schemas.microsoft.com/office/drawing/2014/main" id="{DBFB4114-D2EC-0D5E-C041-F0C958EA1F8D}"/>
                </a:ext>
              </a:extLst>
            </p:cNvPr>
            <p:cNvSpPr/>
            <p:nvPr/>
          </p:nvSpPr>
          <p:spPr>
            <a:xfrm>
              <a:off x="480105" y="3841626"/>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Vehicle registration required when used on a public road or in a public place</a:t>
              </a:r>
              <a:endParaRPr lang="en-GB" sz="1800" b="0" i="0" u="none" strike="noStrike" dirty="0">
                <a:solidFill>
                  <a:schemeClr val="bg1"/>
                </a:solidFill>
                <a:effectLst/>
                <a:latin typeface="Arial" panose="020B0604020202020204" pitchFamily="34" charset="0"/>
              </a:endParaRPr>
            </a:p>
          </p:txBody>
        </p:sp>
      </p:grpSp>
      <p:grpSp>
        <p:nvGrpSpPr>
          <p:cNvPr id="46" name="Group 45">
            <a:extLst>
              <a:ext uri="{FF2B5EF4-FFF2-40B4-BE49-F238E27FC236}">
                <a16:creationId xmlns:a16="http://schemas.microsoft.com/office/drawing/2014/main" id="{918FCB2D-AE3C-772A-FE2F-BE9A1B298703}"/>
              </a:ext>
            </a:extLst>
          </p:cNvPr>
          <p:cNvGrpSpPr/>
          <p:nvPr/>
        </p:nvGrpSpPr>
        <p:grpSpPr>
          <a:xfrm>
            <a:off x="480104" y="4419175"/>
            <a:ext cx="11260180" cy="551054"/>
            <a:chOff x="480104" y="4419175"/>
            <a:chExt cx="11260180" cy="551054"/>
          </a:xfrm>
        </p:grpSpPr>
        <p:sp>
          <p:nvSpPr>
            <p:cNvPr id="40" name="Rectangle: Rounded Corners 39">
              <a:extLst>
                <a:ext uri="{FF2B5EF4-FFF2-40B4-BE49-F238E27FC236}">
                  <a16:creationId xmlns:a16="http://schemas.microsoft.com/office/drawing/2014/main" id="{72AC04B5-B283-0DEF-26B8-6EC1E79EFC6D}"/>
                </a:ext>
              </a:extLst>
            </p:cNvPr>
            <p:cNvSpPr/>
            <p:nvPr/>
          </p:nvSpPr>
          <p:spPr>
            <a:xfrm>
              <a:off x="480104" y="4419696"/>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Rectangle: Rounded Corners 10">
              <a:extLst>
                <a:ext uri="{FF2B5EF4-FFF2-40B4-BE49-F238E27FC236}">
                  <a16:creationId xmlns:a16="http://schemas.microsoft.com/office/drawing/2014/main" id="{CB1CB032-520D-D024-F059-F17F0C85AF0C}"/>
                </a:ext>
              </a:extLst>
            </p:cNvPr>
            <p:cNvSpPr/>
            <p:nvPr/>
          </p:nvSpPr>
          <p:spPr>
            <a:xfrm>
              <a:off x="480105" y="4419175"/>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Safety equipment required (approved safety helmet)</a:t>
              </a:r>
              <a:endParaRPr lang="en-GB" sz="1800" b="0" i="0" u="none" strike="noStrike" dirty="0">
                <a:solidFill>
                  <a:schemeClr val="bg1"/>
                </a:solidFill>
                <a:effectLst/>
                <a:latin typeface="Arial" panose="020B0604020202020204" pitchFamily="34" charset="0"/>
              </a:endParaRPr>
            </a:p>
          </p:txBody>
        </p:sp>
      </p:grpSp>
      <p:grpSp>
        <p:nvGrpSpPr>
          <p:cNvPr id="21" name="Group 20">
            <a:extLst>
              <a:ext uri="{FF2B5EF4-FFF2-40B4-BE49-F238E27FC236}">
                <a16:creationId xmlns:a16="http://schemas.microsoft.com/office/drawing/2014/main" id="{E26C2D20-3F87-FB42-9854-4575CAE6C128}"/>
              </a:ext>
            </a:extLst>
          </p:cNvPr>
          <p:cNvGrpSpPr/>
          <p:nvPr/>
        </p:nvGrpSpPr>
        <p:grpSpPr>
          <a:xfrm>
            <a:off x="480104" y="4995705"/>
            <a:ext cx="11260180" cy="551552"/>
            <a:chOff x="480104" y="4995705"/>
            <a:chExt cx="11260180" cy="551552"/>
          </a:xfrm>
        </p:grpSpPr>
        <p:sp>
          <p:nvSpPr>
            <p:cNvPr id="43" name="Rectangle: Rounded Corners 42">
              <a:extLst>
                <a:ext uri="{FF2B5EF4-FFF2-40B4-BE49-F238E27FC236}">
                  <a16:creationId xmlns:a16="http://schemas.microsoft.com/office/drawing/2014/main" id="{97DBCDB7-3A4F-CAD4-FE64-08903B3C5FD6}"/>
                </a:ext>
              </a:extLst>
            </p:cNvPr>
            <p:cNvSpPr/>
            <p:nvPr/>
          </p:nvSpPr>
          <p:spPr>
            <a:xfrm>
              <a:off x="480104" y="4995705"/>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Rectangle: Rounded Corners 11">
              <a:extLst>
                <a:ext uri="{FF2B5EF4-FFF2-40B4-BE49-F238E27FC236}">
                  <a16:creationId xmlns:a16="http://schemas.microsoft.com/office/drawing/2014/main" id="{CA80C597-846D-70E3-6E29-4AA5690ADDFE}"/>
                </a:ext>
              </a:extLst>
            </p:cNvPr>
            <p:cNvSpPr/>
            <p:nvPr/>
          </p:nvSpPr>
          <p:spPr>
            <a:xfrm>
              <a:off x="480105" y="4996724"/>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Allowed on a public road (without any of the conditions above)</a:t>
              </a:r>
              <a:endParaRPr lang="en-GB" sz="1800" b="0" i="0" u="none" strike="noStrike" dirty="0">
                <a:solidFill>
                  <a:schemeClr val="bg1"/>
                </a:solidFill>
                <a:effectLst/>
                <a:latin typeface="Arial" panose="020B0604020202020204" pitchFamily="34" charset="0"/>
              </a:endParaRPr>
            </a:p>
          </p:txBody>
        </p:sp>
      </p:grpSp>
      <p:grpSp>
        <p:nvGrpSpPr>
          <p:cNvPr id="41" name="Group 40">
            <a:extLst>
              <a:ext uri="{FF2B5EF4-FFF2-40B4-BE49-F238E27FC236}">
                <a16:creationId xmlns:a16="http://schemas.microsoft.com/office/drawing/2014/main" id="{56EC4DD5-B3BD-A36A-40A1-893E549BD40F}"/>
              </a:ext>
            </a:extLst>
          </p:cNvPr>
          <p:cNvGrpSpPr/>
          <p:nvPr/>
        </p:nvGrpSpPr>
        <p:grpSpPr>
          <a:xfrm>
            <a:off x="480105" y="5571398"/>
            <a:ext cx="11269907" cy="553408"/>
            <a:chOff x="480105" y="5571398"/>
            <a:chExt cx="11269907" cy="553408"/>
          </a:xfrm>
        </p:grpSpPr>
        <p:sp>
          <p:nvSpPr>
            <p:cNvPr id="44" name="Rectangle: Rounded Corners 43">
              <a:extLst>
                <a:ext uri="{FF2B5EF4-FFF2-40B4-BE49-F238E27FC236}">
                  <a16:creationId xmlns:a16="http://schemas.microsoft.com/office/drawing/2014/main" id="{589A4BF2-45A3-01D6-AB4B-E81622455751}"/>
                </a:ext>
              </a:extLst>
            </p:cNvPr>
            <p:cNvSpPr/>
            <p:nvPr/>
          </p:nvSpPr>
          <p:spPr>
            <a:xfrm>
              <a:off x="489832" y="5571398"/>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Rectangle: Rounded Corners 12">
              <a:extLst>
                <a:ext uri="{FF2B5EF4-FFF2-40B4-BE49-F238E27FC236}">
                  <a16:creationId xmlns:a16="http://schemas.microsoft.com/office/drawing/2014/main" id="{E6EBD922-6146-C294-7688-331C662C519C}"/>
                </a:ext>
              </a:extLst>
            </p:cNvPr>
            <p:cNvSpPr/>
            <p:nvPr/>
          </p:nvSpPr>
          <p:spPr>
            <a:xfrm>
              <a:off x="480105" y="5574273"/>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Allowed on a footpath</a:t>
              </a:r>
              <a:endParaRPr lang="en-GB" sz="1800" b="0" i="0" u="none" strike="noStrike" dirty="0">
                <a:solidFill>
                  <a:schemeClr val="bg1"/>
                </a:solidFill>
                <a:effectLst/>
                <a:latin typeface="Arial" panose="020B0604020202020204" pitchFamily="34" charset="0"/>
              </a:endParaRPr>
            </a:p>
          </p:txBody>
        </p:sp>
      </p:grpSp>
      <p:grpSp>
        <p:nvGrpSpPr>
          <p:cNvPr id="45" name="Group 44">
            <a:extLst>
              <a:ext uri="{FF2B5EF4-FFF2-40B4-BE49-F238E27FC236}">
                <a16:creationId xmlns:a16="http://schemas.microsoft.com/office/drawing/2014/main" id="{055CB326-93BE-3415-BAD5-42AD140282A9}"/>
              </a:ext>
            </a:extLst>
          </p:cNvPr>
          <p:cNvGrpSpPr/>
          <p:nvPr/>
        </p:nvGrpSpPr>
        <p:grpSpPr>
          <a:xfrm>
            <a:off x="480104" y="6145389"/>
            <a:ext cx="11269908" cy="556966"/>
            <a:chOff x="480104" y="6145389"/>
            <a:chExt cx="11269908" cy="556966"/>
          </a:xfrm>
        </p:grpSpPr>
        <p:sp>
          <p:nvSpPr>
            <p:cNvPr id="2" name="Rectangle: Rounded Corners 1">
              <a:extLst>
                <a:ext uri="{FF2B5EF4-FFF2-40B4-BE49-F238E27FC236}">
                  <a16:creationId xmlns:a16="http://schemas.microsoft.com/office/drawing/2014/main" id="{E6674F13-06DF-C6D3-8F1F-914687F6A78C}"/>
                </a:ext>
              </a:extLst>
            </p:cNvPr>
            <p:cNvSpPr/>
            <p:nvPr/>
          </p:nvSpPr>
          <p:spPr>
            <a:xfrm>
              <a:off x="489832" y="6145389"/>
              <a:ext cx="11260180"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ectangle: Rounded Corners 13">
              <a:extLst>
                <a:ext uri="{FF2B5EF4-FFF2-40B4-BE49-F238E27FC236}">
                  <a16:creationId xmlns:a16="http://schemas.microsoft.com/office/drawing/2014/main" id="{BC6DF5F5-A15E-A102-D9F0-31A9004B331C}"/>
                </a:ext>
              </a:extLst>
            </p:cNvPr>
            <p:cNvSpPr/>
            <p:nvPr/>
          </p:nvSpPr>
          <p:spPr>
            <a:xfrm>
              <a:off x="480104" y="6151822"/>
              <a:ext cx="4766273" cy="550533"/>
            </a:xfrm>
            <a:prstGeom prst="roundRect">
              <a:avLst/>
            </a:prstGeom>
            <a:solidFill>
              <a:srgbClr val="53848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fontAlgn="t">
                <a:lnSpc>
                  <a:spcPct val="107000"/>
                </a:lnSpc>
                <a:spcAft>
                  <a:spcPts val="800"/>
                </a:spcAft>
              </a:pPr>
              <a:r>
                <a:rPr lang="en-GB" sz="1800" b="0" u="none" strike="noStrike" dirty="0">
                  <a:solidFill>
                    <a:schemeClr val="bg1"/>
                  </a:solidFill>
                  <a:effectLst/>
                </a:rPr>
                <a:t>Allowed on a cycle route, cycle path or cycle way</a:t>
              </a:r>
              <a:endParaRPr lang="en-GB" sz="1800" b="0" i="0" u="none" strike="noStrike" dirty="0">
                <a:solidFill>
                  <a:schemeClr val="bg1"/>
                </a:solidFill>
                <a:effectLst/>
                <a:latin typeface="Arial" panose="020B0604020202020204" pitchFamily="34" charset="0"/>
              </a:endParaRPr>
            </a:p>
          </p:txBody>
        </p:sp>
      </p:grpSp>
      <p:sp>
        <p:nvSpPr>
          <p:cNvPr id="17" name="Rectangle: Rounded Corners 16">
            <a:extLst>
              <a:ext uri="{FF2B5EF4-FFF2-40B4-BE49-F238E27FC236}">
                <a16:creationId xmlns:a16="http://schemas.microsoft.com/office/drawing/2014/main" id="{A42D170C-AFD9-6A50-4F20-D6FEC0128BF2}"/>
              </a:ext>
            </a:extLst>
          </p:cNvPr>
          <p:cNvSpPr/>
          <p:nvPr/>
        </p:nvSpPr>
        <p:spPr>
          <a:xfrm>
            <a:off x="6665877" y="300443"/>
            <a:ext cx="2077527" cy="1624151"/>
          </a:xfrm>
          <a:prstGeom prst="roundRect">
            <a:avLst/>
          </a:prstGeom>
          <a:solidFill>
            <a:srgbClr val="D56D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E-Scooter, E-Skateboard, Segway, Hover Board</a:t>
            </a:r>
          </a:p>
        </p:txBody>
      </p:sp>
      <p:sp>
        <p:nvSpPr>
          <p:cNvPr id="18" name="Rectangle: Rounded Corners 17">
            <a:extLst>
              <a:ext uri="{FF2B5EF4-FFF2-40B4-BE49-F238E27FC236}">
                <a16:creationId xmlns:a16="http://schemas.microsoft.com/office/drawing/2014/main" id="{12965D13-B7B7-5ECC-0AAB-D4651944B111}"/>
              </a:ext>
            </a:extLst>
          </p:cNvPr>
          <p:cNvSpPr/>
          <p:nvPr/>
        </p:nvSpPr>
        <p:spPr>
          <a:xfrm>
            <a:off x="9648563" y="300443"/>
            <a:ext cx="2077527" cy="1624151"/>
          </a:xfrm>
          <a:prstGeom prst="roundRect">
            <a:avLst/>
          </a:prstGeom>
          <a:solidFill>
            <a:srgbClr val="D56D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Scrambler, Dirt Bike, Motorcycle, E-Motorcycle, Go-Peds</a:t>
            </a:r>
          </a:p>
        </p:txBody>
      </p:sp>
      <p:sp>
        <p:nvSpPr>
          <p:cNvPr id="19" name="Rectangle: Rounded Corners 18">
            <a:extLst>
              <a:ext uri="{FF2B5EF4-FFF2-40B4-BE49-F238E27FC236}">
                <a16:creationId xmlns:a16="http://schemas.microsoft.com/office/drawing/2014/main" id="{6A9DABD1-6BFB-178A-6555-961D4B52D912}"/>
              </a:ext>
            </a:extLst>
          </p:cNvPr>
          <p:cNvSpPr/>
          <p:nvPr/>
        </p:nvSpPr>
        <p:spPr>
          <a:xfrm>
            <a:off x="6665876" y="2123340"/>
            <a:ext cx="2077527" cy="550534"/>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2" name="Rectangle: Rounded Corners 21">
            <a:extLst>
              <a:ext uri="{FF2B5EF4-FFF2-40B4-BE49-F238E27FC236}">
                <a16:creationId xmlns:a16="http://schemas.microsoft.com/office/drawing/2014/main" id="{E81679BD-BE7E-6CE4-0FF8-E1D8846E868B}"/>
              </a:ext>
            </a:extLst>
          </p:cNvPr>
          <p:cNvSpPr/>
          <p:nvPr/>
        </p:nvSpPr>
        <p:spPr>
          <a:xfrm>
            <a:off x="1824476" y="300443"/>
            <a:ext cx="2077527" cy="1624151"/>
          </a:xfrm>
          <a:prstGeom prst="roundRect">
            <a:avLst/>
          </a:prstGeom>
          <a:solidFill>
            <a:srgbClr val="D56D3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Do you need?</a:t>
            </a:r>
          </a:p>
        </p:txBody>
      </p:sp>
      <p:sp>
        <p:nvSpPr>
          <p:cNvPr id="23" name="Rectangle: Rounded Corners 22">
            <a:extLst>
              <a:ext uri="{FF2B5EF4-FFF2-40B4-BE49-F238E27FC236}">
                <a16:creationId xmlns:a16="http://schemas.microsoft.com/office/drawing/2014/main" id="{14EE5DA7-5EA3-8564-EB17-B0342860B06F}"/>
              </a:ext>
            </a:extLst>
          </p:cNvPr>
          <p:cNvSpPr/>
          <p:nvPr/>
        </p:nvSpPr>
        <p:spPr>
          <a:xfrm>
            <a:off x="9648563" y="2124891"/>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4" name="Rectangle: Rounded Corners 23">
            <a:extLst>
              <a:ext uri="{FF2B5EF4-FFF2-40B4-BE49-F238E27FC236}">
                <a16:creationId xmlns:a16="http://schemas.microsoft.com/office/drawing/2014/main" id="{0A08A1B3-C10F-A9E3-35C6-BBA46B252815}"/>
              </a:ext>
            </a:extLst>
          </p:cNvPr>
          <p:cNvSpPr/>
          <p:nvPr/>
        </p:nvSpPr>
        <p:spPr>
          <a:xfrm>
            <a:off x="6665877" y="2686528"/>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5" name="Rectangle: Rounded Corners 24">
            <a:extLst>
              <a:ext uri="{FF2B5EF4-FFF2-40B4-BE49-F238E27FC236}">
                <a16:creationId xmlns:a16="http://schemas.microsoft.com/office/drawing/2014/main" id="{C8F942CB-BD21-79BD-F6CB-8D71AA96EA6D}"/>
              </a:ext>
            </a:extLst>
          </p:cNvPr>
          <p:cNvSpPr/>
          <p:nvPr/>
        </p:nvSpPr>
        <p:spPr>
          <a:xfrm>
            <a:off x="9648563" y="2698723"/>
            <a:ext cx="2077527" cy="538338"/>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6" name="Rectangle: Rounded Corners 25">
            <a:extLst>
              <a:ext uri="{FF2B5EF4-FFF2-40B4-BE49-F238E27FC236}">
                <a16:creationId xmlns:a16="http://schemas.microsoft.com/office/drawing/2014/main" id="{4CE681B3-3558-C14D-897E-C4AEC527227D}"/>
              </a:ext>
            </a:extLst>
          </p:cNvPr>
          <p:cNvSpPr/>
          <p:nvPr/>
        </p:nvSpPr>
        <p:spPr>
          <a:xfrm>
            <a:off x="6665877" y="3271902"/>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7" name="Rectangle: Rounded Corners 26">
            <a:extLst>
              <a:ext uri="{FF2B5EF4-FFF2-40B4-BE49-F238E27FC236}">
                <a16:creationId xmlns:a16="http://schemas.microsoft.com/office/drawing/2014/main" id="{29C2A170-4031-DC6E-B38A-4E879CF30745}"/>
              </a:ext>
            </a:extLst>
          </p:cNvPr>
          <p:cNvSpPr/>
          <p:nvPr/>
        </p:nvSpPr>
        <p:spPr>
          <a:xfrm>
            <a:off x="9657272" y="3276078"/>
            <a:ext cx="2077527" cy="539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8" name="Rectangle: Rounded Corners 27">
            <a:extLst>
              <a:ext uri="{FF2B5EF4-FFF2-40B4-BE49-F238E27FC236}">
                <a16:creationId xmlns:a16="http://schemas.microsoft.com/office/drawing/2014/main" id="{34870E06-C3B3-A526-B904-BDCF3B4DD9D5}"/>
              </a:ext>
            </a:extLst>
          </p:cNvPr>
          <p:cNvSpPr/>
          <p:nvPr/>
        </p:nvSpPr>
        <p:spPr>
          <a:xfrm>
            <a:off x="6665877" y="3843511"/>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29" name="Rectangle: Rounded Corners 28">
            <a:extLst>
              <a:ext uri="{FF2B5EF4-FFF2-40B4-BE49-F238E27FC236}">
                <a16:creationId xmlns:a16="http://schemas.microsoft.com/office/drawing/2014/main" id="{8C6FA5E4-4D91-0A82-9556-199B368E9863}"/>
              </a:ext>
            </a:extLst>
          </p:cNvPr>
          <p:cNvSpPr/>
          <p:nvPr/>
        </p:nvSpPr>
        <p:spPr>
          <a:xfrm>
            <a:off x="9657272" y="3843511"/>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3" name="Rectangle: Rounded Corners 2">
            <a:extLst>
              <a:ext uri="{FF2B5EF4-FFF2-40B4-BE49-F238E27FC236}">
                <a16:creationId xmlns:a16="http://schemas.microsoft.com/office/drawing/2014/main" id="{3357CF30-ACCD-3699-A83A-EDC47A52C4CA}"/>
              </a:ext>
            </a:extLst>
          </p:cNvPr>
          <p:cNvSpPr/>
          <p:nvPr/>
        </p:nvSpPr>
        <p:spPr>
          <a:xfrm>
            <a:off x="6665877" y="4423049"/>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4" name="Rectangle: Rounded Corners 3">
            <a:extLst>
              <a:ext uri="{FF2B5EF4-FFF2-40B4-BE49-F238E27FC236}">
                <a16:creationId xmlns:a16="http://schemas.microsoft.com/office/drawing/2014/main" id="{79CD2106-ED7C-0767-3E34-35D27337137E}"/>
              </a:ext>
            </a:extLst>
          </p:cNvPr>
          <p:cNvSpPr/>
          <p:nvPr/>
        </p:nvSpPr>
        <p:spPr>
          <a:xfrm>
            <a:off x="6665877" y="4996591"/>
            <a:ext cx="2077527" cy="54446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sp>
        <p:nvSpPr>
          <p:cNvPr id="5" name="Rectangle: Rounded Corners 4">
            <a:extLst>
              <a:ext uri="{FF2B5EF4-FFF2-40B4-BE49-F238E27FC236}">
                <a16:creationId xmlns:a16="http://schemas.microsoft.com/office/drawing/2014/main" id="{75A21298-4318-8EE5-8716-50CF89DCA73A}"/>
              </a:ext>
            </a:extLst>
          </p:cNvPr>
          <p:cNvSpPr/>
          <p:nvPr/>
        </p:nvSpPr>
        <p:spPr>
          <a:xfrm>
            <a:off x="6665877" y="5571778"/>
            <a:ext cx="2077527" cy="550154"/>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sp>
        <p:nvSpPr>
          <p:cNvPr id="6" name="Rectangle: Rounded Corners 5">
            <a:extLst>
              <a:ext uri="{FF2B5EF4-FFF2-40B4-BE49-F238E27FC236}">
                <a16:creationId xmlns:a16="http://schemas.microsoft.com/office/drawing/2014/main" id="{2ED09634-7DEA-A6F4-0459-0655BDCB2759}"/>
              </a:ext>
            </a:extLst>
          </p:cNvPr>
          <p:cNvSpPr/>
          <p:nvPr/>
        </p:nvSpPr>
        <p:spPr>
          <a:xfrm>
            <a:off x="6665876" y="6154355"/>
            <a:ext cx="2077527" cy="5415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sp>
        <p:nvSpPr>
          <p:cNvPr id="7" name="Rectangle: Rounded Corners 6">
            <a:extLst>
              <a:ext uri="{FF2B5EF4-FFF2-40B4-BE49-F238E27FC236}">
                <a16:creationId xmlns:a16="http://schemas.microsoft.com/office/drawing/2014/main" id="{9B7A8D93-ACE8-7893-1D2D-66FB127CA7F3}"/>
              </a:ext>
            </a:extLst>
          </p:cNvPr>
          <p:cNvSpPr/>
          <p:nvPr/>
        </p:nvSpPr>
        <p:spPr>
          <a:xfrm>
            <a:off x="9657272" y="4420862"/>
            <a:ext cx="2077527" cy="550533"/>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YES</a:t>
            </a:r>
          </a:p>
        </p:txBody>
      </p:sp>
      <p:sp>
        <p:nvSpPr>
          <p:cNvPr id="15" name="Rectangle: Rounded Corners 14">
            <a:extLst>
              <a:ext uri="{FF2B5EF4-FFF2-40B4-BE49-F238E27FC236}">
                <a16:creationId xmlns:a16="http://schemas.microsoft.com/office/drawing/2014/main" id="{4359B0B4-99B1-4A0D-E1A0-2646FEF72512}"/>
              </a:ext>
            </a:extLst>
          </p:cNvPr>
          <p:cNvSpPr/>
          <p:nvPr/>
        </p:nvSpPr>
        <p:spPr>
          <a:xfrm>
            <a:off x="9657272" y="4990521"/>
            <a:ext cx="2077527" cy="550533"/>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sp>
        <p:nvSpPr>
          <p:cNvPr id="16" name="Rectangle: Rounded Corners 15">
            <a:extLst>
              <a:ext uri="{FF2B5EF4-FFF2-40B4-BE49-F238E27FC236}">
                <a16:creationId xmlns:a16="http://schemas.microsoft.com/office/drawing/2014/main" id="{F2429906-4F9F-3010-7E80-822A3FB4ACFA}"/>
              </a:ext>
            </a:extLst>
          </p:cNvPr>
          <p:cNvSpPr/>
          <p:nvPr/>
        </p:nvSpPr>
        <p:spPr>
          <a:xfrm>
            <a:off x="9664646" y="5576033"/>
            <a:ext cx="2077527" cy="53992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sp>
        <p:nvSpPr>
          <p:cNvPr id="20" name="Rectangle: Rounded Corners 19">
            <a:extLst>
              <a:ext uri="{FF2B5EF4-FFF2-40B4-BE49-F238E27FC236}">
                <a16:creationId xmlns:a16="http://schemas.microsoft.com/office/drawing/2014/main" id="{9C2898FE-1333-DA13-EC88-08A1B801BA14}"/>
              </a:ext>
            </a:extLst>
          </p:cNvPr>
          <p:cNvSpPr/>
          <p:nvPr/>
        </p:nvSpPr>
        <p:spPr>
          <a:xfrm>
            <a:off x="9682213" y="6149456"/>
            <a:ext cx="2077527" cy="541567"/>
          </a:xfrm>
          <a:prstGeom prst="round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No</a:t>
            </a:r>
          </a:p>
        </p:txBody>
      </p:sp>
      <p:pic>
        <p:nvPicPr>
          <p:cNvPr id="64" name="Audio 63">
            <a:hlinkClick r:id="" action="ppaction://media"/>
            <a:extLst>
              <a:ext uri="{FF2B5EF4-FFF2-40B4-BE49-F238E27FC236}">
                <a16:creationId xmlns:a16="http://schemas.microsoft.com/office/drawing/2014/main" id="{4EFA2636-7BA6-F9F1-D868-11020C1A0673}"/>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203125" t="-203125" r="-203125" b="-20312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841415428"/>
      </p:ext>
    </p:extLst>
  </p:cSld>
  <p:clrMapOvr>
    <a:masterClrMapping/>
  </p:clrMapOvr>
  <p:transition spd="slow" advTm="8425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0-#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4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1"/>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5"/>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6"/>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4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5" fill="hold" display="0">
                  <p:stCondLst>
                    <p:cond delay="indefinite"/>
                  </p:stCondLst>
                  <p:endCondLst>
                    <p:cond evt="onStopAudio" delay="0">
                      <p:tgtEl>
                        <p:sldTgt/>
                      </p:tgtEl>
                    </p:cond>
                  </p:endCondLst>
                </p:cTn>
                <p:tgtEl>
                  <p:spTgt spid="64"/>
                </p:tgtEl>
              </p:cMediaNode>
            </p:audio>
          </p:childTnLst>
        </p:cTn>
      </p:par>
    </p:tnLst>
    <p:bldLst>
      <p:bldP spid="19" grpId="0" animBg="1"/>
      <p:bldP spid="23" grpId="0" animBg="1"/>
      <p:bldP spid="24" grpId="0" animBg="1"/>
      <p:bldP spid="25" grpId="0" animBg="1"/>
      <p:bldP spid="26" grpId="0" animBg="1"/>
      <p:bldP spid="27" grpId="0" animBg="1"/>
      <p:bldP spid="28" grpId="0" animBg="1"/>
      <p:bldP spid="29" grpId="0" animBg="1"/>
      <p:bldP spid="3" grpId="0" animBg="1"/>
      <p:bldP spid="4" grpId="0" animBg="1"/>
      <p:bldP spid="5" grpId="0" animBg="1"/>
      <p:bldP spid="6" grpId="0" animBg="1"/>
      <p:bldP spid="7" grpId="0" animBg="1"/>
      <p:bldP spid="15" grpId="0" animBg="1"/>
      <p:bldP spid="16"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reeform 6"/>
          <p:cNvSpPr/>
          <p:nvPr/>
        </p:nvSpPr>
        <p:spPr>
          <a:xfrm rot="10800000">
            <a:off x="6117266"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Tree>
    <p:extLst>
      <p:ext uri="{BB962C8B-B14F-4D97-AF65-F5344CB8AC3E}">
        <p14:creationId xmlns:p14="http://schemas.microsoft.com/office/powerpoint/2010/main" val="300806319"/>
      </p:ext>
    </p:extLst>
  </p:cSld>
  <p:clrMapOvr>
    <a:masterClrMapping/>
  </p:clrMapOvr>
  <p:transition spd="slow" advTm="10">
    <p:wipe/>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9654" y="366294"/>
            <a:ext cx="8083524" cy="6628491"/>
          </a:xfrm>
          <a:prstGeom prst="rect">
            <a:avLst/>
          </a:prstGeom>
        </p:spPr>
      </p:pic>
      <p:sp>
        <p:nvSpPr>
          <p:cNvPr id="3" name="Footer Placeholder 2"/>
          <p:cNvSpPr>
            <a:spLocks noGrp="1"/>
          </p:cNvSpPr>
          <p:nvPr>
            <p:ph type="ftr" sz="quarter" idx="11"/>
          </p:nvPr>
        </p:nvSpPr>
        <p:spPr>
          <a:xfrm>
            <a:off x="4047563" y="6858000"/>
            <a:ext cx="4114800" cy="365125"/>
          </a:xfrm>
        </p:spPr>
        <p:txBody>
          <a:bodyPr/>
          <a:lstStyle/>
          <a:p>
            <a:pPr algn="ctr">
              <a:spcAft>
                <a:spcPts val="600"/>
              </a:spcAft>
            </a:pPr>
            <a:r>
              <a:rPr lang="en-GB" b="1">
                <a:solidFill>
                  <a:srgbClr val="FF0000"/>
                </a:solidFill>
                <a:latin typeface="Times New Roman" panose="02020603050405020304" pitchFamily="18" charset="0"/>
              </a:rPr>
              <a:t>
OFFICIAL</a:t>
            </a:r>
          </a:p>
        </p:txBody>
      </p:sp>
      <p:pic>
        <p:nvPicPr>
          <p:cNvPr id="18" name="Audio 17">
            <a:hlinkClick r:id="" action="ppaction://media"/>
            <a:extLst>
              <a:ext uri="{FF2B5EF4-FFF2-40B4-BE49-F238E27FC236}">
                <a16:creationId xmlns:a16="http://schemas.microsoft.com/office/drawing/2014/main" id="{5E42D1C7-2B36-F12C-44D2-4121EF94C008}"/>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134600" y="4607094"/>
            <a:ext cx="2057400" cy="2057400"/>
          </a:xfrm>
          <a:prstGeom prst="ellipse">
            <a:avLst/>
          </a:prstGeom>
        </p:spPr>
      </p:pic>
      <p:pic>
        <p:nvPicPr>
          <p:cNvPr id="10" name="Online Media 4" title="Surron ride out in Bradford">
            <a:hlinkClick r:id="" action="ppaction://media"/>
            <a:extLst>
              <a:ext uri="{FF2B5EF4-FFF2-40B4-BE49-F238E27FC236}">
                <a16:creationId xmlns:a16="http://schemas.microsoft.com/office/drawing/2014/main" id="{49C754C3-4E06-445B-0799-1FA3B728C8D1}"/>
              </a:ext>
            </a:extLst>
          </p:cNvPr>
          <p:cNvPicPr>
            <a:picLocks noRot="1" noChangeAspect="1"/>
          </p:cNvPicPr>
          <p:nvPr>
            <a:videoFile r:link="rId3"/>
          </p:nvPr>
        </p:nvPicPr>
        <p:blipFill>
          <a:blip r:embed="rId8"/>
          <a:stretch>
            <a:fillRect/>
          </a:stretch>
        </p:blipFill>
        <p:spPr>
          <a:xfrm>
            <a:off x="2545492" y="667265"/>
            <a:ext cx="7436854" cy="4201823"/>
          </a:xfrm>
          <a:prstGeom prst="rect">
            <a:avLst/>
          </a:prstGeom>
        </p:spPr>
      </p:pic>
    </p:spTree>
    <p:extLst>
      <p:ext uri="{BB962C8B-B14F-4D97-AF65-F5344CB8AC3E}">
        <p14:creationId xmlns:p14="http://schemas.microsoft.com/office/powerpoint/2010/main" val="3150585782"/>
      </p:ext>
    </p:extLst>
  </p:cSld>
  <p:clrMapOvr>
    <a:masterClrMapping/>
  </p:clrMapOvr>
  <mc:AlternateContent xmlns:mc="http://schemas.openxmlformats.org/markup-compatibility/2006" xmlns:p14="http://schemas.microsoft.com/office/powerpoint/2010/main">
    <mc:Choice Requires="p14">
      <p:transition p14:dur="10" advTm="53000"/>
    </mc:Choice>
    <mc:Fallback xmlns="">
      <p:transition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par>
                          <p:cTn id="7" fill="hold">
                            <p:stCondLst>
                              <p:cond delay="1"/>
                            </p:stCondLst>
                            <p:childTnLst>
                              <p:par>
                                <p:cTn id="8" presetID="1" presetClass="mediacall" presetSubtype="0" fill="hold" nodeType="afterEffect">
                                  <p:stCondLst>
                                    <p:cond delay="17600"/>
                                  </p:stCondLst>
                                  <p:childTnLst>
                                    <p:cmd type="call" cmd="playFrom(0.0)">
                                      <p:cBhvr>
                                        <p:cTn id="9"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video>
              <p:cMediaNode vol="80000">
                <p:cTn id="11" fill="hold" display="0">
                  <p:stCondLst>
                    <p:cond delay="indefinite"/>
                  </p:stCondLst>
                </p:cTn>
                <p:tgtEl>
                  <p:spTgt spid="1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9654" y="366294"/>
            <a:ext cx="8083524" cy="6628491"/>
          </a:xfrm>
          <a:prstGeom prst="rect">
            <a:avLst/>
          </a:prstGeom>
        </p:spPr>
      </p:pic>
      <p:sp>
        <p:nvSpPr>
          <p:cNvPr id="3" name="Footer Placeholder 2"/>
          <p:cNvSpPr>
            <a:spLocks noGrp="1"/>
          </p:cNvSpPr>
          <p:nvPr>
            <p:ph type="ftr" sz="quarter" idx="11"/>
          </p:nvPr>
        </p:nvSpPr>
        <p:spPr>
          <a:xfrm>
            <a:off x="4047563" y="6858000"/>
            <a:ext cx="4114800" cy="365125"/>
          </a:xfrm>
        </p:spPr>
        <p:txBody>
          <a:bodyPr/>
          <a:lstStyle/>
          <a:p>
            <a:pPr algn="ctr">
              <a:spcAft>
                <a:spcPts val="600"/>
              </a:spcAft>
            </a:pPr>
            <a:r>
              <a:rPr lang="en-GB" b="1">
                <a:solidFill>
                  <a:srgbClr val="FF0000"/>
                </a:solidFill>
                <a:latin typeface="Times New Roman" panose="02020603050405020304" pitchFamily="18" charset="0"/>
              </a:rPr>
              <a:t>
OFFICIAL</a:t>
            </a:r>
          </a:p>
        </p:txBody>
      </p:sp>
      <p:pic>
        <p:nvPicPr>
          <p:cNvPr id="18" name="Audio 17">
            <a:hlinkClick r:id="" action="ppaction://media"/>
            <a:extLst>
              <a:ext uri="{FF2B5EF4-FFF2-40B4-BE49-F238E27FC236}">
                <a16:creationId xmlns:a16="http://schemas.microsoft.com/office/drawing/2014/main" id="{5E42D1C7-2B36-F12C-44D2-4121EF94C00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134600" y="4607094"/>
            <a:ext cx="2057400" cy="2057400"/>
          </a:xfrm>
          <a:prstGeom prst="ellipse">
            <a:avLst/>
          </a:prstGeom>
        </p:spPr>
      </p:pic>
      <p:sp>
        <p:nvSpPr>
          <p:cNvPr id="8" name="TextBox 7">
            <a:extLst>
              <a:ext uri="{FF2B5EF4-FFF2-40B4-BE49-F238E27FC236}">
                <a16:creationId xmlns:a16="http://schemas.microsoft.com/office/drawing/2014/main" id="{F4D970D0-164E-891E-4402-ED5E032153B5}"/>
              </a:ext>
            </a:extLst>
          </p:cNvPr>
          <p:cNvSpPr txBox="1"/>
          <p:nvPr/>
        </p:nvSpPr>
        <p:spPr>
          <a:xfrm>
            <a:off x="3055208" y="3262869"/>
            <a:ext cx="6110416" cy="369332"/>
          </a:xfrm>
          <a:prstGeom prst="rect">
            <a:avLst/>
          </a:prstGeom>
          <a:noFill/>
        </p:spPr>
        <p:txBody>
          <a:bodyPr wrap="square">
            <a:spAutoFit/>
          </a:bodyPr>
          <a:lstStyle/>
          <a:p>
            <a:r>
              <a:rPr lang="en-GB" b="0" i="0" u="none" strike="noStrike" dirty="0">
                <a:solidFill>
                  <a:srgbClr val="FFFFFF"/>
                </a:solidFill>
                <a:effectLst/>
                <a:latin typeface="YouTube Noto"/>
                <a:hlinkClick r:id="rId7"/>
              </a:rPr>
              <a:t>https://youtu.be/rDT1eQMqQRc</a:t>
            </a:r>
            <a:endParaRPr lang="en-GB" dirty="0"/>
          </a:p>
        </p:txBody>
      </p:sp>
      <p:sp>
        <p:nvSpPr>
          <p:cNvPr id="9" name="TextBox 8">
            <a:extLst>
              <a:ext uri="{FF2B5EF4-FFF2-40B4-BE49-F238E27FC236}">
                <a16:creationId xmlns:a16="http://schemas.microsoft.com/office/drawing/2014/main" id="{5B93379E-F409-1938-CB2F-D1BDEE6B1627}"/>
              </a:ext>
            </a:extLst>
          </p:cNvPr>
          <p:cNvSpPr txBox="1"/>
          <p:nvPr/>
        </p:nvSpPr>
        <p:spPr>
          <a:xfrm>
            <a:off x="2989232" y="1419137"/>
            <a:ext cx="6524367" cy="461665"/>
          </a:xfrm>
          <a:prstGeom prst="rect">
            <a:avLst/>
          </a:prstGeom>
          <a:noFill/>
        </p:spPr>
        <p:txBody>
          <a:bodyPr wrap="square" rtlCol="0">
            <a:spAutoFit/>
          </a:bodyPr>
          <a:lstStyle/>
          <a:p>
            <a:r>
              <a:rPr lang="en-GB" sz="2400" dirty="0">
                <a:latin typeface="Verdana" panose="020B0604030504040204" pitchFamily="34" charset="0"/>
                <a:ea typeface="Verdana" panose="020B0604030504040204" pitchFamily="34" charset="0"/>
              </a:rPr>
              <a:t>Please load prior to delivering this input</a:t>
            </a:r>
          </a:p>
        </p:txBody>
      </p:sp>
    </p:spTree>
    <p:extLst>
      <p:ext uri="{BB962C8B-B14F-4D97-AF65-F5344CB8AC3E}">
        <p14:creationId xmlns:p14="http://schemas.microsoft.com/office/powerpoint/2010/main" val="2548522214"/>
      </p:ext>
    </p:extLst>
  </p:cSld>
  <p:clrMapOvr>
    <a:masterClrMapping/>
  </p:clrMapOvr>
  <mc:AlternateContent xmlns:mc="http://schemas.openxmlformats.org/markup-compatibility/2006" xmlns:p14="http://schemas.microsoft.com/office/powerpoint/2010/main">
    <mc:Choice Requires="p14">
      <p:transition p14:dur="10" advTm="53000"/>
    </mc:Choice>
    <mc:Fallback xmlns="">
      <p:transition advTm="5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Graphic 8" descr="Gavel with solid fill">
            <a:extLst>
              <a:ext uri="{FF2B5EF4-FFF2-40B4-BE49-F238E27FC236}">
                <a16:creationId xmlns:a16="http://schemas.microsoft.com/office/drawing/2014/main" id="{2A7CBD5E-02A2-84E2-A01A-CC2504134F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11426" y="5442734"/>
            <a:ext cx="1280027" cy="1280027"/>
          </a:xfrm>
          <a:prstGeom prst="rect">
            <a:avLst/>
          </a:prstGeom>
        </p:spPr>
      </p:pic>
      <p:pic>
        <p:nvPicPr>
          <p:cNvPr id="11" name="Graphic 10" descr="Scales of justice with solid fill">
            <a:extLst>
              <a:ext uri="{FF2B5EF4-FFF2-40B4-BE49-F238E27FC236}">
                <a16:creationId xmlns:a16="http://schemas.microsoft.com/office/drawing/2014/main" id="{92E92EDC-FC63-4F1E-E570-62697F2C3C2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827026" y="0"/>
            <a:ext cx="1280028" cy="1280028"/>
          </a:xfrm>
          <a:prstGeom prst="rect">
            <a:avLst/>
          </a:prstGeom>
        </p:spPr>
      </p:pic>
      <p:pic>
        <p:nvPicPr>
          <p:cNvPr id="5" name="Graphic 4" descr="Handcuffs with solid fill">
            <a:extLst>
              <a:ext uri="{FF2B5EF4-FFF2-40B4-BE49-F238E27FC236}">
                <a16:creationId xmlns:a16="http://schemas.microsoft.com/office/drawing/2014/main" id="{DB6F819A-B53B-20DC-311A-EDE38B8D8E1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6" y="49696"/>
            <a:ext cx="1146313" cy="1146313"/>
          </a:xfrm>
          <a:prstGeom prst="rect">
            <a:avLst/>
          </a:prstGeom>
        </p:spPr>
      </p:pic>
      <p:sp>
        <p:nvSpPr>
          <p:cNvPr id="6" name="Speech Bubble: Oval 5">
            <a:extLst>
              <a:ext uri="{FF2B5EF4-FFF2-40B4-BE49-F238E27FC236}">
                <a16:creationId xmlns:a16="http://schemas.microsoft.com/office/drawing/2014/main" id="{542FBFF6-03D2-DFD3-B345-6D465C05BD12}"/>
              </a:ext>
            </a:extLst>
          </p:cNvPr>
          <p:cNvSpPr/>
          <p:nvPr/>
        </p:nvSpPr>
        <p:spPr>
          <a:xfrm>
            <a:off x="311426" y="1302027"/>
            <a:ext cx="3615724" cy="1798982"/>
          </a:xfrm>
          <a:prstGeom prst="wedgeEllipseCallout">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Verdana" panose="020B0604030504040204" pitchFamily="34" charset="0"/>
                <a:ea typeface="Verdana" panose="020B0604030504040204" pitchFamily="34" charset="0"/>
              </a:rPr>
              <a:t>Did you notice the rider doing wheelies?</a:t>
            </a:r>
          </a:p>
        </p:txBody>
      </p:sp>
      <p:sp>
        <p:nvSpPr>
          <p:cNvPr id="7" name="Speech Bubble: Oval 6">
            <a:extLst>
              <a:ext uri="{FF2B5EF4-FFF2-40B4-BE49-F238E27FC236}">
                <a16:creationId xmlns:a16="http://schemas.microsoft.com/office/drawing/2014/main" id="{34EC83C5-B383-A442-660D-380806527629}"/>
              </a:ext>
            </a:extLst>
          </p:cNvPr>
          <p:cNvSpPr/>
          <p:nvPr/>
        </p:nvSpPr>
        <p:spPr>
          <a:xfrm>
            <a:off x="4273826" y="351779"/>
            <a:ext cx="4512365" cy="1798982"/>
          </a:xfrm>
          <a:prstGeom prst="wedgeEllipseCallout">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Verdana" panose="020B0604030504040204" pitchFamily="34" charset="0"/>
                <a:ea typeface="Verdana" panose="020B0604030504040204" pitchFamily="34" charset="0"/>
              </a:rPr>
              <a:t>Did you notice the rider riding on the pavements?</a:t>
            </a:r>
          </a:p>
        </p:txBody>
      </p:sp>
      <p:sp>
        <p:nvSpPr>
          <p:cNvPr id="8" name="Speech Bubble: Oval 7">
            <a:extLst>
              <a:ext uri="{FF2B5EF4-FFF2-40B4-BE49-F238E27FC236}">
                <a16:creationId xmlns:a16="http://schemas.microsoft.com/office/drawing/2014/main" id="{91BE5D81-05D9-6BA7-99BA-724E3816CE6F}"/>
              </a:ext>
            </a:extLst>
          </p:cNvPr>
          <p:cNvSpPr/>
          <p:nvPr/>
        </p:nvSpPr>
        <p:spPr>
          <a:xfrm>
            <a:off x="7528957" y="2704570"/>
            <a:ext cx="4512365" cy="2013734"/>
          </a:xfrm>
          <a:prstGeom prst="wedgeEllipseCallout">
            <a:avLst>
              <a:gd name="adj1" fmla="val 32471"/>
              <a:gd name="adj2" fmla="val 61513"/>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Verdana" panose="020B0604030504040204" pitchFamily="34" charset="0"/>
                <a:ea typeface="Verdana" panose="020B0604030504040204" pitchFamily="34" charset="0"/>
              </a:rPr>
              <a:t>Did you notice the rider and the group taking over the roadway?</a:t>
            </a:r>
          </a:p>
        </p:txBody>
      </p:sp>
      <p:sp>
        <p:nvSpPr>
          <p:cNvPr id="10" name="Speech Bubble: Oval 9">
            <a:extLst>
              <a:ext uri="{FF2B5EF4-FFF2-40B4-BE49-F238E27FC236}">
                <a16:creationId xmlns:a16="http://schemas.microsoft.com/office/drawing/2014/main" id="{64CCB401-D8C8-E5A6-8C41-D5ECE1484BC7}"/>
              </a:ext>
            </a:extLst>
          </p:cNvPr>
          <p:cNvSpPr/>
          <p:nvPr/>
        </p:nvSpPr>
        <p:spPr>
          <a:xfrm>
            <a:off x="2651560" y="3898326"/>
            <a:ext cx="3615724" cy="1798982"/>
          </a:xfrm>
          <a:prstGeom prst="wedgeEllipseCallout">
            <a:avLst>
              <a:gd name="adj1" fmla="val 34144"/>
              <a:gd name="adj2" fmla="val 54765"/>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latin typeface="Verdana" panose="020B0604030504040204" pitchFamily="34" charset="0"/>
                <a:ea typeface="Verdana" panose="020B0604030504040204" pitchFamily="34" charset="0"/>
              </a:rPr>
              <a:t>Who could be at risk of harm in this clip?</a:t>
            </a:r>
          </a:p>
        </p:txBody>
      </p:sp>
      <p:pic>
        <p:nvPicPr>
          <p:cNvPr id="83" name="Audio 82">
            <a:hlinkClick r:id="" action="ppaction://media"/>
            <a:extLst>
              <a:ext uri="{FF2B5EF4-FFF2-40B4-BE49-F238E27FC236}">
                <a16:creationId xmlns:a16="http://schemas.microsoft.com/office/drawing/2014/main" id="{3B657F56-25D5-6DE5-1466-935C28FF2A20}"/>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78099887"/>
      </p:ext>
    </p:extLst>
  </p:cSld>
  <p:clrMapOvr>
    <a:masterClrMapping/>
  </p:clrMapOvr>
  <p:transition spd="slow" advTm="7119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6074815-FEF5-1623-CDD3-C6B15C2244D5}"/>
              </a:ext>
            </a:extLst>
          </p:cNvPr>
          <p:cNvSpPr>
            <a:spLocks noGrp="1"/>
          </p:cNvSpPr>
          <p:nvPr>
            <p:ph type="ftr" sz="quarter" idx="11"/>
          </p:nvPr>
        </p:nvSpPr>
        <p:spPr/>
        <p:txBody>
          <a:bodyPr/>
          <a:lstStyle/>
          <a:p>
            <a:r>
              <a:rPr lang="en-GB" b="1">
                <a:solidFill>
                  <a:srgbClr val="FF0000"/>
                </a:solidFill>
                <a:latin typeface="Times New Roman" panose="02020603050405020304" pitchFamily="18" charset="0"/>
              </a:rPr>
              <a:t>
OFFICIAL</a:t>
            </a:r>
          </a:p>
        </p:txBody>
      </p:sp>
      <p:pic>
        <p:nvPicPr>
          <p:cNvPr id="6" name="Audio 5">
            <a:hlinkClick r:id="" action="ppaction://media"/>
            <a:extLst>
              <a:ext uri="{FF2B5EF4-FFF2-40B4-BE49-F238E27FC236}">
                <a16:creationId xmlns:a16="http://schemas.microsoft.com/office/drawing/2014/main" id="{E0AF55D6-23DC-AB14-CDF7-3F2100F0190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1026" name="Picture 2" descr="Wildtrax Adventure: Required Documents for Your Trip">
            <a:extLst>
              <a:ext uri="{FF2B5EF4-FFF2-40B4-BE49-F238E27FC236}">
                <a16:creationId xmlns:a16="http://schemas.microsoft.com/office/drawing/2014/main" id="{0E2DF7D8-98E8-513B-3281-1D2801628B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30" t="23614" r="15194" b="3132"/>
          <a:stretch/>
        </p:blipFill>
        <p:spPr bwMode="auto">
          <a:xfrm>
            <a:off x="2102385" y="917154"/>
            <a:ext cx="7987229" cy="5023691"/>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E010AAF4-FDCE-8F5D-4D23-B2E789CB2F10}"/>
              </a:ext>
            </a:extLst>
          </p:cNvPr>
          <p:cNvSpPr/>
          <p:nvPr/>
        </p:nvSpPr>
        <p:spPr>
          <a:xfrm>
            <a:off x="10052304" y="429658"/>
            <a:ext cx="512872" cy="67202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66F9DF30-CA0B-9554-40F8-DF6030129E4A}"/>
              </a:ext>
            </a:extLst>
          </p:cNvPr>
          <p:cNvSpPr/>
          <p:nvPr/>
        </p:nvSpPr>
        <p:spPr>
          <a:xfrm>
            <a:off x="9715959" y="216206"/>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Oval 6">
            <a:extLst>
              <a:ext uri="{FF2B5EF4-FFF2-40B4-BE49-F238E27FC236}">
                <a16:creationId xmlns:a16="http://schemas.microsoft.com/office/drawing/2014/main" id="{ACB28335-970D-9C55-A51A-72121BF6E613}"/>
              </a:ext>
            </a:extLst>
          </p:cNvPr>
          <p:cNvSpPr/>
          <p:nvPr/>
        </p:nvSpPr>
        <p:spPr>
          <a:xfrm>
            <a:off x="9953740" y="429658"/>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Oval 7">
            <a:extLst>
              <a:ext uri="{FF2B5EF4-FFF2-40B4-BE49-F238E27FC236}">
                <a16:creationId xmlns:a16="http://schemas.microsoft.com/office/drawing/2014/main" id="{0A482D1A-E293-0F48-69EA-C973FA38F8C5}"/>
              </a:ext>
            </a:extLst>
          </p:cNvPr>
          <p:cNvSpPr/>
          <p:nvPr/>
        </p:nvSpPr>
        <p:spPr>
          <a:xfrm>
            <a:off x="10021677" y="521924"/>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Oval 8">
            <a:extLst>
              <a:ext uri="{FF2B5EF4-FFF2-40B4-BE49-F238E27FC236}">
                <a16:creationId xmlns:a16="http://schemas.microsoft.com/office/drawing/2014/main" id="{9074F1BD-923A-2B3C-99E6-F5D6782F7AF7}"/>
              </a:ext>
            </a:extLst>
          </p:cNvPr>
          <p:cNvSpPr/>
          <p:nvPr/>
        </p:nvSpPr>
        <p:spPr>
          <a:xfrm>
            <a:off x="9715959" y="262339"/>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Oval 9">
            <a:extLst>
              <a:ext uri="{FF2B5EF4-FFF2-40B4-BE49-F238E27FC236}">
                <a16:creationId xmlns:a16="http://schemas.microsoft.com/office/drawing/2014/main" id="{3BD2D3F3-C4E6-DE08-9AF3-A60F3F3C29E9}"/>
              </a:ext>
            </a:extLst>
          </p:cNvPr>
          <p:cNvSpPr/>
          <p:nvPr/>
        </p:nvSpPr>
        <p:spPr>
          <a:xfrm>
            <a:off x="9994381" y="516224"/>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Oval 10">
            <a:extLst>
              <a:ext uri="{FF2B5EF4-FFF2-40B4-BE49-F238E27FC236}">
                <a16:creationId xmlns:a16="http://schemas.microsoft.com/office/drawing/2014/main" id="{89ED0D37-1962-77CE-2B63-C32946E68349}"/>
              </a:ext>
            </a:extLst>
          </p:cNvPr>
          <p:cNvSpPr/>
          <p:nvPr/>
        </p:nvSpPr>
        <p:spPr>
          <a:xfrm>
            <a:off x="9834239" y="353323"/>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D923D43C-4ED1-9552-8A80-1F1F1295A24E}"/>
              </a:ext>
            </a:extLst>
          </p:cNvPr>
          <p:cNvSpPr/>
          <p:nvPr/>
        </p:nvSpPr>
        <p:spPr>
          <a:xfrm>
            <a:off x="9779647" y="319203"/>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19385CCF-E0DC-2AE1-64F7-74DBB5E6741E}"/>
              </a:ext>
            </a:extLst>
          </p:cNvPr>
          <p:cNvSpPr/>
          <p:nvPr/>
        </p:nvSpPr>
        <p:spPr>
          <a:xfrm>
            <a:off x="9854708" y="134957"/>
            <a:ext cx="1222872" cy="7932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67714907"/>
      </p:ext>
    </p:extLst>
  </p:cSld>
  <p:clrMapOvr>
    <a:masterClrMapping/>
  </p:clrMapOvr>
  <mc:AlternateContent xmlns:mc="http://schemas.openxmlformats.org/markup-compatibility/2006" xmlns:p14="http://schemas.microsoft.com/office/powerpoint/2010/main">
    <mc:Choice Requires="p14">
      <p:transition spd="slow" p14:dur="2000" advTm="27580"/>
    </mc:Choice>
    <mc:Fallback xmlns="">
      <p:transition spd="slow" advTm="275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4B35177-996B-C172-972B-76F66D88208B}"/>
              </a:ext>
            </a:extLst>
          </p:cNvPr>
          <p:cNvPicPr>
            <a:picLocks noChangeAspect="1"/>
          </p:cNvPicPr>
          <p:nvPr/>
        </p:nvPicPr>
        <p:blipFill>
          <a:blip r:embed="rId5"/>
          <a:srcRect b="3864"/>
          <a:stretch/>
        </p:blipFill>
        <p:spPr>
          <a:xfrm>
            <a:off x="0" y="1282"/>
            <a:ext cx="12192000" cy="6856718"/>
          </a:xfrm>
          <a:prstGeom prst="rect">
            <a:avLst/>
          </a:prstGeom>
        </p:spPr>
      </p:pic>
      <p:sp>
        <p:nvSpPr>
          <p:cNvPr id="2" name="Footer Placeholder 1">
            <a:extLst>
              <a:ext uri="{FF2B5EF4-FFF2-40B4-BE49-F238E27FC236}">
                <a16:creationId xmlns:a16="http://schemas.microsoft.com/office/drawing/2014/main" id="{66074815-FEF5-1623-CDD3-C6B15C2244D5}"/>
              </a:ext>
            </a:extLst>
          </p:cNvPr>
          <p:cNvSpPr>
            <a:spLocks noGrp="1"/>
          </p:cNvSpPr>
          <p:nvPr>
            <p:ph type="ftr" sz="quarter" idx="11"/>
          </p:nvPr>
        </p:nvSpPr>
        <p:spPr>
          <a:xfrm>
            <a:off x="4038600" y="6356350"/>
            <a:ext cx="4114800" cy="365125"/>
          </a:xfrm>
        </p:spPr>
        <p:txBody>
          <a:bodyPr>
            <a:noAutofit/>
          </a:bodyPr>
          <a:lstStyle/>
          <a:p>
            <a:pPr>
              <a:lnSpc>
                <a:spcPct val="90000"/>
              </a:lnSpc>
              <a:spcAft>
                <a:spcPts val="600"/>
              </a:spcAft>
            </a:pPr>
            <a:r>
              <a:rPr lang="en-GB" b="1">
                <a:solidFill>
                  <a:srgbClr val="FF0000"/>
                </a:solidFill>
                <a:latin typeface="Times New Roman" panose="02020603050405020304" pitchFamily="18" charset="0"/>
              </a:rPr>
              <a:t>
OFFICIAL</a:t>
            </a:r>
          </a:p>
        </p:txBody>
      </p:sp>
      <p:sp>
        <p:nvSpPr>
          <p:cNvPr id="5" name="TextBox 4">
            <a:extLst>
              <a:ext uri="{FF2B5EF4-FFF2-40B4-BE49-F238E27FC236}">
                <a16:creationId xmlns:a16="http://schemas.microsoft.com/office/drawing/2014/main" id="{943BC736-C316-D3EF-5AC3-65E6E97F4EFB}"/>
              </a:ext>
            </a:extLst>
          </p:cNvPr>
          <p:cNvSpPr txBox="1"/>
          <p:nvPr/>
        </p:nvSpPr>
        <p:spPr>
          <a:xfrm>
            <a:off x="0" y="5214869"/>
            <a:ext cx="7375357" cy="1569660"/>
          </a:xfrm>
          <a:prstGeom prst="rect">
            <a:avLst/>
          </a:prstGeom>
          <a:noFill/>
        </p:spPr>
        <p:txBody>
          <a:bodyPr wrap="square" rtlCol="0">
            <a:spAutoFit/>
            <a:scene3d>
              <a:camera prst="orthographicFront"/>
              <a:lightRig rig="threePt" dir="t"/>
            </a:scene3d>
            <a:sp3d extrusionH="57150">
              <a:bevelT w="38100" h="38100" prst="convex"/>
            </a:sp3d>
          </a:bodyPr>
          <a:lstStyle/>
          <a:p>
            <a:r>
              <a:rPr lang="en-GB" sz="9600" b="1" dirty="0">
                <a:ln w="0"/>
                <a:solidFill>
                  <a:srgbClr val="356F73"/>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Be Safe</a:t>
            </a:r>
          </a:p>
        </p:txBody>
      </p:sp>
      <p:pic>
        <p:nvPicPr>
          <p:cNvPr id="16" name="Audio 15">
            <a:hlinkClick r:id="" action="ppaction://media"/>
            <a:extLst>
              <a:ext uri="{FF2B5EF4-FFF2-40B4-BE49-F238E27FC236}">
                <a16:creationId xmlns:a16="http://schemas.microsoft.com/office/drawing/2014/main" id="{1D01AB3B-A09C-7F42-51FD-13906FED61E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9573126"/>
      </p:ext>
    </p:extLst>
  </p:cSld>
  <p:clrMapOvr>
    <a:masterClrMapping/>
  </p:clrMapOvr>
  <mc:AlternateContent xmlns:mc="http://schemas.openxmlformats.org/markup-compatibility/2006" xmlns:p14="http://schemas.microsoft.com/office/powerpoint/2010/main">
    <mc:Choice Requires="p14">
      <p:transition spd="slow" p14:dur="2000" advTm="25098"/>
    </mc:Choice>
    <mc:Fallback xmlns="">
      <p:transition spd="slow" advTm="2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9"/>
          <p:cNvSpPr/>
          <p:nvPr/>
        </p:nvSpPr>
        <p:spPr>
          <a:xfrm>
            <a:off x="0" y="-1"/>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rgbClr val="FFFFFF"/>
              </a:solidFill>
            </a:endParaRPr>
          </a:p>
        </p:txBody>
      </p:sp>
      <p:sp>
        <p:nvSpPr>
          <p:cNvPr id="3" name="Rectangle 2"/>
          <p:cNvSpPr/>
          <p:nvPr/>
        </p:nvSpPr>
        <p:spPr>
          <a:xfrm>
            <a:off x="269507" y="883815"/>
            <a:ext cx="3138680" cy="523220"/>
          </a:xfrm>
          <a:prstGeom prst="rect">
            <a:avLst/>
          </a:prstGeom>
        </p:spPr>
        <p:txBody>
          <a:bodyPr wrap="none">
            <a:spAutoFit/>
          </a:bodyPr>
          <a:lstStyle/>
          <a:p>
            <a:r>
              <a:rPr lang="en-US" sz="2800" dirty="0">
                <a:solidFill>
                  <a:schemeClr val="bg1"/>
                </a:solidFill>
              </a:rPr>
              <a:t>Aims and Objectives</a:t>
            </a:r>
          </a:p>
        </p:txBody>
      </p:sp>
      <p:sp>
        <p:nvSpPr>
          <p:cNvPr id="8" name="Subtitle 2">
            <a:extLst>
              <a:ext uri="{FF2B5EF4-FFF2-40B4-BE49-F238E27FC236}">
                <a16:creationId xmlns:a16="http://schemas.microsoft.com/office/drawing/2014/main" id="{5150DC99-8C3E-764C-B495-BDA4827BF6E1}"/>
              </a:ext>
            </a:extLst>
          </p:cNvPr>
          <p:cNvSpPr txBox="1">
            <a:spLocks/>
          </p:cNvSpPr>
          <p:nvPr/>
        </p:nvSpPr>
        <p:spPr>
          <a:xfrm>
            <a:off x="152549" y="1650648"/>
            <a:ext cx="5371006" cy="3556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FFFFFF"/>
                </a:solidFill>
                <a:latin typeface="+mn-lt"/>
              </a:rPr>
              <a:t>Understand the law surrounding the use of E-Scooters and Electrically Propelled Bikes in Scotland</a:t>
            </a:r>
          </a:p>
          <a:p>
            <a:endParaRPr lang="en-GB" sz="2400" dirty="0">
              <a:solidFill>
                <a:srgbClr val="FFFFFF"/>
              </a:solidFill>
              <a:latin typeface="+mn-lt"/>
            </a:endParaRPr>
          </a:p>
          <a:p>
            <a:r>
              <a:rPr lang="en-GB" sz="2400" dirty="0">
                <a:solidFill>
                  <a:srgbClr val="FFFFFF"/>
                </a:solidFill>
                <a:latin typeface="+mn-lt"/>
              </a:rPr>
              <a:t>Understand the risks associated with their use</a:t>
            </a:r>
          </a:p>
          <a:p>
            <a:endParaRPr lang="en-GB" sz="2400" dirty="0">
              <a:solidFill>
                <a:srgbClr val="FFFFFF"/>
              </a:solidFill>
              <a:latin typeface="+mn-lt"/>
            </a:endParaRPr>
          </a:p>
          <a:p>
            <a:r>
              <a:rPr lang="en-GB" sz="2400" dirty="0">
                <a:solidFill>
                  <a:srgbClr val="FFFFFF"/>
                </a:solidFill>
                <a:latin typeface="+mn-lt"/>
              </a:rPr>
              <a:t>Understand the consequences of illegal use or misuse. </a:t>
            </a:r>
          </a:p>
          <a:p>
            <a:pPr marL="0" indent="0">
              <a:buNone/>
            </a:pPr>
            <a:endParaRPr lang="en-US" sz="2400" dirty="0">
              <a:solidFill>
                <a:srgbClr val="FFFFFF"/>
              </a:solidFill>
              <a:latin typeface="+mn-lt"/>
            </a:endParaRPr>
          </a:p>
        </p:txBody>
      </p:sp>
      <p:pic>
        <p:nvPicPr>
          <p:cNvPr id="2" name="Picture 1">
            <a:extLst>
              <a:ext uri="{FF2B5EF4-FFF2-40B4-BE49-F238E27FC236}">
                <a16:creationId xmlns:a16="http://schemas.microsoft.com/office/drawing/2014/main" id="{A12DDCC2-7EA6-8361-3C9B-D01B9A0E88C1}"/>
              </a:ext>
            </a:extLst>
          </p:cNvPr>
          <p:cNvPicPr>
            <a:picLocks noChangeAspect="1"/>
          </p:cNvPicPr>
          <p:nvPr/>
        </p:nvPicPr>
        <p:blipFill>
          <a:blip r:embed="rId5">
            <a:extLst>
              <a:ext uri="{28A0092B-C50C-407E-A947-70E740481C1C}">
                <a14:useLocalDpi xmlns:a14="http://schemas.microsoft.com/office/drawing/2010/main" val="0"/>
              </a:ext>
            </a:extLst>
          </a:blip>
          <a:srcRect r="61329"/>
          <a:stretch/>
        </p:blipFill>
        <p:spPr>
          <a:xfrm>
            <a:off x="7092307" y="2262299"/>
            <a:ext cx="3889637" cy="2333399"/>
          </a:xfrm>
          <a:prstGeom prst="rect">
            <a:avLst/>
          </a:prstGeom>
        </p:spPr>
      </p:pic>
      <p:pic>
        <p:nvPicPr>
          <p:cNvPr id="16" name="Audio 15">
            <a:hlinkClick r:id="" action="ppaction://media"/>
            <a:extLst>
              <a:ext uri="{FF2B5EF4-FFF2-40B4-BE49-F238E27FC236}">
                <a16:creationId xmlns:a16="http://schemas.microsoft.com/office/drawing/2014/main" id="{89273948-C211-2B35-75B0-98A82972E1B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838791"/>
      </p:ext>
    </p:extLst>
  </p:cSld>
  <p:clrMapOvr>
    <a:masterClrMapping/>
  </p:clrMapOvr>
  <p:transition spd="slow" advTm="22039">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6"/>
                </p:tgtEl>
              </p:cMediaNode>
            </p:audio>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F9E42033-1E6B-287C-4FDE-ED21FC211A0F}"/>
              </a:ext>
            </a:extLst>
          </p:cNvPr>
          <p:cNvSpPr/>
          <p:nvPr/>
        </p:nvSpPr>
        <p:spPr>
          <a:xfrm>
            <a:off x="3274541" y="238538"/>
            <a:ext cx="5909216" cy="5967074"/>
          </a:xfrm>
          <a:prstGeom prst="flowChartConnector">
            <a:avLst/>
          </a:prstGeom>
          <a:solidFill>
            <a:srgbClr val="53848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B1AEF2A2-E1CF-E8DB-8ACD-03A3F66D2728}"/>
              </a:ext>
            </a:extLst>
          </p:cNvPr>
          <p:cNvSpPr txBox="1"/>
          <p:nvPr/>
        </p:nvSpPr>
        <p:spPr>
          <a:xfrm>
            <a:off x="4090086" y="1161536"/>
            <a:ext cx="4411363" cy="3600986"/>
          </a:xfrm>
          <a:prstGeom prst="rect">
            <a:avLst/>
          </a:prstGeom>
          <a:noFill/>
        </p:spPr>
        <p:txBody>
          <a:bodyPr wrap="square" rtlCol="0">
            <a:spAutoFit/>
          </a:bodyPr>
          <a:lstStyle/>
          <a:p>
            <a:pPr algn="ctr"/>
            <a:r>
              <a:rPr lang="en-GB" sz="3600" b="1" dirty="0">
                <a:solidFill>
                  <a:srgbClr val="FFFFFF"/>
                </a:solidFill>
                <a:latin typeface="Verdana" panose="020B0604030504040204" pitchFamily="34" charset="0"/>
                <a:ea typeface="Verdana" panose="020B0604030504040204" pitchFamily="34" charset="0"/>
              </a:rPr>
              <a:t>FEEDBACK</a:t>
            </a:r>
          </a:p>
          <a:p>
            <a:pPr algn="ctr"/>
            <a:endParaRPr lang="en-GB" sz="2400" b="1" dirty="0">
              <a:solidFill>
                <a:srgbClr val="FFFFFF"/>
              </a:solidFill>
              <a:latin typeface="Verdana" panose="020B0604030504040204" pitchFamily="34" charset="0"/>
              <a:ea typeface="Verdana" panose="020B0604030504040204" pitchFamily="34" charset="0"/>
            </a:endParaRPr>
          </a:p>
          <a:p>
            <a:pPr algn="ctr"/>
            <a:r>
              <a:rPr lang="en-GB" sz="2800" b="1" dirty="0">
                <a:solidFill>
                  <a:srgbClr val="FFFFFF"/>
                </a:solidFill>
                <a:latin typeface="Verdana" panose="020B0604030504040204" pitchFamily="34" charset="0"/>
                <a:ea typeface="Verdana" panose="020B0604030504040204" pitchFamily="34" charset="0"/>
              </a:rPr>
              <a:t>WE WANT TO HEAR YOUR FEEDBACK AS THIS WILL HELP US IMPROVE AND DEVELOP THIS  RESOURCE.</a:t>
            </a:r>
          </a:p>
        </p:txBody>
      </p:sp>
      <p:sp>
        <p:nvSpPr>
          <p:cNvPr id="5" name="Rectangle: Rounded Corners 4">
            <a:extLst>
              <a:ext uri="{FF2B5EF4-FFF2-40B4-BE49-F238E27FC236}">
                <a16:creationId xmlns:a16="http://schemas.microsoft.com/office/drawing/2014/main" id="{F4A8D321-EAA7-17F0-5E92-567E87A2EA18}"/>
              </a:ext>
            </a:extLst>
          </p:cNvPr>
          <p:cNvSpPr/>
          <p:nvPr/>
        </p:nvSpPr>
        <p:spPr>
          <a:xfrm>
            <a:off x="-1139059" y="6205612"/>
            <a:ext cx="891924" cy="652388"/>
          </a:xfrm>
          <a:prstGeom prst="roundRect">
            <a:avLst/>
          </a:prstGeom>
          <a:blipFill>
            <a:blip r:embed="rId5">
              <a:extLst>
                <a:ext uri="{BEBA8EAE-BF5A-486C-A8C5-ECC9F3942E4B}">
                  <a14:imgProps xmlns:a14="http://schemas.microsoft.com/office/drawing/2010/main">
                    <a14:imgLayer r:embed="rId6">
                      <a14:imgEffect>
                        <a14:backgroundRemoval t="1907" b="95975" l="9398" r="91165">
                          <a14:foregroundMark x1="71429" y1="5297" x2="71429" y2="5297"/>
                          <a14:foregroundMark x1="75376" y1="1907" x2="75376" y2="1907"/>
                          <a14:foregroundMark x1="91353" y1="83475" x2="91353" y2="83475"/>
                          <a14:foregroundMark x1="84774" y1="95975" x2="84774" y2="95975"/>
                        </a14:backgroundRemoval>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a:p>
        </p:txBody>
      </p:sp>
      <p:pic>
        <p:nvPicPr>
          <p:cNvPr id="6" name="Picture 5">
            <a:extLst>
              <a:ext uri="{FF2B5EF4-FFF2-40B4-BE49-F238E27FC236}">
                <a16:creationId xmlns:a16="http://schemas.microsoft.com/office/drawing/2014/main" id="{436C4794-F424-4A02-3BB7-309C7E6ABA9D}"/>
              </a:ext>
            </a:extLst>
          </p:cNvPr>
          <p:cNvPicPr>
            <a:picLocks noChangeAspect="1"/>
          </p:cNvPicPr>
          <p:nvPr/>
        </p:nvPicPr>
        <p:blipFill>
          <a:blip r:embed="rId7"/>
          <a:stretch>
            <a:fillRect/>
          </a:stretch>
        </p:blipFill>
        <p:spPr>
          <a:xfrm>
            <a:off x="-95201" y="5583747"/>
            <a:ext cx="1276773" cy="1276773"/>
          </a:xfrm>
          <a:prstGeom prst="rect">
            <a:avLst/>
          </a:prstGeom>
        </p:spPr>
      </p:pic>
      <p:pic>
        <p:nvPicPr>
          <p:cNvPr id="7" name="Picture 6" descr="A qr code on a green background&#10;&#10;AI-generated content may be incorrect.">
            <a:extLst>
              <a:ext uri="{FF2B5EF4-FFF2-40B4-BE49-F238E27FC236}">
                <a16:creationId xmlns:a16="http://schemas.microsoft.com/office/drawing/2014/main" id="{5E3EB1D2-418A-9D10-282F-412BD4EF3B6D}"/>
              </a:ext>
            </a:extLst>
          </p:cNvPr>
          <p:cNvPicPr>
            <a:picLocks noChangeAspect="1"/>
          </p:cNvPicPr>
          <p:nvPr/>
        </p:nvPicPr>
        <p:blipFill>
          <a:blip r:embed="rId8">
            <a:extLst>
              <a:ext uri="{28A0092B-C50C-407E-A947-70E740481C1C}">
                <a14:useLocalDpi xmlns:a14="http://schemas.microsoft.com/office/drawing/2010/main" val="0"/>
              </a:ext>
            </a:extLst>
          </a:blip>
          <a:srcRect l="18945" t="36308" r="20216" b="14615"/>
          <a:stretch/>
        </p:blipFill>
        <p:spPr>
          <a:xfrm>
            <a:off x="9835978" y="4560902"/>
            <a:ext cx="2063580" cy="1970904"/>
          </a:xfrm>
          <a:prstGeom prst="rect">
            <a:avLst/>
          </a:prstGeom>
        </p:spPr>
      </p:pic>
      <p:pic>
        <p:nvPicPr>
          <p:cNvPr id="11" name="Audio 10">
            <a:hlinkClick r:id="" action="ppaction://media"/>
            <a:extLst>
              <a:ext uri="{FF2B5EF4-FFF2-40B4-BE49-F238E27FC236}">
                <a16:creationId xmlns:a16="http://schemas.microsoft.com/office/drawing/2014/main" id="{CA71688F-1D9E-D60E-9D50-C699E85CEE8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78071796"/>
      </p:ext>
    </p:extLst>
  </p:cSld>
  <p:clrMapOvr>
    <a:masterClrMapping/>
  </p:clrMapOvr>
  <p:transition spd="slow" advTm="10330">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500"/>
                                        <p:tgtEl>
                                          <p:spTgt spid="2"/>
                                        </p:tgtEl>
                                      </p:cBhvr>
                                    </p:animEffect>
                                  </p:childTnLst>
                                </p:cTn>
                              </p:par>
                            </p:childTnLst>
                          </p:cTn>
                        </p:par>
                        <p:par>
                          <p:cTn id="10" fill="hold">
                            <p:stCondLst>
                              <p:cond delay="500"/>
                            </p:stCondLst>
                            <p:childTnLst>
                              <p:par>
                                <p:cTn id="11" presetID="2" presetClass="exit" presetSubtype="2" fill="hold" nodeType="afterEffect">
                                  <p:stCondLst>
                                    <p:cond delay="500"/>
                                  </p:stCondLst>
                                  <p:childTnLst>
                                    <p:anim calcmode="lin" valueType="num">
                                      <p:cBhvr additive="base">
                                        <p:cTn id="12" dur="3000"/>
                                        <p:tgtEl>
                                          <p:spTgt spid="6"/>
                                        </p:tgtEl>
                                        <p:attrNameLst>
                                          <p:attrName>ppt_x</p:attrName>
                                        </p:attrNameLst>
                                      </p:cBhvr>
                                      <p:tavLst>
                                        <p:tav tm="0">
                                          <p:val>
                                            <p:strVal val="ppt_x"/>
                                          </p:val>
                                        </p:tav>
                                        <p:tav tm="100000">
                                          <p:val>
                                            <p:strVal val="1+ppt_w/2"/>
                                          </p:val>
                                        </p:tav>
                                      </p:tavLst>
                                    </p:anim>
                                    <p:anim calcmode="lin" valueType="num">
                                      <p:cBhvr additive="base">
                                        <p:cTn id="13" dur="3000"/>
                                        <p:tgtEl>
                                          <p:spTgt spid="6"/>
                                        </p:tgtEl>
                                        <p:attrNameLst>
                                          <p:attrName>ppt_y</p:attrName>
                                        </p:attrNameLst>
                                      </p:cBhvr>
                                      <p:tavLst>
                                        <p:tav tm="0">
                                          <p:val>
                                            <p:strVal val="ppt_y"/>
                                          </p:val>
                                        </p:tav>
                                        <p:tav tm="100000">
                                          <p:val>
                                            <p:strVal val="ppt_y"/>
                                          </p:val>
                                        </p:tav>
                                      </p:tavLst>
                                    </p:anim>
                                    <p:set>
                                      <p:cBhvr>
                                        <p:cTn id="14" dur="1" fill="hold">
                                          <p:stCondLst>
                                            <p:cond delay="29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2" fill="hold" grpId="0" nodeType="clickEffect">
                                  <p:stCondLst>
                                    <p:cond delay="700"/>
                                  </p:stCondLst>
                                  <p:childTnLst>
                                    <p:anim calcmode="lin" valueType="num">
                                      <p:cBhvr additive="base">
                                        <p:cTn id="18" dur="2750"/>
                                        <p:tgtEl>
                                          <p:spTgt spid="5"/>
                                        </p:tgtEl>
                                        <p:attrNameLst>
                                          <p:attrName>ppt_x</p:attrName>
                                        </p:attrNameLst>
                                      </p:cBhvr>
                                      <p:tavLst>
                                        <p:tav tm="0">
                                          <p:val>
                                            <p:strVal val="ppt_x"/>
                                          </p:val>
                                        </p:tav>
                                        <p:tav tm="100000">
                                          <p:val>
                                            <p:strVal val="1+ppt_w/2"/>
                                          </p:val>
                                        </p:tav>
                                      </p:tavLst>
                                    </p:anim>
                                    <p:anim calcmode="lin" valueType="num">
                                      <p:cBhvr additive="base">
                                        <p:cTn id="19" dur="2750"/>
                                        <p:tgtEl>
                                          <p:spTgt spid="5"/>
                                        </p:tgtEl>
                                        <p:attrNameLst>
                                          <p:attrName>ppt_y</p:attrName>
                                        </p:attrNameLst>
                                      </p:cBhvr>
                                      <p:tavLst>
                                        <p:tav tm="0">
                                          <p:val>
                                            <p:strVal val="ppt_y"/>
                                          </p:val>
                                        </p:tav>
                                        <p:tav tm="100000">
                                          <p:val>
                                            <p:strVal val="ppt_y"/>
                                          </p:val>
                                        </p:tav>
                                      </p:tavLst>
                                    </p:anim>
                                    <p:set>
                                      <p:cBhvr>
                                        <p:cTn id="20" dur="1" fill="hold">
                                          <p:stCondLst>
                                            <p:cond delay="2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2" grpId="0"/>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a:xfrm>
            <a:off x="-89004" y="6524994"/>
            <a:ext cx="3859795" cy="304801"/>
          </a:xfrm>
        </p:spPr>
        <p:txBody>
          <a:bodyPr/>
          <a:lstStyle/>
          <a:p>
            <a:r>
              <a:rPr lang="en-US" b="1">
                <a:solidFill>
                  <a:srgbClr val="FF0000"/>
                </a:solidFill>
                <a:latin typeface="Times New Roman" panose="02020603050405020304" pitchFamily="18" charset="0"/>
              </a:rPr>
              <a:t>
OFFICIAL</a:t>
            </a:r>
            <a:endParaRPr lang="en-US" b="1" dirty="0">
              <a:solidFill>
                <a:srgbClr val="FF0000"/>
              </a:solidFill>
              <a:latin typeface="Times New Roman" panose="02020603050405020304" pitchFamily="18"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6166" y="1121299"/>
            <a:ext cx="10058400" cy="2333399"/>
          </a:xfrm>
          <a:prstGeom prst="rect">
            <a:avLst/>
          </a:prstGeom>
        </p:spPr>
      </p:pic>
      <p:sp>
        <p:nvSpPr>
          <p:cNvPr id="11" name="TextBox 10">
            <a:extLst>
              <a:ext uri="{FF2B5EF4-FFF2-40B4-BE49-F238E27FC236}">
                <a16:creationId xmlns:a16="http://schemas.microsoft.com/office/drawing/2014/main" id="{53BC90FA-E1B8-4CD0-91A4-0621F6A0E543}"/>
              </a:ext>
            </a:extLst>
          </p:cNvPr>
          <p:cNvSpPr txBox="1"/>
          <p:nvPr/>
        </p:nvSpPr>
        <p:spPr>
          <a:xfrm>
            <a:off x="1398573" y="4498667"/>
            <a:ext cx="937358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dirty="0">
                <a:solidFill>
                  <a:srgbClr val="538488"/>
                </a:solidFill>
                <a:latin typeface="Calibri"/>
                <a:cs typeface="Calibri"/>
              </a:rPr>
              <a:t>PolicingTogetherChildrenandYoungPeople@scotland.police.uk</a:t>
            </a:r>
          </a:p>
        </p:txBody>
      </p:sp>
      <p:pic>
        <p:nvPicPr>
          <p:cNvPr id="7" name="Audio 6">
            <a:hlinkClick r:id="" action="ppaction://media"/>
            <a:extLst>
              <a:ext uri="{FF2B5EF4-FFF2-40B4-BE49-F238E27FC236}">
                <a16:creationId xmlns:a16="http://schemas.microsoft.com/office/drawing/2014/main" id="{14BDC5E1-8657-09A0-A06B-F798DA11B25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12492171"/>
      </p:ext>
    </p:extLst>
  </p:cSld>
  <p:clrMapOvr>
    <a:masterClrMapping/>
  </p:clrMapOvr>
  <p:transition spd="slow" advTm="524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9"/>
          <p:cNvSpPr/>
          <p:nvPr/>
        </p:nvSpPr>
        <p:spPr>
          <a:xfrm>
            <a:off x="0" y="-1"/>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rgbClr val="FFFFFF"/>
              </a:solidFill>
            </a:endParaRPr>
          </a:p>
        </p:txBody>
      </p:sp>
      <p:sp>
        <p:nvSpPr>
          <p:cNvPr id="3" name="Rectangle 2"/>
          <p:cNvSpPr/>
          <p:nvPr/>
        </p:nvSpPr>
        <p:spPr>
          <a:xfrm>
            <a:off x="269507" y="883815"/>
            <a:ext cx="3866828" cy="523220"/>
          </a:xfrm>
          <a:prstGeom prst="rect">
            <a:avLst/>
          </a:prstGeom>
        </p:spPr>
        <p:txBody>
          <a:bodyPr wrap="none">
            <a:spAutoFit/>
          </a:bodyPr>
          <a:lstStyle/>
          <a:p>
            <a:r>
              <a:rPr lang="en-US" sz="2800" dirty="0">
                <a:solidFill>
                  <a:schemeClr val="bg1"/>
                </a:solidFill>
                <a:latin typeface="Verdana" panose="020B0604030504040204" pitchFamily="34" charset="0"/>
                <a:ea typeface="Verdana" panose="020B0604030504040204" pitchFamily="34" charset="0"/>
              </a:rPr>
              <a:t>Aims and Objectives</a:t>
            </a:r>
          </a:p>
        </p:txBody>
      </p:sp>
      <p:sp>
        <p:nvSpPr>
          <p:cNvPr id="8" name="Subtitle 2">
            <a:extLst>
              <a:ext uri="{FF2B5EF4-FFF2-40B4-BE49-F238E27FC236}">
                <a16:creationId xmlns:a16="http://schemas.microsoft.com/office/drawing/2014/main" id="{5150DC99-8C3E-764C-B495-BDA4827BF6E1}"/>
              </a:ext>
            </a:extLst>
          </p:cNvPr>
          <p:cNvSpPr txBox="1">
            <a:spLocks/>
          </p:cNvSpPr>
          <p:nvPr/>
        </p:nvSpPr>
        <p:spPr>
          <a:xfrm>
            <a:off x="152549" y="1650648"/>
            <a:ext cx="5371006" cy="355670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dirty="0">
                <a:solidFill>
                  <a:srgbClr val="FFFFFF"/>
                </a:solidFill>
                <a:latin typeface="Verdana" panose="020B0604030504040204" pitchFamily="34" charset="0"/>
                <a:ea typeface="Verdana" panose="020B0604030504040204" pitchFamily="34" charset="0"/>
              </a:rPr>
              <a:t>Understand the law surrounding the use of E-Scooters and Electrically Propelled Bikes in Scotland</a:t>
            </a:r>
          </a:p>
          <a:p>
            <a:endParaRPr lang="en-GB" sz="2400" dirty="0">
              <a:solidFill>
                <a:srgbClr val="FFFFFF"/>
              </a:solidFill>
              <a:latin typeface="Verdana" panose="020B0604030504040204" pitchFamily="34" charset="0"/>
              <a:ea typeface="Verdana" panose="020B0604030504040204" pitchFamily="34" charset="0"/>
            </a:endParaRPr>
          </a:p>
          <a:p>
            <a:r>
              <a:rPr lang="en-GB" sz="2400" dirty="0">
                <a:solidFill>
                  <a:srgbClr val="FFFFFF"/>
                </a:solidFill>
                <a:latin typeface="Verdana" panose="020B0604030504040204" pitchFamily="34" charset="0"/>
                <a:ea typeface="Verdana" panose="020B0604030504040204" pitchFamily="34" charset="0"/>
              </a:rPr>
              <a:t>Understand the risks associated with their use</a:t>
            </a:r>
          </a:p>
          <a:p>
            <a:endParaRPr lang="en-GB" sz="2400" dirty="0">
              <a:solidFill>
                <a:srgbClr val="FFFFFF"/>
              </a:solidFill>
              <a:latin typeface="Verdana" panose="020B0604030504040204" pitchFamily="34" charset="0"/>
              <a:ea typeface="Verdana" panose="020B0604030504040204" pitchFamily="34" charset="0"/>
            </a:endParaRPr>
          </a:p>
          <a:p>
            <a:r>
              <a:rPr lang="en-GB" sz="2400" dirty="0">
                <a:solidFill>
                  <a:srgbClr val="FFFFFF"/>
                </a:solidFill>
                <a:latin typeface="Verdana" panose="020B0604030504040204" pitchFamily="34" charset="0"/>
                <a:ea typeface="Verdana" panose="020B0604030504040204" pitchFamily="34" charset="0"/>
              </a:rPr>
              <a:t>Understand the consequences of illegal use or misuse. </a:t>
            </a:r>
          </a:p>
          <a:p>
            <a:pPr marL="0" indent="0">
              <a:buNone/>
            </a:pPr>
            <a:endParaRPr lang="en-US" sz="2400" dirty="0">
              <a:solidFill>
                <a:srgbClr val="FFFFFF"/>
              </a:solidFill>
              <a:latin typeface="+mn-lt"/>
            </a:endParaRPr>
          </a:p>
        </p:txBody>
      </p:sp>
      <p:pic>
        <p:nvPicPr>
          <p:cNvPr id="2" name="Picture 1">
            <a:extLst>
              <a:ext uri="{FF2B5EF4-FFF2-40B4-BE49-F238E27FC236}">
                <a16:creationId xmlns:a16="http://schemas.microsoft.com/office/drawing/2014/main" id="{A12DDCC2-7EA6-8361-3C9B-D01B9A0E88C1}"/>
              </a:ext>
            </a:extLst>
          </p:cNvPr>
          <p:cNvPicPr>
            <a:picLocks noChangeAspect="1"/>
          </p:cNvPicPr>
          <p:nvPr/>
        </p:nvPicPr>
        <p:blipFill>
          <a:blip r:embed="rId5">
            <a:extLst>
              <a:ext uri="{28A0092B-C50C-407E-A947-70E740481C1C}">
                <a14:useLocalDpi xmlns:a14="http://schemas.microsoft.com/office/drawing/2010/main" val="0"/>
              </a:ext>
            </a:extLst>
          </a:blip>
          <a:srcRect r="61329"/>
          <a:stretch/>
        </p:blipFill>
        <p:spPr>
          <a:xfrm>
            <a:off x="7092307" y="2262299"/>
            <a:ext cx="3889637" cy="2333399"/>
          </a:xfrm>
          <a:prstGeom prst="rect">
            <a:avLst/>
          </a:prstGeom>
        </p:spPr>
      </p:pic>
      <p:pic>
        <p:nvPicPr>
          <p:cNvPr id="20" name="Audio 19">
            <a:hlinkClick r:id="" action="ppaction://media"/>
            <a:extLst>
              <a:ext uri="{FF2B5EF4-FFF2-40B4-BE49-F238E27FC236}">
                <a16:creationId xmlns:a16="http://schemas.microsoft.com/office/drawing/2014/main" id="{380F8D16-045F-F381-B25A-1698CF8C280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70211616"/>
      </p:ext>
    </p:extLst>
  </p:cSld>
  <p:clrMapOvr>
    <a:masterClrMapping/>
  </p:clrMapOvr>
  <p:transition spd="slow" advTm="26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0"/>
                </p:tgtEl>
              </p:cMediaNode>
            </p:audio>
          </p:childTnLst>
        </p:cTn>
      </p:par>
    </p:tnLst>
    <p:bldLst>
      <p:bldP spid="3"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29"/>
          <p:cNvSpPr/>
          <p:nvPr/>
        </p:nvSpPr>
        <p:spPr>
          <a:xfrm rot="10800000">
            <a:off x="6117266"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Content Placeholder 2"/>
          <p:cNvSpPr txBox="1">
            <a:spLocks/>
          </p:cNvSpPr>
          <p:nvPr/>
        </p:nvSpPr>
        <p:spPr>
          <a:xfrm>
            <a:off x="7750678" y="2877272"/>
            <a:ext cx="4028945" cy="283586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dirty="0">
                <a:solidFill>
                  <a:schemeClr val="bg1"/>
                </a:solidFill>
                <a:latin typeface="Verdana" panose="020B0604030504040204" pitchFamily="34" charset="0"/>
                <a:ea typeface="Verdana" panose="020B0604030504040204" pitchFamily="34" charset="0"/>
              </a:rPr>
              <a:t>What is an </a:t>
            </a:r>
          </a:p>
          <a:p>
            <a:pPr marL="0" indent="0">
              <a:buNone/>
            </a:pPr>
            <a:r>
              <a:rPr lang="en-GB" sz="4000" dirty="0">
                <a:solidFill>
                  <a:schemeClr val="bg1"/>
                </a:solidFill>
                <a:latin typeface="Verdana" panose="020B0604030504040204" pitchFamily="34" charset="0"/>
                <a:ea typeface="Verdana" panose="020B0604030504040204" pitchFamily="34" charset="0"/>
              </a:rPr>
              <a:t>E-Scooter?</a:t>
            </a:r>
            <a:endParaRPr lang="en-GB" sz="4000" dirty="0">
              <a:latin typeface="Verdana" panose="020B0604030504040204" pitchFamily="34" charset="0"/>
              <a:ea typeface="Verdana" panose="020B0604030504040204" pitchFamily="34" charset="0"/>
            </a:endParaRPr>
          </a:p>
        </p:txBody>
      </p:sp>
      <p:sp>
        <p:nvSpPr>
          <p:cNvPr id="4" name="Rectangle: Rounded Corners 3">
            <a:extLst>
              <a:ext uri="{FF2B5EF4-FFF2-40B4-BE49-F238E27FC236}">
                <a16:creationId xmlns:a16="http://schemas.microsoft.com/office/drawing/2014/main" id="{F4A8D321-EAA7-17F0-5E92-567E87A2EA18}"/>
              </a:ext>
            </a:extLst>
          </p:cNvPr>
          <p:cNvSpPr/>
          <p:nvPr/>
        </p:nvSpPr>
        <p:spPr>
          <a:xfrm>
            <a:off x="613420" y="1144866"/>
            <a:ext cx="4568268" cy="4568268"/>
          </a:xfrm>
          <a:prstGeom prst="round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Audio 9">
            <a:hlinkClick r:id="" action="ppaction://media"/>
            <a:extLst>
              <a:ext uri="{FF2B5EF4-FFF2-40B4-BE49-F238E27FC236}">
                <a16:creationId xmlns:a16="http://schemas.microsoft.com/office/drawing/2014/main" id="{AA9443C7-0A6A-0E5A-CDD9-01A734AE37C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61372617"/>
      </p:ext>
    </p:extLst>
  </p:cSld>
  <p:clrMapOvr>
    <a:masterClrMapping/>
  </p:clrMapOvr>
  <p:transition spd="slow" advTm="4997">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29"/>
          <p:cNvSpPr/>
          <p:nvPr/>
        </p:nvSpPr>
        <p:spPr>
          <a:xfrm rot="10800000">
            <a:off x="-2606040" y="-1"/>
            <a:ext cx="1479804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3" name="Content Placeholder 2"/>
          <p:cNvSpPr txBox="1">
            <a:spLocks/>
          </p:cNvSpPr>
          <p:nvPr/>
        </p:nvSpPr>
        <p:spPr>
          <a:xfrm>
            <a:off x="2146656" y="1663313"/>
            <a:ext cx="7898688" cy="17656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Verdana" panose="020B0604030504040204" pitchFamily="34" charset="0"/>
                <a:ea typeface="Verdana" panose="020B0604030504040204" pitchFamily="34" charset="0"/>
              </a:rPr>
              <a:t>An e-scooter is a two-wheeled ride-on toy or vehicle that has a small motor to make it go. You stand on it, hold the handlebars, and press a button or lever to move forward. It’s like a regular scooter, but it doesn’t need you to push with your foot – it runs on a battery instead. </a:t>
            </a:r>
          </a:p>
          <a:p>
            <a:pPr marL="0" indent="0">
              <a:buNone/>
            </a:pPr>
            <a:endParaRPr lang="en-GB" sz="2400" dirty="0"/>
          </a:p>
        </p:txBody>
      </p:sp>
      <p:pic>
        <p:nvPicPr>
          <p:cNvPr id="15" name="Audio 14">
            <a:hlinkClick r:id="" action="ppaction://media"/>
            <a:extLst>
              <a:ext uri="{FF2B5EF4-FFF2-40B4-BE49-F238E27FC236}">
                <a16:creationId xmlns:a16="http://schemas.microsoft.com/office/drawing/2014/main" id="{AB39D6FA-496B-4682-AEC3-DE909B1ACF5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2" name="Picture 1">
            <a:extLst>
              <a:ext uri="{FF2B5EF4-FFF2-40B4-BE49-F238E27FC236}">
                <a16:creationId xmlns:a16="http://schemas.microsoft.com/office/drawing/2014/main" id="{67B67ADA-BD3E-38A9-D534-1788BC08D583}"/>
              </a:ext>
            </a:extLst>
          </p:cNvPr>
          <p:cNvPicPr>
            <a:picLocks noChangeAspect="1"/>
          </p:cNvPicPr>
          <p:nvPr/>
        </p:nvPicPr>
        <p:blipFill>
          <a:blip r:embed="rId6"/>
          <a:stretch>
            <a:fillRect/>
          </a:stretch>
        </p:blipFill>
        <p:spPr>
          <a:xfrm>
            <a:off x="-174233" y="5740506"/>
            <a:ext cx="1422265" cy="1117494"/>
          </a:xfrm>
          <a:prstGeom prst="rect">
            <a:avLst/>
          </a:prstGeom>
        </p:spPr>
      </p:pic>
    </p:spTree>
    <p:extLst>
      <p:ext uri="{BB962C8B-B14F-4D97-AF65-F5344CB8AC3E}">
        <p14:creationId xmlns:p14="http://schemas.microsoft.com/office/powerpoint/2010/main" val="3829236614"/>
      </p:ext>
    </p:extLst>
  </p:cSld>
  <p:clrMapOvr>
    <a:masterClrMapping/>
  </p:clrMapOvr>
  <p:transition spd="slow" advTm="2165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1"/>
                            </p:stCondLst>
                            <p:childTnLst>
                              <p:par>
                                <p:cTn id="8" presetID="2" presetClass="exit" presetSubtype="2" fill="hold" nodeType="afterEffect">
                                  <p:stCondLst>
                                    <p:cond delay="500"/>
                                  </p:stCondLst>
                                  <p:childTnLst>
                                    <p:anim calcmode="lin" valueType="num">
                                      <p:cBhvr additive="base">
                                        <p:cTn id="9" dur="3000"/>
                                        <p:tgtEl>
                                          <p:spTgt spid="2"/>
                                        </p:tgtEl>
                                        <p:attrNameLst>
                                          <p:attrName>ppt_x</p:attrName>
                                        </p:attrNameLst>
                                      </p:cBhvr>
                                      <p:tavLst>
                                        <p:tav tm="0">
                                          <p:val>
                                            <p:strVal val="ppt_x"/>
                                          </p:val>
                                        </p:tav>
                                        <p:tav tm="100000">
                                          <p:val>
                                            <p:strVal val="1+ppt_w/2"/>
                                          </p:val>
                                        </p:tav>
                                      </p:tavLst>
                                    </p:anim>
                                    <p:anim calcmode="lin" valueType="num">
                                      <p:cBhvr additive="base">
                                        <p:cTn id="10" dur="3000"/>
                                        <p:tgtEl>
                                          <p:spTgt spid="2"/>
                                        </p:tgtEl>
                                        <p:attrNameLst>
                                          <p:attrName>ppt_y</p:attrName>
                                        </p:attrNameLst>
                                      </p:cBhvr>
                                      <p:tavLst>
                                        <p:tav tm="0">
                                          <p:val>
                                            <p:strVal val="ppt_y"/>
                                          </p:val>
                                        </p:tav>
                                        <p:tav tm="100000">
                                          <p:val>
                                            <p:strVal val="ppt_y"/>
                                          </p:val>
                                        </p:tav>
                                      </p:tavLst>
                                    </p:anim>
                                    <p:set>
                                      <p:cBhvr>
                                        <p:cTn id="11"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29"/>
          <p:cNvSpPr/>
          <p:nvPr/>
        </p:nvSpPr>
        <p:spPr>
          <a:xfrm>
            <a:off x="0"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2000" dirty="0">
              <a:solidFill>
                <a:schemeClr val="tx1"/>
              </a:solidFill>
            </a:endParaRPr>
          </a:p>
        </p:txBody>
      </p:sp>
      <p:sp>
        <p:nvSpPr>
          <p:cNvPr id="3" name="TextBox 2"/>
          <p:cNvSpPr txBox="1"/>
          <p:nvPr/>
        </p:nvSpPr>
        <p:spPr>
          <a:xfrm>
            <a:off x="1061002" y="2459504"/>
            <a:ext cx="3973996" cy="2554545"/>
          </a:xfrm>
          <a:prstGeom prst="rect">
            <a:avLst/>
          </a:prstGeom>
          <a:noFill/>
        </p:spPr>
        <p:txBody>
          <a:bodyPr wrap="square" rtlCol="0">
            <a:spAutoFit/>
          </a:bodyPr>
          <a:lstStyle/>
          <a:p>
            <a:r>
              <a:rPr lang="en-GB" sz="4000" dirty="0">
                <a:solidFill>
                  <a:schemeClr val="bg1"/>
                </a:solidFill>
                <a:latin typeface="Verdana" panose="020B0604030504040204" pitchFamily="34" charset="0"/>
                <a:ea typeface="Verdana" panose="020B0604030504040204" pitchFamily="34" charset="0"/>
              </a:rPr>
              <a:t>What is an electrically propelled bike?</a:t>
            </a:r>
          </a:p>
        </p:txBody>
      </p:sp>
      <p:sp>
        <p:nvSpPr>
          <p:cNvPr id="6" name="Rectangle: Rounded Corners 5">
            <a:extLst>
              <a:ext uri="{FF2B5EF4-FFF2-40B4-BE49-F238E27FC236}">
                <a16:creationId xmlns:a16="http://schemas.microsoft.com/office/drawing/2014/main" id="{BB77BA6D-BE95-1855-F7DF-83730DE96913}"/>
              </a:ext>
            </a:extLst>
          </p:cNvPr>
          <p:cNvSpPr/>
          <p:nvPr/>
        </p:nvSpPr>
        <p:spPr>
          <a:xfrm>
            <a:off x="6822196" y="1251672"/>
            <a:ext cx="4568268" cy="4568268"/>
          </a:xfrm>
          <a:prstGeom prst="round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Audio 10">
            <a:hlinkClick r:id="" action="ppaction://media"/>
            <a:extLst>
              <a:ext uri="{FF2B5EF4-FFF2-40B4-BE49-F238E27FC236}">
                <a16:creationId xmlns:a16="http://schemas.microsoft.com/office/drawing/2014/main" id="{4F4A43D3-FFF7-873F-8F6E-C1965A33C4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7451333"/>
      </p:ext>
    </p:extLst>
  </p:cSld>
  <p:clrMapOvr>
    <a:masterClrMapping/>
  </p:clrMapOvr>
  <p:transition spd="slow" advTm="5222">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29"/>
          <p:cNvSpPr/>
          <p:nvPr/>
        </p:nvSpPr>
        <p:spPr>
          <a:xfrm rot="10800000">
            <a:off x="-2606040" y="0"/>
            <a:ext cx="1479804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3" name="Content Placeholder 2"/>
          <p:cNvSpPr txBox="1">
            <a:spLocks/>
          </p:cNvSpPr>
          <p:nvPr/>
        </p:nvSpPr>
        <p:spPr>
          <a:xfrm>
            <a:off x="1689652" y="1256852"/>
            <a:ext cx="8362652" cy="428918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Verdana" panose="020B0604030504040204" pitchFamily="34" charset="0"/>
                <a:ea typeface="Verdana" panose="020B0604030504040204" pitchFamily="34" charset="0"/>
              </a:rPr>
              <a:t>An electrically propelled bike is a bike with two wheels that uses an electric motor and a battery to make it go, instead of using an engine. The throttle is on the handlebars. It looks a lot like a regular motorbike but doesn’t make loud noises or have exhaust pipes. Some of these bikes also have pedals just like a regular bicycle. </a:t>
            </a:r>
          </a:p>
          <a:p>
            <a:pPr marL="0" indent="0">
              <a:buNone/>
            </a:pPr>
            <a:endParaRPr lang="en-GB" sz="2400" dirty="0"/>
          </a:p>
        </p:txBody>
      </p:sp>
      <p:pic>
        <p:nvPicPr>
          <p:cNvPr id="14" name="Audio 13">
            <a:hlinkClick r:id="" action="ppaction://media"/>
            <a:extLst>
              <a:ext uri="{FF2B5EF4-FFF2-40B4-BE49-F238E27FC236}">
                <a16:creationId xmlns:a16="http://schemas.microsoft.com/office/drawing/2014/main" id="{2B42B5E3-2D1E-B539-3E93-3BA6A5E725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pic>
        <p:nvPicPr>
          <p:cNvPr id="2" name="Picture 1">
            <a:extLst>
              <a:ext uri="{FF2B5EF4-FFF2-40B4-BE49-F238E27FC236}">
                <a16:creationId xmlns:a16="http://schemas.microsoft.com/office/drawing/2014/main" id="{3EAA4EAD-C3C8-6141-C4CA-F5B489ACFCE9}"/>
              </a:ext>
            </a:extLst>
          </p:cNvPr>
          <p:cNvPicPr>
            <a:picLocks noChangeAspect="1"/>
          </p:cNvPicPr>
          <p:nvPr/>
        </p:nvPicPr>
        <p:blipFill>
          <a:blip r:embed="rId6"/>
          <a:stretch>
            <a:fillRect/>
          </a:stretch>
        </p:blipFill>
        <p:spPr>
          <a:xfrm>
            <a:off x="0" y="5375189"/>
            <a:ext cx="1482811" cy="1482811"/>
          </a:xfrm>
          <a:prstGeom prst="rect">
            <a:avLst/>
          </a:prstGeom>
        </p:spPr>
      </p:pic>
    </p:spTree>
    <p:extLst>
      <p:ext uri="{BB962C8B-B14F-4D97-AF65-F5344CB8AC3E}">
        <p14:creationId xmlns:p14="http://schemas.microsoft.com/office/powerpoint/2010/main" val="4126632849"/>
      </p:ext>
    </p:extLst>
  </p:cSld>
  <p:clrMapOvr>
    <a:masterClrMapping/>
  </p:clrMapOvr>
  <p:transition spd="slow" advTm="23795">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par>
                          <p:cTn id="7" fill="hold">
                            <p:stCondLst>
                              <p:cond delay="1"/>
                            </p:stCondLst>
                            <p:childTnLst>
                              <p:par>
                                <p:cTn id="8" presetID="2" presetClass="exit" presetSubtype="2" fill="hold" nodeType="afterEffect">
                                  <p:stCondLst>
                                    <p:cond delay="500"/>
                                  </p:stCondLst>
                                  <p:childTnLst>
                                    <p:anim calcmode="lin" valueType="num">
                                      <p:cBhvr additive="base">
                                        <p:cTn id="9" dur="3000"/>
                                        <p:tgtEl>
                                          <p:spTgt spid="2"/>
                                        </p:tgtEl>
                                        <p:attrNameLst>
                                          <p:attrName>ppt_x</p:attrName>
                                        </p:attrNameLst>
                                      </p:cBhvr>
                                      <p:tavLst>
                                        <p:tav tm="0">
                                          <p:val>
                                            <p:strVal val="ppt_x"/>
                                          </p:val>
                                        </p:tav>
                                        <p:tav tm="100000">
                                          <p:val>
                                            <p:strVal val="1+ppt_w/2"/>
                                          </p:val>
                                        </p:tav>
                                      </p:tavLst>
                                    </p:anim>
                                    <p:anim calcmode="lin" valueType="num">
                                      <p:cBhvr additive="base">
                                        <p:cTn id="10" dur="3000"/>
                                        <p:tgtEl>
                                          <p:spTgt spid="2"/>
                                        </p:tgtEl>
                                        <p:attrNameLst>
                                          <p:attrName>ppt_y</p:attrName>
                                        </p:attrNameLst>
                                      </p:cBhvr>
                                      <p:tavLst>
                                        <p:tav tm="0">
                                          <p:val>
                                            <p:strVal val="ppt_y"/>
                                          </p:val>
                                        </p:tav>
                                        <p:tav tm="100000">
                                          <p:val>
                                            <p:strVal val="ppt_y"/>
                                          </p:val>
                                        </p:tav>
                                      </p:tavLst>
                                    </p:anim>
                                    <p:set>
                                      <p:cBhvr>
                                        <p:cTn id="11"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Freeform 29"/>
          <p:cNvSpPr/>
          <p:nvPr/>
        </p:nvSpPr>
        <p:spPr>
          <a:xfrm rot="10800000">
            <a:off x="6117266" y="0"/>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chemeClr val="tx1"/>
              </a:solidFill>
            </a:endParaRPr>
          </a:p>
        </p:txBody>
      </p:sp>
      <p:sp>
        <p:nvSpPr>
          <p:cNvPr id="7" name="Content Placeholder 2"/>
          <p:cNvSpPr txBox="1">
            <a:spLocks/>
          </p:cNvSpPr>
          <p:nvPr/>
        </p:nvSpPr>
        <p:spPr>
          <a:xfrm>
            <a:off x="7103731" y="748065"/>
            <a:ext cx="4862982" cy="569249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3200" dirty="0">
                <a:solidFill>
                  <a:schemeClr val="bg1"/>
                </a:solidFill>
                <a:latin typeface="Verdana" panose="020B0604030504040204" pitchFamily="34" charset="0"/>
                <a:ea typeface="Verdana" panose="020B0604030504040204" pitchFamily="34" charset="0"/>
              </a:rPr>
              <a:t>Not to be confused with an electric assisted pedal cycle (</a:t>
            </a:r>
            <a:r>
              <a:rPr lang="en-GB" sz="3200" dirty="0" err="1">
                <a:solidFill>
                  <a:schemeClr val="bg1"/>
                </a:solidFill>
                <a:latin typeface="Verdana" panose="020B0604030504040204" pitchFamily="34" charset="0"/>
                <a:ea typeface="Verdana" panose="020B0604030504040204" pitchFamily="34" charset="0"/>
              </a:rPr>
              <a:t>pedelec</a:t>
            </a:r>
            <a:r>
              <a:rPr lang="en-GB" sz="3200" dirty="0">
                <a:solidFill>
                  <a:schemeClr val="bg1"/>
                </a:solidFill>
                <a:latin typeface="Verdana" panose="020B0604030504040204" pitchFamily="34" charset="0"/>
                <a:ea typeface="Verdana" panose="020B0604030504040204" pitchFamily="34" charset="0"/>
              </a:rPr>
              <a:t>) which can legally assist you up to 15.5 miles per hour with a maximum power of 250 watts. You must be at least 14 years old to ride a </a:t>
            </a:r>
            <a:r>
              <a:rPr lang="en-GB" sz="3200" dirty="0" err="1">
                <a:solidFill>
                  <a:schemeClr val="bg1"/>
                </a:solidFill>
                <a:latin typeface="Verdana" panose="020B0604030504040204" pitchFamily="34" charset="0"/>
                <a:ea typeface="Verdana" panose="020B0604030504040204" pitchFamily="34" charset="0"/>
              </a:rPr>
              <a:t>pedelec</a:t>
            </a:r>
            <a:r>
              <a:rPr lang="en-GB" sz="3200">
                <a:solidFill>
                  <a:schemeClr val="bg1"/>
                </a:solidFill>
                <a:latin typeface="Verdana" panose="020B0604030504040204" pitchFamily="34" charset="0"/>
                <a:ea typeface="Verdana" panose="020B0604030504040204" pitchFamily="34" charset="0"/>
              </a:rPr>
              <a:t> public </a:t>
            </a:r>
            <a:r>
              <a:rPr lang="en-GB" sz="3200" dirty="0">
                <a:solidFill>
                  <a:schemeClr val="bg1"/>
                </a:solidFill>
                <a:latin typeface="Verdana" panose="020B0604030504040204" pitchFamily="34" charset="0"/>
                <a:ea typeface="Verdana" panose="020B0604030504040204" pitchFamily="34" charset="0"/>
              </a:rPr>
              <a:t>roads. </a:t>
            </a:r>
            <a:endParaRPr lang="en-GB" sz="3200" dirty="0">
              <a:latin typeface="Verdana" panose="020B0604030504040204" pitchFamily="34" charset="0"/>
              <a:ea typeface="Verdana" panose="020B0604030504040204" pitchFamily="34" charset="0"/>
            </a:endParaRPr>
          </a:p>
        </p:txBody>
      </p:sp>
      <p:sp>
        <p:nvSpPr>
          <p:cNvPr id="4" name="Rectangle: Rounded Corners 3">
            <a:extLst>
              <a:ext uri="{FF2B5EF4-FFF2-40B4-BE49-F238E27FC236}">
                <a16:creationId xmlns:a16="http://schemas.microsoft.com/office/drawing/2014/main" id="{F4A8D321-EAA7-17F0-5E92-567E87A2EA18}"/>
              </a:ext>
            </a:extLst>
          </p:cNvPr>
          <p:cNvSpPr/>
          <p:nvPr/>
        </p:nvSpPr>
        <p:spPr>
          <a:xfrm>
            <a:off x="613420" y="1144866"/>
            <a:ext cx="4568268" cy="4568268"/>
          </a:xfrm>
          <a:prstGeom prst="roundRect">
            <a:avLst/>
          </a:prstGeom>
          <a:blipFill>
            <a:blip r:embed="rId5"/>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Audio 16">
            <a:hlinkClick r:id="" action="ppaction://media"/>
            <a:extLst>
              <a:ext uri="{FF2B5EF4-FFF2-40B4-BE49-F238E27FC236}">
                <a16:creationId xmlns:a16="http://schemas.microsoft.com/office/drawing/2014/main" id="{C366553B-E183-78A6-25F0-C7FD10AE033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17061703"/>
      </p:ext>
    </p:extLst>
  </p:cSld>
  <p:clrMapOvr>
    <a:masterClrMapping/>
  </p:clrMapOvr>
  <p:transition spd="slow" advTm="19969">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Freeform 9"/>
          <p:cNvSpPr/>
          <p:nvPr/>
        </p:nvSpPr>
        <p:spPr>
          <a:xfrm>
            <a:off x="0" y="-1"/>
            <a:ext cx="6096000" cy="6858000"/>
          </a:xfrm>
          <a:custGeom>
            <a:avLst/>
            <a:gdLst>
              <a:gd name="connsiteX0" fmla="*/ 0 w 9144000"/>
              <a:gd name="connsiteY0" fmla="*/ 0 h 10287000"/>
              <a:gd name="connsiteX1" fmla="*/ 7560302 w 9144000"/>
              <a:gd name="connsiteY1" fmla="*/ 0 h 10287000"/>
              <a:gd name="connsiteX2" fmla="*/ 7582348 w 9144000"/>
              <a:gd name="connsiteY2" fmla="*/ 31003 h 10287000"/>
              <a:gd name="connsiteX3" fmla="*/ 9144000 w 9144000"/>
              <a:gd name="connsiteY3" fmla="*/ 5143500 h 10287000"/>
              <a:gd name="connsiteX4" fmla="*/ 7582348 w 9144000"/>
              <a:gd name="connsiteY4" fmla="*/ 10255997 h 10287000"/>
              <a:gd name="connsiteX5" fmla="*/ 7560302 w 9144000"/>
              <a:gd name="connsiteY5" fmla="*/ 10287000 h 10287000"/>
              <a:gd name="connsiteX6" fmla="*/ 0 w 9144000"/>
              <a:gd name="connsiteY6"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0287000">
                <a:moveTo>
                  <a:pt x="0" y="0"/>
                </a:moveTo>
                <a:lnTo>
                  <a:pt x="7560302" y="0"/>
                </a:lnTo>
                <a:lnTo>
                  <a:pt x="7582348" y="31003"/>
                </a:lnTo>
                <a:cubicBezTo>
                  <a:pt x="8568294" y="1490395"/>
                  <a:pt x="9144000" y="3249716"/>
                  <a:pt x="9144000" y="5143500"/>
                </a:cubicBezTo>
                <a:cubicBezTo>
                  <a:pt x="9144000" y="7037284"/>
                  <a:pt x="8568294" y="8796606"/>
                  <a:pt x="7582348" y="10255997"/>
                </a:cubicBezTo>
                <a:lnTo>
                  <a:pt x="7560302" y="10287000"/>
                </a:lnTo>
                <a:lnTo>
                  <a:pt x="0" y="10287000"/>
                </a:lnTo>
                <a:close/>
              </a:path>
            </a:pathLst>
          </a:custGeom>
          <a:solidFill>
            <a:srgbClr val="356F73">
              <a:alpha val="85000"/>
            </a:srgbClr>
          </a:solidFill>
          <a:ln w="635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a:endParaRPr lang="uk-UA" sz="1867">
              <a:solidFill>
                <a:srgbClr val="FFFFFF"/>
              </a:solidFill>
            </a:endParaRPr>
          </a:p>
        </p:txBody>
      </p:sp>
      <p:sp>
        <p:nvSpPr>
          <p:cNvPr id="8" name="Subtitle 2">
            <a:extLst>
              <a:ext uri="{FF2B5EF4-FFF2-40B4-BE49-F238E27FC236}">
                <a16:creationId xmlns:a16="http://schemas.microsoft.com/office/drawing/2014/main" id="{5150DC99-8C3E-764C-B495-BDA4827BF6E1}"/>
              </a:ext>
            </a:extLst>
          </p:cNvPr>
          <p:cNvSpPr txBox="1">
            <a:spLocks/>
          </p:cNvSpPr>
          <p:nvPr/>
        </p:nvSpPr>
        <p:spPr>
          <a:xfrm>
            <a:off x="1556078" y="3088462"/>
            <a:ext cx="2983843" cy="6810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dirty="0">
                <a:solidFill>
                  <a:srgbClr val="FFFFFF"/>
                </a:solidFill>
                <a:latin typeface="Verdana" panose="020B0604030504040204" pitchFamily="34" charset="0"/>
                <a:ea typeface="Verdana" panose="020B0604030504040204" pitchFamily="34" charset="0"/>
              </a:rPr>
              <a:t>True or False</a:t>
            </a:r>
          </a:p>
        </p:txBody>
      </p:sp>
      <p:pic>
        <p:nvPicPr>
          <p:cNvPr id="2" name="Picture 1">
            <a:extLst>
              <a:ext uri="{FF2B5EF4-FFF2-40B4-BE49-F238E27FC236}">
                <a16:creationId xmlns:a16="http://schemas.microsoft.com/office/drawing/2014/main" id="{A12DDCC2-7EA6-8361-3C9B-D01B9A0E88C1}"/>
              </a:ext>
            </a:extLst>
          </p:cNvPr>
          <p:cNvPicPr>
            <a:picLocks noChangeAspect="1"/>
          </p:cNvPicPr>
          <p:nvPr/>
        </p:nvPicPr>
        <p:blipFill>
          <a:blip r:embed="rId5">
            <a:extLst>
              <a:ext uri="{28A0092B-C50C-407E-A947-70E740481C1C}">
                <a14:useLocalDpi xmlns:a14="http://schemas.microsoft.com/office/drawing/2010/main" val="0"/>
              </a:ext>
            </a:extLst>
          </a:blip>
          <a:srcRect r="61329"/>
          <a:stretch/>
        </p:blipFill>
        <p:spPr>
          <a:xfrm>
            <a:off x="7092307" y="2262299"/>
            <a:ext cx="3889637" cy="2333399"/>
          </a:xfrm>
          <a:prstGeom prst="rect">
            <a:avLst/>
          </a:prstGeom>
        </p:spPr>
      </p:pic>
      <p:pic>
        <p:nvPicPr>
          <p:cNvPr id="18" name="Audio 17">
            <a:hlinkClick r:id="" action="ppaction://media"/>
            <a:extLst>
              <a:ext uri="{FF2B5EF4-FFF2-40B4-BE49-F238E27FC236}">
                <a16:creationId xmlns:a16="http://schemas.microsoft.com/office/drawing/2014/main" id="{A89F89BF-1CFF-0EE2-637F-52925F17ED6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0363860"/>
      </p:ext>
    </p:extLst>
  </p:cSld>
  <p:clrMapOvr>
    <a:masterClrMapping/>
  </p:clrMapOvr>
  <p:transition spd="slow" advTm="1000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8"/>
                </p:tgtEl>
              </p:cMediaNode>
            </p:audio>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4|5.2|2|2.1|5.9|1.8|1.9|8.2|1.6|1.5|6.5|1.6|1.9|5.9|1.8|1.9|6.1|1.7|1.7|3.7|1.2|1.7|5.3|1.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236B12DFFEC8488461E5817D125B0D" ma:contentTypeVersion="2" ma:contentTypeDescription="Create a new document." ma:contentTypeScope="" ma:versionID="382ce4ea3dd3ffff5676b7b3ad1b8328">
  <xsd:schema xmlns:xsd="http://www.w3.org/2001/XMLSchema" xmlns:xs="http://www.w3.org/2001/XMLSchema" xmlns:p="http://schemas.microsoft.com/office/2006/metadata/properties" xmlns:ns2="47b578bf-cb5d-4d68-804a-415cd87a59bd" targetNamespace="http://schemas.microsoft.com/office/2006/metadata/properties" ma:root="true" ma:fieldsID="3069dddeec0f6bfd79fa052111e4e671" ns2:_="">
    <xsd:import namespace="47b578bf-cb5d-4d68-804a-415cd87a59bd"/>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b578bf-cb5d-4d68-804a-415cd87a59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47b578bf-cb5d-4d68-804a-415cd87a59bd">
      <UserInfo>
        <DisplayName>Broadfoot, David</DisplayName>
        <AccountId>8549</AccountId>
        <AccountType/>
      </UserInfo>
      <UserInfo>
        <DisplayName>Osborne, Andrew</DisplayName>
        <AccountId>10569</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5CFC96C-3516-41F7-A92F-DE66830D31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b578bf-cb5d-4d68-804a-415cd87a5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C8E7FB2-66D6-44D9-8798-332F739FF50C}">
  <ds:schemaRefs>
    <ds:schemaRef ds:uri="http://schemas.microsoft.com/office/infopath/2007/PartnerControls"/>
    <ds:schemaRef ds:uri="http://purl.org/dc/elements/1.1/"/>
    <ds:schemaRef ds:uri="47b578bf-cb5d-4d68-804a-415cd87a59bd"/>
    <ds:schemaRef ds:uri="http://purl.org/dc/dcmitype/"/>
    <ds:schemaRef ds:uri="http://purl.org/dc/term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s>
</ds:datastoreItem>
</file>

<file path=customXml/itemProps3.xml><?xml version="1.0" encoding="utf-8"?>
<ds:datastoreItem xmlns:ds="http://schemas.openxmlformats.org/officeDocument/2006/customXml" ds:itemID="{AC383774-09A7-4F40-ADC2-D7ECA7F5C7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24634</TotalTime>
  <Words>1724</Words>
  <Application>Microsoft Office PowerPoint</Application>
  <PresentationFormat>Widescreen</PresentationFormat>
  <Paragraphs>220</Paragraphs>
  <Slides>27</Slides>
  <Notes>27</Notes>
  <HiddenSlides>1</HiddenSlides>
  <MMClips>27</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ADLaM Display</vt:lpstr>
      <vt:lpstr>Aptos</vt:lpstr>
      <vt:lpstr>Aptos Display</vt:lpstr>
      <vt:lpstr>Arial</vt:lpstr>
      <vt:lpstr>Calibri</vt:lpstr>
      <vt:lpstr>Times New Roman</vt:lpstr>
      <vt:lpstr>Verdana</vt:lpstr>
      <vt:lpstr>YouTube Noto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Police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Grant Trainer</dc:creator>
  <cp:lastModifiedBy>Thompson, Paul-2</cp:lastModifiedBy>
  <cp:revision>661</cp:revision>
  <dcterms:created xsi:type="dcterms:W3CDTF">2021-11-02T11:34:51Z</dcterms:created>
  <dcterms:modified xsi:type="dcterms:W3CDTF">2026-06-09T14:24:25Z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Name">
    <vt:lpwstr>OFFICIAL</vt:lpwstr>
  </property>
  <property fmtid="{D5CDD505-2E9C-101B-9397-08002B2CF9AE}" pid="3" name="ClassificationMarking">
    <vt:lpwstr>OFFICIAL</vt:lpwstr>
  </property>
  <property fmtid="{D5CDD505-2E9C-101B-9397-08002B2CF9AE}" pid="4" name="ClassificationMadeExternally">
    <vt:lpwstr>No</vt:lpwstr>
  </property>
  <property fmtid="{D5CDD505-2E9C-101B-9397-08002B2CF9AE}" pid="5" name="ClassificationMadeBy">
    <vt:lpwstr>SPNET\1806231</vt:lpwstr>
  </property>
  <property fmtid="{D5CDD505-2E9C-101B-9397-08002B2CF9AE}" pid="6" name="ClassificationMadeOn">
    <vt:filetime>2021-11-02T12:40:28Z</vt:filetime>
  </property>
  <property fmtid="{D5CDD505-2E9C-101B-9397-08002B2CF9AE}" pid="7" name="ContentTypeId">
    <vt:lpwstr>0x01010043236B12DFFEC8488461E5817D125B0D</vt:lpwstr>
  </property>
</Properties>
</file>