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63" r:id="rId5"/>
    <p:sldId id="261" r:id="rId6"/>
    <p:sldId id="259" r:id="rId7"/>
    <p:sldId id="264" r:id="rId8"/>
    <p:sldId id="287" r:id="rId9"/>
    <p:sldId id="260" r:id="rId10"/>
    <p:sldId id="279" r:id="rId11"/>
    <p:sldId id="285" r:id="rId12"/>
    <p:sldId id="270" r:id="rId13"/>
    <p:sldId id="273" r:id="rId14"/>
    <p:sldId id="274" r:id="rId15"/>
    <p:sldId id="265" r:id="rId16"/>
    <p:sldId id="266" r:id="rId17"/>
    <p:sldId id="267" r:id="rId18"/>
    <p:sldId id="268" r:id="rId19"/>
    <p:sldId id="271" r:id="rId20"/>
    <p:sldId id="288" r:id="rId21"/>
    <p:sldId id="282" r:id="rId22"/>
    <p:sldId id="284" r:id="rId23"/>
    <p:sldId id="269" r:id="rId24"/>
    <p:sldId id="283" r:id="rId25"/>
    <p:sldId id="275" r:id="rId26"/>
    <p:sldId id="281" r:id="rId27"/>
    <p:sldId id="276" r:id="rId28"/>
    <p:sldId id="277"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628" autoAdjust="0"/>
  </p:normalViewPr>
  <p:slideViewPr>
    <p:cSldViewPr>
      <p:cViewPr varScale="1">
        <p:scale>
          <a:sx n="65" d="100"/>
          <a:sy n="65" d="100"/>
        </p:scale>
        <p:origin x="1352"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C16CDA1-FD55-4176-B027-3D2C39305372}" type="datetimeFigureOut">
              <a:rPr lang="en-GB" smtClean="0"/>
              <a:t>03/12/2025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B2444F32-F773-4A7C-92E9-D392B3FEA823}" type="slidenum">
              <a:rPr lang="en-GB" smtClean="0"/>
              <a:t>‹#›</a:t>
            </a:fld>
            <a:endParaRPr lang="en-GB"/>
          </a:p>
        </p:txBody>
      </p:sp>
    </p:spTree>
    <p:extLst>
      <p:ext uri="{BB962C8B-B14F-4D97-AF65-F5344CB8AC3E}">
        <p14:creationId xmlns:p14="http://schemas.microsoft.com/office/powerpoint/2010/main" val="8269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444F32-F773-4A7C-92E9-D392B3FEA823}" type="slidenum">
              <a:rPr lang="en-GB" smtClean="0"/>
              <a:t>1</a:t>
            </a:fld>
            <a:endParaRPr lang="en-GB"/>
          </a:p>
        </p:txBody>
      </p:sp>
    </p:spTree>
    <p:extLst>
      <p:ext uri="{BB962C8B-B14F-4D97-AF65-F5344CB8AC3E}">
        <p14:creationId xmlns:p14="http://schemas.microsoft.com/office/powerpoint/2010/main" val="130509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444F32-F773-4A7C-92E9-D392B3FEA823}" type="slidenum">
              <a:rPr lang="en-GB" smtClean="0"/>
              <a:t>3</a:t>
            </a:fld>
            <a:endParaRPr lang="en-GB"/>
          </a:p>
        </p:txBody>
      </p:sp>
    </p:spTree>
    <p:extLst>
      <p:ext uri="{BB962C8B-B14F-4D97-AF65-F5344CB8AC3E}">
        <p14:creationId xmlns:p14="http://schemas.microsoft.com/office/powerpoint/2010/main" val="364071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444F32-F773-4A7C-92E9-D392B3FEA823}" type="slidenum">
              <a:rPr lang="en-GB" smtClean="0"/>
              <a:t>4</a:t>
            </a:fld>
            <a:endParaRPr lang="en-GB"/>
          </a:p>
        </p:txBody>
      </p:sp>
    </p:spTree>
    <p:extLst>
      <p:ext uri="{BB962C8B-B14F-4D97-AF65-F5344CB8AC3E}">
        <p14:creationId xmlns:p14="http://schemas.microsoft.com/office/powerpoint/2010/main" val="282527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444F32-F773-4A7C-92E9-D392B3FEA823}" type="slidenum">
              <a:rPr lang="en-GB" smtClean="0"/>
              <a:t>6</a:t>
            </a:fld>
            <a:endParaRPr lang="en-GB"/>
          </a:p>
        </p:txBody>
      </p:sp>
    </p:spTree>
    <p:extLst>
      <p:ext uri="{BB962C8B-B14F-4D97-AF65-F5344CB8AC3E}">
        <p14:creationId xmlns:p14="http://schemas.microsoft.com/office/powerpoint/2010/main" val="395962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444F32-F773-4A7C-92E9-D392B3FEA823}" type="slidenum">
              <a:rPr lang="en-GB" smtClean="0"/>
              <a:t>8</a:t>
            </a:fld>
            <a:endParaRPr lang="en-GB"/>
          </a:p>
        </p:txBody>
      </p:sp>
    </p:spTree>
    <p:extLst>
      <p:ext uri="{BB962C8B-B14F-4D97-AF65-F5344CB8AC3E}">
        <p14:creationId xmlns:p14="http://schemas.microsoft.com/office/powerpoint/2010/main" val="220486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444F32-F773-4A7C-92E9-D392B3FEA823}" type="slidenum">
              <a:rPr lang="en-GB" smtClean="0"/>
              <a:t>28</a:t>
            </a:fld>
            <a:endParaRPr lang="en-GB"/>
          </a:p>
        </p:txBody>
      </p:sp>
    </p:spTree>
    <p:extLst>
      <p:ext uri="{BB962C8B-B14F-4D97-AF65-F5344CB8AC3E}">
        <p14:creationId xmlns:p14="http://schemas.microsoft.com/office/powerpoint/2010/main" val="590720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385413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156353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309582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6041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D4DB4-454A-4EE6-9A4C-80277BE0C0A7}"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114035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BD4DB4-454A-4EE6-9A4C-80277BE0C0A7}"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46636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BD4DB4-454A-4EE6-9A4C-80277BE0C0A7}" type="datetimeFigureOut">
              <a:rPr lang="en-GB" smtClean="0"/>
              <a:t>03/12/2025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37081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BD4DB4-454A-4EE6-9A4C-80277BE0C0A7}" type="datetimeFigureOut">
              <a:rPr lang="en-GB" smtClean="0"/>
              <a:t>03/12/2025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38956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D4DB4-454A-4EE6-9A4C-80277BE0C0A7}" type="datetimeFigureOut">
              <a:rPr lang="en-GB" smtClean="0"/>
              <a:t>03/12/2025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25924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D4DB4-454A-4EE6-9A4C-80277BE0C0A7}"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100480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D4DB4-454A-4EE6-9A4C-80277BE0C0A7}"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7654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D4DB4-454A-4EE6-9A4C-80277BE0C0A7}" type="datetimeFigureOut">
              <a:rPr lang="en-GB" smtClean="0"/>
              <a:t>03/12/2025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11029-DEBC-4E91-8D40-CE377F41EBF1}" type="slidenum">
              <a:rPr lang="en-GB" smtClean="0"/>
              <a:t>‹#›</a:t>
            </a:fld>
            <a:endParaRPr lang="en-GB"/>
          </a:p>
        </p:txBody>
      </p:sp>
    </p:spTree>
    <p:extLst>
      <p:ext uri="{BB962C8B-B14F-4D97-AF65-F5344CB8AC3E}">
        <p14:creationId xmlns:p14="http://schemas.microsoft.com/office/powerpoint/2010/main" val="3526054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blogs.glowscotland.org.uk/in/rainbowfamilycentr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hyperlink" Target="http://www.educationscotland.gov.uk/parentzone" TargetMode="External"/><Relationship Id="rId2" Type="http://schemas.openxmlformats.org/officeDocument/2006/relationships/hyperlink" Target="http://www.educationscotland.gov.uk/"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ducation.gov.scot/parentzone/"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careinspectorate.com/berengCareservices/html/reports/getPdfBlob.php?id=313353"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comments@inverclyde.gov.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avid.wilson@inverclyde.gov.uk" TargetMode="Externa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nverclyde.gov.uk/site-basics/privacy" TargetMode="External"/><Relationship Id="rId5" Type="http://schemas.openxmlformats.org/officeDocument/2006/relationships/image" Target="../media/image54.png"/><Relationship Id="rId4" Type="http://schemas.openxmlformats.org/officeDocument/2006/relationships/hyperlink" Target="mailto:stephen.mccabe@inverclyde.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66144" y="945404"/>
            <a:ext cx="3672408" cy="766540"/>
          </a:xfrm>
        </p:spPr>
        <p:txBody>
          <a:bodyPr>
            <a:normAutofit fontScale="90000"/>
          </a:bodyPr>
          <a:lstStyle/>
          <a:p>
            <a:r>
              <a:rPr lang="en-GB" sz="2800" b="1" dirty="0" smtClean="0">
                <a:solidFill>
                  <a:srgbClr val="FF0000"/>
                </a:solidFill>
                <a:latin typeface="Comic Sans MS" panose="030F0702030302020204" pitchFamily="66" charset="0"/>
              </a:rPr>
              <a:t>Handbook 2026-2027</a:t>
            </a:r>
            <a:endParaRPr lang="en-GB" sz="2800" b="1" dirty="0">
              <a:solidFill>
                <a:srgbClr val="FF0000"/>
              </a:solidFill>
              <a:latin typeface="Comic Sans MS" panose="030F0702030302020204" pitchFamily="66" charset="0"/>
            </a:endParaRPr>
          </a:p>
        </p:txBody>
      </p:sp>
      <p:sp>
        <p:nvSpPr>
          <p:cNvPr id="3" name="Subtitle 2"/>
          <p:cNvSpPr>
            <a:spLocks noGrp="1"/>
          </p:cNvSpPr>
          <p:nvPr>
            <p:ph type="subTitle" idx="1"/>
          </p:nvPr>
        </p:nvSpPr>
        <p:spPr>
          <a:xfrm>
            <a:off x="5221231" y="4097090"/>
            <a:ext cx="3907533" cy="1893836"/>
          </a:xfrm>
          <a:solidFill>
            <a:schemeClr val="bg1"/>
          </a:solidFill>
        </p:spPr>
        <p:txBody>
          <a:bodyPr>
            <a:noAutofit/>
          </a:bodyPr>
          <a:lstStyle/>
          <a:p>
            <a:r>
              <a:rPr lang="en-GB" sz="1200" b="1" u="sng" dirty="0">
                <a:solidFill>
                  <a:schemeClr val="tx1"/>
                </a:solidFill>
                <a:latin typeface="Comic Sans MS" panose="030F0702030302020204" pitchFamily="66" charset="0"/>
              </a:rPr>
              <a:t>Management Team</a:t>
            </a:r>
            <a:endParaRPr lang="en-GB" sz="1200" b="1" dirty="0">
              <a:solidFill>
                <a:schemeClr val="tx1"/>
              </a:solidFill>
              <a:latin typeface="Comic Sans MS" panose="030F0702030302020204" pitchFamily="66" charset="0"/>
            </a:endParaRPr>
          </a:p>
          <a:p>
            <a:pPr algn="l"/>
            <a:r>
              <a:rPr lang="en-GB" sz="1200" b="1" dirty="0" smtClean="0">
                <a:solidFill>
                  <a:schemeClr val="tx1"/>
                </a:solidFill>
                <a:latin typeface="Comic Sans MS" panose="030F0702030302020204" pitchFamily="66" charset="0"/>
              </a:rPr>
              <a:t>Co Acting Head of centre   Jacqueline Coombes &amp;</a:t>
            </a:r>
          </a:p>
          <a:p>
            <a:pPr algn="l"/>
            <a:r>
              <a:rPr lang="en-GB" sz="1200" b="1" dirty="0">
                <a:solidFill>
                  <a:schemeClr val="tx1"/>
                </a:solidFill>
                <a:latin typeface="Comic Sans MS" panose="030F0702030302020204" pitchFamily="66" charset="0"/>
              </a:rPr>
              <a:t> 	</a:t>
            </a:r>
            <a:r>
              <a:rPr lang="en-GB" sz="1200" b="1" dirty="0" smtClean="0">
                <a:solidFill>
                  <a:schemeClr val="tx1"/>
                </a:solidFill>
                <a:latin typeface="Comic Sans MS" panose="030F0702030302020204" pitchFamily="66" charset="0"/>
              </a:rPr>
              <a:t>     </a:t>
            </a:r>
            <a:r>
              <a:rPr lang="en-GB" sz="1200" b="1" dirty="0">
                <a:solidFill>
                  <a:schemeClr val="tx1"/>
                </a:solidFill>
                <a:latin typeface="Comic Sans MS" panose="030F0702030302020204" pitchFamily="66" charset="0"/>
              </a:rPr>
              <a:t> </a:t>
            </a:r>
            <a:r>
              <a:rPr lang="en-GB" sz="1200" b="1" dirty="0" smtClean="0">
                <a:solidFill>
                  <a:schemeClr val="tx1"/>
                </a:solidFill>
                <a:latin typeface="Comic Sans MS" panose="030F0702030302020204" pitchFamily="66" charset="0"/>
              </a:rPr>
              <a:t>            Chris Orr</a:t>
            </a:r>
          </a:p>
          <a:p>
            <a:pPr algn="l"/>
            <a:r>
              <a:rPr lang="en-GB" sz="1200" b="1" dirty="0" smtClean="0">
                <a:solidFill>
                  <a:schemeClr val="tx1"/>
                </a:solidFill>
                <a:latin typeface="Comic Sans MS" panose="030F0702030302020204" pitchFamily="66" charset="0"/>
              </a:rPr>
              <a:t>Depute Head of Centre      Jacqueline Coombes</a:t>
            </a:r>
          </a:p>
          <a:p>
            <a:pPr algn="l"/>
            <a:r>
              <a:rPr lang="en-GB" sz="1200" b="1" dirty="0">
                <a:solidFill>
                  <a:schemeClr val="tx1"/>
                </a:solidFill>
                <a:latin typeface="Comic Sans MS" panose="030F0702030302020204" pitchFamily="66" charset="0"/>
              </a:rPr>
              <a:t> </a:t>
            </a:r>
            <a:r>
              <a:rPr lang="en-GB" sz="1200" b="1" dirty="0" smtClean="0">
                <a:solidFill>
                  <a:schemeClr val="tx1"/>
                </a:solidFill>
                <a:latin typeface="Comic Sans MS" panose="030F0702030302020204" pitchFamily="66" charset="0"/>
              </a:rPr>
              <a:t>                               Chris Orr</a:t>
            </a:r>
          </a:p>
          <a:p>
            <a:pPr algn="l"/>
            <a:r>
              <a:rPr lang="en-GB" sz="1200" b="1" dirty="0" smtClean="0">
                <a:solidFill>
                  <a:schemeClr val="tx1"/>
                </a:solidFill>
                <a:latin typeface="Comic Sans MS" panose="030F0702030302020204" pitchFamily="66" charset="0"/>
              </a:rPr>
              <a:t>Senior EYECOS               Jacqueline </a:t>
            </a:r>
            <a:r>
              <a:rPr lang="en-GB" sz="1200" b="1" dirty="0" err="1" smtClean="0">
                <a:solidFill>
                  <a:schemeClr val="tx1"/>
                </a:solidFill>
                <a:latin typeface="Comic Sans MS" panose="030F0702030302020204" pitchFamily="66" charset="0"/>
              </a:rPr>
              <a:t>McAliece</a:t>
            </a:r>
            <a:r>
              <a:rPr lang="en-GB" sz="1200" b="1" dirty="0" smtClean="0">
                <a:solidFill>
                  <a:schemeClr val="tx1"/>
                </a:solidFill>
                <a:latin typeface="Comic Sans MS" panose="030F0702030302020204" pitchFamily="66" charset="0"/>
              </a:rPr>
              <a:t> </a:t>
            </a:r>
          </a:p>
          <a:p>
            <a:pPr algn="l"/>
            <a:r>
              <a:rPr lang="en-GB" sz="1200" b="1" dirty="0">
                <a:solidFill>
                  <a:schemeClr val="tx1"/>
                </a:solidFill>
                <a:latin typeface="Comic Sans MS" panose="030F0702030302020204" pitchFamily="66" charset="0"/>
              </a:rPr>
              <a:t> </a:t>
            </a:r>
            <a:r>
              <a:rPr lang="en-GB" sz="1200" b="1" dirty="0" smtClean="0">
                <a:solidFill>
                  <a:schemeClr val="tx1"/>
                </a:solidFill>
                <a:latin typeface="Comic Sans MS" panose="030F0702030302020204" pitchFamily="66" charset="0"/>
              </a:rPr>
              <a:t>                               Linda Millar</a:t>
            </a:r>
            <a:endParaRPr lang="en-GB" sz="1200" b="1" dirty="0">
              <a:solidFill>
                <a:schemeClr val="tx1"/>
              </a:solidFill>
              <a:latin typeface="Comic Sans MS" panose="030F0702030302020204" pitchFamily="66" charset="0"/>
            </a:endParaRPr>
          </a:p>
        </p:txBody>
      </p:sp>
      <p:sp>
        <p:nvSpPr>
          <p:cNvPr id="4" name="Rectangle 3"/>
          <p:cNvSpPr/>
          <p:nvPr/>
        </p:nvSpPr>
        <p:spPr>
          <a:xfrm>
            <a:off x="0" y="3717032"/>
            <a:ext cx="7704856" cy="4124206"/>
          </a:xfrm>
          <a:prstGeom prst="rect">
            <a:avLst/>
          </a:prstGeom>
        </p:spPr>
        <p:txBody>
          <a:bodyPr wrap="square">
            <a:spAutoFit/>
          </a:bodyPr>
          <a:lstStyle/>
          <a:p>
            <a:pPr algn="just"/>
            <a:r>
              <a:rPr lang="en-US" b="1" dirty="0">
                <a:latin typeface="Comic Sans MS" panose="030F0702030302020204" pitchFamily="66" charset="0"/>
              </a:rPr>
              <a:t>Rainbow Family Centre</a:t>
            </a:r>
            <a:endParaRPr lang="en-GB" dirty="0">
              <a:latin typeface="Comic Sans MS" panose="030F0702030302020204" pitchFamily="66" charset="0"/>
            </a:endParaRPr>
          </a:p>
          <a:p>
            <a:pPr algn="just"/>
            <a:r>
              <a:rPr lang="en-US" b="1" dirty="0">
                <a:latin typeface="Comic Sans MS" panose="030F0702030302020204" pitchFamily="66" charset="0"/>
              </a:rPr>
              <a:t>Oronsay Ave</a:t>
            </a:r>
            <a:endParaRPr lang="en-GB" dirty="0">
              <a:latin typeface="Comic Sans MS" panose="030F0702030302020204" pitchFamily="66" charset="0"/>
            </a:endParaRPr>
          </a:p>
          <a:p>
            <a:pPr algn="just"/>
            <a:r>
              <a:rPr lang="en-US" b="1" dirty="0">
                <a:latin typeface="Comic Sans MS" panose="030F0702030302020204" pitchFamily="66" charset="0"/>
              </a:rPr>
              <a:t>Port </a:t>
            </a:r>
            <a:r>
              <a:rPr lang="en-US" b="1" dirty="0" smtClean="0">
                <a:latin typeface="Comic Sans MS" panose="030F0702030302020204" pitchFamily="66" charset="0"/>
              </a:rPr>
              <a:t>Glasgow</a:t>
            </a:r>
            <a:endParaRPr lang="en-GB" dirty="0">
              <a:latin typeface="Comic Sans MS" panose="030F0702030302020204" pitchFamily="66" charset="0"/>
            </a:endParaRPr>
          </a:p>
          <a:p>
            <a:pPr algn="just"/>
            <a:r>
              <a:rPr lang="en-US" b="1" dirty="0">
                <a:latin typeface="Comic Sans MS" panose="030F0702030302020204" pitchFamily="66" charset="0"/>
              </a:rPr>
              <a:t>PA14 6DY      </a:t>
            </a:r>
            <a:endParaRPr lang="en-GB" dirty="0" smtClean="0">
              <a:latin typeface="Comic Sans MS" panose="030F0702030302020204" pitchFamily="66" charset="0"/>
            </a:endParaRPr>
          </a:p>
          <a:p>
            <a:pPr algn="just"/>
            <a:r>
              <a:rPr lang="en-US" b="1" dirty="0" smtClean="0">
                <a:latin typeface="Comic Sans MS" panose="030F0702030302020204" pitchFamily="66" charset="0"/>
              </a:rPr>
              <a:t> </a:t>
            </a:r>
            <a:endParaRPr lang="en-GB" dirty="0" smtClean="0">
              <a:latin typeface="Comic Sans MS" panose="030F0702030302020204" pitchFamily="66" charset="0"/>
            </a:endParaRPr>
          </a:p>
          <a:p>
            <a:pPr algn="just"/>
            <a:r>
              <a:rPr lang="en-US" b="1" dirty="0" smtClean="0">
                <a:latin typeface="Comic Sans MS" panose="030F0702030302020204" pitchFamily="66" charset="0"/>
              </a:rPr>
              <a:t>Telephone</a:t>
            </a:r>
            <a:r>
              <a:rPr lang="en-US" b="1" dirty="0">
                <a:latin typeface="Comic Sans MS" panose="030F0702030302020204" pitchFamily="66" charset="0"/>
              </a:rPr>
              <a:t>: </a:t>
            </a:r>
            <a:r>
              <a:rPr lang="en-US" b="1" dirty="0" smtClean="0">
                <a:latin typeface="Comic Sans MS" panose="030F0702030302020204" pitchFamily="66" charset="0"/>
              </a:rPr>
              <a:t>01475-715724</a:t>
            </a:r>
          </a:p>
          <a:p>
            <a:pPr algn="ctr"/>
            <a:endParaRPr lang="en-US" b="1" dirty="0">
              <a:latin typeface="Comic Sans MS" panose="030F0702030302020204" pitchFamily="66" charset="0"/>
            </a:endParaRPr>
          </a:p>
          <a:p>
            <a:endParaRPr lang="en-US" sz="1600" b="1" dirty="0" smtClean="0">
              <a:latin typeface="Comic Sans MS" panose="030F0702030302020204" pitchFamily="66" charset="0"/>
            </a:endParaRPr>
          </a:p>
          <a:p>
            <a:r>
              <a:rPr lang="en-US" sz="1600" b="1" dirty="0" smtClean="0">
                <a:latin typeface="Comic Sans MS" panose="030F0702030302020204" pitchFamily="66" charset="0"/>
              </a:rPr>
              <a:t>Email</a:t>
            </a:r>
            <a:r>
              <a:rPr lang="en-US" sz="1600" b="1" dirty="0">
                <a:latin typeface="Comic Sans MS" panose="030F0702030302020204" pitchFamily="66" charset="0"/>
              </a:rPr>
              <a:t>:</a:t>
            </a:r>
            <a:r>
              <a:rPr lang="en-US" sz="1600" dirty="0">
                <a:latin typeface="Comic Sans MS" panose="030F0702030302020204" pitchFamily="66" charset="0"/>
              </a:rPr>
              <a:t> </a:t>
            </a:r>
            <a:r>
              <a:rPr lang="en-GB" sz="1600" dirty="0">
                <a:latin typeface="Comic Sans MS" panose="030F0702030302020204" pitchFamily="66" charset="0"/>
              </a:rPr>
              <a:t> </a:t>
            </a:r>
            <a:r>
              <a:rPr lang="en-US" sz="1600" b="1" dirty="0" smtClean="0">
                <a:latin typeface="Comic Sans MS" panose="030F0702030302020204" pitchFamily="66" charset="0"/>
              </a:rPr>
              <a:t>Office@rainbowfamily.inverclyde.sch.uk</a:t>
            </a:r>
          </a:p>
          <a:p>
            <a:r>
              <a:rPr lang="en-US" sz="1600" b="1" dirty="0" smtClean="0">
                <a:latin typeface="Comic Sans MS" panose="030F0702030302020204" pitchFamily="66" charset="0"/>
              </a:rPr>
              <a:t>Website</a:t>
            </a:r>
            <a:r>
              <a:rPr lang="en-US" sz="1600" b="1" dirty="0">
                <a:latin typeface="Comic Sans MS" panose="030F0702030302020204" pitchFamily="66" charset="0"/>
              </a:rPr>
              <a:t>:</a:t>
            </a:r>
            <a:r>
              <a:rPr lang="en-US" sz="1600" dirty="0">
                <a:latin typeface="Comic Sans MS" panose="030F0702030302020204" pitchFamily="66" charset="0"/>
              </a:rPr>
              <a:t> </a:t>
            </a:r>
            <a:r>
              <a:rPr lang="en-US" sz="1600" dirty="0">
                <a:latin typeface="Comic Sans MS" panose="030F0702030302020204" pitchFamily="66" charset="0"/>
                <a:hlinkClick r:id="rId4"/>
              </a:rPr>
              <a:t>https://blogs.glowscotland.org.uk/in/rainbowfamilycentre/</a:t>
            </a:r>
            <a:endParaRPr lang="en-US" sz="1600" dirty="0">
              <a:latin typeface="Comic Sans MS" panose="030F0702030302020204" pitchFamily="66" charset="0"/>
            </a:endParaRPr>
          </a:p>
          <a:p>
            <a:r>
              <a:rPr lang="en-US" sz="1600" b="1" dirty="0" smtClean="0">
                <a:latin typeface="Comic Sans MS" panose="030F0702030302020204" pitchFamily="66" charset="0"/>
              </a:rPr>
              <a:t>Facebook:</a:t>
            </a:r>
            <a:r>
              <a:rPr lang="en-GB" sz="1600" dirty="0" smtClean="0">
                <a:latin typeface="Comic Sans MS" panose="030F0702030302020204" pitchFamily="66" charset="0"/>
              </a:rPr>
              <a:t>  </a:t>
            </a:r>
            <a:r>
              <a:rPr lang="en-US" sz="1600" dirty="0" err="1" smtClean="0">
                <a:latin typeface="Comic Sans MS" panose="030F0702030302020204" pitchFamily="66" charset="0"/>
              </a:rPr>
              <a:t>Rainbowfamilycentre</a:t>
            </a:r>
            <a:r>
              <a:rPr lang="en-US" sz="1600" dirty="0" smtClean="0">
                <a:latin typeface="Comic Sans MS" panose="030F0702030302020204" pitchFamily="66" charset="0"/>
              </a:rPr>
              <a:t>  (Closed group)</a:t>
            </a:r>
            <a:endParaRPr lang="en-GB" sz="1600" dirty="0">
              <a:latin typeface="Comic Sans MS" panose="030F0702030302020204" pitchFamily="66" charset="0"/>
            </a:endParaRPr>
          </a:p>
          <a:p>
            <a:pPr algn="ctr"/>
            <a:endParaRPr lang="en-US" b="1" dirty="0" smtClean="0">
              <a:latin typeface="Comic Sans MS" panose="030F0702030302020204" pitchFamily="66" charset="0"/>
            </a:endParaRPr>
          </a:p>
          <a:p>
            <a:pPr algn="ctr"/>
            <a:endParaRPr lang="en-US" b="1" dirty="0">
              <a:latin typeface="Comic Sans MS" panose="030F0702030302020204" pitchFamily="66" charset="0"/>
            </a:endParaRPr>
          </a:p>
          <a:p>
            <a:pPr algn="ctr"/>
            <a:endParaRPr lang="en-US" b="1" dirty="0" smtClean="0">
              <a:latin typeface="Comic Sans MS" panose="030F0702030302020204" pitchFamily="66" charset="0"/>
            </a:endParaRPr>
          </a:p>
          <a:p>
            <a:pPr algn="ctr"/>
            <a:endParaRPr lang="en-GB" dirty="0">
              <a:latin typeface="Comic Sans MS" panose="030F0702030302020204" pitchFamily="66" charset="0"/>
            </a:endParaRPr>
          </a:p>
        </p:txBody>
      </p:sp>
      <p:pic>
        <p:nvPicPr>
          <p:cNvPr id="1028" name="Picture 2" descr="rainbow_clipart_6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64946"/>
            <a:ext cx="2321753"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87624" y="387728"/>
            <a:ext cx="6120680" cy="646331"/>
          </a:xfrm>
          <a:prstGeom prst="rect">
            <a:avLst/>
          </a:prstGeom>
          <a:noFill/>
        </p:spPr>
        <p:txBody>
          <a:bodyPr wrap="square" rtlCol="0">
            <a:spAutoFit/>
          </a:bodyPr>
          <a:lstStyle/>
          <a:p>
            <a:r>
              <a:rPr lang="en-GB" sz="3600" b="1" dirty="0" smtClean="0">
                <a:solidFill>
                  <a:srgbClr val="FF0000"/>
                </a:solidFill>
                <a:latin typeface="Comic Sans MS" panose="030F0702030302020204" pitchFamily="66" charset="0"/>
              </a:rPr>
              <a:t>Rainbow Family Centre</a:t>
            </a:r>
            <a:endParaRPr lang="en-GB"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37893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7544" y="332656"/>
            <a:ext cx="7992888" cy="5124480"/>
          </a:xfrm>
          <a:prstGeom prst="rect">
            <a:avLst/>
          </a:prstGeom>
          <a:noFill/>
        </p:spPr>
        <p:txBody>
          <a:bodyPr wrap="square" rtlCol="0">
            <a:spAutoFit/>
          </a:bodyPr>
          <a:lstStyle/>
          <a:p>
            <a:pPr lvl="0" algn="ctr" eaLnBrk="0" fontAlgn="base" hangingPunct="0">
              <a:spcBef>
                <a:spcPct val="0"/>
              </a:spcBef>
              <a:spcAft>
                <a:spcPct val="0"/>
              </a:spcAft>
            </a:pPr>
            <a:r>
              <a:rPr lang="en-US" altLang="en-US" sz="1200" u="sng" dirty="0">
                <a:latin typeface="Comic Sans MS" pitchFamily="66" charset="0"/>
                <a:ea typeface="Times New Roman" pitchFamily="18" charset="0"/>
                <a:cs typeface="Arial" pitchFamily="34" charset="0"/>
              </a:rPr>
              <a:t>Responsible</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100" dirty="0">
                <a:latin typeface="Comic Sans MS" pitchFamily="66" charset="0"/>
                <a:ea typeface="Times New Roman" pitchFamily="18" charset="0"/>
                <a:cs typeface="Arial" pitchFamily="34" charset="0"/>
              </a:rPr>
              <a:t>Every child will have the opportunity to be responsible for choices within their own learning and have these choices respected by others. We aim to provide an environment where children </a:t>
            </a:r>
            <a:r>
              <a:rPr lang="en-US" altLang="en-US" sz="1100" dirty="0" smtClean="0">
                <a:latin typeface="Comic Sans MS" pitchFamily="66" charset="0"/>
                <a:ea typeface="Times New Roman" pitchFamily="18" charset="0"/>
                <a:cs typeface="Arial" pitchFamily="34" charset="0"/>
              </a:rPr>
              <a:t>feel </a:t>
            </a:r>
            <a:r>
              <a:rPr lang="en-US" altLang="en-US" sz="1100" dirty="0">
                <a:latin typeface="Comic Sans MS" pitchFamily="66" charset="0"/>
                <a:ea typeface="Times New Roman" pitchFamily="18" charset="0"/>
                <a:cs typeface="Arial" pitchFamily="34" charset="0"/>
              </a:rPr>
              <a:t>they can be responsible for their own learning </a:t>
            </a:r>
            <a:r>
              <a:rPr lang="en-US" altLang="en-US" sz="1100" dirty="0" smtClean="0">
                <a:latin typeface="Comic Sans MS" pitchFamily="66" charset="0"/>
                <a:ea typeface="Times New Roman" pitchFamily="18" charset="0"/>
                <a:cs typeface="Arial" pitchFamily="34" charset="0"/>
              </a:rPr>
              <a:t>guided and supported by staff to </a:t>
            </a:r>
            <a:r>
              <a:rPr lang="en-US" altLang="en-US" sz="1100" dirty="0">
                <a:latin typeface="Comic Sans MS" pitchFamily="66" charset="0"/>
                <a:ea typeface="Times New Roman" pitchFamily="18" charset="0"/>
                <a:cs typeface="Arial" pitchFamily="34" charset="0"/>
              </a:rPr>
              <a:t>learn appropriate social </a:t>
            </a:r>
            <a:r>
              <a:rPr lang="en-US" altLang="en-US" sz="1100" dirty="0" smtClean="0">
                <a:latin typeface="Comic Sans MS" pitchFamily="66" charset="0"/>
                <a:ea typeface="Times New Roman" pitchFamily="18" charset="0"/>
                <a:cs typeface="Arial" pitchFamily="34" charset="0"/>
              </a:rPr>
              <a:t>skills.</a:t>
            </a:r>
          </a:p>
          <a:p>
            <a:pPr lvl="0" eaLnBrk="0" fontAlgn="base" hangingPunct="0">
              <a:spcBef>
                <a:spcPct val="0"/>
              </a:spcBef>
              <a:spcAft>
                <a:spcPct val="0"/>
              </a:spcAft>
            </a:pPr>
            <a:endParaRPr lang="en-US" altLang="en-US" sz="1200" u="sng" dirty="0">
              <a:latin typeface="Comic Sans MS" pitchFamily="66" charset="0"/>
              <a:ea typeface="Times New Roman" pitchFamily="18" charset="0"/>
              <a:cs typeface="Arial" pitchFamily="34" charset="0"/>
            </a:endParaRPr>
          </a:p>
          <a:p>
            <a:pPr lvl="0" algn="ctr" eaLnBrk="0" fontAlgn="base" hangingPunct="0">
              <a:spcBef>
                <a:spcPct val="0"/>
              </a:spcBef>
              <a:spcAft>
                <a:spcPct val="0"/>
              </a:spcAft>
            </a:pPr>
            <a:r>
              <a:rPr lang="en-US" altLang="en-US" sz="1200" u="sng" dirty="0" smtClean="0">
                <a:latin typeface="Comic Sans MS" pitchFamily="66" charset="0"/>
                <a:ea typeface="Times New Roman" pitchFamily="18" charset="0"/>
                <a:cs typeface="Arial" pitchFamily="34" charset="0"/>
              </a:rPr>
              <a:t>Included</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100" dirty="0">
                <a:latin typeface="Comic Sans MS" pitchFamily="66" charset="0"/>
                <a:ea typeface="Times New Roman" pitchFamily="18" charset="0"/>
                <a:cs typeface="Arial" pitchFamily="34" charset="0"/>
              </a:rPr>
              <a:t>Every child will have the right to be recognised as an individual and included in all aspects of the centre</a:t>
            </a:r>
            <a:r>
              <a:rPr lang="en-US" altLang="en-US" sz="1100" dirty="0" smtClean="0">
                <a:latin typeface="Comic Sans MS" pitchFamily="66" charset="0"/>
                <a:ea typeface="Times New Roman" pitchFamily="18" charset="0"/>
                <a:cs typeface="Arial" pitchFamily="34" charset="0"/>
              </a:rPr>
              <a:t>. We aim to promote an inclusive environment for all children, families and the wider community without discrimination or prejudice. We offer the opportunity for children and adults to participate in a safe, caring and supportive environment, to provide individuals with opportunities to participate in activities and </a:t>
            </a:r>
            <a:r>
              <a:rPr lang="en-US" altLang="en-US" sz="1100" dirty="0" err="1" smtClean="0">
                <a:latin typeface="Comic Sans MS" pitchFamily="66" charset="0"/>
                <a:ea typeface="Times New Roman" pitchFamily="18" charset="0"/>
                <a:cs typeface="Arial" pitchFamily="34" charset="0"/>
              </a:rPr>
              <a:t>programmes</a:t>
            </a:r>
            <a:r>
              <a:rPr lang="en-US" altLang="en-US" sz="1100" dirty="0" smtClean="0">
                <a:latin typeface="Comic Sans MS" pitchFamily="66" charset="0"/>
                <a:ea typeface="Times New Roman" pitchFamily="18" charset="0"/>
                <a:cs typeface="Arial" pitchFamily="34" charset="0"/>
              </a:rPr>
              <a:t> in the centre and in the wider community, giving everyone the chance to reach their full potential.</a:t>
            </a:r>
          </a:p>
          <a:p>
            <a:pPr lvl="0" eaLnBrk="0" fontAlgn="base" hangingPunct="0">
              <a:spcBef>
                <a:spcPct val="0"/>
              </a:spcBef>
              <a:spcAft>
                <a:spcPct val="0"/>
              </a:spcAft>
            </a:pPr>
            <a:endParaRPr lang="en-GB" altLang="en-US" sz="1100" i="1" dirty="0">
              <a:latin typeface="Comic Sans MS" panose="030F0702030302020204" pitchFamily="66" charset="0"/>
              <a:cs typeface="Arial" pitchFamily="34" charset="0"/>
            </a:endParaRPr>
          </a:p>
          <a:p>
            <a:pPr lvl="0" algn="ctr" eaLnBrk="0" fontAlgn="base" hangingPunct="0">
              <a:spcBef>
                <a:spcPct val="0"/>
              </a:spcBef>
              <a:spcAft>
                <a:spcPct val="0"/>
              </a:spcAft>
            </a:pPr>
            <a:r>
              <a:rPr lang="en-US" altLang="en-US" sz="1200" u="sng" dirty="0">
                <a:latin typeface="Comic Sans MS" pitchFamily="66" charset="0"/>
                <a:ea typeface="Times New Roman" pitchFamily="18" charset="0"/>
                <a:cs typeface="Arial" pitchFamily="34" charset="0"/>
              </a:rPr>
              <a:t>Safe</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100" dirty="0">
                <a:latin typeface="Comic Sans MS" pitchFamily="66" charset="0"/>
                <a:ea typeface="Times New Roman" pitchFamily="18" charset="0"/>
                <a:cs typeface="Arial" pitchFamily="34" charset="0"/>
              </a:rPr>
              <a:t>Every child has the right to play in a secure environment which is clean with well-maintained equipment and resources</a:t>
            </a:r>
            <a:r>
              <a:rPr lang="en-US" altLang="en-US" sz="1100" dirty="0" smtClean="0">
                <a:latin typeface="Comic Sans MS" pitchFamily="66" charset="0"/>
                <a:ea typeface="Times New Roman" pitchFamily="18" charset="0"/>
                <a:cs typeface="Arial" pitchFamily="34" charset="0"/>
              </a:rPr>
              <a:t>. We aim to provide a safe, friendly and caring environment, which is well maintained and resourced, where children and families can feel protected and supported.</a:t>
            </a:r>
          </a:p>
          <a:p>
            <a:pPr lvl="0" eaLnBrk="0" fontAlgn="base" hangingPunct="0">
              <a:spcBef>
                <a:spcPct val="0"/>
              </a:spcBef>
              <a:spcAft>
                <a:spcPct val="0"/>
              </a:spcAft>
            </a:pPr>
            <a:endParaRPr lang="en-GB" altLang="en-US" sz="1200" dirty="0">
              <a:latin typeface="Comic Sans MS" panose="030F0702030302020204" pitchFamily="66" charset="0"/>
              <a:cs typeface="Arial" pitchFamily="34" charset="0"/>
            </a:endParaRPr>
          </a:p>
          <a:p>
            <a:pPr lvl="0" algn="ctr" eaLnBrk="0" fontAlgn="base" hangingPunct="0">
              <a:spcBef>
                <a:spcPct val="0"/>
              </a:spcBef>
              <a:spcAft>
                <a:spcPct val="0"/>
              </a:spcAft>
            </a:pPr>
            <a:r>
              <a:rPr lang="en-US" altLang="en-US" sz="1200" u="sng" dirty="0">
                <a:latin typeface="Comic Sans MS" pitchFamily="66" charset="0"/>
                <a:ea typeface="Times New Roman" pitchFamily="18" charset="0"/>
                <a:cs typeface="Arial" pitchFamily="34" charset="0"/>
              </a:rPr>
              <a:t>Healthy</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100" dirty="0">
                <a:latin typeface="Comic Sans MS" pitchFamily="66" charset="0"/>
                <a:ea typeface="Times New Roman" pitchFamily="18" charset="0"/>
                <a:cs typeface="Arial" pitchFamily="34" charset="0"/>
              </a:rPr>
              <a:t>Every child will have the opportunity to learn about healthy eating and healthy lifestyles</a:t>
            </a:r>
            <a:r>
              <a:rPr lang="en-US" altLang="en-US" sz="1100" dirty="0" smtClean="0">
                <a:latin typeface="Comic Sans MS" pitchFamily="66" charset="0"/>
                <a:ea typeface="Times New Roman" pitchFamily="18" charset="0"/>
                <a:cs typeface="Arial" pitchFamily="34" charset="0"/>
              </a:rPr>
              <a:t>. They will have access to an environment that supports physical communication and mental health for children and families. This allows them to make safe and healthy choices and to offer the opportunity for individuals to reach their full potential.</a:t>
            </a:r>
          </a:p>
          <a:p>
            <a:pPr lvl="0" eaLnBrk="0" fontAlgn="base" hangingPunct="0">
              <a:spcBef>
                <a:spcPct val="0"/>
              </a:spcBef>
              <a:spcAft>
                <a:spcPct val="0"/>
              </a:spcAft>
            </a:pPr>
            <a:endParaRPr lang="en-GB" altLang="en-US" sz="1100" i="1" dirty="0">
              <a:latin typeface="Comic Sans MS" panose="030F0702030302020204" pitchFamily="66" charset="0"/>
              <a:cs typeface="Arial" pitchFamily="34" charset="0"/>
            </a:endParaRPr>
          </a:p>
          <a:p>
            <a:pPr lvl="0" algn="ctr" eaLnBrk="0" fontAlgn="base" hangingPunct="0">
              <a:spcBef>
                <a:spcPct val="0"/>
              </a:spcBef>
              <a:spcAft>
                <a:spcPct val="0"/>
              </a:spcAft>
            </a:pPr>
            <a:r>
              <a:rPr lang="en-US" altLang="en-US" sz="1200" u="sng" dirty="0">
                <a:latin typeface="Comic Sans MS" pitchFamily="66" charset="0"/>
                <a:ea typeface="Times New Roman" pitchFamily="18" charset="0"/>
                <a:cs typeface="Arial" pitchFamily="34" charset="0"/>
              </a:rPr>
              <a:t>Achieving</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100" dirty="0">
                <a:latin typeface="Comic Sans MS" pitchFamily="66" charset="0"/>
                <a:ea typeface="Times New Roman" pitchFamily="18" charset="0"/>
                <a:cs typeface="Arial" pitchFamily="34" charset="0"/>
              </a:rPr>
              <a:t>Every child will have the opportunity to reach their full potential and self-assess their </a:t>
            </a:r>
            <a:r>
              <a:rPr lang="en-US" altLang="en-US" sz="1100" dirty="0" smtClean="0">
                <a:latin typeface="Comic Sans MS" pitchFamily="66" charset="0"/>
                <a:ea typeface="Times New Roman" pitchFamily="18" charset="0"/>
                <a:cs typeface="Arial" pitchFamily="34" charset="0"/>
              </a:rPr>
              <a:t>learning. We aim to ensure children and families are receiving the guidance and support required to enhance confidence and self-esteem within the centre, at home and in the wider community. Children and families will gain opportunities to experience positive peer relationships and have their individual educational and social needs met.</a:t>
            </a:r>
            <a:endParaRPr lang="en-GB" altLang="en-US" sz="1100" dirty="0">
              <a:latin typeface="Comic Sans MS" panose="030F0702030302020204" pitchFamily="66" charset="0"/>
              <a:cs typeface="Arial" pitchFamily="34" charset="0"/>
            </a:endParaRPr>
          </a:p>
          <a:p>
            <a:pPr lvl="0" eaLnBrk="0" fontAlgn="base" hangingPunct="0">
              <a:spcBef>
                <a:spcPct val="0"/>
              </a:spcBef>
              <a:spcAft>
                <a:spcPct val="0"/>
              </a:spcAft>
            </a:pPr>
            <a:endParaRPr lang="en-GB" altLang="en-US" sz="1200" dirty="0">
              <a:latin typeface="Comic Sans MS" panose="030F0702030302020204" pitchFamily="66"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307" y="5085184"/>
            <a:ext cx="1596773" cy="1512168"/>
          </a:xfrm>
          <a:prstGeom prst="rect">
            <a:avLst/>
          </a:prstGeom>
        </p:spPr>
      </p:pic>
      <p:pic>
        <p:nvPicPr>
          <p:cNvPr id="11" name="Picture 10"/>
          <p:cNvPicPr>
            <a:picLocks noChangeAspect="1"/>
          </p:cNvPicPr>
          <p:nvPr/>
        </p:nvPicPr>
        <p:blipFill>
          <a:blip r:embed="rId3"/>
          <a:stretch>
            <a:fillRect/>
          </a:stretch>
        </p:blipFill>
        <p:spPr>
          <a:xfrm>
            <a:off x="179512" y="144447"/>
            <a:ext cx="8839966" cy="6651312"/>
          </a:xfrm>
          <a:prstGeom prst="rect">
            <a:avLst/>
          </a:prstGeom>
        </p:spPr>
      </p:pic>
    </p:spTree>
    <p:extLst>
      <p:ext uri="{BB962C8B-B14F-4D97-AF65-F5344CB8AC3E}">
        <p14:creationId xmlns:p14="http://schemas.microsoft.com/office/powerpoint/2010/main" val="33953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06255"/>
            <a:ext cx="8496944" cy="5663089"/>
          </a:xfrm>
          <a:prstGeom prst="rect">
            <a:avLst/>
          </a:prstGeom>
        </p:spPr>
        <p:txBody>
          <a:bodyPr wrap="square">
            <a:spAutoFit/>
          </a:bodyPr>
          <a:lstStyle/>
          <a:p>
            <a:pPr lvl="0" algn="ctr"/>
            <a:r>
              <a:rPr lang="en-GB" sz="1200" u="sng" dirty="0" smtClean="0">
                <a:solidFill>
                  <a:prstClr val="black"/>
                </a:solidFill>
                <a:latin typeface="Comic Sans MS" panose="030F0702030302020204" pitchFamily="66" charset="0"/>
              </a:rPr>
              <a:t>Enrolment</a:t>
            </a:r>
            <a:endParaRPr lang="en-GB" sz="1100" u="sng" dirty="0" smtClean="0">
              <a:solidFill>
                <a:prstClr val="black"/>
              </a:solidFill>
              <a:latin typeface="Comic Sans MS" panose="030F0702030302020204" pitchFamily="66" charset="0"/>
            </a:endParaRPr>
          </a:p>
          <a:p>
            <a:pPr lvl="0" algn="ctr"/>
            <a:r>
              <a:rPr lang="en-GB" sz="1100" dirty="0" smtClean="0">
                <a:solidFill>
                  <a:prstClr val="black"/>
                </a:solidFill>
                <a:latin typeface="Comic Sans MS" panose="030F0702030302020204" pitchFamily="66" charset="0"/>
              </a:rPr>
              <a:t>We hold enrolment sessions before your child is due to start nursery. This is an opportunity for you and your child to visit the centre, meet our staff and ask any questions you may have. You will be asked to complete your child’s initial paperwork at this stage including our “All About Me”, this ensures that your child’s keyworker can get to know your child’s likes and dislikes. If you are unable to make our planned enrolment session please make contact with us at the centre to arrange a suitable time to visit.</a:t>
            </a:r>
            <a:endParaRPr lang="en-GB" sz="1100" dirty="0">
              <a:solidFill>
                <a:prstClr val="black"/>
              </a:solidFill>
              <a:latin typeface="Comic Sans MS" panose="030F0702030302020204" pitchFamily="66" charset="0"/>
            </a:endParaRPr>
          </a:p>
          <a:p>
            <a:pPr lvl="0"/>
            <a:endParaRPr lang="en-GB" sz="1000" u="sng" dirty="0">
              <a:solidFill>
                <a:prstClr val="black"/>
              </a:solidFill>
              <a:latin typeface="Comic Sans MS" panose="030F0702030302020204" pitchFamily="66" charset="0"/>
            </a:endParaRPr>
          </a:p>
          <a:p>
            <a:pPr lvl="0" algn="ctr"/>
            <a:r>
              <a:rPr lang="en-GB" sz="1200" u="sng" dirty="0" smtClean="0">
                <a:solidFill>
                  <a:prstClr val="black"/>
                </a:solidFill>
                <a:latin typeface="Comic Sans MS" panose="030F0702030302020204" pitchFamily="66" charset="0"/>
              </a:rPr>
              <a:t>Settling In</a:t>
            </a:r>
          </a:p>
          <a:p>
            <a:pPr lvl="0" algn="ctr"/>
            <a:r>
              <a:rPr lang="en-GB" sz="1100" dirty="0" smtClean="0">
                <a:solidFill>
                  <a:prstClr val="black"/>
                </a:solidFill>
                <a:latin typeface="Comic Sans MS" panose="030F0702030302020204" pitchFamily="66" charset="0"/>
              </a:rPr>
              <a:t>For many children starting nursery will be the first time they have been separated from their parent/carer and we understand this can be difficult for both of you. To try and minimise anxiety we ask that you remain in the centre on the first day, this will be a short day. Settling in after the initial day will be at the child’s pace and is individual to every child.</a:t>
            </a:r>
            <a:endParaRPr lang="en-GB" sz="1100" dirty="0">
              <a:solidFill>
                <a:prstClr val="black"/>
              </a:solidFill>
              <a:latin typeface="Comic Sans MS" panose="030F0702030302020204" pitchFamily="66" charset="0"/>
            </a:endParaRPr>
          </a:p>
          <a:p>
            <a:pPr lvl="0" algn="ctr"/>
            <a:endParaRPr lang="en-GB" sz="1000" u="sng" dirty="0" smtClean="0">
              <a:solidFill>
                <a:prstClr val="black"/>
              </a:solidFill>
              <a:latin typeface="Comic Sans MS" panose="030F0702030302020204" pitchFamily="66" charset="0"/>
            </a:endParaRPr>
          </a:p>
          <a:p>
            <a:pPr lvl="0" algn="ctr"/>
            <a:r>
              <a:rPr lang="en-GB" sz="1100" u="sng" dirty="0" smtClean="0">
                <a:solidFill>
                  <a:prstClr val="black"/>
                </a:solidFill>
                <a:latin typeface="Comic Sans MS" panose="030F0702030302020204" pitchFamily="66" charset="0"/>
              </a:rPr>
              <a:t>Emergency Contact and Security</a:t>
            </a:r>
          </a:p>
          <a:p>
            <a:pPr lvl="0" algn="ctr"/>
            <a:r>
              <a:rPr lang="en-GB" sz="1100" dirty="0" smtClean="0">
                <a:solidFill>
                  <a:prstClr val="black"/>
                </a:solidFill>
                <a:latin typeface="Comic Sans MS" panose="030F0702030302020204" pitchFamily="66" charset="0"/>
              </a:rPr>
              <a:t>When your child starts nursery you will be asked who is likely to collect your child each day, we ask if this changes and someone who hasn’t been before will be collecting that you give the person collecting a password and let us know what it is. If someone comes to collect your child who we don’t know and does not have the password we will call you to confirm before your child can leave. This is in line with Care Inspectorate SIMOA campaign regarding keeping children safe.</a:t>
            </a:r>
            <a:endParaRPr lang="en-GB" sz="1100" u="sng" dirty="0">
              <a:solidFill>
                <a:prstClr val="black"/>
              </a:solidFill>
              <a:latin typeface="Comic Sans MS" panose="030F0702030302020204" pitchFamily="66" charset="0"/>
            </a:endParaRPr>
          </a:p>
          <a:p>
            <a:pPr lvl="0" algn="ctr"/>
            <a:r>
              <a:rPr lang="en-GB" sz="1200" u="sng" dirty="0" smtClean="0">
                <a:solidFill>
                  <a:prstClr val="black"/>
                </a:solidFill>
                <a:latin typeface="Comic Sans MS" panose="030F0702030302020204" pitchFamily="66" charset="0"/>
              </a:rPr>
              <a:t>School/Community </a:t>
            </a:r>
            <a:r>
              <a:rPr lang="en-GB" sz="1200" u="sng" dirty="0">
                <a:solidFill>
                  <a:prstClr val="black"/>
                </a:solidFill>
                <a:latin typeface="Comic Sans MS" panose="030F0702030302020204" pitchFamily="66" charset="0"/>
              </a:rPr>
              <a:t>Links </a:t>
            </a:r>
            <a:endParaRPr lang="en-GB" sz="1200" u="sng" dirty="0" smtClean="0">
              <a:solidFill>
                <a:prstClr val="black"/>
              </a:solidFill>
              <a:latin typeface="Comic Sans MS" panose="030F0702030302020204" pitchFamily="66" charset="0"/>
            </a:endParaRPr>
          </a:p>
          <a:p>
            <a:pPr lvl="0" algn="ctr"/>
            <a:r>
              <a:rPr lang="en-GB" sz="1100" dirty="0" smtClean="0">
                <a:solidFill>
                  <a:prstClr val="black"/>
                </a:solidFill>
                <a:latin typeface="Comic Sans MS" panose="030F0702030302020204" pitchFamily="66" charset="0"/>
              </a:rPr>
              <a:t>The </a:t>
            </a:r>
            <a:r>
              <a:rPr lang="en-GB" sz="1100" dirty="0">
                <a:solidFill>
                  <a:prstClr val="black"/>
                </a:solidFill>
                <a:latin typeface="Comic Sans MS" panose="030F0702030302020204" pitchFamily="66" charset="0"/>
              </a:rPr>
              <a:t>Centre works closely with the local Primary Schools and High Schools supporting each other’s events and developments. Enabling continuity within transitions, we also have a very good relationship with the local care home who we regularly work in partnership with to engage in a variety of events and activities.</a:t>
            </a:r>
          </a:p>
          <a:p>
            <a:pPr lvl="0" algn="ctr"/>
            <a:endParaRPr lang="en-GB" sz="1000" dirty="0" smtClean="0">
              <a:solidFill>
                <a:prstClr val="black"/>
              </a:solidFill>
              <a:latin typeface="Comic Sans MS" panose="030F0702030302020204" pitchFamily="66" charset="0"/>
            </a:endParaRPr>
          </a:p>
          <a:p>
            <a:pPr lvl="0" algn="ctr"/>
            <a:r>
              <a:rPr lang="en-GB" sz="1200" u="sng" dirty="0" smtClean="0">
                <a:solidFill>
                  <a:prstClr val="black"/>
                </a:solidFill>
                <a:latin typeface="Comic Sans MS" panose="030F0702030302020204" pitchFamily="66" charset="0"/>
              </a:rPr>
              <a:t>Transitions</a:t>
            </a:r>
          </a:p>
          <a:p>
            <a:pPr lvl="0" algn="ctr"/>
            <a:r>
              <a:rPr lang="en-GB" sz="1100" dirty="0" smtClean="0">
                <a:solidFill>
                  <a:prstClr val="black"/>
                </a:solidFill>
                <a:latin typeface="Comic Sans MS" panose="030F0702030302020204" pitchFamily="66" charset="0"/>
              </a:rPr>
              <a:t>We </a:t>
            </a:r>
            <a:r>
              <a:rPr lang="en-GB" sz="1100" dirty="0">
                <a:solidFill>
                  <a:prstClr val="black"/>
                </a:solidFill>
                <a:latin typeface="Comic Sans MS" panose="030F0702030302020204" pitchFamily="66" charset="0"/>
              </a:rPr>
              <a:t>operate a smooth transition programme from nursery to our primary clusters with a variety of activities, visits and professional dialogue during which we have discussions regarding moderation of the curriculum. We also produce transition reports which we share with parents and primary colleagues</a:t>
            </a:r>
            <a:r>
              <a:rPr lang="en-GB" sz="1100" dirty="0" smtClean="0">
                <a:solidFill>
                  <a:prstClr val="black"/>
                </a:solidFill>
                <a:latin typeface="Comic Sans MS" panose="030F0702030302020204" pitchFamily="66" charset="0"/>
              </a:rPr>
              <a:t>.</a:t>
            </a:r>
            <a:endParaRPr lang="en-GB" sz="1000" dirty="0" smtClean="0">
              <a:solidFill>
                <a:prstClr val="black"/>
              </a:solidFill>
              <a:latin typeface="Comic Sans MS" panose="030F0702030302020204" pitchFamily="66" charset="0"/>
            </a:endParaRPr>
          </a:p>
          <a:p>
            <a:pPr lvl="0" algn="ctr"/>
            <a:endParaRPr lang="en-GB" sz="1000" dirty="0">
              <a:solidFill>
                <a:prstClr val="black"/>
              </a:solidFill>
              <a:latin typeface="Comic Sans MS" panose="030F0702030302020204" pitchFamily="66" charset="0"/>
            </a:endParaRPr>
          </a:p>
          <a:p>
            <a:pPr lvl="0" algn="ctr"/>
            <a:r>
              <a:rPr lang="en-GB" sz="1200" u="sng" dirty="0" smtClean="0">
                <a:solidFill>
                  <a:prstClr val="black"/>
                </a:solidFill>
                <a:latin typeface="Comic Sans MS" panose="030F0702030302020204" pitchFamily="66" charset="0"/>
              </a:rPr>
              <a:t>Chargeable Childcare</a:t>
            </a:r>
          </a:p>
          <a:p>
            <a:pPr lvl="0" algn="ctr"/>
            <a:r>
              <a:rPr lang="en-GB" sz="1100" dirty="0" smtClean="0">
                <a:solidFill>
                  <a:prstClr val="black"/>
                </a:solidFill>
                <a:latin typeface="Comic Sans MS" panose="030F0702030302020204" pitchFamily="66" charset="0"/>
              </a:rPr>
              <a:t>We </a:t>
            </a:r>
            <a:r>
              <a:rPr lang="en-GB" sz="1100" dirty="0">
                <a:solidFill>
                  <a:prstClr val="black"/>
                </a:solidFill>
                <a:latin typeface="Comic Sans MS" panose="030F0702030302020204" pitchFamily="66" charset="0"/>
              </a:rPr>
              <a:t>offer a limited number of </a:t>
            </a:r>
            <a:r>
              <a:rPr lang="en-GB" sz="1100" dirty="0" smtClean="0">
                <a:solidFill>
                  <a:prstClr val="black"/>
                </a:solidFill>
                <a:latin typeface="Comic Sans MS" panose="030F0702030302020204" pitchFamily="66" charset="0"/>
              </a:rPr>
              <a:t>chargeable childcare </a:t>
            </a:r>
            <a:r>
              <a:rPr lang="en-GB" sz="1100" dirty="0">
                <a:solidFill>
                  <a:prstClr val="black"/>
                </a:solidFill>
                <a:latin typeface="Comic Sans MS" panose="030F0702030302020204" pitchFamily="66" charset="0"/>
              </a:rPr>
              <a:t>places at Rainbow for a </a:t>
            </a:r>
            <a:r>
              <a:rPr lang="en-GB" sz="1100" dirty="0" smtClean="0">
                <a:solidFill>
                  <a:prstClr val="black"/>
                </a:solidFill>
                <a:latin typeface="Comic Sans MS" panose="030F0702030302020204" pitchFamily="66" charset="0"/>
              </a:rPr>
              <a:t>fee</a:t>
            </a:r>
            <a:r>
              <a:rPr lang="en-GB" sz="1100" dirty="0">
                <a:solidFill>
                  <a:prstClr val="black"/>
                </a:solidFill>
                <a:latin typeface="Comic Sans MS" panose="030F0702030302020204" pitchFamily="66" charset="0"/>
              </a:rPr>
              <a:t>, if you would like any information regarding this please speak to a member of staff who will be happy to </a:t>
            </a:r>
            <a:r>
              <a:rPr lang="en-GB" sz="1100" dirty="0" smtClean="0">
                <a:solidFill>
                  <a:prstClr val="black"/>
                </a:solidFill>
                <a:latin typeface="Comic Sans MS" panose="030F0702030302020204" pitchFamily="66" charset="0"/>
              </a:rPr>
              <a:t>discuss this further Completed </a:t>
            </a:r>
            <a:r>
              <a:rPr lang="en-GB" sz="1100" dirty="0">
                <a:solidFill>
                  <a:prstClr val="black"/>
                </a:solidFill>
                <a:latin typeface="Comic Sans MS" panose="030F0702030302020204" pitchFamily="66" charset="0"/>
              </a:rPr>
              <a:t>forms are processed by Education Services and are subject to a credit check</a:t>
            </a:r>
            <a:r>
              <a:rPr lang="en-GB" sz="1100" dirty="0" smtClean="0">
                <a:solidFill>
                  <a:prstClr val="black"/>
                </a:solidFill>
                <a:latin typeface="Comic Sans MS" panose="030F0702030302020204" pitchFamily="66" charset="0"/>
              </a:rPr>
              <a:t>.</a:t>
            </a:r>
          </a:p>
          <a:p>
            <a:pPr lvl="0" algn="ctr"/>
            <a:endParaRPr lang="en-GB" sz="1000" dirty="0">
              <a:solidFill>
                <a:prstClr val="black"/>
              </a:solidFill>
              <a:latin typeface="Comic Sans MS" panose="030F0702030302020204" pitchFamily="66" charset="0"/>
            </a:endParaRPr>
          </a:p>
          <a:p>
            <a:pPr lvl="0"/>
            <a:endParaRPr lang="en-GB" sz="1000" dirty="0">
              <a:solidFill>
                <a:prstClr val="black"/>
              </a:solidFill>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4086204" y="5661248"/>
            <a:ext cx="971591" cy="779468"/>
          </a:xfrm>
          <a:prstGeom prst="rect">
            <a:avLst/>
          </a:prstGeom>
        </p:spPr>
      </p:pic>
      <p:pic>
        <p:nvPicPr>
          <p:cNvPr id="6" name="Picture 5"/>
          <p:cNvPicPr>
            <a:picLocks noChangeAspect="1"/>
          </p:cNvPicPr>
          <p:nvPr/>
        </p:nvPicPr>
        <p:blipFill>
          <a:blip r:embed="rId3"/>
          <a:stretch>
            <a:fillRect/>
          </a:stretch>
        </p:blipFill>
        <p:spPr>
          <a:xfrm>
            <a:off x="152017" y="103344"/>
            <a:ext cx="8839966" cy="6651312"/>
          </a:xfrm>
          <a:prstGeom prst="rect">
            <a:avLst/>
          </a:prstGeom>
        </p:spPr>
      </p:pic>
    </p:spTree>
    <p:extLst>
      <p:ext uri="{BB962C8B-B14F-4D97-AF65-F5344CB8AC3E}">
        <p14:creationId xmlns:p14="http://schemas.microsoft.com/office/powerpoint/2010/main" val="413293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6176" y="2924944"/>
            <a:ext cx="8820472"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Non Attendance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In the event of you being unable to attend the Centre for a period of two weeks or more a letter will be sent to you to enquire if we can help in any way. Unfortunately, due to demand, if you still cannot attend a further letter is sent asking you to discuss with staff any difficulties you may have.  We must point out at this stage that a date, by which you may contact the Centre, is set and if there is no contact at this time your child’s name is required to be removed from the register.  This does not mean you cannot reapply if your circumstances change.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000" dirty="0">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Establishment/Community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Parents/carers are welcome to come into the centre at any time and join in activities with staff and children.</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Our</a:t>
            </a:r>
            <a:r>
              <a:rPr kumimoji="0" lang="en-GB" altLang="en-US" sz="12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community room hosts</a:t>
            </a: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various groups across the year, which you are welcome to come and join.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would encourage parents/carers to take an active part in the life of the centre.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centre operates</a:t>
            </a:r>
            <a:r>
              <a:rPr kumimoji="0" lang="en-GB" altLang="en-US" sz="12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an open door policy and we welcome comments and ideas from people in the local community for activities they may wish to attend.</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000" baseline="0" dirty="0">
              <a:latin typeface="Comic Sans MS" pitchFamily="66" charset="0"/>
              <a:cs typeface="Arial" pitchFamily="34" charset="0"/>
            </a:endParaRPr>
          </a:p>
          <a:p>
            <a:pPr eaLnBrk="0" fontAlgn="base" hangingPunct="0">
              <a:spcBef>
                <a:spcPct val="0"/>
              </a:spcBef>
              <a:spcAft>
                <a:spcPct val="0"/>
              </a:spcAft>
            </a:pPr>
            <a:r>
              <a:rPr lang="en-GB" altLang="en-US" sz="1000" b="1" dirty="0" smtClean="0">
                <a:latin typeface="Comic Sans MS" panose="030F0702030302020204" pitchFamily="66" charset="0"/>
              </a:rPr>
              <a:t> </a:t>
            </a:r>
            <a:endParaRPr lang="en-GB" altLang="en-US" sz="1000" b="1"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3" name="Rectangle 2"/>
          <p:cNvSpPr>
            <a:spLocks noChangeArrowheads="1"/>
          </p:cNvSpPr>
          <p:nvPr/>
        </p:nvSpPr>
        <p:spPr bwMode="auto">
          <a:xfrm>
            <a:off x="212784" y="496996"/>
            <a:ext cx="87338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Attendance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would encourage parents/carers to use the place allocated at all times.</a:t>
            </a:r>
            <a:r>
              <a:rPr lang="en-GB" altLang="en-US" sz="1200" dirty="0">
                <a:latin typeface="Comic Sans MS" pitchFamily="66" charset="0"/>
                <a:ea typeface="Times New Roman" pitchFamily="18" charset="0"/>
                <a:cs typeface="Times New Roman" pitchFamily="18" charset="0"/>
              </a:rPr>
              <a:t> </a:t>
            </a: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We do understand however that at times your child will be unable to attend due to sickness or other issues.  On these occasions please phone us (715724).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This is especially important for parents/carers who are requested to financially contribute to </a:t>
            </a:r>
            <a:r>
              <a:rPr lang="en-GB" altLang="en-US" sz="1200" dirty="0">
                <a:latin typeface="Comic Sans MS" panose="030F0702030302020204" pitchFamily="66" charset="0"/>
                <a:ea typeface="Times New Roman" pitchFamily="18" charset="0"/>
                <a:cs typeface="Arial" pitchFamily="34" charset="0"/>
              </a:rPr>
              <a:t>the cost of the service. If we do not </a:t>
            </a:r>
            <a:r>
              <a:rPr lang="en-GB" altLang="en-US" sz="1200" dirty="0" smtClean="0">
                <a:latin typeface="Comic Sans MS" panose="030F0702030302020204" pitchFamily="66" charset="0"/>
                <a:ea typeface="Times New Roman" pitchFamily="18" charset="0"/>
                <a:cs typeface="Arial" pitchFamily="34" charset="0"/>
              </a:rPr>
              <a:t>hear </a:t>
            </a:r>
            <a:r>
              <a:rPr lang="en-GB" altLang="en-US" sz="1200" dirty="0">
                <a:latin typeface="Comic Sans MS" panose="030F0702030302020204" pitchFamily="66" charset="0"/>
                <a:ea typeface="Times New Roman" pitchFamily="18" charset="0"/>
                <a:cs typeface="Arial" pitchFamily="34" charset="0"/>
              </a:rPr>
              <a:t>from you it is Council Policy that </a:t>
            </a:r>
            <a:r>
              <a:rPr lang="en-GB" altLang="en-US" sz="1200" dirty="0" smtClean="0">
                <a:latin typeface="Comic Sans MS" panose="030F0702030302020204" pitchFamily="66" charset="0"/>
                <a:ea typeface="Times New Roman" pitchFamily="18" charset="0"/>
                <a:cs typeface="Arial" pitchFamily="34" charset="0"/>
              </a:rPr>
              <a:t>we </a:t>
            </a:r>
            <a:r>
              <a:rPr lang="en-GB" altLang="en-US" sz="1200" dirty="0">
                <a:latin typeface="Comic Sans MS" panose="030F0702030302020204" pitchFamily="66" charset="0"/>
                <a:ea typeface="Times New Roman" pitchFamily="18" charset="0"/>
                <a:cs typeface="Arial" pitchFamily="34" charset="0"/>
              </a:rPr>
              <a:t>contact you using the contact numbers provided.</a:t>
            </a:r>
            <a:endParaRPr lang="en-GB" altLang="en-US" sz="1200" dirty="0">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a:picLocks noChangeAspect="1"/>
          </p:cNvPicPr>
          <p:nvPr/>
        </p:nvPicPr>
        <p:blipFill>
          <a:blip r:embed="rId2"/>
          <a:stretch>
            <a:fillRect/>
          </a:stretch>
        </p:blipFill>
        <p:spPr>
          <a:xfrm>
            <a:off x="3796984" y="1952898"/>
            <a:ext cx="1478855" cy="960819"/>
          </a:xfrm>
          <a:prstGeom prst="rect">
            <a:avLst/>
          </a:prstGeom>
        </p:spPr>
      </p:pic>
      <p:pic>
        <p:nvPicPr>
          <p:cNvPr id="9" name="Picture 8"/>
          <p:cNvPicPr>
            <a:picLocks noChangeAspect="1"/>
          </p:cNvPicPr>
          <p:nvPr/>
        </p:nvPicPr>
        <p:blipFill>
          <a:blip r:embed="rId3"/>
          <a:stretch>
            <a:fillRect/>
          </a:stretch>
        </p:blipFill>
        <p:spPr>
          <a:xfrm>
            <a:off x="141471" y="142808"/>
            <a:ext cx="8839966" cy="6651312"/>
          </a:xfrm>
          <a:prstGeom prst="rect">
            <a:avLst/>
          </a:prstGeom>
        </p:spPr>
      </p:pic>
    </p:spTree>
    <p:extLst>
      <p:ext uri="{BB962C8B-B14F-4D97-AF65-F5344CB8AC3E}">
        <p14:creationId xmlns:p14="http://schemas.microsoft.com/office/powerpoint/2010/main" val="91876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23528" y="396969"/>
            <a:ext cx="8352928" cy="580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lvl="0" algn="ctr" eaLnBrk="0" hangingPunct="0">
              <a:tabLst/>
            </a:pPr>
            <a:r>
              <a:rPr lang="en-GB" altLang="en-US" sz="1200" u="sng" dirty="0" smtClean="0">
                <a:latin typeface="Comic Sans MS" panose="030F0702030302020204" pitchFamily="66" charset="0"/>
                <a:ea typeface="Times New Roman" pitchFamily="18" charset="0"/>
              </a:rPr>
              <a:t>Clothing </a:t>
            </a:r>
            <a:endParaRPr lang="en-GB" altLang="en-US" sz="1200" dirty="0">
              <a:latin typeface="Comic Sans MS" panose="030F0702030302020204" pitchFamily="66" charset="0"/>
              <a:ea typeface="Times New Roman" pitchFamily="18" charset="0"/>
            </a:endParaRPr>
          </a:p>
          <a:p>
            <a:pPr lvl="0" algn="ctr" eaLnBrk="0" hangingPunct="0">
              <a:tabLst/>
            </a:pPr>
            <a:r>
              <a:rPr lang="en-GB" altLang="en-US" sz="1200" dirty="0" smtClean="0">
                <a:latin typeface="Comic Sans MS" panose="030F0702030302020204" pitchFamily="66" charset="0"/>
                <a:ea typeface="Times New Roman" pitchFamily="18" charset="0"/>
              </a:rPr>
              <a:t>We </a:t>
            </a:r>
            <a:r>
              <a:rPr lang="en-GB" altLang="en-US" sz="1200" dirty="0">
                <a:latin typeface="Comic Sans MS" panose="030F0702030302020204" pitchFamily="66" charset="0"/>
                <a:ea typeface="Times New Roman" pitchFamily="18" charset="0"/>
              </a:rPr>
              <a:t>would ask that children do not wear their best clothes to the </a:t>
            </a:r>
            <a:r>
              <a:rPr lang="en-GB" altLang="en-US" sz="1200" dirty="0" smtClean="0">
                <a:latin typeface="Comic Sans MS" panose="030F0702030302020204" pitchFamily="66" charset="0"/>
                <a:ea typeface="Times New Roman" pitchFamily="18" charset="0"/>
              </a:rPr>
              <a:t>nursery as this </a:t>
            </a:r>
            <a:r>
              <a:rPr lang="en-GB" altLang="en-US" sz="1200" dirty="0">
                <a:latin typeface="Comic Sans MS" panose="030F0702030302020204" pitchFamily="66" charset="0"/>
                <a:ea typeface="Times New Roman" pitchFamily="18" charset="0"/>
              </a:rPr>
              <a:t>can often restrict their play as they worry about getting dirty.</a:t>
            </a:r>
          </a:p>
          <a:p>
            <a:pPr lvl="0" algn="ctr" eaLnBrk="0" hangingPunct="0">
              <a:tabLst/>
            </a:pPr>
            <a:endParaRPr lang="en-GB" altLang="en-US" sz="1200" dirty="0">
              <a:latin typeface="Comic Sans MS" panose="030F0702030302020204" pitchFamily="66" charset="0"/>
            </a:endParaRPr>
          </a:p>
          <a:p>
            <a:pPr lvl="0" algn="ctr" eaLnBrk="0" hangingPunct="0">
              <a:tabLst/>
            </a:pPr>
            <a:r>
              <a:rPr lang="en-GB" altLang="en-US" sz="1200" dirty="0">
                <a:latin typeface="Comic Sans MS" pitchFamily="66" charset="0"/>
                <a:ea typeface="Times New Roman" pitchFamily="18" charset="0"/>
              </a:rPr>
              <a:t>Sweatshirts and polo shirts with the Rainbow </a:t>
            </a:r>
            <a:r>
              <a:rPr lang="en-GB" altLang="en-US" sz="1200" dirty="0" smtClean="0">
                <a:latin typeface="Comic Sans MS" pitchFamily="66" charset="0"/>
                <a:ea typeface="Times New Roman" pitchFamily="18" charset="0"/>
              </a:rPr>
              <a:t>Family Centre </a:t>
            </a:r>
            <a:r>
              <a:rPr lang="en-GB" altLang="en-US" sz="1200" dirty="0">
                <a:latin typeface="Comic Sans MS" pitchFamily="66" charset="0"/>
                <a:ea typeface="Times New Roman" pitchFamily="18" charset="0"/>
              </a:rPr>
              <a:t>logo are available to buy in Smiths in West Blackhall Street and </a:t>
            </a:r>
            <a:r>
              <a:rPr lang="en-GB" altLang="en-US" sz="1200" dirty="0" err="1">
                <a:latin typeface="Comic Sans MS" pitchFamily="66" charset="0"/>
                <a:ea typeface="Times New Roman" pitchFamily="18" charset="0"/>
              </a:rPr>
              <a:t>Logo’d</a:t>
            </a:r>
            <a:r>
              <a:rPr lang="en-GB" altLang="en-US" sz="1200" dirty="0">
                <a:latin typeface="Comic Sans MS" pitchFamily="66" charset="0"/>
                <a:ea typeface="Times New Roman" pitchFamily="18" charset="0"/>
              </a:rPr>
              <a:t> at George Square Studios, </a:t>
            </a:r>
            <a:r>
              <a:rPr lang="en-GB" altLang="en-US" sz="1200" dirty="0" smtClean="0">
                <a:latin typeface="Comic Sans MS" pitchFamily="66" charset="0"/>
                <a:ea typeface="Times New Roman" pitchFamily="18" charset="0"/>
              </a:rPr>
              <a:t>Greenock. This is not a requirement but may be an alternative to wearing expensive clothing.</a:t>
            </a:r>
            <a:endParaRPr lang="en-GB" altLang="en-US" sz="1200" dirty="0">
              <a:latin typeface="Comic Sans MS" panose="030F0702030302020204" pitchFamily="66"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lang="en-GB" altLang="en-US" sz="1100" b="1" dirty="0">
              <a:latin typeface="Comic Sans MS" pitchFamily="66"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lang="en-GB" altLang="en-US" sz="1200" u="sng" dirty="0" smtClean="0">
                <a:latin typeface="Comic Sans MS" pitchFamily="66" charset="0"/>
                <a:ea typeface="Times New Roman" pitchFamily="18" charset="0"/>
              </a:rPr>
              <a:t>Jewellery/Unacceptable clothing</a:t>
            </a:r>
            <a:endParaRPr kumimoji="0" lang="en-GB" altLang="en-US" sz="1200" i="0" u="none" strike="noStrike" cap="none" normalizeH="0" baseline="0" dirty="0" smtClean="0">
              <a:ln>
                <a:noFill/>
              </a:ln>
              <a:solidFill>
                <a:schemeClr val="tx1"/>
              </a:solidFill>
              <a:effectLst/>
              <a:latin typeface="Comic Sans MS" pitchFamily="66" charset="0"/>
              <a:ea typeface="Times New Roman" pitchFamily="18" charset="0"/>
            </a:endParaRPr>
          </a:p>
          <a:p>
            <a:pPr algn="just"/>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rPr>
              <a:t>Inverclyde Council operates a </a:t>
            </a:r>
            <a:r>
              <a:rPr kumimoji="0" lang="en-GB" altLang="en-US" sz="1200" b="0" i="0" u="sng" strike="noStrike" cap="none" normalizeH="0" baseline="0" dirty="0" smtClean="0">
                <a:ln>
                  <a:noFill/>
                </a:ln>
                <a:solidFill>
                  <a:schemeClr val="tx1"/>
                </a:solidFill>
                <a:effectLst/>
                <a:latin typeface="Comic Sans MS" pitchFamily="66" charset="0"/>
                <a:ea typeface="Times New Roman" pitchFamily="18" charset="0"/>
              </a:rPr>
              <a:t>policy</a:t>
            </a: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rPr>
              <a:t> of no jewellery for all its children and in the interest of your child’s safety we would ask that you respect this. </a:t>
            </a:r>
            <a:r>
              <a:rPr lang="en-AU" altLang="en-US" sz="1200" dirty="0">
                <a:latin typeface="Comic Sans MS" pitchFamily="66" charset="0"/>
                <a:ea typeface="Times New Roman" pitchFamily="18" charset="0"/>
              </a:rPr>
              <a:t>Parents should note that the activities the children may become involved in may be restricted because health and safety requirements state that jewellery of any kind must not be worn where children are undertaking physical activities.  This includes jewellery worn as a result of body piercing.</a:t>
            </a:r>
            <a:endParaRPr lang="en-AU" altLang="en-US" sz="1200" dirty="0"/>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lang="en-GB" altLang="en-US" sz="1200" dirty="0">
              <a:latin typeface="Comic Sans MS" pitchFamily="66"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rPr>
              <a:t>Similarly there are forms of dress which are unacceptable in establishment, such as items of clothing which:</a:t>
            </a:r>
          </a:p>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rPr>
              <a:t>potentially encourage faction (such as football colours)</a:t>
            </a:r>
            <a:endParaRPr kumimoji="0" lang="en-GB" altLang="en-US" sz="12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rPr>
              <a:t>could cause offence (such as anti-religious symbolism or political slogans)</a:t>
            </a:r>
            <a:endParaRPr kumimoji="0" lang="en-GB" altLang="en-US" sz="12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rPr>
              <a:t>could cause health and safety difficulties, such as loose fitting clothing, dangling earrings, or clothing made from flammable materials for example shell suits in practical activities</a:t>
            </a:r>
            <a:endParaRPr kumimoji="0" lang="en-GB" altLang="en-US" sz="12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rPr>
              <a:t>could cause damage to flooring</a:t>
            </a:r>
            <a:endParaRPr kumimoji="0" lang="en-GB" altLang="en-US" sz="12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rPr>
              <a:t>carry advertising, particularly for alcohol or tobacco; and</a:t>
            </a:r>
            <a:endParaRPr kumimoji="0" lang="en-GB" altLang="en-US" sz="12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rPr>
              <a:t>could be used to inflict damage on other pupils or be used by other to do so</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rPr>
              <a:t>The Council is concerned at the level of claims being received regarding the loss of children’s clothing and/or personal belongings.  Parents are asked to assist in this area by ensuring that valuable items and unnecessarily expensive items of clothing are not brought to the establishment.  Parents should note that the authority does not carry insurance to cover the loss of such items and any claims submitted are likely to be met only where the authority can be shown to have been negligent.</a:t>
            </a:r>
            <a:endParaRPr kumimoji="0" lang="en-GB" altLang="en-US" sz="12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AU" altLang="en-US" sz="1200" b="0" i="0" u="none" strike="noStrike" cap="none" normalizeH="0" baseline="0" dirty="0" smtClean="0">
              <a:ln>
                <a:noFill/>
              </a:ln>
              <a:solidFill>
                <a:schemeClr val="tx1"/>
              </a:solidFill>
              <a:effectLst/>
              <a:latin typeface="Comic Sans MS" pitchFamily="66" charset="0"/>
              <a:ea typeface="Times New Roman" pitchFamily="18" charset="0"/>
            </a:endParaRPr>
          </a:p>
        </p:txBody>
      </p:sp>
      <p:pic>
        <p:nvPicPr>
          <p:cNvPr id="3" name="Picture 2"/>
          <p:cNvPicPr>
            <a:picLocks noChangeAspect="1"/>
          </p:cNvPicPr>
          <p:nvPr/>
        </p:nvPicPr>
        <p:blipFill>
          <a:blip r:embed="rId2"/>
          <a:stretch>
            <a:fillRect/>
          </a:stretch>
        </p:blipFill>
        <p:spPr>
          <a:xfrm>
            <a:off x="179512" y="188640"/>
            <a:ext cx="8785097" cy="6552728"/>
          </a:xfrm>
          <a:prstGeom prst="rect">
            <a:avLst/>
          </a:prstGeom>
        </p:spPr>
      </p:pic>
    </p:spTree>
    <p:extLst>
      <p:ext uri="{BB962C8B-B14F-4D97-AF65-F5344CB8AC3E}">
        <p14:creationId xmlns:p14="http://schemas.microsoft.com/office/powerpoint/2010/main" val="121922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512" y="345287"/>
            <a:ext cx="8712968"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rPr>
              <a:t>Meals and Snacks</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100" b="0"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GB" altLang="en-US" sz="1100" b="0" i="0" u="none" strike="noStrike" cap="none" normalizeH="0" baseline="0" dirty="0" smtClean="0">
                <a:ln>
                  <a:noFill/>
                </a:ln>
                <a:solidFill>
                  <a:schemeClr val="tx1"/>
                </a:solidFill>
                <a:effectLst/>
                <a:latin typeface="Comic Sans MS" panose="030F0702030302020204" pitchFamily="66" charset="0"/>
                <a:ea typeface="Times New Roman" pitchFamily="18" charset="0"/>
              </a:rPr>
              <a:t>At Rainbow</a:t>
            </a:r>
            <a:r>
              <a:rPr kumimoji="0" lang="en-GB" altLang="en-US" sz="1100" b="0" i="0" u="none" strike="noStrike" cap="none" normalizeH="0" dirty="0" smtClean="0">
                <a:ln>
                  <a:noFill/>
                </a:ln>
                <a:solidFill>
                  <a:schemeClr val="tx1"/>
                </a:solidFill>
                <a:effectLst/>
                <a:latin typeface="Comic Sans MS" panose="030F0702030302020204" pitchFamily="66" charset="0"/>
                <a:ea typeface="Times New Roman" pitchFamily="18" charset="0"/>
              </a:rPr>
              <a:t> Family Centre we are committed to promoting the Health and Wellbeing of all of our children. Healthy snacks are provided in the morning and afternoon as well as water and milk. We follow Inverclyde Councils lunch menu which has a range of options available </a:t>
            </a:r>
            <a:r>
              <a:rPr lang="en-GB" altLang="en-US" sz="1100" dirty="0" smtClean="0">
                <a:latin typeface="Comic Sans MS" panose="030F0702030302020204" pitchFamily="66" charset="0"/>
                <a:ea typeface="Times New Roman" pitchFamily="18" charset="0"/>
              </a:rPr>
              <a:t>for your child to choose from. If your child brings in their own packed lunch we ask that you consider the amount of sugary snacks that you provide. If your child has any allergies or dietary requirements </a:t>
            </a:r>
            <a:r>
              <a:rPr lang="en-GB" altLang="en-US" sz="1100" dirty="0">
                <a:latin typeface="Comic Sans MS" pitchFamily="66" charset="0"/>
                <a:ea typeface="Times New Roman" pitchFamily="18" charset="0"/>
              </a:rPr>
              <a:t>p</a:t>
            </a: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lease speak to a member of </a:t>
            </a:r>
            <a:r>
              <a:rPr lang="en-GB" altLang="en-US" sz="1100" dirty="0" smtClean="0">
                <a:latin typeface="Comic Sans MS" pitchFamily="66" charset="0"/>
                <a:ea typeface="Times New Roman" pitchFamily="18" charset="0"/>
              </a:rPr>
              <a:t>Senior Management Team who will be happy to help.</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050" b="0" i="0" u="none" strike="noStrike" cap="none" normalizeH="0" baseline="0" dirty="0" smtClean="0">
              <a:ln>
                <a:noFill/>
              </a:ln>
              <a:solidFill>
                <a:schemeClr val="tx1"/>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GB" altLang="en-US" sz="1050" dirty="0">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GB" altLang="en-US" sz="1100" b="0" i="0" u="none" strike="noStrike" cap="none" normalizeH="0" baseline="0" dirty="0" smtClean="0">
                <a:ln>
                  <a:noFill/>
                </a:ln>
                <a:solidFill>
                  <a:srgbClr val="FF0000"/>
                </a:solidFill>
                <a:effectLst/>
                <a:latin typeface="Comic Sans MS" pitchFamily="66" charset="0"/>
                <a:ea typeface="Times New Roman" pitchFamily="18" charset="0"/>
              </a:rPr>
              <a:t> **</a:t>
            </a:r>
            <a:r>
              <a:rPr kumimoji="0" lang="en-GB" altLang="en-US" sz="1400" b="0" i="0" u="none" strike="noStrike" cap="none" normalizeH="0" baseline="0" dirty="0" smtClean="0">
                <a:ln>
                  <a:noFill/>
                </a:ln>
                <a:solidFill>
                  <a:srgbClr val="FF0000"/>
                </a:solidFill>
                <a:effectLst/>
                <a:latin typeface="Comic Sans MS" pitchFamily="66" charset="0"/>
                <a:ea typeface="Times New Roman" pitchFamily="18" charset="0"/>
              </a:rPr>
              <a:t>Rainbow</a:t>
            </a:r>
            <a:r>
              <a:rPr kumimoji="0" lang="en-GB" altLang="en-US" sz="1400" b="0" i="0" u="none" strike="noStrike" cap="none" normalizeH="0" dirty="0" smtClean="0">
                <a:ln>
                  <a:noFill/>
                </a:ln>
                <a:solidFill>
                  <a:srgbClr val="FF0000"/>
                </a:solidFill>
                <a:effectLst/>
                <a:latin typeface="Comic Sans MS" pitchFamily="66" charset="0"/>
                <a:ea typeface="Times New Roman" pitchFamily="18" charset="0"/>
              </a:rPr>
              <a:t> family centre is a </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lang="en-GB" altLang="en-US" sz="1400" dirty="0" smtClean="0">
                <a:solidFill>
                  <a:srgbClr val="FF0000"/>
                </a:solidFill>
                <a:latin typeface="Comic Sans MS" pitchFamily="66" charset="0"/>
                <a:ea typeface="Times New Roman" pitchFamily="18" charset="0"/>
              </a:rPr>
              <a:t>Allergy Aware</a:t>
            </a:r>
            <a:r>
              <a:rPr kumimoji="0" lang="en-GB" altLang="en-US" sz="1400" b="0" i="0" u="none" strike="noStrike" cap="none" normalizeH="0" dirty="0" smtClean="0">
                <a:ln>
                  <a:noFill/>
                </a:ln>
                <a:solidFill>
                  <a:srgbClr val="FF0000"/>
                </a:solidFill>
                <a:effectLst/>
                <a:latin typeface="Comic Sans MS" pitchFamily="66" charset="0"/>
                <a:ea typeface="Times New Roman" pitchFamily="18" charset="0"/>
              </a:rPr>
              <a:t> environment**</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GB" altLang="en-US" sz="1200" dirty="0">
              <a:solidFill>
                <a:srgbClr val="FF0000"/>
              </a:solidFill>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0" i="0" u="none" strike="noStrike" cap="none" normalizeH="0" dirty="0" smtClean="0">
              <a:ln>
                <a:noFill/>
              </a:ln>
              <a:solidFill>
                <a:srgbClr val="FF0000"/>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GB" altLang="en-US" sz="1200" dirty="0">
              <a:solidFill>
                <a:srgbClr val="FF0000"/>
              </a:solidFill>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0" i="0" u="none" strike="noStrike" cap="none" normalizeH="0" dirty="0" smtClean="0">
              <a:ln>
                <a:noFill/>
              </a:ln>
              <a:solidFill>
                <a:srgbClr val="FF0000"/>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GB" altLang="en-US" sz="1200" dirty="0" smtClean="0">
              <a:solidFill>
                <a:srgbClr val="FF0000"/>
              </a:solidFill>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GB" altLang="en-US" sz="1200" dirty="0">
              <a:solidFill>
                <a:srgbClr val="FF0000"/>
              </a:solidFill>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GB" altLang="en-US" sz="1200" dirty="0" smtClean="0">
              <a:solidFill>
                <a:srgbClr val="FF0000"/>
              </a:solidFill>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GB" altLang="en-US" sz="1200" dirty="0">
              <a:solidFill>
                <a:srgbClr val="FF0000"/>
              </a:solidFill>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GB" altLang="en-US" sz="1200" dirty="0" smtClean="0">
              <a:solidFill>
                <a:srgbClr val="FF0000"/>
              </a:solidFill>
              <a:latin typeface="Comic Sans MS" pitchFamily="66" charset="0"/>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endParaRPr lang="en-GB" altLang="en-US" sz="1200" u="sng" dirty="0" smtClean="0">
              <a:latin typeface="Comic Sans MS" pitchFamily="66" charset="0"/>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endParaRPr lang="en-GB" altLang="en-US" sz="1200" u="sng" dirty="0">
              <a:latin typeface="Comic Sans MS" pitchFamily="66" charset="0"/>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endParaRPr lang="en-GB" altLang="en-US" sz="1200" u="sng" dirty="0" smtClean="0">
              <a:latin typeface="Comic Sans MS" pitchFamily="66" charset="0"/>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endParaRPr lang="en-GB" altLang="en-US" sz="1200" u="sng" dirty="0">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lang="en-GB" altLang="en-US" sz="1200" u="sng" dirty="0" smtClean="0">
                <a:latin typeface="Comic Sans MS" pitchFamily="66" charset="0"/>
                <a:ea typeface="Times New Roman" pitchFamily="18" charset="0"/>
              </a:rPr>
              <a:t>Childsmile</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lang="en-GB" altLang="en-US" sz="1100" dirty="0" smtClean="0">
                <a:latin typeface="Comic Sans MS" pitchFamily="66" charset="0"/>
                <a:ea typeface="Times New Roman" pitchFamily="18" charset="0"/>
              </a:rPr>
              <a:t>The oral health team visit the nursery twice a year to carry our fluoride varnishing, this is a national programme designed to improve oral health of children in Scotland. You will receive a consent form in your child’s enrolment pack to complete</a:t>
            </a:r>
          </a:p>
          <a:p>
            <a:pPr marL="0" marR="0" lvl="0" indent="0" defTabSz="914400" rtl="0" eaLnBrk="0" fontAlgn="base" latinLnBrk="0" hangingPunct="0">
              <a:lnSpc>
                <a:spcPct val="100000"/>
              </a:lnSpc>
              <a:spcBef>
                <a:spcPct val="0"/>
              </a:spcBef>
              <a:spcAft>
                <a:spcPct val="0"/>
              </a:spcAft>
              <a:buClrTx/>
              <a:buSzTx/>
              <a:buFontTx/>
              <a:buNone/>
              <a:tabLst>
                <a:tab pos="228600" algn="l"/>
              </a:tabLst>
            </a:pPr>
            <a:endParaRPr lang="en-GB" altLang="en-US" sz="1200" u="sng" dirty="0">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0" i="0" u="none" strike="noStrike" cap="none" normalizeH="0" dirty="0" smtClean="0">
              <a:ln>
                <a:noFill/>
              </a:ln>
              <a:solidFill>
                <a:srgbClr val="FF0000"/>
              </a:solidFill>
              <a:effectLst/>
              <a:latin typeface="Comic Sans MS" pitchFamily="66" charset="0"/>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0" i="0" u="none" strike="noStrike" cap="none" normalizeH="0" dirty="0" smtClean="0">
              <a:ln>
                <a:noFill/>
              </a:ln>
              <a:solidFill>
                <a:srgbClr val="FF0000"/>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GB" altLang="en-US" sz="1200" dirty="0">
              <a:solidFill>
                <a:srgbClr val="FF0000"/>
              </a:solidFill>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0" i="0" u="none" strike="noStrike" cap="none" normalizeH="0" dirty="0" smtClean="0">
              <a:ln>
                <a:noFill/>
              </a:ln>
              <a:solidFill>
                <a:srgbClr val="FF0000"/>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0" i="0" u="none" strike="noStrike" cap="none" normalizeH="0" baseline="0" dirty="0" smtClean="0">
              <a:ln>
                <a:noFill/>
              </a:ln>
              <a:solidFill>
                <a:srgbClr val="FF0000"/>
              </a:solidFill>
              <a:effectLst/>
              <a:latin typeface="Comic Sans MS" panose="030F0702030302020204"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477134"/>
            <a:ext cx="1772681" cy="9469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5517232"/>
            <a:ext cx="1319212" cy="866775"/>
          </a:xfrm>
          <a:prstGeom prst="rect">
            <a:avLst/>
          </a:prstGeom>
        </p:spPr>
      </p:pic>
      <p:pic>
        <p:nvPicPr>
          <p:cNvPr id="10" name="Picture 9"/>
          <p:cNvPicPr>
            <a:picLocks noChangeAspect="1"/>
          </p:cNvPicPr>
          <p:nvPr/>
        </p:nvPicPr>
        <p:blipFill>
          <a:blip r:embed="rId4"/>
          <a:stretch>
            <a:fillRect/>
          </a:stretch>
        </p:blipFill>
        <p:spPr>
          <a:xfrm>
            <a:off x="179512" y="170315"/>
            <a:ext cx="8745984" cy="65978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044" y="2509112"/>
            <a:ext cx="1440160" cy="1920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3006" y="2873473"/>
            <a:ext cx="2157987" cy="16184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0795" y="2509112"/>
            <a:ext cx="1489376" cy="1923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6242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76672"/>
            <a:ext cx="8745295" cy="6063198"/>
          </a:xfrm>
          <a:prstGeom prst="rect">
            <a:avLst/>
          </a:prstGeom>
        </p:spPr>
        <p:txBody>
          <a:bodyPr wrap="square">
            <a:spAutoFit/>
          </a:bodyPr>
          <a:lstStyle/>
          <a:p>
            <a:pPr algn="ctr"/>
            <a:r>
              <a:rPr lang="en-GB" sz="1400" b="1" u="sng" dirty="0" smtClean="0">
                <a:latin typeface="Comic Sans MS" panose="030F0702030302020204" pitchFamily="66" charset="0"/>
              </a:rPr>
              <a:t>Our Curriculum</a:t>
            </a:r>
          </a:p>
          <a:p>
            <a:endParaRPr lang="en-GB" b="1" u="sng" dirty="0" smtClean="0">
              <a:latin typeface="Comic Sans MS" panose="030F0702030302020204" pitchFamily="66" charset="0"/>
            </a:endParaRPr>
          </a:p>
          <a:p>
            <a:pPr algn="ctr"/>
            <a:r>
              <a:rPr lang="en-GB" sz="1200" b="1" u="sng" dirty="0" smtClean="0">
                <a:latin typeface="Comic Sans MS" panose="030F0702030302020204" pitchFamily="66" charset="0"/>
              </a:rPr>
              <a:t>Learning in the Under 3’s</a:t>
            </a:r>
          </a:p>
          <a:p>
            <a:endParaRPr lang="en-GB" sz="1200" dirty="0">
              <a:latin typeface="Comic Sans MS" panose="030F0702030302020204" pitchFamily="66" charset="0"/>
            </a:endParaRPr>
          </a:p>
          <a:p>
            <a:pPr algn="ctr"/>
            <a:endParaRPr lang="en-GB" sz="1200" dirty="0" smtClean="0">
              <a:latin typeface="Comic Sans MS" panose="030F0702030302020204" pitchFamily="66" charset="0"/>
            </a:endParaRPr>
          </a:p>
          <a:p>
            <a:pPr algn="ctr"/>
            <a:endParaRPr lang="en-GB" sz="1200" dirty="0">
              <a:latin typeface="Comic Sans MS" panose="030F0702030302020204" pitchFamily="66" charset="0"/>
            </a:endParaRPr>
          </a:p>
          <a:p>
            <a:pPr algn="ctr"/>
            <a:r>
              <a:rPr lang="en-GB" sz="1200" dirty="0" smtClean="0">
                <a:latin typeface="Comic Sans MS" panose="030F0702030302020204" pitchFamily="66" charset="0"/>
              </a:rPr>
              <a:t>Within </a:t>
            </a:r>
            <a:r>
              <a:rPr lang="en-GB" sz="1200" dirty="0">
                <a:latin typeface="Comic Sans MS" panose="030F0702030302020204" pitchFamily="66" charset="0"/>
              </a:rPr>
              <a:t>our 0-2 playroom we recognise and support each child to develop their communication and language, confidence, creativity and curiosity skills. Children learn by the way others interact with them and staff are attuned to their individual needs. Children need spaces where they can relax, feel safe, happy and content and within the 0-2 room we ensure our playroom has the right balance of stimulating and calming indoor and outdoor environments. Babies are continuously learning and within the playroom staff establish positive, loving and nurturing relationships which supports the children's all round wellbeing</a:t>
            </a:r>
            <a:r>
              <a:rPr lang="en-GB" sz="1200" dirty="0" smtClean="0">
                <a:latin typeface="Comic Sans MS" panose="030F0702030302020204" pitchFamily="66" charset="0"/>
              </a:rPr>
              <a:t>.</a:t>
            </a:r>
          </a:p>
          <a:p>
            <a:pPr algn="ctr"/>
            <a:endParaRPr lang="en-GB" sz="1200" dirty="0">
              <a:latin typeface="Comic Sans MS" panose="030F0702030302020204" pitchFamily="66" charset="0"/>
            </a:endParaRPr>
          </a:p>
          <a:p>
            <a:pPr algn="ctr"/>
            <a:r>
              <a:rPr lang="en-GB" sz="1200" dirty="0">
                <a:latin typeface="Comic Sans MS" panose="030F0702030302020204" pitchFamily="66" charset="0"/>
              </a:rPr>
              <a:t>The 2-3 playroom setting offers many opportunities for children to develop their own individual interests and curiosities .The staff within the playroom are skilled in ensuring the right balance between child-initiated play , adult initiated or adult directed experiences . Staff understand the need to step back and observe the children's play in order to extend their learning. Our indoor and outdoor environments provide opportunities for children to develop their independence, physical, imaginative and creative skills. Children have access to outdoor play everyday and in all weathers. This supports the child's all round wellbeing and development. When children are toddlers they need spaces in which they can have fun and within our playroom we offer spaces that promotes interesting opportunities for children to develop their learning in literacy and numeracy and encourages and values play.</a:t>
            </a:r>
            <a:endParaRPr lang="en-GB" sz="1200" dirty="0" smtClean="0">
              <a:latin typeface="Comic Sans MS" panose="030F0702030302020204" pitchFamily="66" charset="0"/>
            </a:endParaRPr>
          </a:p>
          <a:p>
            <a:pPr algn="just"/>
            <a:endParaRPr lang="en-GB" sz="1000" dirty="0" smtClean="0">
              <a:latin typeface="Comic Sans MS" panose="030F0702030302020204" pitchFamily="66" charset="0"/>
            </a:endParaRPr>
          </a:p>
          <a:p>
            <a:pPr algn="ctr"/>
            <a:r>
              <a:rPr lang="en-GB" sz="1200" b="1" u="sng" dirty="0" smtClean="0">
                <a:latin typeface="Comic Sans MS" panose="030F0702030302020204" pitchFamily="66" charset="0"/>
              </a:rPr>
              <a:t>Learning in the 3-5 Room</a:t>
            </a:r>
            <a:endParaRPr lang="en-GB" sz="1200" b="1" u="sng" dirty="0">
              <a:latin typeface="Comic Sans MS" panose="030F0702030302020204" pitchFamily="66" charset="0"/>
            </a:endParaRPr>
          </a:p>
          <a:p>
            <a:pPr algn="ctr"/>
            <a:r>
              <a:rPr lang="en-GB" sz="1200" dirty="0">
                <a:latin typeface="Comic Sans MS" panose="030F0702030302020204" pitchFamily="66" charset="0"/>
              </a:rPr>
              <a:t>Within our 3-5 playrooms we provide children with the interactions, experiences and spaces they need to grow and develop at a pace that is right for them. The children receive a warm and nurturing approach from all staff that ensures their wellbeing is at the centre of everything we do. The children have access to a wide range of learning experiences suited to their development needs. As you will see from the pictures below, we focus on providing children with open ended resources that the children can interact with depending on their stage of development. The children have access to outdoor play daily, they are able to be outdoors at a time of their choosing during free play. Relationships are also very important to us, children are supported sensitively by staff as we help them to build relationships with other children and to develop an understanding of </a:t>
            </a:r>
            <a:r>
              <a:rPr lang="en-GB" sz="1200" dirty="0" smtClean="0">
                <a:latin typeface="Comic Sans MS" panose="030F0702030302020204" pitchFamily="66" charset="0"/>
              </a:rPr>
              <a:t>their world</a:t>
            </a:r>
            <a:endParaRPr lang="en-GB" dirty="0" smtClean="0"/>
          </a:p>
          <a:p>
            <a:endParaRPr lang="en-GB" sz="1000" dirty="0" smtClean="0">
              <a:latin typeface="Comic Sans MS" panose="030F0702030302020204" pitchFamily="66" charset="0"/>
            </a:endParaRPr>
          </a:p>
        </p:txBody>
      </p:sp>
      <p:pic>
        <p:nvPicPr>
          <p:cNvPr id="14" name="Picture 13"/>
          <p:cNvPicPr>
            <a:picLocks noChangeAspect="1"/>
          </p:cNvPicPr>
          <p:nvPr/>
        </p:nvPicPr>
        <p:blipFill>
          <a:blip r:embed="rId2"/>
          <a:stretch>
            <a:fillRect/>
          </a:stretch>
        </p:blipFill>
        <p:spPr>
          <a:xfrm>
            <a:off x="179512" y="116632"/>
            <a:ext cx="8839966" cy="6651312"/>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1857"/>
          <a:stretch/>
        </p:blipFill>
        <p:spPr>
          <a:xfrm>
            <a:off x="1547664" y="260648"/>
            <a:ext cx="1512168" cy="11790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9050" r="24801" b="18500"/>
          <a:stretch/>
        </p:blipFill>
        <p:spPr>
          <a:xfrm>
            <a:off x="6156176" y="260647"/>
            <a:ext cx="1635646" cy="12800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9580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204" y="480959"/>
            <a:ext cx="8640960" cy="5786199"/>
          </a:xfrm>
          <a:prstGeom prst="rect">
            <a:avLst/>
          </a:prstGeom>
        </p:spPr>
        <p:txBody>
          <a:bodyPr wrap="square">
            <a:spAutoFit/>
          </a:bodyPr>
          <a:lstStyle/>
          <a:p>
            <a:pPr algn="ctr"/>
            <a:r>
              <a:rPr lang="en-GB" sz="1200" u="sng" dirty="0" smtClean="0">
                <a:latin typeface="Comic Sans MS" panose="030F0702030302020204" pitchFamily="66" charset="0"/>
              </a:rPr>
              <a:t>Children’s Learning </a:t>
            </a:r>
          </a:p>
          <a:p>
            <a:pPr algn="ctr"/>
            <a:r>
              <a:rPr lang="en-GB" sz="1100" dirty="0" smtClean="0">
                <a:latin typeface="Comic Sans MS" panose="030F0702030302020204" pitchFamily="66" charset="0"/>
              </a:rPr>
              <a:t>We understand that </a:t>
            </a:r>
            <a:r>
              <a:rPr lang="en-GB" sz="1100" dirty="0">
                <a:latin typeface="Comic Sans MS" panose="030F0702030302020204" pitchFamily="66" charset="0"/>
              </a:rPr>
              <a:t>children learn by building on, and extending their previous learning </a:t>
            </a:r>
            <a:r>
              <a:rPr lang="en-GB" sz="1100" dirty="0" smtClean="0">
                <a:latin typeface="Comic Sans MS" panose="030F0702030302020204" pitchFamily="66" charset="0"/>
              </a:rPr>
              <a:t>experiences. Giving </a:t>
            </a:r>
            <a:r>
              <a:rPr lang="en-GB" sz="1100" dirty="0">
                <a:latin typeface="Comic Sans MS" panose="030F0702030302020204" pitchFamily="66" charset="0"/>
              </a:rPr>
              <a:t>children the right to have a say in planning for their own </a:t>
            </a:r>
            <a:r>
              <a:rPr lang="en-GB" sz="1100" dirty="0" smtClean="0">
                <a:latin typeface="Comic Sans MS" panose="030F0702030302020204" pitchFamily="66" charset="0"/>
              </a:rPr>
              <a:t>learning by providing </a:t>
            </a:r>
            <a:r>
              <a:rPr lang="en-GB" sz="1100" dirty="0">
                <a:latin typeface="Comic Sans MS" panose="030F0702030302020204" pitchFamily="66" charset="0"/>
              </a:rPr>
              <a:t>a stimulating and challenging environment which encourages the individual child to explore, experiment, discover and understand the world around </a:t>
            </a:r>
            <a:r>
              <a:rPr lang="en-GB" sz="1100" dirty="0" smtClean="0">
                <a:latin typeface="Comic Sans MS" panose="030F0702030302020204" pitchFamily="66" charset="0"/>
              </a:rPr>
              <a:t>them. We acknowledge </a:t>
            </a:r>
            <a:r>
              <a:rPr lang="en-GB" sz="1100" dirty="0">
                <a:latin typeface="Comic Sans MS" panose="030F0702030302020204" pitchFamily="66" charset="0"/>
              </a:rPr>
              <a:t>the importance of social </a:t>
            </a:r>
            <a:r>
              <a:rPr lang="en-GB" sz="1100" dirty="0" smtClean="0">
                <a:latin typeface="Comic Sans MS" panose="030F0702030302020204" pitchFamily="66" charset="0"/>
              </a:rPr>
              <a:t>interaction </a:t>
            </a:r>
            <a:r>
              <a:rPr lang="en-GB" sz="1100" dirty="0">
                <a:latin typeface="Comic Sans MS" panose="030F0702030302020204" pitchFamily="66" charset="0"/>
              </a:rPr>
              <a:t>with </a:t>
            </a:r>
            <a:r>
              <a:rPr lang="en-GB" sz="1100" dirty="0" smtClean="0">
                <a:latin typeface="Comic Sans MS" panose="030F0702030302020204" pitchFamily="66" charset="0"/>
              </a:rPr>
              <a:t>others at </a:t>
            </a:r>
            <a:r>
              <a:rPr lang="en-GB" sz="1100" dirty="0">
                <a:latin typeface="Comic Sans MS" panose="030F0702030302020204" pitchFamily="66" charset="0"/>
              </a:rPr>
              <a:t>home, at nursery and in the community.</a:t>
            </a:r>
          </a:p>
          <a:p>
            <a:r>
              <a:rPr lang="en-GB" dirty="0"/>
              <a:t> </a:t>
            </a:r>
          </a:p>
          <a:p>
            <a:pPr algn="ctr"/>
            <a:r>
              <a:rPr lang="en-GB" sz="1200" u="sng" dirty="0">
                <a:latin typeface="Comic Sans MS" panose="030F0702030302020204" pitchFamily="66" charset="0"/>
              </a:rPr>
              <a:t>What Active Play </a:t>
            </a:r>
            <a:r>
              <a:rPr lang="en-GB" sz="1200" u="sng" dirty="0" smtClean="0">
                <a:latin typeface="Comic Sans MS" panose="030F0702030302020204" pitchFamily="66" charset="0"/>
              </a:rPr>
              <a:t>Means</a:t>
            </a:r>
            <a:endParaRPr lang="en-GB" sz="1000" dirty="0">
              <a:latin typeface="Comic Sans MS" panose="030F0702030302020204" pitchFamily="66" charset="0"/>
            </a:endParaRPr>
          </a:p>
          <a:p>
            <a:pPr algn="just"/>
            <a:r>
              <a:rPr lang="en-GB" sz="1100" dirty="0">
                <a:latin typeface="Comic Sans MS" panose="030F0702030302020204" pitchFamily="66" charset="0"/>
              </a:rPr>
              <a:t>Active play is important for the development of children because it is the way a child </a:t>
            </a:r>
            <a:r>
              <a:rPr lang="en-GB" sz="1100" dirty="0" smtClean="0">
                <a:latin typeface="Comic Sans MS" panose="030F0702030302020204" pitchFamily="66" charset="0"/>
              </a:rPr>
              <a:t>learns. Through </a:t>
            </a:r>
            <a:r>
              <a:rPr lang="en-GB" sz="1100" dirty="0">
                <a:latin typeface="Comic Sans MS" panose="030F0702030302020204" pitchFamily="66" charset="0"/>
              </a:rPr>
              <a:t>active play and exploratory situations the individual child is preparing </a:t>
            </a:r>
            <a:r>
              <a:rPr lang="en-GB" sz="1100" dirty="0" smtClean="0">
                <a:latin typeface="Comic Sans MS" panose="030F0702030302020204" pitchFamily="66" charset="0"/>
              </a:rPr>
              <a:t>for </a:t>
            </a:r>
            <a:r>
              <a:rPr lang="en-GB" sz="1100" dirty="0">
                <a:latin typeface="Comic Sans MS" panose="030F0702030302020204" pitchFamily="66" charset="0"/>
              </a:rPr>
              <a:t>the next stage in their </a:t>
            </a:r>
            <a:r>
              <a:rPr lang="en-GB" sz="1100" dirty="0" smtClean="0">
                <a:latin typeface="Comic Sans MS" panose="030F0702030302020204" pitchFamily="66" charset="0"/>
              </a:rPr>
              <a:t>development and </a:t>
            </a:r>
            <a:r>
              <a:rPr lang="en-GB" sz="1100" dirty="0">
                <a:latin typeface="Comic Sans MS" panose="030F0702030302020204" pitchFamily="66" charset="0"/>
              </a:rPr>
              <a:t>learning.</a:t>
            </a:r>
          </a:p>
          <a:p>
            <a:r>
              <a:rPr lang="en-GB" sz="1000" dirty="0">
                <a:latin typeface="Comic Sans MS" panose="030F0702030302020204" pitchFamily="66" charset="0"/>
              </a:rPr>
              <a:t> </a:t>
            </a:r>
          </a:p>
          <a:p>
            <a:pPr algn="ctr"/>
            <a:r>
              <a:rPr lang="en-GB" sz="1200" u="sng" dirty="0">
                <a:latin typeface="Comic Sans MS" panose="030F0702030302020204" pitchFamily="66" charset="0"/>
              </a:rPr>
              <a:t>Free </a:t>
            </a:r>
            <a:r>
              <a:rPr lang="en-GB" sz="1200" u="sng" dirty="0" smtClean="0">
                <a:latin typeface="Comic Sans MS" panose="030F0702030302020204" pitchFamily="66" charset="0"/>
              </a:rPr>
              <a:t>Play</a:t>
            </a:r>
            <a:endParaRPr lang="en-GB" sz="1000" dirty="0">
              <a:latin typeface="Comic Sans MS" panose="030F0702030302020204" pitchFamily="66" charset="0"/>
            </a:endParaRPr>
          </a:p>
          <a:p>
            <a:pPr algn="ctr"/>
            <a:r>
              <a:rPr lang="en-GB" sz="1100" dirty="0">
                <a:latin typeface="Comic Sans MS" panose="030F0702030302020204" pitchFamily="66" charset="0"/>
              </a:rPr>
              <a:t>Free play </a:t>
            </a:r>
            <a:r>
              <a:rPr lang="en-GB" sz="1100" dirty="0" smtClean="0">
                <a:latin typeface="Comic Sans MS" panose="030F0702030302020204" pitchFamily="66" charset="0"/>
              </a:rPr>
              <a:t>provides children with opportunities </a:t>
            </a:r>
            <a:r>
              <a:rPr lang="en-GB" sz="1100" dirty="0">
                <a:latin typeface="Comic Sans MS" panose="030F0702030302020204" pitchFamily="66" charset="0"/>
              </a:rPr>
              <a:t>to choose from a broad range of activities and experiences.  This allows them to develop interests, to try out different ways of learning and to explore materials and </a:t>
            </a:r>
            <a:r>
              <a:rPr lang="en-GB" sz="1100" dirty="0" smtClean="0">
                <a:latin typeface="Comic Sans MS" panose="030F0702030302020204" pitchFamily="66" charset="0"/>
              </a:rPr>
              <a:t>relationships</a:t>
            </a:r>
            <a:r>
              <a:rPr lang="en-GB" sz="1100" dirty="0">
                <a:latin typeface="Comic Sans MS" panose="030F0702030302020204" pitchFamily="66" charset="0"/>
              </a:rPr>
              <a:t> </a:t>
            </a:r>
            <a:r>
              <a:rPr lang="en-GB" sz="1100" dirty="0" smtClean="0">
                <a:latin typeface="Comic Sans MS" panose="030F0702030302020204" pitchFamily="66" charset="0"/>
              </a:rPr>
              <a:t>while supported by skilled practitioners who are aware of the importance of sensitive intervention, during </a:t>
            </a:r>
            <a:r>
              <a:rPr lang="en-GB" sz="1100" dirty="0">
                <a:latin typeface="Comic Sans MS" panose="030F0702030302020204" pitchFamily="66" charset="0"/>
              </a:rPr>
              <a:t>free play </a:t>
            </a:r>
            <a:r>
              <a:rPr lang="en-GB" sz="1100" dirty="0" smtClean="0">
                <a:latin typeface="Comic Sans MS" panose="030F0702030302020204" pitchFamily="66" charset="0"/>
              </a:rPr>
              <a:t>activities, and how these can support </a:t>
            </a:r>
            <a:r>
              <a:rPr lang="en-GB" sz="1100" dirty="0">
                <a:latin typeface="Comic Sans MS" panose="030F0702030302020204" pitchFamily="66" charset="0"/>
              </a:rPr>
              <a:t>or extend </a:t>
            </a:r>
            <a:r>
              <a:rPr lang="en-GB" sz="1100" dirty="0" smtClean="0">
                <a:latin typeface="Comic Sans MS" panose="030F0702030302020204" pitchFamily="66" charset="0"/>
              </a:rPr>
              <a:t>the learning </a:t>
            </a:r>
            <a:r>
              <a:rPr lang="en-GB" sz="1100" dirty="0">
                <a:latin typeface="Comic Sans MS" panose="030F0702030302020204" pitchFamily="66" charset="0"/>
              </a:rPr>
              <a:t>experience.</a:t>
            </a:r>
          </a:p>
          <a:p>
            <a:r>
              <a:rPr lang="en-GB" sz="1000" dirty="0">
                <a:latin typeface="Comic Sans MS" panose="030F0702030302020204" pitchFamily="66" charset="0"/>
              </a:rPr>
              <a:t> </a:t>
            </a:r>
          </a:p>
          <a:p>
            <a:endParaRPr lang="en-GB" sz="1200" u="sng" dirty="0" smtClean="0">
              <a:latin typeface="Comic Sans MS" panose="030F0702030302020204" pitchFamily="66" charset="0"/>
            </a:endParaRPr>
          </a:p>
          <a:p>
            <a:endParaRPr lang="en-GB" sz="1200" u="sng" dirty="0">
              <a:latin typeface="Comic Sans MS" panose="030F0702030302020204" pitchFamily="66" charset="0"/>
            </a:endParaRPr>
          </a:p>
          <a:p>
            <a:endParaRPr lang="en-GB" sz="1200" u="sng" dirty="0" smtClean="0">
              <a:latin typeface="Comic Sans MS" panose="030F0702030302020204" pitchFamily="66" charset="0"/>
            </a:endParaRPr>
          </a:p>
          <a:p>
            <a:endParaRPr lang="en-GB" sz="1200" u="sng" dirty="0">
              <a:latin typeface="Comic Sans MS" panose="030F0702030302020204" pitchFamily="66" charset="0"/>
            </a:endParaRPr>
          </a:p>
          <a:p>
            <a:endParaRPr lang="en-GB" sz="1200" u="sng" dirty="0" smtClean="0">
              <a:latin typeface="Comic Sans MS" panose="030F0702030302020204" pitchFamily="66" charset="0"/>
            </a:endParaRPr>
          </a:p>
          <a:p>
            <a:endParaRPr lang="en-GB" sz="1200" u="sng" dirty="0">
              <a:latin typeface="Comic Sans MS" panose="030F0702030302020204" pitchFamily="66" charset="0"/>
            </a:endParaRPr>
          </a:p>
          <a:p>
            <a:endParaRPr lang="en-GB" sz="1200" u="sng" dirty="0" smtClean="0">
              <a:latin typeface="Comic Sans MS" panose="030F0702030302020204" pitchFamily="66" charset="0"/>
            </a:endParaRPr>
          </a:p>
          <a:p>
            <a:endParaRPr lang="en-GB" sz="1200" u="sng" dirty="0">
              <a:latin typeface="Comic Sans MS" panose="030F0702030302020204" pitchFamily="66" charset="0"/>
            </a:endParaRPr>
          </a:p>
          <a:p>
            <a:endParaRPr lang="en-GB" sz="1200" u="sng" dirty="0" smtClean="0">
              <a:latin typeface="Comic Sans MS" panose="030F0702030302020204" pitchFamily="66" charset="0"/>
            </a:endParaRPr>
          </a:p>
          <a:p>
            <a:endParaRPr lang="en-GB" sz="1200" u="sng" dirty="0" smtClean="0">
              <a:latin typeface="Comic Sans MS" panose="030F0702030302020204" pitchFamily="66" charset="0"/>
            </a:endParaRPr>
          </a:p>
          <a:p>
            <a:pPr algn="ctr"/>
            <a:r>
              <a:rPr lang="en-GB" sz="1200" u="sng" dirty="0" smtClean="0">
                <a:latin typeface="Comic Sans MS" panose="030F0702030302020204" pitchFamily="66" charset="0"/>
              </a:rPr>
              <a:t>Education </a:t>
            </a:r>
            <a:r>
              <a:rPr lang="en-GB" sz="1200" u="sng" dirty="0">
                <a:latin typeface="Comic Sans MS" panose="030F0702030302020204" pitchFamily="66" charset="0"/>
              </a:rPr>
              <a:t>for Citizenship</a:t>
            </a:r>
            <a:endParaRPr lang="en-GB" sz="1200" dirty="0">
              <a:latin typeface="Comic Sans MS" panose="030F0702030302020204" pitchFamily="66" charset="0"/>
            </a:endParaRPr>
          </a:p>
          <a:p>
            <a:r>
              <a:rPr lang="en-GB" sz="1000" dirty="0">
                <a:latin typeface="Comic Sans MS" panose="030F0702030302020204" pitchFamily="66" charset="0"/>
              </a:rPr>
              <a:t> </a:t>
            </a:r>
          </a:p>
          <a:p>
            <a:pPr algn="ctr"/>
            <a:r>
              <a:rPr lang="en-GB" sz="1100" dirty="0">
                <a:latin typeface="Comic Sans MS" panose="030F0702030302020204" pitchFamily="66" charset="0"/>
              </a:rPr>
              <a:t>We support the governments’ citizenship priority.  The creation of a good citizen is a process which begins at a very early stage in your child’s life.  Parents, carers and members of the community and staff within </a:t>
            </a:r>
            <a:r>
              <a:rPr lang="en-GB" sz="1100" dirty="0" smtClean="0">
                <a:latin typeface="Comic Sans MS" panose="030F0702030302020204" pitchFamily="66" charset="0"/>
              </a:rPr>
              <a:t>the centre </a:t>
            </a:r>
            <a:r>
              <a:rPr lang="en-GB" sz="1100" dirty="0">
                <a:latin typeface="Comic Sans MS" panose="030F0702030302020204" pitchFamily="66" charset="0"/>
              </a:rPr>
              <a:t>will make a powerful contribution to this process.  </a:t>
            </a:r>
            <a:r>
              <a:rPr lang="en-GB" sz="1100" dirty="0" smtClean="0">
                <a:latin typeface="Comic Sans MS" panose="030F0702030302020204" pitchFamily="66" charset="0"/>
              </a:rPr>
              <a:t>Citizenship </a:t>
            </a:r>
            <a:r>
              <a:rPr lang="en-GB" sz="1100" dirty="0">
                <a:latin typeface="Comic Sans MS" panose="030F0702030302020204" pitchFamily="66" charset="0"/>
              </a:rPr>
              <a:t>is about making informed choices and decisions, about taking action individually, and as part of collective processes</a:t>
            </a:r>
            <a:r>
              <a:rPr lang="en-GB" sz="1100" dirty="0" smtClean="0">
                <a:latin typeface="Comic Sans MS" panose="030F0702030302020204" pitchFamily="66" charset="0"/>
              </a:rPr>
              <a:t>.</a:t>
            </a:r>
            <a:endParaRPr lang="en-GB" sz="1100" dirty="0">
              <a:latin typeface="Comic Sans MS" panose="030F0702030302020204"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3591" y="3217642"/>
            <a:ext cx="1992378" cy="1916832"/>
          </a:xfrm>
          <a:prstGeom prst="rect">
            <a:avLst/>
          </a:prstGeom>
          <a:ln>
            <a:noFill/>
          </a:ln>
          <a:effectLst>
            <a:softEdge rad="112500"/>
          </a:effectLst>
        </p:spPr>
      </p:pic>
      <p:pic>
        <p:nvPicPr>
          <p:cNvPr id="2" name="Picture 1"/>
          <p:cNvPicPr>
            <a:picLocks noChangeAspect="1"/>
          </p:cNvPicPr>
          <p:nvPr/>
        </p:nvPicPr>
        <p:blipFill rotWithShape="1">
          <a:blip r:embed="rId3"/>
          <a:srcRect l="-301" t="5600" r="34201" b="535"/>
          <a:stretch/>
        </p:blipFill>
        <p:spPr>
          <a:xfrm>
            <a:off x="3440564" y="3374059"/>
            <a:ext cx="2160240" cy="1916832"/>
          </a:xfrm>
          <a:prstGeom prst="ellipse">
            <a:avLst/>
          </a:prstGeom>
          <a:ln>
            <a:noFill/>
          </a:ln>
          <a:effectLst>
            <a:softEdge rad="112500"/>
          </a:effectLst>
        </p:spPr>
      </p:pic>
      <p:pic>
        <p:nvPicPr>
          <p:cNvPr id="8" name="Picture 7"/>
          <p:cNvPicPr>
            <a:picLocks noChangeAspect="1"/>
          </p:cNvPicPr>
          <p:nvPr/>
        </p:nvPicPr>
        <p:blipFill>
          <a:blip r:embed="rId4"/>
          <a:stretch>
            <a:fillRect/>
          </a:stretch>
        </p:blipFill>
        <p:spPr>
          <a:xfrm>
            <a:off x="412630" y="3284984"/>
            <a:ext cx="1975148" cy="1916832"/>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182499" y="103344"/>
            <a:ext cx="8779001" cy="6651312"/>
          </a:xfrm>
          <a:prstGeom prst="rect">
            <a:avLst/>
          </a:prstGeom>
        </p:spPr>
      </p:pic>
    </p:spTree>
    <p:extLst>
      <p:ext uri="{BB962C8B-B14F-4D97-AF65-F5344CB8AC3E}">
        <p14:creationId xmlns:p14="http://schemas.microsoft.com/office/powerpoint/2010/main" val="418601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5760" y="340351"/>
            <a:ext cx="8784976"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altLang="en-US" sz="1200" u="sng" dirty="0" smtClean="0">
                <a:latin typeface="Comic Sans MS" panose="030F0702030302020204" pitchFamily="66" charset="0"/>
                <a:ea typeface="Times New Roman" pitchFamily="18" charset="0"/>
                <a:cs typeface="Arial" pitchFamily="34" charset="0"/>
              </a:rPr>
              <a:t>Spontaneous Group</a:t>
            </a: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 Times /Planned Learning Experiences</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Group times allow staff to stimulate interests, to teach, develop and practice skills.</a:t>
            </a:r>
            <a:r>
              <a:rPr kumimoji="0" lang="en-GB" altLang="en-US" sz="11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Group times also provide opportunities </a:t>
            </a: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to revisit and extend previous learning experiences in order to bring continuity to learning and probe children’s thinking.  The observation and assessment of children’s progress will determine the specific activities and experiences provided at such times.</a:t>
            </a:r>
            <a:endParaRPr kumimoji="0" lang="en-GB" altLang="en-US" sz="11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Promotion of a Positive Ethos within the Establishment</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Rainbow Family Centre strives to provide a home-like, emotionally secure atmosphere where the staff are friendly, approachable and work towards creating a warm and caring environment.  </a:t>
            </a:r>
            <a:endParaRPr kumimoji="0" lang="en-GB" altLang="en-US" sz="11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This fosters positive attitudes and encourages confidence and self-esteem which promotes a positive ethos within the Centre</a:t>
            </a:r>
            <a:endParaRPr kumimoji="0" lang="en-GB" altLang="en-US" sz="11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100" dirty="0" smtClean="0">
                <a:latin typeface="Comic Sans MS" panose="030F0702030302020204" pitchFamily="66" charset="0"/>
                <a:cs typeface="Arial" pitchFamily="34" charset="0"/>
              </a:rPr>
              <a:t>At the centre we operate an open door policy for all users of the service.</a:t>
            </a:r>
            <a:endParaRPr kumimoji="0" lang="en-GB" altLang="en-US" sz="11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5" name="Rectangle 3"/>
          <p:cNvSpPr>
            <a:spLocks noChangeArrowheads="1"/>
          </p:cNvSpPr>
          <p:nvPr/>
        </p:nvSpPr>
        <p:spPr bwMode="auto">
          <a:xfrm>
            <a:off x="251520" y="4314053"/>
            <a:ext cx="865921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Early Intervention</a:t>
            </a:r>
            <a:endParaRPr kumimoji="0" lang="en-GB" altLang="en-US" sz="11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At Rainbow Family Centre we aim to develop children’s literacy skills through play.  We provide children with a rich literacy environment</a:t>
            </a:r>
            <a:r>
              <a:rPr kumimoji="0" lang="en-GB" altLang="en-US" sz="1100" b="0" i="0" u="none" strike="noStrike" cap="none" normalizeH="0" dirty="0" smtClean="0">
                <a:ln>
                  <a:noFill/>
                </a:ln>
                <a:solidFill>
                  <a:schemeClr val="tx1"/>
                </a:solidFill>
                <a:effectLst/>
                <a:latin typeface="Comic Sans MS" panose="030F0702030302020204" pitchFamily="66" charset="0"/>
                <a:ea typeface="Times New Roman" pitchFamily="18" charset="0"/>
                <a:cs typeface="Arial" pitchFamily="34" charset="0"/>
              </a:rPr>
              <a:t> where </a:t>
            </a:r>
            <a:r>
              <a:rPr kumimoji="0" lang="en-GB" altLang="en-US" sz="11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they are encouraged to take part in activities and experiences that develop their interests and develop early skills in reading and writing.</a:t>
            </a:r>
            <a:endParaRPr kumimoji="0" lang="en-GB" altLang="en-US" sz="11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Children are encouraged to listen carefully to sounds and rhymes, handle books correctly and to engage with stories. They are encouraged to express their thoughts and feelings with regard to stories and rhymes through retelling them in their own words, recalling and predicting events.</a:t>
            </a:r>
            <a:endParaRPr kumimoji="0" lang="en-GB" altLang="en-US" sz="11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Children are encouraged to enjoy books and stories and other language based activities on a daily basis</a:t>
            </a:r>
            <a:r>
              <a:rPr lang="en-GB" altLang="en-US" sz="1100" dirty="0" smtClean="0">
                <a:latin typeface="Comic Sans MS" pitchFamily="66" charset="0"/>
                <a:ea typeface="Times New Roman" pitchFamily="18" charset="0"/>
                <a:cs typeface="Arial" pitchFamily="34" charset="0"/>
              </a:rPr>
              <a:t>.  Staff provide a range of experiences to promote children’s early maths and numeracy skills through a range of play experiences. Staff monitor children’s progress and achievements on a regular basis so that focussed and targeted intervention can be put in place to support or challenge children’s learning.</a:t>
            </a:r>
            <a:endParaRPr kumimoji="0" lang="en-GB" altLang="en-US" sz="1100" b="0" i="0" u="none" strike="noStrike" cap="none" normalizeH="0" baseline="0" dirty="0" smtClean="0">
              <a:ln>
                <a:noFill/>
              </a:ln>
              <a:solidFill>
                <a:srgbClr val="FF0000"/>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pic>
        <p:nvPicPr>
          <p:cNvPr id="6" name="Picture 5"/>
          <p:cNvPicPr>
            <a:picLocks noChangeAspect="1"/>
          </p:cNvPicPr>
          <p:nvPr/>
        </p:nvPicPr>
        <p:blipFill>
          <a:blip r:embed="rId2"/>
          <a:stretch>
            <a:fillRect/>
          </a:stretch>
        </p:blipFill>
        <p:spPr>
          <a:xfrm>
            <a:off x="3635896" y="2247371"/>
            <a:ext cx="2066723" cy="2012767"/>
          </a:xfrm>
          <a:prstGeom prst="rect">
            <a:avLst/>
          </a:prstGeom>
        </p:spPr>
      </p:pic>
      <p:pic>
        <p:nvPicPr>
          <p:cNvPr id="7" name="Picture 6"/>
          <p:cNvPicPr>
            <a:picLocks noChangeAspect="1"/>
          </p:cNvPicPr>
          <p:nvPr/>
        </p:nvPicPr>
        <p:blipFill>
          <a:blip r:embed="rId3"/>
          <a:stretch>
            <a:fillRect/>
          </a:stretch>
        </p:blipFill>
        <p:spPr>
          <a:xfrm>
            <a:off x="220063" y="116632"/>
            <a:ext cx="8779001" cy="665131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0100" b="35300"/>
          <a:stretch/>
        </p:blipFill>
        <p:spPr>
          <a:xfrm flipH="1">
            <a:off x="611560" y="2476416"/>
            <a:ext cx="2135572" cy="1554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0800" t="20600" b="20601"/>
          <a:stretch/>
        </p:blipFill>
        <p:spPr>
          <a:xfrm>
            <a:off x="6372200" y="2476416"/>
            <a:ext cx="2088232" cy="1554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137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109365"/>
          </a:xfrm>
          <a:prstGeom prst="rect">
            <a:avLst/>
          </a:prstGeom>
        </p:spPr>
        <p:txBody>
          <a:bodyPr wrap="square">
            <a:spAutoFit/>
          </a:bodyPr>
          <a:lstStyle/>
          <a:p>
            <a:endParaRPr lang="en-GB" sz="1200" u="sng" dirty="0" smtClean="0">
              <a:latin typeface="Comic Sans MS" panose="030F0702030302020204" pitchFamily="66" charset="0"/>
            </a:endParaRPr>
          </a:p>
          <a:p>
            <a:pPr algn="ctr"/>
            <a:r>
              <a:rPr lang="en-GB" sz="1200" u="sng" dirty="0" smtClean="0">
                <a:latin typeface="Comic Sans MS" panose="030F0702030302020204" pitchFamily="66" charset="0"/>
              </a:rPr>
              <a:t>Establishment </a:t>
            </a:r>
            <a:r>
              <a:rPr lang="en-GB" sz="1200" u="sng" dirty="0">
                <a:latin typeface="Comic Sans MS" panose="030F0702030302020204" pitchFamily="66" charset="0"/>
              </a:rPr>
              <a:t>Procedures for Reporting to Parents</a:t>
            </a:r>
            <a:endParaRPr lang="en-GB" sz="1200" dirty="0">
              <a:latin typeface="Comic Sans MS" panose="030F0702030302020204" pitchFamily="66" charset="0"/>
            </a:endParaRPr>
          </a:p>
          <a:p>
            <a:r>
              <a:rPr lang="en-GB" dirty="0"/>
              <a:t> </a:t>
            </a:r>
          </a:p>
          <a:p>
            <a:pPr algn="just"/>
            <a:r>
              <a:rPr lang="en-GB" sz="1100" dirty="0">
                <a:latin typeface="Comic Sans MS" panose="030F0702030302020204" pitchFamily="66" charset="0"/>
              </a:rPr>
              <a:t>At </a:t>
            </a:r>
            <a:r>
              <a:rPr lang="en-GB" sz="1100" dirty="0" smtClean="0">
                <a:latin typeface="Comic Sans MS" panose="030F0702030302020204" pitchFamily="66" charset="0"/>
              </a:rPr>
              <a:t>Rainbow Family Centre, </a:t>
            </a:r>
            <a:r>
              <a:rPr lang="en-GB" sz="1100" dirty="0">
                <a:latin typeface="Comic Sans MS" panose="030F0702030302020204" pitchFamily="66" charset="0"/>
              </a:rPr>
              <a:t>we operate a </a:t>
            </a:r>
            <a:r>
              <a:rPr lang="en-GB" sz="1100" dirty="0" smtClean="0">
                <a:latin typeface="Comic Sans MS" panose="030F0702030302020204" pitchFamily="66" charset="0"/>
              </a:rPr>
              <a:t>keyworker </a:t>
            </a:r>
            <a:r>
              <a:rPr lang="en-GB" sz="1100" dirty="0">
                <a:latin typeface="Comic Sans MS" panose="030F0702030302020204" pitchFamily="66" charset="0"/>
              </a:rPr>
              <a:t>s</a:t>
            </a:r>
            <a:r>
              <a:rPr lang="en-GB" sz="1100" dirty="0" smtClean="0">
                <a:latin typeface="Comic Sans MS" panose="030F0702030302020204" pitchFamily="66" charset="0"/>
              </a:rPr>
              <a:t>ystem</a:t>
            </a:r>
            <a:r>
              <a:rPr lang="en-GB" sz="1100" dirty="0">
                <a:latin typeface="Comic Sans MS" panose="030F0702030302020204" pitchFamily="66" charset="0"/>
              </a:rPr>
              <a:t>.  We work with parents to support the learning of the individual child by talking and sharing information on a daily basis.  </a:t>
            </a:r>
            <a:r>
              <a:rPr lang="en-GB" sz="1100" dirty="0" smtClean="0">
                <a:latin typeface="Comic Sans MS" panose="030F0702030302020204" pitchFamily="66" charset="0"/>
              </a:rPr>
              <a:t>Parents are invited to work alongside keyworkers to develop their child’s personal plan. We are using Online Learning Journals to record children’s learning in all of our playrooms at nursery and share this with parents. Each child’s care and learning plan is located at each playroom and parents are welcome to browse through their own child’s learning journey and we welcome your contributions and achievements from home. </a:t>
            </a:r>
            <a:r>
              <a:rPr lang="en-GB" sz="1100" dirty="0">
                <a:latin typeface="Comic Sans MS" panose="030F0702030302020204" pitchFamily="66" charset="0"/>
              </a:rPr>
              <a:t>W</a:t>
            </a:r>
            <a:r>
              <a:rPr lang="en-GB" sz="1100" dirty="0" smtClean="0">
                <a:latin typeface="Comic Sans MS" panose="030F0702030302020204" pitchFamily="66" charset="0"/>
              </a:rPr>
              <a:t>e share information with parents</a:t>
            </a:r>
            <a:r>
              <a:rPr lang="en-GB" sz="1100" dirty="0">
                <a:latin typeface="Comic Sans MS" panose="030F0702030302020204" pitchFamily="66" charset="0"/>
              </a:rPr>
              <a:t> </a:t>
            </a:r>
            <a:r>
              <a:rPr lang="en-GB" sz="1100" dirty="0" smtClean="0">
                <a:latin typeface="Comic Sans MS" panose="030F0702030302020204" pitchFamily="66" charset="0"/>
              </a:rPr>
              <a:t>through termly target meetings. </a:t>
            </a:r>
            <a:r>
              <a:rPr lang="en-GB" sz="1100" dirty="0" err="1" smtClean="0">
                <a:latin typeface="Comic Sans MS" panose="030F0702030302020204" pitchFamily="66" charset="0"/>
              </a:rPr>
              <a:t>Groupcall</a:t>
            </a:r>
            <a:r>
              <a:rPr lang="en-GB" sz="1100" dirty="0" smtClean="0">
                <a:latin typeface="Comic Sans MS" panose="030F0702030302020204" pitchFamily="66" charset="0"/>
              </a:rPr>
              <a:t>, Facebook, our Website, letters, newsletters and email.</a:t>
            </a:r>
          </a:p>
          <a:p>
            <a:pPr algn="just"/>
            <a:endParaRPr lang="en-GB" sz="1100" dirty="0">
              <a:latin typeface="Comic Sans MS" panose="030F0702030302020204" pitchFamily="66" charset="0"/>
            </a:endParaRPr>
          </a:p>
          <a:p>
            <a:pPr algn="just"/>
            <a:r>
              <a:rPr lang="en-GB" sz="1100" dirty="0">
                <a:latin typeface="Comic Sans MS" panose="030F0702030302020204" pitchFamily="66" charset="0"/>
              </a:rPr>
              <a:t>As we operate an open door policy, </a:t>
            </a:r>
            <a:r>
              <a:rPr lang="en-GB" sz="1100" dirty="0" smtClean="0">
                <a:latin typeface="Comic Sans MS" panose="030F0702030302020204" pitchFamily="66" charset="0"/>
              </a:rPr>
              <a:t>if you have any questions regarding your child’s learning and development please do not hesitate to contact the Centre to discuss this further. </a:t>
            </a:r>
          </a:p>
          <a:p>
            <a:pPr algn="just"/>
            <a:endParaRPr lang="en-GB" sz="1100" dirty="0">
              <a:latin typeface="Comic Sans MS" panose="030F0702030302020204" pitchFamily="66" charset="0"/>
            </a:endParaRPr>
          </a:p>
          <a:p>
            <a:pPr algn="just"/>
            <a:r>
              <a:rPr lang="en-GB" sz="1100" dirty="0" smtClean="0">
                <a:latin typeface="Comic Sans MS" panose="030F0702030302020204" pitchFamily="66" charset="0"/>
              </a:rPr>
              <a:t>Further </a:t>
            </a:r>
            <a:r>
              <a:rPr lang="en-GB" sz="1100" dirty="0">
                <a:latin typeface="Comic Sans MS" panose="030F0702030302020204" pitchFamily="66" charset="0"/>
              </a:rPr>
              <a:t>information on Curriculum for </a:t>
            </a:r>
            <a:r>
              <a:rPr lang="en-GB" sz="1100" dirty="0" smtClean="0">
                <a:latin typeface="Comic Sans MS" panose="030F0702030302020204" pitchFamily="66" charset="0"/>
              </a:rPr>
              <a:t>Excellence or the pre-birth to three </a:t>
            </a:r>
            <a:r>
              <a:rPr lang="en-GB" sz="1100" dirty="0">
                <a:latin typeface="Comic Sans MS" panose="030F0702030302020204" pitchFamily="66" charset="0"/>
              </a:rPr>
              <a:t>can be found by logging on to Education Scotland Website </a:t>
            </a:r>
            <a:r>
              <a:rPr lang="en-GB" sz="1100" u="sng" dirty="0">
                <a:latin typeface="Comic Sans MS" panose="030F0702030302020204" pitchFamily="66" charset="0"/>
                <a:hlinkClick r:id="rId2"/>
              </a:rPr>
              <a:t>www.educationscotland.gov.uk</a:t>
            </a:r>
            <a:r>
              <a:rPr lang="en-GB" sz="1100" dirty="0">
                <a:latin typeface="Comic Sans MS" panose="030F0702030302020204" pitchFamily="66" charset="0"/>
              </a:rPr>
              <a:t> or </a:t>
            </a:r>
            <a:r>
              <a:rPr lang="en-GB" sz="1100" u="sng" dirty="0">
                <a:latin typeface="Comic Sans MS" panose="030F0702030302020204" pitchFamily="66" charset="0"/>
                <a:hlinkClick r:id="rId3"/>
              </a:rPr>
              <a:t>www.educationscotland.gov.uk/parentzone</a:t>
            </a:r>
            <a:r>
              <a:rPr lang="en-GB" sz="1100" dirty="0">
                <a:latin typeface="Comic Sans MS" panose="030F0702030302020204" pitchFamily="66" charset="0"/>
              </a:rPr>
              <a:t> </a:t>
            </a:r>
          </a:p>
          <a:p>
            <a:pPr algn="just"/>
            <a:r>
              <a:rPr lang="en-GB" sz="1100" dirty="0">
                <a:latin typeface="Comic Sans MS" panose="030F0702030302020204" pitchFamily="66" charset="0"/>
              </a:rPr>
              <a:t>Parents can also find other information regarding parenting on both these websites</a:t>
            </a:r>
            <a:r>
              <a:rPr lang="en-GB" sz="1100" dirty="0" smtClean="0">
                <a:latin typeface="Comic Sans MS" panose="030F0702030302020204" pitchFamily="66" charset="0"/>
              </a:rPr>
              <a:t>.</a:t>
            </a:r>
          </a:p>
          <a:p>
            <a:endParaRPr lang="en-GB" sz="1000" dirty="0">
              <a:latin typeface="Comic Sans MS" panose="030F0702030302020204" pitchFamily="66" charset="0"/>
            </a:endParaRPr>
          </a:p>
          <a:p>
            <a:endParaRPr lang="en-GB" sz="1000" b="1" u="sng" dirty="0" smtClean="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smtClean="0">
              <a:latin typeface="Comic Sans MS" panose="030F0702030302020204" pitchFamily="66" charset="0"/>
            </a:endParaRPr>
          </a:p>
          <a:p>
            <a:pPr algn="ctr"/>
            <a:endParaRPr lang="en-GB" sz="1200" u="sng" dirty="0" smtClean="0">
              <a:latin typeface="Comic Sans MS" panose="030F0702030302020204" pitchFamily="66" charset="0"/>
            </a:endParaRPr>
          </a:p>
          <a:p>
            <a:pPr algn="ctr"/>
            <a:endParaRPr lang="en-GB" sz="1200" u="sng" dirty="0">
              <a:latin typeface="Comic Sans MS" panose="030F0702030302020204" pitchFamily="66" charset="0"/>
            </a:endParaRPr>
          </a:p>
          <a:p>
            <a:pPr algn="ctr"/>
            <a:endParaRPr lang="en-GB" sz="1200" u="sng" dirty="0" smtClean="0">
              <a:latin typeface="Comic Sans MS" panose="030F0702030302020204" pitchFamily="66" charset="0"/>
            </a:endParaRPr>
          </a:p>
          <a:p>
            <a:pPr algn="ctr"/>
            <a:r>
              <a:rPr lang="en-GB" sz="1200" u="sng" dirty="0" smtClean="0">
                <a:latin typeface="Comic Sans MS" panose="030F0702030302020204" pitchFamily="66" charset="0"/>
              </a:rPr>
              <a:t>Equal </a:t>
            </a:r>
            <a:r>
              <a:rPr lang="en-GB" sz="1200" u="sng" dirty="0">
                <a:latin typeface="Comic Sans MS" panose="030F0702030302020204" pitchFamily="66" charset="0"/>
              </a:rPr>
              <a:t>Opportunities and Social Justice</a:t>
            </a:r>
            <a:endParaRPr lang="en-GB" sz="1200" dirty="0">
              <a:latin typeface="Comic Sans MS" panose="030F0702030302020204" pitchFamily="66" charset="0"/>
            </a:endParaRPr>
          </a:p>
          <a:p>
            <a:r>
              <a:rPr lang="en-GB" sz="1200" dirty="0">
                <a:latin typeface="Comic Sans MS" panose="030F0702030302020204" pitchFamily="66" charset="0"/>
              </a:rPr>
              <a:t> </a:t>
            </a:r>
          </a:p>
          <a:p>
            <a:pPr algn="ctr"/>
            <a:r>
              <a:rPr lang="en-GB" sz="1100" dirty="0" smtClean="0">
                <a:latin typeface="Comic Sans MS" panose="030F0702030302020204" pitchFamily="66" charset="0"/>
              </a:rPr>
              <a:t>“Inverclyde Education Service is committed to ensuring that no children or members of staff or service users receive less favourable treatment on any grounds including gender, race, disability, age , sexual orientation, religion or belief. We have a moral, social and legal obligation to mainstream and put equality at the heart of everything we do. We aim to promote a culture in which equality of opportunity exists for all. We are opposed to all forms of discrimination, direct or indirect, and aim to eliminate all discriminatory practices. We will ensure, that in our schools and other educational establishments equality permeates the curriculum and underpins all our policies and practices in terms of access to education. We must ensure that all our children achieve their full potential to develop physically, emotionally and academically. Finally, we believe that equality and inclusion should be a given right, where everyone is valued and treated with respect”. </a:t>
            </a:r>
            <a:endParaRPr lang="en-GB" sz="1100" dirty="0">
              <a:latin typeface="Comic Sans MS" panose="030F0702030302020204" pitchFamily="66" charset="0"/>
            </a:endParaRPr>
          </a:p>
          <a:p>
            <a:r>
              <a:rPr lang="en-AU" dirty="0"/>
              <a:t> </a:t>
            </a:r>
            <a:endParaRPr lang="en-GB" dirty="0"/>
          </a:p>
        </p:txBody>
      </p:sp>
      <p:pic>
        <p:nvPicPr>
          <p:cNvPr id="3" name="Picture 2"/>
          <p:cNvPicPr>
            <a:picLocks noChangeAspect="1"/>
          </p:cNvPicPr>
          <p:nvPr/>
        </p:nvPicPr>
        <p:blipFill>
          <a:blip r:embed="rId4"/>
          <a:stretch>
            <a:fillRect/>
          </a:stretch>
        </p:blipFill>
        <p:spPr>
          <a:xfrm>
            <a:off x="3851920" y="3140968"/>
            <a:ext cx="1302357" cy="1011040"/>
          </a:xfrm>
          <a:prstGeom prst="rect">
            <a:avLst/>
          </a:prstGeom>
        </p:spPr>
      </p:pic>
    </p:spTree>
    <p:extLst>
      <p:ext uri="{BB962C8B-B14F-4D97-AF65-F5344CB8AC3E}">
        <p14:creationId xmlns:p14="http://schemas.microsoft.com/office/powerpoint/2010/main" val="325392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04664"/>
            <a:ext cx="8424936" cy="5793894"/>
          </a:xfrm>
          <a:prstGeom prst="rect">
            <a:avLst/>
          </a:prstGeom>
        </p:spPr>
        <p:txBody>
          <a:bodyPr wrap="square">
            <a:spAutoFit/>
          </a:bodyPr>
          <a:lstStyle/>
          <a:p>
            <a:pPr algn="ctr"/>
            <a:r>
              <a:rPr lang="en-GB" sz="1200" u="sng" dirty="0" smtClean="0">
                <a:latin typeface="Comic Sans MS" panose="030F0702030302020204" pitchFamily="66" charset="0"/>
              </a:rPr>
              <a:t>Medical </a:t>
            </a:r>
            <a:r>
              <a:rPr lang="en-GB" sz="1200" u="sng" dirty="0">
                <a:latin typeface="Comic Sans MS" panose="030F0702030302020204" pitchFamily="66" charset="0"/>
              </a:rPr>
              <a:t>and Health Care</a:t>
            </a:r>
          </a:p>
          <a:p>
            <a:pPr algn="ctr"/>
            <a:r>
              <a:rPr lang="en-GB" sz="1200" dirty="0" smtClean="0">
                <a:latin typeface="Comic Sans MS" panose="030F0702030302020204" pitchFamily="66" charset="0"/>
              </a:rPr>
              <a:t>At </a:t>
            </a:r>
            <a:r>
              <a:rPr lang="en-GB" sz="1200" dirty="0">
                <a:latin typeface="Comic Sans MS" panose="030F0702030302020204" pitchFamily="66" charset="0"/>
              </a:rPr>
              <a:t>enrolment parents/carers are asked to give information about </a:t>
            </a:r>
            <a:r>
              <a:rPr lang="en-GB" sz="1200" dirty="0" smtClean="0">
                <a:latin typeface="Comic Sans MS" panose="030F0702030302020204" pitchFamily="66" charset="0"/>
              </a:rPr>
              <a:t>their child’s </a:t>
            </a:r>
            <a:r>
              <a:rPr lang="en-GB" sz="1200" dirty="0">
                <a:latin typeface="Comic Sans MS" panose="030F0702030302020204" pitchFamily="66" charset="0"/>
              </a:rPr>
              <a:t>health.  It is important that your </a:t>
            </a:r>
            <a:r>
              <a:rPr lang="en-GB" sz="1200" dirty="0" smtClean="0">
                <a:latin typeface="Comic Sans MS" panose="030F0702030302020204" pitchFamily="66" charset="0"/>
              </a:rPr>
              <a:t>child’s keyworker </a:t>
            </a:r>
            <a:r>
              <a:rPr lang="en-GB" sz="1200" dirty="0">
                <a:latin typeface="Comic Sans MS" panose="030F0702030302020204" pitchFamily="66" charset="0"/>
              </a:rPr>
              <a:t>is kept informed of any </a:t>
            </a:r>
            <a:r>
              <a:rPr lang="en-GB" sz="1200" dirty="0" smtClean="0">
                <a:latin typeface="Comic Sans MS" panose="030F0702030302020204" pitchFamily="66" charset="0"/>
              </a:rPr>
              <a:t>medication that your child requires or </a:t>
            </a:r>
            <a:r>
              <a:rPr lang="en-GB" sz="1200" dirty="0">
                <a:latin typeface="Comic Sans MS" panose="030F0702030302020204" pitchFamily="66" charset="0"/>
              </a:rPr>
              <a:t>of any </a:t>
            </a:r>
            <a:r>
              <a:rPr lang="en-GB" sz="1200" dirty="0" smtClean="0">
                <a:latin typeface="Comic Sans MS" panose="030F0702030302020204" pitchFamily="66" charset="0"/>
              </a:rPr>
              <a:t>known illness or </a:t>
            </a:r>
            <a:r>
              <a:rPr lang="en-GB" sz="1200" dirty="0">
                <a:latin typeface="Comic Sans MS" panose="030F0702030302020204" pitchFamily="66" charset="0"/>
              </a:rPr>
              <a:t>allergies.</a:t>
            </a:r>
            <a:r>
              <a:rPr lang="en-GB" sz="1200" b="1" dirty="0">
                <a:latin typeface="Comic Sans MS" panose="030F0702030302020204" pitchFamily="66" charset="0"/>
              </a:rPr>
              <a:t> </a:t>
            </a:r>
            <a:r>
              <a:rPr lang="en-GB" sz="1200" dirty="0">
                <a:latin typeface="Comic Sans MS" panose="030F0702030302020204" pitchFamily="66" charset="0"/>
              </a:rPr>
              <a:t>Please keep staff informed so that information can be kept up-to-date at all times.</a:t>
            </a:r>
          </a:p>
          <a:p>
            <a:pPr algn="ctr"/>
            <a:endParaRPr lang="en-GB" sz="1200" dirty="0" smtClean="0">
              <a:latin typeface="Comic Sans MS" panose="030F0702030302020204" pitchFamily="66" charset="0"/>
            </a:endParaRPr>
          </a:p>
          <a:p>
            <a:pPr algn="ctr"/>
            <a:r>
              <a:rPr lang="en-GB" sz="1200" dirty="0" smtClean="0">
                <a:latin typeface="Comic Sans MS" panose="030F0702030302020204" pitchFamily="66" charset="0"/>
              </a:rPr>
              <a:t>If </a:t>
            </a:r>
            <a:r>
              <a:rPr lang="en-GB" sz="1200" dirty="0">
                <a:latin typeface="Comic Sans MS" panose="030F0702030302020204" pitchFamily="66" charset="0"/>
              </a:rPr>
              <a:t>your child </a:t>
            </a:r>
            <a:r>
              <a:rPr lang="en-GB" sz="1200" dirty="0" smtClean="0">
                <a:latin typeface="Comic Sans MS" panose="030F0702030302020204" pitchFamily="66" charset="0"/>
              </a:rPr>
              <a:t>requires medication, </a:t>
            </a:r>
            <a:r>
              <a:rPr lang="en-GB" sz="1200" dirty="0">
                <a:latin typeface="Comic Sans MS" panose="030F0702030302020204" pitchFamily="66" charset="0"/>
              </a:rPr>
              <a:t>during his/her time </a:t>
            </a:r>
            <a:r>
              <a:rPr lang="en-GB" sz="1200" dirty="0" smtClean="0">
                <a:latin typeface="Comic Sans MS" panose="030F0702030302020204" pitchFamily="66" charset="0"/>
              </a:rPr>
              <a:t>at the Centre, </a:t>
            </a:r>
            <a:r>
              <a:rPr lang="en-GB" sz="1200" dirty="0">
                <a:latin typeface="Comic Sans MS" panose="030F0702030302020204" pitchFamily="66" charset="0"/>
              </a:rPr>
              <a:t>you should discuss </a:t>
            </a:r>
            <a:r>
              <a:rPr lang="en-GB" sz="1200" dirty="0" smtClean="0">
                <a:latin typeface="Comic Sans MS" panose="030F0702030302020204" pitchFamily="66" charset="0"/>
              </a:rPr>
              <a:t>these </a:t>
            </a:r>
            <a:r>
              <a:rPr lang="en-GB" sz="1200" dirty="0">
                <a:latin typeface="Comic Sans MS" panose="030F0702030302020204" pitchFamily="66" charset="0"/>
              </a:rPr>
              <a:t>requirements with your child’s keyworker. Y</a:t>
            </a:r>
            <a:r>
              <a:rPr lang="en-GB" sz="1200" dirty="0" smtClean="0">
                <a:latin typeface="Comic Sans MS" panose="030F0702030302020204" pitchFamily="66" charset="0"/>
              </a:rPr>
              <a:t>ou </a:t>
            </a:r>
            <a:r>
              <a:rPr lang="en-GB" sz="1200" dirty="0">
                <a:latin typeface="Comic Sans MS" panose="030F0702030302020204" pitchFamily="66" charset="0"/>
              </a:rPr>
              <a:t>will need to fill in a form which authorises nursery staff to administer the </a:t>
            </a:r>
            <a:r>
              <a:rPr lang="en-GB" sz="1200" dirty="0" smtClean="0">
                <a:latin typeface="Comic Sans MS" panose="030F0702030302020204" pitchFamily="66" charset="0"/>
              </a:rPr>
              <a:t>medication </a:t>
            </a:r>
            <a:r>
              <a:rPr lang="en-GB" sz="1200" dirty="0">
                <a:latin typeface="Comic Sans MS" panose="030F0702030302020204" pitchFamily="66" charset="0"/>
              </a:rPr>
              <a:t>to </a:t>
            </a:r>
            <a:r>
              <a:rPr lang="en-GB" sz="1200" dirty="0" smtClean="0">
                <a:latin typeface="Comic Sans MS" panose="030F0702030302020204" pitchFamily="66" charset="0"/>
              </a:rPr>
              <a:t>your child in line with Care Inspectorate guidance.</a:t>
            </a:r>
            <a:endParaRPr lang="en-GB" sz="1200" dirty="0">
              <a:latin typeface="Comic Sans MS" panose="030F0702030302020204" pitchFamily="66" charset="0"/>
            </a:endParaRPr>
          </a:p>
          <a:p>
            <a:pPr algn="ctr"/>
            <a:r>
              <a:rPr lang="en-GB" sz="1200" dirty="0">
                <a:latin typeface="Comic Sans MS" panose="030F0702030302020204" pitchFamily="66" charset="0"/>
              </a:rPr>
              <a:t>Forms are available at the nursery to be completed by yourself and your child’s keyworker</a:t>
            </a:r>
            <a:r>
              <a:rPr lang="en-GB" sz="1200" dirty="0" smtClean="0">
                <a:latin typeface="Comic Sans MS" panose="030F0702030302020204" pitchFamily="66" charset="0"/>
              </a:rPr>
              <a:t>.</a:t>
            </a:r>
          </a:p>
          <a:p>
            <a:pPr algn="ctr"/>
            <a:endParaRPr lang="en-GB" sz="1200" dirty="0">
              <a:latin typeface="Comic Sans MS" panose="030F0702030302020204" pitchFamily="66" charset="0"/>
            </a:endParaRPr>
          </a:p>
          <a:p>
            <a:pPr algn="ctr"/>
            <a:r>
              <a:rPr lang="en-GB" sz="1200" dirty="0">
                <a:latin typeface="Comic Sans MS" panose="030F0702030302020204" pitchFamily="66" charset="0"/>
              </a:rPr>
              <a:t>If your child becomes ill while at the Centre we will inform you of the situation.  If we are unable to contact you we will </a:t>
            </a:r>
            <a:r>
              <a:rPr lang="en-GB" sz="1200" dirty="0" smtClean="0">
                <a:latin typeface="Comic Sans MS" panose="030F0702030302020204" pitchFamily="66" charset="0"/>
              </a:rPr>
              <a:t>contact your </a:t>
            </a:r>
            <a:r>
              <a:rPr lang="en-GB" sz="1200" dirty="0">
                <a:latin typeface="Comic Sans MS" panose="030F0702030302020204" pitchFamily="66" charset="0"/>
              </a:rPr>
              <a:t>emergency numbers given at </a:t>
            </a:r>
            <a:r>
              <a:rPr lang="en-GB" sz="1200" dirty="0" smtClean="0">
                <a:latin typeface="Comic Sans MS" panose="030F0702030302020204" pitchFamily="66" charset="0"/>
              </a:rPr>
              <a:t>enrolment. It </a:t>
            </a:r>
            <a:r>
              <a:rPr lang="en-GB" sz="1200" dirty="0">
                <a:latin typeface="Comic Sans MS" panose="030F0702030302020204" pitchFamily="66" charset="0"/>
              </a:rPr>
              <a:t>is important to keep emergency contact information up-to-date at all </a:t>
            </a:r>
            <a:r>
              <a:rPr lang="en-GB" sz="1200" dirty="0" smtClean="0">
                <a:latin typeface="Comic Sans MS" panose="030F0702030302020204" pitchFamily="66" charset="0"/>
              </a:rPr>
              <a:t>times particularly if you change phone number.</a:t>
            </a:r>
          </a:p>
          <a:p>
            <a:pPr algn="ctr"/>
            <a:endParaRPr lang="en-GB" sz="1200" dirty="0">
              <a:latin typeface="Comic Sans MS" panose="030F0702030302020204" pitchFamily="66" charset="0"/>
            </a:endParaRPr>
          </a:p>
          <a:p>
            <a:pPr algn="ctr"/>
            <a:endParaRPr lang="en-GB" sz="1200" dirty="0" smtClean="0">
              <a:latin typeface="Comic Sans MS" panose="030F0702030302020204" pitchFamily="66" charset="0"/>
            </a:endParaRPr>
          </a:p>
          <a:p>
            <a:pPr algn="ctr"/>
            <a:endParaRPr lang="en-GB" sz="1200" dirty="0">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a:p>
            <a:pPr algn="ctr"/>
            <a:endParaRPr lang="en-GB" sz="1200" dirty="0">
              <a:latin typeface="Comic Sans MS" panose="030F0702030302020204" pitchFamily="66" charset="0"/>
            </a:endParaRPr>
          </a:p>
          <a:p>
            <a:pPr algn="ctr"/>
            <a:endParaRPr lang="en-GB" sz="1200" u="sng" dirty="0" smtClean="0">
              <a:latin typeface="Comic Sans MS" panose="030F0702030302020204" pitchFamily="66" charset="0"/>
            </a:endParaRPr>
          </a:p>
          <a:p>
            <a:pPr algn="ctr"/>
            <a:endParaRPr lang="en-GB" sz="1200" u="sng" dirty="0" smtClean="0">
              <a:latin typeface="Comic Sans MS" panose="030F0702030302020204" pitchFamily="66" charset="0"/>
            </a:endParaRPr>
          </a:p>
          <a:p>
            <a:pPr algn="ctr"/>
            <a:endParaRPr lang="en-GB" sz="1200" u="sng" dirty="0">
              <a:latin typeface="Comic Sans MS" panose="030F0702030302020204" pitchFamily="66" charset="0"/>
            </a:endParaRPr>
          </a:p>
          <a:p>
            <a:pPr algn="ctr"/>
            <a:endParaRPr lang="en-GB" sz="1200" u="sng" dirty="0" smtClean="0">
              <a:latin typeface="Comic Sans MS" panose="030F0702030302020204" pitchFamily="66" charset="0"/>
            </a:endParaRPr>
          </a:p>
          <a:p>
            <a:pPr algn="ctr"/>
            <a:endParaRPr lang="en-GB" sz="1200" u="sng" dirty="0">
              <a:latin typeface="Comic Sans MS" panose="030F0702030302020204" pitchFamily="66" charset="0"/>
            </a:endParaRPr>
          </a:p>
          <a:p>
            <a:pPr algn="ctr"/>
            <a:endParaRPr lang="en-GB" sz="1200" u="sng" dirty="0" smtClean="0">
              <a:latin typeface="Comic Sans MS" panose="030F0702030302020204" pitchFamily="66" charset="0"/>
            </a:endParaRPr>
          </a:p>
          <a:p>
            <a:pPr algn="ctr"/>
            <a:r>
              <a:rPr lang="en-GB" sz="1200" u="sng" dirty="0" smtClean="0">
                <a:latin typeface="Comic Sans MS" panose="030F0702030302020204" pitchFamily="66" charset="0"/>
              </a:rPr>
              <a:t>Accidents/Incidents </a:t>
            </a:r>
          </a:p>
          <a:p>
            <a:pPr algn="ctr"/>
            <a:r>
              <a:rPr lang="en-GB" sz="1200" dirty="0" smtClean="0">
                <a:latin typeface="Comic Sans MS" panose="030F0702030302020204" pitchFamily="66" charset="0"/>
              </a:rPr>
              <a:t>If </a:t>
            </a:r>
            <a:r>
              <a:rPr lang="en-GB" sz="1200" dirty="0">
                <a:latin typeface="Comic Sans MS" panose="030F0702030302020204" pitchFamily="66" charset="0"/>
              </a:rPr>
              <a:t>your child has a minor accident while at Centre, the incident will be dealt with and recorded.  We will inform you at the time, if necessary, or when you collect your child.</a:t>
            </a:r>
          </a:p>
          <a:p>
            <a:pPr algn="ctr"/>
            <a:r>
              <a:rPr lang="en-GB" sz="1200" dirty="0">
                <a:latin typeface="Comic Sans MS" panose="030F0702030302020204" pitchFamily="66" charset="0"/>
              </a:rPr>
              <a:t>There is </a:t>
            </a:r>
            <a:r>
              <a:rPr lang="en-GB" sz="1200" dirty="0" smtClean="0">
                <a:latin typeface="Comic Sans MS" panose="030F0702030302020204" pitchFamily="66" charset="0"/>
              </a:rPr>
              <a:t>several qualified </a:t>
            </a:r>
            <a:r>
              <a:rPr lang="en-GB" sz="1200" dirty="0">
                <a:latin typeface="Comic Sans MS" panose="030F0702030302020204" pitchFamily="66" charset="0"/>
              </a:rPr>
              <a:t>first aid </a:t>
            </a:r>
            <a:r>
              <a:rPr lang="en-GB" sz="1200" dirty="0" smtClean="0">
                <a:latin typeface="Comic Sans MS" panose="030F0702030302020204" pitchFamily="66" charset="0"/>
              </a:rPr>
              <a:t>workers </a:t>
            </a:r>
            <a:r>
              <a:rPr lang="en-GB" sz="1200" dirty="0">
                <a:latin typeface="Comic Sans MS" panose="030F0702030302020204" pitchFamily="66" charset="0"/>
              </a:rPr>
              <a:t>within the </a:t>
            </a:r>
            <a:r>
              <a:rPr lang="en-GB" sz="1200" dirty="0" smtClean="0">
                <a:latin typeface="Comic Sans MS" panose="030F0702030302020204" pitchFamily="66" charset="0"/>
              </a:rPr>
              <a:t>Centre. </a:t>
            </a:r>
            <a:r>
              <a:rPr lang="en-GB" sz="1200" dirty="0">
                <a:latin typeface="Comic Sans MS" panose="030F0702030302020204" pitchFamily="66" charset="0"/>
              </a:rPr>
              <a:t>If at any time your child is ill with an infectious condition please contact the Centre for advice as to how long your child should remain off </a:t>
            </a:r>
            <a:r>
              <a:rPr lang="en-GB" sz="1200" dirty="0" smtClean="0">
                <a:latin typeface="Comic Sans MS" panose="030F0702030302020204" pitchFamily="66" charset="0"/>
              </a:rPr>
              <a:t>nursery so </a:t>
            </a:r>
            <a:r>
              <a:rPr lang="en-GB" sz="1200" dirty="0">
                <a:latin typeface="Comic Sans MS" panose="030F0702030302020204" pitchFamily="66" charset="0"/>
              </a:rPr>
              <a:t>as to help protect other users of the Centre. A child who is unwell will always wish to be at home</a:t>
            </a:r>
            <a:r>
              <a:rPr lang="en-GB" sz="1200" dirty="0" smtClean="0">
                <a:latin typeface="Comic Sans MS" panose="030F0702030302020204" pitchFamily="66" charset="0"/>
              </a:rPr>
              <a:t>.</a:t>
            </a:r>
          </a:p>
          <a:p>
            <a:pPr algn="just"/>
            <a:endParaRPr lang="en-GB" sz="1050" dirty="0">
              <a:latin typeface="Comic Sans MS" panose="030F0702030302020204" pitchFamily="66"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3333" b="13333"/>
          <a:stretch/>
        </p:blipFill>
        <p:spPr>
          <a:xfrm>
            <a:off x="5796136" y="3501008"/>
            <a:ext cx="2224790" cy="129614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501008"/>
            <a:ext cx="1368152" cy="1368152"/>
          </a:xfrm>
          <a:prstGeom prst="rect">
            <a:avLst/>
          </a:prstGeom>
        </p:spPr>
      </p:pic>
    </p:spTree>
    <p:extLst>
      <p:ext uri="{BB962C8B-B14F-4D97-AF65-F5344CB8AC3E}">
        <p14:creationId xmlns:p14="http://schemas.microsoft.com/office/powerpoint/2010/main" val="233829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85" y="581024"/>
            <a:ext cx="1537078" cy="119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5684" y="1193569"/>
            <a:ext cx="4662264" cy="4832092"/>
          </a:xfrm>
          <a:prstGeom prst="rect">
            <a:avLst/>
          </a:prstGeom>
        </p:spPr>
        <p:txBody>
          <a:bodyPr wrap="square">
            <a:spAutoFit/>
          </a:bodyPr>
          <a:lstStyle/>
          <a:p>
            <a:pPr marL="171450" lvl="0" indent="-171450">
              <a:buFont typeface="Wingdings" panose="05000000000000000000" pitchFamily="2" charset="2"/>
              <a:buChar char="Ø"/>
            </a:pPr>
            <a:r>
              <a:rPr lang="en-GB" sz="1400" dirty="0" smtClean="0">
                <a:latin typeface="Comic Sans MS" panose="030F0702030302020204" pitchFamily="66" charset="0"/>
              </a:rPr>
              <a:t>Welcome</a:t>
            </a:r>
          </a:p>
          <a:p>
            <a:pPr marL="171450" lvl="0" indent="-171450">
              <a:buFont typeface="Wingdings" panose="05000000000000000000" pitchFamily="2" charset="2"/>
              <a:buChar char="Ø"/>
            </a:pPr>
            <a:r>
              <a:rPr lang="en-GB" sz="1400" dirty="0" smtClean="0">
                <a:latin typeface="Comic Sans MS" panose="030F0702030302020204" pitchFamily="66" charset="0"/>
              </a:rPr>
              <a:t>Our Staff Team</a:t>
            </a:r>
          </a:p>
          <a:p>
            <a:pPr marL="171450" indent="-171450">
              <a:buFont typeface="Wingdings" panose="05000000000000000000" pitchFamily="2" charset="2"/>
              <a:buChar char="Ø"/>
            </a:pPr>
            <a:r>
              <a:rPr lang="en-GB" sz="1400" dirty="0">
                <a:latin typeface="Comic Sans MS" panose="030F0702030302020204" pitchFamily="66" charset="0"/>
              </a:rPr>
              <a:t>Establishment </a:t>
            </a:r>
            <a:r>
              <a:rPr lang="en-GB" sz="1400" dirty="0" smtClean="0">
                <a:latin typeface="Comic Sans MS" panose="030F0702030302020204" pitchFamily="66" charset="0"/>
              </a:rPr>
              <a:t>Information</a:t>
            </a:r>
            <a:endParaRPr lang="en-GB" sz="1400" dirty="0">
              <a:latin typeface="Comic Sans MS" panose="030F0702030302020204" pitchFamily="66" charset="0"/>
            </a:endParaRPr>
          </a:p>
          <a:p>
            <a:pPr marL="171450" lvl="0" indent="-171450">
              <a:buFont typeface="Wingdings" panose="05000000000000000000" pitchFamily="2" charset="2"/>
              <a:buChar char="Ø"/>
            </a:pPr>
            <a:r>
              <a:rPr lang="en-GB" sz="1400" dirty="0">
                <a:latin typeface="Comic Sans MS" panose="030F0702030302020204" pitchFamily="66" charset="0"/>
              </a:rPr>
              <a:t>Aims vision and values</a:t>
            </a:r>
          </a:p>
          <a:p>
            <a:pPr marL="171450" lvl="0" indent="-171450">
              <a:buFont typeface="Wingdings" panose="05000000000000000000" pitchFamily="2" charset="2"/>
              <a:buChar char="Ø"/>
            </a:pPr>
            <a:r>
              <a:rPr lang="en-GB" sz="1400" dirty="0" smtClean="0">
                <a:latin typeface="Comic Sans MS" panose="030F0702030302020204" pitchFamily="66" charset="0"/>
              </a:rPr>
              <a:t>Opening </a:t>
            </a:r>
            <a:r>
              <a:rPr lang="en-GB" sz="1400" dirty="0">
                <a:latin typeface="Comic Sans MS" panose="030F0702030302020204" pitchFamily="66" charset="0"/>
              </a:rPr>
              <a:t>Hours</a:t>
            </a:r>
          </a:p>
          <a:p>
            <a:pPr marL="171450" lvl="0" indent="-171450">
              <a:buFont typeface="Wingdings" panose="05000000000000000000" pitchFamily="2" charset="2"/>
              <a:buChar char="Ø"/>
            </a:pPr>
            <a:r>
              <a:rPr lang="en-GB" sz="1400" dirty="0" smtClean="0">
                <a:latin typeface="Comic Sans MS" panose="030F0702030302020204" pitchFamily="66" charset="0"/>
              </a:rPr>
              <a:t>Admissions</a:t>
            </a:r>
          </a:p>
          <a:p>
            <a:pPr marL="171450" indent="-171450">
              <a:buFont typeface="Wingdings" panose="05000000000000000000" pitchFamily="2" charset="2"/>
              <a:buChar char="Ø"/>
            </a:pPr>
            <a:r>
              <a:rPr lang="en-GB" sz="1400" dirty="0">
                <a:latin typeface="Comic Sans MS" panose="030F0702030302020204" pitchFamily="66" charset="0"/>
              </a:rPr>
              <a:t>Holiday </a:t>
            </a:r>
            <a:r>
              <a:rPr lang="en-GB" sz="1400" dirty="0" smtClean="0">
                <a:latin typeface="Comic Sans MS" panose="030F0702030302020204" pitchFamily="66" charset="0"/>
              </a:rPr>
              <a:t>Information</a:t>
            </a:r>
            <a:endParaRPr lang="en-GB" sz="1400" dirty="0">
              <a:latin typeface="Comic Sans MS" panose="030F0702030302020204" pitchFamily="66" charset="0"/>
            </a:endParaRPr>
          </a:p>
          <a:p>
            <a:pPr marL="171450" lvl="0" indent="-171450">
              <a:buFont typeface="Wingdings" panose="05000000000000000000" pitchFamily="2" charset="2"/>
              <a:buChar char="Ø"/>
            </a:pPr>
            <a:r>
              <a:rPr lang="en-GB" sz="1400" dirty="0" smtClean="0">
                <a:latin typeface="Comic Sans MS" panose="030F0702030302020204" pitchFamily="66" charset="0"/>
              </a:rPr>
              <a:t>GIRFEC Information</a:t>
            </a:r>
          </a:p>
          <a:p>
            <a:pPr marL="171450" lvl="0" indent="-171450">
              <a:buFont typeface="Wingdings" panose="05000000000000000000" pitchFamily="2" charset="2"/>
              <a:buChar char="Ø"/>
            </a:pPr>
            <a:r>
              <a:rPr lang="en-GB" sz="1400" dirty="0" smtClean="0">
                <a:latin typeface="Comic Sans MS" panose="030F0702030302020204" pitchFamily="66" charset="0"/>
              </a:rPr>
              <a:t>Useful nursery Information</a:t>
            </a:r>
          </a:p>
          <a:p>
            <a:pPr marL="171450" indent="-171450">
              <a:buFont typeface="Wingdings" panose="05000000000000000000" pitchFamily="2" charset="2"/>
              <a:buChar char="Ø"/>
            </a:pPr>
            <a:r>
              <a:rPr lang="en-GB" sz="1400" dirty="0">
                <a:latin typeface="Comic Sans MS" panose="030F0702030302020204" pitchFamily="66" charset="0"/>
              </a:rPr>
              <a:t>Meals and </a:t>
            </a:r>
            <a:r>
              <a:rPr lang="en-GB" sz="1400" dirty="0" smtClean="0">
                <a:latin typeface="Comic Sans MS" panose="030F0702030302020204" pitchFamily="66" charset="0"/>
              </a:rPr>
              <a:t>Snacks</a:t>
            </a:r>
          </a:p>
          <a:p>
            <a:pPr marL="171450" indent="-171450">
              <a:buFont typeface="Wingdings" panose="05000000000000000000" pitchFamily="2" charset="2"/>
              <a:buChar char="Ø"/>
            </a:pPr>
            <a:r>
              <a:rPr lang="en-GB" sz="1400" dirty="0" smtClean="0">
                <a:latin typeface="Comic Sans MS" panose="030F0702030302020204" pitchFamily="66" charset="0"/>
              </a:rPr>
              <a:t>Our play and learning</a:t>
            </a:r>
          </a:p>
          <a:p>
            <a:pPr marL="171450" indent="-171450">
              <a:buFont typeface="Wingdings" panose="05000000000000000000" pitchFamily="2" charset="2"/>
              <a:buChar char="Ø"/>
            </a:pPr>
            <a:r>
              <a:rPr lang="en-GB" sz="1400" dirty="0" smtClean="0">
                <a:latin typeface="Comic Sans MS" panose="030F0702030302020204" pitchFamily="66" charset="0"/>
              </a:rPr>
              <a:t>Establishment procedures for reporting to parents</a:t>
            </a:r>
          </a:p>
          <a:p>
            <a:pPr marL="171450" indent="-171450">
              <a:buFont typeface="Wingdings" panose="05000000000000000000" pitchFamily="2" charset="2"/>
              <a:buChar char="Ø"/>
            </a:pPr>
            <a:r>
              <a:rPr lang="en-GB" sz="1400" dirty="0">
                <a:latin typeface="Comic Sans MS" panose="030F0702030302020204" pitchFamily="66" charset="0"/>
              </a:rPr>
              <a:t>Equal Opportunities and Social </a:t>
            </a:r>
            <a:r>
              <a:rPr lang="en-GB" sz="1400" dirty="0" smtClean="0">
                <a:latin typeface="Comic Sans MS" panose="030F0702030302020204" pitchFamily="66" charset="0"/>
              </a:rPr>
              <a:t>Justice</a:t>
            </a:r>
          </a:p>
          <a:p>
            <a:pPr marL="171450" indent="-171450">
              <a:buFont typeface="Wingdings" panose="05000000000000000000" pitchFamily="2" charset="2"/>
              <a:buChar char="Ø"/>
            </a:pPr>
            <a:r>
              <a:rPr lang="en-GB" sz="1400" dirty="0">
                <a:latin typeface="Comic Sans MS" panose="030F0702030302020204" pitchFamily="66" charset="0"/>
              </a:rPr>
              <a:t>Medical and Health </a:t>
            </a:r>
            <a:r>
              <a:rPr lang="en-GB" sz="1400" dirty="0" smtClean="0">
                <a:latin typeface="Comic Sans MS" panose="030F0702030302020204" pitchFamily="66" charset="0"/>
              </a:rPr>
              <a:t>Care</a:t>
            </a:r>
          </a:p>
          <a:p>
            <a:pPr marL="171450" indent="-171450">
              <a:buFont typeface="Wingdings" panose="05000000000000000000" pitchFamily="2" charset="2"/>
              <a:buChar char="Ø"/>
            </a:pPr>
            <a:r>
              <a:rPr lang="en-GB" sz="1400" dirty="0">
                <a:latin typeface="Comic Sans MS" panose="030F0702030302020204" pitchFamily="66" charset="0"/>
              </a:rPr>
              <a:t>Child </a:t>
            </a:r>
            <a:r>
              <a:rPr lang="en-GB" sz="1400" dirty="0" smtClean="0">
                <a:latin typeface="Comic Sans MS" panose="030F0702030302020204" pitchFamily="66" charset="0"/>
              </a:rPr>
              <a:t>Protection</a:t>
            </a:r>
          </a:p>
          <a:p>
            <a:pPr marL="171450" indent="-171450">
              <a:buFont typeface="Wingdings" panose="05000000000000000000" pitchFamily="2" charset="2"/>
              <a:buChar char="Ø"/>
            </a:pPr>
            <a:r>
              <a:rPr lang="en-GB" sz="1400" dirty="0" smtClean="0">
                <a:latin typeface="Comic Sans MS" panose="030F0702030302020204" pitchFamily="66" charset="0"/>
              </a:rPr>
              <a:t>Home Links/ Useful partnership information</a:t>
            </a:r>
          </a:p>
          <a:p>
            <a:pPr marL="171450" lvl="0" indent="-171450">
              <a:buFont typeface="Wingdings" panose="05000000000000000000" pitchFamily="2" charset="2"/>
              <a:buChar char="Ø"/>
            </a:pPr>
            <a:r>
              <a:rPr lang="en-GB" sz="1400" dirty="0" smtClean="0">
                <a:latin typeface="Comic Sans MS" panose="030F0702030302020204" pitchFamily="66" charset="0"/>
              </a:rPr>
              <a:t>Additional </a:t>
            </a:r>
            <a:r>
              <a:rPr lang="en-GB" sz="1400" dirty="0">
                <a:latin typeface="Comic Sans MS" panose="030F0702030302020204" pitchFamily="66" charset="0"/>
              </a:rPr>
              <a:t>Support Needs</a:t>
            </a:r>
          </a:p>
          <a:p>
            <a:pPr marL="171450" lvl="0" indent="-171450">
              <a:buFont typeface="Wingdings" panose="05000000000000000000" pitchFamily="2" charset="2"/>
              <a:buChar char="Ø"/>
            </a:pPr>
            <a:r>
              <a:rPr lang="en-GB" sz="1400" dirty="0" smtClean="0">
                <a:latin typeface="Comic Sans MS" panose="030F0702030302020204" pitchFamily="66" charset="0"/>
              </a:rPr>
              <a:t>Equalities  / Information in Emergencies</a:t>
            </a:r>
            <a:endParaRPr lang="en-GB" sz="1400" dirty="0">
              <a:latin typeface="Comic Sans MS" panose="030F0702030302020204" pitchFamily="66" charset="0"/>
            </a:endParaRPr>
          </a:p>
          <a:p>
            <a:pPr marL="171450" lvl="0" indent="-171450">
              <a:buFont typeface="Wingdings" panose="05000000000000000000" pitchFamily="2" charset="2"/>
              <a:buChar char="Ø"/>
            </a:pPr>
            <a:r>
              <a:rPr lang="en-GB" sz="1400" dirty="0">
                <a:latin typeface="Comic Sans MS" panose="030F0702030302020204" pitchFamily="66" charset="0"/>
              </a:rPr>
              <a:t>Care Inspectorate</a:t>
            </a:r>
          </a:p>
          <a:p>
            <a:pPr marL="171450" lvl="0" indent="-171450">
              <a:buFont typeface="Wingdings" panose="05000000000000000000" pitchFamily="2" charset="2"/>
              <a:buChar char="Ø"/>
            </a:pPr>
            <a:r>
              <a:rPr lang="en-GB" sz="1400" dirty="0" smtClean="0">
                <a:latin typeface="Comic Sans MS" panose="030F0702030302020204" pitchFamily="66" charset="0"/>
              </a:rPr>
              <a:t>Complaints </a:t>
            </a:r>
            <a:r>
              <a:rPr lang="en-GB" sz="1400" dirty="0">
                <a:latin typeface="Comic Sans MS" panose="030F0702030302020204" pitchFamily="66" charset="0"/>
              </a:rPr>
              <a:t>Procedure</a:t>
            </a:r>
          </a:p>
          <a:p>
            <a:pPr marL="171450" lvl="0" indent="-171450">
              <a:buFont typeface="Wingdings" panose="05000000000000000000" pitchFamily="2" charset="2"/>
              <a:buChar char="Ø"/>
            </a:pPr>
            <a:r>
              <a:rPr lang="en-GB" sz="1400" dirty="0" smtClean="0">
                <a:latin typeface="Comic Sans MS" panose="030F0702030302020204" pitchFamily="66" charset="0"/>
              </a:rPr>
              <a:t>Addresses</a:t>
            </a:r>
          </a:p>
          <a:p>
            <a:pPr marL="171450" lvl="0" indent="-171450">
              <a:buFont typeface="Wingdings" panose="05000000000000000000" pitchFamily="2" charset="2"/>
              <a:buChar char="Ø"/>
            </a:pPr>
            <a:r>
              <a:rPr lang="en-GB" sz="1400" dirty="0" smtClean="0">
                <a:latin typeface="Comic Sans MS" panose="030F0702030302020204" pitchFamily="66" charset="0"/>
              </a:rPr>
              <a:t>GDPR</a:t>
            </a:r>
            <a:r>
              <a:rPr lang="en-GB" sz="1400" dirty="0">
                <a:latin typeface="Comic Sans MS" panose="030F0702030302020204" pitchFamily="66" charset="0"/>
              </a:rPr>
              <a:t> </a:t>
            </a:r>
          </a:p>
        </p:txBody>
      </p:sp>
      <p:sp>
        <p:nvSpPr>
          <p:cNvPr id="5" name="TextBox 4"/>
          <p:cNvSpPr txBox="1"/>
          <p:nvPr/>
        </p:nvSpPr>
        <p:spPr>
          <a:xfrm>
            <a:off x="3391642" y="687242"/>
            <a:ext cx="1800200" cy="400110"/>
          </a:xfrm>
          <a:prstGeom prst="rect">
            <a:avLst/>
          </a:prstGeom>
          <a:noFill/>
        </p:spPr>
        <p:txBody>
          <a:bodyPr wrap="square" rtlCol="0">
            <a:spAutoFit/>
          </a:bodyPr>
          <a:lstStyle/>
          <a:p>
            <a:pPr algn="ctr"/>
            <a:r>
              <a:rPr lang="en-GB" sz="2000" u="sng" dirty="0" smtClean="0">
                <a:latin typeface="Comic Sans MS" panose="030F0702030302020204" pitchFamily="66" charset="0"/>
              </a:rPr>
              <a:t>Contents:</a:t>
            </a:r>
            <a:endParaRPr lang="en-GB" sz="2000" u="sng" dirty="0">
              <a:latin typeface="Comic Sans MS" panose="030F0702030302020204" pitchFamily="66" charset="0"/>
            </a:endParaRPr>
          </a:p>
        </p:txBody>
      </p:sp>
      <p:pic>
        <p:nvPicPr>
          <p:cNvPr id="6" name="Picture 2"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121" y="3165847"/>
            <a:ext cx="1593060" cy="123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179512" y="116632"/>
            <a:ext cx="8833870" cy="665131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763" y="581024"/>
            <a:ext cx="1939463" cy="2178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25850" r="8000"/>
          <a:stretch/>
        </p:blipFill>
        <p:spPr>
          <a:xfrm>
            <a:off x="395536" y="2492896"/>
            <a:ext cx="1920148" cy="27463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46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88640"/>
            <a:ext cx="8496944" cy="6186309"/>
          </a:xfrm>
          <a:prstGeom prst="rect">
            <a:avLst/>
          </a:prstGeom>
          <a:noFill/>
        </p:spPr>
        <p:txBody>
          <a:bodyPr wrap="square" rtlCol="0">
            <a:spAutoFit/>
          </a:bodyPr>
          <a:lstStyle/>
          <a:p>
            <a:pPr algn="ctr"/>
            <a:endParaRPr lang="en-GB" sz="1400" u="sng" dirty="0" smtClean="0">
              <a:latin typeface="Comic Sans MS" panose="030F0702030302020204" pitchFamily="66" charset="0"/>
            </a:endParaRPr>
          </a:p>
          <a:p>
            <a:pPr algn="ctr"/>
            <a:r>
              <a:rPr lang="en-GB" sz="1400" u="sng" dirty="0" smtClean="0">
                <a:latin typeface="Comic Sans MS" panose="030F0702030302020204" pitchFamily="66" charset="0"/>
              </a:rPr>
              <a:t>Smoke </a:t>
            </a:r>
            <a:r>
              <a:rPr lang="en-GB" sz="1400" u="sng" dirty="0">
                <a:latin typeface="Comic Sans MS" panose="030F0702030302020204" pitchFamily="66" charset="0"/>
              </a:rPr>
              <a:t>Free Policy</a:t>
            </a:r>
          </a:p>
          <a:p>
            <a:pPr algn="ctr"/>
            <a:r>
              <a:rPr lang="en-GB" sz="1200" dirty="0">
                <a:latin typeface="Comic Sans MS" panose="030F0702030302020204" pitchFamily="66" charset="0"/>
              </a:rPr>
              <a:t>In line with Inverclyde Council policy no smoking is allowed within any of the Centre buildings.  If you do smoke outside of the Centre we would ask you to do so with consideration for others.  Please do not smoke within the </a:t>
            </a:r>
            <a:r>
              <a:rPr lang="en-GB" sz="1200" dirty="0" smtClean="0">
                <a:latin typeface="Comic Sans MS" panose="030F0702030302020204" pitchFamily="66" charset="0"/>
              </a:rPr>
              <a:t>grounds of </a:t>
            </a:r>
            <a:r>
              <a:rPr lang="en-GB" sz="1200" dirty="0">
                <a:latin typeface="Comic Sans MS" panose="030F0702030302020204" pitchFamily="66" charset="0"/>
              </a:rPr>
              <a:t>the nursery. </a:t>
            </a:r>
            <a:endParaRPr lang="en-GB" sz="1200" dirty="0" smtClean="0">
              <a:latin typeface="Comic Sans MS" panose="030F0702030302020204" pitchFamily="66" charset="0"/>
            </a:endParaRPr>
          </a:p>
          <a:p>
            <a:pPr algn="ctr"/>
            <a:endParaRPr lang="en-GB" sz="1200" dirty="0">
              <a:latin typeface="Comic Sans MS" panose="030F0702030302020204" pitchFamily="66" charset="0"/>
            </a:endParaRPr>
          </a:p>
          <a:p>
            <a:pPr algn="ctr"/>
            <a:endParaRPr lang="en-GB" sz="1200" dirty="0">
              <a:latin typeface="Comic Sans MS" panose="030F0702030302020204" pitchFamily="66" charset="0"/>
            </a:endParaRPr>
          </a:p>
          <a:p>
            <a:pPr algn="just"/>
            <a:endParaRPr lang="en-GB" sz="1600" dirty="0">
              <a:latin typeface="Comic Sans MS" panose="030F0702030302020204" pitchFamily="66" charset="0"/>
            </a:endParaRPr>
          </a:p>
          <a:p>
            <a:pPr algn="ctr"/>
            <a:endParaRPr lang="en-GB" sz="1400" u="sng" dirty="0" smtClean="0">
              <a:latin typeface="Comic Sans MS" panose="030F0702030302020204" pitchFamily="66" charset="0"/>
            </a:endParaRPr>
          </a:p>
          <a:p>
            <a:pPr algn="ctr"/>
            <a:endParaRPr lang="en-GB" sz="1400" u="sng" dirty="0">
              <a:latin typeface="Comic Sans MS" panose="030F0702030302020204" pitchFamily="66" charset="0"/>
            </a:endParaRPr>
          </a:p>
          <a:p>
            <a:pPr algn="ctr"/>
            <a:endParaRPr lang="en-GB" sz="1400" u="sng" dirty="0" smtClean="0">
              <a:latin typeface="Comic Sans MS" panose="030F0702030302020204" pitchFamily="66" charset="0"/>
            </a:endParaRPr>
          </a:p>
          <a:p>
            <a:pPr algn="ctr"/>
            <a:r>
              <a:rPr lang="en-GB" sz="1400" u="sng" dirty="0" smtClean="0">
                <a:latin typeface="Comic Sans MS" panose="030F0702030302020204" pitchFamily="66" charset="0"/>
              </a:rPr>
              <a:t>Car </a:t>
            </a:r>
            <a:r>
              <a:rPr lang="en-GB" sz="1400" u="sng" dirty="0">
                <a:latin typeface="Comic Sans MS" panose="030F0702030302020204" pitchFamily="66" charset="0"/>
              </a:rPr>
              <a:t>Parking</a:t>
            </a:r>
          </a:p>
          <a:p>
            <a:pPr algn="ctr"/>
            <a:r>
              <a:rPr lang="en-GB" sz="1200" dirty="0">
                <a:latin typeface="Comic Sans MS" panose="030F0702030302020204" pitchFamily="66" charset="0"/>
              </a:rPr>
              <a:t>The Centre has two designated disabled parking areas, please only park in these spaces if you are in receipt of a </a:t>
            </a:r>
            <a:r>
              <a:rPr lang="en-GB" sz="1200" dirty="0">
                <a:solidFill>
                  <a:srgbClr val="FF0000"/>
                </a:solidFill>
                <a:latin typeface="Comic Sans MS" panose="030F0702030302020204" pitchFamily="66" charset="0"/>
              </a:rPr>
              <a:t>blue badge.</a:t>
            </a:r>
            <a:r>
              <a:rPr lang="en-GB" sz="1200" dirty="0">
                <a:latin typeface="Comic Sans MS" panose="030F0702030302020204" pitchFamily="66" charset="0"/>
              </a:rPr>
              <a:t> The centre also participates in an oral hygiene programme, dental and eye screening programmes.</a:t>
            </a:r>
          </a:p>
          <a:p>
            <a:pPr algn="ctr"/>
            <a:r>
              <a:rPr lang="en-GB" sz="1200" dirty="0">
                <a:latin typeface="Comic Sans MS" panose="030F0702030302020204" pitchFamily="66" charset="0"/>
              </a:rPr>
              <a:t>Thank you for your support in this matter</a:t>
            </a:r>
            <a:r>
              <a:rPr lang="en-GB" sz="1200" dirty="0" smtClean="0">
                <a:latin typeface="Comic Sans MS" panose="030F0702030302020204" pitchFamily="66" charset="0"/>
              </a:rPr>
              <a:t>.</a:t>
            </a:r>
          </a:p>
          <a:p>
            <a:pPr algn="ctr"/>
            <a:endParaRPr lang="en-GB" sz="1200" dirty="0">
              <a:latin typeface="Comic Sans MS" panose="030F0702030302020204" pitchFamily="66" charset="0"/>
            </a:endParaRPr>
          </a:p>
          <a:p>
            <a:pPr algn="ctr"/>
            <a:endParaRPr lang="en-GB" sz="1200" dirty="0" smtClean="0"/>
          </a:p>
          <a:p>
            <a:pPr algn="ctr"/>
            <a:endParaRPr lang="en-GB" sz="1200" dirty="0"/>
          </a:p>
          <a:p>
            <a:pPr algn="ctr"/>
            <a:endParaRPr lang="en-GB" sz="2000" u="sng" dirty="0">
              <a:latin typeface="Comic Sans MS" panose="030F0702030302020204" pitchFamily="66" charset="0"/>
            </a:endParaRPr>
          </a:p>
          <a:p>
            <a:pPr algn="ctr"/>
            <a:r>
              <a:rPr lang="en-GB" sz="1400" u="sng" dirty="0">
                <a:latin typeface="Comic Sans MS" panose="030F0702030302020204" pitchFamily="66" charset="0"/>
              </a:rPr>
              <a:t>Child Protection in Inverclyde</a:t>
            </a:r>
            <a:endParaRPr lang="en-GB" sz="1400" dirty="0">
              <a:latin typeface="Comic Sans MS" panose="030F0702030302020204" pitchFamily="66" charset="0"/>
            </a:endParaRPr>
          </a:p>
          <a:p>
            <a:pPr algn="ctr"/>
            <a:r>
              <a:rPr lang="en-AU" sz="1200" dirty="0">
                <a:latin typeface="Comic Sans MS" panose="030F0702030302020204" pitchFamily="66" charset="0"/>
              </a:rPr>
              <a:t>Inverclyde Council Education Services has Child Protection Guidelines and Procedures which all schools and establishments are required to follow. Education Services work very closely with other agencies namely Police Scotland, Social Work Services, NHS Greater Glasgow and Clyde and the Children’s Reporter to support children. Common responsibilities of all staff are to protect children from abuse and exploitation, to respond appropriately when abuse is identified, and to ensure whenever possible that all children are able to exercise their right to be raised in a warm, stimulating and safe environment with the support of staff, their families and carers.</a:t>
            </a:r>
            <a:endParaRPr lang="en-GB" sz="1200" dirty="0">
              <a:latin typeface="Comic Sans MS" panose="030F0702030302020204" pitchFamily="66" charset="0"/>
            </a:endParaRPr>
          </a:p>
          <a:p>
            <a:pPr algn="ctr"/>
            <a:r>
              <a:rPr lang="en-GB" sz="4000" b="1" dirty="0"/>
              <a:t> </a:t>
            </a:r>
            <a:endParaRPr lang="en-GB" sz="4000" dirty="0"/>
          </a:p>
          <a:p>
            <a:r>
              <a:rPr lang="en-GB"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0235" y="1353605"/>
            <a:ext cx="927546" cy="9275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140968"/>
            <a:ext cx="1233488" cy="9239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3173" y="5467707"/>
            <a:ext cx="2081670" cy="907242"/>
          </a:xfrm>
          <a:prstGeom prst="rect">
            <a:avLst/>
          </a:prstGeom>
          <a:ln w="38100">
            <a:solidFill>
              <a:srgbClr val="0070C0"/>
            </a:solidFill>
          </a:ln>
        </p:spPr>
      </p:pic>
      <p:pic>
        <p:nvPicPr>
          <p:cNvPr id="10" name="Picture 9"/>
          <p:cNvPicPr>
            <a:picLocks noChangeAspect="1"/>
          </p:cNvPicPr>
          <p:nvPr/>
        </p:nvPicPr>
        <p:blipFill>
          <a:blip r:embed="rId5"/>
          <a:stretch>
            <a:fillRect/>
          </a:stretch>
        </p:blipFill>
        <p:spPr>
          <a:xfrm>
            <a:off x="182499" y="103344"/>
            <a:ext cx="8779001" cy="6651312"/>
          </a:xfrm>
          <a:prstGeom prst="rect">
            <a:avLst/>
          </a:prstGeom>
        </p:spPr>
      </p:pic>
    </p:spTree>
    <p:extLst>
      <p:ext uri="{BB962C8B-B14F-4D97-AF65-F5344CB8AC3E}">
        <p14:creationId xmlns:p14="http://schemas.microsoft.com/office/powerpoint/2010/main" val="43465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0"/>
            <a:ext cx="8208912" cy="3754874"/>
          </a:xfrm>
          <a:prstGeom prst="rect">
            <a:avLst/>
          </a:prstGeom>
        </p:spPr>
        <p:txBody>
          <a:bodyPr wrap="square">
            <a:spAutoFit/>
          </a:bodyPr>
          <a:lstStyle/>
          <a:p>
            <a:pPr lvl="0" eaLnBrk="0" fontAlgn="base" hangingPunct="0">
              <a:spcBef>
                <a:spcPct val="0"/>
              </a:spcBef>
              <a:spcAft>
                <a:spcPct val="0"/>
              </a:spcAft>
              <a:tabLst>
                <a:tab pos="228600" algn="l"/>
              </a:tabLst>
            </a:pPr>
            <a:endParaRPr lang="en-GB" altLang="en-US" sz="1200" u="sng" dirty="0" smtClean="0">
              <a:latin typeface="Comic Sans MS" panose="030F0702030302020204" pitchFamily="66" charset="0"/>
              <a:ea typeface="Times New Roman" pitchFamily="18" charset="0"/>
            </a:endParaRPr>
          </a:p>
          <a:p>
            <a:pPr lvl="0" algn="ctr" eaLnBrk="0" fontAlgn="base" hangingPunct="0">
              <a:spcBef>
                <a:spcPct val="0"/>
              </a:spcBef>
              <a:spcAft>
                <a:spcPct val="0"/>
              </a:spcAft>
              <a:tabLst>
                <a:tab pos="228600" algn="l"/>
              </a:tabLst>
            </a:pPr>
            <a:r>
              <a:rPr lang="en-GB" altLang="en-US" sz="1200" u="sng" dirty="0" smtClean="0">
                <a:latin typeface="Comic Sans MS" panose="030F0702030302020204" pitchFamily="66" charset="0"/>
                <a:ea typeface="Times New Roman" pitchFamily="18" charset="0"/>
              </a:rPr>
              <a:t>Home </a:t>
            </a:r>
            <a:r>
              <a:rPr lang="en-GB" altLang="en-US" sz="1200" u="sng" dirty="0">
                <a:latin typeface="Comic Sans MS" panose="030F0702030302020204" pitchFamily="66" charset="0"/>
                <a:ea typeface="Times New Roman" pitchFamily="18" charset="0"/>
              </a:rPr>
              <a:t>Links and parental participation  </a:t>
            </a:r>
            <a:endParaRPr lang="en-GB" altLang="en-US" sz="1200" u="sng" dirty="0" smtClean="0">
              <a:latin typeface="Comic Sans MS" panose="030F0702030302020204" pitchFamily="66" charset="0"/>
              <a:ea typeface="Times New Roman" pitchFamily="18" charset="0"/>
            </a:endParaRPr>
          </a:p>
          <a:p>
            <a:pPr lvl="0" eaLnBrk="0" fontAlgn="base" hangingPunct="0">
              <a:spcBef>
                <a:spcPct val="0"/>
              </a:spcBef>
              <a:spcAft>
                <a:spcPct val="0"/>
              </a:spcAft>
              <a:tabLst>
                <a:tab pos="228600" algn="l"/>
              </a:tabLst>
            </a:pPr>
            <a:endParaRPr lang="en-GB" altLang="en-US" sz="1200" u="sng" dirty="0">
              <a:solidFill>
                <a:srgbClr val="FF0000"/>
              </a:solidFill>
              <a:latin typeface="Comic Sans MS" panose="030F0702030302020204" pitchFamily="66" charset="0"/>
              <a:ea typeface="Times New Roman" pitchFamily="18" charset="0"/>
            </a:endParaRPr>
          </a:p>
          <a:p>
            <a:pPr lvl="0" algn="ctr" eaLnBrk="0" fontAlgn="base" hangingPunct="0">
              <a:spcBef>
                <a:spcPct val="0"/>
              </a:spcBef>
              <a:spcAft>
                <a:spcPct val="0"/>
              </a:spcAft>
              <a:tabLst>
                <a:tab pos="228600" algn="l"/>
              </a:tabLst>
            </a:pPr>
            <a:r>
              <a:rPr lang="en-GB" altLang="en-US" sz="1100" dirty="0">
                <a:latin typeface="Comic Sans MS" panose="030F0702030302020204" pitchFamily="66" charset="0"/>
                <a:ea typeface="Times New Roman" pitchFamily="18" charset="0"/>
              </a:rPr>
              <a:t>We encourage active participation in your child’s learning.  It is important to develop a partnership model where we work together to enable your child to maximise their potential.  We will regularly share with you a record of your child’s achievements and would be grateful for any contributions you make to enable us to celebrate your child’s achievements at home and the community here at the nursery</a:t>
            </a:r>
            <a:r>
              <a:rPr lang="en-GB" altLang="en-US" sz="1100" dirty="0" smtClean="0">
                <a:latin typeface="Comic Sans MS" panose="030F0702030302020204" pitchFamily="66" charset="0"/>
                <a:ea typeface="Times New Roman" pitchFamily="18" charset="0"/>
              </a:rPr>
              <a:t>.</a:t>
            </a:r>
          </a:p>
          <a:p>
            <a:pPr lvl="0" algn="ctr" eaLnBrk="0" fontAlgn="base" hangingPunct="0">
              <a:spcBef>
                <a:spcPct val="0"/>
              </a:spcBef>
              <a:spcAft>
                <a:spcPct val="0"/>
              </a:spcAft>
              <a:tabLst>
                <a:tab pos="228600" algn="l"/>
              </a:tabLst>
            </a:pPr>
            <a:endParaRPr lang="en-GB" altLang="en-US" sz="1100" dirty="0" smtClean="0">
              <a:latin typeface="Comic Sans MS" panose="030F0702030302020204" pitchFamily="66" charset="0"/>
            </a:endParaRPr>
          </a:p>
          <a:p>
            <a:pPr lvl="0" algn="ctr" eaLnBrk="0" fontAlgn="base" hangingPunct="0">
              <a:spcBef>
                <a:spcPct val="0"/>
              </a:spcBef>
              <a:spcAft>
                <a:spcPct val="0"/>
              </a:spcAft>
              <a:tabLst>
                <a:tab pos="228600" algn="l"/>
              </a:tabLst>
            </a:pPr>
            <a:r>
              <a:rPr lang="en-GB" altLang="en-US" sz="1100" dirty="0" smtClean="0">
                <a:latin typeface="Comic Sans MS" panose="030F0702030302020204" pitchFamily="66" charset="0"/>
              </a:rPr>
              <a:t>As part of a local government initiative our community wing will host a </a:t>
            </a:r>
            <a:r>
              <a:rPr lang="en-GB" altLang="en-US" sz="1100" dirty="0">
                <a:latin typeface="Comic Sans MS" panose="030F0702030302020204" pitchFamily="66" charset="0"/>
              </a:rPr>
              <a:t>variety of activities e.g</a:t>
            </a:r>
            <a:r>
              <a:rPr lang="en-GB" altLang="en-US" sz="1100" dirty="0" smtClean="0">
                <a:latin typeface="Comic Sans MS" panose="030F0702030302020204" pitchFamily="66" charset="0"/>
              </a:rPr>
              <a:t>., Cooking demo’s, Henry Project, </a:t>
            </a:r>
            <a:r>
              <a:rPr lang="en-GB" altLang="en-US" sz="1100" dirty="0" err="1" smtClean="0">
                <a:latin typeface="Comic Sans MS" panose="030F0702030302020204" pitchFamily="66" charset="0"/>
              </a:rPr>
              <a:t>Zumbini</a:t>
            </a:r>
            <a:r>
              <a:rPr lang="en-GB" altLang="en-US" sz="1100" dirty="0" smtClean="0">
                <a:latin typeface="Comic Sans MS" panose="030F0702030302020204" pitchFamily="66" charset="0"/>
              </a:rPr>
              <a:t>, Cycling initiatives and much more as part of the Thrive under Five project as well as stay and play sessions hosted by staff within the centre.  Details of any activities in the community room will be made available at reception or by asking a member of staff.</a:t>
            </a:r>
          </a:p>
          <a:p>
            <a:pPr lvl="0" algn="ctr" eaLnBrk="0" fontAlgn="base" hangingPunct="0">
              <a:spcBef>
                <a:spcPct val="0"/>
              </a:spcBef>
              <a:spcAft>
                <a:spcPct val="0"/>
              </a:spcAft>
              <a:tabLst>
                <a:tab pos="228600" algn="l"/>
              </a:tabLst>
            </a:pPr>
            <a:endParaRPr lang="en-GB" altLang="en-US" sz="1100" dirty="0">
              <a:latin typeface="Comic Sans MS" panose="030F0702030302020204" pitchFamily="66" charset="0"/>
            </a:endParaRPr>
          </a:p>
          <a:p>
            <a:pPr lvl="0" algn="ctr" eaLnBrk="0" fontAlgn="base" hangingPunct="0">
              <a:spcBef>
                <a:spcPct val="0"/>
              </a:spcBef>
              <a:spcAft>
                <a:spcPct val="0"/>
              </a:spcAft>
              <a:tabLst>
                <a:tab pos="228600" algn="l"/>
              </a:tabLst>
            </a:pPr>
            <a:r>
              <a:rPr lang="en-GB" altLang="en-US" sz="1100" dirty="0">
                <a:latin typeface="Comic Sans MS" pitchFamily="66" charset="0"/>
                <a:ea typeface="Times New Roman" pitchFamily="18" charset="0"/>
              </a:rPr>
              <a:t>The centre produces a newsletter on a regular basis to keep you informed of events and planned activities which will supports your child’s learning. </a:t>
            </a:r>
            <a:r>
              <a:rPr lang="en-GB" altLang="en-US" sz="1100" dirty="0">
                <a:latin typeface="Comic Sans MS" pitchFamily="66" charset="0"/>
              </a:rPr>
              <a:t>If you would like to become involved in any way in your child’s learning while they are at nursery or have anything you would like to be included within the newsletter please speak to a member of staff. As we are committed to working in collaboration with all parents/carers this is in line with Inverclyde councils parental involvement strategy</a:t>
            </a:r>
            <a:r>
              <a:rPr lang="en-GB" altLang="en-US" sz="1100" dirty="0" smtClean="0">
                <a:latin typeface="Comic Sans MS" pitchFamily="66" charset="0"/>
              </a:rPr>
              <a:t>.</a:t>
            </a:r>
          </a:p>
          <a:p>
            <a:pPr lvl="0" eaLnBrk="0" fontAlgn="base" hangingPunct="0">
              <a:spcBef>
                <a:spcPct val="0"/>
              </a:spcBef>
              <a:spcAft>
                <a:spcPct val="0"/>
              </a:spcAft>
              <a:tabLst>
                <a:tab pos="228600" algn="l"/>
              </a:tabLst>
            </a:pPr>
            <a:endParaRPr lang="en-GB" altLang="en-US" sz="1100" dirty="0">
              <a:latin typeface="Comic Sans MS" pitchFamily="66" charset="0"/>
            </a:endParaRPr>
          </a:p>
          <a:p>
            <a:pPr eaLnBrk="0" fontAlgn="base" hangingPunct="0">
              <a:spcBef>
                <a:spcPct val="0"/>
              </a:spcBef>
              <a:spcAft>
                <a:spcPct val="0"/>
              </a:spcAft>
              <a:tabLst>
                <a:tab pos="228600" algn="l"/>
              </a:tabLst>
            </a:pPr>
            <a:r>
              <a:rPr lang="en-GB" altLang="en-US" sz="1400" b="1" dirty="0" smtClean="0">
                <a:latin typeface="Comic Sans MS" panose="030F0702030302020204" pitchFamily="66" charset="0"/>
              </a:rPr>
              <a:t> </a:t>
            </a:r>
            <a:endParaRPr lang="en-GB" altLang="en-US" sz="1400" b="1" dirty="0">
              <a:latin typeface="Comic Sans MS" panose="030F0702030302020204" pitchFamily="66" charset="0"/>
            </a:endParaRPr>
          </a:p>
          <a:p>
            <a:pPr lvl="0" eaLnBrk="0" fontAlgn="base" hangingPunct="0">
              <a:spcBef>
                <a:spcPct val="0"/>
              </a:spcBef>
              <a:spcAft>
                <a:spcPct val="0"/>
              </a:spcAft>
              <a:tabLst>
                <a:tab pos="228600" algn="l"/>
              </a:tabLst>
            </a:pPr>
            <a:endParaRPr lang="en-GB" altLang="en-US" sz="1200"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121" y="3179757"/>
            <a:ext cx="1707724" cy="16701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750" y="4941168"/>
            <a:ext cx="2152465" cy="1523655"/>
          </a:xfrm>
          <a:prstGeom prst="rect">
            <a:avLst/>
          </a:prstGeom>
        </p:spPr>
      </p:pic>
      <p:pic>
        <p:nvPicPr>
          <p:cNvPr id="9" name="Picture 8"/>
          <p:cNvPicPr>
            <a:picLocks noChangeAspect="1"/>
          </p:cNvPicPr>
          <p:nvPr/>
        </p:nvPicPr>
        <p:blipFill>
          <a:blip r:embed="rId4"/>
          <a:stretch>
            <a:fillRect/>
          </a:stretch>
        </p:blipFill>
        <p:spPr>
          <a:xfrm>
            <a:off x="182499" y="116632"/>
            <a:ext cx="8779001" cy="665131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349" y="3554237"/>
            <a:ext cx="2016225" cy="2671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5226" y="3585355"/>
            <a:ext cx="2184492" cy="2671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4388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688632"/>
          </a:xfrm>
        </p:spPr>
        <p:txBody>
          <a:bodyPr>
            <a:noAutofit/>
          </a:bodyPr>
          <a:lstStyle/>
          <a:p>
            <a:r>
              <a:rPr lang="en-GB" sz="1400" b="1" u="sng" dirty="0" smtClean="0">
                <a:latin typeface="Comic Sans MS" panose="030F0702030302020204" pitchFamily="66" charset="0"/>
              </a:rPr>
              <a:t/>
            </a:r>
            <a:br>
              <a:rPr lang="en-GB" sz="1400" b="1" u="sng" dirty="0" smtClean="0">
                <a:latin typeface="Comic Sans MS" panose="030F0702030302020204" pitchFamily="66" charset="0"/>
              </a:rPr>
            </a:br>
            <a:r>
              <a:rPr lang="en-GB" sz="1400" b="1" u="sng" dirty="0" smtClean="0">
                <a:latin typeface="Comic Sans MS" panose="030F0702030302020204" pitchFamily="66" charset="0"/>
              </a:rPr>
              <a:t>Useful Information…</a:t>
            </a:r>
            <a:r>
              <a:rPr lang="en-GB" sz="2400" b="1" u="sng" dirty="0" smtClean="0">
                <a:latin typeface="Comic Sans MS" panose="030F0702030302020204" pitchFamily="66" charset="0"/>
              </a:rPr>
              <a:t/>
            </a:r>
            <a:br>
              <a:rPr lang="en-GB" sz="2400" b="1" u="sng" dirty="0" smtClean="0">
                <a:latin typeface="Comic Sans MS" panose="030F0702030302020204" pitchFamily="66" charset="0"/>
              </a:rPr>
            </a:br>
            <a:r>
              <a:rPr lang="en-GB" sz="2400" b="1" u="sng" dirty="0">
                <a:latin typeface="Comic Sans MS" panose="030F0702030302020204" pitchFamily="66" charset="0"/>
              </a:rPr>
              <a:t/>
            </a:r>
            <a:br>
              <a:rPr lang="en-GB" sz="2400" b="1" u="sng" dirty="0">
                <a:latin typeface="Comic Sans MS" panose="030F0702030302020204" pitchFamily="66" charset="0"/>
              </a:rPr>
            </a:br>
            <a:r>
              <a:rPr lang="en-GB" sz="1400" dirty="0" smtClean="0">
                <a:latin typeface="Comic Sans MS" panose="030F0702030302020204" pitchFamily="66" charset="0"/>
              </a:rPr>
              <a:t>Below you will find some useful information and a link to the </a:t>
            </a:r>
            <a:br>
              <a:rPr lang="en-GB" sz="1400" dirty="0" smtClean="0">
                <a:latin typeface="Comic Sans MS" panose="030F0702030302020204" pitchFamily="66" charset="0"/>
              </a:rPr>
            </a:br>
            <a:r>
              <a:rPr lang="en-GB" sz="1400" dirty="0" smtClean="0">
                <a:latin typeface="Comic Sans MS" panose="030F0702030302020204" pitchFamily="66" charset="0"/>
              </a:rPr>
              <a:t>Parentzone Scotland website.</a:t>
            </a:r>
            <a:br>
              <a:rPr lang="en-GB" sz="1400" dirty="0" smtClean="0">
                <a:latin typeface="Comic Sans MS" panose="030F0702030302020204" pitchFamily="66" charset="0"/>
              </a:rPr>
            </a:br>
            <a:r>
              <a:rPr lang="en-GB" sz="1400" dirty="0">
                <a:latin typeface="Comic Sans MS" panose="030F0702030302020204" pitchFamily="66" charset="0"/>
              </a:rPr>
              <a:t/>
            </a:r>
            <a:br>
              <a:rPr lang="en-GB" sz="1400" dirty="0">
                <a:latin typeface="Comic Sans MS" panose="030F0702030302020204" pitchFamily="66" charset="0"/>
              </a:rPr>
            </a:br>
            <a:r>
              <a:rPr lang="en-GB" sz="1200" b="1" u="sng" dirty="0" smtClean="0">
                <a:latin typeface="Comic Sans MS" panose="030F0702030302020204" pitchFamily="66" charset="0"/>
              </a:rPr>
              <a:t>Henry Project</a:t>
            </a:r>
            <a:br>
              <a:rPr lang="en-GB" sz="1200" b="1" u="sng" dirty="0" smtClean="0">
                <a:latin typeface="Comic Sans MS" panose="030F0702030302020204" pitchFamily="66" charset="0"/>
              </a:rPr>
            </a:br>
            <a:r>
              <a:rPr lang="en-GB" sz="1200" dirty="0" smtClean="0">
                <a:latin typeface="Comic Sans MS" panose="030F0702030302020204" pitchFamily="66" charset="0"/>
              </a:rPr>
              <a:t>The Henry programme is for parents and carers to help you to develop a healthier, happier lifestyle that the whole family can enjoy. The programme covers five themes</a:t>
            </a:r>
            <a:br>
              <a:rPr lang="en-GB" sz="1200" dirty="0" smtClean="0">
                <a:latin typeface="Comic Sans MS" panose="030F0702030302020204" pitchFamily="66" charset="0"/>
              </a:rPr>
            </a:br>
            <a:r>
              <a:rPr lang="en-GB" sz="1200" dirty="0" smtClean="0">
                <a:latin typeface="Comic Sans MS" panose="030F0702030302020204" pitchFamily="66" charset="0"/>
              </a:rPr>
              <a:t/>
            </a:r>
            <a:br>
              <a:rPr lang="en-GB" sz="1200" dirty="0" smtClean="0">
                <a:latin typeface="Comic Sans MS" panose="030F0702030302020204" pitchFamily="66" charset="0"/>
              </a:rPr>
            </a:br>
            <a:r>
              <a:rPr lang="en-GB" sz="1200" dirty="0" smtClean="0">
                <a:latin typeface="Comic Sans MS" panose="030F0702030302020204" pitchFamily="66" charset="0"/>
              </a:rPr>
              <a:t>Feeling more confident as a parent</a:t>
            </a:r>
            <a:br>
              <a:rPr lang="en-GB" sz="1200" dirty="0" smtClean="0">
                <a:latin typeface="Comic Sans MS" panose="030F0702030302020204" pitchFamily="66" charset="0"/>
              </a:rPr>
            </a:br>
            <a:r>
              <a:rPr lang="en-GB" sz="1200" dirty="0" smtClean="0">
                <a:latin typeface="Comic Sans MS" panose="030F0702030302020204" pitchFamily="66" charset="0"/>
              </a:rPr>
              <a:t>Physical activity for the whole family</a:t>
            </a:r>
            <a:br>
              <a:rPr lang="en-GB" sz="1200" dirty="0" smtClean="0">
                <a:latin typeface="Comic Sans MS" panose="030F0702030302020204" pitchFamily="66" charset="0"/>
              </a:rPr>
            </a:br>
            <a:r>
              <a:rPr lang="en-GB" sz="1200" dirty="0" smtClean="0">
                <a:latin typeface="Comic Sans MS" panose="030F0702030302020204" pitchFamily="66" charset="0"/>
              </a:rPr>
              <a:t>What children and the whole family eats</a:t>
            </a:r>
            <a:br>
              <a:rPr lang="en-GB" sz="1200" dirty="0" smtClean="0">
                <a:latin typeface="Comic Sans MS" panose="030F0702030302020204" pitchFamily="66" charset="0"/>
              </a:rPr>
            </a:br>
            <a:r>
              <a:rPr lang="en-GB" sz="1200" dirty="0" smtClean="0">
                <a:latin typeface="Comic Sans MS" panose="030F0702030302020204" pitchFamily="66" charset="0"/>
              </a:rPr>
              <a:t>Family lifestyle habits</a:t>
            </a:r>
            <a:br>
              <a:rPr lang="en-GB" sz="1200" dirty="0" smtClean="0">
                <a:latin typeface="Comic Sans MS" panose="030F0702030302020204" pitchFamily="66" charset="0"/>
              </a:rPr>
            </a:br>
            <a:r>
              <a:rPr lang="en-GB" sz="1200" dirty="0" smtClean="0">
                <a:latin typeface="Comic Sans MS" panose="030F0702030302020204" pitchFamily="66" charset="0"/>
              </a:rPr>
              <a:t>Enjoying life as a family</a:t>
            </a:r>
            <a:br>
              <a:rPr lang="en-GB" sz="1200" dirty="0" smtClean="0">
                <a:latin typeface="Comic Sans MS" panose="030F0702030302020204" pitchFamily="66" charset="0"/>
              </a:rPr>
            </a:br>
            <a:r>
              <a:rPr lang="en-GB" sz="1200" dirty="0">
                <a:latin typeface="Comic Sans MS" panose="030F0702030302020204" pitchFamily="66" charset="0"/>
              </a:rPr>
              <a:t/>
            </a:r>
            <a:br>
              <a:rPr lang="en-GB" sz="1200" dirty="0">
                <a:latin typeface="Comic Sans MS" panose="030F0702030302020204" pitchFamily="66" charset="0"/>
              </a:rPr>
            </a:br>
            <a:r>
              <a:rPr lang="en-GB" sz="1200" b="1" u="sng" dirty="0" smtClean="0">
                <a:latin typeface="Comic Sans MS" panose="030F0702030302020204" pitchFamily="66" charset="0"/>
              </a:rPr>
              <a:t>Thrive Under Five</a:t>
            </a:r>
            <a:r>
              <a:rPr lang="en-GB" sz="1400" dirty="0" smtClean="0">
                <a:latin typeface="Comic Sans MS" panose="030F0702030302020204" pitchFamily="66" charset="0"/>
              </a:rPr>
              <a:t/>
            </a:r>
            <a:br>
              <a:rPr lang="en-GB" sz="1400" dirty="0" smtClean="0">
                <a:latin typeface="Comic Sans MS" panose="030F0702030302020204" pitchFamily="66" charset="0"/>
              </a:rPr>
            </a:br>
            <a:r>
              <a:rPr lang="en-GB" sz="1200" dirty="0" smtClean="0">
                <a:latin typeface="Comic Sans MS" panose="030F0702030302020204" pitchFamily="66" charset="0"/>
              </a:rPr>
              <a:t>Thrive Under 5 (TU5) is a Scottish government funded pilot programme in NHSGGC providing targeted support for young families in relation to food insecurity and child healthy weight and community workshops.</a:t>
            </a:r>
            <a:br>
              <a:rPr lang="en-GB" sz="1200" dirty="0" smtClean="0">
                <a:latin typeface="Comic Sans MS" panose="030F0702030302020204" pitchFamily="66" charset="0"/>
              </a:rPr>
            </a:br>
            <a:r>
              <a:rPr lang="en-GB" sz="1200" dirty="0">
                <a:latin typeface="Comic Sans MS" panose="030F0702030302020204" pitchFamily="66" charset="0"/>
              </a:rPr>
              <a:t/>
            </a:r>
            <a:br>
              <a:rPr lang="en-GB" sz="1200" dirty="0">
                <a:latin typeface="Comic Sans MS" panose="030F0702030302020204" pitchFamily="66" charset="0"/>
              </a:rPr>
            </a:br>
            <a:r>
              <a:rPr lang="en-GB" sz="1200" b="1" u="sng" dirty="0" smtClean="0">
                <a:latin typeface="Comic Sans MS" panose="030F0702030302020204" pitchFamily="66" charset="0"/>
              </a:rPr>
              <a:t>ASN Parent and Carer Group</a:t>
            </a:r>
            <a:br>
              <a:rPr lang="en-GB" sz="1200" b="1" u="sng" dirty="0" smtClean="0">
                <a:latin typeface="Comic Sans MS" panose="030F0702030302020204" pitchFamily="66" charset="0"/>
              </a:rPr>
            </a:br>
            <a:r>
              <a:rPr lang="en-GB" sz="1200" dirty="0" smtClean="0">
                <a:latin typeface="Comic Sans MS" panose="030F0702030302020204" pitchFamily="66" charset="0"/>
              </a:rPr>
              <a:t>This is a support group for parents and carers of ASN children and young people in Inverclyde. They host coffee mornings, events and a supportive space to chat.</a:t>
            </a:r>
            <a:br>
              <a:rPr lang="en-GB" sz="1200" dirty="0" smtClean="0">
                <a:latin typeface="Comic Sans MS" panose="030F0702030302020204" pitchFamily="66" charset="0"/>
              </a:rPr>
            </a:br>
            <a:r>
              <a:rPr lang="en-GB" sz="1200" dirty="0" smtClean="0">
                <a:latin typeface="Comic Sans MS" panose="030F0702030302020204" pitchFamily="66" charset="0"/>
              </a:rPr>
              <a:t>For more information scan the QR codes below:</a:t>
            </a:r>
            <a:br>
              <a:rPr lang="en-GB" sz="1200" dirty="0" smtClean="0">
                <a:latin typeface="Comic Sans MS" panose="030F0702030302020204" pitchFamily="66" charset="0"/>
              </a:rPr>
            </a:br>
            <a:r>
              <a:rPr lang="en-GB" sz="1400" dirty="0">
                <a:latin typeface="Comic Sans MS" panose="030F0702030302020204" pitchFamily="66" charset="0"/>
              </a:rPr>
              <a:t/>
            </a:r>
            <a:br>
              <a:rPr lang="en-GB" sz="1400" dirty="0">
                <a:latin typeface="Comic Sans MS" panose="030F0702030302020204" pitchFamily="66" charset="0"/>
              </a:rPr>
            </a:br>
            <a:r>
              <a:rPr lang="en-GB" sz="1050" dirty="0">
                <a:latin typeface="Comic Sans MS" panose="030F0702030302020204" pitchFamily="66" charset="0"/>
              </a:rPr>
              <a:t/>
            </a:r>
            <a:br>
              <a:rPr lang="en-GB" sz="1050" dirty="0">
                <a:latin typeface="Comic Sans MS" panose="030F0702030302020204" pitchFamily="66" charset="0"/>
              </a:rPr>
            </a:br>
            <a:r>
              <a:rPr lang="en-GB" sz="1050" dirty="0">
                <a:latin typeface="Comic Sans MS" panose="030F0702030302020204" pitchFamily="66" charset="0"/>
              </a:rPr>
              <a:t/>
            </a:r>
            <a:br>
              <a:rPr lang="en-GB" sz="1050" dirty="0">
                <a:latin typeface="Comic Sans MS" panose="030F0702030302020204" pitchFamily="66" charset="0"/>
              </a:rPr>
            </a:br>
            <a:r>
              <a:rPr lang="en-GB" sz="1050" dirty="0">
                <a:latin typeface="Comic Sans MS" panose="030F0702030302020204" pitchFamily="66" charset="0"/>
              </a:rPr>
              <a:t/>
            </a:r>
            <a:br>
              <a:rPr lang="en-GB" sz="1050" dirty="0">
                <a:latin typeface="Comic Sans MS" panose="030F0702030302020204" pitchFamily="66" charset="0"/>
              </a:rPr>
            </a:br>
            <a:r>
              <a:rPr lang="en-GB" sz="1050" dirty="0">
                <a:latin typeface="Comic Sans MS" panose="030F0702030302020204" pitchFamily="66" charset="0"/>
              </a:rPr>
              <a:t> </a:t>
            </a:r>
            <a:r>
              <a:rPr lang="en-GB" sz="1050" b="1" u="sng" dirty="0" smtClean="0">
                <a:latin typeface="Comic Sans MS" panose="030F0702030302020204" pitchFamily="66" charset="0"/>
              </a:rPr>
              <a:t>PARENTZONE SCOTLAND</a:t>
            </a:r>
            <a:r>
              <a:rPr lang="en-GB" sz="1050" b="1" u="sng" dirty="0">
                <a:latin typeface="Comic Sans MS" panose="030F0702030302020204" pitchFamily="66" charset="0"/>
              </a:rPr>
              <a:t/>
            </a:r>
            <a:br>
              <a:rPr lang="en-GB" sz="1050" b="1" u="sng" dirty="0">
                <a:latin typeface="Comic Sans MS" panose="030F0702030302020204" pitchFamily="66" charset="0"/>
              </a:rPr>
            </a:br>
            <a:r>
              <a:rPr lang="en-GB" sz="1200" dirty="0">
                <a:latin typeface="Comic Sans MS" panose="030F0702030302020204" pitchFamily="66" charset="0"/>
              </a:rPr>
              <a:t>Parentzone Scotland is a one-stop shop website for information and advice on education and learning in Scotland.  The website continues to be updated and improved and can be accessed </a:t>
            </a:r>
            <a:r>
              <a:rPr lang="en-GB" sz="1200" dirty="0">
                <a:latin typeface="Comic Sans MS" panose="030F0702030302020204" pitchFamily="66" charset="0"/>
                <a:hlinkClick r:id="rId2"/>
              </a:rPr>
              <a:t>https://education.gov.scot/parentzone</a:t>
            </a:r>
            <a:r>
              <a:rPr lang="en-GB" sz="1200" dirty="0" smtClean="0">
                <a:latin typeface="Comic Sans MS" panose="030F0702030302020204" pitchFamily="66" charset="0"/>
                <a:hlinkClick r:id="rId2"/>
              </a:rPr>
              <a:t>/</a:t>
            </a:r>
            <a:r>
              <a:rPr lang="en-GB" sz="1200" dirty="0" smtClean="0">
                <a:latin typeface="Comic Sans MS" panose="030F0702030302020204" pitchFamily="66" charset="0"/>
              </a:rPr>
              <a:t>   Why </a:t>
            </a:r>
            <a:r>
              <a:rPr lang="en-GB" sz="1200" dirty="0">
                <a:latin typeface="Comic Sans MS" panose="030F0702030302020204" pitchFamily="66" charset="0"/>
              </a:rPr>
              <a:t>not check out the website for ideas on how you can support your child's learning.</a:t>
            </a:r>
          </a:p>
        </p:txBody>
      </p:sp>
      <p:pic>
        <p:nvPicPr>
          <p:cNvPr id="4" name="Picture 3" descr="rainbow_clipart_6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20688"/>
            <a:ext cx="1357563" cy="94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469" t="42617" r="17188" b="13086"/>
          <a:stretch/>
        </p:blipFill>
        <p:spPr>
          <a:xfrm>
            <a:off x="1763688" y="4746671"/>
            <a:ext cx="936104" cy="886836"/>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0468" t="36465" r="28673" b="22930"/>
          <a:stretch/>
        </p:blipFill>
        <p:spPr>
          <a:xfrm>
            <a:off x="6444208" y="4797152"/>
            <a:ext cx="940776" cy="886836"/>
          </a:xfrm>
          <a:prstGeom prst="rect">
            <a:avLst/>
          </a:prstGeom>
        </p:spPr>
      </p:pic>
      <p:pic>
        <p:nvPicPr>
          <p:cNvPr id="7" name="Picture 6"/>
          <p:cNvPicPr>
            <a:picLocks noChangeAspect="1"/>
          </p:cNvPicPr>
          <p:nvPr/>
        </p:nvPicPr>
        <p:blipFill>
          <a:blip r:embed="rId6"/>
          <a:stretch>
            <a:fillRect/>
          </a:stretch>
        </p:blipFill>
        <p:spPr>
          <a:xfrm>
            <a:off x="182499" y="103344"/>
            <a:ext cx="8779001" cy="6651312"/>
          </a:xfrm>
          <a:prstGeom prst="rect">
            <a:avLst/>
          </a:prstGeom>
        </p:spPr>
      </p:pic>
    </p:spTree>
    <p:extLst>
      <p:ext uri="{BB962C8B-B14F-4D97-AF65-F5344CB8AC3E}">
        <p14:creationId xmlns:p14="http://schemas.microsoft.com/office/powerpoint/2010/main" val="3377461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5" y="-210458"/>
            <a:ext cx="8352928" cy="727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rPr>
              <a:t>Children with Additional Support Needs</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AU" altLang="en-US" sz="1050" b="0" i="0" u="none" strike="noStrike" cap="none" normalizeH="0" baseline="0" dirty="0" smtClean="0">
                <a:ln>
                  <a:noFill/>
                </a:ln>
                <a:solidFill>
                  <a:schemeClr val="tx1"/>
                </a:solidFill>
                <a:effectLst/>
                <a:latin typeface="Comic Sans MS" pitchFamily="66" charset="0"/>
                <a:ea typeface="Times New Roman" pitchFamily="18" charset="0"/>
                <a:cs typeface="Tahoma" pitchFamily="34" charset="0"/>
              </a:rPr>
              <a:t>Every member of staff has a responsibility to support the learning of all children. The type of support offered will vary according to the needs of children. This includes consideration given to children who have a disability, children with social, emotional and behavioural difficulties, children with learning difficulties of a specific or general nature, children who  are exceptionally able, those who demonstrate underachievement relating to gender issues, children whose learning has been interrupted through absence or illness, bilingual children who have English as an additional language, travelling children and those children whose family circumstances impact on attendance and learning. Partner agencies may be asked to offer support where necessary.</a:t>
            </a:r>
            <a:endParaRPr kumimoji="0" lang="en-GB" altLang="en-US" sz="105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lang="en-GB" altLang="en-US" sz="1200" u="sng" dirty="0" smtClean="0">
                <a:latin typeface="Comic Sans MS" panose="030F0702030302020204" pitchFamily="66" charset="0"/>
                <a:ea typeface="Times New Roman" pitchFamily="18" charset="0"/>
              </a:rPr>
              <a:t>The authority’s policy in relation to provision for additional support needs</a:t>
            </a:r>
            <a:endParaRPr kumimoji="0" lang="en-GB" altLang="en-US" sz="1600" b="1" i="0" u="sng" strike="noStrike" cap="none" normalizeH="0" baseline="0" dirty="0">
              <a:ln>
                <a:noFill/>
              </a:ln>
              <a:solidFill>
                <a:schemeClr val="tx1"/>
              </a:solidFill>
              <a:effectLst/>
              <a:latin typeface="Comic Sans MS" panose="030F0702030302020204" pitchFamily="66" charset="0"/>
              <a:ea typeface="Times New Roman" pitchFamily="18" charset="0"/>
            </a:endParaRPr>
          </a:p>
          <a:p>
            <a:pPr lvl="0" algn="ctr" eaLnBrk="0" hangingPunct="0"/>
            <a:r>
              <a:rPr lang="en-GB" sz="1050" dirty="0">
                <a:latin typeface="Comic Sans MS" panose="030F0702030302020204" pitchFamily="66" charset="0"/>
              </a:rPr>
              <a:t>A child or young person’s needs are identified at the earliest possible stage and can be met in a number of ways, for example by adaptations to the curriculum or learning environment, as well as input from the Support for Learning Teacher and on occasion support from visiting specialists. The appropriateness of the support is determined through a process of assessment, planning and monitoring, working jointly with parents and carers, and is regularly </a:t>
            </a:r>
            <a:r>
              <a:rPr lang="en-GB" sz="1050" dirty="0" smtClean="0">
                <a:latin typeface="Comic Sans MS" panose="030F0702030302020204" pitchFamily="66" charset="0"/>
              </a:rPr>
              <a:t>reviewed.</a:t>
            </a:r>
          </a:p>
          <a:p>
            <a:pPr lvl="0" algn="ctr" eaLnBrk="0" hangingPunct="0"/>
            <a:endParaRPr kumimoji="0" lang="en-GB" altLang="en-US" sz="11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lvl="0" algn="ctr" eaLnBrk="0" hangingPunct="0"/>
            <a:endParaRPr lang="en-GB" altLang="en-US" sz="1100" b="1" u="sng" dirty="0">
              <a:latin typeface="Comic Sans MS" panose="030F0702030302020204" pitchFamily="66" charset="0"/>
              <a:ea typeface="Times New Roman" pitchFamily="18" charset="0"/>
            </a:endParaRPr>
          </a:p>
          <a:p>
            <a:pPr lvl="0" algn="ctr" eaLnBrk="0" hangingPunct="0"/>
            <a:endParaRPr kumimoji="0" lang="en-GB" altLang="en-US" sz="11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lvl="0" algn="ctr" eaLnBrk="0" hangingPunct="0"/>
            <a:endParaRPr lang="en-GB" altLang="en-US" sz="1100" b="1" u="sng" dirty="0">
              <a:latin typeface="Comic Sans MS" panose="030F0702030302020204" pitchFamily="66" charset="0"/>
              <a:ea typeface="Times New Roman" pitchFamily="18" charset="0"/>
            </a:endParaRPr>
          </a:p>
          <a:p>
            <a:pPr lvl="0" algn="ctr" eaLnBrk="0" hangingPunct="0"/>
            <a:endParaRPr kumimoji="0" lang="en-GB" altLang="en-US" sz="11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lvl="0" algn="ctr" eaLnBrk="0" hangingPunct="0"/>
            <a:endParaRPr lang="en-GB" altLang="en-US" sz="1100" b="1" u="sng" dirty="0">
              <a:latin typeface="Comic Sans MS" panose="030F0702030302020204" pitchFamily="66" charset="0"/>
              <a:ea typeface="Times New Roman" pitchFamily="18" charset="0"/>
            </a:endParaRPr>
          </a:p>
          <a:p>
            <a:pPr lvl="0" algn="ctr" eaLnBrk="0" hangingPunct="0"/>
            <a:endParaRPr kumimoji="0" lang="en-GB" altLang="en-US" sz="11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lvl="0" algn="ctr" eaLnBrk="0" hangingPunct="0"/>
            <a:endParaRPr kumimoji="0" lang="en-GB" altLang="en-US" sz="1100" b="1" i="0" u="sng" strike="noStrike" cap="none" normalizeH="0" baseline="0" dirty="0">
              <a:ln>
                <a:noFill/>
              </a:ln>
              <a:solidFill>
                <a:schemeClr val="tx1"/>
              </a:solidFill>
              <a:effectLst/>
              <a:latin typeface="Comic Sans MS" panose="030F0702030302020204" pitchFamily="66" charset="0"/>
              <a:ea typeface="Times New Roman" pitchFamily="18" charset="0"/>
            </a:endParaRPr>
          </a:p>
          <a:p>
            <a:pPr algn="ctr"/>
            <a:r>
              <a:rPr lang="en-GB" sz="1100" b="1" u="sng" dirty="0">
                <a:latin typeface="Comic Sans MS" panose="030F0702030302020204" pitchFamily="66" charset="0"/>
              </a:rPr>
              <a:t>T</a:t>
            </a:r>
            <a:r>
              <a:rPr lang="en-GB" sz="1100" b="1" u="sng" dirty="0" smtClean="0">
                <a:latin typeface="Comic Sans MS" panose="030F0702030302020204" pitchFamily="66" charset="0"/>
              </a:rPr>
              <a:t>he </a:t>
            </a:r>
            <a:r>
              <a:rPr lang="en-GB" sz="1100" b="1" u="sng" dirty="0">
                <a:latin typeface="Comic Sans MS" panose="030F0702030302020204" pitchFamily="66" charset="0"/>
              </a:rPr>
              <a:t>arrangements made by the authority in making appropriate arrangement for keeping under consideration the additional support needs of each such child and young person and the particular additional support needs of the children and young persons so identified. </a:t>
            </a:r>
            <a:endParaRPr lang="en-GB" sz="2400" dirty="0"/>
          </a:p>
          <a:p>
            <a:pPr algn="ctr"/>
            <a:r>
              <a:rPr lang="en-GB" sz="1100" dirty="0" smtClean="0">
                <a:latin typeface="Comic Sans MS" panose="030F0702030302020204" pitchFamily="66" charset="0"/>
              </a:rPr>
              <a:t>Learning </a:t>
            </a:r>
            <a:r>
              <a:rPr lang="en-GB" sz="1100" dirty="0">
                <a:latin typeface="Comic Sans MS" panose="030F0702030302020204" pitchFamily="66" charset="0"/>
              </a:rPr>
              <a:t>outcomes for children and young people with additional support needs are set out in a plan and all educational establishments hold regular review meetings with parents and carers to determine needs and the most appropriate supports. Everyone’s views are equally important in order to consider what is currently working and how to determine next steps </a:t>
            </a:r>
            <a:endParaRPr lang="en-GB" sz="1100" dirty="0" smtClean="0">
              <a:latin typeface="Comic Sans MS" panose="030F0702030302020204" pitchFamily="66" charset="0"/>
            </a:endParaRPr>
          </a:p>
          <a:p>
            <a:pPr algn="ctr"/>
            <a:endParaRPr lang="en-GB" sz="1100" dirty="0" smtClean="0">
              <a:latin typeface="Comic Sans MS" panose="030F0702030302020204" pitchFamily="66" charset="0"/>
            </a:endParaRPr>
          </a:p>
          <a:p>
            <a:pPr algn="ctr"/>
            <a:endParaRPr lang="en-GB" sz="1100" dirty="0">
              <a:latin typeface="Comic Sans MS" panose="030F0702030302020204" pitchFamily="66" charset="0"/>
            </a:endParaRPr>
          </a:p>
          <a:p>
            <a:pPr algn="ctr"/>
            <a:r>
              <a:rPr lang="en-GB" sz="1100" b="1" dirty="0">
                <a:latin typeface="Comic Sans MS" panose="030F0702030302020204" pitchFamily="66" charset="0"/>
              </a:rPr>
              <a:t>T</a:t>
            </a:r>
            <a:r>
              <a:rPr lang="en-GB" sz="1100" b="1" dirty="0" smtClean="0">
                <a:latin typeface="Comic Sans MS" panose="030F0702030302020204" pitchFamily="66" charset="0"/>
              </a:rPr>
              <a:t>he </a:t>
            </a:r>
            <a:r>
              <a:rPr lang="en-GB" sz="1100" b="1" dirty="0">
                <a:latin typeface="Comic Sans MS" panose="030F0702030302020204" pitchFamily="66" charset="0"/>
              </a:rPr>
              <a:t>other opportunities available under this Act for the identification of children and young persons </a:t>
            </a:r>
            <a:r>
              <a:rPr lang="en-GB" sz="1100" b="1" dirty="0" smtClean="0">
                <a:latin typeface="Comic Sans MS" panose="030F0702030302020204" pitchFamily="66" charset="0"/>
              </a:rPr>
              <a:t>who:- </a:t>
            </a:r>
            <a:endParaRPr lang="en-GB" sz="1100" dirty="0">
              <a:latin typeface="Comic Sans MS" panose="030F0702030302020204" pitchFamily="66" charset="0"/>
            </a:endParaRPr>
          </a:p>
          <a:p>
            <a:pPr algn="ctr"/>
            <a:r>
              <a:rPr lang="en-GB" sz="1100" b="1" dirty="0">
                <a:latin typeface="Comic Sans MS" panose="030F0702030302020204" pitchFamily="66" charset="0"/>
              </a:rPr>
              <a:t> </a:t>
            </a:r>
            <a:r>
              <a:rPr lang="en-GB" sz="1100" b="1" dirty="0" smtClean="0">
                <a:latin typeface="Comic Sans MS" panose="030F0702030302020204" pitchFamily="66" charset="0"/>
              </a:rPr>
              <a:t>   </a:t>
            </a:r>
            <a:r>
              <a:rPr lang="en-GB" sz="1100" b="1" u="sng" dirty="0" smtClean="0">
                <a:latin typeface="Comic Sans MS" panose="030F0702030302020204" pitchFamily="66" charset="0"/>
              </a:rPr>
              <a:t>Have </a:t>
            </a:r>
            <a:r>
              <a:rPr lang="en-GB" sz="1100" b="1" u="sng" dirty="0">
                <a:latin typeface="Comic Sans MS" panose="030F0702030302020204" pitchFamily="66" charset="0"/>
              </a:rPr>
              <a:t>additional support </a:t>
            </a:r>
            <a:r>
              <a:rPr lang="en-GB" sz="1100" b="1" u="sng" dirty="0" smtClean="0">
                <a:latin typeface="Comic Sans MS" panose="030F0702030302020204" pitchFamily="66" charset="0"/>
              </a:rPr>
              <a:t>needs</a:t>
            </a:r>
            <a:endParaRPr lang="en-GB" sz="1100" u="sng" dirty="0">
              <a:latin typeface="Comic Sans MS" panose="030F0702030302020204" pitchFamily="66" charset="0"/>
            </a:endParaRPr>
          </a:p>
          <a:p>
            <a:pPr algn="ctr"/>
            <a:r>
              <a:rPr lang="en-GB" sz="1100" dirty="0">
                <a:latin typeface="Comic Sans MS" panose="030F0702030302020204" pitchFamily="66" charset="0"/>
              </a:rPr>
              <a:t>Children and young person’s needs are identified in a number of ways, and the process of assessment is an ongoing, shared process with partnerships with parents and carers at the forefront. On some occasions health service staff or other partner agencies make children known to Education Services. Other additional support needs may be notified to Education Services by parents themselves or identified by one of a range of staff working closely with the child, for a co-ordinated support plan. </a:t>
            </a:r>
          </a:p>
          <a:p>
            <a:pPr algn="ctr"/>
            <a:r>
              <a:rPr lang="en-GB" sz="1100" dirty="0">
                <a:latin typeface="Comic Sans MS" panose="030F0702030302020204" pitchFamily="66" charset="0"/>
              </a:rPr>
              <a:t>The coordinated support plan is a statutory document which ensures regular monitoring and review for those children and young people who have one. </a:t>
            </a:r>
          </a:p>
          <a:p>
            <a:pPr algn="ctr"/>
            <a:r>
              <a:rPr lang="en-GB" sz="1100" b="1" dirty="0">
                <a:latin typeface="Comic Sans MS" panose="030F0702030302020204" pitchFamily="66" charset="0"/>
              </a:rPr>
              <a:t> </a:t>
            </a:r>
            <a:r>
              <a:rPr lang="en-GB" sz="1100" b="1" dirty="0" smtClean="0">
                <a:latin typeface="Comic Sans MS" panose="030F0702030302020204" pitchFamily="66" charset="0"/>
              </a:rPr>
              <a:t>  </a:t>
            </a:r>
            <a:endPar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276" y="2492896"/>
            <a:ext cx="3981450" cy="1143000"/>
          </a:xfrm>
          <a:prstGeom prst="rect">
            <a:avLst/>
          </a:prstGeom>
        </p:spPr>
      </p:pic>
      <p:pic>
        <p:nvPicPr>
          <p:cNvPr id="6" name="Picture 5"/>
          <p:cNvPicPr>
            <a:picLocks noChangeAspect="1"/>
          </p:cNvPicPr>
          <p:nvPr/>
        </p:nvPicPr>
        <p:blipFill>
          <a:blip r:embed="rId3"/>
          <a:stretch>
            <a:fillRect/>
          </a:stretch>
        </p:blipFill>
        <p:spPr>
          <a:xfrm>
            <a:off x="182498" y="103344"/>
            <a:ext cx="8779001" cy="6651312"/>
          </a:xfrm>
          <a:prstGeom prst="rect">
            <a:avLst/>
          </a:prstGeom>
        </p:spPr>
      </p:pic>
    </p:spTree>
    <p:extLst>
      <p:ext uri="{BB962C8B-B14F-4D97-AF65-F5344CB8AC3E}">
        <p14:creationId xmlns:p14="http://schemas.microsoft.com/office/powerpoint/2010/main" val="165780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24936" cy="6594113"/>
          </a:xfrm>
          <a:prstGeom prst="rect">
            <a:avLst/>
          </a:prstGeom>
        </p:spPr>
        <p:txBody>
          <a:bodyPr wrap="square">
            <a:spAutoFit/>
          </a:bodyPr>
          <a:lstStyle/>
          <a:p>
            <a:pPr algn="ctr"/>
            <a:r>
              <a:rPr lang="en-GB" sz="1100" u="sng" dirty="0">
                <a:latin typeface="Comic Sans MS" panose="030F0702030302020204" pitchFamily="66" charset="0"/>
              </a:rPr>
              <a:t>Require, or would require, a co-ordinated support plan</a:t>
            </a:r>
          </a:p>
          <a:p>
            <a:pPr algn="ctr"/>
            <a:r>
              <a:rPr lang="en-GB" sz="1100" dirty="0">
                <a:latin typeface="Comic Sans MS" panose="030F0702030302020204" pitchFamily="66" charset="0"/>
              </a:rPr>
              <a:t>Some children and young people will have additional support needs arising from complex or multiple factors which require a high degree of co-ordination of support from both education and other agencies in order that their needs can be met. In these cases, the school will hold a meeting to decide whether the child or young person meets the criteria. </a:t>
            </a:r>
            <a:endParaRPr lang="en-GB" altLang="en-US" sz="1100" u="sng" dirty="0">
              <a:latin typeface="Comic Sans MS" panose="030F0702030302020204" pitchFamily="66" charset="0"/>
              <a:ea typeface="Times New Roman" pitchFamily="18" charset="0"/>
            </a:endParaRPr>
          </a:p>
          <a:p>
            <a:pPr lvl="0" eaLnBrk="0" fontAlgn="base" hangingPunct="0">
              <a:spcBef>
                <a:spcPct val="0"/>
              </a:spcBef>
              <a:spcAft>
                <a:spcPct val="0"/>
              </a:spcAft>
              <a:tabLst>
                <a:tab pos="228600" algn="l"/>
              </a:tabLst>
            </a:pPr>
            <a:endParaRPr lang="en-GB" altLang="en-US" sz="1050" b="1" u="sng" dirty="0">
              <a:latin typeface="Comic Sans MS" panose="030F0702030302020204" pitchFamily="66" charset="0"/>
              <a:ea typeface="Times New Roman" pitchFamily="18" charset="0"/>
            </a:endParaRPr>
          </a:p>
          <a:p>
            <a:endParaRPr lang="en-GB" sz="1000" b="1" dirty="0" smtClean="0">
              <a:solidFill>
                <a:srgbClr val="000000"/>
              </a:solidFill>
              <a:latin typeface="Comic Sans MS" panose="030F0702030302020204" pitchFamily="66" charset="0"/>
            </a:endParaRPr>
          </a:p>
          <a:p>
            <a:endParaRPr lang="en-GB" sz="1000" b="1" dirty="0">
              <a:solidFill>
                <a:srgbClr val="000000"/>
              </a:solidFill>
              <a:latin typeface="Comic Sans MS" panose="030F0702030302020204" pitchFamily="66" charset="0"/>
            </a:endParaRPr>
          </a:p>
          <a:p>
            <a:pPr algn="ctr"/>
            <a:r>
              <a:rPr lang="en-GB" sz="1200" u="sng" dirty="0" smtClean="0">
                <a:solidFill>
                  <a:srgbClr val="000000"/>
                </a:solidFill>
                <a:latin typeface="Comic Sans MS" panose="030F0702030302020204" pitchFamily="66" charset="0"/>
              </a:rPr>
              <a:t>The </a:t>
            </a:r>
            <a:r>
              <a:rPr lang="en-GB" sz="1200" u="sng" dirty="0">
                <a:solidFill>
                  <a:srgbClr val="000000"/>
                </a:solidFill>
                <a:latin typeface="Comic Sans MS" panose="030F0702030302020204" pitchFamily="66" charset="0"/>
              </a:rPr>
              <a:t>role of parents, children and young persons in the arrangements referred to in paragraph (b), </a:t>
            </a:r>
          </a:p>
          <a:p>
            <a:pPr algn="ctr"/>
            <a:r>
              <a:rPr lang="en-GB" sz="1100" dirty="0">
                <a:solidFill>
                  <a:srgbClr val="000000"/>
                </a:solidFill>
                <a:latin typeface="Comic Sans MS" panose="030F0702030302020204" pitchFamily="66" charset="0"/>
              </a:rPr>
              <a:t>You have the right to ask the education authority to establish whether your child needs a coordinated support plan. Your child can make this request themselves, if they are aged 16 or over. You and your child, if they want to, will attend a meeting with staff at their school. Other professionals from different agencies who may be involved in providing support for your child will also attend. If your child does not want to attend meetings or feels unable to, their views must still be sought and considered. </a:t>
            </a:r>
            <a:endParaRPr lang="en-GB" sz="1100" dirty="0" smtClean="0">
              <a:solidFill>
                <a:srgbClr val="000000"/>
              </a:solidFill>
              <a:latin typeface="Comic Sans MS" panose="030F0702030302020204" pitchFamily="66" charset="0"/>
            </a:endParaRPr>
          </a:p>
          <a:p>
            <a:endParaRPr lang="en-GB" sz="1000" b="1" dirty="0" smtClean="0">
              <a:latin typeface="Comic Sans MS" panose="030F0702030302020204" pitchFamily="66" charset="0"/>
            </a:endParaRPr>
          </a:p>
          <a:p>
            <a:pPr algn="ctr"/>
            <a:endParaRPr lang="en-GB" sz="1000" b="1" dirty="0">
              <a:latin typeface="Comic Sans MS" panose="030F0702030302020204" pitchFamily="66" charset="0"/>
            </a:endParaRPr>
          </a:p>
          <a:p>
            <a:pPr algn="ctr"/>
            <a:r>
              <a:rPr lang="en-GB" sz="1200" u="sng" dirty="0" smtClean="0">
                <a:latin typeface="Comic Sans MS" panose="030F0702030302020204" pitchFamily="66" charset="0"/>
              </a:rPr>
              <a:t>The </a:t>
            </a:r>
            <a:r>
              <a:rPr lang="en-GB" sz="1200" u="sng" dirty="0">
                <a:latin typeface="Comic Sans MS" panose="030F0702030302020204" pitchFamily="66" charset="0"/>
              </a:rPr>
              <a:t>mediation services provided </a:t>
            </a:r>
            <a:endParaRPr lang="en-GB" sz="1100" dirty="0">
              <a:latin typeface="Comic Sans MS" panose="030F0702030302020204" pitchFamily="66" charset="0"/>
            </a:endParaRPr>
          </a:p>
          <a:p>
            <a:pPr algn="ctr"/>
            <a:r>
              <a:rPr lang="en-GB" sz="1100" dirty="0">
                <a:latin typeface="Comic Sans MS" panose="030F0702030302020204" pitchFamily="66" charset="0"/>
              </a:rPr>
              <a:t>Inverclyde’s mediation service can be accessed by contacting </a:t>
            </a:r>
            <a:r>
              <a:rPr lang="en-GB" sz="1100" dirty="0" smtClean="0">
                <a:latin typeface="Comic Sans MS" panose="030F0702030302020204" pitchFamily="66" charset="0"/>
              </a:rPr>
              <a:t>Tony McEwan, </a:t>
            </a:r>
            <a:r>
              <a:rPr lang="en-GB" sz="1100" dirty="0">
                <a:latin typeface="Comic Sans MS" panose="030F0702030302020204" pitchFamily="66" charset="0"/>
              </a:rPr>
              <a:t>Head of Inclusive Education</a:t>
            </a:r>
            <a:r>
              <a:rPr lang="en-GB" sz="1100" dirty="0" smtClean="0">
                <a:latin typeface="Comic Sans MS" panose="030F0702030302020204" pitchFamily="66" charset="0"/>
              </a:rPr>
              <a:t>,</a:t>
            </a:r>
          </a:p>
          <a:p>
            <a:pPr algn="ctr"/>
            <a:r>
              <a:rPr lang="en-GB" sz="1100" dirty="0" smtClean="0">
                <a:latin typeface="Comic Sans MS" panose="030F0702030302020204" pitchFamily="66" charset="0"/>
              </a:rPr>
              <a:t> </a:t>
            </a:r>
            <a:r>
              <a:rPr lang="en-GB" sz="1100" dirty="0">
                <a:latin typeface="Comic Sans MS" panose="030F0702030302020204" pitchFamily="66" charset="0"/>
              </a:rPr>
              <a:t>Culture and Corporate Policy at the address below </a:t>
            </a:r>
          </a:p>
          <a:p>
            <a:pPr algn="ctr"/>
            <a:r>
              <a:rPr lang="en-GB" sz="1100" dirty="0" smtClean="0">
                <a:latin typeface="Comic Sans MS" panose="030F0702030302020204" pitchFamily="66" charset="0"/>
              </a:rPr>
              <a:t>the </a:t>
            </a:r>
            <a:r>
              <a:rPr lang="en-GB" sz="1100" dirty="0">
                <a:latin typeface="Comic Sans MS" panose="030F0702030302020204" pitchFamily="66" charset="0"/>
              </a:rPr>
              <a:t>officer or officers of the authority from whom parents of children having additional support needs, and young persons </a:t>
            </a:r>
            <a:endParaRPr lang="en-GB" sz="1100" dirty="0" smtClean="0">
              <a:latin typeface="Comic Sans MS" panose="030F0702030302020204" pitchFamily="66" charset="0"/>
            </a:endParaRPr>
          </a:p>
          <a:p>
            <a:pPr algn="ctr"/>
            <a:r>
              <a:rPr lang="en-GB" sz="1100" dirty="0" smtClean="0">
                <a:latin typeface="Comic Sans MS" panose="030F0702030302020204" pitchFamily="66" charset="0"/>
              </a:rPr>
              <a:t>having </a:t>
            </a:r>
            <a:r>
              <a:rPr lang="en-GB" sz="1100" dirty="0">
                <a:latin typeface="Comic Sans MS" panose="030F0702030302020204" pitchFamily="66" charset="0"/>
              </a:rPr>
              <a:t>such needs, can obtain advice and further information about provision for such needs. </a:t>
            </a:r>
            <a:endParaRPr lang="en-GB" sz="1100" dirty="0" smtClean="0">
              <a:latin typeface="Comic Sans MS" panose="030F0702030302020204" pitchFamily="66" charset="0"/>
            </a:endParaRPr>
          </a:p>
          <a:p>
            <a:endParaRPr lang="en-GB" sz="1000" dirty="0">
              <a:latin typeface="Comic Sans MS" panose="030F0702030302020204" pitchFamily="66" charset="0"/>
            </a:endParaRPr>
          </a:p>
          <a:p>
            <a:pPr algn="ctr"/>
            <a:endParaRPr lang="en-GB" sz="1200" b="1" dirty="0" smtClean="0">
              <a:latin typeface="Comic Sans MS" panose="030F0702030302020204" pitchFamily="66" charset="0"/>
            </a:endParaRPr>
          </a:p>
          <a:p>
            <a:pPr algn="ctr"/>
            <a:r>
              <a:rPr lang="en-GB" sz="1100" b="1" dirty="0" smtClean="0">
                <a:latin typeface="Comic Sans MS" panose="030F0702030302020204" pitchFamily="66" charset="0"/>
              </a:rPr>
              <a:t>For </a:t>
            </a:r>
            <a:r>
              <a:rPr lang="en-GB" sz="1100" b="1" dirty="0">
                <a:latin typeface="Comic Sans MS" panose="030F0702030302020204" pitchFamily="66" charset="0"/>
              </a:rPr>
              <a:t>further advice please telephone 01475 712842 </a:t>
            </a:r>
            <a:endParaRPr lang="en-GB" sz="1100" dirty="0">
              <a:latin typeface="Comic Sans MS" panose="030F0702030302020204" pitchFamily="66" charset="0"/>
            </a:endParaRPr>
          </a:p>
          <a:p>
            <a:pPr algn="ctr"/>
            <a:r>
              <a:rPr lang="en-GB" sz="1100" b="1" dirty="0">
                <a:latin typeface="Comic Sans MS" panose="030F0702030302020204" pitchFamily="66" charset="0"/>
              </a:rPr>
              <a:t>or write to; </a:t>
            </a:r>
            <a:endParaRPr lang="en-GB" sz="1100" dirty="0">
              <a:latin typeface="Comic Sans MS" panose="030F0702030302020204" pitchFamily="66" charset="0"/>
            </a:endParaRPr>
          </a:p>
          <a:p>
            <a:pPr algn="ctr"/>
            <a:r>
              <a:rPr lang="en-GB" sz="1100" b="1" dirty="0">
                <a:latin typeface="Comic Sans MS" panose="030F0702030302020204" pitchFamily="66" charset="0"/>
              </a:rPr>
              <a:t>Education Services </a:t>
            </a:r>
            <a:endParaRPr lang="en-GB" sz="1100" dirty="0">
              <a:latin typeface="Comic Sans MS" panose="030F0702030302020204" pitchFamily="66" charset="0"/>
            </a:endParaRPr>
          </a:p>
          <a:p>
            <a:pPr algn="ctr"/>
            <a:r>
              <a:rPr lang="en-GB" sz="1100" b="1" dirty="0">
                <a:latin typeface="Comic Sans MS" panose="030F0702030302020204" pitchFamily="66" charset="0"/>
              </a:rPr>
              <a:t>105 Dalrymple Street </a:t>
            </a:r>
            <a:endParaRPr lang="en-GB" sz="1100" dirty="0">
              <a:latin typeface="Comic Sans MS" panose="030F0702030302020204" pitchFamily="66" charset="0"/>
            </a:endParaRPr>
          </a:p>
          <a:p>
            <a:pPr algn="ctr"/>
            <a:r>
              <a:rPr lang="en-GB" sz="1100" b="1" dirty="0">
                <a:latin typeface="Comic Sans MS" panose="030F0702030302020204" pitchFamily="66" charset="0"/>
              </a:rPr>
              <a:t>GREENOCK PA15 1HU </a:t>
            </a:r>
            <a:endParaRPr lang="en-GB" sz="1100" b="1" dirty="0" smtClean="0">
              <a:latin typeface="Comic Sans MS" panose="030F0702030302020204" pitchFamily="66" charset="0"/>
            </a:endParaRPr>
          </a:p>
          <a:p>
            <a:endParaRPr lang="en-GB" sz="1000" b="1" dirty="0" smtClean="0">
              <a:latin typeface="Comic Sans MS" panose="030F0702030302020204" pitchFamily="66" charset="0"/>
            </a:endParaRPr>
          </a:p>
          <a:p>
            <a:pPr algn="ctr"/>
            <a:endParaRPr lang="en-GB" sz="1000" b="1" dirty="0">
              <a:latin typeface="Comic Sans MS" panose="030F0702030302020204" pitchFamily="66" charset="0"/>
            </a:endParaRPr>
          </a:p>
          <a:p>
            <a:pPr algn="ctr"/>
            <a:r>
              <a:rPr lang="en-GB" sz="1200" u="sng" dirty="0" smtClean="0">
                <a:latin typeface="Comic Sans MS" panose="030F0702030302020204" pitchFamily="66" charset="0"/>
              </a:rPr>
              <a:t>Further </a:t>
            </a:r>
            <a:r>
              <a:rPr lang="en-GB" sz="1200" u="sng" dirty="0">
                <a:latin typeface="Comic Sans MS" panose="030F0702030302020204" pitchFamily="66" charset="0"/>
              </a:rPr>
              <a:t>Information </a:t>
            </a:r>
          </a:p>
          <a:p>
            <a:pPr algn="ctr"/>
            <a:r>
              <a:rPr lang="en-GB" sz="1000" b="1" dirty="0">
                <a:latin typeface="Comic Sans MS" panose="030F0702030302020204" pitchFamily="66" charset="0"/>
              </a:rPr>
              <a:t>Organisations which provide advice, further information and support to parents of children and young people with additional support needs include: </a:t>
            </a:r>
            <a:endParaRPr lang="en-GB" sz="1000" dirty="0">
              <a:latin typeface="Comic Sans MS" panose="030F0702030302020204" pitchFamily="66" charset="0"/>
            </a:endParaRPr>
          </a:p>
          <a:p>
            <a:pPr marL="228600" indent="-228600" algn="ctr">
              <a:buAutoNum type="alphaLcParenBoth"/>
            </a:pPr>
            <a:r>
              <a:rPr lang="en-GB" sz="1100" dirty="0" smtClean="0">
                <a:latin typeface="Comic Sans MS" panose="030F0702030302020204" pitchFamily="66" charset="0"/>
              </a:rPr>
              <a:t>Children </a:t>
            </a:r>
            <a:r>
              <a:rPr lang="en-GB" sz="1100" dirty="0">
                <a:latin typeface="Comic Sans MS" panose="030F0702030302020204" pitchFamily="66" charset="0"/>
              </a:rPr>
              <a:t>in Scotland: Working for Children and Their Families: Enquire – </a:t>
            </a:r>
            <a:endParaRPr lang="en-GB" sz="1100" dirty="0" smtClean="0">
              <a:latin typeface="Comic Sans MS" panose="030F0702030302020204" pitchFamily="66" charset="0"/>
            </a:endParaRPr>
          </a:p>
          <a:p>
            <a:pPr marL="228600" indent="-228600" algn="ctr">
              <a:buAutoNum type="alphaLcParenBoth"/>
            </a:pPr>
            <a:r>
              <a:rPr lang="en-GB" sz="1100" dirty="0" smtClean="0">
                <a:latin typeface="Comic Sans MS" panose="030F0702030302020204" pitchFamily="66" charset="0"/>
              </a:rPr>
              <a:t>the </a:t>
            </a:r>
            <a:r>
              <a:rPr lang="en-GB" sz="1100" dirty="0">
                <a:latin typeface="Comic Sans MS" panose="030F0702030302020204" pitchFamily="66" charset="0"/>
              </a:rPr>
              <a:t>Scottish advice and information Service for additional Support for Learning </a:t>
            </a:r>
          </a:p>
          <a:p>
            <a:pPr algn="ctr"/>
            <a:r>
              <a:rPr lang="en-GB" sz="1100" dirty="0">
                <a:latin typeface="Comic Sans MS" panose="030F0702030302020204" pitchFamily="66" charset="0"/>
              </a:rPr>
              <a:t>www.enquire.org.uk </a:t>
            </a:r>
          </a:p>
          <a:p>
            <a:pPr algn="ctr"/>
            <a:r>
              <a:rPr lang="en-GB" sz="1100" dirty="0">
                <a:latin typeface="Comic Sans MS" panose="030F0702030302020204" pitchFamily="66" charset="0"/>
              </a:rPr>
              <a:t>(b) Scottish Independent Advocacy Alliance </a:t>
            </a:r>
          </a:p>
          <a:p>
            <a:pPr algn="ctr"/>
            <a:r>
              <a:rPr lang="en-GB" sz="1100" dirty="0" smtClean="0">
                <a:latin typeface="Comic Sans MS" panose="030F0702030302020204" pitchFamily="66" charset="0"/>
              </a:rPr>
              <a:t>www.siaa.org.uk </a:t>
            </a:r>
            <a:endParaRPr lang="en-GB" sz="1100" dirty="0">
              <a:latin typeface="Comic Sans MS" panose="030F0702030302020204" pitchFamily="66" charset="0"/>
            </a:endParaRPr>
          </a:p>
          <a:p>
            <a:pPr algn="ctr"/>
            <a:r>
              <a:rPr lang="en-GB" sz="1100" dirty="0">
                <a:latin typeface="Comic Sans MS" panose="030F0702030302020204" pitchFamily="66" charset="0"/>
              </a:rPr>
              <a:t>(c) Scottish Child Law Centre </a:t>
            </a:r>
          </a:p>
          <a:p>
            <a:pPr algn="ctr"/>
            <a:r>
              <a:rPr lang="en-GB" sz="1100" dirty="0" smtClean="0">
                <a:latin typeface="Comic Sans MS" panose="030F0702030302020204" pitchFamily="66" charset="0"/>
              </a:rPr>
              <a:t>(</a:t>
            </a:r>
            <a:r>
              <a:rPr lang="en-GB" sz="1100" dirty="0">
                <a:latin typeface="Comic Sans MS" panose="030F0702030302020204" pitchFamily="66" charset="0"/>
              </a:rPr>
              <a:t>d) www.sclc.org.uk </a:t>
            </a:r>
          </a:p>
          <a:p>
            <a:endParaRPr lang="en-GB" sz="10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46495" y="153874"/>
            <a:ext cx="8779001" cy="6587494"/>
          </a:xfrm>
          <a:prstGeom prst="rect">
            <a:avLst/>
          </a:prstGeom>
        </p:spPr>
      </p:pic>
    </p:spTree>
    <p:extLst>
      <p:ext uri="{BB962C8B-B14F-4D97-AF65-F5344CB8AC3E}">
        <p14:creationId xmlns:p14="http://schemas.microsoft.com/office/powerpoint/2010/main" val="41803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04" y="403472"/>
            <a:ext cx="874948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Equality Statement for </a:t>
            </a:r>
            <a:r>
              <a:rPr kumimoji="0" lang="en-US" altLang="en-US" sz="1200" i="0" u="sng"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Inverclyde</a:t>
            </a:r>
            <a:r>
              <a:rPr kumimoji="0" lang="en-US"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Establishments</a:t>
            </a:r>
            <a:endParaRPr kumimoji="0" lang="en-GB" alt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en-US" sz="1100" b="0" i="0" u="none" strike="noStrike" cap="none" normalizeH="0" baseline="0" dirty="0" smtClean="0">
                <a:ln>
                  <a:noFill/>
                </a:ln>
                <a:solidFill>
                  <a:schemeClr val="tx1"/>
                </a:solidFill>
                <a:effectLst/>
                <a:latin typeface="Comic Sans MS" pitchFamily="66" charset="0"/>
                <a:ea typeface="Times New Roman" pitchFamily="18" charset="0"/>
                <a:cs typeface="Tahoma" pitchFamily="34" charset="0"/>
              </a:rPr>
              <a:t>‘Inverclyde Education Service is committed to ensuring that no children or members of staff or service users receive less favorable treatment on any ground including gender, race, disability, age, sexual orientation, religion or belief. We have a moral, social and legal obligation to mainstream and put equality at the heart of everything we do. We aim to promote a culture in which equality of opportunity exists for all. We are opposed to all forms of discrimination, direct or indirect, and aim to eliminate all discriminatory practices. We will ensure that, in our schools and other educational establishments, equality permeates the curriculum and underpins all our policies and practices in terms of access to education.  We must ensure that all our children achieve their full potential to develop physically, emotionally and academically. Finally, we believe that equality and inclusion should be a given right, where everyone is valued and treated with respect.’</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Picture 1" descr="emergency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105535"/>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7504" y="3004184"/>
            <a:ext cx="874948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Information in Emergencies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make every effort to maintain a full educational service, but on some occasions circumstances arise which lead to disruption.  Establishments may be affected by, for example, severe weather, and temporary interruption of transport, power failures or difficulties of fuel supply.</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 such cases, we shall do all we can to let you know about the details of closure or re-opening.  We shall keep you in touch by using letters, notices in local shops and community centres, announcements in local churches and announcements in the press and on local radio.</a:t>
            </a:r>
          </a:p>
          <a:p>
            <a:pPr marL="0" marR="0" lvl="0" indent="0" algn="just" defTabSz="914400" rtl="0" eaLnBrk="0" fontAlgn="base" latinLnBrk="0" hangingPunct="0">
              <a:lnSpc>
                <a:spcPct val="100000"/>
              </a:lnSpc>
              <a:spcBef>
                <a:spcPct val="0"/>
              </a:spcBef>
              <a:spcAft>
                <a:spcPct val="0"/>
              </a:spcAft>
              <a:buClrTx/>
              <a:buSzTx/>
              <a:buFontTx/>
              <a:buNone/>
              <a:tabLst/>
            </a:pPr>
            <a:endParaRPr lang="en-AU" altLang="en-US" sz="1000" dirty="0">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chemeClr val="tx1"/>
                </a:solidFill>
                <a:effectLst/>
                <a:latin typeface="Comic Sans MS" pitchFamily="66" charset="0"/>
                <a:cs typeface="Arial" pitchFamily="34" charset="0"/>
              </a:rPr>
              <a:t>Our evacuation location in</a:t>
            </a:r>
            <a:r>
              <a:rPr kumimoji="0" lang="en-AU" altLang="en-US" sz="1200" b="0" i="0" u="none" strike="noStrike" cap="none" normalizeH="0" dirty="0" smtClean="0">
                <a:ln>
                  <a:noFill/>
                </a:ln>
                <a:solidFill>
                  <a:schemeClr val="tx1"/>
                </a:solidFill>
                <a:effectLst/>
                <a:latin typeface="Comic Sans MS" pitchFamily="66" charset="0"/>
                <a:cs typeface="Arial" pitchFamily="34" charset="0"/>
              </a:rPr>
              <a:t> the event of a major emergency is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1200" b="0" i="0" u="none" strike="noStrike" cap="none" normalizeH="0" dirty="0" smtClean="0">
              <a:ln>
                <a:noFill/>
              </a:ln>
              <a:solidFill>
                <a:schemeClr val="tx1"/>
              </a:solidFill>
              <a:effectLst/>
              <a:latin typeface="Comic Sans MS" pitchFamily="66" charset="0"/>
              <a:cs typeface="Arial" pitchFamily="34" charset="0"/>
            </a:endParaRP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AU" altLang="en-US" sz="1200" baseline="0" dirty="0" err="1" smtClean="0">
                <a:latin typeface="Comic Sans MS" pitchFamily="66" charset="0"/>
                <a:cs typeface="Arial" pitchFamily="34" charset="0"/>
              </a:rPr>
              <a:t>Craigmarloch</a:t>
            </a:r>
            <a:r>
              <a:rPr lang="en-AU" altLang="en-US" sz="1200" dirty="0" smtClean="0">
                <a:latin typeface="Comic Sans MS" pitchFamily="66" charset="0"/>
                <a:cs typeface="Arial" pitchFamily="34" charset="0"/>
              </a:rPr>
              <a:t> Primary School  Telephone 01475 715345</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AU" altLang="en-US" sz="1200" dirty="0" err="1" smtClean="0">
                <a:latin typeface="Comic Sans MS" pitchFamily="66" charset="0"/>
                <a:cs typeface="Arial" pitchFamily="34" charset="0"/>
              </a:rPr>
              <a:t>Boglestone</a:t>
            </a:r>
            <a:r>
              <a:rPr lang="en-AU" altLang="en-US" sz="1200" dirty="0" smtClean="0">
                <a:latin typeface="Comic Sans MS" pitchFamily="66" charset="0"/>
                <a:cs typeface="Arial" pitchFamily="34" charset="0"/>
              </a:rPr>
              <a:t> Community Centre Telephone 01475 715771</a:t>
            </a:r>
          </a:p>
          <a:p>
            <a:pPr marR="0" lvl="0" algn="ctr" defTabSz="914400" rtl="0" eaLnBrk="0" fontAlgn="base" latinLnBrk="0" hangingPunct="0">
              <a:lnSpc>
                <a:spcPct val="100000"/>
              </a:lnSpc>
              <a:spcBef>
                <a:spcPct val="0"/>
              </a:spcBef>
              <a:spcAft>
                <a:spcPct val="0"/>
              </a:spcAft>
              <a:buClrTx/>
              <a:buSzTx/>
              <a:tabLst/>
            </a:pPr>
            <a:endParaRPr lang="en-AU" altLang="en-US" sz="1200" dirty="0" smtClean="0">
              <a:latin typeface="Comic Sans MS" pitchFamily="66" charset="0"/>
              <a:cs typeface="Arial" pitchFamily="34" charset="0"/>
            </a:endParaRPr>
          </a:p>
          <a:p>
            <a:pPr marR="0" lvl="0" algn="ctr" defTabSz="914400" rtl="0" eaLnBrk="0" fontAlgn="base" latinLnBrk="0" hangingPunct="0">
              <a:lnSpc>
                <a:spcPct val="100000"/>
              </a:lnSpc>
              <a:spcBef>
                <a:spcPct val="0"/>
              </a:spcBef>
              <a:spcAft>
                <a:spcPct val="0"/>
              </a:spcAft>
              <a:buClrTx/>
              <a:buSzTx/>
              <a:tabLst/>
            </a:pPr>
            <a:r>
              <a:rPr kumimoji="0" lang="en-AU" altLang="en-US" sz="1200" b="0" i="0" u="none" strike="noStrike" cap="none" normalizeH="0" baseline="0" dirty="0" smtClean="0">
                <a:ln>
                  <a:noFill/>
                </a:ln>
                <a:solidFill>
                  <a:schemeClr val="tx1"/>
                </a:solidFill>
                <a:effectLst/>
                <a:latin typeface="Comic Sans MS" pitchFamily="66" charset="0"/>
                <a:cs typeface="Arial" pitchFamily="34" charset="0"/>
              </a:rPr>
              <a:t>Further information can be located within the nursery building.</a:t>
            </a:r>
          </a:p>
        </p:txBody>
      </p:sp>
      <p:pic>
        <p:nvPicPr>
          <p:cNvPr id="2" name="Picture 1"/>
          <p:cNvPicPr>
            <a:picLocks noChangeAspect="1"/>
          </p:cNvPicPr>
          <p:nvPr/>
        </p:nvPicPr>
        <p:blipFill>
          <a:blip r:embed="rId3"/>
          <a:stretch>
            <a:fillRect/>
          </a:stretch>
        </p:blipFill>
        <p:spPr>
          <a:xfrm>
            <a:off x="130640" y="180013"/>
            <a:ext cx="8779001" cy="6651312"/>
          </a:xfrm>
          <a:prstGeom prst="rect">
            <a:avLst/>
          </a:prstGeom>
        </p:spPr>
      </p:pic>
    </p:spTree>
    <p:extLst>
      <p:ext uri="{BB962C8B-B14F-4D97-AF65-F5344CB8AC3E}">
        <p14:creationId xmlns:p14="http://schemas.microsoft.com/office/powerpoint/2010/main" val="4069756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48680"/>
            <a:ext cx="8208912" cy="4524315"/>
          </a:xfrm>
          <a:prstGeom prst="rect">
            <a:avLst/>
          </a:prstGeom>
          <a:noFill/>
        </p:spPr>
        <p:txBody>
          <a:bodyPr wrap="square" rtlCol="0">
            <a:spAutoFit/>
          </a:bodyPr>
          <a:lstStyle/>
          <a:p>
            <a:pPr lvl="0" algn="ctr" eaLnBrk="0" fontAlgn="base" hangingPunct="0">
              <a:spcBef>
                <a:spcPct val="0"/>
              </a:spcBef>
              <a:spcAft>
                <a:spcPct val="0"/>
              </a:spcAft>
              <a:tabLst>
                <a:tab pos="228600" algn="l"/>
              </a:tabLst>
            </a:pPr>
            <a:r>
              <a:rPr lang="en-GB" altLang="en-US" sz="1200" u="sng" dirty="0">
                <a:latin typeface="Comic Sans MS" pitchFamily="66" charset="0"/>
                <a:ea typeface="Times New Roman" pitchFamily="18" charset="0"/>
                <a:cs typeface="Arial" pitchFamily="34" charset="0"/>
              </a:rPr>
              <a:t>Care Inspectorate</a:t>
            </a:r>
          </a:p>
          <a:p>
            <a:pPr lvl="0" algn="ctr" eaLnBrk="0" fontAlgn="base" hangingPunct="0">
              <a:spcBef>
                <a:spcPct val="0"/>
              </a:spcBef>
              <a:spcAft>
                <a:spcPct val="0"/>
              </a:spcAft>
              <a:tabLst>
                <a:tab pos="228600" algn="l"/>
              </a:tabLst>
            </a:pPr>
            <a:endParaRPr lang="en-GB" altLang="en-US" sz="1400" dirty="0">
              <a:latin typeface="Arial" pitchFamily="34" charset="0"/>
              <a:cs typeface="Arial" pitchFamily="34" charset="0"/>
            </a:endParaRPr>
          </a:p>
          <a:p>
            <a:pPr lvl="0" algn="ctr" eaLnBrk="0" fontAlgn="base" hangingPunct="0">
              <a:spcBef>
                <a:spcPct val="0"/>
              </a:spcBef>
              <a:spcAft>
                <a:spcPct val="0"/>
              </a:spcAft>
              <a:tabLst>
                <a:tab pos="228600" algn="l"/>
              </a:tabLst>
            </a:pPr>
            <a:r>
              <a:rPr lang="en-GB" altLang="en-US" sz="1200" dirty="0">
                <a:latin typeface="Comic Sans MS" panose="030F0702030302020204" pitchFamily="66" charset="0"/>
                <a:ea typeface="Times New Roman" pitchFamily="18" charset="0"/>
              </a:rPr>
              <a:t>The Centre is inspected on a regular basis by the Care Inspectorate to ensure we maintain a high quality of provision in line with the National Care Standards outlined by the agency. </a:t>
            </a:r>
            <a:endParaRPr lang="en-GB" altLang="en-US" sz="1200" dirty="0">
              <a:latin typeface="Comic Sans MS" panose="030F0702030302020204" pitchFamily="66" charset="0"/>
            </a:endParaRPr>
          </a:p>
          <a:p>
            <a:pPr lvl="0" algn="ctr" eaLnBrk="0" fontAlgn="base" hangingPunct="0">
              <a:spcBef>
                <a:spcPct val="0"/>
              </a:spcBef>
              <a:spcAft>
                <a:spcPct val="0"/>
              </a:spcAft>
              <a:tabLst>
                <a:tab pos="228600" algn="l"/>
              </a:tabLst>
            </a:pPr>
            <a:endParaRPr lang="en-GB" altLang="en-US" sz="1400" dirty="0" smtClean="0">
              <a:latin typeface="Comic Sans MS" pitchFamily="66" charset="0"/>
              <a:ea typeface="Times New Roman" pitchFamily="18" charset="0"/>
            </a:endParaRPr>
          </a:p>
          <a:p>
            <a:pPr lvl="0" algn="ctr" eaLnBrk="0" fontAlgn="base" hangingPunct="0">
              <a:spcBef>
                <a:spcPct val="0"/>
              </a:spcBef>
              <a:spcAft>
                <a:spcPct val="0"/>
              </a:spcAft>
              <a:tabLst>
                <a:tab pos="228600" algn="l"/>
              </a:tabLst>
            </a:pPr>
            <a:r>
              <a:rPr lang="en-GB" altLang="en-US" sz="1200" dirty="0" smtClean="0">
                <a:latin typeface="Comic Sans MS" pitchFamily="66" charset="0"/>
                <a:ea typeface="Times New Roman" pitchFamily="18" charset="0"/>
              </a:rPr>
              <a:t>Care </a:t>
            </a:r>
            <a:r>
              <a:rPr lang="en-GB" altLang="en-US" sz="1200" dirty="0">
                <a:latin typeface="Comic Sans MS" pitchFamily="66" charset="0"/>
                <a:ea typeface="Times New Roman" pitchFamily="18" charset="0"/>
              </a:rPr>
              <a:t>Inspectorate</a:t>
            </a:r>
            <a:endParaRPr lang="en-GB" altLang="en-US" sz="1200" dirty="0">
              <a:latin typeface="Comic Sans MS" panose="030F0702030302020204" pitchFamily="66" charset="0"/>
            </a:endParaRPr>
          </a:p>
          <a:p>
            <a:pPr lvl="0" algn="ctr"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Social Care and Social Work Improvement Scotland</a:t>
            </a:r>
            <a:endParaRPr lang="en-GB" altLang="en-US" sz="1200" dirty="0">
              <a:latin typeface="Comic Sans MS" panose="030F0702030302020204" pitchFamily="66" charset="0"/>
            </a:endParaRPr>
          </a:p>
          <a:p>
            <a:pPr lvl="0" algn="ctr"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4</a:t>
            </a:r>
            <a:r>
              <a:rPr lang="en-GB" altLang="en-US" sz="1200" baseline="30000" dirty="0">
                <a:latin typeface="Comic Sans MS" pitchFamily="66" charset="0"/>
                <a:ea typeface="Times New Roman" pitchFamily="18" charset="0"/>
              </a:rPr>
              <a:t>th</a:t>
            </a:r>
            <a:r>
              <a:rPr lang="en-GB" altLang="en-US" sz="1200" dirty="0">
                <a:latin typeface="Comic Sans MS" pitchFamily="66" charset="0"/>
                <a:ea typeface="Times New Roman" pitchFamily="18" charset="0"/>
              </a:rPr>
              <a:t> Floor</a:t>
            </a:r>
            <a:endParaRPr lang="en-GB" altLang="en-US" sz="1200" dirty="0">
              <a:latin typeface="Comic Sans MS" panose="030F0702030302020204" pitchFamily="66" charset="0"/>
            </a:endParaRPr>
          </a:p>
          <a:p>
            <a:pPr lvl="0" algn="ctr"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1 Smithhills Street</a:t>
            </a:r>
            <a:endParaRPr lang="en-GB" altLang="en-US" sz="1200" dirty="0">
              <a:latin typeface="Comic Sans MS" panose="030F0702030302020204" pitchFamily="66" charset="0"/>
            </a:endParaRPr>
          </a:p>
          <a:p>
            <a:pPr lvl="0" algn="ctr"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PAISLEY</a:t>
            </a:r>
            <a:endParaRPr lang="en-GB" altLang="en-US" sz="1200" dirty="0">
              <a:latin typeface="Comic Sans MS" panose="030F0702030302020204" pitchFamily="66" charset="0"/>
            </a:endParaRPr>
          </a:p>
          <a:p>
            <a:pPr lvl="0" algn="ctr"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PA1 1EB</a:t>
            </a:r>
            <a:endParaRPr lang="en-GB" altLang="en-US" sz="1200" dirty="0">
              <a:latin typeface="Comic Sans MS" panose="030F0702030302020204" pitchFamily="66" charset="0"/>
            </a:endParaRPr>
          </a:p>
          <a:p>
            <a:pPr lvl="0" algn="ctr" eaLnBrk="0" fontAlgn="base" hangingPunct="0">
              <a:spcBef>
                <a:spcPct val="0"/>
              </a:spcBef>
              <a:spcAft>
                <a:spcPct val="0"/>
              </a:spcAft>
              <a:tabLst>
                <a:tab pos="228600" algn="l"/>
              </a:tabLst>
            </a:pPr>
            <a:r>
              <a:rPr lang="en-GB" altLang="en-US" sz="1200" dirty="0">
                <a:latin typeface="Comic Sans MS" pitchFamily="66" charset="0"/>
                <a:ea typeface="Times New Roman" pitchFamily="18" charset="0"/>
              </a:rPr>
              <a:t>Tel:  0141 </a:t>
            </a:r>
            <a:r>
              <a:rPr lang="en-GB" altLang="en-US" sz="1200" dirty="0" smtClean="0">
                <a:latin typeface="Comic Sans MS" pitchFamily="66" charset="0"/>
                <a:ea typeface="Times New Roman" pitchFamily="18" charset="0"/>
              </a:rPr>
              <a:t>843 4230</a:t>
            </a:r>
          </a:p>
          <a:p>
            <a:pPr lvl="0" algn="ctr" eaLnBrk="0" fontAlgn="base" hangingPunct="0">
              <a:spcBef>
                <a:spcPct val="0"/>
              </a:spcBef>
              <a:spcAft>
                <a:spcPct val="0"/>
              </a:spcAft>
              <a:tabLst>
                <a:tab pos="228600" algn="l"/>
              </a:tabLst>
            </a:pPr>
            <a:endParaRPr lang="en-GB" altLang="en-US" sz="1200" dirty="0">
              <a:latin typeface="Comic Sans MS" pitchFamily="66" charset="0"/>
              <a:ea typeface="Times New Roman" pitchFamily="18" charset="0"/>
            </a:endParaRPr>
          </a:p>
          <a:p>
            <a:pPr lvl="0" algn="ctr" eaLnBrk="0" fontAlgn="base" hangingPunct="0">
              <a:spcBef>
                <a:spcPct val="0"/>
              </a:spcBef>
              <a:spcAft>
                <a:spcPct val="0"/>
              </a:spcAft>
              <a:tabLst>
                <a:tab pos="228600" algn="l"/>
              </a:tabLst>
            </a:pPr>
            <a:endParaRPr lang="en-GB" altLang="en-US" sz="1200" dirty="0" smtClean="0">
              <a:latin typeface="Comic Sans MS" pitchFamily="66" charset="0"/>
              <a:ea typeface="Times New Roman" pitchFamily="18" charset="0"/>
            </a:endParaRPr>
          </a:p>
          <a:p>
            <a:pPr lvl="0" algn="ctr" eaLnBrk="0" fontAlgn="base" hangingPunct="0">
              <a:spcBef>
                <a:spcPct val="0"/>
              </a:spcBef>
              <a:spcAft>
                <a:spcPct val="0"/>
              </a:spcAft>
              <a:tabLst>
                <a:tab pos="228600" algn="l"/>
              </a:tabLst>
            </a:pPr>
            <a:endParaRPr lang="en-GB" altLang="en-US" sz="1200" dirty="0" smtClean="0">
              <a:latin typeface="Comic Sans MS" pitchFamily="66" charset="0"/>
              <a:ea typeface="Times New Roman" pitchFamily="18" charset="0"/>
            </a:endParaRPr>
          </a:p>
          <a:p>
            <a:pPr lvl="0" eaLnBrk="0" fontAlgn="base" hangingPunct="0">
              <a:spcBef>
                <a:spcPct val="0"/>
              </a:spcBef>
              <a:spcAft>
                <a:spcPct val="0"/>
              </a:spcAft>
              <a:tabLst>
                <a:tab pos="228600" algn="l"/>
              </a:tabLst>
            </a:pPr>
            <a:endParaRPr lang="en-GB" altLang="en-US" sz="1400" dirty="0">
              <a:latin typeface="Comic Sans MS" pitchFamily="66" charset="0"/>
            </a:endParaRPr>
          </a:p>
          <a:p>
            <a:pPr lvl="0" eaLnBrk="0" fontAlgn="base" hangingPunct="0">
              <a:spcBef>
                <a:spcPct val="0"/>
              </a:spcBef>
              <a:spcAft>
                <a:spcPct val="0"/>
              </a:spcAft>
              <a:tabLst>
                <a:tab pos="228600" algn="l"/>
              </a:tabLst>
            </a:pPr>
            <a:endParaRPr lang="en-GB" altLang="en-US" sz="1400" dirty="0" smtClean="0">
              <a:latin typeface="Comic Sans MS" pitchFamily="66" charset="0"/>
            </a:endParaRPr>
          </a:p>
          <a:p>
            <a:pPr lvl="0" algn="ctr" eaLnBrk="0" fontAlgn="base" hangingPunct="0">
              <a:spcBef>
                <a:spcPct val="0"/>
              </a:spcBef>
              <a:spcAft>
                <a:spcPct val="0"/>
              </a:spcAft>
              <a:tabLst>
                <a:tab pos="228600" algn="l"/>
              </a:tabLst>
            </a:pPr>
            <a:endParaRPr lang="en-GB" altLang="en-US" sz="1200" dirty="0" smtClean="0">
              <a:latin typeface="Comic Sans MS" pitchFamily="66" charset="0"/>
            </a:endParaRPr>
          </a:p>
          <a:p>
            <a:pPr lvl="0" algn="ctr" eaLnBrk="0" fontAlgn="base" hangingPunct="0">
              <a:spcBef>
                <a:spcPct val="0"/>
              </a:spcBef>
              <a:spcAft>
                <a:spcPct val="0"/>
              </a:spcAft>
              <a:tabLst>
                <a:tab pos="228600" algn="l"/>
              </a:tabLst>
            </a:pPr>
            <a:r>
              <a:rPr lang="en-GB" altLang="en-US" sz="1200" dirty="0" smtClean="0">
                <a:latin typeface="Comic Sans MS" pitchFamily="66" charset="0"/>
              </a:rPr>
              <a:t>You can view our most recent report here:</a:t>
            </a:r>
          </a:p>
          <a:p>
            <a:pPr lvl="0" algn="ctr" eaLnBrk="0" fontAlgn="base" hangingPunct="0">
              <a:spcBef>
                <a:spcPct val="0"/>
              </a:spcBef>
              <a:spcAft>
                <a:spcPct val="0"/>
              </a:spcAft>
              <a:tabLst>
                <a:tab pos="228600" algn="l"/>
              </a:tabLst>
            </a:pPr>
            <a:endParaRPr lang="en-GB" altLang="en-US" sz="1200" dirty="0" smtClean="0">
              <a:latin typeface="Comic Sans MS" pitchFamily="66" charset="0"/>
            </a:endParaRPr>
          </a:p>
          <a:p>
            <a:pPr lvl="0" algn="ctr" eaLnBrk="0" fontAlgn="base" hangingPunct="0">
              <a:spcBef>
                <a:spcPct val="0"/>
              </a:spcBef>
              <a:spcAft>
                <a:spcPct val="0"/>
              </a:spcAft>
              <a:tabLst>
                <a:tab pos="228600" algn="l"/>
              </a:tabLst>
            </a:pPr>
            <a:r>
              <a:rPr lang="en-GB" altLang="en-US" sz="1200" dirty="0">
                <a:latin typeface="Comic Sans MS" pitchFamily="66" charset="0"/>
                <a:hlinkClick r:id="rId2"/>
              </a:rPr>
              <a:t>https://</a:t>
            </a:r>
            <a:r>
              <a:rPr lang="en-GB" altLang="en-US" sz="1200" dirty="0" smtClean="0">
                <a:latin typeface="Comic Sans MS" pitchFamily="66" charset="0"/>
                <a:hlinkClick r:id="rId2"/>
              </a:rPr>
              <a:t>www.careinspectorate.com/berengCareservices/html/reports/getPdfBlob.php?id=313353</a:t>
            </a:r>
            <a:endParaRPr lang="en-GB" altLang="en-US" sz="1200" dirty="0" smtClean="0">
              <a:latin typeface="Comic Sans MS" pitchFamily="66" charset="0"/>
            </a:endParaRPr>
          </a:p>
          <a:p>
            <a:pPr lvl="0" eaLnBrk="0" fontAlgn="base" hangingPunct="0">
              <a:spcBef>
                <a:spcPct val="0"/>
              </a:spcBef>
              <a:spcAft>
                <a:spcPct val="0"/>
              </a:spcAft>
              <a:tabLst>
                <a:tab pos="228600" algn="l"/>
              </a:tabLst>
            </a:pPr>
            <a:endParaRPr lang="en-GB" altLang="en-US" sz="1400" dirty="0" smtClean="0">
              <a:latin typeface="Comic Sans MS" pitchFamily="66" charset="0"/>
            </a:endParaRPr>
          </a:p>
          <a:p>
            <a:pPr lvl="0" eaLnBrk="0" fontAlgn="base" hangingPunct="0">
              <a:spcBef>
                <a:spcPct val="0"/>
              </a:spcBef>
              <a:spcAft>
                <a:spcPct val="0"/>
              </a:spcAft>
              <a:tabLst>
                <a:tab pos="228600" algn="l"/>
              </a:tabLst>
            </a:pPr>
            <a:endParaRPr lang="en-GB" altLang="en-US" sz="1400" dirty="0">
              <a:latin typeface="Comic Sans MS" pitchFamily="66" charset="0"/>
            </a:endParaRPr>
          </a:p>
        </p:txBody>
      </p:sp>
      <p:sp>
        <p:nvSpPr>
          <p:cNvPr id="5" name="TextBox 4"/>
          <p:cNvSpPr txBox="1"/>
          <p:nvPr/>
        </p:nvSpPr>
        <p:spPr>
          <a:xfrm>
            <a:off x="1799692" y="5373216"/>
            <a:ext cx="5400600" cy="830997"/>
          </a:xfrm>
          <a:prstGeom prst="rect">
            <a:avLst/>
          </a:prstGeom>
          <a:noFill/>
        </p:spPr>
        <p:txBody>
          <a:bodyPr wrap="square" rtlCol="0">
            <a:spAutoFit/>
          </a:bodyPr>
          <a:lstStyle/>
          <a:p>
            <a:pPr algn="ctr"/>
            <a:r>
              <a:rPr lang="en-GB" sz="1600" dirty="0"/>
              <a:t>Rainbow Family Centre, CS2003016250</a:t>
            </a:r>
          </a:p>
          <a:p>
            <a:pPr algn="ctr"/>
            <a:r>
              <a:rPr lang="en-GB" sz="1600" dirty="0"/>
              <a:t>Inspector</a:t>
            </a:r>
            <a:r>
              <a:rPr lang="en-GB" sz="1600" dirty="0" smtClean="0"/>
              <a:t>: </a:t>
            </a:r>
            <a:r>
              <a:rPr lang="en-GB" altLang="en-US" sz="1600" dirty="0">
                <a:latin typeface="Comic Sans MS" pitchFamily="66" charset="0"/>
                <a:ea typeface="Times New Roman" pitchFamily="18" charset="0"/>
              </a:rPr>
              <a:t>Lynn Carruthers</a:t>
            </a:r>
          </a:p>
          <a:p>
            <a:pPr algn="ctr"/>
            <a:endParaRPr lang="en-GB"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348880"/>
            <a:ext cx="2130350" cy="1357056"/>
          </a:xfrm>
          <a:prstGeom prst="rect">
            <a:avLst/>
          </a:prstGeom>
        </p:spPr>
      </p:pic>
      <p:pic>
        <p:nvPicPr>
          <p:cNvPr id="6" name="Picture 5"/>
          <p:cNvPicPr>
            <a:picLocks noChangeAspect="1"/>
          </p:cNvPicPr>
          <p:nvPr/>
        </p:nvPicPr>
        <p:blipFill>
          <a:blip r:embed="rId4"/>
          <a:stretch>
            <a:fillRect/>
          </a:stretch>
        </p:blipFill>
        <p:spPr>
          <a:xfrm>
            <a:off x="179512" y="332656"/>
            <a:ext cx="8779001" cy="6185102"/>
          </a:xfrm>
          <a:prstGeom prst="rect">
            <a:avLst/>
          </a:prstGeom>
        </p:spPr>
      </p:pic>
    </p:spTree>
    <p:extLst>
      <p:ext uri="{BB962C8B-B14F-4D97-AF65-F5344CB8AC3E}">
        <p14:creationId xmlns:p14="http://schemas.microsoft.com/office/powerpoint/2010/main" val="1996896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587" y="188640"/>
            <a:ext cx="8352928" cy="6540252"/>
          </a:xfrm>
          <a:prstGeom prst="rect">
            <a:avLst/>
          </a:prstGeom>
        </p:spPr>
        <p:txBody>
          <a:bodyPr wrap="square">
            <a:spAutoFit/>
          </a:bodyPr>
          <a:lstStyle/>
          <a:p>
            <a:pPr algn="ctr"/>
            <a:endParaRPr lang="en-GB" sz="1200" u="sng" dirty="0" smtClean="0">
              <a:latin typeface="Comic Sans MS" panose="030F0702030302020204" pitchFamily="66" charset="0"/>
            </a:endParaRPr>
          </a:p>
          <a:p>
            <a:pPr algn="ctr"/>
            <a:r>
              <a:rPr lang="en-GB" sz="1200" u="sng" dirty="0" smtClean="0">
                <a:latin typeface="Comic Sans MS" panose="030F0702030302020204" pitchFamily="66" charset="0"/>
              </a:rPr>
              <a:t>Complaints </a:t>
            </a:r>
            <a:r>
              <a:rPr lang="en-GB" sz="1200" u="sng" dirty="0">
                <a:latin typeface="Comic Sans MS" panose="030F0702030302020204" pitchFamily="66" charset="0"/>
              </a:rPr>
              <a:t>Procedure</a:t>
            </a:r>
            <a:endParaRPr lang="en-GB" sz="1200" dirty="0">
              <a:latin typeface="Comic Sans MS" panose="030F0702030302020204" pitchFamily="66" charset="0"/>
            </a:endParaRPr>
          </a:p>
          <a:p>
            <a:pPr algn="ctr"/>
            <a:r>
              <a:rPr lang="en-GB" sz="1200" dirty="0" smtClean="0">
                <a:latin typeface="Comic Sans MS" panose="030F0702030302020204" pitchFamily="66" charset="0"/>
              </a:rPr>
              <a:t>Parents </a:t>
            </a:r>
            <a:r>
              <a:rPr lang="en-GB" sz="1200" dirty="0">
                <a:latin typeface="Comic Sans MS" panose="030F0702030302020204" pitchFamily="66" charset="0"/>
              </a:rPr>
              <a:t>/ Carers can raise concerns about the service direct to the Care Inspectorate at their address below, </a:t>
            </a:r>
            <a:endParaRPr lang="en-GB" sz="1200" dirty="0" smtClean="0">
              <a:latin typeface="Comic Sans MS" panose="030F0702030302020204" pitchFamily="66" charset="0"/>
            </a:endParaRPr>
          </a:p>
          <a:p>
            <a:pPr algn="ctr"/>
            <a:r>
              <a:rPr lang="en-GB" sz="1200" dirty="0" smtClean="0">
                <a:latin typeface="Comic Sans MS" panose="030F0702030302020204" pitchFamily="66" charset="0"/>
              </a:rPr>
              <a:t>or </a:t>
            </a:r>
            <a:r>
              <a:rPr lang="en-GB" sz="1200" dirty="0">
                <a:latin typeface="Comic Sans MS" panose="030F0702030302020204" pitchFamily="66" charset="0"/>
              </a:rPr>
              <a:t>on the Enquiry Line </a:t>
            </a:r>
            <a:r>
              <a:rPr lang="en-GB" sz="1200" dirty="0" smtClean="0">
                <a:latin typeface="Comic Sans MS" panose="030F0702030302020204" pitchFamily="66" charset="0"/>
              </a:rPr>
              <a:t>Number, However if you have any concerns please do not hesitate to speak to any </a:t>
            </a:r>
          </a:p>
          <a:p>
            <a:pPr algn="ctr"/>
            <a:r>
              <a:rPr lang="en-GB" sz="1200" dirty="0" smtClean="0">
                <a:latin typeface="Comic Sans MS" panose="030F0702030302020204" pitchFamily="66" charset="0"/>
              </a:rPr>
              <a:t>member of the management team who will be happy to listen to any concerns or issues you may have and put systems in place to resolve if at all possible.</a:t>
            </a:r>
            <a:endParaRPr lang="en-GB" sz="1200" dirty="0">
              <a:latin typeface="Comic Sans MS" panose="030F0702030302020204" pitchFamily="66" charset="0"/>
            </a:endParaRPr>
          </a:p>
          <a:p>
            <a:pPr algn="ctr"/>
            <a:r>
              <a:rPr lang="en-GB" sz="1000" dirty="0">
                <a:latin typeface="Comic Sans MS" panose="030F0702030302020204" pitchFamily="66" charset="0"/>
              </a:rPr>
              <a:t> </a:t>
            </a:r>
          </a:p>
          <a:p>
            <a:pPr algn="ctr"/>
            <a:r>
              <a:rPr lang="en-GB" sz="1100" b="1" dirty="0">
                <a:latin typeface="Comic Sans MS" panose="030F0702030302020204" pitchFamily="66" charset="0"/>
              </a:rPr>
              <a:t>Care </a:t>
            </a:r>
            <a:r>
              <a:rPr lang="en-GB" sz="1100" b="1" dirty="0" smtClean="0">
                <a:latin typeface="Comic Sans MS" panose="030F0702030302020204" pitchFamily="66" charset="0"/>
              </a:rPr>
              <a:t>Inspectorate</a:t>
            </a:r>
          </a:p>
          <a:p>
            <a:pPr algn="ctr"/>
            <a:r>
              <a:rPr lang="en-GB" altLang="en-US" sz="1200" dirty="0" smtClean="0">
                <a:latin typeface="Comic Sans MS" pitchFamily="66" charset="0"/>
                <a:ea typeface="Times New Roman" pitchFamily="18" charset="0"/>
              </a:rPr>
              <a:t>Lynn Carruthers</a:t>
            </a:r>
            <a:endParaRPr lang="en-GB" altLang="en-US" sz="1200" dirty="0">
              <a:latin typeface="Comic Sans MS" pitchFamily="66" charset="0"/>
              <a:ea typeface="Times New Roman" pitchFamily="18" charset="0"/>
            </a:endParaRPr>
          </a:p>
          <a:p>
            <a:pPr algn="ctr"/>
            <a:r>
              <a:rPr lang="en-GB" sz="1200" dirty="0" smtClean="0">
                <a:latin typeface="Comic Sans MS" panose="030F0702030302020204" pitchFamily="66" charset="0"/>
              </a:rPr>
              <a:t>1 </a:t>
            </a:r>
            <a:r>
              <a:rPr lang="en-GB" sz="1200" dirty="0">
                <a:latin typeface="Comic Sans MS" panose="030F0702030302020204" pitchFamily="66" charset="0"/>
              </a:rPr>
              <a:t>Smithhills Street</a:t>
            </a:r>
          </a:p>
          <a:p>
            <a:pPr algn="ctr"/>
            <a:r>
              <a:rPr lang="en-GB" sz="1200" dirty="0">
                <a:latin typeface="Comic Sans MS" panose="030F0702030302020204" pitchFamily="66" charset="0"/>
              </a:rPr>
              <a:t>Paisley</a:t>
            </a:r>
          </a:p>
          <a:p>
            <a:pPr algn="ctr"/>
            <a:r>
              <a:rPr lang="en-GB" sz="1200" dirty="0">
                <a:latin typeface="Comic Sans MS" panose="030F0702030302020204" pitchFamily="66" charset="0"/>
              </a:rPr>
              <a:t>PA1 1EB</a:t>
            </a:r>
          </a:p>
          <a:p>
            <a:pPr algn="ctr"/>
            <a:r>
              <a:rPr lang="en-GB" sz="1200" dirty="0">
                <a:latin typeface="Comic Sans MS" panose="030F0702030302020204" pitchFamily="66" charset="0"/>
              </a:rPr>
              <a:t>Tel: 0141 -843-4230</a:t>
            </a:r>
          </a:p>
          <a:p>
            <a:pPr algn="ctr"/>
            <a:r>
              <a:rPr lang="en-GB" sz="1200" dirty="0">
                <a:latin typeface="Comic Sans MS" panose="030F0702030302020204" pitchFamily="66" charset="0"/>
              </a:rPr>
              <a:t>Enquiry Line Number </a:t>
            </a:r>
            <a:r>
              <a:rPr lang="en-GB" sz="1200" dirty="0" smtClean="0">
                <a:latin typeface="Comic Sans MS" panose="030F0702030302020204" pitchFamily="66" charset="0"/>
              </a:rPr>
              <a:t>08456009527</a:t>
            </a:r>
            <a:endParaRPr lang="en-GB" sz="1200" dirty="0">
              <a:latin typeface="Comic Sans MS" panose="030F0702030302020204" pitchFamily="66" charset="0"/>
            </a:endParaRPr>
          </a:p>
          <a:p>
            <a:r>
              <a:rPr lang="en-GB" sz="1000" dirty="0">
                <a:latin typeface="Comic Sans MS" panose="030F0702030302020204" pitchFamily="66" charset="0"/>
              </a:rPr>
              <a:t> </a:t>
            </a:r>
          </a:p>
          <a:p>
            <a:pPr algn="ctr"/>
            <a:r>
              <a:rPr lang="en-GB" sz="1200" dirty="0">
                <a:latin typeface="Comic Sans MS" panose="030F0702030302020204" pitchFamily="66" charset="0"/>
              </a:rPr>
              <a:t>Parents/Carers can also raise concerns to Inverclyde Council </a:t>
            </a:r>
          </a:p>
          <a:p>
            <a:pPr algn="ctr"/>
            <a:r>
              <a:rPr lang="en-GB" sz="1200" dirty="0">
                <a:latin typeface="Comic Sans MS" panose="030F0702030302020204" pitchFamily="66" charset="0"/>
              </a:rPr>
              <a:t>Send your complaint by post </a:t>
            </a:r>
            <a:r>
              <a:rPr lang="en-GB" sz="1200" dirty="0" smtClean="0">
                <a:latin typeface="Comic Sans MS" panose="030F0702030302020204" pitchFamily="66" charset="0"/>
              </a:rPr>
              <a:t>to:</a:t>
            </a:r>
          </a:p>
          <a:p>
            <a:pPr algn="ctr"/>
            <a:r>
              <a:rPr lang="en-GB" sz="1200" dirty="0">
                <a:latin typeface="Comic Sans MS" panose="030F0702030302020204" pitchFamily="66" charset="0"/>
              </a:rPr>
              <a:t>C</a:t>
            </a:r>
            <a:r>
              <a:rPr lang="en-GB" sz="1200" dirty="0" smtClean="0">
                <a:latin typeface="Comic Sans MS" panose="030F0702030302020204" pitchFamily="66" charset="0"/>
              </a:rPr>
              <a:t>omplaints </a:t>
            </a:r>
            <a:endParaRPr lang="en-GB" sz="1200" dirty="0">
              <a:latin typeface="Comic Sans MS" panose="030F0702030302020204" pitchFamily="66" charset="0"/>
            </a:endParaRPr>
          </a:p>
          <a:p>
            <a:pPr algn="ctr"/>
            <a:r>
              <a:rPr lang="en-GB" sz="1200" dirty="0">
                <a:latin typeface="Comic Sans MS" panose="030F0702030302020204" pitchFamily="66" charset="0"/>
              </a:rPr>
              <a:t>Inverclyde Council </a:t>
            </a:r>
          </a:p>
          <a:p>
            <a:pPr algn="ctr"/>
            <a:r>
              <a:rPr lang="en-GB" sz="1200" dirty="0">
                <a:latin typeface="Comic Sans MS" panose="030F0702030302020204" pitchFamily="66" charset="0"/>
              </a:rPr>
              <a:t>Customer Service Centre</a:t>
            </a:r>
          </a:p>
          <a:p>
            <a:pPr algn="ctr"/>
            <a:r>
              <a:rPr lang="en-GB" sz="1200" dirty="0">
                <a:latin typeface="Comic Sans MS" panose="030F0702030302020204" pitchFamily="66" charset="0"/>
              </a:rPr>
              <a:t>Municipal Buildings</a:t>
            </a:r>
          </a:p>
          <a:p>
            <a:pPr algn="ctr"/>
            <a:r>
              <a:rPr lang="en-GB" sz="1200" dirty="0">
                <a:latin typeface="Comic Sans MS" panose="030F0702030302020204" pitchFamily="66" charset="0"/>
              </a:rPr>
              <a:t>Clyde Square</a:t>
            </a:r>
          </a:p>
          <a:p>
            <a:pPr algn="ctr"/>
            <a:r>
              <a:rPr lang="en-GB" sz="1200" dirty="0">
                <a:latin typeface="Comic Sans MS" panose="030F0702030302020204" pitchFamily="66" charset="0"/>
              </a:rPr>
              <a:t>Greenock PA15 1LY</a:t>
            </a:r>
          </a:p>
          <a:p>
            <a:pPr algn="ctr"/>
            <a:r>
              <a:rPr lang="en-GB" sz="1200" dirty="0">
                <a:latin typeface="Comic Sans MS" panose="030F0702030302020204" pitchFamily="66" charset="0"/>
              </a:rPr>
              <a:t>Email to</a:t>
            </a:r>
            <a:r>
              <a:rPr lang="en-GB" sz="1200" b="1" dirty="0">
                <a:latin typeface="Comic Sans MS" panose="030F0702030302020204" pitchFamily="66" charset="0"/>
              </a:rPr>
              <a:t>: </a:t>
            </a:r>
            <a:r>
              <a:rPr lang="en-GB" sz="1200" dirty="0" smtClean="0">
                <a:latin typeface="Comic Sans MS" panose="030F0702030302020204" pitchFamily="66" charset="0"/>
                <a:hlinkClick r:id="rId2"/>
              </a:rPr>
              <a:t>comments@inverclyde.gov.uk</a:t>
            </a:r>
            <a:endParaRPr lang="en-GB" sz="1200" dirty="0" smtClean="0">
              <a:latin typeface="Comic Sans MS" panose="030F0702030302020204" pitchFamily="66" charset="0"/>
            </a:endParaRPr>
          </a:p>
          <a:p>
            <a:pPr algn="ctr"/>
            <a:endParaRPr lang="en-GB" dirty="0"/>
          </a:p>
          <a:p>
            <a:pPr algn="ctr"/>
            <a:r>
              <a:rPr lang="en-GB" sz="1200" b="1" u="sng" dirty="0">
                <a:latin typeface="Comic Sans MS" panose="030F0702030302020204" pitchFamily="66" charset="0"/>
              </a:rPr>
              <a:t>Useful </a:t>
            </a:r>
            <a:r>
              <a:rPr lang="en-GB" sz="1200" b="1" u="sng" dirty="0" smtClean="0">
                <a:latin typeface="Comic Sans MS" panose="030F0702030302020204" pitchFamily="66" charset="0"/>
              </a:rPr>
              <a:t>Addresses</a:t>
            </a:r>
          </a:p>
          <a:p>
            <a:endParaRPr lang="en-GB" sz="1200" b="1" u="sng" dirty="0">
              <a:latin typeface="Comic Sans MS" panose="030F0702030302020204" pitchFamily="66" charset="0"/>
            </a:endParaRPr>
          </a:p>
          <a:p>
            <a:r>
              <a:rPr lang="en-GB" sz="1200" dirty="0" smtClean="0">
                <a:latin typeface="Comic Sans MS" panose="030F0702030302020204" pitchFamily="66" charset="0"/>
              </a:rPr>
              <a:t>     Ruth Binks</a:t>
            </a:r>
          </a:p>
          <a:p>
            <a:r>
              <a:rPr lang="en-GB" sz="1200" dirty="0" smtClean="0">
                <a:latin typeface="Comic Sans MS" panose="030F0702030302020204" pitchFamily="66" charset="0"/>
              </a:rPr>
              <a:t>     Corporate </a:t>
            </a:r>
            <a:r>
              <a:rPr lang="en-GB" sz="1200" dirty="0">
                <a:latin typeface="Comic Sans MS" panose="030F0702030302020204" pitchFamily="66" charset="0"/>
              </a:rPr>
              <a:t>Director </a:t>
            </a:r>
          </a:p>
          <a:p>
            <a:r>
              <a:rPr lang="en-GB" sz="1200" dirty="0" smtClean="0">
                <a:latin typeface="Comic Sans MS" panose="030F0702030302020204" pitchFamily="66" charset="0"/>
              </a:rPr>
              <a:t>     Education</a:t>
            </a:r>
            <a:r>
              <a:rPr lang="en-GB" sz="1200" dirty="0">
                <a:latin typeface="Comic Sans MS" panose="030F0702030302020204" pitchFamily="66" charset="0"/>
              </a:rPr>
              <a:t>, Communities &amp; Organisational Development</a:t>
            </a:r>
          </a:p>
          <a:p>
            <a:r>
              <a:rPr lang="en-GB" sz="1200" dirty="0" smtClean="0">
                <a:latin typeface="Comic Sans MS" panose="030F0702030302020204" pitchFamily="66" charset="0"/>
              </a:rPr>
              <a:t>     Municipal </a:t>
            </a:r>
            <a:r>
              <a:rPr lang="en-GB" sz="1200" dirty="0">
                <a:latin typeface="Comic Sans MS" panose="030F0702030302020204" pitchFamily="66" charset="0"/>
              </a:rPr>
              <a:t>Buildings</a:t>
            </a:r>
          </a:p>
          <a:p>
            <a:r>
              <a:rPr lang="en-GB" sz="1200" dirty="0" smtClean="0">
                <a:latin typeface="Comic Sans MS" panose="030F0702030302020204" pitchFamily="66" charset="0"/>
              </a:rPr>
              <a:t>     Clyde </a:t>
            </a:r>
            <a:r>
              <a:rPr lang="en-GB" sz="1200" dirty="0">
                <a:latin typeface="Comic Sans MS" panose="030F0702030302020204" pitchFamily="66" charset="0"/>
              </a:rPr>
              <a:t>Square</a:t>
            </a:r>
          </a:p>
          <a:p>
            <a:r>
              <a:rPr lang="en-GB" sz="1200" dirty="0" smtClean="0">
                <a:latin typeface="Comic Sans MS" panose="030F0702030302020204" pitchFamily="66" charset="0"/>
              </a:rPr>
              <a:t>     Greenock </a:t>
            </a:r>
            <a:r>
              <a:rPr lang="en-GB" sz="1200" dirty="0">
                <a:latin typeface="Comic Sans MS" panose="030F0702030302020204" pitchFamily="66" charset="0"/>
              </a:rPr>
              <a:t>PA15 1LY</a:t>
            </a:r>
          </a:p>
          <a:p>
            <a:r>
              <a:rPr lang="en-GB" sz="1200" dirty="0" smtClean="0">
                <a:latin typeface="Comic Sans MS" panose="030F0702030302020204" pitchFamily="66" charset="0"/>
              </a:rPr>
              <a:t>     Tel</a:t>
            </a:r>
            <a:r>
              <a:rPr lang="en-GB" sz="1200" dirty="0">
                <a:latin typeface="Comic Sans MS" panose="030F0702030302020204" pitchFamily="66" charset="0"/>
              </a:rPr>
              <a:t>:  01475 – 717171</a:t>
            </a:r>
          </a:p>
          <a:p>
            <a:r>
              <a:rPr lang="en-GB" sz="1000" dirty="0">
                <a:latin typeface="Comic Sans MS" panose="030F0702030302020204" pitchFamily="66" charset="0"/>
              </a:rPr>
              <a:t> </a:t>
            </a:r>
          </a:p>
        </p:txBody>
      </p:sp>
      <p:sp>
        <p:nvSpPr>
          <p:cNvPr id="2" name="TextBox 1"/>
          <p:cNvSpPr txBox="1"/>
          <p:nvPr/>
        </p:nvSpPr>
        <p:spPr>
          <a:xfrm>
            <a:off x="6133999" y="5013176"/>
            <a:ext cx="3024336" cy="1569660"/>
          </a:xfrm>
          <a:prstGeom prst="rect">
            <a:avLst/>
          </a:prstGeom>
          <a:noFill/>
        </p:spPr>
        <p:txBody>
          <a:bodyPr wrap="square" rtlCol="0">
            <a:spAutoFit/>
          </a:bodyPr>
          <a:lstStyle/>
          <a:p>
            <a:r>
              <a:rPr lang="en-GB" sz="1200" dirty="0">
                <a:latin typeface="Comic Sans MS" panose="030F0702030302020204" pitchFamily="66" charset="0"/>
              </a:rPr>
              <a:t>Yvonne </a:t>
            </a:r>
            <a:r>
              <a:rPr lang="en-GB" sz="1200" dirty="0" smtClean="0">
                <a:latin typeface="Comic Sans MS" panose="030F0702030302020204" pitchFamily="66" charset="0"/>
              </a:rPr>
              <a:t>Gallagher </a:t>
            </a:r>
          </a:p>
          <a:p>
            <a:r>
              <a:rPr lang="en-GB" sz="1200" dirty="0" smtClean="0">
                <a:latin typeface="Comic Sans MS" panose="030F0702030302020204" pitchFamily="66" charset="0"/>
              </a:rPr>
              <a:t>Early </a:t>
            </a:r>
            <a:r>
              <a:rPr lang="en-GB" sz="1200" dirty="0">
                <a:latin typeface="Comic Sans MS" panose="030F0702030302020204" pitchFamily="66" charset="0"/>
              </a:rPr>
              <a:t>Years Manager</a:t>
            </a:r>
          </a:p>
          <a:p>
            <a:r>
              <a:rPr lang="en-GB" sz="1200" dirty="0">
                <a:latin typeface="Comic Sans MS" panose="030F0702030302020204" pitchFamily="66" charset="0"/>
              </a:rPr>
              <a:t>Education Services</a:t>
            </a:r>
          </a:p>
          <a:p>
            <a:r>
              <a:rPr lang="en-GB" sz="1200" dirty="0">
                <a:latin typeface="Comic Sans MS" panose="030F0702030302020204" pitchFamily="66" charset="0"/>
              </a:rPr>
              <a:t>Customer Service Centre</a:t>
            </a:r>
          </a:p>
          <a:p>
            <a:r>
              <a:rPr lang="en-GB" sz="1200" dirty="0">
                <a:latin typeface="Comic Sans MS" panose="030F0702030302020204" pitchFamily="66" charset="0"/>
              </a:rPr>
              <a:t>Municipal Buildings</a:t>
            </a:r>
          </a:p>
          <a:p>
            <a:r>
              <a:rPr lang="en-GB" sz="1200" dirty="0">
                <a:latin typeface="Comic Sans MS" panose="030F0702030302020204" pitchFamily="66" charset="0"/>
              </a:rPr>
              <a:t>Clyde Square</a:t>
            </a:r>
          </a:p>
          <a:p>
            <a:r>
              <a:rPr lang="en-GB" sz="1200" dirty="0">
                <a:latin typeface="Comic Sans MS" panose="030F0702030302020204" pitchFamily="66" charset="0"/>
              </a:rPr>
              <a:t>Greenock PA15 1LY</a:t>
            </a:r>
          </a:p>
          <a:p>
            <a:r>
              <a:rPr lang="en-GB" sz="1200" dirty="0">
                <a:latin typeface="Comic Sans MS" panose="030F0702030302020204" pitchFamily="66" charset="0"/>
              </a:rPr>
              <a:t>Tel:  01475 – 717171</a:t>
            </a:r>
          </a:p>
        </p:txBody>
      </p:sp>
      <p:pic>
        <p:nvPicPr>
          <p:cNvPr id="7" name="Picture 6"/>
          <p:cNvPicPr>
            <a:picLocks noChangeAspect="1"/>
          </p:cNvPicPr>
          <p:nvPr/>
        </p:nvPicPr>
        <p:blipFill>
          <a:blip r:embed="rId3"/>
          <a:stretch>
            <a:fillRect/>
          </a:stretch>
        </p:blipFill>
        <p:spPr>
          <a:xfrm>
            <a:off x="179512" y="77580"/>
            <a:ext cx="8785097" cy="6651312"/>
          </a:xfrm>
          <a:prstGeom prst="rect">
            <a:avLst/>
          </a:prstGeom>
        </p:spPr>
      </p:pic>
    </p:spTree>
    <p:extLst>
      <p:ext uri="{BB962C8B-B14F-4D97-AF65-F5344CB8AC3E}">
        <p14:creationId xmlns:p14="http://schemas.microsoft.com/office/powerpoint/2010/main" val="3999589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11560" y="404664"/>
            <a:ext cx="7776864"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Local Councillors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i="0" u="sng"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David Wilson (Con &amp; Unionist)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Inverclyde East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Tel:  01475 717171</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E-mail: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3"/>
              </a:rPr>
              <a:t>david.wilson@inverclyde.gov.uk</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smtClean="0">
                <a:latin typeface="Comic Sans MS" pitchFamily="66" charset="0"/>
                <a:ea typeface="Times New Roman" pitchFamily="18" charset="0"/>
                <a:cs typeface="Arial" pitchFamily="34" charset="0"/>
              </a:rPr>
              <a:t>Stephen McCabe</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(Labour)</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Inverclyde East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Tel:  01475 712727</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E-mail: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4"/>
              </a:rPr>
              <a:t>stephen.mccabe@inverclyde.gov.uk</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000" dirty="0" smtClean="0">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smtClean="0">
                <a:latin typeface="Comic Sans MS" pitchFamily="66" charset="0"/>
                <a:cs typeface="Arial" pitchFamily="34" charset="0"/>
              </a:rPr>
              <a:t>Christopher Curley (SNP)</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Inverclyde East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Tel:  01475 712975</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E-mail:  </a:t>
            </a:r>
            <a:r>
              <a:rPr lang="en-GB" altLang="en-US" sz="1000" u="sng" dirty="0" smtClean="0">
                <a:solidFill>
                  <a:srgbClr val="0033CC"/>
                </a:solidFill>
                <a:latin typeface="Comic Sans MS" pitchFamily="66" charset="0"/>
                <a:ea typeface="Times New Roman" pitchFamily="18" charset="0"/>
                <a:cs typeface="Arial" pitchFamily="34" charset="0"/>
              </a:rPr>
              <a:t>christopher.curley@Inverclyde.gov.uk</a:t>
            </a:r>
            <a:endParaRPr kumimoji="0" lang="en-GB" altLang="en-US" sz="1000" b="0" i="0" u="sng" strike="noStrike" cap="none" normalizeH="0" baseline="0" dirty="0" smtClean="0">
              <a:ln>
                <a:noFill/>
              </a:ln>
              <a:solidFill>
                <a:srgbClr val="0033CC"/>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General Data Protection Regulations and Data Protection (GDPR) Act 2018</a:t>
            </a:r>
            <a:endParaRPr kumimoji="0" lang="en-GB" altLang="en-US" sz="1200" b="0" i="0" u="sng"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pic>
        <p:nvPicPr>
          <p:cNvPr id="8193" name="Picture 1" descr="data protection act 199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836712"/>
            <a:ext cx="1747264" cy="15106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75615" y="3429000"/>
            <a:ext cx="8544857"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AU" altLang="en-US" sz="1100" b="0" i="0" u="none" strike="noStrike" cap="none" normalizeH="0" baseline="0" dirty="0" smtClean="0">
                <a:ln>
                  <a:noFill/>
                </a:ln>
                <a:solidFill>
                  <a:schemeClr val="tx1"/>
                </a:solidFill>
                <a:effectLst/>
                <a:latin typeface="Comic Sans MS" pitchFamily="66" charset="0"/>
                <a:ea typeface="Times New Roman" pitchFamily="18" charset="0"/>
              </a:rPr>
              <a:t>Information on children, parents and guardian is stored on a computer system and may be used for teaching, registration, assessment and other administrative duties.  </a:t>
            </a: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In processing</a:t>
            </a:r>
            <a:r>
              <a:rPr kumimoji="0" lang="en-GB" altLang="en-US" sz="1100" b="0" i="0" u="none" strike="noStrike" cap="none" normalizeH="0" dirty="0" smtClean="0">
                <a:ln>
                  <a:noFill/>
                </a:ln>
                <a:solidFill>
                  <a:schemeClr val="tx1"/>
                </a:solidFill>
                <a:effectLst/>
                <a:latin typeface="Comic Sans MS" pitchFamily="66" charset="0"/>
                <a:ea typeface="Times New Roman" pitchFamily="18" charset="0"/>
              </a:rPr>
              <a:t> personal information, Inverclyd</a:t>
            </a:r>
            <a:r>
              <a:rPr lang="en-GB" altLang="en-US" sz="1100" dirty="0" smtClean="0">
                <a:latin typeface="Comic Sans MS" pitchFamily="66" charset="0"/>
                <a:ea typeface="Times New Roman" pitchFamily="18" charset="0"/>
              </a:rPr>
              <a:t>e Council must comply with</a:t>
            </a: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lang="en-GB" altLang="en-US" sz="1100" dirty="0" smtClean="0">
                <a:latin typeface="Comic Sans MS" pitchFamily="66" charset="0"/>
                <a:ea typeface="Times New Roman" pitchFamily="18" charset="0"/>
              </a:rPr>
              <a:t>the General Data Protection Regulations and Data Protection Act 2018.</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AU" altLang="en-US" sz="1100" b="0" i="0" u="none" strike="noStrike" cap="none" normalizeH="0" baseline="0" dirty="0" smtClean="0">
                <a:ln>
                  <a:noFill/>
                </a:ln>
                <a:solidFill>
                  <a:schemeClr val="tx1"/>
                </a:solidFill>
                <a:effectLst/>
                <a:latin typeface="Comic Sans MS" pitchFamily="66" charset="0"/>
                <a:ea typeface="Times New Roman" pitchFamily="18" charset="0"/>
              </a:rPr>
              <a:t>Although this information is correct at time of presenting, there could be changes affecting any of the matters dealt with in the document –</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AU" altLang="en-US" sz="1100" b="0" i="0" u="none" strike="noStrike" cap="none" normalizeH="0" baseline="0" dirty="0" smtClean="0">
                <a:ln>
                  <a:noFill/>
                </a:ln>
                <a:solidFill>
                  <a:schemeClr val="tx1"/>
                </a:solidFill>
                <a:effectLst/>
                <a:latin typeface="Comic Sans MS" pitchFamily="66" charset="0"/>
                <a:ea typeface="Times New Roman" pitchFamily="18" charset="0"/>
              </a:rPr>
              <a:t>(a)  Before the commencement or during the course of the school year in question.</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228600" marR="0" lvl="0" indent="-228600" algn="l" defTabSz="914400" rtl="0" eaLnBrk="0" fontAlgn="base" latinLnBrk="0" hangingPunct="0">
              <a:lnSpc>
                <a:spcPct val="100000"/>
              </a:lnSpc>
              <a:spcBef>
                <a:spcPct val="0"/>
              </a:spcBef>
              <a:spcAft>
                <a:spcPct val="0"/>
              </a:spcAft>
              <a:buClrTx/>
              <a:buSzTx/>
              <a:buFontTx/>
              <a:buAutoNum type="alphaLcParenBoth" startAt="2"/>
              <a:tabLst>
                <a:tab pos="228600" algn="l"/>
              </a:tabLst>
            </a:pPr>
            <a:r>
              <a:rPr kumimoji="0" lang="en-AU" altLang="en-US" sz="1100" b="0" i="0" u="none" strike="noStrike" cap="none" normalizeH="0" baseline="0" dirty="0" smtClean="0">
                <a:ln>
                  <a:noFill/>
                </a:ln>
                <a:solidFill>
                  <a:schemeClr val="tx1"/>
                </a:solidFill>
                <a:effectLst/>
                <a:latin typeface="Comic Sans MS" pitchFamily="66" charset="0"/>
                <a:ea typeface="Times New Roman" pitchFamily="18" charset="0"/>
              </a:rPr>
              <a:t>In relation to subsequent years.</a:t>
            </a:r>
          </a:p>
          <a:p>
            <a:pPr marL="228600" marR="0" lvl="0" indent="-228600" algn="l" defTabSz="914400" rtl="0" eaLnBrk="0" fontAlgn="base" latinLnBrk="0" hangingPunct="0">
              <a:lnSpc>
                <a:spcPct val="100000"/>
              </a:lnSpc>
              <a:spcBef>
                <a:spcPct val="0"/>
              </a:spcBef>
              <a:spcAft>
                <a:spcPct val="0"/>
              </a:spcAft>
              <a:buClrTx/>
              <a:buSzTx/>
              <a:buFontTx/>
              <a:buAutoNum type="alphaLcParenBoth" startAt="2"/>
              <a:tabLst>
                <a:tab pos="228600" algn="l"/>
              </a:tabLst>
            </a:pPr>
            <a:endParaRPr lang="en-AU" altLang="en-US" sz="1100" dirty="0">
              <a:latin typeface="Comic Sans MS" pitchFamily="66" charset="0"/>
            </a:endParaRPr>
          </a:p>
          <a:p>
            <a:pPr marR="0" lvl="0" algn="ctr" defTabSz="914400" rtl="0" eaLnBrk="0" fontAlgn="base" latinLnBrk="0" hangingPunct="0">
              <a:lnSpc>
                <a:spcPct val="100000"/>
              </a:lnSpc>
              <a:spcBef>
                <a:spcPct val="0"/>
              </a:spcBef>
              <a:spcAft>
                <a:spcPct val="0"/>
              </a:spcAft>
              <a:buClrTx/>
              <a:buSzTx/>
              <a:tabLst>
                <a:tab pos="228600" algn="l"/>
              </a:tabLst>
            </a:pPr>
            <a:r>
              <a:rPr kumimoji="0" lang="en-AU" altLang="en-US" sz="1100" b="0" i="0" u="none" strike="noStrike" cap="none" normalizeH="0" baseline="0" dirty="0" smtClean="0">
                <a:ln>
                  <a:noFill/>
                </a:ln>
                <a:solidFill>
                  <a:schemeClr val="tx1"/>
                </a:solidFill>
                <a:effectLst/>
                <a:latin typeface="Comic Sans MS" pitchFamily="66" charset="0"/>
              </a:rPr>
              <a:t>For further information please</a:t>
            </a:r>
            <a:r>
              <a:rPr kumimoji="0" lang="en-AU" altLang="en-US" sz="1100" b="0" i="0" u="none" strike="noStrike" cap="none" normalizeH="0" dirty="0" smtClean="0">
                <a:ln>
                  <a:noFill/>
                </a:ln>
                <a:solidFill>
                  <a:schemeClr val="tx1"/>
                </a:solidFill>
                <a:effectLst/>
                <a:latin typeface="Comic Sans MS" pitchFamily="66" charset="0"/>
              </a:rPr>
              <a:t> refer to </a:t>
            </a:r>
            <a:r>
              <a:rPr kumimoji="0" lang="en-AU" altLang="en-US" sz="1100" b="0" i="0" u="none" strike="noStrike" cap="none" normalizeH="0" dirty="0" smtClean="0">
                <a:ln>
                  <a:noFill/>
                </a:ln>
                <a:solidFill>
                  <a:schemeClr val="tx1"/>
                </a:solidFill>
                <a:effectLst/>
                <a:latin typeface="Comic Sans MS" pitchFamily="66" charset="0"/>
                <a:hlinkClick r:id="rId6"/>
              </a:rPr>
              <a:t>https://www.inverclyde.gov.uk/site-basics/privacy</a:t>
            </a:r>
            <a:r>
              <a:rPr kumimoji="0" lang="en-AU" altLang="en-US" sz="1100" b="0" i="0" u="none" strike="noStrike" cap="none" normalizeH="0" dirty="0" smtClean="0">
                <a:ln>
                  <a:noFill/>
                </a:ln>
                <a:solidFill>
                  <a:schemeClr val="tx1"/>
                </a:solidFill>
                <a:effectLst/>
                <a:latin typeface="Comic Sans MS" pitchFamily="66" charset="0"/>
              </a:rPr>
              <a:t> </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lang="en-GB" altLang="en-US" sz="1000" dirty="0">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lang="en-GB" altLang="en-US" sz="1100" i="1" dirty="0" smtClean="0">
                <a:latin typeface="Comic Sans MS" panose="030F0702030302020204" pitchFamily="66" charset="0"/>
              </a:rPr>
              <a:t>Although this information is correct at the time of presenting, there could be changes affecting any of the matters dealt </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lang="en-GB" altLang="en-US" sz="1100" i="1" dirty="0" smtClean="0">
                <a:latin typeface="Comic Sans MS" panose="030F0702030302020204" pitchFamily="66" charset="0"/>
              </a:rPr>
              <a:t>with in this document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endParaRPr kumimoji="0" lang="en-GB" altLang="en-US" sz="1100" b="0" i="1" u="none" strike="noStrike" cap="none" normalizeH="0" baseline="0" dirty="0" smtClean="0">
              <a:ln>
                <a:noFill/>
              </a:ln>
              <a:solidFill>
                <a:schemeClr val="tx1"/>
              </a:solidFill>
              <a:effectLst/>
              <a:latin typeface="Comic Sans MS" panose="030F0702030302020204" pitchFamily="66"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GB" altLang="en-US" sz="1100" b="0" i="1" u="none" strike="noStrike" cap="none" normalizeH="0" dirty="0" smtClean="0">
                <a:ln>
                  <a:noFill/>
                </a:ln>
                <a:solidFill>
                  <a:schemeClr val="tx1"/>
                </a:solidFill>
                <a:effectLst/>
                <a:latin typeface="Comic Sans MS" panose="030F0702030302020204" pitchFamily="66" charset="0"/>
              </a:rPr>
              <a:t> before the commencement or during the course of the school year in question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lang="en-GB" altLang="en-US" sz="1100" i="1" baseline="0" dirty="0" smtClean="0">
                <a:latin typeface="Comic Sans MS" panose="030F0702030302020204" pitchFamily="66" charset="0"/>
              </a:rPr>
              <a:t>In relation to subsequent years</a:t>
            </a:r>
            <a:endParaRPr kumimoji="0" lang="en-GB" altLang="en-US" sz="1100" b="0" i="1" u="none" strike="noStrike" cap="none" normalizeH="0" baseline="0" dirty="0" smtClean="0">
              <a:ln>
                <a:noFill/>
              </a:ln>
              <a:solidFill>
                <a:schemeClr val="tx1"/>
              </a:solidFill>
              <a:effectLst/>
              <a:latin typeface="Comic Sans MS" panose="030F0702030302020204" pitchFamily="66" charset="0"/>
            </a:endParaRPr>
          </a:p>
        </p:txBody>
      </p:sp>
      <p:pic>
        <p:nvPicPr>
          <p:cNvPr id="7" name="Picture 6"/>
          <p:cNvPicPr>
            <a:picLocks noChangeAspect="1"/>
          </p:cNvPicPr>
          <p:nvPr/>
        </p:nvPicPr>
        <p:blipFill>
          <a:blip r:embed="rId7"/>
          <a:stretch>
            <a:fillRect/>
          </a:stretch>
        </p:blipFill>
        <p:spPr>
          <a:xfrm>
            <a:off x="275615" y="103344"/>
            <a:ext cx="8664976" cy="6651312"/>
          </a:xfrm>
          <a:prstGeom prst="rect">
            <a:avLst/>
          </a:prstGeom>
        </p:spPr>
      </p:pic>
    </p:spTree>
    <p:extLst>
      <p:ext uri="{BB962C8B-B14F-4D97-AF65-F5344CB8AC3E}">
        <p14:creationId xmlns:p14="http://schemas.microsoft.com/office/powerpoint/2010/main" val="419550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19436" y="864986"/>
            <a:ext cx="866420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Dear Parent/Carer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On behalf of all the staff, welcome to Rainbow Family Centre.  We aim to offer a quality, fun programme of learning for you and your child based on individual needs and circumstances.  In order to achieve this we provide an appropriate development programme to support your child’s learning. Our curriculum</a:t>
            </a:r>
            <a:r>
              <a:rPr kumimoji="0" lang="en-GB" altLang="en-US" sz="12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is enhanced by contributions from parents, which are vital in ensuring a child centred approach to learning</a:t>
            </a: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and are linked to national curriculum guidelines.  This helps us to encourage and support everyone to maximise their full potential of becoming successful learners, confident individuals, responsible citizens and effective contributors.</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will endeavour to encourage children to learn as they play and will value every child’s needs and abilities.  Children’s learning is planned and lays the foundations, through play, to help develop literacy, numeracy and health &amp; wellbeing skills as well as confidence and self esteem.</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hope you will enjoy your time at Rainbow Family Centre and that you will work with us in partnership to help develop your child’s skills and abilities.</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smtClean="0">
                <a:latin typeface="Comic Sans MS" pitchFamily="66" charset="0"/>
                <a:cs typeface="Arial" pitchFamily="34" charset="0"/>
              </a:rPr>
              <a:t>Chris Orr &amp; Jacqueline Coombes</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Acting Co-Head of Centre</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0" y="162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ounded Rectangle 1"/>
          <p:cNvSpPr/>
          <p:nvPr/>
        </p:nvSpPr>
        <p:spPr>
          <a:xfrm>
            <a:off x="213659" y="233264"/>
            <a:ext cx="8804126" cy="66247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882" y="237536"/>
            <a:ext cx="1948235" cy="1313096"/>
          </a:xfrm>
          <a:prstGeom prst="rect">
            <a:avLst/>
          </a:prstGeom>
        </p:spPr>
      </p:pic>
      <p:pic>
        <p:nvPicPr>
          <p:cNvPr id="6" name="Picture 5"/>
          <p:cNvPicPr>
            <a:picLocks noChangeAspect="1"/>
          </p:cNvPicPr>
          <p:nvPr/>
        </p:nvPicPr>
        <p:blipFill>
          <a:blip r:embed="rId4"/>
          <a:stretch>
            <a:fillRect/>
          </a:stretch>
        </p:blipFill>
        <p:spPr>
          <a:xfrm>
            <a:off x="4125398" y="6128153"/>
            <a:ext cx="1052278" cy="52982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013" y="4305590"/>
            <a:ext cx="2038586" cy="19534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7710" y="3729414"/>
            <a:ext cx="1707654" cy="2276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3746" y="4249404"/>
            <a:ext cx="1821976" cy="20657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71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rainbow_clipart_6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69" y="332187"/>
            <a:ext cx="1357563" cy="94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2315975" y="359335"/>
            <a:ext cx="4032448" cy="1923604"/>
          </a:xfrm>
          <a:prstGeom prst="rect">
            <a:avLst/>
          </a:prstGeom>
          <a:noFill/>
        </p:spPr>
        <p:txBody>
          <a:bodyPr wrap="square" rtlCol="0">
            <a:spAutoFit/>
          </a:bodyPr>
          <a:lstStyle/>
          <a:p>
            <a:pPr algn="ctr"/>
            <a:r>
              <a:rPr lang="en-GB" sz="1200" i="1" u="sng" dirty="0" smtClean="0">
                <a:latin typeface="Comic Sans MS" panose="030F0702030302020204" pitchFamily="66" charset="0"/>
              </a:rPr>
              <a:t>Acting Co-Head </a:t>
            </a:r>
            <a:r>
              <a:rPr lang="en-GB" sz="1200" i="1" u="sng" dirty="0">
                <a:latin typeface="Comic Sans MS" panose="030F0702030302020204" pitchFamily="66" charset="0"/>
              </a:rPr>
              <a:t>of </a:t>
            </a:r>
            <a:r>
              <a:rPr lang="en-GB" sz="1200" i="1" u="sng" dirty="0" smtClean="0">
                <a:latin typeface="Comic Sans MS" panose="030F0702030302020204" pitchFamily="66" charset="0"/>
              </a:rPr>
              <a:t>Centre</a:t>
            </a:r>
          </a:p>
          <a:p>
            <a:pPr algn="ctr"/>
            <a:r>
              <a:rPr lang="en-GB" sz="1000" dirty="0">
                <a:latin typeface="Comic Sans MS" panose="030F0702030302020204" pitchFamily="66" charset="0"/>
              </a:rPr>
              <a:t>Chris Orr</a:t>
            </a:r>
          </a:p>
          <a:p>
            <a:pPr algn="ctr"/>
            <a:r>
              <a:rPr lang="en-GB" sz="1000" dirty="0">
                <a:latin typeface="Comic Sans MS" panose="030F0702030302020204" pitchFamily="66" charset="0"/>
              </a:rPr>
              <a:t>Jacqueline </a:t>
            </a:r>
            <a:r>
              <a:rPr lang="en-GB" sz="1000" dirty="0" smtClean="0">
                <a:latin typeface="Comic Sans MS" panose="030F0702030302020204" pitchFamily="66" charset="0"/>
              </a:rPr>
              <a:t>Coombes</a:t>
            </a:r>
            <a:endParaRPr lang="en-GB" sz="1000" dirty="0">
              <a:latin typeface="Comic Sans MS" panose="030F0702030302020204" pitchFamily="66" charset="0"/>
            </a:endParaRPr>
          </a:p>
          <a:p>
            <a:r>
              <a:rPr lang="en-GB" sz="1000" dirty="0">
                <a:latin typeface="Comic Sans MS" panose="030F0702030302020204" pitchFamily="66" charset="0"/>
              </a:rPr>
              <a:t> </a:t>
            </a:r>
            <a:endParaRPr lang="en-GB" sz="1200" dirty="0">
              <a:latin typeface="Comic Sans MS" panose="030F0702030302020204" pitchFamily="66" charset="0"/>
            </a:endParaRPr>
          </a:p>
          <a:p>
            <a:pPr algn="ctr"/>
            <a:r>
              <a:rPr lang="en-GB" sz="1200" i="1" u="sng" dirty="0">
                <a:latin typeface="Comic Sans MS" panose="030F0702030302020204" pitchFamily="66" charset="0"/>
              </a:rPr>
              <a:t>Depute Head of </a:t>
            </a:r>
            <a:r>
              <a:rPr lang="en-GB" sz="1200" i="1" u="sng" dirty="0" smtClean="0">
                <a:latin typeface="Comic Sans MS" panose="030F0702030302020204" pitchFamily="66" charset="0"/>
              </a:rPr>
              <a:t>Centre</a:t>
            </a:r>
            <a:r>
              <a:rPr lang="en-GB" sz="1000" b="1" dirty="0" smtClean="0">
                <a:latin typeface="Comic Sans MS" panose="030F0702030302020204" pitchFamily="66" charset="0"/>
              </a:rPr>
              <a:t>  </a:t>
            </a:r>
            <a:endParaRPr lang="en-GB" sz="1000" dirty="0" smtClean="0">
              <a:latin typeface="Comic Sans MS" panose="030F0702030302020204" pitchFamily="66" charset="0"/>
            </a:endParaRPr>
          </a:p>
          <a:p>
            <a:pPr algn="ctr"/>
            <a:r>
              <a:rPr lang="en-GB" sz="1050" dirty="0" smtClean="0">
                <a:latin typeface="Comic Sans MS" panose="030F0702030302020204" pitchFamily="66" charset="0"/>
              </a:rPr>
              <a:t>Chris Orr</a:t>
            </a:r>
          </a:p>
          <a:p>
            <a:pPr algn="ctr"/>
            <a:r>
              <a:rPr lang="en-GB" sz="1050" dirty="0" smtClean="0">
                <a:latin typeface="Comic Sans MS" panose="030F0702030302020204" pitchFamily="66" charset="0"/>
              </a:rPr>
              <a:t>Jacqueline Coombes</a:t>
            </a:r>
          </a:p>
          <a:p>
            <a:pPr algn="ctr"/>
            <a:r>
              <a:rPr lang="en-GB" sz="1050" dirty="0" smtClean="0">
                <a:latin typeface="Comic Sans MS" panose="030F0702030302020204" pitchFamily="66" charset="0"/>
              </a:rPr>
              <a:t>            </a:t>
            </a:r>
            <a:r>
              <a:rPr lang="en-GB" sz="1200" dirty="0">
                <a:latin typeface="Comic Sans MS" panose="030F0702030302020204" pitchFamily="66" charset="0"/>
              </a:rPr>
              <a:t> </a:t>
            </a:r>
          </a:p>
          <a:p>
            <a:pPr algn="ctr"/>
            <a:r>
              <a:rPr lang="en-GB" sz="1200" i="1" u="sng" dirty="0">
                <a:latin typeface="Comic Sans MS" panose="030F0702030302020204" pitchFamily="66" charset="0"/>
              </a:rPr>
              <a:t>Senior Early Years and Child Care </a:t>
            </a:r>
            <a:r>
              <a:rPr lang="en-GB" sz="1200" i="1" u="sng" dirty="0" smtClean="0">
                <a:latin typeface="Comic Sans MS" panose="030F0702030302020204" pitchFamily="66" charset="0"/>
              </a:rPr>
              <a:t>Officer</a:t>
            </a:r>
          </a:p>
          <a:p>
            <a:pPr algn="ctr"/>
            <a:r>
              <a:rPr lang="en-GB" sz="1000" dirty="0" smtClean="0">
                <a:latin typeface="Comic Sans MS" panose="030F0702030302020204" pitchFamily="66" charset="0"/>
              </a:rPr>
              <a:t>  Jacqueline </a:t>
            </a:r>
            <a:r>
              <a:rPr lang="en-GB" sz="1000" dirty="0" err="1" smtClean="0">
                <a:latin typeface="Comic Sans MS" panose="030F0702030302020204" pitchFamily="66" charset="0"/>
              </a:rPr>
              <a:t>McAliece</a:t>
            </a:r>
            <a:endParaRPr lang="en-GB" sz="1000" dirty="0" smtClean="0">
              <a:latin typeface="Comic Sans MS" panose="030F0702030302020204" pitchFamily="66" charset="0"/>
            </a:endParaRPr>
          </a:p>
          <a:p>
            <a:pPr algn="ctr"/>
            <a:r>
              <a:rPr lang="en-GB" sz="1000" dirty="0" smtClean="0">
                <a:latin typeface="Comic Sans MS" panose="030F0702030302020204" pitchFamily="66" charset="0"/>
              </a:rPr>
              <a:t>Linda Millar</a:t>
            </a:r>
            <a:endParaRPr lang="en-GB" sz="1000"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179512" y="101321"/>
            <a:ext cx="8839966" cy="6651312"/>
          </a:xfrm>
          <a:prstGeom prst="rect">
            <a:avLst/>
          </a:prstGeom>
        </p:spPr>
      </p:pic>
      <p:sp>
        <p:nvSpPr>
          <p:cNvPr id="9" name="TextBox 8"/>
          <p:cNvSpPr txBox="1"/>
          <p:nvPr/>
        </p:nvSpPr>
        <p:spPr>
          <a:xfrm>
            <a:off x="480732" y="1362773"/>
            <a:ext cx="2304256" cy="5363007"/>
          </a:xfrm>
          <a:prstGeom prst="rect">
            <a:avLst/>
          </a:prstGeom>
          <a:noFill/>
        </p:spPr>
        <p:txBody>
          <a:bodyPr wrap="square" rtlCol="0">
            <a:spAutoFit/>
          </a:bodyPr>
          <a:lstStyle/>
          <a:p>
            <a:pPr algn="ctr"/>
            <a:r>
              <a:rPr lang="en-GB" sz="1200" i="1" u="sng" dirty="0">
                <a:latin typeface="Comic Sans MS" panose="030F0702030302020204" pitchFamily="66" charset="0"/>
              </a:rPr>
              <a:t>Early Years and Child Care </a:t>
            </a:r>
            <a:r>
              <a:rPr lang="en-GB" sz="1200" i="1" u="sng" dirty="0" smtClean="0">
                <a:latin typeface="Comic Sans MS" panose="030F0702030302020204" pitchFamily="66" charset="0"/>
              </a:rPr>
              <a:t>Officers</a:t>
            </a:r>
            <a:endParaRPr lang="en-GB" sz="1050" b="1" dirty="0" smtClean="0">
              <a:latin typeface="Comic Sans MS" panose="030F0702030302020204" pitchFamily="66" charset="0"/>
            </a:endParaRPr>
          </a:p>
          <a:p>
            <a:pPr algn="ctr"/>
            <a:r>
              <a:rPr lang="en-GB" sz="1100" dirty="0" smtClean="0">
                <a:latin typeface="Comic Sans MS" panose="030F0702030302020204" pitchFamily="66" charset="0"/>
              </a:rPr>
              <a:t>Lesley Telfer               </a:t>
            </a:r>
          </a:p>
          <a:p>
            <a:pPr algn="ctr"/>
            <a:r>
              <a:rPr lang="en-GB" sz="1100" dirty="0" smtClean="0">
                <a:latin typeface="Comic Sans MS" panose="030F0702030302020204" pitchFamily="66" charset="0"/>
              </a:rPr>
              <a:t>Elaine McDonald                   </a:t>
            </a:r>
          </a:p>
          <a:p>
            <a:pPr algn="ctr"/>
            <a:r>
              <a:rPr lang="en-GB" sz="1100" dirty="0" smtClean="0">
                <a:latin typeface="Comic Sans MS" panose="030F0702030302020204" pitchFamily="66" charset="0"/>
              </a:rPr>
              <a:t>Lauren </a:t>
            </a:r>
            <a:r>
              <a:rPr lang="en-GB" sz="1100" dirty="0" err="1" smtClean="0">
                <a:latin typeface="Comic Sans MS" panose="030F0702030302020204" pitchFamily="66" charset="0"/>
              </a:rPr>
              <a:t>Nisbit</a:t>
            </a:r>
            <a:endParaRPr lang="en-GB" sz="1100" dirty="0">
              <a:latin typeface="Comic Sans MS" panose="030F0702030302020204" pitchFamily="66" charset="0"/>
            </a:endParaRPr>
          </a:p>
          <a:p>
            <a:pPr algn="ctr"/>
            <a:r>
              <a:rPr lang="en-GB" sz="1100" dirty="0" smtClean="0">
                <a:latin typeface="Comic Sans MS" panose="030F0702030302020204" pitchFamily="66" charset="0"/>
              </a:rPr>
              <a:t>Alexandra McEwan </a:t>
            </a:r>
          </a:p>
          <a:p>
            <a:pPr algn="ctr"/>
            <a:r>
              <a:rPr lang="en-GB" sz="1100" dirty="0" smtClean="0">
                <a:latin typeface="Comic Sans MS" panose="030F0702030302020204" pitchFamily="66" charset="0"/>
              </a:rPr>
              <a:t>Lyndsay Cleary  </a:t>
            </a:r>
          </a:p>
          <a:p>
            <a:pPr algn="ctr"/>
            <a:r>
              <a:rPr lang="en-GB" sz="1100" dirty="0" smtClean="0">
                <a:latin typeface="Comic Sans MS" panose="030F0702030302020204" pitchFamily="66" charset="0"/>
              </a:rPr>
              <a:t>Ursula </a:t>
            </a:r>
            <a:r>
              <a:rPr lang="en-GB" sz="1100" dirty="0">
                <a:latin typeface="Comic Sans MS" panose="030F0702030302020204" pitchFamily="66" charset="0"/>
              </a:rPr>
              <a:t>Smith        </a:t>
            </a:r>
            <a:endParaRPr lang="en-GB" sz="1100" dirty="0" smtClean="0">
              <a:latin typeface="Comic Sans MS" panose="030F0702030302020204" pitchFamily="66" charset="0"/>
            </a:endParaRPr>
          </a:p>
          <a:p>
            <a:pPr algn="ctr"/>
            <a:r>
              <a:rPr lang="en-GB" sz="1100" dirty="0" smtClean="0">
                <a:latin typeface="Comic Sans MS" panose="030F0702030302020204" pitchFamily="66" charset="0"/>
              </a:rPr>
              <a:t>Jessie Friel   </a:t>
            </a:r>
          </a:p>
          <a:p>
            <a:pPr algn="ctr"/>
            <a:r>
              <a:rPr lang="en-GB" sz="1100" dirty="0" smtClean="0">
                <a:latin typeface="Comic Sans MS" panose="030F0702030302020204" pitchFamily="66" charset="0"/>
              </a:rPr>
              <a:t>Jennifer </a:t>
            </a:r>
            <a:r>
              <a:rPr lang="en-GB" sz="1100" dirty="0">
                <a:latin typeface="Comic Sans MS" panose="030F0702030302020204" pitchFamily="66" charset="0"/>
              </a:rPr>
              <a:t>McDade    </a:t>
            </a:r>
            <a:r>
              <a:rPr lang="en-GB" sz="1100" dirty="0" smtClean="0">
                <a:latin typeface="Comic Sans MS" panose="030F0702030302020204" pitchFamily="66" charset="0"/>
              </a:rPr>
              <a:t>  </a:t>
            </a:r>
          </a:p>
          <a:p>
            <a:pPr algn="ctr"/>
            <a:r>
              <a:rPr lang="en-GB" sz="1100" dirty="0" smtClean="0">
                <a:latin typeface="Comic Sans MS" panose="030F0702030302020204" pitchFamily="66" charset="0"/>
              </a:rPr>
              <a:t>Leah Gisbey</a:t>
            </a:r>
          </a:p>
          <a:p>
            <a:pPr algn="ctr"/>
            <a:r>
              <a:rPr lang="en-GB" sz="1100" dirty="0" smtClean="0">
                <a:latin typeface="Comic Sans MS" panose="030F0702030302020204" pitchFamily="66" charset="0"/>
              </a:rPr>
              <a:t>Jessica </a:t>
            </a:r>
            <a:r>
              <a:rPr lang="en-GB" sz="1100" dirty="0" err="1" smtClean="0">
                <a:latin typeface="Comic Sans MS" panose="030F0702030302020204" pitchFamily="66" charset="0"/>
              </a:rPr>
              <a:t>Macreath</a:t>
            </a:r>
            <a:endParaRPr lang="en-GB" sz="1100" dirty="0" smtClean="0">
              <a:latin typeface="Comic Sans MS" panose="030F0702030302020204" pitchFamily="66" charset="0"/>
            </a:endParaRPr>
          </a:p>
          <a:p>
            <a:pPr algn="ctr"/>
            <a:r>
              <a:rPr lang="en-GB" sz="1100" dirty="0" smtClean="0">
                <a:latin typeface="Comic Sans MS" panose="030F0702030302020204" pitchFamily="66" charset="0"/>
              </a:rPr>
              <a:t>John </a:t>
            </a:r>
            <a:r>
              <a:rPr lang="en-GB" sz="1100" dirty="0">
                <a:latin typeface="Comic Sans MS" panose="030F0702030302020204" pitchFamily="66" charset="0"/>
              </a:rPr>
              <a:t>Murray        </a:t>
            </a:r>
            <a:endParaRPr lang="en-GB" sz="1100" dirty="0" smtClean="0">
              <a:latin typeface="Comic Sans MS" panose="030F0702030302020204" pitchFamily="66" charset="0"/>
            </a:endParaRPr>
          </a:p>
          <a:p>
            <a:pPr algn="ctr"/>
            <a:r>
              <a:rPr lang="en-GB" sz="1100" dirty="0" smtClean="0">
                <a:latin typeface="Comic Sans MS" panose="030F0702030302020204" pitchFamily="66" charset="0"/>
              </a:rPr>
              <a:t>KellyAnn Glancy </a:t>
            </a:r>
          </a:p>
          <a:p>
            <a:pPr algn="ctr"/>
            <a:r>
              <a:rPr lang="en-GB" sz="1100" dirty="0" smtClean="0">
                <a:latin typeface="Comic Sans MS" panose="030F0702030302020204" pitchFamily="66" charset="0"/>
              </a:rPr>
              <a:t>Chloe MacLeod</a:t>
            </a:r>
          </a:p>
          <a:p>
            <a:pPr algn="ctr"/>
            <a:r>
              <a:rPr lang="en-GB" sz="1100" dirty="0" smtClean="0">
                <a:latin typeface="Comic Sans MS" panose="030F0702030302020204" pitchFamily="66" charset="0"/>
              </a:rPr>
              <a:t>Karli Graham </a:t>
            </a:r>
          </a:p>
          <a:p>
            <a:pPr algn="ctr"/>
            <a:r>
              <a:rPr lang="en-GB" sz="1100" dirty="0" smtClean="0">
                <a:latin typeface="Comic Sans MS" panose="030F0702030302020204" pitchFamily="66" charset="0"/>
              </a:rPr>
              <a:t>Sarah </a:t>
            </a:r>
            <a:r>
              <a:rPr lang="en-GB" sz="1100" dirty="0">
                <a:latin typeface="Comic Sans MS" panose="030F0702030302020204" pitchFamily="66" charset="0"/>
              </a:rPr>
              <a:t>Jayne McEwan</a:t>
            </a:r>
          </a:p>
          <a:p>
            <a:pPr algn="ctr"/>
            <a:r>
              <a:rPr lang="en-GB" sz="1100" dirty="0">
                <a:latin typeface="Comic Sans MS" panose="030F0702030302020204" pitchFamily="66" charset="0"/>
              </a:rPr>
              <a:t>Julie </a:t>
            </a:r>
            <a:r>
              <a:rPr lang="en-GB" sz="1100" dirty="0" smtClean="0">
                <a:latin typeface="Comic Sans MS" panose="030F0702030302020204" pitchFamily="66" charset="0"/>
              </a:rPr>
              <a:t>McBrearty </a:t>
            </a:r>
          </a:p>
          <a:p>
            <a:pPr algn="ctr"/>
            <a:r>
              <a:rPr lang="en-GB" sz="1100" dirty="0" smtClean="0">
                <a:latin typeface="Comic Sans MS" panose="030F0702030302020204" pitchFamily="66" charset="0"/>
              </a:rPr>
              <a:t>Michelle Murray </a:t>
            </a:r>
          </a:p>
          <a:p>
            <a:pPr algn="ctr"/>
            <a:r>
              <a:rPr lang="en-GB" sz="1100" dirty="0" smtClean="0">
                <a:latin typeface="Comic Sans MS" panose="030F0702030302020204" pitchFamily="66" charset="0"/>
              </a:rPr>
              <a:t>Samantha </a:t>
            </a:r>
            <a:r>
              <a:rPr lang="en-GB" sz="1100" dirty="0">
                <a:latin typeface="Comic Sans MS" panose="030F0702030302020204" pitchFamily="66" charset="0"/>
              </a:rPr>
              <a:t>Logan</a:t>
            </a:r>
          </a:p>
          <a:p>
            <a:pPr algn="ctr"/>
            <a:r>
              <a:rPr lang="en-GB" sz="1100" dirty="0">
                <a:latin typeface="Comic Sans MS" panose="030F0702030302020204" pitchFamily="66" charset="0"/>
              </a:rPr>
              <a:t>Terrey McGhee</a:t>
            </a:r>
          </a:p>
          <a:p>
            <a:pPr algn="ctr"/>
            <a:r>
              <a:rPr lang="en-GB" sz="1100" dirty="0">
                <a:latin typeface="Comic Sans MS" panose="030F0702030302020204" pitchFamily="66" charset="0"/>
              </a:rPr>
              <a:t>Nadine Graham</a:t>
            </a:r>
          </a:p>
          <a:p>
            <a:pPr algn="ctr"/>
            <a:r>
              <a:rPr lang="en-GB" sz="1100" dirty="0">
                <a:latin typeface="Comic Sans MS" panose="030F0702030302020204" pitchFamily="66" charset="0"/>
              </a:rPr>
              <a:t>Susan </a:t>
            </a:r>
            <a:r>
              <a:rPr lang="en-GB" sz="1100" dirty="0" smtClean="0">
                <a:latin typeface="Comic Sans MS" panose="030F0702030302020204" pitchFamily="66" charset="0"/>
              </a:rPr>
              <a:t>Nichol</a:t>
            </a:r>
          </a:p>
          <a:p>
            <a:pPr algn="ctr"/>
            <a:r>
              <a:rPr lang="en-GB" sz="1100" dirty="0" smtClean="0">
                <a:latin typeface="Comic Sans MS" panose="030F0702030302020204" pitchFamily="66" charset="0"/>
              </a:rPr>
              <a:t>Ann McDonald</a:t>
            </a:r>
          </a:p>
          <a:p>
            <a:pPr algn="ctr"/>
            <a:r>
              <a:rPr lang="en-GB" sz="1100" dirty="0" smtClean="0">
                <a:latin typeface="Comic Sans MS" panose="030F0702030302020204" pitchFamily="66" charset="0"/>
              </a:rPr>
              <a:t>Megan Shelton</a:t>
            </a:r>
          </a:p>
          <a:p>
            <a:pPr algn="ctr"/>
            <a:r>
              <a:rPr lang="en-GB" sz="1100" dirty="0" smtClean="0">
                <a:latin typeface="Comic Sans MS" panose="030F0702030302020204" pitchFamily="66" charset="0"/>
              </a:rPr>
              <a:t>Kimberley Stewart</a:t>
            </a:r>
          </a:p>
          <a:p>
            <a:pPr algn="ctr"/>
            <a:r>
              <a:rPr lang="en-GB" sz="1100" dirty="0" smtClean="0">
                <a:latin typeface="Comic Sans MS" panose="030F0702030302020204" pitchFamily="66" charset="0"/>
              </a:rPr>
              <a:t>Jemma </a:t>
            </a:r>
            <a:r>
              <a:rPr lang="en-GB" sz="1100" dirty="0" err="1" smtClean="0">
                <a:latin typeface="Comic Sans MS" panose="030F0702030302020204" pitchFamily="66" charset="0"/>
              </a:rPr>
              <a:t>Macreath</a:t>
            </a:r>
            <a:endParaRPr lang="en-GB" sz="1100" dirty="0">
              <a:latin typeface="Comic Sans MS" panose="030F0702030302020204" pitchFamily="66" charset="0"/>
            </a:endParaRPr>
          </a:p>
          <a:p>
            <a:pPr algn="ctr"/>
            <a:r>
              <a:rPr lang="en-GB" sz="1100" dirty="0">
                <a:latin typeface="Comic Sans MS" panose="030F0702030302020204" pitchFamily="66" charset="0"/>
              </a:rPr>
              <a:t>Beth Larkin</a:t>
            </a:r>
          </a:p>
          <a:p>
            <a:pPr algn="ctr"/>
            <a:r>
              <a:rPr lang="en-GB" sz="1100" dirty="0">
                <a:latin typeface="Comic Sans MS" panose="030F0702030302020204" pitchFamily="66" charset="0"/>
              </a:rPr>
              <a:t>Simone </a:t>
            </a:r>
            <a:r>
              <a:rPr lang="en-GB" sz="1100" dirty="0" smtClean="0">
                <a:latin typeface="Comic Sans MS" panose="030F0702030302020204" pitchFamily="66" charset="0"/>
              </a:rPr>
              <a:t>Sharpe</a:t>
            </a:r>
          </a:p>
          <a:p>
            <a:pPr algn="ctr"/>
            <a:r>
              <a:rPr lang="en-GB" sz="1100" dirty="0" smtClean="0">
                <a:latin typeface="Comic Sans MS" panose="030F0702030302020204" pitchFamily="66" charset="0"/>
              </a:rPr>
              <a:t>Jo Corrigan</a:t>
            </a:r>
            <a:endParaRPr lang="en-GB" sz="1100" dirty="0">
              <a:latin typeface="Comic Sans MS" panose="030F0702030302020204" pitchFamily="66" charset="0"/>
            </a:endParaRPr>
          </a:p>
          <a:p>
            <a:endParaRPr lang="en-GB" sz="1050" dirty="0" smtClean="0">
              <a:latin typeface="Comic Sans MS" panose="030F0702030302020204" pitchFamily="66" charset="0"/>
            </a:endParaRPr>
          </a:p>
        </p:txBody>
      </p:sp>
      <p:sp>
        <p:nvSpPr>
          <p:cNvPr id="10" name="TextBox 9"/>
          <p:cNvSpPr txBox="1"/>
          <p:nvPr/>
        </p:nvSpPr>
        <p:spPr>
          <a:xfrm>
            <a:off x="2507206" y="2287993"/>
            <a:ext cx="2181432" cy="4570482"/>
          </a:xfrm>
          <a:prstGeom prst="rect">
            <a:avLst/>
          </a:prstGeom>
          <a:noFill/>
        </p:spPr>
        <p:txBody>
          <a:bodyPr wrap="square" rtlCol="0">
            <a:spAutoFit/>
          </a:bodyPr>
          <a:lstStyle/>
          <a:p>
            <a:r>
              <a:rPr lang="en-GB" sz="1200" u="sng" dirty="0" smtClean="0">
                <a:latin typeface="Comic Sans MS" panose="030F0702030302020204" pitchFamily="66" charset="0"/>
              </a:rPr>
              <a:t>Equity and Excellence Lead</a:t>
            </a:r>
          </a:p>
          <a:p>
            <a:r>
              <a:rPr lang="en-GB" sz="1100" dirty="0" smtClean="0">
                <a:latin typeface="Comic Sans MS" panose="030F0702030302020204" pitchFamily="66" charset="0"/>
              </a:rPr>
              <a:t>Gillian Moore</a:t>
            </a:r>
          </a:p>
          <a:p>
            <a:endParaRPr lang="en-GB" sz="1100" dirty="0" smtClean="0">
              <a:latin typeface="Comic Sans MS" panose="030F0702030302020204" pitchFamily="66" charset="0"/>
            </a:endParaRPr>
          </a:p>
          <a:p>
            <a:r>
              <a:rPr lang="en-GB" sz="1200" i="1" u="sng" dirty="0" smtClean="0">
                <a:latin typeface="Comic Sans MS" panose="030F0702030302020204" pitchFamily="66" charset="0"/>
              </a:rPr>
              <a:t>Support Assistants</a:t>
            </a:r>
            <a:endParaRPr lang="en-GB" sz="1200" dirty="0">
              <a:latin typeface="Comic Sans MS" panose="030F0702030302020204" pitchFamily="66" charset="0"/>
            </a:endParaRPr>
          </a:p>
          <a:p>
            <a:r>
              <a:rPr lang="en-GB" sz="1100" dirty="0" smtClean="0">
                <a:latin typeface="Comic Sans MS" panose="030F0702030302020204" pitchFamily="66" charset="0"/>
              </a:rPr>
              <a:t>Stacey Mc Watters</a:t>
            </a:r>
          </a:p>
          <a:p>
            <a:r>
              <a:rPr lang="en-GB" sz="1100" dirty="0" smtClean="0">
                <a:latin typeface="Comic Sans MS" panose="030F0702030302020204" pitchFamily="66" charset="0"/>
              </a:rPr>
              <a:t>Arlene Williamson</a:t>
            </a:r>
          </a:p>
          <a:p>
            <a:r>
              <a:rPr lang="en-GB" sz="1100" dirty="0" smtClean="0">
                <a:latin typeface="Comic Sans MS" panose="030F0702030302020204" pitchFamily="66" charset="0"/>
              </a:rPr>
              <a:t>Emma Murray</a:t>
            </a:r>
            <a:endParaRPr lang="en-GB" sz="1100" dirty="0">
              <a:latin typeface="Comic Sans MS" panose="030F0702030302020204" pitchFamily="66" charset="0"/>
            </a:endParaRPr>
          </a:p>
          <a:p>
            <a:r>
              <a:rPr lang="en-GB" sz="1100" dirty="0">
                <a:latin typeface="Comic Sans MS" panose="030F0702030302020204" pitchFamily="66" charset="0"/>
              </a:rPr>
              <a:t> </a:t>
            </a:r>
          </a:p>
          <a:p>
            <a:r>
              <a:rPr lang="en-GB" sz="1200" i="1" u="sng" dirty="0">
                <a:latin typeface="Comic Sans MS" panose="030F0702030302020204" pitchFamily="66" charset="0"/>
              </a:rPr>
              <a:t>Clerical </a:t>
            </a:r>
            <a:r>
              <a:rPr lang="en-GB" sz="1200" i="1" u="sng" dirty="0" smtClean="0">
                <a:latin typeface="Comic Sans MS" panose="030F0702030302020204" pitchFamily="66" charset="0"/>
              </a:rPr>
              <a:t>Assistant</a:t>
            </a:r>
            <a:endParaRPr lang="en-GB" sz="1200" i="1" u="sng" dirty="0">
              <a:latin typeface="Comic Sans MS" panose="030F0702030302020204" pitchFamily="66" charset="0"/>
            </a:endParaRPr>
          </a:p>
          <a:p>
            <a:r>
              <a:rPr lang="en-GB" sz="1100" i="1" dirty="0" smtClean="0">
                <a:latin typeface="Comic Sans MS" panose="030F0702030302020204" pitchFamily="66" charset="0"/>
              </a:rPr>
              <a:t>Heather McGill</a:t>
            </a:r>
            <a:endParaRPr lang="en-GB" sz="1100" dirty="0" smtClean="0">
              <a:latin typeface="Comic Sans MS" panose="030F0702030302020204" pitchFamily="66" charset="0"/>
            </a:endParaRPr>
          </a:p>
          <a:p>
            <a:r>
              <a:rPr lang="en-GB" sz="1100" dirty="0" smtClean="0">
                <a:latin typeface="Comic Sans MS" panose="030F0702030302020204" pitchFamily="66" charset="0"/>
              </a:rPr>
              <a:t>Mark Cuff</a:t>
            </a:r>
            <a:endParaRPr lang="en-GB" sz="1100" dirty="0">
              <a:latin typeface="Comic Sans MS" panose="030F0702030302020204" pitchFamily="66" charset="0"/>
            </a:endParaRPr>
          </a:p>
          <a:p>
            <a:r>
              <a:rPr lang="en-GB" sz="1100" dirty="0">
                <a:latin typeface="Comic Sans MS" panose="030F0702030302020204" pitchFamily="66" charset="0"/>
              </a:rPr>
              <a:t> </a:t>
            </a:r>
          </a:p>
          <a:p>
            <a:r>
              <a:rPr lang="en-GB" sz="1200" i="1" u="sng" dirty="0" smtClean="0">
                <a:latin typeface="Comic Sans MS" panose="030F0702030302020204" pitchFamily="66" charset="0"/>
              </a:rPr>
              <a:t>Caretaker </a:t>
            </a:r>
            <a:r>
              <a:rPr lang="en-GB" sz="1100" b="1" i="1" u="sng" dirty="0" smtClean="0">
                <a:latin typeface="Comic Sans MS" panose="030F0702030302020204" pitchFamily="66" charset="0"/>
              </a:rPr>
              <a:t> </a:t>
            </a:r>
          </a:p>
          <a:p>
            <a:r>
              <a:rPr lang="en-GB" sz="1100" dirty="0" smtClean="0">
                <a:latin typeface="Comic Sans MS" panose="030F0702030302020204" pitchFamily="66" charset="0"/>
              </a:rPr>
              <a:t>Reece Weir</a:t>
            </a:r>
          </a:p>
          <a:p>
            <a:endParaRPr lang="en-GB" sz="1100" dirty="0" smtClean="0">
              <a:latin typeface="Comic Sans MS" panose="030F0702030302020204" pitchFamily="66" charset="0"/>
            </a:endParaRPr>
          </a:p>
          <a:p>
            <a:r>
              <a:rPr lang="en-GB" sz="1200" i="1" u="sng" dirty="0" smtClean="0">
                <a:latin typeface="Comic Sans MS" panose="030F0702030302020204" pitchFamily="66" charset="0"/>
              </a:rPr>
              <a:t>Cleaner </a:t>
            </a:r>
            <a:r>
              <a:rPr lang="en-GB" sz="1200" dirty="0" smtClean="0">
                <a:latin typeface="Comic Sans MS" panose="030F0702030302020204" pitchFamily="66" charset="0"/>
              </a:rPr>
              <a:t> </a:t>
            </a:r>
            <a:r>
              <a:rPr lang="en-GB" sz="1100" dirty="0" smtClean="0">
                <a:latin typeface="Comic Sans MS" panose="030F0702030302020204" pitchFamily="66" charset="0"/>
              </a:rPr>
              <a:t>  </a:t>
            </a:r>
          </a:p>
          <a:p>
            <a:r>
              <a:rPr lang="en-GB" sz="1100" dirty="0" smtClean="0">
                <a:latin typeface="Comic Sans MS" panose="030F0702030302020204" pitchFamily="66" charset="0"/>
              </a:rPr>
              <a:t>Karen Gregory</a:t>
            </a:r>
          </a:p>
          <a:p>
            <a:r>
              <a:rPr lang="en-GB" sz="1100" dirty="0">
                <a:latin typeface="Comic Sans MS" panose="030F0702030302020204" pitchFamily="66" charset="0"/>
              </a:rPr>
              <a:t>Marai </a:t>
            </a:r>
            <a:r>
              <a:rPr lang="en-GB" sz="1100" dirty="0" err="1">
                <a:latin typeface="Comic Sans MS" panose="030F0702030302020204" pitchFamily="66" charset="0"/>
              </a:rPr>
              <a:t>Carswell</a:t>
            </a:r>
            <a:endParaRPr lang="en-GB" sz="1100" dirty="0">
              <a:latin typeface="Comic Sans MS" panose="030F0702030302020204" pitchFamily="66" charset="0"/>
            </a:endParaRPr>
          </a:p>
          <a:p>
            <a:r>
              <a:rPr lang="en-GB" sz="1200" dirty="0" smtClean="0">
                <a:latin typeface="Comic Sans MS" panose="030F0702030302020204" pitchFamily="66" charset="0"/>
              </a:rPr>
              <a:t>   </a:t>
            </a:r>
            <a:endParaRPr lang="en-GB" sz="1200" dirty="0">
              <a:latin typeface="Comic Sans MS" panose="030F0702030302020204" pitchFamily="66" charset="0"/>
            </a:endParaRPr>
          </a:p>
          <a:p>
            <a:r>
              <a:rPr lang="en-GB" sz="1200" i="1" u="sng" dirty="0">
                <a:latin typeface="Comic Sans MS" panose="030F0702030302020204" pitchFamily="66" charset="0"/>
              </a:rPr>
              <a:t>Catering </a:t>
            </a:r>
            <a:r>
              <a:rPr lang="en-GB" sz="1200" i="1" u="sng" dirty="0" smtClean="0">
                <a:latin typeface="Comic Sans MS" panose="030F0702030302020204" pitchFamily="66" charset="0"/>
              </a:rPr>
              <a:t>Assistant   </a:t>
            </a:r>
          </a:p>
          <a:p>
            <a:r>
              <a:rPr lang="en-GB" sz="1100" dirty="0" smtClean="0">
                <a:latin typeface="Comic Sans MS" panose="030F0702030302020204" pitchFamily="66" charset="0"/>
              </a:rPr>
              <a:t>Lindsay Rennie</a:t>
            </a:r>
          </a:p>
          <a:p>
            <a:r>
              <a:rPr lang="en-GB" sz="1100" dirty="0" smtClean="0">
                <a:latin typeface="Comic Sans MS" panose="030F0702030302020204" pitchFamily="66" charset="0"/>
              </a:rPr>
              <a:t>Kayleigh </a:t>
            </a:r>
          </a:p>
          <a:p>
            <a:r>
              <a:rPr lang="en-GB" sz="1100" dirty="0" smtClean="0">
                <a:latin typeface="Comic Sans MS" panose="030F0702030302020204" pitchFamily="66" charset="0"/>
              </a:rPr>
              <a:t>Rebecca O’Donnell</a:t>
            </a:r>
            <a:endParaRPr lang="en-GB" sz="1100" dirty="0">
              <a:latin typeface="Comic Sans MS" panose="030F0702030302020204" pitchFamily="66" charset="0"/>
            </a:endParaRPr>
          </a:p>
          <a:p>
            <a:endParaRPr lang="en-GB" sz="1000" b="1" dirty="0">
              <a:latin typeface="Comic Sans MS" panose="030F0702030302020204" pitchFamily="66" charset="0"/>
            </a:endParaRPr>
          </a:p>
          <a:p>
            <a:endParaRPr lang="en-GB" sz="1000" b="1" dirty="0">
              <a:latin typeface="Comic Sans MS" panose="030F0702030302020204" pitchFamily="66" charset="0"/>
            </a:endParaRPr>
          </a:p>
        </p:txBody>
      </p:sp>
      <p:sp>
        <p:nvSpPr>
          <p:cNvPr id="13" name="TextBox 12"/>
          <p:cNvSpPr txBox="1"/>
          <p:nvPr/>
        </p:nvSpPr>
        <p:spPr>
          <a:xfrm>
            <a:off x="3144067" y="101383"/>
            <a:ext cx="2376264" cy="338554"/>
          </a:xfrm>
          <a:prstGeom prst="rect">
            <a:avLst/>
          </a:prstGeom>
          <a:noFill/>
        </p:spPr>
        <p:txBody>
          <a:bodyPr wrap="square" rtlCol="0">
            <a:spAutoFit/>
          </a:bodyPr>
          <a:lstStyle/>
          <a:p>
            <a:pPr algn="ctr"/>
            <a:r>
              <a:rPr lang="en-GB" sz="1600" dirty="0" smtClean="0">
                <a:latin typeface="Comic Sans MS" panose="030F0702030302020204" pitchFamily="66" charset="0"/>
              </a:rPr>
              <a:t>Our Staff Team</a:t>
            </a:r>
            <a:endParaRPr lang="en-GB" sz="1600" dirty="0">
              <a:latin typeface="Comic Sans MS" panose="030F0702030302020204" pitchFamily="66"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0671" y="660781"/>
            <a:ext cx="2001769" cy="1627212"/>
          </a:xfrm>
          <a:prstGeom prst="rect">
            <a:avLst/>
          </a:prstGeom>
          <a:ln>
            <a:noFill/>
          </a:ln>
          <a:effectLst>
            <a:softEdge rad="11250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5397" y="4809073"/>
            <a:ext cx="2140553" cy="1605415"/>
          </a:xfrm>
          <a:prstGeom prst="rect">
            <a:avLst/>
          </a:prstGeom>
          <a:ln>
            <a:noFill/>
          </a:ln>
          <a:effectLst>
            <a:softEdge rad="112500"/>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9938" y="2375697"/>
            <a:ext cx="1623419" cy="2164559"/>
          </a:xfrm>
          <a:prstGeom prst="rect">
            <a:avLst/>
          </a:prstGeom>
          <a:ln>
            <a:noFill/>
          </a:ln>
          <a:effectLst>
            <a:softEdge rad="112500"/>
          </a:effectLst>
        </p:spPr>
      </p:pic>
    </p:spTree>
    <p:extLst>
      <p:ext uri="{BB962C8B-B14F-4D97-AF65-F5344CB8AC3E}">
        <p14:creationId xmlns:p14="http://schemas.microsoft.com/office/powerpoint/2010/main" val="179516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00903"/>
            <a:ext cx="8640960" cy="6478697"/>
          </a:xfrm>
          <a:prstGeom prst="rect">
            <a:avLst/>
          </a:prstGeom>
        </p:spPr>
        <p:txBody>
          <a:bodyPr wrap="square">
            <a:spAutoFit/>
          </a:bodyPr>
          <a:lstStyle/>
          <a:p>
            <a:pPr algn="ctr"/>
            <a:endParaRPr lang="en-GB" sz="1100" b="1" u="sng" dirty="0" smtClean="0">
              <a:latin typeface="Comic Sans MS" panose="030F0702030302020204" pitchFamily="66" charset="0"/>
            </a:endParaRPr>
          </a:p>
          <a:p>
            <a:pPr algn="ctr"/>
            <a:endParaRPr lang="en-GB" sz="1100" b="1" u="sng" dirty="0">
              <a:latin typeface="Comic Sans MS" panose="030F0702030302020204" pitchFamily="66" charset="0"/>
            </a:endParaRPr>
          </a:p>
          <a:p>
            <a:pPr algn="ctr"/>
            <a:r>
              <a:rPr lang="en-GB" sz="1400" b="1" u="sng" dirty="0" smtClean="0">
                <a:latin typeface="Comic Sans MS" panose="030F0702030302020204" pitchFamily="66" charset="0"/>
              </a:rPr>
              <a:t>Establishment Information</a:t>
            </a:r>
          </a:p>
          <a:p>
            <a:pPr algn="ctr"/>
            <a:endParaRPr lang="en-GB" sz="1400" dirty="0">
              <a:latin typeface="Comic Sans MS" panose="030F0702030302020204" pitchFamily="66" charset="0"/>
            </a:endParaRPr>
          </a:p>
          <a:p>
            <a:pPr algn="ctr"/>
            <a:r>
              <a:rPr lang="en-GB" sz="1200" dirty="0" smtClean="0">
                <a:latin typeface="Comic Sans MS" panose="030F0702030302020204" pitchFamily="66" charset="0"/>
              </a:rPr>
              <a:t>Rainbow </a:t>
            </a:r>
            <a:r>
              <a:rPr lang="en-GB" sz="1200" dirty="0">
                <a:latin typeface="Comic Sans MS" panose="030F0702030302020204" pitchFamily="66" charset="0"/>
              </a:rPr>
              <a:t>Family Centre</a:t>
            </a:r>
          </a:p>
          <a:p>
            <a:pPr algn="ctr"/>
            <a:r>
              <a:rPr lang="en-GB" sz="1200" dirty="0" err="1">
                <a:latin typeface="Comic Sans MS" panose="030F0702030302020204" pitchFamily="66" charset="0"/>
              </a:rPr>
              <a:t>Oronsay</a:t>
            </a:r>
            <a:r>
              <a:rPr lang="en-GB" sz="1200" dirty="0">
                <a:latin typeface="Comic Sans MS" panose="030F0702030302020204" pitchFamily="66" charset="0"/>
              </a:rPr>
              <a:t> Avenue</a:t>
            </a:r>
          </a:p>
          <a:p>
            <a:pPr algn="ctr"/>
            <a:r>
              <a:rPr lang="en-GB" sz="1200" dirty="0">
                <a:latin typeface="Comic Sans MS" panose="030F0702030302020204" pitchFamily="66" charset="0"/>
              </a:rPr>
              <a:t>PORT GLASGOW</a:t>
            </a:r>
          </a:p>
          <a:p>
            <a:pPr algn="ctr"/>
            <a:r>
              <a:rPr lang="en-GB" sz="1200" dirty="0">
                <a:latin typeface="Comic Sans MS" panose="030F0702030302020204" pitchFamily="66" charset="0"/>
              </a:rPr>
              <a:t>Inverclyde</a:t>
            </a:r>
          </a:p>
          <a:p>
            <a:pPr algn="ctr"/>
            <a:r>
              <a:rPr lang="en-GB" sz="1200" dirty="0">
                <a:latin typeface="Comic Sans MS" panose="030F0702030302020204" pitchFamily="66" charset="0"/>
              </a:rPr>
              <a:t>PA14 6DY</a:t>
            </a:r>
          </a:p>
          <a:p>
            <a:pPr algn="ctr"/>
            <a:r>
              <a:rPr lang="en-GB" sz="1200" dirty="0">
                <a:latin typeface="Comic Sans MS" panose="030F0702030302020204" pitchFamily="66" charset="0"/>
              </a:rPr>
              <a:t>Tel:  01475 </a:t>
            </a:r>
            <a:r>
              <a:rPr lang="en-GB" sz="1200" dirty="0" smtClean="0">
                <a:latin typeface="Comic Sans MS" panose="030F0702030302020204" pitchFamily="66" charset="0"/>
              </a:rPr>
              <a:t>715724</a:t>
            </a:r>
          </a:p>
          <a:p>
            <a:pPr algn="ctr"/>
            <a:endParaRPr lang="en-GB" sz="1200" dirty="0">
              <a:latin typeface="Comic Sans MS" panose="030F0702030302020204" pitchFamily="66" charset="0"/>
            </a:endParaRPr>
          </a:p>
          <a:p>
            <a:pPr algn="ctr"/>
            <a:r>
              <a:rPr lang="en-GB" sz="1200" dirty="0" smtClean="0">
                <a:latin typeface="Comic Sans MS" panose="030F0702030302020204" pitchFamily="66" charset="0"/>
              </a:rPr>
              <a:t>Email: </a:t>
            </a:r>
            <a:r>
              <a:rPr lang="en-US" sz="1200" dirty="0" smtClean="0">
                <a:latin typeface="Comic Sans MS" panose="030F0702030302020204" pitchFamily="66" charset="0"/>
              </a:rPr>
              <a:t>Office@rainbowfamily.inverclyde.sch.uk</a:t>
            </a:r>
            <a:endParaRPr lang="en-US" sz="1200" dirty="0">
              <a:latin typeface="Comic Sans MS" panose="030F0702030302020204" pitchFamily="66" charset="0"/>
            </a:endParaRPr>
          </a:p>
          <a:p>
            <a:pPr algn="ctr"/>
            <a:r>
              <a:rPr lang="en-GB" sz="1200" dirty="0" smtClean="0">
                <a:latin typeface="Comic Sans MS" panose="030F0702030302020204" pitchFamily="66" charset="0"/>
              </a:rPr>
              <a:t> Website</a:t>
            </a:r>
            <a:r>
              <a:rPr lang="en-GB" sz="1200" dirty="0">
                <a:latin typeface="Comic Sans MS" panose="030F0702030302020204" pitchFamily="66" charset="0"/>
              </a:rPr>
              <a:t>: https://blogs.glowscotland.org.uk/in/rainbowfamilycentre/ </a:t>
            </a:r>
          </a:p>
          <a:p>
            <a:r>
              <a:rPr lang="en-GB" sz="1000" dirty="0">
                <a:latin typeface="Comic Sans MS" panose="030F0702030302020204" pitchFamily="66" charset="0"/>
              </a:rPr>
              <a:t> </a:t>
            </a:r>
          </a:p>
          <a:p>
            <a:endParaRPr lang="en-GB" sz="1000" u="sng" dirty="0" smtClean="0">
              <a:latin typeface="Comic Sans MS" panose="030F0702030302020204" pitchFamily="66" charset="0"/>
            </a:endParaRPr>
          </a:p>
          <a:p>
            <a:endParaRPr lang="en-GB" sz="1000" u="sng" dirty="0">
              <a:latin typeface="Comic Sans MS" panose="030F0702030302020204" pitchFamily="66" charset="0"/>
            </a:endParaRPr>
          </a:p>
          <a:p>
            <a:endParaRPr lang="en-GB" sz="1000" u="sng" dirty="0" smtClean="0">
              <a:latin typeface="Comic Sans MS" panose="030F0702030302020204" pitchFamily="66" charset="0"/>
            </a:endParaRPr>
          </a:p>
          <a:p>
            <a:endParaRPr lang="en-GB" sz="1000" u="sng" dirty="0">
              <a:latin typeface="Comic Sans MS" panose="030F0702030302020204" pitchFamily="66" charset="0"/>
            </a:endParaRPr>
          </a:p>
          <a:p>
            <a:endParaRPr lang="en-GB" sz="1000" u="sng" dirty="0" smtClean="0">
              <a:latin typeface="Comic Sans MS" panose="030F0702030302020204" pitchFamily="66" charset="0"/>
            </a:endParaRPr>
          </a:p>
          <a:p>
            <a:r>
              <a:rPr lang="en-GB" sz="1200" u="sng" dirty="0" smtClean="0">
                <a:latin typeface="Comic Sans MS" panose="030F0702030302020204" pitchFamily="66" charset="0"/>
              </a:rPr>
              <a:t>Number </a:t>
            </a:r>
            <a:r>
              <a:rPr lang="en-GB" sz="1200" u="sng" dirty="0">
                <a:latin typeface="Comic Sans MS" panose="030F0702030302020204" pitchFamily="66" charset="0"/>
              </a:rPr>
              <a:t>of </a:t>
            </a:r>
            <a:r>
              <a:rPr lang="en-GB" sz="1200" u="sng" dirty="0" smtClean="0">
                <a:latin typeface="Comic Sans MS" panose="030F0702030302020204" pitchFamily="66" charset="0"/>
              </a:rPr>
              <a:t>Children</a:t>
            </a:r>
          </a:p>
          <a:p>
            <a:endParaRPr lang="en-GB" sz="1200" u="sng" dirty="0" smtClean="0">
              <a:latin typeface="Comic Sans MS" panose="030F0702030302020204" pitchFamily="66" charset="0"/>
            </a:endParaRPr>
          </a:p>
          <a:p>
            <a:r>
              <a:rPr lang="en-GB" sz="1200" u="sng" dirty="0" smtClean="0">
                <a:latin typeface="Comic Sans MS" panose="030F0702030302020204" pitchFamily="66" charset="0"/>
              </a:rPr>
              <a:t>To provide care service to a maximum of 157 children</a:t>
            </a:r>
          </a:p>
          <a:p>
            <a:endParaRPr lang="en-GB" sz="1200" b="1" u="sng" dirty="0" smtClean="0">
              <a:latin typeface="Comic Sans MS" panose="030F0702030302020204" pitchFamily="66" charset="0"/>
            </a:endParaRPr>
          </a:p>
          <a:p>
            <a:r>
              <a:rPr lang="en-GB" sz="1200" dirty="0" smtClean="0">
                <a:latin typeface="Comic Sans MS" panose="030F0702030302020204" pitchFamily="66" charset="0"/>
              </a:rPr>
              <a:t>112 full </a:t>
            </a:r>
            <a:r>
              <a:rPr lang="en-GB" sz="1200" dirty="0">
                <a:latin typeface="Comic Sans MS" panose="030F0702030302020204" pitchFamily="66" charset="0"/>
              </a:rPr>
              <a:t>time equivalent 3/5 years </a:t>
            </a:r>
          </a:p>
          <a:p>
            <a:r>
              <a:rPr lang="en-GB" sz="1200" dirty="0">
                <a:latin typeface="Comic Sans MS" panose="030F0702030302020204" pitchFamily="66" charset="0"/>
              </a:rPr>
              <a:t> </a:t>
            </a:r>
          </a:p>
          <a:p>
            <a:r>
              <a:rPr lang="en-GB" sz="1200" dirty="0">
                <a:latin typeface="Comic Sans MS" panose="030F0702030302020204" pitchFamily="66" charset="0"/>
              </a:rPr>
              <a:t>15 full time equivalent 2/3 years</a:t>
            </a:r>
          </a:p>
          <a:p>
            <a:r>
              <a:rPr lang="en-GB" sz="1200" dirty="0">
                <a:latin typeface="Comic Sans MS" panose="030F0702030302020204" pitchFamily="66" charset="0"/>
              </a:rPr>
              <a:t> </a:t>
            </a:r>
          </a:p>
          <a:p>
            <a:r>
              <a:rPr lang="en-GB" sz="1200" dirty="0">
                <a:latin typeface="Comic Sans MS" panose="030F0702030302020204" pitchFamily="66" charset="0"/>
              </a:rPr>
              <a:t>6 full time equivalent 0/2 years</a:t>
            </a:r>
          </a:p>
          <a:p>
            <a:r>
              <a:rPr lang="en-GB" sz="1000" dirty="0">
                <a:latin typeface="Comic Sans MS" panose="030F0702030302020204" pitchFamily="66" charset="0"/>
              </a:rPr>
              <a:t> </a:t>
            </a:r>
          </a:p>
          <a:p>
            <a:pPr algn="ctr"/>
            <a:endParaRPr lang="en-GB" sz="1100" u="sng" dirty="0" smtClean="0">
              <a:latin typeface="Comic Sans MS" panose="030F0702030302020204" pitchFamily="66" charset="0"/>
            </a:endParaRPr>
          </a:p>
          <a:p>
            <a:pPr algn="ctr"/>
            <a:endParaRPr lang="en-GB" sz="1100" u="sng" dirty="0" smtClean="0">
              <a:latin typeface="Comic Sans MS" panose="030F0702030302020204" pitchFamily="66" charset="0"/>
            </a:endParaRPr>
          </a:p>
          <a:p>
            <a:pPr algn="ctr"/>
            <a:endParaRPr lang="en-GB" sz="1100" u="sng" dirty="0">
              <a:latin typeface="Comic Sans MS" panose="030F0702030302020204" pitchFamily="66" charset="0"/>
            </a:endParaRPr>
          </a:p>
          <a:p>
            <a:r>
              <a:rPr lang="en-GB" sz="1000" dirty="0">
                <a:latin typeface="Comic Sans MS" panose="030F0702030302020204" pitchFamily="66" charset="0"/>
              </a:rPr>
              <a:t> </a:t>
            </a:r>
          </a:p>
          <a:p>
            <a:r>
              <a:rPr lang="en-GB" dirty="0"/>
              <a:t/>
            </a:r>
            <a:br>
              <a:rPr lang="en-GB" dirty="0"/>
            </a:br>
            <a:endParaRPr lang="en-GB" dirty="0"/>
          </a:p>
        </p:txBody>
      </p:sp>
      <p:pic>
        <p:nvPicPr>
          <p:cNvPr id="7" name="Picture 3"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1856411" cy="1296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a:blip r:embed="rId3"/>
          <a:stretch>
            <a:fillRect/>
          </a:stretch>
        </p:blipFill>
        <p:spPr>
          <a:xfrm>
            <a:off x="152017" y="118924"/>
            <a:ext cx="8839966" cy="665131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3068959"/>
            <a:ext cx="2499742" cy="3024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11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284"/>
            <a:ext cx="9036496" cy="461665"/>
          </a:xfrm>
          <a:prstGeom prst="rect">
            <a:avLst/>
          </a:prstGeom>
        </p:spPr>
        <p:txBody>
          <a:bodyPr wrap="square">
            <a:spAutoFit/>
          </a:bodyPr>
          <a:lstStyle/>
          <a:p>
            <a:r>
              <a:rPr lang="en-GB" sz="1400" b="1" dirty="0">
                <a:latin typeface="Comic Sans MS" panose="030F0702030302020204" pitchFamily="66" charset="0"/>
              </a:rPr>
              <a:t> </a:t>
            </a:r>
            <a:endParaRPr lang="en-GB" sz="1400" dirty="0">
              <a:latin typeface="Comic Sans MS" panose="030F0702030302020204" pitchFamily="66" charset="0"/>
            </a:endParaRPr>
          </a:p>
          <a:p>
            <a:r>
              <a:rPr lang="en-GB" sz="1000" b="1" dirty="0">
                <a:latin typeface="Comic Sans MS" panose="030F0702030302020204" pitchFamily="66" charset="0"/>
              </a:rPr>
              <a:t> </a:t>
            </a:r>
            <a:endParaRPr lang="en-GB" sz="1000" dirty="0">
              <a:latin typeface="Comic Sans MS" panose="030F0702030302020204" pitchFamily="66" charset="0"/>
            </a:endParaRPr>
          </a:p>
        </p:txBody>
      </p:sp>
      <p:pic>
        <p:nvPicPr>
          <p:cNvPr id="8" name="Picture 7"/>
          <p:cNvPicPr>
            <a:picLocks noChangeAspect="1"/>
          </p:cNvPicPr>
          <p:nvPr/>
        </p:nvPicPr>
        <p:blipFill>
          <a:blip r:embed="rId3"/>
          <a:stretch>
            <a:fillRect/>
          </a:stretch>
        </p:blipFill>
        <p:spPr>
          <a:xfrm>
            <a:off x="251520" y="253116"/>
            <a:ext cx="8640960" cy="6416244"/>
          </a:xfrm>
          <a:prstGeom prst="rect">
            <a:avLst/>
          </a:prstGeom>
        </p:spPr>
      </p:pic>
      <p:sp>
        <p:nvSpPr>
          <p:cNvPr id="3" name="Rectangle 2"/>
          <p:cNvSpPr/>
          <p:nvPr/>
        </p:nvSpPr>
        <p:spPr>
          <a:xfrm>
            <a:off x="2051720" y="253116"/>
            <a:ext cx="4572000" cy="646331"/>
          </a:xfrm>
          <a:prstGeom prst="rect">
            <a:avLst/>
          </a:prstGeom>
        </p:spPr>
        <p:txBody>
          <a:bodyPr>
            <a:spAutoFit/>
          </a:bodyPr>
          <a:lstStyle/>
          <a:p>
            <a:pPr algn="ctr"/>
            <a:r>
              <a:rPr lang="en-GB" i="1" dirty="0"/>
              <a:t>Rainbow Family Centre’s </a:t>
            </a:r>
            <a:endParaRPr lang="en-GB" i="1" dirty="0" smtClean="0"/>
          </a:p>
          <a:p>
            <a:pPr algn="ctr"/>
            <a:r>
              <a:rPr lang="en-GB" i="1" dirty="0" smtClean="0"/>
              <a:t>Vision</a:t>
            </a:r>
            <a:r>
              <a:rPr lang="en-GB" i="1" dirty="0"/>
              <a:t>, </a:t>
            </a:r>
            <a:r>
              <a:rPr lang="en-GB" i="1" dirty="0" smtClean="0"/>
              <a:t>Values </a:t>
            </a:r>
            <a:r>
              <a:rPr lang="en-GB" i="1" dirty="0"/>
              <a:t>and Aims</a:t>
            </a:r>
          </a:p>
        </p:txBody>
      </p:sp>
      <p:pic>
        <p:nvPicPr>
          <p:cNvPr id="6" name="Picture 2" descr="rainbow_clipart_6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59" y="999125"/>
            <a:ext cx="1036328" cy="82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 descr="rainbow_clipart_6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51" y="1073671"/>
            <a:ext cx="943145" cy="754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823777" y="2120525"/>
            <a:ext cx="7416824" cy="3962385"/>
          </a:xfrm>
          <a:prstGeom prst="rect">
            <a:avLst/>
          </a:prstGeom>
          <a:noFill/>
        </p:spPr>
        <p:txBody>
          <a:bodyPr wrap="square" rtlCol="0">
            <a:spAutoFit/>
          </a:bodyPr>
          <a:lstStyle/>
          <a:p>
            <a:endParaRPr lang="en-GB" dirty="0"/>
          </a:p>
        </p:txBody>
      </p:sp>
      <p:sp>
        <p:nvSpPr>
          <p:cNvPr id="10" name="TextBox 9"/>
          <p:cNvSpPr txBox="1"/>
          <p:nvPr/>
        </p:nvSpPr>
        <p:spPr>
          <a:xfrm>
            <a:off x="934270" y="2377674"/>
            <a:ext cx="7306331" cy="4339650"/>
          </a:xfrm>
          <a:prstGeom prst="rect">
            <a:avLst/>
          </a:prstGeom>
          <a:noFill/>
        </p:spPr>
        <p:txBody>
          <a:bodyPr wrap="square" rtlCol="0">
            <a:spAutoFit/>
          </a:bodyPr>
          <a:lstStyle/>
          <a:p>
            <a:pPr fontAlgn="base"/>
            <a:r>
              <a:rPr lang="en-GB" sz="1400" b="1" dirty="0"/>
              <a:t>We aim to achieve this through:</a:t>
            </a:r>
            <a:endParaRPr lang="en-GB" sz="1400" dirty="0"/>
          </a:p>
          <a:p>
            <a:pPr fontAlgn="base"/>
            <a:r>
              <a:rPr lang="en-GB" sz="1400" b="1" dirty="0"/>
              <a:t> </a:t>
            </a:r>
            <a:endParaRPr lang="en-GB" sz="1400" dirty="0"/>
          </a:p>
          <a:p>
            <a:pPr fontAlgn="base"/>
            <a:r>
              <a:rPr lang="en-GB" sz="1400" b="1" dirty="0"/>
              <a:t>Play Based Exploration – </a:t>
            </a:r>
            <a:r>
              <a:rPr lang="en-GB" sz="1400" dirty="0"/>
              <a:t>We encourage learning through play, to foster independence, feed their curiosity and enhance their love of discovery.</a:t>
            </a:r>
          </a:p>
          <a:p>
            <a:pPr fontAlgn="base"/>
            <a:r>
              <a:rPr lang="en-GB" sz="1400" dirty="0"/>
              <a:t> </a:t>
            </a:r>
          </a:p>
          <a:p>
            <a:pPr fontAlgn="base"/>
            <a:r>
              <a:rPr lang="en-GB" sz="1400" b="1" dirty="0"/>
              <a:t>Partnerships</a:t>
            </a:r>
            <a:r>
              <a:rPr lang="en-GB" sz="1400" dirty="0"/>
              <a:t> – We work closely with our families, local support initiatives, professionals and outside agencies to best support our children’s development.</a:t>
            </a:r>
          </a:p>
          <a:p>
            <a:pPr fontAlgn="base"/>
            <a:r>
              <a:rPr lang="en-GB" sz="1400" dirty="0"/>
              <a:t> </a:t>
            </a:r>
          </a:p>
          <a:p>
            <a:pPr fontAlgn="base"/>
            <a:r>
              <a:rPr lang="en-GB" sz="1400" b="1" dirty="0"/>
              <a:t>Respect</a:t>
            </a:r>
            <a:r>
              <a:rPr lang="en-GB" sz="1400" dirty="0"/>
              <a:t> – We foster a culture of mutual respect, celebrating diversity and individuality.</a:t>
            </a:r>
          </a:p>
          <a:p>
            <a:pPr fontAlgn="base"/>
            <a:r>
              <a:rPr lang="en-GB" sz="1400" dirty="0"/>
              <a:t> </a:t>
            </a:r>
          </a:p>
          <a:p>
            <a:pPr fontAlgn="base"/>
            <a:r>
              <a:rPr lang="en-GB" sz="1400" b="1" dirty="0"/>
              <a:t>Nurturing – </a:t>
            </a:r>
            <a:r>
              <a:rPr lang="en-GB" sz="1400" dirty="0"/>
              <a:t>We celebrate the uniqueness of every child encouraging curiosity and creativity.</a:t>
            </a:r>
          </a:p>
          <a:p>
            <a:pPr fontAlgn="base"/>
            <a:r>
              <a:rPr lang="en-GB" sz="1400" dirty="0"/>
              <a:t> </a:t>
            </a:r>
          </a:p>
          <a:p>
            <a:pPr fontAlgn="base"/>
            <a:r>
              <a:rPr lang="en-GB" sz="1400" b="1" dirty="0"/>
              <a:t>Inclusive</a:t>
            </a:r>
            <a:r>
              <a:rPr lang="en-GB" sz="1400" dirty="0"/>
              <a:t> – We embrace diversity ensuring every child family feels welcome and respected</a:t>
            </a:r>
          </a:p>
          <a:p>
            <a:pPr fontAlgn="base"/>
            <a:r>
              <a:rPr lang="en-GB" sz="1400" dirty="0"/>
              <a:t> </a:t>
            </a:r>
          </a:p>
          <a:p>
            <a:pPr fontAlgn="base"/>
            <a:r>
              <a:rPr lang="en-GB" sz="1400" b="1" dirty="0"/>
              <a:t>Child Centred Learning</a:t>
            </a:r>
            <a:r>
              <a:rPr lang="en-GB" sz="1400" dirty="0"/>
              <a:t> – We ensure a secure and supportive environment for children to feel safe and valued.</a:t>
            </a:r>
          </a:p>
          <a:p>
            <a:endParaRPr lang="en-GB" sz="1600" dirty="0" smtClean="0"/>
          </a:p>
          <a:p>
            <a:pPr marL="285750" indent="-285750">
              <a:buFont typeface="Arial" panose="020B0604020202020204" pitchFamily="34" charset="0"/>
              <a:buChar char="•"/>
            </a:pPr>
            <a:endParaRPr lang="en-GB" dirty="0" smtClean="0"/>
          </a:p>
          <a:p>
            <a:endParaRPr lang="en-GB" dirty="0"/>
          </a:p>
        </p:txBody>
      </p:sp>
      <p:sp>
        <p:nvSpPr>
          <p:cNvPr id="11" name="Rectangle 10"/>
          <p:cNvSpPr/>
          <p:nvPr/>
        </p:nvSpPr>
        <p:spPr>
          <a:xfrm>
            <a:off x="2129120" y="880205"/>
            <a:ext cx="4572000" cy="954107"/>
          </a:xfrm>
          <a:prstGeom prst="rect">
            <a:avLst/>
          </a:prstGeom>
        </p:spPr>
        <p:txBody>
          <a:bodyPr>
            <a:spAutoFit/>
          </a:bodyPr>
          <a:lstStyle/>
          <a:p>
            <a:pPr fontAlgn="base">
              <a:spcAft>
                <a:spcPts val="0"/>
              </a:spcAft>
            </a:pPr>
            <a:r>
              <a:rPr lang="en-GB" sz="1400" b="1" u="sng" dirty="0">
                <a:latin typeface="Calibri" panose="020F0502020204030204" pitchFamily="34" charset="0"/>
                <a:ea typeface="Times New Roman" panose="02020603050405020304" pitchFamily="18" charset="0"/>
              </a:rPr>
              <a:t>Our Values: </a:t>
            </a:r>
            <a:endParaRPr lang="en-GB" sz="1400" dirty="0">
              <a:latin typeface="Times New Roman" panose="02020603050405020304" pitchFamily="18" charset="0"/>
              <a:ea typeface="Times New Roman" panose="02020603050405020304" pitchFamily="18" charset="0"/>
            </a:endParaRPr>
          </a:p>
          <a:p>
            <a:pPr algn="ctr" fontAlgn="base">
              <a:spcAft>
                <a:spcPts val="0"/>
              </a:spcAft>
            </a:pPr>
            <a:r>
              <a:rPr lang="en-GB" sz="1400" b="1" dirty="0">
                <a:latin typeface="Calibri" panose="020F0502020204030204" pitchFamily="34" charset="0"/>
                <a:ea typeface="Times New Roman" panose="02020603050405020304" pitchFamily="18" charset="0"/>
              </a:rPr>
              <a:t>At Rainbow Family Centre we aim to provide a safe, nurturing and stimulating environment where every child can grow, learn and thrive at their own pace.</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28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93777545"/>
              </p:ext>
            </p:extLst>
          </p:nvPr>
        </p:nvGraphicFramePr>
        <p:xfrm>
          <a:off x="2161411" y="206643"/>
          <a:ext cx="4749165" cy="1295400"/>
        </p:xfrm>
        <a:graphic>
          <a:graphicData uri="http://schemas.openxmlformats.org/drawingml/2006/table">
            <a:tbl>
              <a:tblPr firstRow="1" firstCol="1" lastRow="1" lastCol="1" bandRow="1" bandCol="1">
                <a:tableStyleId>{5C22544A-7EE6-4342-B048-85BDC9FD1C3A}</a:tableStyleId>
              </a:tblPr>
              <a:tblGrid>
                <a:gridCol w="2266571">
                  <a:extLst>
                    <a:ext uri="{9D8B030D-6E8A-4147-A177-3AD203B41FA5}">
                      <a16:colId xmlns:a16="http://schemas.microsoft.com/office/drawing/2014/main" val="20000"/>
                    </a:ext>
                  </a:extLst>
                </a:gridCol>
                <a:gridCol w="2482594">
                  <a:extLst>
                    <a:ext uri="{9D8B030D-6E8A-4147-A177-3AD203B41FA5}">
                      <a16:colId xmlns:a16="http://schemas.microsoft.com/office/drawing/2014/main" val="20001"/>
                    </a:ext>
                  </a:extLst>
                </a:gridCol>
              </a:tblGrid>
              <a:tr h="155893">
                <a:tc gridSpan="2">
                  <a:txBody>
                    <a:bodyPr/>
                    <a:lstStyle/>
                    <a:p>
                      <a:pPr algn="ctr">
                        <a:spcAft>
                          <a:spcPts val="0"/>
                        </a:spcAft>
                      </a:pPr>
                      <a:r>
                        <a:rPr lang="en-AU" sz="1400" dirty="0">
                          <a:effectLst/>
                        </a:rPr>
                        <a:t>ADMISSION TO NURSERY </a:t>
                      </a:r>
                      <a:endParaRPr lang="en-GB" sz="1200" dirty="0">
                        <a:effectLst/>
                        <a:latin typeface="Times New Roman"/>
                        <a:ea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122488">
                <a:tc gridSpan="2">
                  <a:txBody>
                    <a:bodyPr/>
                    <a:lstStyle/>
                    <a:p>
                      <a:pPr algn="ctr">
                        <a:spcAft>
                          <a:spcPts val="0"/>
                        </a:spcAft>
                      </a:pPr>
                      <a:r>
                        <a:rPr lang="en-AU" sz="1100" dirty="0">
                          <a:effectLst/>
                        </a:rPr>
                        <a:t>If your child is </a:t>
                      </a:r>
                      <a:r>
                        <a:rPr lang="en-AU" sz="1100" dirty="0" smtClean="0">
                          <a:effectLst/>
                        </a:rPr>
                        <a:t>three years of age in</a:t>
                      </a:r>
                      <a:endParaRPr lang="en-GB" sz="1200" dirty="0">
                        <a:effectLst/>
                        <a:latin typeface="Times New Roman"/>
                        <a:ea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10001"/>
                  </a:ext>
                </a:extLst>
              </a:tr>
              <a:tr h="133623">
                <a:tc>
                  <a:txBody>
                    <a:bodyPr/>
                    <a:lstStyle/>
                    <a:p>
                      <a:pPr algn="l">
                        <a:spcAft>
                          <a:spcPts val="0"/>
                        </a:spcAft>
                      </a:pPr>
                      <a:r>
                        <a:rPr lang="en-AU" sz="1200" dirty="0" smtClean="0">
                          <a:effectLst/>
                        </a:rPr>
                        <a:t>Birthday Month:</a:t>
                      </a:r>
                      <a:endParaRPr lang="en-GB" sz="1200" dirty="0">
                        <a:effectLst/>
                        <a:latin typeface="Times New Roman"/>
                        <a:ea typeface="Times New Roman"/>
                      </a:endParaRPr>
                    </a:p>
                  </a:txBody>
                  <a:tcPr marL="68580" marR="68580" marT="0" marB="0"/>
                </a:tc>
                <a:tc>
                  <a:txBody>
                    <a:bodyPr/>
                    <a:lstStyle/>
                    <a:p>
                      <a:pPr algn="l">
                        <a:spcAft>
                          <a:spcPts val="0"/>
                        </a:spcAft>
                      </a:pPr>
                      <a:r>
                        <a:rPr lang="en-AU" sz="1200" dirty="0">
                          <a:effectLst/>
                        </a:rPr>
                        <a:t>Admission to nursery</a:t>
                      </a:r>
                      <a:endParaRPr lang="en-GB" sz="12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400869">
                <a:tc>
                  <a:txBody>
                    <a:bodyPr/>
                    <a:lstStyle/>
                    <a:p>
                      <a:pPr algn="l">
                        <a:spcAft>
                          <a:spcPts val="0"/>
                        </a:spcAft>
                      </a:pPr>
                      <a:r>
                        <a:rPr lang="en-AU" sz="1200" dirty="0" smtClean="0">
                          <a:effectLst/>
                        </a:rPr>
                        <a:t>1</a:t>
                      </a:r>
                      <a:r>
                        <a:rPr lang="en-AU" sz="1200" baseline="30000" dirty="0" smtClean="0">
                          <a:effectLst/>
                        </a:rPr>
                        <a:t>st</a:t>
                      </a:r>
                      <a:r>
                        <a:rPr lang="en-AU" sz="1200" dirty="0" smtClean="0">
                          <a:effectLst/>
                        </a:rPr>
                        <a:t> March</a:t>
                      </a:r>
                      <a:r>
                        <a:rPr lang="en-AU" sz="1200" baseline="0" dirty="0" smtClean="0">
                          <a:effectLst/>
                        </a:rPr>
                        <a:t> – 31</a:t>
                      </a:r>
                      <a:r>
                        <a:rPr lang="en-AU" sz="1200" baseline="30000" dirty="0" smtClean="0">
                          <a:effectLst/>
                        </a:rPr>
                        <a:t>st</a:t>
                      </a:r>
                      <a:r>
                        <a:rPr lang="en-AU" sz="1200" baseline="0" dirty="0" smtClean="0">
                          <a:effectLst/>
                        </a:rPr>
                        <a:t> August</a:t>
                      </a:r>
                    </a:p>
                    <a:p>
                      <a:pPr algn="l">
                        <a:spcAft>
                          <a:spcPts val="0"/>
                        </a:spcAft>
                      </a:pPr>
                      <a:r>
                        <a:rPr lang="en-AU" sz="1200" dirty="0" smtClean="0">
                          <a:effectLst/>
                        </a:rPr>
                        <a:t>1</a:t>
                      </a:r>
                      <a:r>
                        <a:rPr lang="en-AU" sz="1200" baseline="30000" dirty="0" smtClean="0">
                          <a:effectLst/>
                        </a:rPr>
                        <a:t>st</a:t>
                      </a:r>
                      <a:r>
                        <a:rPr lang="en-AU" sz="1200" baseline="0" dirty="0" smtClean="0">
                          <a:effectLst/>
                        </a:rPr>
                        <a:t> September – 31</a:t>
                      </a:r>
                      <a:r>
                        <a:rPr lang="en-AU" sz="1200" baseline="30000" dirty="0" smtClean="0">
                          <a:effectLst/>
                        </a:rPr>
                        <a:t>st</a:t>
                      </a:r>
                      <a:r>
                        <a:rPr lang="en-AU" sz="1200" baseline="0" dirty="0" smtClean="0">
                          <a:effectLst/>
                        </a:rPr>
                        <a:t> December</a:t>
                      </a:r>
                    </a:p>
                    <a:p>
                      <a:pPr algn="l">
                        <a:spcAft>
                          <a:spcPts val="0"/>
                        </a:spcAft>
                      </a:pPr>
                      <a:r>
                        <a:rPr lang="en-AU" sz="1200" baseline="0" dirty="0" smtClean="0">
                          <a:effectLst/>
                        </a:rPr>
                        <a:t>1</a:t>
                      </a:r>
                      <a:r>
                        <a:rPr lang="en-AU" sz="1200" baseline="30000" dirty="0" smtClean="0">
                          <a:effectLst/>
                        </a:rPr>
                        <a:t>st</a:t>
                      </a:r>
                      <a:r>
                        <a:rPr lang="en-AU" sz="1200" baseline="0" dirty="0" smtClean="0">
                          <a:effectLst/>
                        </a:rPr>
                        <a:t> January – Last day of February</a:t>
                      </a:r>
                      <a:endParaRPr lang="en-AU" sz="1200" dirty="0" smtClean="0">
                        <a:effectLst/>
                      </a:endParaRPr>
                    </a:p>
                    <a:p>
                      <a:pPr algn="l">
                        <a:spcAft>
                          <a:spcPts val="0"/>
                        </a:spcAft>
                      </a:pPr>
                      <a:endParaRPr lang="en-AU" sz="1200" dirty="0" smtClean="0">
                        <a:effectLst/>
                        <a:latin typeface="Calibri" panose="020F0502020204030204" pitchFamily="34" charset="0"/>
                        <a:ea typeface="Times New Roman"/>
                      </a:endParaRPr>
                    </a:p>
                  </a:txBody>
                  <a:tcPr marL="68580" marR="68580" marT="0" marB="0"/>
                </a:tc>
                <a:tc>
                  <a:txBody>
                    <a:bodyPr/>
                    <a:lstStyle/>
                    <a:p>
                      <a:pPr algn="l">
                        <a:spcAft>
                          <a:spcPts val="0"/>
                        </a:spcAft>
                      </a:pPr>
                      <a:r>
                        <a:rPr lang="en-AU" sz="1200" dirty="0" smtClean="0">
                          <a:effectLst/>
                        </a:rPr>
                        <a:t>August term</a:t>
                      </a:r>
                    </a:p>
                    <a:p>
                      <a:pPr algn="l">
                        <a:spcAft>
                          <a:spcPts val="0"/>
                        </a:spcAft>
                      </a:pPr>
                      <a:r>
                        <a:rPr lang="en-AU" sz="1200" dirty="0" smtClean="0">
                          <a:effectLst/>
                        </a:rPr>
                        <a:t>January</a:t>
                      </a:r>
                      <a:r>
                        <a:rPr lang="en-AU" sz="1200" baseline="0" dirty="0" smtClean="0">
                          <a:effectLst/>
                        </a:rPr>
                        <a:t> term</a:t>
                      </a:r>
                    </a:p>
                    <a:p>
                      <a:pPr algn="l">
                        <a:spcAft>
                          <a:spcPts val="0"/>
                        </a:spcAft>
                      </a:pPr>
                      <a:r>
                        <a:rPr lang="en-AU" sz="1200" baseline="0" dirty="0" smtClean="0">
                          <a:effectLst/>
                        </a:rPr>
                        <a:t>April term</a:t>
                      </a:r>
                      <a:endParaRPr lang="en-AU" sz="1200" dirty="0" smtClean="0">
                        <a:effectLst/>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213502" y="1364219"/>
            <a:ext cx="8644981" cy="527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Rainbow Family Centre is open between 8.00 am until 6pm Monday to Friday. These times are subject to change as required to meet the service. Patterns of attendance</a:t>
            </a:r>
            <a:r>
              <a:rPr kumimoji="0" lang="en-GB" altLang="en-US" sz="1100" b="0" i="0" u="none" strike="noStrike" cap="none" normalizeH="0" dirty="0" smtClean="0">
                <a:ln>
                  <a:noFill/>
                </a:ln>
                <a:solidFill>
                  <a:schemeClr val="tx1"/>
                </a:solidFill>
                <a:effectLst/>
                <a:latin typeface="Comic Sans MS" pitchFamily="66" charset="0"/>
                <a:ea typeface="Times New Roman" pitchFamily="18" charset="0"/>
              </a:rPr>
              <a:t> for children in our 0-2 and 2-3 year old rooms will vary from the models detailed below please contact the Centre for information about provision in the under 3’s.</a:t>
            </a:r>
            <a:endParaRPr kumimoji="0" lang="en-GB"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100" b="0" i="0" u="none" strike="noStrike" cap="none" normalizeH="0" dirty="0" smtClean="0">
                <a:ln>
                  <a:noFill/>
                </a:ln>
                <a:solidFill>
                  <a:schemeClr val="tx1"/>
                </a:solidFill>
                <a:effectLst/>
                <a:latin typeface="Comic Sans MS" pitchFamily="66" charset="0"/>
                <a:ea typeface="Times New Roman" pitchFamily="18" charset="0"/>
              </a:rPr>
              <a:t>Children </a:t>
            </a:r>
            <a:r>
              <a:rPr lang="en-GB" altLang="en-US" sz="1100" dirty="0" smtClean="0">
                <a:latin typeface="Comic Sans MS" pitchFamily="66" charset="0"/>
                <a:ea typeface="Times New Roman" pitchFamily="18" charset="0"/>
              </a:rPr>
              <a:t>aged between 3 and 5 years old are now eligible to receive 1140 hours of early learning and childcare. We also have some availability within these models for 2 year olds who’s parents are in receipt of qualifying benefits. Children will be allocated a model of attendance in line with Inverclyde Council’s Early Years Admission Policy. </a:t>
            </a:r>
            <a:r>
              <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rPr>
              <a:t>Please contact the nursery for further information about our Admissions</a:t>
            </a:r>
            <a:r>
              <a:rPr kumimoji="0" lang="en-GB" altLang="en-US" sz="1100" b="0" i="0" u="none" strike="noStrike" cap="none" normalizeH="0" dirty="0" smtClean="0">
                <a:ln>
                  <a:noFill/>
                </a:ln>
                <a:solidFill>
                  <a:schemeClr val="tx1"/>
                </a:solidFill>
                <a:effectLst/>
                <a:latin typeface="Comic Sans MS" pitchFamily="66" charset="0"/>
                <a:ea typeface="Times New Roman" pitchFamily="18" charset="0"/>
              </a:rPr>
              <a:t> Procedures.</a:t>
            </a:r>
            <a:endParaRPr kumimoji="0" lang="en-GB" altLang="en-US" sz="1100" b="0" i="0" u="none" strike="noStrike" cap="none" normalizeH="0" baseline="0" dirty="0" smtClean="0">
              <a:ln>
                <a:noFill/>
              </a:ln>
              <a:solidFill>
                <a:schemeClr val="tx1"/>
              </a:solidFill>
              <a:effectLst/>
              <a:latin typeface="Comic Sans MS" pitchFamily="66"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lang="en-GB" altLang="en-US" sz="1100" dirty="0" smtClean="0">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lang="en-GB" altLang="en-US" sz="1100" dirty="0" smtClean="0">
                <a:latin typeface="Comic Sans MS" pitchFamily="66" charset="0"/>
              </a:rPr>
              <a:t>The models of attendance for children aged 3-5 years, and eligible 2 year olds,  available at the Centre are as follows:</a:t>
            </a:r>
          </a:p>
          <a:p>
            <a:pPr lvl="0" algn="ctr" eaLnBrk="0" hangingPunct="0"/>
            <a:r>
              <a:rPr kumimoji="0" lang="en-GB" altLang="en-US" sz="1200" i="0" u="sng" strike="noStrike" cap="none" normalizeH="0" baseline="0" dirty="0" smtClean="0">
                <a:ln>
                  <a:noFill/>
                </a:ln>
                <a:solidFill>
                  <a:schemeClr val="tx1"/>
                </a:solidFill>
                <a:effectLst/>
                <a:latin typeface="Comic Sans MS" pitchFamily="66" charset="0"/>
                <a:ea typeface="Times New Roman" pitchFamily="18" charset="0"/>
              </a:rPr>
              <a:t>Model 1</a:t>
            </a:r>
            <a:r>
              <a:rPr lang="en-GB" altLang="en-US" sz="1200" u="sng" dirty="0">
                <a:latin typeface="Comic Sans MS" pitchFamily="66" charset="0"/>
                <a:ea typeface="Times New Roman" pitchFamily="18" charset="0"/>
              </a:rPr>
              <a:t> over </a:t>
            </a:r>
            <a:r>
              <a:rPr lang="en-GB" altLang="en-US" sz="1200" u="sng" dirty="0" smtClean="0">
                <a:latin typeface="Comic Sans MS" pitchFamily="66" charset="0"/>
                <a:ea typeface="Times New Roman" pitchFamily="18" charset="0"/>
              </a:rPr>
              <a:t>term-time</a:t>
            </a:r>
            <a:endParaRPr kumimoji="0" lang="en-GB" altLang="en-US" sz="1200" i="0" u="sng" strike="noStrike" cap="none" normalizeH="0" baseline="0" dirty="0" smtClean="0">
              <a:ln>
                <a:noFill/>
              </a:ln>
              <a:solidFill>
                <a:schemeClr val="tx1"/>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Monday to Friday – 6 hour days.</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i="0" u="none" strike="noStrike" cap="none" normalizeH="0" baseline="0" dirty="0" smtClean="0">
              <a:ln>
                <a:noFill/>
              </a:ln>
              <a:solidFill>
                <a:schemeClr val="tx1"/>
              </a:solidFill>
              <a:effectLst/>
              <a:latin typeface="Comic Sans MS" panose="030F0702030302020204" pitchFamily="66" charset="0"/>
            </a:endParaRPr>
          </a:p>
          <a:p>
            <a:pPr lvl="0" algn="ctr" eaLnBrk="0" hangingPunct="0"/>
            <a:r>
              <a:rPr kumimoji="0" lang="en-GB" altLang="en-US" sz="1200" i="0" u="sng" strike="noStrike" cap="none" normalizeH="0" baseline="0" dirty="0" smtClean="0">
                <a:ln>
                  <a:noFill/>
                </a:ln>
                <a:solidFill>
                  <a:schemeClr val="tx1"/>
                </a:solidFill>
                <a:effectLst/>
                <a:latin typeface="Comic Sans MS" pitchFamily="66" charset="0"/>
                <a:ea typeface="Times New Roman" pitchFamily="18" charset="0"/>
              </a:rPr>
              <a:t>Model 2 </a:t>
            </a:r>
            <a:r>
              <a:rPr lang="en-GB" altLang="en-US" sz="1200" u="sng" dirty="0">
                <a:latin typeface="Comic Sans MS" pitchFamily="66" charset="0"/>
                <a:ea typeface="Times New Roman" pitchFamily="18" charset="0"/>
              </a:rPr>
              <a:t>over 50 </a:t>
            </a:r>
            <a:r>
              <a:rPr lang="en-GB" altLang="en-US" sz="1200" u="sng" dirty="0" smtClean="0">
                <a:latin typeface="Comic Sans MS" pitchFamily="66" charset="0"/>
                <a:ea typeface="Times New Roman" pitchFamily="18" charset="0"/>
              </a:rPr>
              <a:t>Weeks</a:t>
            </a:r>
            <a:r>
              <a:rPr lang="en-GB" altLang="en-US" sz="1200" u="sng" dirty="0">
                <a:latin typeface="Comic Sans MS" pitchFamily="66" charset="0"/>
                <a:ea typeface="Times New Roman" pitchFamily="18" charset="0"/>
              </a:rPr>
              <a:t>.</a:t>
            </a:r>
          </a:p>
          <a:p>
            <a:pPr lvl="0" algn="ctr" eaLnBrk="0" hangingPunct="0"/>
            <a:r>
              <a:rPr lang="en-GB" altLang="en-US" sz="1000" dirty="0">
                <a:latin typeface="Comic Sans MS" pitchFamily="66" charset="0"/>
                <a:ea typeface="Times New Roman" pitchFamily="18" charset="0"/>
              </a:rPr>
              <a:t>Monday </a:t>
            </a:r>
            <a:r>
              <a:rPr lang="en-GB" altLang="en-US" sz="1000" dirty="0" smtClean="0">
                <a:latin typeface="Comic Sans MS" pitchFamily="66" charset="0"/>
                <a:ea typeface="Times New Roman" pitchFamily="18" charset="0"/>
              </a:rPr>
              <a:t>8:05-5:45</a:t>
            </a:r>
            <a:endParaRPr lang="en-GB" altLang="en-US" sz="1000" dirty="0">
              <a:latin typeface="Comic Sans MS" pitchFamily="66" charset="0"/>
              <a:ea typeface="Times New Roman" pitchFamily="18" charset="0"/>
            </a:endParaRPr>
          </a:p>
          <a:p>
            <a:pPr lvl="0" algn="ctr" eaLnBrk="0" hangingPunct="0"/>
            <a:r>
              <a:rPr lang="en-GB" altLang="en-US" sz="1000" dirty="0">
                <a:latin typeface="Comic Sans MS" pitchFamily="66" charset="0"/>
                <a:ea typeface="Times New Roman" pitchFamily="18" charset="0"/>
              </a:rPr>
              <a:t>Tuesday </a:t>
            </a:r>
            <a:r>
              <a:rPr lang="en-GB" altLang="en-US" sz="1000" dirty="0" smtClean="0">
                <a:latin typeface="Comic Sans MS" pitchFamily="66" charset="0"/>
                <a:ea typeface="Times New Roman" pitchFamily="18" charset="0"/>
              </a:rPr>
              <a:t>8:05-5:45</a:t>
            </a:r>
            <a:endParaRPr lang="en-GB" altLang="en-US" sz="1000" dirty="0">
              <a:latin typeface="Comic Sans MS" pitchFamily="66" charset="0"/>
              <a:ea typeface="Times New Roman" pitchFamily="18" charset="0"/>
            </a:endParaRPr>
          </a:p>
          <a:p>
            <a:pPr lvl="0" algn="ctr" eaLnBrk="0" hangingPunct="0"/>
            <a:r>
              <a:rPr lang="en-GB" altLang="en-US" sz="1000" dirty="0">
                <a:latin typeface="Comic Sans MS" pitchFamily="66" charset="0"/>
                <a:ea typeface="Times New Roman" pitchFamily="18" charset="0"/>
              </a:rPr>
              <a:t>Wednesday </a:t>
            </a:r>
            <a:r>
              <a:rPr lang="en-GB" altLang="en-US" sz="1000" dirty="0" smtClean="0">
                <a:latin typeface="Comic Sans MS" pitchFamily="66" charset="0"/>
                <a:ea typeface="Times New Roman" pitchFamily="18" charset="0"/>
              </a:rPr>
              <a:t>8:10-12:55</a:t>
            </a:r>
          </a:p>
          <a:p>
            <a:pPr lvl="0" algn="ctr" eaLnBrk="0" hangingPunct="0"/>
            <a:endParaRPr lang="en-GB" altLang="en-US" sz="1000" dirty="0">
              <a:latin typeface="Comic Sans MS" pitchFamily="66" charset="0"/>
            </a:endParaRPr>
          </a:p>
          <a:p>
            <a:pPr lvl="0" algn="ctr" eaLnBrk="0" hangingPunct="0"/>
            <a:r>
              <a:rPr lang="en-GB" altLang="en-US" sz="1200" u="sng" dirty="0" smtClean="0">
                <a:latin typeface="Comic Sans MS" pitchFamily="66" charset="0"/>
              </a:rPr>
              <a:t>Model 3 over 50 Weeks.</a:t>
            </a:r>
            <a:endParaRPr kumimoji="0" lang="en-GB" altLang="en-US" sz="1200" i="0" u="none" strike="noStrike" cap="none" normalizeH="0" baseline="0" dirty="0" smtClean="0">
              <a:ln>
                <a:noFill/>
              </a:ln>
              <a:solidFill>
                <a:schemeClr val="tx1"/>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lang="en-GB" altLang="en-US" sz="1000" baseline="0" dirty="0" smtClean="0">
                <a:latin typeface="Comic Sans MS" pitchFamily="66" charset="0"/>
              </a:rPr>
              <a:t>Wednesday</a:t>
            </a:r>
            <a:r>
              <a:rPr lang="en-GB" altLang="en-US" sz="1000" dirty="0" smtClean="0">
                <a:latin typeface="Comic Sans MS" pitchFamily="66" charset="0"/>
              </a:rPr>
              <a:t> 1:00 -5:45</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i="0" strike="noStrike" cap="none" normalizeH="0" baseline="0" dirty="0" smtClean="0">
                <a:ln>
                  <a:noFill/>
                </a:ln>
                <a:solidFill>
                  <a:schemeClr val="tx1"/>
                </a:solidFill>
                <a:effectLst/>
                <a:latin typeface="Comic Sans MS" pitchFamily="66" charset="0"/>
              </a:rPr>
              <a:t>Thursday 8:05-5:45</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lang="en-GB" altLang="en-US" sz="1000" dirty="0" smtClean="0">
                <a:latin typeface="Comic Sans MS" pitchFamily="66" charset="0"/>
              </a:rPr>
              <a:t>Friday 8:05-5:45</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i="0" strike="noStrike" cap="none" normalizeH="0" baseline="0" dirty="0" smtClean="0">
              <a:ln>
                <a:noFill/>
              </a:ln>
              <a:solidFill>
                <a:schemeClr val="tx1"/>
              </a:solidFill>
              <a:effectLst/>
              <a:latin typeface="Comic Sans MS" pitchFamily="66" charset="0"/>
            </a:endParaRPr>
          </a:p>
          <a:p>
            <a:pPr algn="ctr" eaLnBrk="0" hangingPunct="0"/>
            <a:r>
              <a:rPr lang="en-GB" altLang="en-US" sz="1200" u="sng" dirty="0">
                <a:latin typeface="Comic Sans MS" pitchFamily="66" charset="0"/>
              </a:rPr>
              <a:t>Model </a:t>
            </a:r>
            <a:r>
              <a:rPr lang="en-GB" altLang="en-US" sz="1200" u="sng" dirty="0" smtClean="0">
                <a:latin typeface="Comic Sans MS" pitchFamily="66" charset="0"/>
              </a:rPr>
              <a:t>4 over </a:t>
            </a:r>
            <a:r>
              <a:rPr lang="en-GB" altLang="en-US" sz="1200" u="sng" dirty="0">
                <a:latin typeface="Comic Sans MS" pitchFamily="66" charset="0"/>
              </a:rPr>
              <a:t>50 Weeks</a:t>
            </a:r>
            <a:r>
              <a:rPr lang="en-GB" altLang="en-US" sz="1000" b="1" u="sng" dirty="0" smtClean="0">
                <a:latin typeface="Comic Sans MS" pitchFamily="66" charset="0"/>
              </a:rPr>
              <a:t>.</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i="0" strike="noStrike" cap="none" normalizeH="0" baseline="0" dirty="0" smtClean="0">
                <a:ln>
                  <a:noFill/>
                </a:ln>
                <a:solidFill>
                  <a:schemeClr val="tx1"/>
                </a:solidFill>
                <a:effectLst/>
                <a:latin typeface="Comic Sans MS" pitchFamily="66" charset="0"/>
              </a:rPr>
              <a:t>Monday to Friday 8:05 – 12:55</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000" i="0" strike="noStrike" cap="none" normalizeH="0" baseline="0" dirty="0" smtClean="0">
              <a:ln>
                <a:noFill/>
              </a:ln>
              <a:solidFill>
                <a:schemeClr val="tx1"/>
              </a:solidFill>
              <a:effectLst/>
              <a:latin typeface="Comic Sans MS" pitchFamily="66" charset="0"/>
            </a:endParaRPr>
          </a:p>
          <a:p>
            <a:pPr algn="ctr" eaLnBrk="0" hangingPunct="0"/>
            <a:r>
              <a:rPr lang="en-GB" altLang="en-US" sz="1200" u="sng" dirty="0">
                <a:latin typeface="Comic Sans MS" pitchFamily="66" charset="0"/>
              </a:rPr>
              <a:t>Model 5 over 50 Weeks</a:t>
            </a:r>
            <a:r>
              <a:rPr lang="en-GB" altLang="en-US" sz="1200" u="sng" dirty="0" smtClean="0">
                <a:latin typeface="Comic Sans MS" pitchFamily="66" charset="0"/>
              </a:rPr>
              <a:t>.</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i="0" strike="noStrike" cap="none" normalizeH="0" baseline="0" dirty="0" smtClean="0">
                <a:ln>
                  <a:noFill/>
                </a:ln>
                <a:solidFill>
                  <a:schemeClr val="tx1"/>
                </a:solidFill>
                <a:effectLst/>
                <a:latin typeface="Comic Sans MS" pitchFamily="66" charset="0"/>
              </a:rPr>
              <a:t>Monday to Friday 1:00-5:45</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lang="en-GB" altLang="en-US" sz="1000" dirty="0">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GB" altLang="en-US" sz="1200" i="0" strike="noStrike" cap="none" normalizeH="0" baseline="0" dirty="0" smtClean="0">
                <a:ln>
                  <a:noFill/>
                </a:ln>
                <a:solidFill>
                  <a:schemeClr val="tx1"/>
                </a:solidFill>
                <a:effectLst/>
                <a:latin typeface="Comic Sans MS" pitchFamily="66" charset="0"/>
              </a:rPr>
              <a:t>Please</a:t>
            </a:r>
            <a:r>
              <a:rPr kumimoji="0" lang="en-GB" altLang="en-US" sz="1200" i="0" strike="noStrike" cap="none" normalizeH="0" dirty="0" smtClean="0">
                <a:ln>
                  <a:noFill/>
                </a:ln>
                <a:solidFill>
                  <a:schemeClr val="tx1"/>
                </a:solidFill>
                <a:effectLst/>
                <a:latin typeface="Comic Sans MS" pitchFamily="66" charset="0"/>
              </a:rPr>
              <a:t> speak to a member of staff for more information.</a:t>
            </a: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lang="en-GB" altLang="en-US" sz="1200" dirty="0" smtClean="0">
                <a:latin typeface="Comic Sans MS" pitchFamily="66" charset="0"/>
              </a:rPr>
              <a:t>This information may change in January 2026 and we will update accordingly</a:t>
            </a:r>
            <a:endParaRPr kumimoji="0" lang="en-GB" altLang="en-US" sz="1200" i="0" strike="noStrike" cap="none" normalizeH="0" baseline="0" dirty="0" smtClean="0">
              <a:ln>
                <a:noFill/>
              </a:ln>
              <a:solidFill>
                <a:schemeClr val="tx1"/>
              </a:solidFill>
              <a:effectLst/>
              <a:latin typeface="Comic Sans MS" pitchFamily="66" charset="0"/>
            </a:endParaRPr>
          </a:p>
        </p:txBody>
      </p:sp>
      <p:pic>
        <p:nvPicPr>
          <p:cNvPr id="6" name="Picture 3"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7851"/>
            <a:ext cx="1357563" cy="94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947476"/>
            <a:ext cx="1357563" cy="94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234" y="522992"/>
            <a:ext cx="1260351" cy="662701"/>
          </a:xfrm>
          <a:prstGeom prst="rect">
            <a:avLst/>
          </a:prstGeom>
        </p:spPr>
      </p:pic>
      <p:pic>
        <p:nvPicPr>
          <p:cNvPr id="10" name="Picture 9"/>
          <p:cNvPicPr>
            <a:picLocks noChangeAspect="1"/>
          </p:cNvPicPr>
          <p:nvPr/>
        </p:nvPicPr>
        <p:blipFill>
          <a:blip r:embed="rId4"/>
          <a:stretch>
            <a:fillRect/>
          </a:stretch>
        </p:blipFill>
        <p:spPr>
          <a:xfrm>
            <a:off x="146491" y="116632"/>
            <a:ext cx="8779001" cy="6651312"/>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079" y="3526619"/>
            <a:ext cx="3035829" cy="2276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533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6" y="1700808"/>
            <a:ext cx="3920726" cy="1754326"/>
          </a:xfrm>
          <a:prstGeom prst="rect">
            <a:avLst/>
          </a:prstGeom>
          <a:noFill/>
        </p:spPr>
        <p:txBody>
          <a:bodyPr wrap="square" rtlCol="0">
            <a:spAutoFit/>
          </a:bodyPr>
          <a:lstStyle/>
          <a:p>
            <a:pPr algn="ctr"/>
            <a:r>
              <a:rPr lang="en-GB" sz="1200" dirty="0" smtClean="0">
                <a:latin typeface="Comic Sans MS" panose="030F0702030302020204" pitchFamily="66" charset="0"/>
              </a:rPr>
              <a:t>Please find Inverclyde Councils Term Time Holiday information for the coming year, we hope this helps you to plan the year ahead for you and your family.  </a:t>
            </a:r>
          </a:p>
          <a:p>
            <a:pPr algn="ctr"/>
            <a:endParaRPr lang="en-GB" sz="1200" dirty="0">
              <a:latin typeface="Comic Sans MS" panose="030F0702030302020204" pitchFamily="66" charset="0"/>
            </a:endParaRPr>
          </a:p>
          <a:p>
            <a:pPr algn="ctr"/>
            <a:r>
              <a:rPr lang="en-GB" sz="1200" dirty="0" smtClean="0">
                <a:latin typeface="Comic Sans MS" panose="030F0702030302020204" pitchFamily="66" charset="0"/>
              </a:rPr>
              <a:t>If your child attends nursery on a model 2,3,4, or 5 you should refer to your individual holiday calendar. </a:t>
            </a:r>
          </a:p>
          <a:p>
            <a:endParaRPr lang="en-GB" dirty="0">
              <a:solidFill>
                <a:srgbClr val="00B050"/>
              </a:solidFill>
              <a:latin typeface="Comic Sans MS" panose="030F0702030302020204" pitchFamily="66" charset="0"/>
            </a:endParaRPr>
          </a:p>
          <a:p>
            <a:endParaRPr lang="en-GB" dirty="0">
              <a:solidFill>
                <a:srgbClr val="00B050"/>
              </a:solidFill>
              <a:latin typeface="Comic Sans MS" panose="030F0702030302020204" pitchFamily="66" charset="0"/>
            </a:endParaRPr>
          </a:p>
        </p:txBody>
      </p:sp>
      <p:pic>
        <p:nvPicPr>
          <p:cNvPr id="12" name="Picture 3" descr="rainbow_clipart_6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887" y="4365104"/>
            <a:ext cx="1572005" cy="1013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4"/>
          <a:stretch>
            <a:fillRect/>
          </a:stretch>
        </p:blipFill>
        <p:spPr>
          <a:xfrm>
            <a:off x="251519" y="129478"/>
            <a:ext cx="8668455" cy="6651312"/>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2228"/>
          <a:stretch/>
        </p:blipFill>
        <p:spPr>
          <a:xfrm>
            <a:off x="4499992" y="692696"/>
            <a:ext cx="4069184" cy="5653700"/>
          </a:xfrm>
          <a:prstGeom prst="rect">
            <a:avLst/>
          </a:prstGeom>
        </p:spPr>
      </p:pic>
    </p:spTree>
    <p:extLst>
      <p:ext uri="{BB962C8B-B14F-4D97-AF65-F5344CB8AC3E}">
        <p14:creationId xmlns:p14="http://schemas.microsoft.com/office/powerpoint/2010/main" val="133603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277888" y="-179204"/>
            <a:ext cx="6318448"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sng"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i="0" u="sng" strike="noStrike" cap="none" normalizeH="0" baseline="0" dirty="0" smtClean="0">
                <a:ln>
                  <a:noFill/>
                </a:ln>
                <a:solidFill>
                  <a:schemeClr val="tx1"/>
                </a:solidFill>
                <a:effectLst/>
                <a:latin typeface="Comic Sans MS" pitchFamily="66" charset="0"/>
                <a:cs typeface="Arial" pitchFamily="34" charset="0"/>
              </a:rPr>
              <a:t>Getting it Right for Every Child </a:t>
            </a:r>
            <a:endParaRPr kumimoji="0" lang="en-US" altLang="en-US" sz="110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323528" y="3501008"/>
            <a:ext cx="8640961" cy="303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Rainbow Family Centre we aim to get it right for every child by ensuring</a:t>
            </a:r>
            <a:r>
              <a:rPr lang="en-US" altLang="en-US" sz="1100" b="1" u="sng" dirty="0" smtClean="0">
                <a:latin typeface="Comic Sans MS" pitchFamily="66"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u="sng" dirty="0" smtClean="0">
              <a:latin typeface="Comic Sans MS"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Nurtured</a:t>
            </a:r>
            <a:endParaRPr kumimoji="0" lang="en-GB" altLang="en-US" sz="120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Every child will be treated as an individual and their needs will be met. We aim to provide a nurturing environment for children and families, where they can form, trust, emotional security and develop quality stable relationships.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Active</a:t>
            </a:r>
            <a:endParaRPr kumimoji="0" lang="en-GB" altLang="en-US" sz="120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Every child will have the opportunity for a range of physical activities both indoors and out. We aim to offer activities and </a:t>
            </a:r>
            <a:r>
              <a:rPr kumimoji="0" lang="en-US" altLang="en-US" sz="1100" b="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programmes</a:t>
            </a:r>
            <a:r>
              <a:rPr kumimoji="0" lang="en-US" altLang="en-US" sz="1100" b="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within the </a:t>
            </a:r>
            <a:r>
              <a:rPr kumimoji="0" lang="en-US" altLang="en-US" sz="1100" b="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centre</a:t>
            </a: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and in the wider community.</a:t>
            </a:r>
            <a:r>
              <a:rPr kumimoji="0" lang="en-US" altLang="en-US" sz="1100" b="0" u="none" strike="noStrike" cap="none" normalizeH="0" dirty="0" smtClean="0">
                <a:ln>
                  <a:noFill/>
                </a:ln>
                <a:solidFill>
                  <a:schemeClr val="tx1"/>
                </a:solidFill>
                <a:effectLst/>
                <a:latin typeface="Comic Sans MS" pitchFamily="66" charset="0"/>
                <a:ea typeface="Times New Roman" pitchFamily="18" charset="0"/>
                <a:cs typeface="Arial" pitchFamily="34" charset="0"/>
              </a:rPr>
              <a:t> These </a:t>
            </a: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are</a:t>
            </a:r>
            <a:r>
              <a:rPr kumimoji="0" lang="en-US" altLang="en-US" sz="1100" b="0" u="none" strike="noStrike" cap="none" normalizeH="0" dirty="0" smtClean="0">
                <a:ln>
                  <a:noFill/>
                </a:ln>
                <a:solidFill>
                  <a:schemeClr val="tx1"/>
                </a:solidFill>
                <a:effectLst/>
                <a:latin typeface="Comic Sans MS" pitchFamily="66" charset="0"/>
                <a:ea typeface="Times New Roman" pitchFamily="18" charset="0"/>
                <a:cs typeface="Arial" pitchFamily="34" charset="0"/>
              </a:rPr>
              <a:t> suitable for all and ensure opportunities for children to take part in leisure activities and pursue their individual interests and skills.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Respected</a:t>
            </a:r>
            <a:endParaRPr kumimoji="0" lang="en-GB" altLang="en-US" sz="120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Every child will have the opportunity to express themselves and have their views taken into consideration</a:t>
            </a:r>
            <a:r>
              <a:rPr kumimoji="0" lang="en-US" altLang="en-US" sz="1100" b="0" u="none" strike="noStrike" cap="none" normalizeH="0" dirty="0" smtClean="0">
                <a:ln>
                  <a:noFill/>
                </a:ln>
                <a:solidFill>
                  <a:schemeClr val="tx1"/>
                </a:solidFill>
                <a:effectLst/>
                <a:latin typeface="Comic Sans MS" pitchFamily="66" charset="0"/>
                <a:ea typeface="Times New Roman" pitchFamily="18" charset="0"/>
                <a:cs typeface="Arial" pitchFamily="34" charset="0"/>
              </a:rPr>
              <a:t> i</a:t>
            </a: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n an environment which is consistent</a:t>
            </a:r>
            <a:r>
              <a:rPr kumimoji="0" lang="en-US" altLang="en-US" sz="1100" b="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and </a:t>
            </a: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encourages a strong sense of self-esteem.</a:t>
            </a:r>
            <a:r>
              <a:rPr kumimoji="0" lang="en-US" altLang="en-US" sz="1100" b="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lang="en-US" altLang="en-US" sz="1100" dirty="0">
                <a:latin typeface="Comic Sans MS" pitchFamily="66" charset="0"/>
                <a:ea typeface="Times New Roman" pitchFamily="18" charset="0"/>
                <a:cs typeface="Arial" pitchFamily="34" charset="0"/>
              </a:rPr>
              <a:t>W</a:t>
            </a:r>
            <a:r>
              <a:rPr kumimoji="0" lang="en-US" altLang="en-US" sz="1100" b="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 aim to actively listen to all children, parents and carers views taking them into account of decisions we make.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dirty="0" smtClean="0">
                <a:ln>
                  <a:noFill/>
                </a:ln>
                <a:solidFill>
                  <a:schemeClr val="tx1"/>
                </a:solidFill>
                <a:effectLst/>
                <a:latin typeface="Comic Sans MS" pitchFamily="66" charset="0"/>
                <a:ea typeface="Times New Roman" pitchFamily="18" charset="0"/>
                <a:cs typeface="Arial" pitchFamily="34" charset="0"/>
              </a:rPr>
              <a:t>.</a:t>
            </a:r>
            <a:endParaRPr kumimoji="0" lang="en-GB" altLang="en-US" sz="1100" b="0" i="1"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2" name="TextBox 1"/>
          <p:cNvSpPr txBox="1"/>
          <p:nvPr/>
        </p:nvSpPr>
        <p:spPr>
          <a:xfrm>
            <a:off x="539552" y="476672"/>
            <a:ext cx="6408712" cy="2862322"/>
          </a:xfrm>
          <a:prstGeom prst="rect">
            <a:avLst/>
          </a:prstGeom>
          <a:noFill/>
        </p:spPr>
        <p:txBody>
          <a:bodyPr wrap="square" rtlCol="0">
            <a:spAutoFit/>
          </a:bodyPr>
          <a:lstStyle/>
          <a:p>
            <a:pPr algn="ctr"/>
            <a:r>
              <a:rPr lang="en-GB" sz="1200" dirty="0" smtClean="0">
                <a:latin typeface="Comic Sans MS" panose="030F0702030302020204" pitchFamily="66" charset="0"/>
              </a:rPr>
              <a:t>At Rainbow Family Centre our aim is to support every child through our universal GIRFEC Pathway. This pathway ensures a robust safeguarding and child protection ethos and policy. We strive to ensure that every child's care and wellbeing is an integral part of our daily practice, which will be informed and supported by National  Guidance and Legislation. </a:t>
            </a:r>
          </a:p>
          <a:p>
            <a:pPr algn="ctr"/>
            <a:endParaRPr lang="en-GB" sz="1200" dirty="0" smtClean="0">
              <a:latin typeface="Comic Sans MS" panose="030F0702030302020204" pitchFamily="66" charset="0"/>
            </a:endParaRPr>
          </a:p>
          <a:p>
            <a:pPr algn="ctr"/>
            <a:r>
              <a:rPr lang="en-GB" sz="1200" dirty="0" smtClean="0">
                <a:latin typeface="Comic Sans MS" panose="030F0702030302020204" pitchFamily="66" charset="0"/>
              </a:rPr>
              <a:t>At Rainbow Family Centre we will strive to work continually in partnership with our local community, using a multi-agency approach, to ensure our aims, visions and values are clear and that we are getting it right for every child by providing the best possible care and education for the children using our centre.</a:t>
            </a:r>
          </a:p>
          <a:p>
            <a:pPr algn="ctr"/>
            <a:endParaRPr lang="en-GB" sz="1200" dirty="0" smtClean="0">
              <a:latin typeface="Comic Sans MS" panose="030F0702030302020204" pitchFamily="66" charset="0"/>
            </a:endParaRPr>
          </a:p>
          <a:p>
            <a:pPr algn="ctr"/>
            <a:r>
              <a:rPr lang="en-GB" sz="1200" dirty="0" smtClean="0">
                <a:latin typeface="Comic Sans MS" panose="030F0702030302020204" pitchFamily="66" charset="0"/>
              </a:rPr>
              <a:t>By developing our Aims, Visions and values in consideration with The United Nations Convention on The Rights of The Child we will ensure that every child will be made to feel Safe, Nurtured, Respected, Included and given the opportunities to be Active, Responsible, Achieving and be Healthy.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2718" y="1081650"/>
            <a:ext cx="1579873" cy="1558901"/>
          </a:xfrm>
          <a:prstGeom prst="rect">
            <a:avLst/>
          </a:prstGeom>
        </p:spPr>
      </p:pic>
      <p:pic>
        <p:nvPicPr>
          <p:cNvPr id="11" name="Picture 10"/>
          <p:cNvPicPr>
            <a:picLocks noChangeAspect="1"/>
          </p:cNvPicPr>
          <p:nvPr/>
        </p:nvPicPr>
        <p:blipFill>
          <a:blip r:embed="rId3"/>
          <a:stretch>
            <a:fillRect/>
          </a:stretch>
        </p:blipFill>
        <p:spPr>
          <a:xfrm>
            <a:off x="152017" y="103344"/>
            <a:ext cx="8839966" cy="6651312"/>
          </a:xfrm>
          <a:prstGeom prst="rect">
            <a:avLst/>
          </a:prstGeom>
        </p:spPr>
      </p:pic>
    </p:spTree>
    <p:extLst>
      <p:ext uri="{BB962C8B-B14F-4D97-AF65-F5344CB8AC3E}">
        <p14:creationId xmlns:p14="http://schemas.microsoft.com/office/powerpoint/2010/main" val="2802881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6762</TotalTime>
  <Words>6823</Words>
  <Application>Microsoft Office PowerPoint</Application>
  <PresentationFormat>On-screen Show (4:3)</PresentationFormat>
  <Paragraphs>616</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Comic Sans MS</vt:lpstr>
      <vt:lpstr>Tahoma</vt:lpstr>
      <vt:lpstr>Times New Roman</vt:lpstr>
      <vt:lpstr>Wingdings</vt:lpstr>
      <vt:lpstr>Office Theme</vt:lpstr>
      <vt:lpstr>Handbook 2026-2027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Useful Information…  Below you will find some useful information and a link to the  Parentzone Scotland website.  Henry Project The Henry programme is for parents and carers to help you to develop a healthier, happier lifestyle that the whole family can enjoy. The programme covers five themes  Feeling more confident as a parent Physical activity for the whole family What children and the whole family eats Family lifestyle habits Enjoying life as a family  Thrive Under Five Thrive Under 5 (TU5) is a Scottish government funded pilot programme in NHSGGC providing targeted support for young families in relation to food insecurity and child healthy weight and community workshops.  ASN Parent and Carer Group This is a support group for parents and carers of ASN children and young people in Inverclyde. They host coffee mornings, events and a supportive space to chat. For more information scan the QR codes below:      PARENTZONE SCOTLAND Parentzone Scotland is a one-stop shop website for information and advice on education and learning in Scotland.  The website continues to be updated and improved and can be accessed https://education.gov.scot/parentzone/   Why not check out the website for ideas on how you can support your child's learning.</vt:lpstr>
      <vt:lpstr>PowerPoint Presentation</vt:lpstr>
      <vt:lpstr>PowerPoint Presentation</vt:lpstr>
      <vt:lpstr>PowerPoint Presentation</vt:lpstr>
      <vt:lpstr>PowerPoint Presentation</vt:lpstr>
      <vt:lpstr>PowerPoint Presentation</vt:lpstr>
      <vt:lpstr>PowerPoint Presentation</vt:lpstr>
    </vt:vector>
  </TitlesOfParts>
  <Company>Inverclyde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Handbook 2016</dc:title>
  <dc:creator>Betty Mooney</dc:creator>
  <cp:lastModifiedBy>Jacqueline Coombes</cp:lastModifiedBy>
  <cp:revision>340</cp:revision>
  <cp:lastPrinted>2024-12-13T16:00:17Z</cp:lastPrinted>
  <dcterms:created xsi:type="dcterms:W3CDTF">2015-12-14T15:23:03Z</dcterms:created>
  <dcterms:modified xsi:type="dcterms:W3CDTF">2025-12-03T11:03:34Z</dcterms:modified>
</cp:coreProperties>
</file>