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71" r:id="rId5"/>
    <p:sldId id="1383" r:id="rId6"/>
    <p:sldId id="1393" r:id="rId7"/>
    <p:sldId id="429" r:id="rId8"/>
    <p:sldId id="503" r:id="rId9"/>
    <p:sldId id="1402" r:id="rId10"/>
    <p:sldId id="510" r:id="rId11"/>
    <p:sldId id="498" r:id="rId12"/>
    <p:sldId id="1385" r:id="rId13"/>
    <p:sldId id="1394" r:id="rId14"/>
    <p:sldId id="559" r:id="rId15"/>
    <p:sldId id="572" r:id="rId16"/>
    <p:sldId id="1380" r:id="rId17"/>
    <p:sldId id="1395" r:id="rId18"/>
    <p:sldId id="1396" r:id="rId19"/>
    <p:sldId id="1382" r:id="rId20"/>
    <p:sldId id="542" r:id="rId21"/>
    <p:sldId id="1392" r:id="rId22"/>
    <p:sldId id="1401" r:id="rId23"/>
    <p:sldId id="1397" r:id="rId24"/>
    <p:sldId id="280" r:id="rId25"/>
    <p:sldId id="1387" r:id="rId26"/>
    <p:sldId id="1399" r:id="rId27"/>
    <p:sldId id="1384" r:id="rId28"/>
    <p:sldId id="272" r:id="rId29"/>
    <p:sldId id="1400" r:id="rId30"/>
    <p:sldId id="3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544286-56DC-A21F-7D05-A54470424453}" v="6" dt="2025-06-25T14:03:18.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D544286-56DC-A21F-7D05-A54470424453}"/>
    <pc:docChg chg="modSld">
      <pc:chgData name="" userId="" providerId="" clId="Web-{CD544286-56DC-A21F-7D05-A54470424453}" dt="2025-06-25T14:01:47.564" v="4" actId="20577"/>
      <pc:docMkLst>
        <pc:docMk/>
      </pc:docMkLst>
      <pc:sldChg chg="modSp">
        <pc:chgData name="" userId="" providerId="" clId="Web-{CD544286-56DC-A21F-7D05-A54470424453}" dt="2025-06-25T14:01:47.564" v="4" actId="20577"/>
        <pc:sldMkLst>
          <pc:docMk/>
          <pc:sldMk cId="2831988504" sldId="271"/>
        </pc:sldMkLst>
        <pc:spChg chg="mod">
          <ac:chgData name="" userId="" providerId="" clId="Web-{CD544286-56DC-A21F-7D05-A54470424453}" dt="2025-06-25T14:01:47.564" v="4" actId="20577"/>
          <ac:spMkLst>
            <pc:docMk/>
            <pc:sldMk cId="2831988504" sldId="271"/>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09063-7155-4047-809E-4BF7BDB22659}" type="doc">
      <dgm:prSet loTypeId="urn:microsoft.com/office/officeart/2005/8/layout/radial6" loCatId="cycle" qsTypeId="urn:microsoft.com/office/officeart/2005/8/quickstyle/3d1" qsCatId="3D" csTypeId="urn:microsoft.com/office/officeart/2005/8/colors/accent5_2" csCatId="accent5" phldr="1"/>
      <dgm:spPr/>
      <dgm:t>
        <a:bodyPr/>
        <a:lstStyle/>
        <a:p>
          <a:endParaRPr lang="en-GB"/>
        </a:p>
      </dgm:t>
    </dgm:pt>
    <dgm:pt modelId="{9677B4FC-1EEA-4D33-8E14-577ED5791C76}">
      <dgm:prSet phldrT="[Text]" custT="1"/>
      <dgm:spPr>
        <a:solidFill>
          <a:srgbClr val="2787A0"/>
        </a:solidFill>
      </dgm:spPr>
      <dgm:t>
        <a:bodyPr/>
        <a:lstStyle/>
        <a:p>
          <a:r>
            <a:rPr lang="en-GB" sz="2200" b="1">
              <a:latin typeface="+mn-lt"/>
            </a:rPr>
            <a:t>Observation Cycle</a:t>
          </a:r>
        </a:p>
      </dgm:t>
    </dgm:pt>
    <dgm:pt modelId="{E5D0B67D-88BA-489E-9776-83E9B0542B1A}" type="parTrans" cxnId="{44050CC9-AF20-4E4F-A845-0D5A7C4B81A9}">
      <dgm:prSet/>
      <dgm:spPr/>
      <dgm:t>
        <a:bodyPr/>
        <a:lstStyle/>
        <a:p>
          <a:endParaRPr lang="en-GB">
            <a:latin typeface="+mn-lt"/>
          </a:endParaRPr>
        </a:p>
      </dgm:t>
    </dgm:pt>
    <dgm:pt modelId="{025161A2-1C58-42E7-97FF-ACFC5D0BAD47}" type="sibTrans" cxnId="{44050CC9-AF20-4E4F-A845-0D5A7C4B81A9}">
      <dgm:prSet/>
      <dgm:spPr/>
      <dgm:t>
        <a:bodyPr/>
        <a:lstStyle/>
        <a:p>
          <a:endParaRPr lang="en-GB">
            <a:latin typeface="+mn-lt"/>
          </a:endParaRPr>
        </a:p>
      </dgm:t>
    </dgm:pt>
    <dgm:pt modelId="{C0709A92-EABF-40A8-8F58-BBF6B9CA92D7}">
      <dgm:prSet phldrT="[Text]" custT="1"/>
      <dgm:spPr>
        <a:solidFill>
          <a:srgbClr val="2787A0"/>
        </a:solidFill>
      </dgm:spPr>
      <dgm:t>
        <a:bodyPr/>
        <a:lstStyle/>
        <a:p>
          <a:r>
            <a:rPr lang="en-GB" sz="2000" b="1">
              <a:latin typeface="+mn-lt"/>
            </a:rPr>
            <a:t>Notice</a:t>
          </a:r>
        </a:p>
      </dgm:t>
    </dgm:pt>
    <dgm:pt modelId="{473A3EA6-30DC-428D-8DDD-91274123A62A}" type="parTrans" cxnId="{8454CB1B-670C-4FEC-A33C-10E450FB4C3E}">
      <dgm:prSet/>
      <dgm:spPr/>
      <dgm:t>
        <a:bodyPr/>
        <a:lstStyle/>
        <a:p>
          <a:endParaRPr lang="en-GB">
            <a:latin typeface="+mn-lt"/>
          </a:endParaRPr>
        </a:p>
      </dgm:t>
    </dgm:pt>
    <dgm:pt modelId="{1BF79216-01A6-4E4F-820E-65B4DC6D2C33}" type="sibTrans" cxnId="{8454CB1B-670C-4FEC-A33C-10E450FB4C3E}">
      <dgm:prSet/>
      <dgm:spPr/>
      <dgm:t>
        <a:bodyPr/>
        <a:lstStyle/>
        <a:p>
          <a:endParaRPr lang="en-GB">
            <a:latin typeface="+mn-lt"/>
          </a:endParaRPr>
        </a:p>
      </dgm:t>
    </dgm:pt>
    <dgm:pt modelId="{0D581B1E-46D6-47B9-A7CE-A712985C7193}">
      <dgm:prSet phldrT="[Text]" custT="1"/>
      <dgm:spPr>
        <a:solidFill>
          <a:srgbClr val="2787A0"/>
        </a:solidFill>
      </dgm:spPr>
      <dgm:t>
        <a:bodyPr/>
        <a:lstStyle/>
        <a:p>
          <a:r>
            <a:rPr lang="en-GB" sz="2000" b="1">
              <a:latin typeface="+mn-lt"/>
            </a:rPr>
            <a:t>Analyse</a:t>
          </a:r>
        </a:p>
      </dgm:t>
    </dgm:pt>
    <dgm:pt modelId="{27F5C136-5218-444E-B0F1-7C80C68D0092}" type="parTrans" cxnId="{7A55777B-F4B7-4525-BBF5-611F516484D2}">
      <dgm:prSet/>
      <dgm:spPr/>
      <dgm:t>
        <a:bodyPr/>
        <a:lstStyle/>
        <a:p>
          <a:endParaRPr lang="en-GB">
            <a:latin typeface="+mn-lt"/>
          </a:endParaRPr>
        </a:p>
      </dgm:t>
    </dgm:pt>
    <dgm:pt modelId="{4E707E9A-7F81-403E-934A-96C7AAD0EA8D}" type="sibTrans" cxnId="{7A55777B-F4B7-4525-BBF5-611F516484D2}">
      <dgm:prSet/>
      <dgm:spPr/>
      <dgm:t>
        <a:bodyPr/>
        <a:lstStyle/>
        <a:p>
          <a:endParaRPr lang="en-GB">
            <a:latin typeface="+mn-lt"/>
          </a:endParaRPr>
        </a:p>
      </dgm:t>
    </dgm:pt>
    <dgm:pt modelId="{69069D12-5314-49E5-89E9-CE6792123E07}">
      <dgm:prSet phldrT="[Text]" custT="1"/>
      <dgm:spPr>
        <a:solidFill>
          <a:srgbClr val="2787A0"/>
        </a:solidFill>
      </dgm:spPr>
      <dgm:t>
        <a:bodyPr/>
        <a:lstStyle/>
        <a:p>
          <a:r>
            <a:rPr lang="en-US" altLang="en-US" sz="2000" b="1">
              <a:latin typeface="+mn-lt"/>
              <a:sym typeface="Century Gothic" pitchFamily="34" charset="0"/>
            </a:rPr>
            <a:t>Act</a:t>
          </a:r>
          <a:endParaRPr lang="en-GB" sz="2000">
            <a:latin typeface="+mn-lt"/>
          </a:endParaRPr>
        </a:p>
      </dgm:t>
    </dgm:pt>
    <dgm:pt modelId="{0C4A45D1-C244-470E-B340-6549E4C1777C}" type="parTrans" cxnId="{38172534-103C-464C-B8EB-54700417D6C3}">
      <dgm:prSet/>
      <dgm:spPr/>
      <dgm:t>
        <a:bodyPr/>
        <a:lstStyle/>
        <a:p>
          <a:endParaRPr lang="en-GB">
            <a:latin typeface="+mn-lt"/>
          </a:endParaRPr>
        </a:p>
      </dgm:t>
    </dgm:pt>
    <dgm:pt modelId="{8460A103-D09D-432F-B63C-BF76DCFBD96D}" type="sibTrans" cxnId="{38172534-103C-464C-B8EB-54700417D6C3}">
      <dgm:prSet/>
      <dgm:spPr/>
      <dgm:t>
        <a:bodyPr/>
        <a:lstStyle/>
        <a:p>
          <a:endParaRPr lang="en-GB">
            <a:latin typeface="+mn-lt"/>
          </a:endParaRPr>
        </a:p>
      </dgm:t>
    </dgm:pt>
    <dgm:pt modelId="{16819A64-979F-494A-8695-F070BD5393D6}" type="pres">
      <dgm:prSet presAssocID="{2BC09063-7155-4047-809E-4BF7BDB22659}" presName="Name0" presStyleCnt="0">
        <dgm:presLayoutVars>
          <dgm:chMax val="1"/>
          <dgm:dir/>
          <dgm:animLvl val="ctr"/>
          <dgm:resizeHandles val="exact"/>
        </dgm:presLayoutVars>
      </dgm:prSet>
      <dgm:spPr/>
    </dgm:pt>
    <dgm:pt modelId="{6B4072F7-3C72-4CA9-BCC5-04639117BB97}" type="pres">
      <dgm:prSet presAssocID="{9677B4FC-1EEA-4D33-8E14-577ED5791C76}" presName="centerShape" presStyleLbl="node0" presStyleIdx="0" presStyleCnt="1"/>
      <dgm:spPr/>
    </dgm:pt>
    <dgm:pt modelId="{F6C06482-ACB0-42E4-B76D-19B8F52DAAA1}" type="pres">
      <dgm:prSet presAssocID="{C0709A92-EABF-40A8-8F58-BBF6B9CA92D7}" presName="node" presStyleLbl="node1" presStyleIdx="0" presStyleCnt="3">
        <dgm:presLayoutVars>
          <dgm:bulletEnabled val="1"/>
        </dgm:presLayoutVars>
      </dgm:prSet>
      <dgm:spPr/>
    </dgm:pt>
    <dgm:pt modelId="{21E6DEC6-8050-4D31-B466-44580900F56B}" type="pres">
      <dgm:prSet presAssocID="{C0709A92-EABF-40A8-8F58-BBF6B9CA92D7}" presName="dummy" presStyleCnt="0"/>
      <dgm:spPr/>
    </dgm:pt>
    <dgm:pt modelId="{B6596D6E-4D84-467A-8F04-9289D421D18B}" type="pres">
      <dgm:prSet presAssocID="{1BF79216-01A6-4E4F-820E-65B4DC6D2C33}" presName="sibTrans" presStyleLbl="sibTrans2D1" presStyleIdx="0" presStyleCnt="3"/>
      <dgm:spPr/>
    </dgm:pt>
    <dgm:pt modelId="{0D028C87-68B5-4D8F-91A4-9B81B574C5A1}" type="pres">
      <dgm:prSet presAssocID="{0D581B1E-46D6-47B9-A7CE-A712985C7193}" presName="node" presStyleLbl="node1" presStyleIdx="1" presStyleCnt="3">
        <dgm:presLayoutVars>
          <dgm:bulletEnabled val="1"/>
        </dgm:presLayoutVars>
      </dgm:prSet>
      <dgm:spPr/>
    </dgm:pt>
    <dgm:pt modelId="{9A839842-1560-4D5D-AF51-ECF389596357}" type="pres">
      <dgm:prSet presAssocID="{0D581B1E-46D6-47B9-A7CE-A712985C7193}" presName="dummy" presStyleCnt="0"/>
      <dgm:spPr/>
    </dgm:pt>
    <dgm:pt modelId="{BDAAFF9E-C397-492B-BA97-0B5C69C7EE0C}" type="pres">
      <dgm:prSet presAssocID="{4E707E9A-7F81-403E-934A-96C7AAD0EA8D}" presName="sibTrans" presStyleLbl="sibTrans2D1" presStyleIdx="1" presStyleCnt="3"/>
      <dgm:spPr/>
    </dgm:pt>
    <dgm:pt modelId="{47E95430-FED1-40C2-8000-27D8C5DDFA66}" type="pres">
      <dgm:prSet presAssocID="{69069D12-5314-49E5-89E9-CE6792123E07}" presName="node" presStyleLbl="node1" presStyleIdx="2" presStyleCnt="3">
        <dgm:presLayoutVars>
          <dgm:bulletEnabled val="1"/>
        </dgm:presLayoutVars>
      </dgm:prSet>
      <dgm:spPr/>
    </dgm:pt>
    <dgm:pt modelId="{E6495C08-7883-444C-88A0-4F91F67EE8FA}" type="pres">
      <dgm:prSet presAssocID="{69069D12-5314-49E5-89E9-CE6792123E07}" presName="dummy" presStyleCnt="0"/>
      <dgm:spPr/>
    </dgm:pt>
    <dgm:pt modelId="{83223B51-3FF9-4EAD-8B17-7AFF871EB127}" type="pres">
      <dgm:prSet presAssocID="{8460A103-D09D-432F-B63C-BF76DCFBD96D}" presName="sibTrans" presStyleLbl="sibTrans2D1" presStyleIdx="2" presStyleCnt="3"/>
      <dgm:spPr/>
    </dgm:pt>
  </dgm:ptLst>
  <dgm:cxnLst>
    <dgm:cxn modelId="{95C6F50C-641B-495C-B651-00E0C3526303}" type="presOf" srcId="{0D581B1E-46D6-47B9-A7CE-A712985C7193}" destId="{0D028C87-68B5-4D8F-91A4-9B81B574C5A1}" srcOrd="0" destOrd="0" presId="urn:microsoft.com/office/officeart/2005/8/layout/radial6"/>
    <dgm:cxn modelId="{8454CB1B-670C-4FEC-A33C-10E450FB4C3E}" srcId="{9677B4FC-1EEA-4D33-8E14-577ED5791C76}" destId="{C0709A92-EABF-40A8-8F58-BBF6B9CA92D7}" srcOrd="0" destOrd="0" parTransId="{473A3EA6-30DC-428D-8DDD-91274123A62A}" sibTransId="{1BF79216-01A6-4E4F-820E-65B4DC6D2C33}"/>
    <dgm:cxn modelId="{F69A252F-D01A-49F1-98D4-B63FE4BF3511}" type="presOf" srcId="{9677B4FC-1EEA-4D33-8E14-577ED5791C76}" destId="{6B4072F7-3C72-4CA9-BCC5-04639117BB97}" srcOrd="0" destOrd="0" presId="urn:microsoft.com/office/officeart/2005/8/layout/radial6"/>
    <dgm:cxn modelId="{159D7833-A0B1-4972-9453-9B745BF6F24F}" type="presOf" srcId="{2BC09063-7155-4047-809E-4BF7BDB22659}" destId="{16819A64-979F-494A-8695-F070BD5393D6}" srcOrd="0" destOrd="0" presId="urn:microsoft.com/office/officeart/2005/8/layout/radial6"/>
    <dgm:cxn modelId="{38172534-103C-464C-B8EB-54700417D6C3}" srcId="{9677B4FC-1EEA-4D33-8E14-577ED5791C76}" destId="{69069D12-5314-49E5-89E9-CE6792123E07}" srcOrd="2" destOrd="0" parTransId="{0C4A45D1-C244-470E-B340-6549E4C1777C}" sibTransId="{8460A103-D09D-432F-B63C-BF76DCFBD96D}"/>
    <dgm:cxn modelId="{F867A157-49BB-4ED6-8360-91D43FFB5BEB}" type="presOf" srcId="{69069D12-5314-49E5-89E9-CE6792123E07}" destId="{47E95430-FED1-40C2-8000-27D8C5DDFA66}" srcOrd="0" destOrd="0" presId="urn:microsoft.com/office/officeart/2005/8/layout/radial6"/>
    <dgm:cxn modelId="{7A55777B-F4B7-4525-BBF5-611F516484D2}" srcId="{9677B4FC-1EEA-4D33-8E14-577ED5791C76}" destId="{0D581B1E-46D6-47B9-A7CE-A712985C7193}" srcOrd="1" destOrd="0" parTransId="{27F5C136-5218-444E-B0F1-7C80C68D0092}" sibTransId="{4E707E9A-7F81-403E-934A-96C7AAD0EA8D}"/>
    <dgm:cxn modelId="{04166F99-D513-47D8-9772-80D3FB00C72E}" type="presOf" srcId="{C0709A92-EABF-40A8-8F58-BBF6B9CA92D7}" destId="{F6C06482-ACB0-42E4-B76D-19B8F52DAAA1}" srcOrd="0" destOrd="0" presId="urn:microsoft.com/office/officeart/2005/8/layout/radial6"/>
    <dgm:cxn modelId="{5A65FE99-AE8C-4565-A437-92410943F7F9}" type="presOf" srcId="{8460A103-D09D-432F-B63C-BF76DCFBD96D}" destId="{83223B51-3FF9-4EAD-8B17-7AFF871EB127}" srcOrd="0" destOrd="0" presId="urn:microsoft.com/office/officeart/2005/8/layout/radial6"/>
    <dgm:cxn modelId="{44050CC9-AF20-4E4F-A845-0D5A7C4B81A9}" srcId="{2BC09063-7155-4047-809E-4BF7BDB22659}" destId="{9677B4FC-1EEA-4D33-8E14-577ED5791C76}" srcOrd="0" destOrd="0" parTransId="{E5D0B67D-88BA-489E-9776-83E9B0542B1A}" sibTransId="{025161A2-1C58-42E7-97FF-ACFC5D0BAD47}"/>
    <dgm:cxn modelId="{91EC6BF4-6BA7-4B51-A62A-B6D7F34763A6}" type="presOf" srcId="{1BF79216-01A6-4E4F-820E-65B4DC6D2C33}" destId="{B6596D6E-4D84-467A-8F04-9289D421D18B}" srcOrd="0" destOrd="0" presId="urn:microsoft.com/office/officeart/2005/8/layout/radial6"/>
    <dgm:cxn modelId="{6EFAA1F6-6013-4169-9BFB-0C4E57D84E95}" type="presOf" srcId="{4E707E9A-7F81-403E-934A-96C7AAD0EA8D}" destId="{BDAAFF9E-C397-492B-BA97-0B5C69C7EE0C}" srcOrd="0" destOrd="0" presId="urn:microsoft.com/office/officeart/2005/8/layout/radial6"/>
    <dgm:cxn modelId="{4793CBC5-D67B-4A2F-9F7B-9A944354B760}" type="presParOf" srcId="{16819A64-979F-494A-8695-F070BD5393D6}" destId="{6B4072F7-3C72-4CA9-BCC5-04639117BB97}" srcOrd="0" destOrd="0" presId="urn:microsoft.com/office/officeart/2005/8/layout/radial6"/>
    <dgm:cxn modelId="{9A657207-E92E-4055-B0A0-3F9CB485F73E}" type="presParOf" srcId="{16819A64-979F-494A-8695-F070BD5393D6}" destId="{F6C06482-ACB0-42E4-B76D-19B8F52DAAA1}" srcOrd="1" destOrd="0" presId="urn:microsoft.com/office/officeart/2005/8/layout/radial6"/>
    <dgm:cxn modelId="{7CE6268B-21A0-4CBD-B4C2-3DB95F288AD8}" type="presParOf" srcId="{16819A64-979F-494A-8695-F070BD5393D6}" destId="{21E6DEC6-8050-4D31-B466-44580900F56B}" srcOrd="2" destOrd="0" presId="urn:microsoft.com/office/officeart/2005/8/layout/radial6"/>
    <dgm:cxn modelId="{5B569836-4C5A-4079-8F35-13B13F21BA63}" type="presParOf" srcId="{16819A64-979F-494A-8695-F070BD5393D6}" destId="{B6596D6E-4D84-467A-8F04-9289D421D18B}" srcOrd="3" destOrd="0" presId="urn:microsoft.com/office/officeart/2005/8/layout/radial6"/>
    <dgm:cxn modelId="{5B366AB9-4BBF-4EEB-8D0D-9EACC236BF27}" type="presParOf" srcId="{16819A64-979F-494A-8695-F070BD5393D6}" destId="{0D028C87-68B5-4D8F-91A4-9B81B574C5A1}" srcOrd="4" destOrd="0" presId="urn:microsoft.com/office/officeart/2005/8/layout/radial6"/>
    <dgm:cxn modelId="{BB9D913E-CD80-4946-8D51-A4EA2832525F}" type="presParOf" srcId="{16819A64-979F-494A-8695-F070BD5393D6}" destId="{9A839842-1560-4D5D-AF51-ECF389596357}" srcOrd="5" destOrd="0" presId="urn:microsoft.com/office/officeart/2005/8/layout/radial6"/>
    <dgm:cxn modelId="{0ED42F1D-E588-4E3F-9A00-530AD4CE2700}" type="presParOf" srcId="{16819A64-979F-494A-8695-F070BD5393D6}" destId="{BDAAFF9E-C397-492B-BA97-0B5C69C7EE0C}" srcOrd="6" destOrd="0" presId="urn:microsoft.com/office/officeart/2005/8/layout/radial6"/>
    <dgm:cxn modelId="{8A50B575-BA9B-4353-9223-90EFDDB9971B}" type="presParOf" srcId="{16819A64-979F-494A-8695-F070BD5393D6}" destId="{47E95430-FED1-40C2-8000-27D8C5DDFA66}" srcOrd="7" destOrd="0" presId="urn:microsoft.com/office/officeart/2005/8/layout/radial6"/>
    <dgm:cxn modelId="{0539343B-BA00-4EC8-A094-A45C0EA888DE}" type="presParOf" srcId="{16819A64-979F-494A-8695-F070BD5393D6}" destId="{E6495C08-7883-444C-88A0-4F91F67EE8FA}" srcOrd="8" destOrd="0" presId="urn:microsoft.com/office/officeart/2005/8/layout/radial6"/>
    <dgm:cxn modelId="{9B9308FA-CA78-4A90-9708-84A05E0E81C4}" type="presParOf" srcId="{16819A64-979F-494A-8695-F070BD5393D6}" destId="{83223B51-3FF9-4EAD-8B17-7AFF871EB127}"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DCE73D-FA55-4D49-A9AF-9FBD46E7DCA7}" type="doc">
      <dgm:prSet loTypeId="urn:microsoft.com/office/officeart/2005/8/layout/arrow2" loCatId="process" qsTypeId="urn:microsoft.com/office/officeart/2005/8/quickstyle/simple1" qsCatId="simple" csTypeId="urn:microsoft.com/office/officeart/2005/8/colors/accent1_2" csCatId="accent1" phldr="1"/>
      <dgm:spPr/>
    </dgm:pt>
    <dgm:pt modelId="{8EA80D56-7771-47B5-9386-0DCCBBFDA767}">
      <dgm:prSet phldrT="[Text]"/>
      <dgm:spPr/>
      <dgm:t>
        <a:bodyPr/>
        <a:lstStyle/>
        <a:p>
          <a:r>
            <a:rPr lang="en-US" dirty="0"/>
            <a:t>So what? </a:t>
          </a:r>
        </a:p>
      </dgm:t>
    </dgm:pt>
    <dgm:pt modelId="{2D27825B-29D9-473E-909D-FF68ABDF5C6F}" type="parTrans" cxnId="{1DB8D433-8784-45F1-BC38-C7174AADD13F}">
      <dgm:prSet/>
      <dgm:spPr/>
      <dgm:t>
        <a:bodyPr/>
        <a:lstStyle/>
        <a:p>
          <a:endParaRPr lang="en-US"/>
        </a:p>
      </dgm:t>
    </dgm:pt>
    <dgm:pt modelId="{59A67151-8AD0-43FD-BF89-B24C71436EA3}" type="sibTrans" cxnId="{1DB8D433-8784-45F1-BC38-C7174AADD13F}">
      <dgm:prSet/>
      <dgm:spPr/>
      <dgm:t>
        <a:bodyPr/>
        <a:lstStyle/>
        <a:p>
          <a:endParaRPr lang="en-US"/>
        </a:p>
      </dgm:t>
    </dgm:pt>
    <dgm:pt modelId="{29DBD6F9-87C0-4EB3-843C-C5DC1B7F524F}">
      <dgm:prSet phldrT="[Text]"/>
      <dgm:spPr/>
      <dgm:t>
        <a:bodyPr/>
        <a:lstStyle/>
        <a:p>
          <a:r>
            <a:rPr lang="en-US" dirty="0"/>
            <a:t>Now what? </a:t>
          </a:r>
        </a:p>
      </dgm:t>
    </dgm:pt>
    <dgm:pt modelId="{38045234-68F2-4EB6-BEFC-AC53F94FA11C}" type="parTrans" cxnId="{16FA8C02-B7B3-4AD5-88BD-842CF56380B5}">
      <dgm:prSet/>
      <dgm:spPr/>
      <dgm:t>
        <a:bodyPr/>
        <a:lstStyle/>
        <a:p>
          <a:endParaRPr lang="en-US"/>
        </a:p>
      </dgm:t>
    </dgm:pt>
    <dgm:pt modelId="{E5F7572D-467B-45E4-B2A8-605E8C8E9759}" type="sibTrans" cxnId="{16FA8C02-B7B3-4AD5-88BD-842CF56380B5}">
      <dgm:prSet/>
      <dgm:spPr/>
      <dgm:t>
        <a:bodyPr/>
        <a:lstStyle/>
        <a:p>
          <a:endParaRPr lang="en-US"/>
        </a:p>
      </dgm:t>
    </dgm:pt>
    <dgm:pt modelId="{9ABCCE33-FED9-4515-A6F0-14245B1F8D89}">
      <dgm:prSet phldrT="[Text]"/>
      <dgm:spPr/>
      <dgm:t>
        <a:bodyPr/>
        <a:lstStyle/>
        <a:p>
          <a:r>
            <a:rPr lang="en-US" dirty="0"/>
            <a:t>What? </a:t>
          </a:r>
        </a:p>
      </dgm:t>
    </dgm:pt>
    <dgm:pt modelId="{4574F8B5-4EA2-48F7-B1CA-82BF588AB9CE}" type="parTrans" cxnId="{C7AF9010-2023-45AF-AB6E-F21279F35052}">
      <dgm:prSet/>
      <dgm:spPr/>
      <dgm:t>
        <a:bodyPr/>
        <a:lstStyle/>
        <a:p>
          <a:endParaRPr lang="en-US"/>
        </a:p>
      </dgm:t>
    </dgm:pt>
    <dgm:pt modelId="{68D14DFA-D036-4EC2-8AE1-08ECCC942A41}" type="sibTrans" cxnId="{C7AF9010-2023-45AF-AB6E-F21279F35052}">
      <dgm:prSet/>
      <dgm:spPr/>
      <dgm:t>
        <a:bodyPr/>
        <a:lstStyle/>
        <a:p>
          <a:endParaRPr lang="en-US"/>
        </a:p>
      </dgm:t>
    </dgm:pt>
    <dgm:pt modelId="{F0EF36E6-805F-48B4-89EA-FAF0D5CA32E1}" type="pres">
      <dgm:prSet presAssocID="{0ADCE73D-FA55-4D49-A9AF-9FBD46E7DCA7}" presName="arrowDiagram" presStyleCnt="0">
        <dgm:presLayoutVars>
          <dgm:chMax val="5"/>
          <dgm:dir/>
          <dgm:resizeHandles val="exact"/>
        </dgm:presLayoutVars>
      </dgm:prSet>
      <dgm:spPr/>
    </dgm:pt>
    <dgm:pt modelId="{6475271E-3DA6-47DF-B49B-618E14C411BD}" type="pres">
      <dgm:prSet presAssocID="{0ADCE73D-FA55-4D49-A9AF-9FBD46E7DCA7}" presName="arrow" presStyleLbl="bgShp" presStyleIdx="0" presStyleCnt="1" custLinFactNeighborX="-2189" custLinFactNeighborY="-8657"/>
      <dgm:spPr/>
    </dgm:pt>
    <dgm:pt modelId="{8ED9D184-1A09-4D8B-BDEC-E2AC32359B10}" type="pres">
      <dgm:prSet presAssocID="{0ADCE73D-FA55-4D49-A9AF-9FBD46E7DCA7}" presName="arrowDiagram3" presStyleCnt="0"/>
      <dgm:spPr/>
    </dgm:pt>
    <dgm:pt modelId="{2BC6D657-F496-4353-814D-2734D5373A18}" type="pres">
      <dgm:prSet presAssocID="{9ABCCE33-FED9-4515-A6F0-14245B1F8D89}" presName="bullet3a" presStyleLbl="node1" presStyleIdx="0" presStyleCnt="3"/>
      <dgm:spPr/>
    </dgm:pt>
    <dgm:pt modelId="{9BADE032-20C7-41EE-A9D3-C0095342B518}" type="pres">
      <dgm:prSet presAssocID="{9ABCCE33-FED9-4515-A6F0-14245B1F8D89}" presName="textBox3a" presStyleLbl="revTx" presStyleIdx="0" presStyleCnt="3">
        <dgm:presLayoutVars>
          <dgm:bulletEnabled val="1"/>
        </dgm:presLayoutVars>
      </dgm:prSet>
      <dgm:spPr/>
    </dgm:pt>
    <dgm:pt modelId="{057B5643-C073-4845-9517-2A5E6DD4A9B7}" type="pres">
      <dgm:prSet presAssocID="{8EA80D56-7771-47B5-9386-0DCCBBFDA767}" presName="bullet3b" presStyleLbl="node1" presStyleIdx="1" presStyleCnt="3"/>
      <dgm:spPr/>
    </dgm:pt>
    <dgm:pt modelId="{05CB2D65-A3FF-4CEB-8135-0D8D1A5ED347}" type="pres">
      <dgm:prSet presAssocID="{8EA80D56-7771-47B5-9386-0DCCBBFDA767}" presName="textBox3b" presStyleLbl="revTx" presStyleIdx="1" presStyleCnt="3">
        <dgm:presLayoutVars>
          <dgm:bulletEnabled val="1"/>
        </dgm:presLayoutVars>
      </dgm:prSet>
      <dgm:spPr/>
    </dgm:pt>
    <dgm:pt modelId="{07D6377F-7910-4EFB-800A-5C259E0EF0E8}" type="pres">
      <dgm:prSet presAssocID="{29DBD6F9-87C0-4EB3-843C-C5DC1B7F524F}" presName="bullet3c" presStyleLbl="node1" presStyleIdx="2" presStyleCnt="3"/>
      <dgm:spPr/>
    </dgm:pt>
    <dgm:pt modelId="{14AF3660-2B6B-4A9E-9270-700DA57EBE28}" type="pres">
      <dgm:prSet presAssocID="{29DBD6F9-87C0-4EB3-843C-C5DC1B7F524F}" presName="textBox3c" presStyleLbl="revTx" presStyleIdx="2" presStyleCnt="3">
        <dgm:presLayoutVars>
          <dgm:bulletEnabled val="1"/>
        </dgm:presLayoutVars>
      </dgm:prSet>
      <dgm:spPr/>
    </dgm:pt>
  </dgm:ptLst>
  <dgm:cxnLst>
    <dgm:cxn modelId="{16FA8C02-B7B3-4AD5-88BD-842CF56380B5}" srcId="{0ADCE73D-FA55-4D49-A9AF-9FBD46E7DCA7}" destId="{29DBD6F9-87C0-4EB3-843C-C5DC1B7F524F}" srcOrd="2" destOrd="0" parTransId="{38045234-68F2-4EB6-BEFC-AC53F94FA11C}" sibTransId="{E5F7572D-467B-45E4-B2A8-605E8C8E9759}"/>
    <dgm:cxn modelId="{C7AF9010-2023-45AF-AB6E-F21279F35052}" srcId="{0ADCE73D-FA55-4D49-A9AF-9FBD46E7DCA7}" destId="{9ABCCE33-FED9-4515-A6F0-14245B1F8D89}" srcOrd="0" destOrd="0" parTransId="{4574F8B5-4EA2-48F7-B1CA-82BF588AB9CE}" sibTransId="{68D14DFA-D036-4EC2-8AE1-08ECCC942A41}"/>
    <dgm:cxn modelId="{1DB8D433-8784-45F1-BC38-C7174AADD13F}" srcId="{0ADCE73D-FA55-4D49-A9AF-9FBD46E7DCA7}" destId="{8EA80D56-7771-47B5-9386-0DCCBBFDA767}" srcOrd="1" destOrd="0" parTransId="{2D27825B-29D9-473E-909D-FF68ABDF5C6F}" sibTransId="{59A67151-8AD0-43FD-BF89-B24C71436EA3}"/>
    <dgm:cxn modelId="{DA01999D-AE66-4696-B0BB-DD0E7B6845D1}" type="presOf" srcId="{8EA80D56-7771-47B5-9386-0DCCBBFDA767}" destId="{05CB2D65-A3FF-4CEB-8135-0D8D1A5ED347}" srcOrd="0" destOrd="0" presId="urn:microsoft.com/office/officeart/2005/8/layout/arrow2"/>
    <dgm:cxn modelId="{CD8451BF-85EC-4832-AFD5-00506538B1A9}" type="presOf" srcId="{9ABCCE33-FED9-4515-A6F0-14245B1F8D89}" destId="{9BADE032-20C7-41EE-A9D3-C0095342B518}" srcOrd="0" destOrd="0" presId="urn:microsoft.com/office/officeart/2005/8/layout/arrow2"/>
    <dgm:cxn modelId="{213275C6-73DC-462D-94BE-BDD7CBA6F191}" type="presOf" srcId="{29DBD6F9-87C0-4EB3-843C-C5DC1B7F524F}" destId="{14AF3660-2B6B-4A9E-9270-700DA57EBE28}" srcOrd="0" destOrd="0" presId="urn:microsoft.com/office/officeart/2005/8/layout/arrow2"/>
    <dgm:cxn modelId="{A31AFDE2-3931-4586-AA3B-43B624368A71}" type="presOf" srcId="{0ADCE73D-FA55-4D49-A9AF-9FBD46E7DCA7}" destId="{F0EF36E6-805F-48B4-89EA-FAF0D5CA32E1}" srcOrd="0" destOrd="0" presId="urn:microsoft.com/office/officeart/2005/8/layout/arrow2"/>
    <dgm:cxn modelId="{DA5F504B-40E9-4BA3-AC58-BC49774BB8FD}" type="presParOf" srcId="{F0EF36E6-805F-48B4-89EA-FAF0D5CA32E1}" destId="{6475271E-3DA6-47DF-B49B-618E14C411BD}" srcOrd="0" destOrd="0" presId="urn:microsoft.com/office/officeart/2005/8/layout/arrow2"/>
    <dgm:cxn modelId="{EB6DD0E2-95DA-4DF2-8573-558FDDFB6F0D}" type="presParOf" srcId="{F0EF36E6-805F-48B4-89EA-FAF0D5CA32E1}" destId="{8ED9D184-1A09-4D8B-BDEC-E2AC32359B10}" srcOrd="1" destOrd="0" presId="urn:microsoft.com/office/officeart/2005/8/layout/arrow2"/>
    <dgm:cxn modelId="{7DD9B208-3938-4475-A751-7902A8266A38}" type="presParOf" srcId="{8ED9D184-1A09-4D8B-BDEC-E2AC32359B10}" destId="{2BC6D657-F496-4353-814D-2734D5373A18}" srcOrd="0" destOrd="0" presId="urn:microsoft.com/office/officeart/2005/8/layout/arrow2"/>
    <dgm:cxn modelId="{00A0A890-6709-48A1-B95F-A9FFBA9FB0D1}" type="presParOf" srcId="{8ED9D184-1A09-4D8B-BDEC-E2AC32359B10}" destId="{9BADE032-20C7-41EE-A9D3-C0095342B518}" srcOrd="1" destOrd="0" presId="urn:microsoft.com/office/officeart/2005/8/layout/arrow2"/>
    <dgm:cxn modelId="{447E28EE-9430-45B7-823E-1C2732ADAF9F}" type="presParOf" srcId="{8ED9D184-1A09-4D8B-BDEC-E2AC32359B10}" destId="{057B5643-C073-4845-9517-2A5E6DD4A9B7}" srcOrd="2" destOrd="0" presId="urn:microsoft.com/office/officeart/2005/8/layout/arrow2"/>
    <dgm:cxn modelId="{C502AAF6-9752-4CDB-A438-9E33183D11BE}" type="presParOf" srcId="{8ED9D184-1A09-4D8B-BDEC-E2AC32359B10}" destId="{05CB2D65-A3FF-4CEB-8135-0D8D1A5ED347}" srcOrd="3" destOrd="0" presId="urn:microsoft.com/office/officeart/2005/8/layout/arrow2"/>
    <dgm:cxn modelId="{EF71800E-11C3-4CBD-BD70-03CF1A61DAB8}" type="presParOf" srcId="{8ED9D184-1A09-4D8B-BDEC-E2AC32359B10}" destId="{07D6377F-7910-4EFB-800A-5C259E0EF0E8}" srcOrd="4" destOrd="0" presId="urn:microsoft.com/office/officeart/2005/8/layout/arrow2"/>
    <dgm:cxn modelId="{C2474C86-DF15-4887-8FB5-5032BDE06A7F}" type="presParOf" srcId="{8ED9D184-1A09-4D8B-BDEC-E2AC32359B10}" destId="{14AF3660-2B6B-4A9E-9270-700DA57EBE28}"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23B51-3FF9-4EAD-8B17-7AFF871EB127}">
      <dsp:nvSpPr>
        <dsp:cNvPr id="0" name=""/>
        <dsp:cNvSpPr/>
      </dsp:nvSpPr>
      <dsp:spPr>
        <a:xfrm>
          <a:off x="2137284" y="778031"/>
          <a:ext cx="5197091" cy="5197091"/>
        </a:xfrm>
        <a:prstGeom prst="blockArc">
          <a:avLst>
            <a:gd name="adj1" fmla="val 9000000"/>
            <a:gd name="adj2" fmla="val 16200000"/>
            <a:gd name="adj3" fmla="val 4638"/>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DAAFF9E-C397-492B-BA97-0B5C69C7EE0C}">
      <dsp:nvSpPr>
        <dsp:cNvPr id="0" name=""/>
        <dsp:cNvSpPr/>
      </dsp:nvSpPr>
      <dsp:spPr>
        <a:xfrm>
          <a:off x="2137284" y="778031"/>
          <a:ext cx="5197091" cy="5197091"/>
        </a:xfrm>
        <a:prstGeom prst="blockArc">
          <a:avLst>
            <a:gd name="adj1" fmla="val 1800000"/>
            <a:gd name="adj2" fmla="val 9000000"/>
            <a:gd name="adj3" fmla="val 4638"/>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6596D6E-4D84-467A-8F04-9289D421D18B}">
      <dsp:nvSpPr>
        <dsp:cNvPr id="0" name=""/>
        <dsp:cNvSpPr/>
      </dsp:nvSpPr>
      <dsp:spPr>
        <a:xfrm>
          <a:off x="2137284" y="778031"/>
          <a:ext cx="5197091" cy="5197091"/>
        </a:xfrm>
        <a:prstGeom prst="blockArc">
          <a:avLst>
            <a:gd name="adj1" fmla="val 16200000"/>
            <a:gd name="adj2" fmla="val 1800000"/>
            <a:gd name="adj3" fmla="val 4638"/>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B4072F7-3C72-4CA9-BCC5-04639117BB97}">
      <dsp:nvSpPr>
        <dsp:cNvPr id="0" name=""/>
        <dsp:cNvSpPr/>
      </dsp:nvSpPr>
      <dsp:spPr>
        <a:xfrm>
          <a:off x="3540310" y="2181057"/>
          <a:ext cx="2391039" cy="2391039"/>
        </a:xfrm>
        <a:prstGeom prst="ellipse">
          <a:avLst/>
        </a:prstGeom>
        <a:solidFill>
          <a:srgbClr val="2787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b="1" kern="1200">
              <a:latin typeface="+mn-lt"/>
            </a:rPr>
            <a:t>Observation Cycle</a:t>
          </a:r>
        </a:p>
      </dsp:txBody>
      <dsp:txXfrm>
        <a:off x="3890470" y="2531217"/>
        <a:ext cx="1690719" cy="1690719"/>
      </dsp:txXfrm>
    </dsp:sp>
    <dsp:sp modelId="{F6C06482-ACB0-42E4-B76D-19B8F52DAAA1}">
      <dsp:nvSpPr>
        <dsp:cNvPr id="0" name=""/>
        <dsp:cNvSpPr/>
      </dsp:nvSpPr>
      <dsp:spPr>
        <a:xfrm>
          <a:off x="3898966" y="1421"/>
          <a:ext cx="1673727" cy="1673727"/>
        </a:xfrm>
        <a:prstGeom prst="ellipse">
          <a:avLst/>
        </a:prstGeom>
        <a:solidFill>
          <a:srgbClr val="2787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mn-lt"/>
            </a:rPr>
            <a:t>Notice</a:t>
          </a:r>
        </a:p>
      </dsp:txBody>
      <dsp:txXfrm>
        <a:off x="4144078" y="246533"/>
        <a:ext cx="1183503" cy="1183503"/>
      </dsp:txXfrm>
    </dsp:sp>
    <dsp:sp modelId="{0D028C87-68B5-4D8F-91A4-9B81B574C5A1}">
      <dsp:nvSpPr>
        <dsp:cNvPr id="0" name=""/>
        <dsp:cNvSpPr/>
      </dsp:nvSpPr>
      <dsp:spPr>
        <a:xfrm>
          <a:off x="6097191" y="3808859"/>
          <a:ext cx="1673727" cy="1673727"/>
        </a:xfrm>
        <a:prstGeom prst="ellipse">
          <a:avLst/>
        </a:prstGeom>
        <a:solidFill>
          <a:srgbClr val="2787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latin typeface="+mn-lt"/>
            </a:rPr>
            <a:t>Analyse</a:t>
          </a:r>
        </a:p>
      </dsp:txBody>
      <dsp:txXfrm>
        <a:off x="6342303" y="4053971"/>
        <a:ext cx="1183503" cy="1183503"/>
      </dsp:txXfrm>
    </dsp:sp>
    <dsp:sp modelId="{47E95430-FED1-40C2-8000-27D8C5DDFA66}">
      <dsp:nvSpPr>
        <dsp:cNvPr id="0" name=""/>
        <dsp:cNvSpPr/>
      </dsp:nvSpPr>
      <dsp:spPr>
        <a:xfrm>
          <a:off x="1700741" y="3808859"/>
          <a:ext cx="1673727" cy="1673727"/>
        </a:xfrm>
        <a:prstGeom prst="ellipse">
          <a:avLst/>
        </a:prstGeom>
        <a:solidFill>
          <a:srgbClr val="2787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en-US" sz="2000" b="1" kern="1200">
              <a:latin typeface="+mn-lt"/>
              <a:sym typeface="Century Gothic" pitchFamily="34" charset="0"/>
            </a:rPr>
            <a:t>Act</a:t>
          </a:r>
          <a:endParaRPr lang="en-GB" sz="2000" kern="1200">
            <a:latin typeface="+mn-lt"/>
          </a:endParaRPr>
        </a:p>
      </dsp:txBody>
      <dsp:txXfrm>
        <a:off x="1945853" y="4053971"/>
        <a:ext cx="1183503" cy="1183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5271E-3DA6-47DF-B49B-618E14C411BD}">
      <dsp:nvSpPr>
        <dsp:cNvPr id="0" name=""/>
        <dsp:cNvSpPr/>
      </dsp:nvSpPr>
      <dsp:spPr>
        <a:xfrm>
          <a:off x="1997499"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C6D657-F496-4353-814D-2734D5373A18}">
      <dsp:nvSpPr>
        <dsp:cNvPr id="0" name=""/>
        <dsp:cNvSpPr/>
      </dsp:nvSpPr>
      <dsp:spPr>
        <a:xfrm>
          <a:off x="3034092"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ADE032-20C7-41EE-A9D3-C0095342B518}">
      <dsp:nvSpPr>
        <dsp:cNvPr id="0" name=""/>
        <dsp:cNvSpPr/>
      </dsp:nvSpPr>
      <dsp:spPr>
        <a:xfrm>
          <a:off x="3124600" y="3093801"/>
          <a:ext cx="1622178"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t>What? </a:t>
          </a:r>
        </a:p>
      </dsp:txBody>
      <dsp:txXfrm>
        <a:off x="3124600" y="3093801"/>
        <a:ext cx="1622178" cy="1257536"/>
      </dsp:txXfrm>
    </dsp:sp>
    <dsp:sp modelId="{057B5643-C073-4845-9517-2A5E6DD4A9B7}">
      <dsp:nvSpPr>
        <dsp:cNvPr id="0" name=""/>
        <dsp:cNvSpPr/>
      </dsp:nvSpPr>
      <dsp:spPr>
        <a:xfrm>
          <a:off x="4631904"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B2D65-A3FF-4CEB-8135-0D8D1A5ED347}">
      <dsp:nvSpPr>
        <dsp:cNvPr id="0" name=""/>
        <dsp:cNvSpPr/>
      </dsp:nvSpPr>
      <dsp:spPr>
        <a:xfrm>
          <a:off x="4795514"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t>So what? </a:t>
          </a:r>
        </a:p>
      </dsp:txBody>
      <dsp:txXfrm>
        <a:off x="4795514" y="1984210"/>
        <a:ext cx="1670913" cy="2367127"/>
      </dsp:txXfrm>
    </dsp:sp>
    <dsp:sp modelId="{07D6377F-7910-4EFB-800A-5C259E0EF0E8}">
      <dsp:nvSpPr>
        <dsp:cNvPr id="0" name=""/>
        <dsp:cNvSpPr/>
      </dsp:nvSpPr>
      <dsp:spPr>
        <a:xfrm>
          <a:off x="6553455"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F3660-2B6B-4A9E-9270-700DA57EBE28}">
      <dsp:nvSpPr>
        <dsp:cNvPr id="0" name=""/>
        <dsp:cNvSpPr/>
      </dsp:nvSpPr>
      <dsp:spPr>
        <a:xfrm>
          <a:off x="6779724"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1955800">
            <a:lnSpc>
              <a:spcPct val="90000"/>
            </a:lnSpc>
            <a:spcBef>
              <a:spcPct val="0"/>
            </a:spcBef>
            <a:spcAft>
              <a:spcPct val="35000"/>
            </a:spcAft>
            <a:buNone/>
          </a:pPr>
          <a:r>
            <a:rPr lang="en-US" sz="4400" kern="1200" dirty="0"/>
            <a:t>Now what? </a:t>
          </a:r>
        </a:p>
      </dsp:txBody>
      <dsp:txXfrm>
        <a:off x="6779724" y="1327158"/>
        <a:ext cx="1670913" cy="30241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C90FB-BBE9-4EE2-A195-D0CB7D2442F0}" type="datetimeFigureOut">
              <a:rPr lang="en-GB" smtClean="0"/>
              <a:t>25/06/2025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41091-A7C2-482B-B67E-CD0F08374996}" type="slidenum">
              <a:rPr lang="en-GB" smtClean="0"/>
              <a:t>‹#›</a:t>
            </a:fld>
            <a:endParaRPr lang="en-GB"/>
          </a:p>
        </p:txBody>
      </p:sp>
    </p:spTree>
    <p:extLst>
      <p:ext uri="{BB962C8B-B14F-4D97-AF65-F5344CB8AC3E}">
        <p14:creationId xmlns:p14="http://schemas.microsoft.com/office/powerpoint/2010/main" val="4165119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Hi everyone, I hope you're all well. Thank you for having me today. For those who don't know me, name is Ellis McAteer, I am one of the Strategic Pedagogical Leads within the Attainment Challenge Team. I have been asked to come here today to do a wee session on undertaking observations to support children's next steps in their learning. I understand you have gone through a bit of a curriculum flip recently, and are undertaking </a:t>
            </a:r>
            <a:r>
              <a:rPr lang="en-US" dirty="0"/>
              <a:t>expeditionary learning – which I think is absolutley amazing and I am really looking forward to hopefully coming to see some of it in action. So I am here today really to chat to you a bit about how you can use observations to support learning, teaching and assessment and ultimately improve outcomes for children and support progression. Please be aware that today will be a bit of a whistle stop tour, but I will share my contact details with you at the end and I am more than happy to arrange some more time to come out and work with anyone who would like to explore this a bit further. Predominantly, my background is early years, so I am also available to support anyone on their play pedagogy journey.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0F41091-A7C2-482B-B67E-CD0F08374996}" type="slidenum">
              <a:rPr lang="en-GB" smtClean="0"/>
              <a:t>1</a:t>
            </a:fld>
            <a:endParaRPr lang="en-GB"/>
          </a:p>
        </p:txBody>
      </p:sp>
    </p:spTree>
    <p:extLst>
      <p:ext uri="{BB962C8B-B14F-4D97-AF65-F5344CB8AC3E}">
        <p14:creationId xmlns:p14="http://schemas.microsoft.com/office/powerpoint/2010/main" val="637320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now like to give you a chance to reflect on a recent observation you have taken of a learner. If you can do this in pairs or small groups. I will give you 5 mins to discuss, and again, I am not looking for you to feedback. This is an opportunity for you to have a chat with your colleagues about your current observation practice. You may wish to use the previous image as a prompt for discussion.</a:t>
            </a:r>
          </a:p>
          <a:p>
            <a:pPr>
              <a:defRPr/>
            </a:pPr>
            <a:endParaRPr lang="en-US" dirty="0"/>
          </a:p>
          <a:p>
            <a:pPr>
              <a:defRPr/>
            </a:pPr>
            <a:r>
              <a:rPr lang="en-US" dirty="0"/>
              <a:t>I am sure we can all conclude that observations are happening all the time, </a:t>
            </a:r>
            <a:r>
              <a:rPr lang="en-GB" sz="1800" kern="100" dirty="0">
                <a:effectLst/>
                <a:latin typeface="Aptos"/>
                <a:cs typeface="Times New Roman" panose="02020603050405020304" pitchFamily="18" charset="0"/>
              </a:rPr>
              <a:t>this is nothing n</a:t>
            </a:r>
            <a:r>
              <a:rPr lang="en-GB" sz="1800" kern="100" dirty="0">
                <a:effectLst/>
                <a:latin typeface="Aptos"/>
                <a:ea typeface="Aptos" panose="020B0004020202020204" pitchFamily="34" charset="0"/>
                <a:cs typeface="Times New Roman" panose="02020603050405020304" pitchFamily="18" charset="0"/>
              </a:rPr>
              <a:t>ew </a:t>
            </a:r>
            <a:r>
              <a:rPr lang="en-GB" sz="1800" kern="100" dirty="0">
                <a:latin typeface="Aptos"/>
                <a:ea typeface="Aptos" panose="020B0004020202020204" pitchFamily="34" charset="0"/>
                <a:cs typeface="Times New Roman" panose="02020603050405020304" pitchFamily="18" charset="0"/>
              </a:rPr>
              <a:t>to you </a:t>
            </a:r>
            <a:r>
              <a:rPr lang="en-GB" sz="1800" kern="100" dirty="0">
                <a:effectLst/>
                <a:latin typeface="Aptos"/>
                <a:ea typeface="Aptos" panose="020B0004020202020204" pitchFamily="34" charset="0"/>
                <a:cs typeface="Times New Roman" panose="02020603050405020304" pitchFamily="18" charset="0"/>
              </a:rPr>
              <a:t>– its about refining particularly for expeditionary learning</a:t>
            </a:r>
            <a:r>
              <a:rPr lang="en-GB" sz="1800" kern="100" dirty="0">
                <a:latin typeface="Aptos"/>
                <a:ea typeface="Aptos" panose="020B0004020202020204" pitchFamily="34" charset="0"/>
                <a:cs typeface="Times New Roman" panose="02020603050405020304" pitchFamily="18" charset="0"/>
              </a:rPr>
              <a:t>.</a:t>
            </a:r>
            <a:endParaRPr lang="en-US" dirty="0">
              <a:latin typeface="Aptos"/>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11</a:t>
            </a:fld>
            <a:endParaRPr lang="en-GB"/>
          </a:p>
        </p:txBody>
      </p:sp>
    </p:spTree>
    <p:extLst>
      <p:ext uri="{BB962C8B-B14F-4D97-AF65-F5344CB8AC3E}">
        <p14:creationId xmlns:p14="http://schemas.microsoft.com/office/powerpoint/2010/main" val="210267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allowing children to explore and learn through a play-based environment and are unsure if a particular child or a group of children are fully engaged or questioning if they are gaining anything from the experience, they can be "rated" through an involvement or wellbeing scale; depending on what information you are looking to gather. An example of this, and a method which is used most commonly is the Leuven Scale. I believe this is something that Janet did last year? </a:t>
            </a:r>
          </a:p>
        </p:txBody>
      </p:sp>
      <p:sp>
        <p:nvSpPr>
          <p:cNvPr id="4" name="Slide Number Placeholder 3"/>
          <p:cNvSpPr>
            <a:spLocks noGrp="1"/>
          </p:cNvSpPr>
          <p:nvPr>
            <p:ph type="sldNum" sz="quarter" idx="5"/>
          </p:nvPr>
        </p:nvSpPr>
        <p:spPr/>
        <p:txBody>
          <a:bodyPr/>
          <a:lstStyle/>
          <a:p>
            <a:fld id="{1238C683-9137-4122-84BD-5AA5692D6AF0}" type="slidenum">
              <a:rPr lang="en-GB" smtClean="0"/>
              <a:t>12</a:t>
            </a:fld>
            <a:endParaRPr lang="en-GB"/>
          </a:p>
        </p:txBody>
      </p:sp>
    </p:spTree>
    <p:extLst>
      <p:ext uri="{BB962C8B-B14F-4D97-AF65-F5344CB8AC3E}">
        <p14:creationId xmlns:p14="http://schemas.microsoft.com/office/powerpoint/2010/main" val="300956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This image here gives us a bit of a breakdown of play in practice. I thought this was really important to share as I often find that play, particularly in schools can be misinterpreted or taken too far into one end of the spectrum or the other. Now you will have heard me mention play a few times today already, this is not just for the infant classes, this is very relevant for the entire school, particularly with the experiences you are offering through your expeditionary learning. </a:t>
            </a:r>
            <a:r>
              <a:rPr lang="en-GB" dirty="0"/>
              <a:t> Research suggests that children can learn through play in a range of practices: from children’s self-chosen and self-directed play to more guided forms of play and games designed around specific goals – much like the lesson plans you will have created. Each practice has benefits for children’s learning and the adult’s role in the different play positions from observing and offering materials and support in children’s free play to more intentional, direct instruction can be all as effective as one another. These positions are not seen as distinct and separate, but more as overlapping, interacting elements of the same play practice. In a day, you may assume several positions in relation to the children to facilitate play. It is all about balance.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B0F41091-A7C2-482B-B67E-CD0F08374996}" type="slidenum">
              <a:rPr lang="en-GB" smtClean="0"/>
              <a:t>13</a:t>
            </a:fld>
            <a:endParaRPr lang="en-GB"/>
          </a:p>
        </p:txBody>
      </p:sp>
    </p:spTree>
    <p:extLst>
      <p:ext uri="{BB962C8B-B14F-4D97-AF65-F5344CB8AC3E}">
        <p14:creationId xmlns:p14="http://schemas.microsoft.com/office/powerpoint/2010/main" val="170720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Conducting an effective observation doesn't always mean that there is no adult interaction. In fact, supporting children and scaffolding their learning is essential for progression. A way in which we can do this is through effective questioning. For example, using the work of Blooms, which I am sure you will already be familiar with. Blooms is all about making connections and encouraging deeper thinking. This can be done through narrating children's experiences through your interactions with them and posing questions which allow for this higher order thinking to take place.  </a:t>
            </a:r>
          </a:p>
        </p:txBody>
      </p:sp>
      <p:sp>
        <p:nvSpPr>
          <p:cNvPr id="4" name="Slide Number Placeholder 3"/>
          <p:cNvSpPr>
            <a:spLocks noGrp="1"/>
          </p:cNvSpPr>
          <p:nvPr>
            <p:ph type="sldNum" sz="quarter" idx="5"/>
          </p:nvPr>
        </p:nvSpPr>
        <p:spPr/>
        <p:txBody>
          <a:bodyPr/>
          <a:lstStyle/>
          <a:p>
            <a:fld id="{B0F41091-A7C2-482B-B67E-CD0F08374996}" type="slidenum">
              <a:rPr lang="en-GB" smtClean="0"/>
              <a:t>14</a:t>
            </a:fld>
            <a:endParaRPr lang="en-GB"/>
          </a:p>
        </p:txBody>
      </p:sp>
    </p:spTree>
    <p:extLst>
      <p:ext uri="{BB962C8B-B14F-4D97-AF65-F5344CB8AC3E}">
        <p14:creationId xmlns:p14="http://schemas.microsoft.com/office/powerpoint/2010/main" val="398047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a slide taken directly from Education Scotland on effective questioning. The top part details some more benefits of using effective questioning in the classroom, which can be transferred through your experiences within expeditions. I will give you a wee minute to have a read at that.</a:t>
            </a:r>
          </a:p>
          <a:p>
            <a:br>
              <a:rPr lang="en-US" dirty="0">
                <a:ea typeface="Calibri"/>
                <a:cs typeface="+mn-lt"/>
              </a:rPr>
            </a:br>
            <a:r>
              <a:rPr lang="en-US" dirty="0">
                <a:ea typeface="Calibri"/>
                <a:cs typeface="Calibri"/>
              </a:rPr>
              <a:t>The bottom part here mentions timing, something that is really important to note. We need to ensure we are giving our learners enough time to answer the question we have posed to them, and not pressurise them, particularly if they are invested in something. Providing enough wait time is very important.</a:t>
            </a:r>
          </a:p>
          <a:p>
            <a:endParaRPr lang="en-US" dirty="0">
              <a:ea typeface="Calibri"/>
              <a:cs typeface="Calibri"/>
            </a:endParaRPr>
          </a:p>
          <a:p>
            <a:r>
              <a:rPr lang="en-US" dirty="0">
                <a:ea typeface="Calibri"/>
                <a:cs typeface="Calibri"/>
              </a:rPr>
              <a:t>Does anyone know the average time a teacher tends to give children to answer a question? 3 seconds. We need to be patient, and possibly even more so through active learning or play-based experiences. It is also important to mention here that your questions may not always be pre planned or thought out, they may change and happen in the moment depending on what you are observing at that time. But the more we do this, the more skilled we become in understanding when a question will be valuable and inform assessment of children's learning and support next steps. </a:t>
            </a:r>
          </a:p>
        </p:txBody>
      </p:sp>
      <p:sp>
        <p:nvSpPr>
          <p:cNvPr id="4" name="Slide Number Placeholder 3"/>
          <p:cNvSpPr>
            <a:spLocks noGrp="1"/>
          </p:cNvSpPr>
          <p:nvPr>
            <p:ph type="sldNum" sz="quarter" idx="5"/>
          </p:nvPr>
        </p:nvSpPr>
        <p:spPr/>
        <p:txBody>
          <a:bodyPr/>
          <a:lstStyle/>
          <a:p>
            <a:fld id="{B0F41091-A7C2-482B-B67E-CD0F08374996}" type="slidenum">
              <a:rPr lang="en-GB" smtClean="0"/>
              <a:t>15</a:t>
            </a:fld>
            <a:endParaRPr lang="en-GB"/>
          </a:p>
        </p:txBody>
      </p:sp>
    </p:spTree>
    <p:extLst>
      <p:ext uri="{BB962C8B-B14F-4D97-AF65-F5344CB8AC3E}">
        <p14:creationId xmlns:p14="http://schemas.microsoft.com/office/powerpoint/2010/main" val="224578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So I want to give you a chance just now to reflect on the types of questions you find yourself asking in your practice and think about how this supports learners next steps. </a:t>
            </a:r>
          </a:p>
          <a:p>
            <a:endParaRPr lang="en-GB" dirty="0">
              <a:ea typeface="Calibri"/>
              <a:cs typeface="Calibri"/>
            </a:endParaRPr>
          </a:p>
          <a:p>
            <a:r>
              <a:rPr lang="en-GB" dirty="0">
                <a:ea typeface="Calibri"/>
                <a:cs typeface="Calibri"/>
              </a:rPr>
              <a:t>If you can take a few minutes firstly to read over the sheet, and then take a few minutes afterwards to chat in your groups about your thoughts. Do you find yourself asking more closed questions than open? </a:t>
            </a:r>
          </a:p>
        </p:txBody>
      </p:sp>
      <p:sp>
        <p:nvSpPr>
          <p:cNvPr id="4" name="Slide Number Placeholder 3"/>
          <p:cNvSpPr>
            <a:spLocks noGrp="1"/>
          </p:cNvSpPr>
          <p:nvPr>
            <p:ph type="sldNum" sz="quarter" idx="5"/>
          </p:nvPr>
        </p:nvSpPr>
        <p:spPr/>
        <p:txBody>
          <a:bodyPr/>
          <a:lstStyle/>
          <a:p>
            <a:fld id="{B0F41091-A7C2-482B-B67E-CD0F08374996}" type="slidenum">
              <a:rPr lang="en-GB" smtClean="0"/>
              <a:t>16</a:t>
            </a:fld>
            <a:endParaRPr lang="en-GB"/>
          </a:p>
        </p:txBody>
      </p:sp>
    </p:spTree>
    <p:extLst>
      <p:ext uri="{BB962C8B-B14F-4D97-AF65-F5344CB8AC3E}">
        <p14:creationId xmlns:p14="http://schemas.microsoft.com/office/powerpoint/2010/main" val="1227011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a:ea typeface="Aptos" panose="020B0004020202020204" pitchFamily="34" charset="0"/>
                <a:cs typeface="Times New Roman" panose="02020603050405020304" pitchFamily="18" charset="0"/>
              </a:rPr>
              <a:t> </a:t>
            </a:r>
            <a:r>
              <a:rPr lang="en-GB" sz="1800" kern="100" dirty="0">
                <a:latin typeface="Aptos"/>
                <a:ea typeface="Aptos" panose="020B0004020202020204" pitchFamily="34" charset="0"/>
                <a:cs typeface="Times New Roman" panose="02020603050405020304" pitchFamily="18" charset="0"/>
              </a:rPr>
              <a:t>When we are carrying out observations. We can use and refer to this simple observation cycle model, which includes three main components</a:t>
            </a:r>
            <a:r>
              <a:rPr lang="en-GB" sz="1800" kern="100" dirty="0">
                <a:effectLst/>
                <a:latin typeface="Aptos"/>
                <a:ea typeface="Aptos" panose="020B0004020202020204" pitchFamily="34" charset="0"/>
                <a:cs typeface="Times New Roman" panose="02020603050405020304" pitchFamily="18" charset="0"/>
              </a:rPr>
              <a:t> – notice, analyse</a:t>
            </a:r>
            <a:r>
              <a:rPr lang="en-GB" sz="1800" kern="100" dirty="0">
                <a:latin typeface="Aptos"/>
                <a:ea typeface="Aptos" panose="020B0004020202020204" pitchFamily="34" charset="0"/>
                <a:cs typeface="Times New Roman" panose="02020603050405020304" pitchFamily="18" charset="0"/>
              </a:rPr>
              <a:t> and act.  </a:t>
            </a:r>
            <a:endParaRPr lang="en-GB" sz="1800" kern="100" dirty="0">
              <a:effectLst/>
              <a:latin typeface="Aptos"/>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a:ea typeface="Aptos" panose="020B00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2371457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800" dirty="0">
                <a:latin typeface="Aptos"/>
                <a:ea typeface="Aptos" panose="020B0004020202020204" pitchFamily="34" charset="0"/>
                <a:cs typeface="Times New Roman" panose="02020603050405020304" pitchFamily="18" charset="0"/>
              </a:rPr>
              <a:t>Okay so I would now like to give you the opportunity to put this into practice. I am going to show you a short video clip of a recorded learning observation. </a:t>
            </a:r>
            <a:r>
              <a:rPr lang="en-GB" dirty="0"/>
              <a:t>We will mainly be focusing on the noticing and analysing aspect today. The reason for that is that we don’t know enough about the children in the videos to really focus on the action and understand what the next steps may look like for that child, but what we can do is maybe put some suggested actions in for how you may extend that learning further. </a:t>
            </a:r>
          </a:p>
          <a:p>
            <a:endParaRPr lang="en-GB" sz="1800" dirty="0">
              <a:latin typeface="Aptos"/>
              <a:ea typeface="Aptos" panose="020B0004020202020204" pitchFamily="34" charset="0"/>
              <a:cs typeface="Times New Roman" panose="02020603050405020304" pitchFamily="18" charset="0"/>
            </a:endParaRPr>
          </a:p>
          <a:p>
            <a:r>
              <a:rPr lang="en-GB" sz="1800" dirty="0">
                <a:latin typeface="Aptos"/>
                <a:ea typeface="Aptos" panose="020B0004020202020204" pitchFamily="34" charset="0"/>
                <a:cs typeface="Times New Roman" panose="02020603050405020304" pitchFamily="18" charset="0"/>
              </a:rPr>
              <a:t>To give you a bit of background info, this was an observation taken of a child during an outdoor loose parts play session. Whilst watching this, I want you to write</a:t>
            </a:r>
            <a:r>
              <a:rPr lang="en-GB" sz="1800" dirty="0">
                <a:latin typeface="Aptos"/>
              </a:rPr>
              <a:t> down some notes, solely about what you notice. I don't want you to analyse this part just now, although thoughts may start to run through your head about what this observation tells us about that child. But for now, during the clip if we can just try to notice. </a:t>
            </a:r>
            <a:r>
              <a:rPr lang="en-GB" dirty="0">
                <a:latin typeface="Calibri"/>
                <a:ea typeface="Calibri"/>
                <a:cs typeface="Calibri"/>
              </a:rPr>
              <a:t>What</a:t>
            </a:r>
            <a:r>
              <a:rPr lang="en-GB" dirty="0"/>
              <a:t> are the key things that you pick up from the video? What skills is that child demonstrating? Is there anything that the child says or does that you think is important?</a:t>
            </a:r>
            <a:endParaRPr lang="en-GB" sz="1800" dirty="0">
              <a:effectLst/>
              <a:latin typeface="Aptos"/>
              <a:ea typeface="Aptos" panose="020B0004020202020204" pitchFamily="34" charset="0"/>
              <a:cs typeface="Times New Roman" panose="02020603050405020304" pitchFamily="18" charset="0"/>
            </a:endParaRPr>
          </a:p>
          <a:p>
            <a:pPr>
              <a:lnSpc>
                <a:spcPct val="107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latin typeface="Aptos"/>
              <a:ea typeface="Aptos" panose="020B0004020202020204" pitchFamily="34" charset="0"/>
              <a:cs typeface="Times New Roman" panose="02020603050405020304" pitchFamily="18" charset="0"/>
            </a:endParaRPr>
          </a:p>
          <a:p>
            <a:pPr>
              <a:lnSpc>
                <a:spcPct val="107000"/>
              </a:lnSpc>
              <a:spcAft>
                <a:spcPts val="800"/>
              </a:spcAft>
            </a:pPr>
            <a:r>
              <a:rPr lang="en-GB" sz="1800" kern="100" dirty="0">
                <a:latin typeface="Aptos"/>
                <a:ea typeface="Aptos" panose="020B0004020202020204" pitchFamily="34" charset="0"/>
                <a:cs typeface="Times New Roman" panose="02020603050405020304" pitchFamily="18" charset="0"/>
              </a:rPr>
              <a:t>I will then give you 5 mins</a:t>
            </a:r>
            <a:r>
              <a:rPr lang="en-GB" sz="1800" kern="100" dirty="0">
                <a:effectLst/>
                <a:latin typeface="Aptos"/>
                <a:ea typeface="Aptos" panose="020B0004020202020204" pitchFamily="34" charset="0"/>
                <a:cs typeface="Times New Roman" panose="02020603050405020304" pitchFamily="18" charset="0"/>
              </a:rPr>
              <a:t> </a:t>
            </a:r>
            <a:r>
              <a:rPr lang="en-GB" sz="1800" kern="100" dirty="0">
                <a:latin typeface="Aptos"/>
                <a:ea typeface="Aptos" panose="020B0004020202020204" pitchFamily="34" charset="0"/>
                <a:cs typeface="Times New Roman" panose="02020603050405020304" pitchFamily="18" charset="0"/>
              </a:rPr>
              <a:t>to chat in groups and discuss what you have noticed and analyse your observation to explore what this tells us. </a:t>
            </a:r>
            <a:endParaRPr lang="en-GB" sz="1800" kern="100" dirty="0">
              <a:effectLst/>
              <a:latin typeface="Aptos"/>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latin typeface="Aptos"/>
              <a:ea typeface="Aptos" panose="020B0004020202020204" pitchFamily="34" charset="0"/>
              <a:cs typeface="Times New Roman" panose="02020603050405020304" pitchFamily="18" charset="0"/>
            </a:endParaRPr>
          </a:p>
          <a:p>
            <a:endParaRPr lang="en-GB">
              <a:effectLst/>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592744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I wanted to note down what I noticed from this observation, how I </a:t>
            </a:r>
            <a:r>
              <a:rPr lang="en-US" dirty="0" err="1">
                <a:ea typeface="Calibri"/>
                <a:cs typeface="Calibri"/>
              </a:rPr>
              <a:t>analysed</a:t>
            </a:r>
            <a:r>
              <a:rPr lang="en-US" dirty="0">
                <a:ea typeface="Calibri"/>
                <a:cs typeface="Calibri"/>
              </a:rPr>
              <a:t> this information and then a possible action route. </a:t>
            </a:r>
          </a:p>
        </p:txBody>
      </p:sp>
      <p:sp>
        <p:nvSpPr>
          <p:cNvPr id="4" name="Slide Number Placeholder 3"/>
          <p:cNvSpPr>
            <a:spLocks noGrp="1"/>
          </p:cNvSpPr>
          <p:nvPr>
            <p:ph type="sldNum" sz="quarter" idx="5"/>
          </p:nvPr>
        </p:nvSpPr>
        <p:spPr/>
        <p:txBody>
          <a:bodyPr/>
          <a:lstStyle/>
          <a:p>
            <a:fld id="{B0F41091-A7C2-482B-B67E-CD0F08374996}" type="slidenum">
              <a:rPr lang="en-GB" smtClean="0"/>
              <a:t>20</a:t>
            </a:fld>
            <a:endParaRPr lang="en-GB"/>
          </a:p>
        </p:txBody>
      </p:sp>
    </p:spTree>
    <p:extLst>
      <p:ext uri="{BB962C8B-B14F-4D97-AF65-F5344CB8AC3E}">
        <p14:creationId xmlns:p14="http://schemas.microsoft.com/office/powerpoint/2010/main" val="421348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What? What did I notice?</a:t>
            </a:r>
          </a:p>
          <a:p>
            <a:r>
              <a:rPr lang="en-GB" dirty="0">
                <a:ea typeface="Calibri"/>
                <a:cs typeface="Calibri"/>
              </a:rPr>
              <a:t>So what? How can I analyse that?</a:t>
            </a:r>
          </a:p>
          <a:p>
            <a:r>
              <a:rPr lang="en-GB" dirty="0">
                <a:ea typeface="Calibri"/>
                <a:cs typeface="Calibri"/>
              </a:rPr>
              <a:t>Now what? How do I act upon this? </a:t>
            </a:r>
          </a:p>
        </p:txBody>
      </p:sp>
      <p:sp>
        <p:nvSpPr>
          <p:cNvPr id="4" name="Slide Number Placeholder 3"/>
          <p:cNvSpPr>
            <a:spLocks noGrp="1"/>
          </p:cNvSpPr>
          <p:nvPr>
            <p:ph type="sldNum" sz="quarter" idx="10"/>
          </p:nvPr>
        </p:nvSpPr>
        <p:spPr/>
        <p:txBody>
          <a:bodyPr/>
          <a:lstStyle/>
          <a:p>
            <a:fld id="{B0F41091-A7C2-482B-B67E-CD0F08374996}" type="slidenum">
              <a:rPr lang="en-GB" smtClean="0"/>
              <a:t>21</a:t>
            </a:fld>
            <a:endParaRPr lang="en-GB"/>
          </a:p>
        </p:txBody>
      </p:sp>
    </p:spTree>
    <p:extLst>
      <p:ext uri="{BB962C8B-B14F-4D97-AF65-F5344CB8AC3E}">
        <p14:creationId xmlns:p14="http://schemas.microsoft.com/office/powerpoint/2010/main" val="15892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start us off, I'd like you to take, 1 minute, in pairs to tell each other either the funniest or most interesting thing you have seen whilst on holiday. Don't worry, I am not going to ask you to feedback. </a:t>
            </a:r>
          </a:p>
          <a:p>
            <a:pPr>
              <a:defRPr/>
            </a:pPr>
            <a:endParaRPr lang="en-US" dirty="0">
              <a:latin typeface="Calibri"/>
              <a:ea typeface="Calibri"/>
              <a:cs typeface="Calibri"/>
            </a:endParaRPr>
          </a:p>
          <a:p>
            <a:pPr>
              <a:defRPr/>
            </a:pPr>
            <a:r>
              <a:rPr lang="en-GB" sz="1800" kern="100" dirty="0">
                <a:latin typeface="Aptos"/>
                <a:ea typeface="Aptos" panose="020B0004020202020204" pitchFamily="34" charset="0"/>
                <a:cs typeface="Times New Roman" panose="02020603050405020304" pitchFamily="18" charset="0"/>
              </a:rPr>
              <a:t>Okay so, times up. I hope you've all had a chance to share something? This was just an opportunity for you to talk about something memorable that you have witnessed, something you have seen, noticed or... observed. Observations happen everyday, whether they are intentional or not. They are an amazing way to gain valuable information about something, and of course, today we will be talking about using observations to support children's next steps in their learning. </a:t>
            </a:r>
            <a:endParaRPr lang="en-GB" sz="1800" kern="100" dirty="0">
              <a:effectLst/>
              <a:latin typeface="Aptos"/>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3865235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covered a little about why we observe, when we observe and how we observe, we need to know what we do next. So what now? We have observed, what do we do with this information? How do we know what information we are looking for? What are the next steps to ensure these observations and useful, informative and support planning, learning, teaching and assessment?</a:t>
            </a:r>
          </a:p>
          <a:p>
            <a:endParaRPr lang="en-US" dirty="0">
              <a:ea typeface="Calibri"/>
              <a:cs typeface="Calibri"/>
            </a:endParaRPr>
          </a:p>
          <a:p>
            <a:r>
              <a:rPr lang="en-US" dirty="0">
                <a:ea typeface="Calibri"/>
                <a:cs typeface="Calibri"/>
              </a:rPr>
              <a:t>This is where, of course, we need to be making use of the benchmarks. We all know that the benchmarks set out the expectations for children and what they should be able to do by each level. So we need to be making sure we are using this so that there is clear progression from P1 to P7 through the expeditionary learning. </a:t>
            </a:r>
          </a:p>
        </p:txBody>
      </p:sp>
      <p:sp>
        <p:nvSpPr>
          <p:cNvPr id="4" name="Slide Number Placeholder 3"/>
          <p:cNvSpPr>
            <a:spLocks noGrp="1"/>
          </p:cNvSpPr>
          <p:nvPr>
            <p:ph type="sldNum" sz="quarter" idx="5"/>
          </p:nvPr>
        </p:nvSpPr>
        <p:spPr/>
        <p:txBody>
          <a:bodyPr/>
          <a:lstStyle/>
          <a:p>
            <a:fld id="{B0F41091-A7C2-482B-B67E-CD0F08374996}" type="slidenum">
              <a:rPr lang="en-GB" smtClean="0"/>
              <a:t>22</a:t>
            </a:fld>
            <a:endParaRPr lang="en-GB"/>
          </a:p>
        </p:txBody>
      </p:sp>
    </p:spTree>
    <p:extLst>
      <p:ext uri="{BB962C8B-B14F-4D97-AF65-F5344CB8AC3E}">
        <p14:creationId xmlns:p14="http://schemas.microsoft.com/office/powerpoint/2010/main" val="385821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slide has been taken from Inverclyde's writing framework and thought it would be good to use as an example. So if you were working on note taking, and children were asked to demonstrate note taking through at some point through their expeditionary learning, you would expect to observe a more detailed and refined approach in second level, than what you would compared to the introduction stage in early level. We need to be mindful that although we are taking children's lead and allow them to be curious and explore through play-based learning approaches, we as the adult, have an important role to ensure children are being challenged and that the progression between levels is evident. </a:t>
            </a:r>
          </a:p>
        </p:txBody>
      </p:sp>
      <p:sp>
        <p:nvSpPr>
          <p:cNvPr id="4" name="Slide Number Placeholder 3"/>
          <p:cNvSpPr>
            <a:spLocks noGrp="1"/>
          </p:cNvSpPr>
          <p:nvPr>
            <p:ph type="sldNum" sz="quarter" idx="5"/>
          </p:nvPr>
        </p:nvSpPr>
        <p:spPr/>
        <p:txBody>
          <a:bodyPr/>
          <a:lstStyle/>
          <a:p>
            <a:fld id="{B0F41091-A7C2-482B-B67E-CD0F08374996}" type="slidenum">
              <a:rPr lang="en-GB" smtClean="0"/>
              <a:t>23</a:t>
            </a:fld>
            <a:endParaRPr lang="en-GB"/>
          </a:p>
        </p:txBody>
      </p:sp>
    </p:spTree>
    <p:extLst>
      <p:ext uri="{BB962C8B-B14F-4D97-AF65-F5344CB8AC3E}">
        <p14:creationId xmlns:p14="http://schemas.microsoft.com/office/powerpoint/2010/main" val="345593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really like this quote to again, reinforce the fact of observations being used as a method of assessment. When we are observing we should be asking ourselves...</a:t>
            </a:r>
            <a:endParaRPr lang="en-US" dirty="0"/>
          </a:p>
          <a:p>
            <a:endParaRPr lang="en-GB" dirty="0"/>
          </a:p>
          <a:p>
            <a:r>
              <a:rPr lang="en-GB" dirty="0"/>
              <a:t>What skills are they demonstrating?</a:t>
            </a:r>
            <a:endParaRPr lang="en-GB" dirty="0">
              <a:ea typeface="Calibri" panose="020F0502020204030204"/>
              <a:cs typeface="Calibri" panose="020F0502020204030204"/>
            </a:endParaRPr>
          </a:p>
          <a:p>
            <a:r>
              <a:rPr lang="en-GB" dirty="0"/>
              <a:t>Are they applying apply skills and knowledge from prior learning?</a:t>
            </a:r>
            <a:endParaRPr lang="en-GB" dirty="0">
              <a:ea typeface="Calibri" panose="020F0502020204030204"/>
              <a:cs typeface="Calibri" panose="020F0502020204030204"/>
            </a:endParaRPr>
          </a:p>
          <a:p>
            <a:r>
              <a:rPr lang="en-GB" dirty="0"/>
              <a:t>Are they able to transfer these skills into other areas?</a:t>
            </a:r>
            <a:endParaRPr lang="en-GB" dirty="0">
              <a:ea typeface="Calibri" panose="020F0502020204030204"/>
              <a:cs typeface="Calibri" panose="020F0502020204030204"/>
            </a:endParaRPr>
          </a:p>
          <a:p>
            <a:r>
              <a:rPr lang="en-GB" dirty="0"/>
              <a:t>What outcomes are they covering through this learning?</a:t>
            </a:r>
          </a:p>
          <a:p>
            <a:r>
              <a:rPr lang="en-GB" dirty="0"/>
              <a:t>What do the benchmarks say?</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B0F41091-A7C2-482B-B67E-CD0F08374996}" type="slidenum">
              <a:rPr lang="en-GB" smtClean="0"/>
              <a:t>24</a:t>
            </a:fld>
            <a:endParaRPr lang="en-GB"/>
          </a:p>
        </p:txBody>
      </p:sp>
    </p:spTree>
    <p:extLst>
      <p:ext uri="{BB962C8B-B14F-4D97-AF65-F5344CB8AC3E}">
        <p14:creationId xmlns:p14="http://schemas.microsoft.com/office/powerpoint/2010/main" val="2750159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It is important that we are taking the time to reflect on our practice and reflect on the observations we have taken from that day. Particularly if they have not been written down. We need to make sure we are using these vital observing and noticing opportunities to inform our planning and next steps for children. Taking some time at the end of each day to digest what you have observed, evaluate what this means and how you will use this information going forward. This is predominantly where most of your analysing and acting will happen. </a:t>
            </a:r>
            <a:endParaRPr lang="en-GB" dirty="0"/>
          </a:p>
        </p:txBody>
      </p:sp>
      <p:sp>
        <p:nvSpPr>
          <p:cNvPr id="4" name="Slide Number Placeholder 3"/>
          <p:cNvSpPr>
            <a:spLocks noGrp="1"/>
          </p:cNvSpPr>
          <p:nvPr>
            <p:ph type="sldNum" sz="quarter" idx="5"/>
          </p:nvPr>
        </p:nvSpPr>
        <p:spPr/>
        <p:txBody>
          <a:bodyPr/>
          <a:lstStyle/>
          <a:p>
            <a:fld id="{1238C683-9137-4122-84BD-5AA5692D6AF0}" type="slidenum">
              <a:rPr lang="en-GB" smtClean="0"/>
              <a:t>25</a:t>
            </a:fld>
            <a:endParaRPr lang="en-GB"/>
          </a:p>
        </p:txBody>
      </p:sp>
    </p:spTree>
    <p:extLst>
      <p:ext uri="{BB962C8B-B14F-4D97-AF65-F5344CB8AC3E}">
        <p14:creationId xmlns:p14="http://schemas.microsoft.com/office/powerpoint/2010/main" val="4126142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like I said at the beginning, I understand this has been a bit of a whistle stop tour and I have thrown a lot at you. I appreciate you will need to take some time to digest everything and consider what you may want to adapt in your practice to allow for more effective observations leading to more challenge and progression. Like I said at the beginning, I am really eager to come out and get to see some fantastic teaching and learning happening through your expeditionary learning, and with this, I would be more than happy to support anyone who might want it or even just to engage in further dialogue about observations with anyone who would find it beneficial. I hope you have taken something away from today. I would appreciate your feedback and I will share this link with you. If I can ask that you fill this out before leaving today. If anyone has any questions I will stay here for another while if anyone would like to come and chat about anything or alternatively, I have shared my contact information with you if its something you would like to discuss in the future or if there is anything you think of once you have left. Thank you for your time today – I really appreciate it! </a:t>
            </a:r>
          </a:p>
        </p:txBody>
      </p:sp>
      <p:sp>
        <p:nvSpPr>
          <p:cNvPr id="4" name="Slide Number Placeholder 3"/>
          <p:cNvSpPr>
            <a:spLocks noGrp="1"/>
          </p:cNvSpPr>
          <p:nvPr>
            <p:ph type="sldNum" sz="quarter" idx="5"/>
          </p:nvPr>
        </p:nvSpPr>
        <p:spPr/>
        <p:txBody>
          <a:bodyPr/>
          <a:lstStyle/>
          <a:p>
            <a:fld id="{B0F41091-A7C2-482B-B67E-CD0F08374996}" type="slidenum">
              <a:rPr lang="en-GB" smtClean="0"/>
              <a:t>26</a:t>
            </a:fld>
            <a:endParaRPr lang="en-GB"/>
          </a:p>
        </p:txBody>
      </p:sp>
    </p:spTree>
    <p:extLst>
      <p:ext uri="{BB962C8B-B14F-4D97-AF65-F5344CB8AC3E}">
        <p14:creationId xmlns:p14="http://schemas.microsoft.com/office/powerpoint/2010/main" val="1890274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20">
              <a:defRPr/>
            </a:pPr>
            <a:endParaRPr lang="en-US"/>
          </a:p>
        </p:txBody>
      </p:sp>
      <p:sp>
        <p:nvSpPr>
          <p:cNvPr id="4" name="Slide Number Placeholder 3"/>
          <p:cNvSpPr>
            <a:spLocks noGrp="1"/>
          </p:cNvSpPr>
          <p:nvPr>
            <p:ph type="sldNum" sz="quarter" idx="10"/>
          </p:nvPr>
        </p:nvSpPr>
        <p:spPr/>
        <p:txBody>
          <a:bodyPr/>
          <a:lstStyle/>
          <a:p>
            <a:fld id="{1238C683-9137-4122-84BD-5AA5692D6AF0}" type="slidenum">
              <a:rPr lang="en-GB" smtClean="0"/>
              <a:t>27</a:t>
            </a:fld>
            <a:endParaRPr lang="en-GB"/>
          </a:p>
        </p:txBody>
      </p:sp>
    </p:spTree>
    <p:extLst>
      <p:ext uri="{BB962C8B-B14F-4D97-AF65-F5344CB8AC3E}">
        <p14:creationId xmlns:p14="http://schemas.microsoft.com/office/powerpoint/2010/main" val="411799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need to have an open mind so that you are not pre-determining the outcome of the observation, before it has even taken place. If you observe a child with an opinion of what the child is going to achieve, the observation will not be true or accurate nor will it give you the information you are looking for. This can be difficult to do, especially when we know the children so well – but we must try to keep an open mind. This is not to say we can't use our knowledge of the child to help support our understanding and evaluation of the children's learning, but be mindful not to do this until after you have observed. </a:t>
            </a:r>
          </a:p>
        </p:txBody>
      </p:sp>
      <p:sp>
        <p:nvSpPr>
          <p:cNvPr id="4" name="Slide Number Placeholder 3"/>
          <p:cNvSpPr>
            <a:spLocks noGrp="1"/>
          </p:cNvSpPr>
          <p:nvPr>
            <p:ph type="sldNum" sz="quarter" idx="5"/>
          </p:nvPr>
        </p:nvSpPr>
        <p:spPr/>
        <p:txBody>
          <a:bodyPr/>
          <a:lstStyle/>
          <a:p>
            <a:fld id="{B0F41091-A7C2-482B-B67E-CD0F08374996}" type="slidenum">
              <a:rPr lang="en-GB" smtClean="0"/>
              <a:t>3</a:t>
            </a:fld>
            <a:endParaRPr lang="en-GB"/>
          </a:p>
        </p:txBody>
      </p:sp>
    </p:spTree>
    <p:extLst>
      <p:ext uri="{BB962C8B-B14F-4D97-AF65-F5344CB8AC3E}">
        <p14:creationId xmlns:p14="http://schemas.microsoft.com/office/powerpoint/2010/main" val="184862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Okay so, why do we observe? What benefits do observations have for us as the teacher? Here we have the key purposes of observations, as stated by Education Scotland. </a:t>
            </a:r>
          </a:p>
          <a:p>
            <a:endParaRPr lang="en-GB" dirty="0">
              <a:ea typeface="Calibri"/>
              <a:cs typeface="Calibri"/>
            </a:endParaRPr>
          </a:p>
          <a:p>
            <a:r>
              <a:rPr lang="en-GB" dirty="0">
                <a:ea typeface="Calibri"/>
                <a:cs typeface="Calibri"/>
              </a:rPr>
              <a:t>Observation enables us to:</a:t>
            </a:r>
          </a:p>
          <a:p>
            <a:pPr marL="171450" indent="-171450">
              <a:buFont typeface="Calibri"/>
              <a:buChar char="-"/>
            </a:pPr>
            <a:r>
              <a:rPr lang="en-GB" dirty="0">
                <a:ea typeface="Calibri"/>
                <a:cs typeface="Calibri"/>
              </a:rPr>
              <a:t>Gain knowledge of what the child can do and understand their strengths. When we observe a child in their play and learning, we get to see first hand, their critical thinking, problem solving, planning and analysis taking place. </a:t>
            </a:r>
          </a:p>
          <a:p>
            <a:pPr marL="171450" indent="-171450">
              <a:buFont typeface="Calibri"/>
              <a:buChar char="-"/>
            </a:pPr>
            <a:r>
              <a:rPr lang="en-GB" dirty="0">
                <a:ea typeface="Calibri"/>
                <a:cs typeface="Calibri"/>
              </a:rPr>
              <a:t>Appreciate what the child's interests are and where they like to learn best. When we give children autonomy of their learning, we begin to really see what sparks their interest. </a:t>
            </a:r>
          </a:p>
          <a:p>
            <a:pPr marL="171450" indent="-171450">
              <a:buFont typeface="Calibri"/>
              <a:buChar char="-"/>
            </a:pPr>
            <a:r>
              <a:rPr lang="en-GB" dirty="0">
                <a:ea typeface="Calibri"/>
                <a:cs typeface="Calibri"/>
              </a:rPr>
              <a:t>Understand how the child is disposed to learning. How do they approach different situations? Are their learning behaviours as you expected them to be?</a:t>
            </a:r>
          </a:p>
          <a:p>
            <a:pPr marL="171450" indent="-171450">
              <a:buFont typeface="Calibri"/>
              <a:buChar char="-"/>
            </a:pPr>
            <a:r>
              <a:rPr lang="en-GB" dirty="0">
                <a:ea typeface="Calibri"/>
                <a:cs typeface="Calibri"/>
              </a:rPr>
              <a:t>Access the child's knowledge and the progress they are making. This of course ties in with observation as a form of assessment - which we will talk a bit more about later on.</a:t>
            </a:r>
          </a:p>
          <a:p>
            <a:pPr marL="171450" indent="-171450">
              <a:buFont typeface="Calibri"/>
              <a:buChar char="-"/>
            </a:pPr>
            <a:endParaRPr lang="en-GB" dirty="0">
              <a:ea typeface="Calibri"/>
              <a:cs typeface="Calibri"/>
            </a:endParaRPr>
          </a:p>
          <a:p>
            <a:r>
              <a:rPr lang="en-GB" dirty="0">
                <a:ea typeface="Calibri"/>
                <a:cs typeface="Calibri"/>
              </a:rPr>
              <a:t>So we can see here already, that there are many benefits to observations. But we may only truly </a:t>
            </a:r>
            <a:r>
              <a:rPr lang="en-GB" dirty="0" err="1">
                <a:ea typeface="Calibri"/>
                <a:cs typeface="Calibri"/>
              </a:rPr>
              <a:t>reep</a:t>
            </a:r>
            <a:r>
              <a:rPr lang="en-GB" dirty="0">
                <a:ea typeface="Calibri"/>
                <a:cs typeface="Calibri"/>
              </a:rPr>
              <a:t> the benefits if we are observing effectively, and know what we are looking for. </a:t>
            </a:r>
          </a:p>
        </p:txBody>
      </p:sp>
      <p:sp>
        <p:nvSpPr>
          <p:cNvPr id="4" name="Slide Number Placeholder 3"/>
          <p:cNvSpPr>
            <a:spLocks noGrp="1"/>
          </p:cNvSpPr>
          <p:nvPr>
            <p:ph type="sldNum" sz="quarter" idx="5"/>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369569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Noticing and observing go hand in hand. You can notice things when you observe, and you can observe through noticing. </a:t>
            </a:r>
            <a:r>
              <a:rPr lang="en-GB" dirty="0"/>
              <a:t>Noticing is a key skill for professionals and a vital aspect of observations that involves being aware and mindful of situations.</a:t>
            </a:r>
            <a:endParaRPr lang="en-GB" dirty="0">
              <a:ea typeface="Calibri"/>
              <a:cs typeface="Calibri"/>
            </a:endParaRPr>
          </a:p>
          <a:p>
            <a:endParaRPr lang="en-GB" dirty="0">
              <a:ea typeface="Calibri"/>
              <a:cs typeface="Calibri"/>
            </a:endParaRPr>
          </a:p>
          <a:p>
            <a:pPr marL="171450" indent="-171450">
              <a:buFont typeface="Calibri"/>
              <a:buChar char="-"/>
            </a:pPr>
            <a:r>
              <a:rPr lang="en-GB" dirty="0">
                <a:ea typeface="Calibri"/>
                <a:cs typeface="Calibri"/>
              </a:rPr>
              <a:t>Skilled practitioners observe all the time. They use observations to make accurate judgements abut how to support children's learning. If you are ever unsure about a child's understanding of something, take the time to observe them in real time, in a scenario that will allow them to demonstrate that skill you are looking for. This should allow you to identify what scaffolding needs to be put in place to extend the children's learning further. </a:t>
            </a:r>
          </a:p>
          <a:p>
            <a:pPr marL="171450" indent="-171450">
              <a:buFont typeface="Calibri"/>
              <a:buChar char="-"/>
            </a:pPr>
            <a:r>
              <a:rPr lang="en-GB" dirty="0">
                <a:ea typeface="Calibri"/>
                <a:cs typeface="Calibri"/>
              </a:rPr>
              <a:t>Skilled practitioners continually carry out informal observations. They notice the subtleties of what children are doing and saying. This re-</a:t>
            </a:r>
            <a:r>
              <a:rPr lang="en-GB" dirty="0" err="1">
                <a:ea typeface="Calibri"/>
                <a:cs typeface="Calibri"/>
              </a:rPr>
              <a:t>inforces</a:t>
            </a:r>
            <a:r>
              <a:rPr lang="en-GB" dirty="0">
                <a:ea typeface="Calibri"/>
                <a:cs typeface="Calibri"/>
              </a:rPr>
              <a:t> the fact that observations are happening all of the time. You may notice, overhear something or gain a piece of information about a child that you weren't expecting to gather, just through the subtle act of noticing. </a:t>
            </a:r>
          </a:p>
          <a:p>
            <a:pPr marL="171450" indent="-171450">
              <a:buFont typeface="Calibri"/>
              <a:buChar char="-"/>
            </a:pPr>
            <a:r>
              <a:rPr lang="en-GB" dirty="0">
                <a:ea typeface="Calibri"/>
                <a:cs typeface="Calibri"/>
              </a:rPr>
              <a:t>This informal and on-going approach is an essential part of tuning-in to and supporting children's learning. Noticing children's approaches to their play and learning can really help you tune into how and what they are thinking.</a:t>
            </a:r>
          </a:p>
          <a:p>
            <a:pPr marL="171450" indent="-171450">
              <a:buFont typeface="Calibri"/>
              <a:buChar char="-"/>
            </a:pPr>
            <a:r>
              <a:rPr lang="en-GB" dirty="0">
                <a:ea typeface="Calibri"/>
                <a:cs typeface="Calibri"/>
              </a:rPr>
              <a:t>This form of observing is a key part of responsive planning, where responses to children are made in the moment and successfully supports and extends learning. Through the act of noticing, we can often respond to children in the moment and provide an immediate element of support. </a:t>
            </a:r>
          </a:p>
        </p:txBody>
      </p:sp>
      <p:sp>
        <p:nvSpPr>
          <p:cNvPr id="4" name="Slide Number Placeholder 3"/>
          <p:cNvSpPr>
            <a:spLocks noGrp="1"/>
          </p:cNvSpPr>
          <p:nvPr>
            <p:ph type="sldNum" sz="quarter" idx="5"/>
          </p:nvPr>
        </p:nvSpPr>
        <p:spPr/>
        <p:txBody>
          <a:bodyPr/>
          <a:lstStyle/>
          <a:p>
            <a:fld id="{1238C683-9137-4122-84BD-5AA5692D6AF0}" type="slidenum">
              <a:rPr lang="en-GB" smtClean="0"/>
              <a:t>5</a:t>
            </a:fld>
            <a:endParaRPr lang="en-GB"/>
          </a:p>
        </p:txBody>
      </p:sp>
    </p:spTree>
    <p:extLst>
      <p:ext uri="{BB962C8B-B14F-4D97-AF65-F5344CB8AC3E}">
        <p14:creationId xmlns:p14="http://schemas.microsoft.com/office/powerpoint/2010/main" val="388152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When we are undertaking observations and "noticing" children's learning taking place, we need to make sure we are remaining ethical. Something that I am sure you are all aware of, but it is important to mention it. </a:t>
            </a:r>
          </a:p>
          <a:p>
            <a:endParaRPr lang="en-GB" dirty="0">
              <a:ea typeface="Calibri"/>
              <a:cs typeface="Calibri"/>
            </a:endParaRPr>
          </a:p>
          <a:p>
            <a:pPr marL="171450" indent="-171450">
              <a:buFont typeface="Calibri"/>
              <a:buChar char="-"/>
            </a:pPr>
            <a:r>
              <a:rPr lang="en-GB" dirty="0">
                <a:ea typeface="Calibri"/>
                <a:cs typeface="Calibri"/>
              </a:rPr>
              <a:t>Parents and carers understand why we observe and what we are recording, if anything. Observations aren't always recorded, but sometimes they are. Whether this is through pictures, videos or a written observation, it is important we keep families involved in their children's learning. </a:t>
            </a:r>
          </a:p>
          <a:p>
            <a:pPr marL="171450" indent="-171450">
              <a:buFont typeface="Calibri"/>
              <a:buChar char="-"/>
            </a:pPr>
            <a:r>
              <a:rPr lang="en-GB" dirty="0">
                <a:ea typeface="Calibri"/>
                <a:cs typeface="Calibri"/>
              </a:rPr>
              <a:t>When observing children, practitioners should be mindful of the child's rights. This goes without saying that we need to be mindful that we are respecting children's rights at all times and that this is something that is at the forefront of our practice. I understand you are working towards a UNCRC badge at the moment, so this is a great way to be incorporating this and talking to the children about their rights during their play and learning. </a:t>
            </a:r>
          </a:p>
          <a:p>
            <a:pPr marL="171450" indent="-171450">
              <a:buFont typeface="Calibri"/>
              <a:buChar char="-"/>
            </a:pPr>
            <a:r>
              <a:rPr lang="en-GB" dirty="0">
                <a:ea typeface="Calibri"/>
                <a:cs typeface="Calibri"/>
              </a:rPr>
              <a:t>Observation is about really listening to the children and looking at what their play has to tell us. This ties in with that quote from the beginning, about not pre-determining the outcome. We owe it to the children to listen to them, and understand the difference between interacting and interfering. </a:t>
            </a:r>
          </a:p>
          <a:p>
            <a:pPr marL="171450" indent="-171450">
              <a:buFont typeface="Calibri"/>
              <a:buChar char="-"/>
            </a:pPr>
            <a:r>
              <a:rPr lang="en-GB" dirty="0">
                <a:ea typeface="Calibri"/>
                <a:cs typeface="Calibri"/>
              </a:rPr>
              <a:t>Writing an observation should never come in the way of supportive, adult interaction. So if you are choosing to write about an observation in the moment, which is great, sometimes you do have to take a wee note there and then so you remember or take a photograph of something brilliant, but be mindful that this is not taking away from an opportunity to meaningfully interact. The chances are you will gain more from this interaction than what you will from taking notes at that very second. You can always come back to this.</a:t>
            </a:r>
          </a:p>
          <a:p>
            <a:endParaRPr lang="en-GB" dirty="0">
              <a:ea typeface="Calibri"/>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7</a:t>
            </a:fld>
            <a:endParaRPr lang="en-GB"/>
          </a:p>
        </p:txBody>
      </p:sp>
    </p:spTree>
    <p:extLst>
      <p:ext uri="{BB962C8B-B14F-4D97-AF65-F5344CB8AC3E}">
        <p14:creationId xmlns:p14="http://schemas.microsoft.com/office/powerpoint/2010/main" val="11587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Again, this ties in well with the ethics of observations and that is of course, the UNCRC Rights of the Chid. Article 12 focuses on respect for children's views. So it is important to keep this in mind when conducting learning observations, particularly if you are taking photographs, videos or are writing down what children have said. By making this observation process explicit to children and making the learning visible, we can help children better understand how we are supporting their learning through observations and help them to reflect on this. </a:t>
            </a: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8</a:t>
            </a:fld>
            <a:endParaRPr lang="en-GB"/>
          </a:p>
        </p:txBody>
      </p:sp>
    </p:spTree>
    <p:extLst>
      <p:ext uri="{BB962C8B-B14F-4D97-AF65-F5344CB8AC3E}">
        <p14:creationId xmlns:p14="http://schemas.microsoft.com/office/powerpoint/2010/main" val="873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How we observe children in their learning majorly focuses on child centred pedagogy being put into practice. This quote here amplifies that nicely. Essentially, observation is at the heart of child centred pedagogy. It requires us to take the lead from children and actively respons to the individual and constantly changing needs of a child. Much like you do already, but possibly with a slightly different outlook. When observing children in their play or exploration, we should be mindful of respecting the child's voice and not always intervening unless necessary. Now this can mean their literal voice and the words they are using but this can also be their physical actions or body language that are communicating something. Anything that gives you a better insight into that child's understanding. Just ensuring that the child's voice is heard and valued. Again, tying in with the rights of the child. </a:t>
            </a:r>
            <a:endParaRPr lang="en-GB" dirty="0"/>
          </a:p>
        </p:txBody>
      </p:sp>
      <p:sp>
        <p:nvSpPr>
          <p:cNvPr id="4" name="Slide Number Placeholder 3"/>
          <p:cNvSpPr>
            <a:spLocks noGrp="1"/>
          </p:cNvSpPr>
          <p:nvPr>
            <p:ph type="sldNum" sz="quarter" idx="5"/>
          </p:nvPr>
        </p:nvSpPr>
        <p:spPr/>
        <p:txBody>
          <a:bodyPr/>
          <a:lstStyle/>
          <a:p>
            <a:fld id="{1238C683-9137-4122-84BD-5AA5692D6AF0}" type="slidenum">
              <a:rPr lang="en-GB" smtClean="0"/>
              <a:t>9</a:t>
            </a:fld>
            <a:endParaRPr lang="en-GB"/>
          </a:p>
        </p:txBody>
      </p:sp>
    </p:spTree>
    <p:extLst>
      <p:ext uri="{BB962C8B-B14F-4D97-AF65-F5344CB8AC3E}">
        <p14:creationId xmlns:p14="http://schemas.microsoft.com/office/powerpoint/2010/main" val="279519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here we have a child </a:t>
            </a:r>
            <a:r>
              <a:rPr lang="en-US" dirty="0" err="1">
                <a:ea typeface="Calibri"/>
                <a:cs typeface="Calibri"/>
              </a:rPr>
              <a:t>centred</a:t>
            </a:r>
            <a:r>
              <a:rPr lang="en-US" dirty="0">
                <a:ea typeface="Calibri"/>
                <a:cs typeface="Calibri"/>
              </a:rPr>
              <a:t> pedagogy observation cycle. This gives us an outline of how we can effectively observe learning and use what we have observed to inform our planning. I just want you to take a wee minute, on your own, to read through this and have a think about this cycle. Does any of it resonate with you? Do you feel that you currently do this effectively within your practice? </a:t>
            </a:r>
          </a:p>
          <a:p>
            <a:endParaRPr lang="en-US" dirty="0">
              <a:ea typeface="Calibri"/>
              <a:cs typeface="Calibri"/>
            </a:endParaRPr>
          </a:p>
          <a:p>
            <a:r>
              <a:rPr lang="en-US" dirty="0">
                <a:ea typeface="Calibri"/>
                <a:cs typeface="Calibri"/>
              </a:rPr>
              <a:t>This cycle focuses heavily on child centred pedagogy – which lends in extremely well with your expeditionary learning. Learning by doing and allowing children to have autonomy over their learning and encourage curiosity. Being responsive to children and planning in this way can be difficult when shifting from intentional planning that you will be more used to. So this is not a pedagogy that will change overnight. It will take time for you to get used to, for you to make it work in a way that suits both you and the learners in your class. However, I do think this image is a good one to keep in mind and refer to – right through the school.</a:t>
            </a:r>
          </a:p>
        </p:txBody>
      </p:sp>
      <p:sp>
        <p:nvSpPr>
          <p:cNvPr id="4" name="Slide Number Placeholder 3"/>
          <p:cNvSpPr>
            <a:spLocks noGrp="1"/>
          </p:cNvSpPr>
          <p:nvPr>
            <p:ph type="sldNum" sz="quarter" idx="5"/>
          </p:nvPr>
        </p:nvSpPr>
        <p:spPr/>
        <p:txBody>
          <a:bodyPr/>
          <a:lstStyle/>
          <a:p>
            <a:fld id="{B0F41091-A7C2-482B-B67E-CD0F08374996}" type="slidenum">
              <a:rPr lang="en-GB" smtClean="0"/>
              <a:t>10</a:t>
            </a:fld>
            <a:endParaRPr lang="en-GB"/>
          </a:p>
        </p:txBody>
      </p:sp>
    </p:spTree>
    <p:extLst>
      <p:ext uri="{BB962C8B-B14F-4D97-AF65-F5344CB8AC3E}">
        <p14:creationId xmlns:p14="http://schemas.microsoft.com/office/powerpoint/2010/main" val="335943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1B9951-FF4F-4A36-8A71-FAF8DA2904E3}" type="datetimeFigureOut">
              <a:rPr lang="en-GB" smtClean="0"/>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183164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B9951-FF4F-4A36-8A71-FAF8DA2904E3}" type="datetimeFigureOut">
              <a:rPr lang="en-GB" smtClean="0"/>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402705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B9951-FF4F-4A36-8A71-FAF8DA2904E3}" type="datetimeFigureOut">
              <a:rPr lang="en-GB" smtClean="0"/>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4292491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artners one column">
    <p:spTree>
      <p:nvGrpSpPr>
        <p:cNvPr id="1" name=""/>
        <p:cNvGrpSpPr/>
        <p:nvPr/>
      </p:nvGrpSpPr>
      <p:grpSpPr>
        <a:xfrm>
          <a:off x="0" y="0"/>
          <a:ext cx="0" cy="0"/>
          <a:chOff x="0" y="0"/>
          <a:chExt cx="0" cy="0"/>
        </a:xfrm>
      </p:grpSpPr>
      <p:sp>
        <p:nvSpPr>
          <p:cNvPr id="2" name="Title 1"/>
          <p:cNvSpPr>
            <a:spLocks noGrp="1"/>
          </p:cNvSpPr>
          <p:nvPr>
            <p:ph type="title"/>
          </p:nvPr>
        </p:nvSpPr>
        <p:spPr>
          <a:xfrm>
            <a:off x="1021226" y="398463"/>
            <a:ext cx="10127787" cy="1874398"/>
          </a:xfrm>
        </p:spPr>
        <p:txBody>
          <a:bodyPr anchor="b" anchorCtr="0"/>
          <a:lstStyle>
            <a:lvl1pPr>
              <a:defRPr>
                <a:solidFill>
                  <a:srgbClr val="003A71"/>
                </a:solidFill>
              </a:defRPr>
            </a:lvl1pPr>
          </a:lstStyle>
          <a:p>
            <a:r>
              <a:rPr lang="en-US"/>
              <a:t>Click to edit Master title style</a:t>
            </a:r>
            <a:endParaRPr lang="en-GB"/>
          </a:p>
        </p:txBody>
      </p:sp>
      <p:sp>
        <p:nvSpPr>
          <p:cNvPr id="9" name="Text Placeholder 2"/>
          <p:cNvSpPr>
            <a:spLocks noGrp="1"/>
          </p:cNvSpPr>
          <p:nvPr>
            <p:ph type="body" sz="quarter" idx="14" hasCustomPrompt="1"/>
          </p:nvPr>
        </p:nvSpPr>
        <p:spPr>
          <a:xfrm>
            <a:off x="1044166" y="2492897"/>
            <a:ext cx="6664733" cy="1368152"/>
          </a:xfrm>
        </p:spPr>
        <p:txBody>
          <a:bodyPr/>
          <a:lstStyle>
            <a:lvl1pPr>
              <a:lnSpc>
                <a:spcPct val="100000"/>
              </a:lnSpc>
              <a:defRPr sz="1650" b="1">
                <a:solidFill>
                  <a:srgbClr val="646464"/>
                </a:solidFill>
              </a:defRPr>
            </a:lvl1pPr>
            <a:lvl2pPr indent="0">
              <a:defRPr sz="1650" b="0">
                <a:solidFill>
                  <a:srgbClr val="646464"/>
                </a:solidFill>
              </a:defRPr>
            </a:lvl2pPr>
            <a:lvl3pPr indent="0">
              <a:defRPr sz="1650" b="0">
                <a:solidFill>
                  <a:srgbClr val="646464"/>
                </a:solidFill>
              </a:defRPr>
            </a:lvl3pPr>
            <a:lvl4pPr marL="0" indent="0">
              <a:lnSpc>
                <a:spcPct val="100000"/>
              </a:lnSpc>
              <a:spcBef>
                <a:spcPts val="0"/>
              </a:spcBef>
              <a:buFont typeface="Calibri" panose="020F0502020204030204" pitchFamily="34" charset="0"/>
              <a:buChar char="​"/>
              <a:defRPr sz="1650" b="0">
                <a:solidFill>
                  <a:srgbClr val="646464"/>
                </a:solidFill>
              </a:defRPr>
            </a:lvl4pPr>
            <a:lvl5pPr marL="0" indent="0">
              <a:lnSpc>
                <a:spcPct val="100000"/>
              </a:lnSpc>
              <a:spcBef>
                <a:spcPts val="0"/>
              </a:spcBef>
              <a:buFont typeface="Calibri" panose="020F0502020204030204" pitchFamily="34" charset="0"/>
              <a:buChar char="​"/>
              <a:defRPr sz="1650" b="0">
                <a:solidFill>
                  <a:srgbClr val="646464"/>
                </a:solidFill>
              </a:defRPr>
            </a:lvl5pPr>
          </a:lstStyle>
          <a:p>
            <a:pPr lvl="0"/>
            <a:r>
              <a:rPr lang="en-GB"/>
              <a:t>Click to insert </a:t>
            </a:r>
            <a:r>
              <a:rPr lang="en-GB" err="1"/>
              <a:t>Manchet</a:t>
            </a:r>
            <a:r>
              <a:rPr lang="en-GB"/>
              <a:t> in three lines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3"/>
          <p:cNvSpPr>
            <a:spLocks noGrp="1"/>
          </p:cNvSpPr>
          <p:nvPr>
            <p:ph sz="quarter" idx="15" hasCustomPrompt="1"/>
          </p:nvPr>
        </p:nvSpPr>
        <p:spPr>
          <a:xfrm>
            <a:off x="1044575" y="3999036"/>
            <a:ext cx="849600" cy="431849"/>
          </a:xfrm>
        </p:spPr>
        <p:txBody>
          <a:bodyPr/>
          <a:lstStyle>
            <a:lvl1pPr>
              <a:defRPr sz="700"/>
            </a:lvl1pPr>
          </a:lstStyle>
          <a:p>
            <a:pPr lvl="0"/>
            <a:r>
              <a:rPr lang="en-GB"/>
              <a:t>Insert partner-logo</a:t>
            </a:r>
          </a:p>
        </p:txBody>
      </p:sp>
      <p:sp>
        <p:nvSpPr>
          <p:cNvPr id="13" name="Content Placeholder 4"/>
          <p:cNvSpPr>
            <a:spLocks noGrp="1"/>
          </p:cNvSpPr>
          <p:nvPr>
            <p:ph sz="quarter" idx="16" hasCustomPrompt="1"/>
          </p:nvPr>
        </p:nvSpPr>
        <p:spPr>
          <a:xfrm>
            <a:off x="2072890" y="3999036"/>
            <a:ext cx="849600" cy="431849"/>
          </a:xfrm>
        </p:spPr>
        <p:txBody>
          <a:bodyPr/>
          <a:lstStyle>
            <a:lvl1pPr>
              <a:defRPr sz="700"/>
            </a:lvl1pPr>
          </a:lstStyle>
          <a:p>
            <a:pPr lvl="0"/>
            <a:r>
              <a:rPr lang="en-GB"/>
              <a:t>Insert partner-logo</a:t>
            </a:r>
          </a:p>
        </p:txBody>
      </p:sp>
      <p:sp>
        <p:nvSpPr>
          <p:cNvPr id="14" name="Content Placeholder 5"/>
          <p:cNvSpPr>
            <a:spLocks noGrp="1"/>
          </p:cNvSpPr>
          <p:nvPr>
            <p:ph sz="quarter" idx="17" hasCustomPrompt="1"/>
          </p:nvPr>
        </p:nvSpPr>
        <p:spPr>
          <a:xfrm>
            <a:off x="3101205" y="3999036"/>
            <a:ext cx="849600" cy="431849"/>
          </a:xfrm>
        </p:spPr>
        <p:txBody>
          <a:bodyPr/>
          <a:lstStyle>
            <a:lvl1pPr>
              <a:defRPr sz="700"/>
            </a:lvl1pPr>
          </a:lstStyle>
          <a:p>
            <a:pPr lvl="0"/>
            <a:r>
              <a:rPr lang="en-GB"/>
              <a:t>Insert partner-logo</a:t>
            </a:r>
          </a:p>
        </p:txBody>
      </p:sp>
      <p:sp>
        <p:nvSpPr>
          <p:cNvPr id="15" name="Content Placeholder 6"/>
          <p:cNvSpPr>
            <a:spLocks noGrp="1"/>
          </p:cNvSpPr>
          <p:nvPr>
            <p:ph sz="quarter" idx="18" hasCustomPrompt="1"/>
          </p:nvPr>
        </p:nvSpPr>
        <p:spPr>
          <a:xfrm>
            <a:off x="4129520" y="3999036"/>
            <a:ext cx="849600" cy="431849"/>
          </a:xfrm>
        </p:spPr>
        <p:txBody>
          <a:bodyPr/>
          <a:lstStyle>
            <a:lvl1pPr>
              <a:defRPr sz="700"/>
            </a:lvl1pPr>
          </a:lstStyle>
          <a:p>
            <a:pPr lvl="0"/>
            <a:r>
              <a:rPr lang="en-GB"/>
              <a:t>Insert partner-logo</a:t>
            </a:r>
          </a:p>
        </p:txBody>
      </p:sp>
      <p:sp>
        <p:nvSpPr>
          <p:cNvPr id="16" name="Content Placeholder 7"/>
          <p:cNvSpPr>
            <a:spLocks noGrp="1"/>
          </p:cNvSpPr>
          <p:nvPr>
            <p:ph sz="quarter" idx="19" hasCustomPrompt="1"/>
          </p:nvPr>
        </p:nvSpPr>
        <p:spPr>
          <a:xfrm>
            <a:off x="5157835" y="3999036"/>
            <a:ext cx="849600" cy="431849"/>
          </a:xfrm>
        </p:spPr>
        <p:txBody>
          <a:bodyPr/>
          <a:lstStyle>
            <a:lvl1pPr>
              <a:defRPr sz="700"/>
            </a:lvl1pPr>
          </a:lstStyle>
          <a:p>
            <a:pPr lvl="0"/>
            <a:r>
              <a:rPr lang="en-GB"/>
              <a:t>Insert partner-logo</a:t>
            </a:r>
          </a:p>
        </p:txBody>
      </p:sp>
      <p:sp>
        <p:nvSpPr>
          <p:cNvPr id="17" name="Content Placeholder 8"/>
          <p:cNvSpPr>
            <a:spLocks noGrp="1"/>
          </p:cNvSpPr>
          <p:nvPr>
            <p:ph sz="quarter" idx="20" hasCustomPrompt="1"/>
          </p:nvPr>
        </p:nvSpPr>
        <p:spPr>
          <a:xfrm>
            <a:off x="6186150" y="3999036"/>
            <a:ext cx="849600" cy="431849"/>
          </a:xfrm>
        </p:spPr>
        <p:txBody>
          <a:bodyPr/>
          <a:lstStyle>
            <a:lvl1pPr>
              <a:defRPr sz="700"/>
            </a:lvl1pPr>
          </a:lstStyle>
          <a:p>
            <a:pPr lvl="0"/>
            <a:r>
              <a:rPr lang="en-GB"/>
              <a:t>Insert partner-logo</a:t>
            </a:r>
          </a:p>
        </p:txBody>
      </p:sp>
      <p:sp>
        <p:nvSpPr>
          <p:cNvPr id="18" name="Content Placeholder 9"/>
          <p:cNvSpPr>
            <a:spLocks noGrp="1"/>
          </p:cNvSpPr>
          <p:nvPr>
            <p:ph sz="quarter" idx="21" hasCustomPrompt="1"/>
          </p:nvPr>
        </p:nvSpPr>
        <p:spPr>
          <a:xfrm>
            <a:off x="7214465" y="3999036"/>
            <a:ext cx="849600" cy="431849"/>
          </a:xfrm>
        </p:spPr>
        <p:txBody>
          <a:bodyPr/>
          <a:lstStyle>
            <a:lvl1pPr>
              <a:defRPr sz="700"/>
            </a:lvl1pPr>
          </a:lstStyle>
          <a:p>
            <a:pPr lvl="0"/>
            <a:r>
              <a:rPr lang="en-GB"/>
              <a:t>Insert partner-logo</a:t>
            </a:r>
          </a:p>
        </p:txBody>
      </p:sp>
      <p:sp>
        <p:nvSpPr>
          <p:cNvPr id="19" name="Content Placeholder 10"/>
          <p:cNvSpPr>
            <a:spLocks noGrp="1"/>
          </p:cNvSpPr>
          <p:nvPr>
            <p:ph sz="quarter" idx="22" hasCustomPrompt="1"/>
          </p:nvPr>
        </p:nvSpPr>
        <p:spPr>
          <a:xfrm>
            <a:off x="8242780" y="3999036"/>
            <a:ext cx="849600" cy="431849"/>
          </a:xfrm>
        </p:spPr>
        <p:txBody>
          <a:bodyPr/>
          <a:lstStyle>
            <a:lvl1pPr>
              <a:defRPr sz="700"/>
            </a:lvl1pPr>
          </a:lstStyle>
          <a:p>
            <a:pPr lvl="0"/>
            <a:r>
              <a:rPr lang="en-GB"/>
              <a:t>Insert partner-logo</a:t>
            </a:r>
          </a:p>
        </p:txBody>
      </p:sp>
      <p:sp>
        <p:nvSpPr>
          <p:cNvPr id="20" name="Content Placeholder 11"/>
          <p:cNvSpPr>
            <a:spLocks noGrp="1"/>
          </p:cNvSpPr>
          <p:nvPr>
            <p:ph sz="quarter" idx="23" hasCustomPrompt="1"/>
          </p:nvPr>
        </p:nvSpPr>
        <p:spPr>
          <a:xfrm>
            <a:off x="9271095" y="3999036"/>
            <a:ext cx="849600" cy="431849"/>
          </a:xfrm>
        </p:spPr>
        <p:txBody>
          <a:bodyPr/>
          <a:lstStyle>
            <a:lvl1pPr>
              <a:defRPr sz="700"/>
            </a:lvl1pPr>
          </a:lstStyle>
          <a:p>
            <a:pPr lvl="0"/>
            <a:r>
              <a:rPr lang="en-GB"/>
              <a:t>Insert partner-logo</a:t>
            </a:r>
          </a:p>
        </p:txBody>
      </p:sp>
      <p:sp>
        <p:nvSpPr>
          <p:cNvPr id="21" name="Content Placeholder 12"/>
          <p:cNvSpPr>
            <a:spLocks noGrp="1"/>
          </p:cNvSpPr>
          <p:nvPr>
            <p:ph sz="quarter" idx="24" hasCustomPrompt="1"/>
          </p:nvPr>
        </p:nvSpPr>
        <p:spPr>
          <a:xfrm>
            <a:off x="10299413" y="3999036"/>
            <a:ext cx="849600" cy="431849"/>
          </a:xfrm>
        </p:spPr>
        <p:txBody>
          <a:bodyPr/>
          <a:lstStyle>
            <a:lvl1pPr>
              <a:defRPr sz="700"/>
            </a:lvl1pPr>
          </a:lstStyle>
          <a:p>
            <a:pPr lvl="0"/>
            <a:r>
              <a:rPr lang="en-GB"/>
              <a:t>Insert partner-logo</a:t>
            </a:r>
          </a:p>
        </p:txBody>
      </p:sp>
      <p:sp>
        <p:nvSpPr>
          <p:cNvPr id="22" name="Content Placeholder 13"/>
          <p:cNvSpPr>
            <a:spLocks noGrp="1"/>
          </p:cNvSpPr>
          <p:nvPr>
            <p:ph sz="quarter" idx="25" hasCustomPrompt="1"/>
          </p:nvPr>
        </p:nvSpPr>
        <p:spPr>
          <a:xfrm>
            <a:off x="1044575" y="4884593"/>
            <a:ext cx="849600" cy="431849"/>
          </a:xfrm>
        </p:spPr>
        <p:txBody>
          <a:bodyPr/>
          <a:lstStyle>
            <a:lvl1pPr>
              <a:defRPr sz="700"/>
            </a:lvl1pPr>
          </a:lstStyle>
          <a:p>
            <a:pPr lvl="0"/>
            <a:r>
              <a:rPr lang="en-GB"/>
              <a:t>Insert partner-logo</a:t>
            </a:r>
          </a:p>
        </p:txBody>
      </p:sp>
      <p:sp>
        <p:nvSpPr>
          <p:cNvPr id="23" name="Content Placeholder 14"/>
          <p:cNvSpPr>
            <a:spLocks noGrp="1"/>
          </p:cNvSpPr>
          <p:nvPr>
            <p:ph sz="quarter" idx="26" hasCustomPrompt="1"/>
          </p:nvPr>
        </p:nvSpPr>
        <p:spPr>
          <a:xfrm>
            <a:off x="2072890" y="4884593"/>
            <a:ext cx="849600" cy="431849"/>
          </a:xfrm>
        </p:spPr>
        <p:txBody>
          <a:bodyPr/>
          <a:lstStyle>
            <a:lvl1pPr>
              <a:defRPr sz="700"/>
            </a:lvl1pPr>
          </a:lstStyle>
          <a:p>
            <a:pPr lvl="0"/>
            <a:r>
              <a:rPr lang="en-GB"/>
              <a:t>Insert partner-logo</a:t>
            </a:r>
          </a:p>
        </p:txBody>
      </p:sp>
      <p:sp>
        <p:nvSpPr>
          <p:cNvPr id="24" name="Content Placeholder 15"/>
          <p:cNvSpPr>
            <a:spLocks noGrp="1"/>
          </p:cNvSpPr>
          <p:nvPr>
            <p:ph sz="quarter" idx="27" hasCustomPrompt="1"/>
          </p:nvPr>
        </p:nvSpPr>
        <p:spPr>
          <a:xfrm>
            <a:off x="3101205" y="4884593"/>
            <a:ext cx="849600" cy="431849"/>
          </a:xfrm>
        </p:spPr>
        <p:txBody>
          <a:bodyPr/>
          <a:lstStyle>
            <a:lvl1pPr>
              <a:defRPr sz="700"/>
            </a:lvl1pPr>
          </a:lstStyle>
          <a:p>
            <a:pPr lvl="0"/>
            <a:r>
              <a:rPr lang="en-GB"/>
              <a:t>Insert partner-logo</a:t>
            </a:r>
          </a:p>
        </p:txBody>
      </p:sp>
      <p:sp>
        <p:nvSpPr>
          <p:cNvPr id="25" name="Content Placeholder 16"/>
          <p:cNvSpPr>
            <a:spLocks noGrp="1"/>
          </p:cNvSpPr>
          <p:nvPr>
            <p:ph sz="quarter" idx="28" hasCustomPrompt="1"/>
          </p:nvPr>
        </p:nvSpPr>
        <p:spPr>
          <a:xfrm>
            <a:off x="4129520" y="4884593"/>
            <a:ext cx="849600" cy="431849"/>
          </a:xfrm>
        </p:spPr>
        <p:txBody>
          <a:bodyPr/>
          <a:lstStyle>
            <a:lvl1pPr>
              <a:defRPr sz="700"/>
            </a:lvl1pPr>
          </a:lstStyle>
          <a:p>
            <a:pPr lvl="0"/>
            <a:r>
              <a:rPr lang="en-GB"/>
              <a:t>Insert partner-logo</a:t>
            </a:r>
          </a:p>
        </p:txBody>
      </p:sp>
      <p:sp>
        <p:nvSpPr>
          <p:cNvPr id="26" name="Content Placeholder 17"/>
          <p:cNvSpPr>
            <a:spLocks noGrp="1"/>
          </p:cNvSpPr>
          <p:nvPr>
            <p:ph sz="quarter" idx="29" hasCustomPrompt="1"/>
          </p:nvPr>
        </p:nvSpPr>
        <p:spPr>
          <a:xfrm>
            <a:off x="5157835" y="4884593"/>
            <a:ext cx="849600" cy="431849"/>
          </a:xfrm>
        </p:spPr>
        <p:txBody>
          <a:bodyPr/>
          <a:lstStyle>
            <a:lvl1pPr>
              <a:defRPr sz="700"/>
            </a:lvl1pPr>
          </a:lstStyle>
          <a:p>
            <a:pPr lvl="0"/>
            <a:r>
              <a:rPr lang="en-GB"/>
              <a:t>Insert partner-logo</a:t>
            </a:r>
          </a:p>
        </p:txBody>
      </p:sp>
      <p:sp>
        <p:nvSpPr>
          <p:cNvPr id="27" name="Content Placeholder 18"/>
          <p:cNvSpPr>
            <a:spLocks noGrp="1"/>
          </p:cNvSpPr>
          <p:nvPr>
            <p:ph sz="quarter" idx="30" hasCustomPrompt="1"/>
          </p:nvPr>
        </p:nvSpPr>
        <p:spPr>
          <a:xfrm>
            <a:off x="6186150" y="4884593"/>
            <a:ext cx="849600" cy="431849"/>
          </a:xfrm>
        </p:spPr>
        <p:txBody>
          <a:bodyPr/>
          <a:lstStyle>
            <a:lvl1pPr>
              <a:defRPr sz="700"/>
            </a:lvl1pPr>
          </a:lstStyle>
          <a:p>
            <a:pPr lvl="0"/>
            <a:r>
              <a:rPr lang="en-GB"/>
              <a:t>Insert partner-logo</a:t>
            </a:r>
          </a:p>
        </p:txBody>
      </p:sp>
      <p:sp>
        <p:nvSpPr>
          <p:cNvPr id="28" name="Content Placeholder 19"/>
          <p:cNvSpPr>
            <a:spLocks noGrp="1"/>
          </p:cNvSpPr>
          <p:nvPr>
            <p:ph sz="quarter" idx="31" hasCustomPrompt="1"/>
          </p:nvPr>
        </p:nvSpPr>
        <p:spPr>
          <a:xfrm>
            <a:off x="7214465" y="4884593"/>
            <a:ext cx="849600" cy="431849"/>
          </a:xfrm>
        </p:spPr>
        <p:txBody>
          <a:bodyPr/>
          <a:lstStyle>
            <a:lvl1pPr>
              <a:defRPr sz="700"/>
            </a:lvl1pPr>
          </a:lstStyle>
          <a:p>
            <a:pPr lvl="0"/>
            <a:r>
              <a:rPr lang="en-GB"/>
              <a:t>Insert partner-logo</a:t>
            </a:r>
          </a:p>
        </p:txBody>
      </p:sp>
      <p:sp>
        <p:nvSpPr>
          <p:cNvPr id="29" name="Content Placeholder 20"/>
          <p:cNvSpPr>
            <a:spLocks noGrp="1"/>
          </p:cNvSpPr>
          <p:nvPr>
            <p:ph sz="quarter" idx="32" hasCustomPrompt="1"/>
          </p:nvPr>
        </p:nvSpPr>
        <p:spPr>
          <a:xfrm>
            <a:off x="8242780" y="4884593"/>
            <a:ext cx="849600" cy="431849"/>
          </a:xfrm>
        </p:spPr>
        <p:txBody>
          <a:bodyPr/>
          <a:lstStyle>
            <a:lvl1pPr>
              <a:defRPr sz="700"/>
            </a:lvl1pPr>
          </a:lstStyle>
          <a:p>
            <a:pPr lvl="0"/>
            <a:r>
              <a:rPr lang="en-GB"/>
              <a:t>Insert partner-logo</a:t>
            </a:r>
          </a:p>
        </p:txBody>
      </p:sp>
      <p:sp>
        <p:nvSpPr>
          <p:cNvPr id="30" name="Content Placeholder 21"/>
          <p:cNvSpPr>
            <a:spLocks noGrp="1"/>
          </p:cNvSpPr>
          <p:nvPr>
            <p:ph sz="quarter" idx="33" hasCustomPrompt="1"/>
          </p:nvPr>
        </p:nvSpPr>
        <p:spPr>
          <a:xfrm>
            <a:off x="9271095" y="4884593"/>
            <a:ext cx="849600" cy="431849"/>
          </a:xfrm>
        </p:spPr>
        <p:txBody>
          <a:bodyPr/>
          <a:lstStyle>
            <a:lvl1pPr>
              <a:defRPr sz="700"/>
            </a:lvl1pPr>
          </a:lstStyle>
          <a:p>
            <a:pPr lvl="0"/>
            <a:r>
              <a:rPr lang="en-GB"/>
              <a:t>Insert partner-logo</a:t>
            </a:r>
          </a:p>
        </p:txBody>
      </p:sp>
      <p:sp>
        <p:nvSpPr>
          <p:cNvPr id="31" name="Content Placeholder 22"/>
          <p:cNvSpPr>
            <a:spLocks noGrp="1"/>
          </p:cNvSpPr>
          <p:nvPr>
            <p:ph sz="quarter" idx="34" hasCustomPrompt="1"/>
          </p:nvPr>
        </p:nvSpPr>
        <p:spPr>
          <a:xfrm>
            <a:off x="10299413" y="4884593"/>
            <a:ext cx="849600" cy="431849"/>
          </a:xfrm>
        </p:spPr>
        <p:txBody>
          <a:bodyPr/>
          <a:lstStyle>
            <a:lvl1pPr>
              <a:defRPr sz="700"/>
            </a:lvl1pPr>
          </a:lstStyle>
          <a:p>
            <a:pPr lvl="0"/>
            <a:r>
              <a:rPr lang="en-GB"/>
              <a:t>Insert partner-logo</a:t>
            </a:r>
          </a:p>
        </p:txBody>
      </p:sp>
      <p:sp>
        <p:nvSpPr>
          <p:cNvPr id="3" name="Date Placeholder 2"/>
          <p:cNvSpPr>
            <a:spLocks noGrp="1"/>
          </p:cNvSpPr>
          <p:nvPr>
            <p:ph type="dt" sz="half" idx="10"/>
          </p:nvPr>
        </p:nvSpPr>
        <p:spPr/>
        <p:txBody>
          <a:bodyPr/>
          <a:lstStyle>
            <a:lvl1pPr>
              <a:defRPr>
                <a:solidFill>
                  <a:srgbClr val="646464"/>
                </a:solidFill>
              </a:defRPr>
            </a:lvl1pPr>
          </a:lstStyle>
          <a:p>
            <a:fld id="{17F47F44-F51E-4667-A452-3FDD3C2DF9B3}" type="datetime1">
              <a:rPr lang="en-GB" smtClean="0"/>
              <a:t>25/06/2025</a:t>
            </a:fld>
            <a:endParaRPr lang="en-GB"/>
          </a:p>
        </p:txBody>
      </p:sp>
      <p:sp>
        <p:nvSpPr>
          <p:cNvPr id="4" name="Footer Placeholder 3"/>
          <p:cNvSpPr>
            <a:spLocks noGrp="1"/>
          </p:cNvSpPr>
          <p:nvPr>
            <p:ph type="ftr" sz="quarter" idx="11"/>
          </p:nvPr>
        </p:nvSpPr>
        <p:spPr/>
        <p:txBody>
          <a:bodyPr/>
          <a:lstStyle>
            <a:lvl1pPr>
              <a:defRPr>
                <a:solidFill>
                  <a:srgbClr val="646464"/>
                </a:solidFill>
              </a:defRPr>
            </a:lvl1pPr>
          </a:lstStyle>
          <a:p>
            <a:r>
              <a:rPr lang="en-GB"/>
              <a:t>Running header</a:t>
            </a:r>
          </a:p>
        </p:txBody>
      </p:sp>
      <p:sp>
        <p:nvSpPr>
          <p:cNvPr id="5" name="Slide Number Placeholder 4"/>
          <p:cNvSpPr>
            <a:spLocks noGrp="1"/>
          </p:cNvSpPr>
          <p:nvPr>
            <p:ph type="sldNum" sz="quarter" idx="12"/>
          </p:nvPr>
        </p:nvSpPr>
        <p:spPr/>
        <p:txBody>
          <a:bodyPr/>
          <a:lstStyle>
            <a:lvl1pPr>
              <a:defRPr>
                <a:solidFill>
                  <a:srgbClr val="646464"/>
                </a:solidFill>
              </a:defRPr>
            </a:lvl1pPr>
          </a:lstStyle>
          <a:p>
            <a:r>
              <a:rPr lang="en-GB"/>
              <a:t>Page </a:t>
            </a:r>
            <a:fld id="{45D37B1E-C366-494F-A587-962AD9AABC83}" type="slidenum">
              <a:rPr lang="en-GB" smtClean="0"/>
              <a:pPr/>
              <a:t>‹#›</a:t>
            </a:fld>
            <a:endParaRPr lang="en-GB"/>
          </a:p>
        </p:txBody>
      </p:sp>
      <p:sp>
        <p:nvSpPr>
          <p:cNvPr id="32" name="Text Box 12"/>
          <p:cNvSpPr txBox="1">
            <a:spLocks noChangeArrowheads="1"/>
          </p:cNvSpPr>
          <p:nvPr userDrawn="1"/>
        </p:nvSpPr>
        <p:spPr bwMode="auto">
          <a:xfrm>
            <a:off x="-1968896" y="1521929"/>
            <a:ext cx="1869037" cy="15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50000"/>
              </a:spcBef>
              <a:spcAft>
                <a:spcPts val="600"/>
              </a:spcAft>
              <a:buFontTx/>
              <a:buNone/>
              <a:defRPr/>
            </a:pPr>
            <a:r>
              <a:rPr lang="da-DK" altLang="da-DK" sz="1000" b="1" noProof="1">
                <a:solidFill>
                  <a:schemeClr val="tx1">
                    <a:lumMod val="75000"/>
                    <a:lumOff val="25000"/>
                  </a:schemeClr>
                </a:solidFill>
                <a:cs typeface="Arial" pitchFamily="34" charset="0"/>
              </a:rPr>
              <a:t>Change the Footer text</a:t>
            </a:r>
          </a:p>
          <a:p>
            <a:pPr algn="r" eaLnBrk="1" hangingPunct="1">
              <a:spcBef>
                <a:spcPct val="0"/>
              </a:spcBef>
              <a:spcAft>
                <a:spcPts val="238"/>
              </a:spcAft>
              <a:buFontTx/>
              <a:buNone/>
              <a:defRPr/>
            </a:pPr>
            <a:r>
              <a:rPr lang="da-DK" altLang="da-DK" sz="1000" noProof="1">
                <a:solidFill>
                  <a:schemeClr val="tx1">
                    <a:lumMod val="75000"/>
                    <a:lumOff val="25000"/>
                  </a:schemeClr>
                </a:solidFill>
                <a:cs typeface="Arial" pitchFamily="34" charset="0"/>
              </a:rPr>
              <a:t> </a:t>
            </a:r>
            <a:r>
              <a:rPr lang="da-DK" altLang="da-DK" sz="1000" b="1" noProof="1">
                <a:solidFill>
                  <a:schemeClr val="tx1">
                    <a:lumMod val="75000"/>
                    <a:lumOff val="25000"/>
                  </a:schemeClr>
                </a:solidFill>
                <a:cs typeface="Arial" pitchFamily="34" charset="0"/>
              </a:rPr>
              <a:t>1.</a:t>
            </a:r>
            <a:r>
              <a:rPr lang="da-DK" altLang="da-DK" sz="1000" noProof="1">
                <a:solidFill>
                  <a:schemeClr val="tx1">
                    <a:lumMod val="75000"/>
                    <a:lumOff val="25000"/>
                  </a:schemeClr>
                </a:solidFill>
                <a:cs typeface="Arial" pitchFamily="34" charset="0"/>
              </a:rPr>
              <a:t> Choose </a:t>
            </a:r>
            <a:r>
              <a:rPr lang="da-DK" altLang="da-DK" sz="1000" b="1" noProof="1">
                <a:solidFill>
                  <a:schemeClr val="tx1">
                    <a:lumMod val="75000"/>
                    <a:lumOff val="25000"/>
                  </a:schemeClr>
                </a:solidFill>
                <a:cs typeface="Arial" pitchFamily="34" charset="0"/>
              </a:rPr>
              <a:t>Insert </a:t>
            </a:r>
            <a:br>
              <a:rPr lang="da-DK" altLang="da-DK" sz="1000" b="1"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in the top menu </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2.</a:t>
            </a:r>
            <a:r>
              <a:rPr lang="da-DK" altLang="da-DK" sz="1000" noProof="1">
                <a:solidFill>
                  <a:schemeClr val="tx1">
                    <a:lumMod val="75000"/>
                    <a:lumOff val="25000"/>
                  </a:schemeClr>
                </a:solidFill>
                <a:cs typeface="Arial" pitchFamily="34" charset="0"/>
              </a:rPr>
              <a:t> Click on</a:t>
            </a:r>
            <a:r>
              <a:rPr lang="da-DK" altLang="da-DK" sz="1000" b="1" noProof="1">
                <a:solidFill>
                  <a:schemeClr val="tx1">
                    <a:lumMod val="75000"/>
                    <a:lumOff val="25000"/>
                  </a:schemeClr>
                </a:solidFill>
                <a:cs typeface="Arial" pitchFamily="34" charset="0"/>
              </a:rPr>
              <a:t> Header and Footer</a:t>
            </a:r>
            <a:r>
              <a:rPr lang="da-DK" altLang="da-DK" sz="1000" noProof="1">
                <a:solidFill>
                  <a:schemeClr val="tx1">
                    <a:lumMod val="75000"/>
                    <a:lumOff val="25000"/>
                  </a:schemeClr>
                </a:solidFill>
                <a:cs typeface="Arial" pitchFamily="34" charset="0"/>
              </a:rPr>
              <a:t> </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3.</a:t>
            </a:r>
            <a:r>
              <a:rPr lang="da-DK" altLang="da-DK" sz="1000" noProof="1">
                <a:solidFill>
                  <a:schemeClr val="tx1">
                    <a:lumMod val="75000"/>
                    <a:lumOff val="25000"/>
                  </a:schemeClr>
                </a:solidFill>
                <a:cs typeface="Arial" pitchFamily="34" charset="0"/>
              </a:rPr>
              <a:t> Write the desired text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in the field </a:t>
            </a:r>
            <a:r>
              <a:rPr lang="da-DK" altLang="da-DK" sz="1000" b="1" noProof="1">
                <a:solidFill>
                  <a:schemeClr val="tx1">
                    <a:lumMod val="75000"/>
                    <a:lumOff val="25000"/>
                  </a:schemeClr>
                </a:solidFill>
                <a:cs typeface="Arial" pitchFamily="34" charset="0"/>
              </a:rPr>
              <a:t>Footer</a:t>
            </a:r>
            <a:endParaRPr lang="da-DK" altLang="da-DK" sz="1000" noProof="1">
              <a:solidFill>
                <a:schemeClr val="tx1">
                  <a:lumMod val="75000"/>
                  <a:lumOff val="25000"/>
                </a:schemeClr>
              </a:solidFill>
              <a:cs typeface="Arial" pitchFamily="34" charset="0"/>
            </a:endParaRP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Click </a:t>
            </a:r>
            <a:r>
              <a:rPr lang="da-DK" altLang="da-DK" sz="1000" b="1" noProof="1">
                <a:solidFill>
                  <a:schemeClr val="tx1">
                    <a:lumMod val="75000"/>
                    <a:lumOff val="25000"/>
                  </a:schemeClr>
                </a:solidFill>
                <a:cs typeface="Arial" pitchFamily="34" charset="0"/>
              </a:rPr>
              <a:t>Apply to All</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5. </a:t>
            </a:r>
            <a:r>
              <a:rPr lang="da-DK" altLang="da-DK" sz="1000" b="0" noProof="1">
                <a:solidFill>
                  <a:schemeClr val="tx1">
                    <a:lumMod val="75000"/>
                    <a:lumOff val="25000"/>
                  </a:schemeClr>
                </a:solidFill>
                <a:cs typeface="Arial" pitchFamily="34" charset="0"/>
              </a:rPr>
              <a:t>Change</a:t>
            </a:r>
            <a:r>
              <a:rPr lang="da-DK" altLang="da-DK" sz="1000" b="0" baseline="0" noProof="1">
                <a:solidFill>
                  <a:schemeClr val="tx1">
                    <a:lumMod val="75000"/>
                    <a:lumOff val="25000"/>
                  </a:schemeClr>
                </a:solidFill>
                <a:cs typeface="Arial" pitchFamily="34" charset="0"/>
              </a:rPr>
              <a:t> the text directly on the slide if you wish different texts</a:t>
            </a:r>
            <a:r>
              <a:rPr lang="da-DK" altLang="da-DK" sz="1000" b="0" noProof="1">
                <a:solidFill>
                  <a:schemeClr val="tx1">
                    <a:lumMod val="75000"/>
                    <a:lumOff val="25000"/>
                  </a:schemeClr>
                </a:solidFill>
                <a:cs typeface="Arial" pitchFamily="34" charset="0"/>
              </a:rPr>
              <a:t> </a:t>
            </a:r>
          </a:p>
        </p:txBody>
      </p:sp>
      <p:sp>
        <p:nvSpPr>
          <p:cNvPr id="33" name="AutoShape 4"/>
          <p:cNvSpPr>
            <a:spLocks/>
          </p:cNvSpPr>
          <p:nvPr userDrawn="1"/>
        </p:nvSpPr>
        <p:spPr bwMode="gray">
          <a:xfrm>
            <a:off x="-1824880" y="4603019"/>
            <a:ext cx="172819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marL="0" marR="0" indent="0" algn="r" defTabSz="457200" rtl="0" eaLnBrk="1" fontAlgn="auto" latinLnBrk="0" hangingPunct="1">
              <a:lnSpc>
                <a:spcPct val="100000"/>
              </a:lnSpc>
              <a:spcBef>
                <a:spcPct val="0"/>
              </a:spcBef>
              <a:spcAft>
                <a:spcPts val="600"/>
              </a:spcAft>
              <a:buClrTx/>
              <a:buSzTx/>
              <a:buFontTx/>
              <a:buNone/>
              <a:tabLst>
                <a:tab pos="177800" algn="l"/>
              </a:tabLst>
              <a:defRPr/>
            </a:pPr>
            <a:r>
              <a:rPr lang="en-GB" altLang="da-DK" sz="1000" b="1" noProof="1">
                <a:solidFill>
                  <a:schemeClr val="tx1">
                    <a:lumMod val="75000"/>
                    <a:lumOff val="25000"/>
                  </a:schemeClr>
                </a:solidFill>
                <a:latin typeface="Arial" panose="020B0604020202020204" pitchFamily="34" charset="0"/>
                <a:cs typeface="Arial" panose="020B0604020202020204" pitchFamily="34" charset="0"/>
              </a:rPr>
              <a:t>Remove placeholders</a:t>
            </a:r>
            <a:endParaRPr lang="en-GB" altLang="da-DK" sz="1000"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ct val="0"/>
              </a:spcBef>
              <a:buFontTx/>
              <a:buNone/>
              <a:defRPr/>
            </a:pPr>
            <a:r>
              <a:rPr lang="en-GB" altLang="da-DK" sz="1000" noProof="1">
                <a:solidFill>
                  <a:schemeClr val="tx1">
                    <a:lumMod val="75000"/>
                    <a:lumOff val="25000"/>
                  </a:schemeClr>
                </a:solidFill>
                <a:latin typeface="Arial" panose="020B0604020202020204" pitchFamily="34" charset="0"/>
                <a:cs typeface="Arial" panose="020B0604020202020204" pitchFamily="34" charset="0"/>
              </a:rPr>
              <a:t>Please feel</a:t>
            </a:r>
            <a: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t> free to delete/resize placeholders </a:t>
            </a:r>
            <a:b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br>
            <a: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t>to suit your needs</a:t>
            </a:r>
            <a:endParaRPr lang="en-GB" altLang="da-DK" sz="100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25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B9951-FF4F-4A36-8A71-FAF8DA2904E3}" type="datetimeFigureOut">
              <a:rPr lang="en-GB" smtClean="0"/>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1863342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1B9951-FF4F-4A36-8A71-FAF8DA2904E3}" type="datetimeFigureOut">
              <a:rPr lang="en-GB" smtClean="0"/>
              <a:t>25/06/2025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62716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1B9951-FF4F-4A36-8A71-FAF8DA2904E3}" type="datetimeFigureOut">
              <a:rPr lang="en-GB" smtClean="0"/>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145511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1B9951-FF4F-4A36-8A71-FAF8DA2904E3}" type="datetimeFigureOut">
              <a:rPr lang="en-GB" smtClean="0"/>
              <a:t>25/06/2025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224755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1B9951-FF4F-4A36-8A71-FAF8DA2904E3}" type="datetimeFigureOut">
              <a:rPr lang="en-GB" smtClean="0"/>
              <a:t>25/06/2025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277085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B9951-FF4F-4A36-8A71-FAF8DA2904E3}" type="datetimeFigureOut">
              <a:rPr lang="en-GB" smtClean="0"/>
              <a:t>25/06/2025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395020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1B9951-FF4F-4A36-8A71-FAF8DA2904E3}" type="datetimeFigureOut">
              <a:rPr lang="en-GB" smtClean="0"/>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201439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1B9951-FF4F-4A36-8A71-FAF8DA2904E3}" type="datetimeFigureOut">
              <a:rPr lang="en-GB" smtClean="0"/>
              <a:t>25/06/2025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C399D2-775E-42C8-A782-3B0ED8BEE1FD}" type="slidenum">
              <a:rPr lang="en-GB" smtClean="0"/>
              <a:t>‹#›</a:t>
            </a:fld>
            <a:endParaRPr lang="en-GB"/>
          </a:p>
        </p:txBody>
      </p:sp>
    </p:spTree>
    <p:extLst>
      <p:ext uri="{BB962C8B-B14F-4D97-AF65-F5344CB8AC3E}">
        <p14:creationId xmlns:p14="http://schemas.microsoft.com/office/powerpoint/2010/main" val="130779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B9951-FF4F-4A36-8A71-FAF8DA2904E3}" type="datetimeFigureOut">
              <a:rPr lang="en-GB" smtClean="0"/>
              <a:t>25/06/2025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399D2-775E-42C8-A782-3B0ED8BEE1FD}" type="slidenum">
              <a:rPr lang="en-GB" smtClean="0"/>
              <a:t>‹#›</a:t>
            </a:fld>
            <a:endParaRPr lang="en-GB"/>
          </a:p>
        </p:txBody>
      </p:sp>
    </p:spTree>
    <p:extLst>
      <p:ext uri="{BB962C8B-B14F-4D97-AF65-F5344CB8AC3E}">
        <p14:creationId xmlns:p14="http://schemas.microsoft.com/office/powerpoint/2010/main" val="276148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0.png"/><Relationship Id="rId7" Type="http://schemas.openxmlformats.org/officeDocument/2006/relationships/hyperlink" Target="mailto:ellis.mcateer@st-ninians.inverclyde.sch.uk"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mailto:gw21mcateerellis@glowmail.org.uk"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58" y="3601528"/>
            <a:ext cx="12125602" cy="1325563"/>
          </a:xfrm>
        </p:spPr>
        <p:txBody>
          <a:bodyPr>
            <a:normAutofit fontScale="90000"/>
          </a:bodyPr>
          <a:lstStyle/>
          <a:p>
            <a:r>
              <a:rPr lang="en-GB" sz="5300" dirty="0">
                <a:latin typeface="+mn-lt"/>
              </a:rPr>
              <a:t>Undertaking observations to support next steps </a:t>
            </a:r>
            <a:br>
              <a:rPr lang="en-GB" sz="3600" dirty="0">
                <a:latin typeface="+mn-lt"/>
              </a:rPr>
            </a:br>
            <a:br>
              <a:rPr lang="en-GB" sz="3600" dirty="0">
                <a:latin typeface="+mn-lt"/>
              </a:rPr>
            </a:br>
            <a:r>
              <a:rPr lang="en-GB" sz="2700" dirty="0">
                <a:latin typeface="+mn-lt"/>
              </a:rPr>
              <a:t>Ellis McAteer</a:t>
            </a:r>
            <a:br>
              <a:rPr lang="en-GB" sz="2700" dirty="0">
                <a:latin typeface="+mn-lt"/>
                <a:ea typeface="Calibri"/>
                <a:cs typeface="Calibri"/>
              </a:rPr>
            </a:br>
            <a:r>
              <a:rPr lang="en-GB" sz="2700" dirty="0">
                <a:latin typeface="+mn-lt"/>
                <a:ea typeface="Calibri"/>
                <a:cs typeface="Calibri"/>
              </a:rPr>
              <a:t>Strategic Pedagogical Lead</a:t>
            </a:r>
            <a:br>
              <a:rPr lang="en-GB" sz="3600" dirty="0">
                <a:latin typeface="+mn-lt"/>
              </a:rPr>
            </a:br>
            <a:br>
              <a:rPr lang="en-GB" sz="3600" dirty="0">
                <a:latin typeface="+mn-lt"/>
              </a:rPr>
            </a:br>
            <a:br>
              <a:rPr lang="en-GB" sz="3600" dirty="0">
                <a:latin typeface="+mn-lt"/>
              </a:rPr>
            </a:br>
            <a:endParaRPr lang="en-GB" sz="360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13" y="103321"/>
            <a:ext cx="6748321" cy="1325563"/>
          </a:xfrm>
          <a:prstGeom prst="rect">
            <a:avLst/>
          </a:prstGeom>
        </p:spPr>
      </p:pic>
    </p:spTree>
    <p:extLst>
      <p:ext uri="{BB962C8B-B14F-4D97-AF65-F5344CB8AC3E}">
        <p14:creationId xmlns:p14="http://schemas.microsoft.com/office/powerpoint/2010/main" val="2831988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FEF00-664B-B36A-CCE6-05EAAFB786A7}"/>
              </a:ext>
            </a:extLst>
          </p:cNvPr>
          <p:cNvSpPr>
            <a:spLocks noGrp="1"/>
          </p:cNvSpPr>
          <p:nvPr>
            <p:ph type="title"/>
          </p:nvPr>
        </p:nvSpPr>
        <p:spPr>
          <a:xfrm>
            <a:off x="1136492" y="153248"/>
            <a:ext cx="10515600" cy="1325563"/>
          </a:xfrm>
        </p:spPr>
        <p:txBody>
          <a:bodyPr/>
          <a:lstStyle/>
          <a:p>
            <a:pPr algn="ctr"/>
            <a:r>
              <a:rPr lang="en-US" dirty="0">
                <a:ea typeface="Calibri Light"/>
                <a:cs typeface="Calibri Light"/>
              </a:rPr>
              <a:t>How do we effectively observe learning? </a:t>
            </a:r>
            <a:br>
              <a:rPr lang="en-US" dirty="0">
                <a:latin typeface="Calibri Light"/>
                <a:ea typeface="Calibri Light"/>
                <a:cs typeface="Calibri Light"/>
              </a:rPr>
            </a:br>
            <a:r>
              <a:rPr lang="en-GB" sz="3600" dirty="0">
                <a:latin typeface="Calibri"/>
                <a:ea typeface="Calibri"/>
                <a:cs typeface="Calibri"/>
              </a:rPr>
              <a:t>Child-centred pedagogy in practice</a:t>
            </a:r>
            <a:endParaRPr lang="en-US" sz="3600" dirty="0">
              <a:ea typeface="Calibri Light" panose="020F0302020204030204"/>
              <a:cs typeface="Calibri Light" panose="020F0302020204030204"/>
            </a:endParaRPr>
          </a:p>
        </p:txBody>
      </p:sp>
      <p:pic>
        <p:nvPicPr>
          <p:cNvPr id="4" name="Picture 3" descr="A diagram of a pedagogy&#10;&#10;Description automatically generated">
            <a:extLst>
              <a:ext uri="{FF2B5EF4-FFF2-40B4-BE49-F238E27FC236}">
                <a16:creationId xmlns:a16="http://schemas.microsoft.com/office/drawing/2014/main" id="{FB28FB54-EF68-FA72-C4DF-6B90C51A28D5}"/>
              </a:ext>
            </a:extLst>
          </p:cNvPr>
          <p:cNvPicPr>
            <a:picLocks noChangeAspect="1"/>
          </p:cNvPicPr>
          <p:nvPr/>
        </p:nvPicPr>
        <p:blipFill>
          <a:blip r:embed="rId3"/>
          <a:stretch>
            <a:fillRect/>
          </a:stretch>
        </p:blipFill>
        <p:spPr>
          <a:xfrm>
            <a:off x="2522120" y="1860383"/>
            <a:ext cx="7372350" cy="4629150"/>
          </a:xfrm>
          <a:prstGeom prst="rect">
            <a:avLst/>
          </a:prstGeom>
        </p:spPr>
      </p:pic>
    </p:spTree>
    <p:extLst>
      <p:ext uri="{BB962C8B-B14F-4D97-AF65-F5344CB8AC3E}">
        <p14:creationId xmlns:p14="http://schemas.microsoft.com/office/powerpoint/2010/main" val="4056217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AE95-E0B6-489C-9E0E-41EDB557F9AC}"/>
              </a:ext>
            </a:extLst>
          </p:cNvPr>
          <p:cNvSpPr>
            <a:spLocks noGrp="1"/>
          </p:cNvSpPr>
          <p:nvPr>
            <p:ph type="title"/>
          </p:nvPr>
        </p:nvSpPr>
        <p:spPr>
          <a:xfrm>
            <a:off x="799288" y="5509011"/>
            <a:ext cx="10836972" cy="429193"/>
          </a:xfrm>
        </p:spPr>
        <p:txBody>
          <a:bodyPr vert="horz" lIns="91440" tIns="45720" rIns="91440" bIns="45720" rtlCol="0" anchor="ctr">
            <a:noAutofit/>
          </a:bodyPr>
          <a:lstStyle/>
          <a:p>
            <a:pPr>
              <a:lnSpc>
                <a:spcPct val="100000"/>
              </a:lnSpc>
              <a:spcBef>
                <a:spcPts val="0"/>
              </a:spcBef>
            </a:pPr>
            <a:r>
              <a:rPr lang="en-GB" sz="3200" dirty="0">
                <a:latin typeface="Calibri Light"/>
                <a:ea typeface="Calibri Light"/>
                <a:cs typeface="Calibri Light"/>
              </a:rPr>
              <a:t>Pause and reflect...</a:t>
            </a:r>
            <a:br>
              <a:rPr lang="en-GB" sz="3200" dirty="0">
                <a:latin typeface="Calibri Light"/>
                <a:ea typeface="Calibri Light"/>
                <a:cs typeface="Calibri Light"/>
              </a:rPr>
            </a:br>
            <a:br>
              <a:rPr lang="en-GB" sz="3200" dirty="0">
                <a:latin typeface="+mj-ea"/>
              </a:rPr>
            </a:br>
            <a:r>
              <a:rPr lang="en-GB" sz="3200" dirty="0">
                <a:latin typeface="Calibri Light"/>
                <a:ea typeface="Calibri Light"/>
                <a:cs typeface="Calibri Light"/>
              </a:rPr>
              <a:t>When did you last observe a learner?</a:t>
            </a:r>
            <a:br>
              <a:rPr lang="en-GB" sz="3200" dirty="0">
                <a:latin typeface="Calibri Light"/>
                <a:ea typeface="Calibri"/>
                <a:cs typeface="Calibri"/>
              </a:rPr>
            </a:br>
            <a:r>
              <a:rPr lang="en-GB" sz="3200" dirty="0">
                <a:latin typeface="Calibri Light"/>
                <a:ea typeface="Calibri"/>
                <a:cs typeface="Arial"/>
              </a:rPr>
              <a:t>Do you feel your observations help you to understand the children you work with in the way that Susan Isaacs describes?</a:t>
            </a:r>
            <a:endParaRPr lang="en-US" sz="3200" dirty="0">
              <a:latin typeface="Calibri Light"/>
              <a:ea typeface="Calibri"/>
              <a:cs typeface="Arial"/>
            </a:endParaRPr>
          </a:p>
          <a:p>
            <a:endParaRPr lang="en-GB" sz="4800" dirty="0">
              <a:latin typeface="+mn-lt"/>
            </a:endParaRPr>
          </a:p>
        </p:txBody>
      </p:sp>
      <p:pic>
        <p:nvPicPr>
          <p:cNvPr id="3" name="Picture 2">
            <a:extLst>
              <a:ext uri="{FF2B5EF4-FFF2-40B4-BE49-F238E27FC236}">
                <a16:creationId xmlns:a16="http://schemas.microsoft.com/office/drawing/2014/main" id="{6C004517-3827-66A9-9892-81231D705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024" y="0"/>
            <a:ext cx="1911975" cy="1236742"/>
          </a:xfrm>
          <a:prstGeom prst="rect">
            <a:avLst/>
          </a:prstGeom>
        </p:spPr>
      </p:pic>
      <p:sp>
        <p:nvSpPr>
          <p:cNvPr id="4" name="TextBox 3">
            <a:extLst>
              <a:ext uri="{FF2B5EF4-FFF2-40B4-BE49-F238E27FC236}">
                <a16:creationId xmlns:a16="http://schemas.microsoft.com/office/drawing/2014/main" id="{F46019A3-2391-CC08-CA15-846971EDF624}"/>
              </a:ext>
            </a:extLst>
          </p:cNvPr>
          <p:cNvSpPr txBox="1"/>
          <p:nvPr/>
        </p:nvSpPr>
        <p:spPr>
          <a:xfrm>
            <a:off x="2222740" y="1863306"/>
            <a:ext cx="747335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latin typeface="Calibri"/>
                <a:ea typeface="Calibri"/>
                <a:cs typeface="Calibri"/>
              </a:rPr>
              <a:t>“… we can imaginatively feel their fears and angers, their bewilderments and triumphs; we can wish their wishes, see their pictures and think their thoughts.”</a:t>
            </a:r>
            <a:r>
              <a:rPr lang="en-GB" sz="2800" i="1" dirty="0">
                <a:latin typeface="Calibri"/>
                <a:ea typeface="Calibri"/>
                <a:cs typeface="Calibri"/>
              </a:rPr>
              <a:t> </a:t>
            </a:r>
            <a:r>
              <a:rPr lang="en-GB" sz="2800" b="1" dirty="0">
                <a:latin typeface="Calibri"/>
                <a:ea typeface="Calibri"/>
                <a:cs typeface="Calibri"/>
              </a:rPr>
              <a:t>Isaacs, 1929: 15</a:t>
            </a:r>
            <a:endParaRPr lang="en-US" sz="2800" b="1" dirty="0">
              <a:latin typeface="Calibri"/>
              <a:ea typeface="Calibri"/>
              <a:cs typeface="Calibri"/>
            </a:endParaRPr>
          </a:p>
        </p:txBody>
      </p:sp>
      <p:sp>
        <p:nvSpPr>
          <p:cNvPr id="6" name="Rounded Rectangle 10">
            <a:extLst>
              <a:ext uri="{FF2B5EF4-FFF2-40B4-BE49-F238E27FC236}">
                <a16:creationId xmlns:a16="http://schemas.microsoft.com/office/drawing/2014/main" id="{844ED7F7-4FC8-6AD6-EFE3-9256C25CFCC7}"/>
              </a:ext>
            </a:extLst>
          </p:cNvPr>
          <p:cNvSpPr/>
          <p:nvPr/>
        </p:nvSpPr>
        <p:spPr>
          <a:xfrm>
            <a:off x="1182098" y="1665619"/>
            <a:ext cx="9531198" cy="1972106"/>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
        <p:nvSpPr>
          <p:cNvPr id="7" name="Title 1">
            <a:extLst>
              <a:ext uri="{FF2B5EF4-FFF2-40B4-BE49-F238E27FC236}">
                <a16:creationId xmlns:a16="http://schemas.microsoft.com/office/drawing/2014/main" id="{40011A99-6C1B-40BA-8C3D-B0374042B61C}"/>
              </a:ext>
            </a:extLst>
          </p:cNvPr>
          <p:cNvSpPr>
            <a:spLocks noGrp="1"/>
          </p:cNvSpPr>
          <p:nvPr/>
        </p:nvSpPr>
        <p:spPr bwMode="auto">
          <a:xfrm>
            <a:off x="3419267" y="312438"/>
            <a:ext cx="955334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r>
              <a:rPr lang="en-GB" sz="4000" dirty="0">
                <a:solidFill>
                  <a:schemeClr val="tx1"/>
                </a:solidFill>
                <a:latin typeface="Calibri Light"/>
                <a:ea typeface="Calibri"/>
                <a:cs typeface="Calibri"/>
              </a:rPr>
              <a:t>Understanding Learners</a:t>
            </a:r>
          </a:p>
        </p:txBody>
      </p:sp>
      <p:pic>
        <p:nvPicPr>
          <p:cNvPr id="9" name="Picture 8" descr="A yellow emoji with a finger pointing to the side&#10;&#10;Description automatically generated">
            <a:extLst>
              <a:ext uri="{FF2B5EF4-FFF2-40B4-BE49-F238E27FC236}">
                <a16:creationId xmlns:a16="http://schemas.microsoft.com/office/drawing/2014/main" id="{A56C8901-5BC7-A2FA-65AF-A80DCD9F87A6}"/>
              </a:ext>
            </a:extLst>
          </p:cNvPr>
          <p:cNvPicPr>
            <a:picLocks noChangeAspect="1"/>
          </p:cNvPicPr>
          <p:nvPr/>
        </p:nvPicPr>
        <p:blipFill>
          <a:blip r:embed="rId4"/>
          <a:srcRect r="6944" b="2778"/>
          <a:stretch/>
        </p:blipFill>
        <p:spPr>
          <a:xfrm>
            <a:off x="7856778" y="4384646"/>
            <a:ext cx="970128" cy="999187"/>
          </a:xfrm>
          <a:prstGeom prst="rect">
            <a:avLst/>
          </a:prstGeom>
        </p:spPr>
      </p:pic>
    </p:spTree>
    <p:extLst>
      <p:ext uri="{BB962C8B-B14F-4D97-AF65-F5344CB8AC3E}">
        <p14:creationId xmlns:p14="http://schemas.microsoft.com/office/powerpoint/2010/main" val="12088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B00-498D-493A-8F37-7F37B33D3587}"/>
              </a:ext>
            </a:extLst>
          </p:cNvPr>
          <p:cNvSpPr>
            <a:spLocks noGrp="1"/>
          </p:cNvSpPr>
          <p:nvPr>
            <p:ph type="title"/>
          </p:nvPr>
        </p:nvSpPr>
        <p:spPr>
          <a:xfrm>
            <a:off x="2177528" y="372501"/>
            <a:ext cx="10836972" cy="429193"/>
          </a:xfrm>
        </p:spPr>
        <p:txBody>
          <a:bodyPr>
            <a:normAutofit fontScale="90000"/>
          </a:bodyPr>
          <a:lstStyle/>
          <a:p>
            <a:r>
              <a:rPr lang="en-GB" dirty="0">
                <a:latin typeface="+mn-lt"/>
              </a:rPr>
              <a:t>Observation methods: Rating scales</a:t>
            </a:r>
          </a:p>
        </p:txBody>
      </p:sp>
      <p:graphicFrame>
        <p:nvGraphicFramePr>
          <p:cNvPr id="12" name="Table 11"/>
          <p:cNvGraphicFramePr>
            <a:graphicFrameLocks noGrp="1"/>
          </p:cNvGraphicFramePr>
          <p:nvPr>
            <p:extLst>
              <p:ext uri="{D42A27DB-BD31-4B8C-83A1-F6EECF244321}">
                <p14:modId xmlns:p14="http://schemas.microsoft.com/office/powerpoint/2010/main" val="2360830110"/>
              </p:ext>
            </p:extLst>
          </p:nvPr>
        </p:nvGraphicFramePr>
        <p:xfrm>
          <a:off x="1820690" y="1241817"/>
          <a:ext cx="8277092" cy="4640988"/>
        </p:xfrm>
        <a:graphic>
          <a:graphicData uri="http://schemas.openxmlformats.org/drawingml/2006/table">
            <a:tbl>
              <a:tblPr firstRow="1" bandRow="1">
                <a:tableStyleId>{5C22544A-7EE6-4342-B048-85BDC9FD1C3A}</a:tableStyleId>
              </a:tblPr>
              <a:tblGrid>
                <a:gridCol w="733651">
                  <a:extLst>
                    <a:ext uri="{9D8B030D-6E8A-4147-A177-3AD203B41FA5}">
                      <a16:colId xmlns:a16="http://schemas.microsoft.com/office/drawing/2014/main" val="248147324"/>
                    </a:ext>
                  </a:extLst>
                </a:gridCol>
                <a:gridCol w="1105536">
                  <a:extLst>
                    <a:ext uri="{9D8B030D-6E8A-4147-A177-3AD203B41FA5}">
                      <a16:colId xmlns:a16="http://schemas.microsoft.com/office/drawing/2014/main" val="3129953851"/>
                    </a:ext>
                  </a:extLst>
                </a:gridCol>
                <a:gridCol w="6437905">
                  <a:extLst>
                    <a:ext uri="{9D8B030D-6E8A-4147-A177-3AD203B41FA5}">
                      <a16:colId xmlns:a16="http://schemas.microsoft.com/office/drawing/2014/main" val="2193965284"/>
                    </a:ext>
                  </a:extLst>
                </a:gridCol>
              </a:tblGrid>
              <a:tr h="392700">
                <a:tc>
                  <a:txBody>
                    <a:bodyPr/>
                    <a:lstStyle/>
                    <a:p>
                      <a:r>
                        <a:rPr lang="en-GB" sz="1400" dirty="0"/>
                        <a:t>Level</a:t>
                      </a:r>
                    </a:p>
                  </a:txBody>
                  <a:tcPr/>
                </a:tc>
                <a:tc>
                  <a:txBody>
                    <a:bodyPr/>
                    <a:lstStyle/>
                    <a:p>
                      <a:r>
                        <a:rPr lang="en-GB" sz="1400" dirty="0"/>
                        <a:t>Wellbeing</a:t>
                      </a:r>
                      <a:r>
                        <a:rPr lang="en-GB" sz="1400" baseline="0" dirty="0"/>
                        <a:t> </a:t>
                      </a:r>
                      <a:endParaRPr lang="en-GB" sz="1400" dirty="0"/>
                    </a:p>
                  </a:txBody>
                  <a:tcPr/>
                </a:tc>
                <a:tc>
                  <a:txBody>
                    <a:bodyPr/>
                    <a:lstStyle/>
                    <a:p>
                      <a:r>
                        <a:rPr lang="en-GB" sz="1400" dirty="0"/>
                        <a:t>Signals</a:t>
                      </a:r>
                    </a:p>
                  </a:txBody>
                  <a:tcPr/>
                </a:tc>
                <a:extLst>
                  <a:ext uri="{0D108BD9-81ED-4DB2-BD59-A6C34878D82A}">
                    <a16:rowId xmlns:a16="http://schemas.microsoft.com/office/drawing/2014/main" val="2652188953"/>
                  </a:ext>
                </a:extLst>
              </a:tr>
              <a:tr h="1267346">
                <a:tc>
                  <a:txBody>
                    <a:bodyPr/>
                    <a:lstStyle/>
                    <a:p>
                      <a:r>
                        <a:rPr lang="en-GB"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Extremely High</a:t>
                      </a:r>
                    </a:p>
                    <a:p>
                      <a:endParaRPr lang="en-GB" sz="1400"/>
                    </a:p>
                  </a:txBody>
                  <a:tcPr/>
                </a:tc>
                <a:tc>
                  <a:txBody>
                    <a:bodyPr/>
                    <a:lstStyle/>
                    <a:p>
                      <a:r>
                        <a:rPr lang="en-GB" sz="1400" dirty="0"/>
                        <a:t>The child looks happy and cheerful, smiles, cries out with pleasure.  They may be lively and full of energy.  Actions can be spontaneous and expressive.  The child may talk to him/herself, play with sounds,</a:t>
                      </a:r>
                      <a:r>
                        <a:rPr lang="en-GB" sz="1400" baseline="0" dirty="0"/>
                        <a:t> hum, sing.  The child appears relaxed and does not show any signs of stress or tension.  He/she is open and accessible to the environment.  The child expresses self-confidence and self-assurance. </a:t>
                      </a:r>
                      <a:endParaRPr lang="en-GB" sz="1400" dirty="0"/>
                    </a:p>
                  </a:txBody>
                  <a:tcPr/>
                </a:tc>
                <a:extLst>
                  <a:ext uri="{0D108BD9-81ED-4DB2-BD59-A6C34878D82A}">
                    <a16:rowId xmlns:a16="http://schemas.microsoft.com/office/drawing/2014/main" val="529608465"/>
                  </a:ext>
                </a:extLst>
              </a:tr>
              <a:tr h="571198">
                <a:tc>
                  <a:txBody>
                    <a:bodyPr/>
                    <a:lstStyle/>
                    <a:p>
                      <a:r>
                        <a:rPr lang="en-GB" sz="1400" dirty="0"/>
                        <a:t>4</a:t>
                      </a:r>
                    </a:p>
                  </a:txBody>
                  <a:tcPr/>
                </a:tc>
                <a:tc>
                  <a:txBody>
                    <a:bodyPr/>
                    <a:lstStyle/>
                    <a:p>
                      <a:r>
                        <a:rPr lang="en-GB" sz="1400" dirty="0"/>
                        <a:t>High</a:t>
                      </a:r>
                    </a:p>
                  </a:txBody>
                  <a:tcPr/>
                </a:tc>
                <a:tc>
                  <a:txBody>
                    <a:bodyPr/>
                    <a:lstStyle/>
                    <a:p>
                      <a:r>
                        <a:rPr lang="en-GB" sz="1400" dirty="0"/>
                        <a:t>The child shows</a:t>
                      </a:r>
                      <a:r>
                        <a:rPr lang="en-GB" sz="1400" baseline="0" dirty="0"/>
                        <a:t> obvious signs of satisfactions (as listed under level 5).  However, these signals are not constantly present with the same intensity. </a:t>
                      </a:r>
                      <a:endParaRPr lang="en-GB" sz="1400" dirty="0"/>
                    </a:p>
                  </a:txBody>
                  <a:tcPr/>
                </a:tc>
                <a:extLst>
                  <a:ext uri="{0D108BD9-81ED-4DB2-BD59-A6C34878D82A}">
                    <a16:rowId xmlns:a16="http://schemas.microsoft.com/office/drawing/2014/main" val="923746649"/>
                  </a:ext>
                </a:extLst>
              </a:tr>
              <a:tr h="571198">
                <a:tc>
                  <a:txBody>
                    <a:bodyPr/>
                    <a:lstStyle/>
                    <a:p>
                      <a:r>
                        <a:rPr lang="en-GB" sz="1400" dirty="0"/>
                        <a:t>3</a:t>
                      </a:r>
                    </a:p>
                  </a:txBody>
                  <a:tcPr/>
                </a:tc>
                <a:tc>
                  <a:txBody>
                    <a:bodyPr/>
                    <a:lstStyle/>
                    <a:p>
                      <a:r>
                        <a:rPr lang="en-GB" sz="1400" dirty="0"/>
                        <a:t>Moderate</a:t>
                      </a:r>
                    </a:p>
                  </a:txBody>
                  <a:tcPr/>
                </a:tc>
                <a:tc>
                  <a:txBody>
                    <a:bodyPr/>
                    <a:lstStyle/>
                    <a:p>
                      <a:r>
                        <a:rPr lang="en-GB" sz="1400" dirty="0"/>
                        <a:t>The child</a:t>
                      </a:r>
                      <a:r>
                        <a:rPr lang="en-GB" sz="1400" baseline="0" dirty="0"/>
                        <a:t> has a neutral posture.  Facial expressions and postures show little or no emotion.  There are no signs indicating sadness or pleasure, comfort or discomfort. </a:t>
                      </a:r>
                      <a:endParaRPr lang="en-GB" sz="1400" dirty="0"/>
                    </a:p>
                  </a:txBody>
                  <a:tcPr/>
                </a:tc>
                <a:extLst>
                  <a:ext uri="{0D108BD9-81ED-4DB2-BD59-A6C34878D82A}">
                    <a16:rowId xmlns:a16="http://schemas.microsoft.com/office/drawing/2014/main" val="1611732628"/>
                  </a:ext>
                </a:extLst>
              </a:tr>
              <a:tr h="803249">
                <a:tc>
                  <a:txBody>
                    <a:bodyPr/>
                    <a:lstStyle/>
                    <a:p>
                      <a:r>
                        <a:rPr lang="en-GB" sz="1400" dirty="0"/>
                        <a:t>2</a:t>
                      </a:r>
                    </a:p>
                  </a:txBody>
                  <a:tcPr/>
                </a:tc>
                <a:tc>
                  <a:txBody>
                    <a:bodyPr/>
                    <a:lstStyle/>
                    <a:p>
                      <a:r>
                        <a:rPr lang="en-GB" sz="1400" dirty="0"/>
                        <a:t>Low</a:t>
                      </a:r>
                    </a:p>
                  </a:txBody>
                  <a:tcPr/>
                </a:tc>
                <a:tc>
                  <a:txBody>
                    <a:bodyPr/>
                    <a:lstStyle/>
                    <a:p>
                      <a:r>
                        <a:rPr lang="en-GB" sz="1400" dirty="0"/>
                        <a:t>The posture, facial expression and actions indicate that the child does not feel</a:t>
                      </a:r>
                      <a:r>
                        <a:rPr lang="en-GB" sz="1400" baseline="0" dirty="0"/>
                        <a:t> at ease.  However, the signals are less explicit than under level 1 or the sense of discomfort is not expressed the whole time.</a:t>
                      </a:r>
                      <a:endParaRPr lang="en-GB" sz="1400" dirty="0"/>
                    </a:p>
                  </a:txBody>
                  <a:tcPr/>
                </a:tc>
                <a:extLst>
                  <a:ext uri="{0D108BD9-81ED-4DB2-BD59-A6C34878D82A}">
                    <a16:rowId xmlns:a16="http://schemas.microsoft.com/office/drawing/2014/main" val="3105015301"/>
                  </a:ext>
                </a:extLst>
              </a:tr>
              <a:tr h="1035297">
                <a:tc>
                  <a:txBody>
                    <a:bodyPr/>
                    <a:lstStyle/>
                    <a:p>
                      <a:r>
                        <a:rPr lang="en-GB" sz="1400" dirty="0"/>
                        <a:t>1</a:t>
                      </a:r>
                    </a:p>
                  </a:txBody>
                  <a:tcPr/>
                </a:tc>
                <a:tc>
                  <a:txBody>
                    <a:bodyPr/>
                    <a:lstStyle/>
                    <a:p>
                      <a:r>
                        <a:rPr lang="en-GB" sz="1400" dirty="0"/>
                        <a:t>Extremely Low</a:t>
                      </a:r>
                    </a:p>
                  </a:txBody>
                  <a:tcPr/>
                </a:tc>
                <a:tc>
                  <a:txBody>
                    <a:bodyPr/>
                    <a:lstStyle/>
                    <a:p>
                      <a:r>
                        <a:rPr lang="en-GB" sz="1400" dirty="0"/>
                        <a:t>The child clearly shows signs of discomfort</a:t>
                      </a:r>
                      <a:r>
                        <a:rPr lang="en-GB" sz="1400" baseline="0" dirty="0"/>
                        <a:t> such as crying or screaming.  They may look dejected, sad, frightened or angry.  The child does not respond to the environment, avoids contact and is withdrawn.  The child may behave aggressively, hurting him/herself or others. </a:t>
                      </a:r>
                      <a:endParaRPr lang="en-GB" sz="1400" dirty="0"/>
                    </a:p>
                  </a:txBody>
                  <a:tcPr/>
                </a:tc>
                <a:extLst>
                  <a:ext uri="{0D108BD9-81ED-4DB2-BD59-A6C34878D82A}">
                    <a16:rowId xmlns:a16="http://schemas.microsoft.com/office/drawing/2014/main" val="4038090833"/>
                  </a:ext>
                </a:extLst>
              </a:tr>
            </a:tbl>
          </a:graphicData>
        </a:graphic>
      </p:graphicFrame>
      <p:sp>
        <p:nvSpPr>
          <p:cNvPr id="15" name="TextBox 14"/>
          <p:cNvSpPr txBox="1"/>
          <p:nvPr/>
        </p:nvSpPr>
        <p:spPr>
          <a:xfrm>
            <a:off x="9563097" y="5934670"/>
            <a:ext cx="2566310" cy="923330"/>
          </a:xfrm>
          <a:prstGeom prst="rect">
            <a:avLst/>
          </a:prstGeom>
          <a:noFill/>
        </p:spPr>
        <p:txBody>
          <a:bodyPr wrap="square" lIns="91440" tIns="45720" rIns="91440" bIns="45720" rtlCol="0" anchor="t">
            <a:spAutoFit/>
          </a:bodyPr>
          <a:lstStyle/>
          <a:p>
            <a:pPr algn="ctr"/>
            <a:r>
              <a:rPr lang="en-GB" dirty="0"/>
              <a:t>e.g. Leuven's scale of wellbeing and involvement</a:t>
            </a:r>
            <a:endParaRPr lang="en-US" dirty="0"/>
          </a:p>
        </p:txBody>
      </p:sp>
    </p:spTree>
    <p:extLst>
      <p:ext uri="{BB962C8B-B14F-4D97-AF65-F5344CB8AC3E}">
        <p14:creationId xmlns:p14="http://schemas.microsoft.com/office/powerpoint/2010/main" val="364970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57CDF-9428-B94B-9FE3-8D3DADFB6EB1}"/>
              </a:ext>
            </a:extLst>
          </p:cNvPr>
          <p:cNvSpPr/>
          <p:nvPr/>
        </p:nvSpPr>
        <p:spPr>
          <a:xfrm>
            <a:off x="271463" y="6017237"/>
            <a:ext cx="2422173" cy="769325"/>
          </a:xfrm>
          <a:prstGeom prst="rect">
            <a:avLst/>
          </a:prstGeom>
          <a:solidFill>
            <a:schemeClr val="bg1"/>
          </a:solidFill>
          <a:ln w="252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GB" sz="1500" err="1"/>
          </a:p>
        </p:txBody>
      </p:sp>
      <p:pic>
        <p:nvPicPr>
          <p:cNvPr id="4" name="Picture 3">
            <a:extLst>
              <a:ext uri="{FF2B5EF4-FFF2-40B4-BE49-F238E27FC236}">
                <a16:creationId xmlns:a16="http://schemas.microsoft.com/office/drawing/2014/main" id="{4EA0CDA5-2923-6849-BCD8-B1D3B6054B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64594"/>
            <a:ext cx="12164404" cy="5491887"/>
          </a:xfrm>
          <a:prstGeom prst="rect">
            <a:avLst/>
          </a:prstGeom>
        </p:spPr>
      </p:pic>
      <p:sp>
        <p:nvSpPr>
          <p:cNvPr id="5" name="Rectangle 4">
            <a:extLst>
              <a:ext uri="{FF2B5EF4-FFF2-40B4-BE49-F238E27FC236}">
                <a16:creationId xmlns:a16="http://schemas.microsoft.com/office/drawing/2014/main" id="{E1F79813-2A46-7B47-AD24-F9F6262FA19B}"/>
              </a:ext>
            </a:extLst>
          </p:cNvPr>
          <p:cNvSpPr/>
          <p:nvPr/>
        </p:nvSpPr>
        <p:spPr>
          <a:xfrm>
            <a:off x="2812473" y="160584"/>
            <a:ext cx="6917635" cy="754053"/>
          </a:xfrm>
          <a:prstGeom prst="rect">
            <a:avLst/>
          </a:prstGeom>
          <a:noFill/>
        </p:spPr>
        <p:txBody>
          <a:bodyPr wrap="square" lIns="91440" tIns="45720" rIns="91440" bIns="45720" anchor="t">
            <a:spAutoFit/>
          </a:bodyPr>
          <a:lstStyle/>
          <a:p>
            <a:pPr algn="ctr"/>
            <a:r>
              <a:rPr lang="en-US" sz="4000" dirty="0"/>
              <a:t>A S</a:t>
            </a:r>
            <a:r>
              <a:rPr lang="en-US" sz="4300" dirty="0"/>
              <a:t>pectrum</a:t>
            </a:r>
            <a:r>
              <a:rPr lang="en-US" sz="4000" dirty="0"/>
              <a:t> of Practice...</a:t>
            </a:r>
            <a:endParaRPr lang="en-GB" sz="4000" dirty="0">
              <a:ea typeface="Calibri" panose="020F0502020204030204"/>
              <a:cs typeface="Calibri" panose="020F0502020204030204"/>
            </a:endParaRPr>
          </a:p>
        </p:txBody>
      </p:sp>
      <p:sp>
        <p:nvSpPr>
          <p:cNvPr id="7" name="Rectangle 6">
            <a:extLst>
              <a:ext uri="{FF2B5EF4-FFF2-40B4-BE49-F238E27FC236}">
                <a16:creationId xmlns:a16="http://schemas.microsoft.com/office/drawing/2014/main" id="{7FD6769C-E0A4-4E45-9B74-A660070B0BB7}"/>
              </a:ext>
            </a:extLst>
          </p:cNvPr>
          <p:cNvSpPr/>
          <p:nvPr/>
        </p:nvSpPr>
        <p:spPr>
          <a:xfrm>
            <a:off x="10301343" y="6370336"/>
            <a:ext cx="1765227" cy="307777"/>
          </a:xfrm>
          <a:prstGeom prst="rect">
            <a:avLst/>
          </a:prstGeom>
        </p:spPr>
        <p:txBody>
          <a:bodyPr wrap="none">
            <a:spAutoFit/>
          </a:bodyPr>
          <a:lstStyle/>
          <a:p>
            <a:pPr algn="r"/>
            <a:r>
              <a:rPr lang="en-US" sz="1400" dirty="0">
                <a:solidFill>
                  <a:srgbClr val="41AACD"/>
                </a:solidFill>
              </a:rPr>
              <a:t>Jensen et al. (2019)</a:t>
            </a:r>
            <a:endParaRPr lang="en-GB" sz="1400" dirty="0">
              <a:solidFill>
                <a:srgbClr val="41AACD"/>
              </a:solidFill>
            </a:endParaRPr>
          </a:p>
        </p:txBody>
      </p:sp>
    </p:spTree>
    <p:extLst>
      <p:ext uri="{BB962C8B-B14F-4D97-AF65-F5344CB8AC3E}">
        <p14:creationId xmlns:p14="http://schemas.microsoft.com/office/powerpoint/2010/main" val="425848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89F020-A9CB-5EA6-264E-704A93EB4F6B}"/>
              </a:ext>
            </a:extLst>
          </p:cNvPr>
          <p:cNvSpPr>
            <a:spLocks noGrp="1"/>
          </p:cNvSpPr>
          <p:nvPr>
            <p:ph type="title"/>
          </p:nvPr>
        </p:nvSpPr>
        <p:spPr>
          <a:xfrm>
            <a:off x="792445" y="259884"/>
            <a:ext cx="10924673" cy="1136896"/>
          </a:xfrm>
        </p:spPr>
        <p:txBody>
          <a:bodyPr>
            <a:normAutofit/>
          </a:bodyPr>
          <a:lstStyle/>
          <a:p>
            <a:pPr algn="ctr"/>
            <a:r>
              <a:rPr lang="en-GB" dirty="0">
                <a:latin typeface="+mn-lt"/>
              </a:rPr>
              <a:t>Effective Observations and Quality Questioning</a:t>
            </a:r>
            <a:endParaRPr lang="en-GB" dirty="0">
              <a:latin typeface="Calibri"/>
              <a:ea typeface="Calibri"/>
              <a:cs typeface="Calibri"/>
            </a:endParaRPr>
          </a:p>
        </p:txBody>
      </p:sp>
      <p:pic>
        <p:nvPicPr>
          <p:cNvPr id="2" name="Picture 1" descr="A pyramid of multicolored lines&#10;&#10;Description automatically generated">
            <a:extLst>
              <a:ext uri="{FF2B5EF4-FFF2-40B4-BE49-F238E27FC236}">
                <a16:creationId xmlns:a16="http://schemas.microsoft.com/office/drawing/2014/main" id="{1BF0655D-6E44-CF14-8938-171B85542AFA}"/>
              </a:ext>
            </a:extLst>
          </p:cNvPr>
          <p:cNvPicPr>
            <a:picLocks noChangeAspect="1"/>
          </p:cNvPicPr>
          <p:nvPr/>
        </p:nvPicPr>
        <p:blipFill>
          <a:blip r:embed="rId3"/>
          <a:stretch>
            <a:fillRect/>
          </a:stretch>
        </p:blipFill>
        <p:spPr>
          <a:xfrm>
            <a:off x="2781300" y="1717286"/>
            <a:ext cx="6629400" cy="4314825"/>
          </a:xfrm>
          <a:prstGeom prst="rect">
            <a:avLst/>
          </a:prstGeom>
        </p:spPr>
      </p:pic>
    </p:spTree>
    <p:extLst>
      <p:ext uri="{BB962C8B-B14F-4D97-AF65-F5344CB8AC3E}">
        <p14:creationId xmlns:p14="http://schemas.microsoft.com/office/powerpoint/2010/main" val="181442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effective questioning&#10;&#10;Description automatically generated">
            <a:extLst>
              <a:ext uri="{FF2B5EF4-FFF2-40B4-BE49-F238E27FC236}">
                <a16:creationId xmlns:a16="http://schemas.microsoft.com/office/drawing/2014/main" id="{2AB5ADAD-3743-58C5-3F4A-9FFA41B64F64}"/>
              </a:ext>
            </a:extLst>
          </p:cNvPr>
          <p:cNvPicPr>
            <a:picLocks noChangeAspect="1"/>
          </p:cNvPicPr>
          <p:nvPr/>
        </p:nvPicPr>
        <p:blipFill>
          <a:blip r:embed="rId3"/>
          <a:srcRect l="1288" t="1467" r="675" b="388"/>
          <a:stretch/>
        </p:blipFill>
        <p:spPr>
          <a:xfrm>
            <a:off x="160863" y="114103"/>
            <a:ext cx="12057859" cy="6729514"/>
          </a:xfrm>
          <a:prstGeom prst="rect">
            <a:avLst/>
          </a:prstGeom>
        </p:spPr>
      </p:pic>
    </p:spTree>
    <p:extLst>
      <p:ext uri="{BB962C8B-B14F-4D97-AF65-F5344CB8AC3E}">
        <p14:creationId xmlns:p14="http://schemas.microsoft.com/office/powerpoint/2010/main" val="425146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DAEC-728A-5BA5-ACA2-57CDCD3424D3}"/>
              </a:ext>
            </a:extLst>
          </p:cNvPr>
          <p:cNvSpPr>
            <a:spLocks noGrp="1"/>
          </p:cNvSpPr>
          <p:nvPr>
            <p:ph type="title"/>
          </p:nvPr>
        </p:nvSpPr>
        <p:spPr>
          <a:xfrm>
            <a:off x="1293784" y="3802976"/>
            <a:ext cx="10127787" cy="1874398"/>
          </a:xfrm>
        </p:spPr>
        <p:txBody>
          <a:bodyPr>
            <a:normAutofit fontScale="90000"/>
          </a:bodyPr>
          <a:lstStyle/>
          <a:p>
            <a:br>
              <a:rPr lang="en-GB" dirty="0">
                <a:solidFill>
                  <a:schemeClr val="tx1"/>
                </a:solidFill>
                <a:latin typeface="+mn-lt"/>
                <a:ea typeface="Calibri"/>
                <a:cs typeface="Calibri"/>
              </a:rPr>
            </a:br>
            <a:br>
              <a:rPr lang="en-GB" dirty="0">
                <a:latin typeface="Calibri Light"/>
                <a:ea typeface="Calibri"/>
                <a:cs typeface="Calibri"/>
              </a:rPr>
            </a:br>
            <a:r>
              <a:rPr lang="en-GB" sz="3600" dirty="0">
                <a:solidFill>
                  <a:schemeClr val="tx1"/>
                </a:solidFill>
                <a:latin typeface="Calibri"/>
                <a:ea typeface="Calibri"/>
                <a:cs typeface="Calibri"/>
              </a:rPr>
              <a:t>Consider... </a:t>
            </a:r>
            <a:br>
              <a:rPr lang="en-GB" sz="3600" dirty="0">
                <a:latin typeface="Calibri"/>
                <a:ea typeface="Calibri"/>
                <a:cs typeface="Calibri"/>
              </a:rPr>
            </a:br>
            <a:br>
              <a:rPr lang="en-GB" sz="3600" dirty="0">
                <a:latin typeface="Calibri"/>
                <a:ea typeface="Calibri"/>
                <a:cs typeface="Calibri"/>
              </a:rPr>
            </a:br>
            <a:r>
              <a:rPr lang="en-GB" sz="3600" dirty="0">
                <a:solidFill>
                  <a:schemeClr val="tx1"/>
                </a:solidFill>
                <a:latin typeface="Calibri"/>
                <a:ea typeface="Calibri"/>
                <a:cs typeface="Calibri"/>
              </a:rPr>
              <a:t>What types of questions do you commonly ask?</a:t>
            </a:r>
            <a:br>
              <a:rPr lang="en-GB" sz="3600" dirty="0">
                <a:latin typeface="Calibri"/>
                <a:ea typeface="Calibri"/>
                <a:cs typeface="Calibri"/>
              </a:rPr>
            </a:br>
            <a:r>
              <a:rPr lang="en-GB" sz="3600" dirty="0">
                <a:solidFill>
                  <a:schemeClr val="tx1"/>
                </a:solidFill>
                <a:latin typeface="Calibri"/>
                <a:ea typeface="Calibri"/>
                <a:cs typeface="Calibri"/>
              </a:rPr>
              <a:t>Do the types of questions you ask support children's next steps?</a:t>
            </a:r>
            <a:endParaRPr lang="en-US" sz="3600">
              <a:solidFill>
                <a:schemeClr val="tx1"/>
              </a:solidFill>
              <a:latin typeface="Calibri"/>
              <a:ea typeface="Calibri Light" panose="020F0302020204030204"/>
              <a:cs typeface="Calibri Light" panose="020F0302020204030204"/>
            </a:endParaRPr>
          </a:p>
        </p:txBody>
      </p:sp>
      <p:pic>
        <p:nvPicPr>
          <p:cNvPr id="3" name="Picture 2">
            <a:extLst>
              <a:ext uri="{FF2B5EF4-FFF2-40B4-BE49-F238E27FC236}">
                <a16:creationId xmlns:a16="http://schemas.microsoft.com/office/drawing/2014/main" id="{B4F6075F-3AB6-C3C3-6598-21EF64E44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024" y="0"/>
            <a:ext cx="1911975" cy="1236742"/>
          </a:xfrm>
          <a:prstGeom prst="rect">
            <a:avLst/>
          </a:prstGeom>
        </p:spPr>
      </p:pic>
      <p:sp>
        <p:nvSpPr>
          <p:cNvPr id="5" name="Rounded Rectangle 10">
            <a:extLst>
              <a:ext uri="{FF2B5EF4-FFF2-40B4-BE49-F238E27FC236}">
                <a16:creationId xmlns:a16="http://schemas.microsoft.com/office/drawing/2014/main" id="{88C92BD8-B97E-4F5A-0BFC-925BF3F6D3BC}"/>
              </a:ext>
            </a:extLst>
          </p:cNvPr>
          <p:cNvSpPr/>
          <p:nvPr/>
        </p:nvSpPr>
        <p:spPr>
          <a:xfrm>
            <a:off x="2691719" y="1521846"/>
            <a:ext cx="6583842" cy="123886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
        <p:nvSpPr>
          <p:cNvPr id="6" name="TextBox 5">
            <a:extLst>
              <a:ext uri="{FF2B5EF4-FFF2-40B4-BE49-F238E27FC236}">
                <a16:creationId xmlns:a16="http://schemas.microsoft.com/office/drawing/2014/main" id="{21B59A7A-8CAC-5126-D0C1-1BCFAED64EA8}"/>
              </a:ext>
            </a:extLst>
          </p:cNvPr>
          <p:cNvSpPr txBox="1"/>
          <p:nvPr/>
        </p:nvSpPr>
        <p:spPr>
          <a:xfrm>
            <a:off x="2006579" y="1787479"/>
            <a:ext cx="82788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dirty="0">
                <a:ea typeface="Calibri"/>
                <a:cs typeface="Calibri"/>
              </a:rPr>
              <a:t>Reading Task</a:t>
            </a:r>
          </a:p>
        </p:txBody>
      </p:sp>
      <p:pic>
        <p:nvPicPr>
          <p:cNvPr id="7" name="Picture 6" descr="A yellow emoji with a finger pointing to the side&#10;&#10;Description automatically generated">
            <a:extLst>
              <a:ext uri="{FF2B5EF4-FFF2-40B4-BE49-F238E27FC236}">
                <a16:creationId xmlns:a16="http://schemas.microsoft.com/office/drawing/2014/main" id="{E5EBFC8D-2FA6-5E79-925E-DD8AC8E390AE}"/>
              </a:ext>
            </a:extLst>
          </p:cNvPr>
          <p:cNvPicPr>
            <a:picLocks noChangeAspect="1"/>
          </p:cNvPicPr>
          <p:nvPr/>
        </p:nvPicPr>
        <p:blipFill>
          <a:blip r:embed="rId4"/>
          <a:srcRect r="2000" b="1961"/>
          <a:stretch/>
        </p:blipFill>
        <p:spPr>
          <a:xfrm>
            <a:off x="10717872" y="5491703"/>
            <a:ext cx="1021674" cy="1007580"/>
          </a:xfrm>
          <a:prstGeom prst="rect">
            <a:avLst/>
          </a:prstGeom>
        </p:spPr>
      </p:pic>
    </p:spTree>
    <p:extLst>
      <p:ext uri="{BB962C8B-B14F-4D97-AF65-F5344CB8AC3E}">
        <p14:creationId xmlns:p14="http://schemas.microsoft.com/office/powerpoint/2010/main" val="9180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01" y="525849"/>
            <a:ext cx="11049507" cy="782320"/>
          </a:xfrm>
        </p:spPr>
        <p:txBody>
          <a:bodyPr/>
          <a:lstStyle/>
          <a:p>
            <a:r>
              <a:rPr lang="en-GB" dirty="0">
                <a:solidFill>
                  <a:srgbClr val="00ABB5"/>
                </a:solidFill>
              </a:rPr>
              <a:t>Observation Cycle</a:t>
            </a:r>
          </a:p>
        </p:txBody>
      </p:sp>
      <p:graphicFrame>
        <p:nvGraphicFramePr>
          <p:cNvPr id="8" name="Diagram 7">
            <a:extLst>
              <a:ext uri="{FF2B5EF4-FFF2-40B4-BE49-F238E27FC236}">
                <a16:creationId xmlns:a16="http://schemas.microsoft.com/office/drawing/2014/main" id="{9E20F12F-0698-45BF-B126-29C9C8763ED3}"/>
              </a:ext>
            </a:extLst>
          </p:cNvPr>
          <p:cNvGraphicFramePr/>
          <p:nvPr/>
        </p:nvGraphicFramePr>
        <p:xfrm>
          <a:off x="1360170" y="272279"/>
          <a:ext cx="9471660" cy="6313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Callout 9">
            <a:extLst>
              <a:ext uri="{FF2B5EF4-FFF2-40B4-BE49-F238E27FC236}">
                <a16:creationId xmlns:a16="http://schemas.microsoft.com/office/drawing/2014/main" id="{E0840595-6399-444F-A3D7-8C398381BF3C}"/>
              </a:ext>
            </a:extLst>
          </p:cNvPr>
          <p:cNvSpPr/>
          <p:nvPr/>
        </p:nvSpPr>
        <p:spPr>
          <a:xfrm>
            <a:off x="8823959" y="2270760"/>
            <a:ext cx="3198707" cy="2230819"/>
          </a:xfrm>
          <a:prstGeom prst="wedgeEllipseCallout">
            <a:avLst>
              <a:gd name="adj1" fmla="val -59365"/>
              <a:gd name="adj2" fmla="val 47966"/>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b="1" dirty="0">
                <a:solidFill>
                  <a:schemeClr val="tx1"/>
                </a:solidFill>
              </a:rPr>
              <a:t>What does this tell me? What does this mean?</a:t>
            </a:r>
          </a:p>
        </p:txBody>
      </p:sp>
      <p:sp>
        <p:nvSpPr>
          <p:cNvPr id="12" name="Oval Callout 1">
            <a:extLst>
              <a:ext uri="{FF2B5EF4-FFF2-40B4-BE49-F238E27FC236}">
                <a16:creationId xmlns:a16="http://schemas.microsoft.com/office/drawing/2014/main" id="{AC97390B-2732-45DD-B68C-76431825F10F}"/>
              </a:ext>
            </a:extLst>
          </p:cNvPr>
          <p:cNvSpPr/>
          <p:nvPr/>
        </p:nvSpPr>
        <p:spPr>
          <a:xfrm>
            <a:off x="7465735" y="562176"/>
            <a:ext cx="2303740" cy="1670621"/>
          </a:xfrm>
          <a:prstGeom prst="wedgeEllipseCallout">
            <a:avLst>
              <a:gd name="adj1" fmla="val -88682"/>
              <a:gd name="adj2" fmla="val -28553"/>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b="1" dirty="0">
                <a:solidFill>
                  <a:schemeClr val="tx1"/>
                </a:solidFill>
              </a:rPr>
              <a:t>What did I notice? </a:t>
            </a:r>
          </a:p>
        </p:txBody>
      </p:sp>
      <p:sp>
        <p:nvSpPr>
          <p:cNvPr id="7" name="Oval Callout 8">
            <a:extLst>
              <a:ext uri="{FF2B5EF4-FFF2-40B4-BE49-F238E27FC236}">
                <a16:creationId xmlns:a16="http://schemas.microsoft.com/office/drawing/2014/main" id="{E0FD947A-6EA8-47D1-8379-F5183AC88EFD}"/>
              </a:ext>
            </a:extLst>
          </p:cNvPr>
          <p:cNvSpPr/>
          <p:nvPr/>
        </p:nvSpPr>
        <p:spPr>
          <a:xfrm>
            <a:off x="250853" y="2542190"/>
            <a:ext cx="3019501" cy="1849819"/>
          </a:xfrm>
          <a:prstGeom prst="wedgeEllipseCallout">
            <a:avLst>
              <a:gd name="adj1" fmla="val 48445"/>
              <a:gd name="adj2" fmla="val 68071"/>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400" b="1" dirty="0">
                <a:solidFill>
                  <a:schemeClr val="tx1"/>
                </a:solidFill>
              </a:rPr>
              <a:t>What will I do now? What will the child do now?</a:t>
            </a:r>
          </a:p>
        </p:txBody>
      </p:sp>
    </p:spTree>
    <p:extLst>
      <p:ext uri="{BB962C8B-B14F-4D97-AF65-F5344CB8AC3E}">
        <p14:creationId xmlns:p14="http://schemas.microsoft.com/office/powerpoint/2010/main" val="32561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38818-CF79-BFF7-18F6-A9505301E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024" y="0"/>
            <a:ext cx="1911975" cy="1236742"/>
          </a:xfrm>
          <a:prstGeom prst="rect">
            <a:avLst/>
          </a:prstGeom>
        </p:spPr>
      </p:pic>
      <p:sp>
        <p:nvSpPr>
          <p:cNvPr id="25" name="Title 24">
            <a:extLst>
              <a:ext uri="{FF2B5EF4-FFF2-40B4-BE49-F238E27FC236}">
                <a16:creationId xmlns:a16="http://schemas.microsoft.com/office/drawing/2014/main" id="{88FE5A16-CC61-ABCA-15EA-D1528BAE5FD6}"/>
              </a:ext>
            </a:extLst>
          </p:cNvPr>
          <p:cNvSpPr>
            <a:spLocks noGrp="1"/>
          </p:cNvSpPr>
          <p:nvPr>
            <p:ph type="title"/>
          </p:nvPr>
        </p:nvSpPr>
        <p:spPr>
          <a:xfrm>
            <a:off x="844556" y="1469155"/>
            <a:ext cx="10515600" cy="1325563"/>
          </a:xfrm>
        </p:spPr>
        <p:txBody>
          <a:bodyPr>
            <a:normAutofit fontScale="90000"/>
          </a:bodyPr>
          <a:lstStyle/>
          <a:p>
            <a:pPr algn="ctr"/>
            <a:br>
              <a:rPr lang="en-US" dirty="0">
                <a:ea typeface="Calibri Light"/>
                <a:cs typeface="Calibri Light"/>
              </a:rPr>
            </a:br>
            <a:br>
              <a:rPr lang="en-US" dirty="0">
                <a:ea typeface="Calibri Light"/>
                <a:cs typeface="Calibri Light"/>
              </a:rPr>
            </a:br>
            <a:r>
              <a:rPr lang="en-US" dirty="0">
                <a:ea typeface="Calibri Light"/>
                <a:cs typeface="Calibri Light"/>
              </a:rPr>
              <a:t>Watch the video and use the Observation Cycle to...</a:t>
            </a:r>
            <a:br>
              <a:rPr lang="en-US" dirty="0">
                <a:ea typeface="Calibri Light"/>
                <a:cs typeface="Calibri Light"/>
              </a:rPr>
            </a:br>
            <a:br>
              <a:rPr lang="en-US" dirty="0">
                <a:ea typeface="Calibri Light"/>
                <a:cs typeface="Calibri Light"/>
              </a:rPr>
            </a:br>
            <a:r>
              <a:rPr lang="en-US" b="1" dirty="0">
                <a:ea typeface="Calibri Light"/>
                <a:cs typeface="Calibri Light"/>
              </a:rPr>
              <a:t>Notice and Analyse.</a:t>
            </a:r>
            <a:endParaRPr lang="en-US" dirty="0">
              <a:ea typeface="Calibri Light"/>
              <a:cs typeface="Calibri Light"/>
            </a:endParaRPr>
          </a:p>
        </p:txBody>
      </p:sp>
      <p:pic>
        <p:nvPicPr>
          <p:cNvPr id="2" name="Picture 1" descr="A diagram of a cycle&#10;&#10;Description automatically generated">
            <a:extLst>
              <a:ext uri="{FF2B5EF4-FFF2-40B4-BE49-F238E27FC236}">
                <a16:creationId xmlns:a16="http://schemas.microsoft.com/office/drawing/2014/main" id="{465F7E68-AACF-17B2-AAB1-DD1D3EF6E5FE}"/>
              </a:ext>
            </a:extLst>
          </p:cNvPr>
          <p:cNvPicPr>
            <a:picLocks noChangeAspect="1"/>
          </p:cNvPicPr>
          <p:nvPr/>
        </p:nvPicPr>
        <p:blipFill>
          <a:blip r:embed="rId4"/>
          <a:srcRect r="2017" b="378"/>
          <a:stretch/>
        </p:blipFill>
        <p:spPr>
          <a:xfrm>
            <a:off x="3721310" y="4322102"/>
            <a:ext cx="4878975" cy="2531776"/>
          </a:xfrm>
          <a:prstGeom prst="rect">
            <a:avLst/>
          </a:prstGeom>
        </p:spPr>
      </p:pic>
      <p:sp>
        <p:nvSpPr>
          <p:cNvPr id="6" name="Rounded Rectangle 10">
            <a:extLst>
              <a:ext uri="{FF2B5EF4-FFF2-40B4-BE49-F238E27FC236}">
                <a16:creationId xmlns:a16="http://schemas.microsoft.com/office/drawing/2014/main" id="{35AA7D32-7053-D241-D0D6-89C5BB6962C0}"/>
              </a:ext>
            </a:extLst>
          </p:cNvPr>
          <p:cNvSpPr/>
          <p:nvPr/>
        </p:nvSpPr>
        <p:spPr>
          <a:xfrm>
            <a:off x="995191" y="1248677"/>
            <a:ext cx="10235690" cy="2762858"/>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Tree>
    <p:extLst>
      <p:ext uri="{BB962C8B-B14F-4D97-AF65-F5344CB8AC3E}">
        <p14:creationId xmlns:p14="http://schemas.microsoft.com/office/powerpoint/2010/main" val="10595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59317612_7615188435248532_2208519421078188611_n">
            <a:hlinkClick r:id="" action="ppaction://media"/>
            <a:extLst>
              <a:ext uri="{FF2B5EF4-FFF2-40B4-BE49-F238E27FC236}">
                <a16:creationId xmlns:a16="http://schemas.microsoft.com/office/drawing/2014/main" id="{8ED2FB32-A155-E3B9-B73C-216EAE769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4140" y="685800"/>
            <a:ext cx="5667494" cy="5486400"/>
          </a:xfrm>
          <a:prstGeom prst="rect">
            <a:avLst/>
          </a:prstGeom>
        </p:spPr>
      </p:pic>
    </p:spTree>
    <p:extLst>
      <p:ext uri="{BB962C8B-B14F-4D97-AF65-F5344CB8AC3E}">
        <p14:creationId xmlns:p14="http://schemas.microsoft.com/office/powerpoint/2010/main" val="1809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AE95-E0B6-489C-9E0E-41EDB557F9AC}"/>
              </a:ext>
            </a:extLst>
          </p:cNvPr>
          <p:cNvSpPr>
            <a:spLocks noGrp="1"/>
          </p:cNvSpPr>
          <p:nvPr>
            <p:ph type="title"/>
          </p:nvPr>
        </p:nvSpPr>
        <p:spPr>
          <a:xfrm>
            <a:off x="2380190" y="2675731"/>
            <a:ext cx="7712375" cy="1024938"/>
          </a:xfrm>
        </p:spPr>
        <p:txBody>
          <a:bodyPr>
            <a:normAutofit fontScale="90000"/>
          </a:bodyPr>
          <a:lstStyle/>
          <a:p>
            <a:pPr algn="ctr"/>
            <a:r>
              <a:rPr lang="en-GB" sz="4800" dirty="0">
                <a:latin typeface="+mn-lt"/>
              </a:rPr>
              <a:t>What is the funniest or most interesting thing you have seen on holiday? </a:t>
            </a:r>
            <a:endParaRPr lang="en-US" dirty="0">
              <a:latin typeface="+mn-lt"/>
            </a:endParaRPr>
          </a:p>
        </p:txBody>
      </p:sp>
      <p:pic>
        <p:nvPicPr>
          <p:cNvPr id="3" name="Picture 2">
            <a:extLst>
              <a:ext uri="{FF2B5EF4-FFF2-40B4-BE49-F238E27FC236}">
                <a16:creationId xmlns:a16="http://schemas.microsoft.com/office/drawing/2014/main" id="{F106CA68-2C68-CBF4-25F7-5F19776BBB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024" y="0"/>
            <a:ext cx="1911975" cy="1236742"/>
          </a:xfrm>
          <a:prstGeom prst="rect">
            <a:avLst/>
          </a:prstGeom>
        </p:spPr>
      </p:pic>
      <p:pic>
        <p:nvPicPr>
          <p:cNvPr id="6" name="Picture 5" descr="Sightseeing Image Stock Illustrations – 71,037 Sightseeing Image Stock  Illustrations, Vectors &amp; Clipart - Dreamstime - Page 11">
            <a:extLst>
              <a:ext uri="{FF2B5EF4-FFF2-40B4-BE49-F238E27FC236}">
                <a16:creationId xmlns:a16="http://schemas.microsoft.com/office/drawing/2014/main" id="{8C5698D6-01F2-36A8-C9C9-845B1183F7D6}"/>
              </a:ext>
            </a:extLst>
          </p:cNvPr>
          <p:cNvPicPr>
            <a:picLocks noChangeAspect="1"/>
          </p:cNvPicPr>
          <p:nvPr/>
        </p:nvPicPr>
        <p:blipFill>
          <a:blip r:embed="rId4"/>
          <a:stretch>
            <a:fillRect/>
          </a:stretch>
        </p:blipFill>
        <p:spPr>
          <a:xfrm>
            <a:off x="-5751" y="4660852"/>
            <a:ext cx="2743200" cy="2194560"/>
          </a:xfrm>
          <a:prstGeom prst="rect">
            <a:avLst/>
          </a:prstGeom>
        </p:spPr>
      </p:pic>
    </p:spTree>
    <p:extLst>
      <p:ext uri="{BB962C8B-B14F-4D97-AF65-F5344CB8AC3E}">
        <p14:creationId xmlns:p14="http://schemas.microsoft.com/office/powerpoint/2010/main" val="389310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70E2A2D-C7A4-5882-B64B-588FC6626858}"/>
              </a:ext>
            </a:extLst>
          </p:cNvPr>
          <p:cNvGraphicFramePr>
            <a:graphicFrameLocks noGrp="1"/>
          </p:cNvGraphicFramePr>
          <p:nvPr>
            <p:extLst>
              <p:ext uri="{D42A27DB-BD31-4B8C-83A1-F6EECF244321}">
                <p14:modId xmlns:p14="http://schemas.microsoft.com/office/powerpoint/2010/main" val="2681730645"/>
              </p:ext>
            </p:extLst>
          </p:nvPr>
        </p:nvGraphicFramePr>
        <p:xfrm>
          <a:off x="0" y="-28754"/>
          <a:ext cx="12161040" cy="7403498"/>
        </p:xfrm>
        <a:graphic>
          <a:graphicData uri="http://schemas.openxmlformats.org/drawingml/2006/table">
            <a:tbl>
              <a:tblPr firstRow="1" bandRow="1">
                <a:tableStyleId>{5C22544A-7EE6-4342-B048-85BDC9FD1C3A}</a:tableStyleId>
              </a:tblPr>
              <a:tblGrid>
                <a:gridCol w="4053680">
                  <a:extLst>
                    <a:ext uri="{9D8B030D-6E8A-4147-A177-3AD203B41FA5}">
                      <a16:colId xmlns:a16="http://schemas.microsoft.com/office/drawing/2014/main" val="2842664380"/>
                    </a:ext>
                  </a:extLst>
                </a:gridCol>
                <a:gridCol w="4053680">
                  <a:extLst>
                    <a:ext uri="{9D8B030D-6E8A-4147-A177-3AD203B41FA5}">
                      <a16:colId xmlns:a16="http://schemas.microsoft.com/office/drawing/2014/main" val="2198305985"/>
                    </a:ext>
                  </a:extLst>
                </a:gridCol>
                <a:gridCol w="4053680">
                  <a:extLst>
                    <a:ext uri="{9D8B030D-6E8A-4147-A177-3AD203B41FA5}">
                      <a16:colId xmlns:a16="http://schemas.microsoft.com/office/drawing/2014/main" val="2009563547"/>
                    </a:ext>
                  </a:extLst>
                </a:gridCol>
              </a:tblGrid>
              <a:tr h="744281">
                <a:tc>
                  <a:txBody>
                    <a:bodyPr/>
                    <a:lstStyle/>
                    <a:p>
                      <a:pPr algn="ctr"/>
                      <a:r>
                        <a:rPr lang="en-US" sz="2800" dirty="0"/>
                        <a:t>Notice</a:t>
                      </a:r>
                    </a:p>
                  </a:txBody>
                  <a:tcPr anchor="ctr"/>
                </a:tc>
                <a:tc>
                  <a:txBody>
                    <a:bodyPr/>
                    <a:lstStyle/>
                    <a:p>
                      <a:pPr algn="ctr"/>
                      <a:r>
                        <a:rPr lang="en-US" sz="2800" dirty="0"/>
                        <a:t>Analyse</a:t>
                      </a:r>
                    </a:p>
                  </a:txBody>
                  <a:tcPr anchor="ctr"/>
                </a:tc>
                <a:tc>
                  <a:txBody>
                    <a:bodyPr/>
                    <a:lstStyle/>
                    <a:p>
                      <a:pPr lvl="0" algn="ctr">
                        <a:buNone/>
                      </a:pPr>
                      <a:r>
                        <a:rPr lang="en-US" sz="2800" dirty="0"/>
                        <a:t>Act</a:t>
                      </a:r>
                    </a:p>
                  </a:txBody>
                  <a:tcPr anchor="ctr"/>
                </a:tc>
                <a:extLst>
                  <a:ext uri="{0D108BD9-81ED-4DB2-BD59-A6C34878D82A}">
                    <a16:rowId xmlns:a16="http://schemas.microsoft.com/office/drawing/2014/main" val="1079806069"/>
                  </a:ext>
                </a:extLst>
              </a:tr>
              <a:tr h="6659217">
                <a:tc>
                  <a:txBody>
                    <a:bodyPr/>
                    <a:lstStyle/>
                    <a:p>
                      <a:pPr marL="0" lvl="0" indent="0">
                        <a:buNone/>
                      </a:pPr>
                      <a:r>
                        <a:rPr lang="en-US" sz="2200" dirty="0"/>
                        <a:t>I noticed that the learner: </a:t>
                      </a:r>
                    </a:p>
                    <a:p>
                      <a:pPr marL="0" lvl="0" indent="0">
                        <a:buNone/>
                      </a:pPr>
                      <a:endParaRPr lang="en-US" sz="2200" dirty="0"/>
                    </a:p>
                    <a:p>
                      <a:pPr marL="342900" lvl="0" indent="-342900">
                        <a:buFont typeface="Arial"/>
                        <a:buChar char="•"/>
                      </a:pPr>
                      <a:r>
                        <a:rPr lang="en-US" sz="2200" dirty="0"/>
                        <a:t>Verbalised his thoughts and actions</a:t>
                      </a:r>
                    </a:p>
                    <a:p>
                      <a:pPr marL="285750" lvl="0" indent="-285750">
                        <a:buFont typeface="Arial"/>
                        <a:buChar char="•"/>
                      </a:pPr>
                      <a:r>
                        <a:rPr lang="en-US" sz="2200" dirty="0"/>
                        <a:t>Adopted a trial-and-error approach</a:t>
                      </a:r>
                    </a:p>
                    <a:p>
                      <a:pPr marL="285750" lvl="0" indent="-285750">
                        <a:buFont typeface="Arial"/>
                        <a:buChar char="•"/>
                      </a:pPr>
                      <a:r>
                        <a:rPr lang="en-US" sz="2200" dirty="0"/>
                        <a:t>Confidently adapted his body weight to balance</a:t>
                      </a:r>
                    </a:p>
                    <a:p>
                      <a:pPr marL="285750" lvl="0" indent="-285750">
                        <a:buFont typeface="Arial"/>
                        <a:buChar char="•"/>
                      </a:pPr>
                      <a:r>
                        <a:rPr lang="en-US" sz="2200" dirty="0"/>
                        <a:t>Shared success with a peer</a:t>
                      </a:r>
                    </a:p>
                    <a:p>
                      <a:pPr marL="285750" lvl="0" indent="-285750">
                        <a:buFont typeface="Arial"/>
                        <a:buChar char="•"/>
                      </a:pPr>
                      <a:r>
                        <a:rPr lang="en-US" sz="2200" dirty="0"/>
                        <a:t>Worked out solutions to a problem</a:t>
                      </a:r>
                    </a:p>
                    <a:p>
                      <a:pPr marL="285750" lvl="0" indent="-285750">
                        <a:buFont typeface="Arial"/>
                        <a:buChar char="•"/>
                      </a:pPr>
                      <a:r>
                        <a:rPr lang="en-US" sz="2200" dirty="0"/>
                        <a:t>Demonstrated determination to get it right</a:t>
                      </a:r>
                    </a:p>
                    <a:p>
                      <a:pPr marL="285750" lvl="0" indent="-285750">
                        <a:buFont typeface="Arial"/>
                        <a:buChar char="•"/>
                      </a:pPr>
                      <a:r>
                        <a:rPr lang="en-US" sz="2200" dirty="0"/>
                        <a:t>Worked well on his own</a:t>
                      </a:r>
                    </a:p>
                    <a:p>
                      <a:pPr marL="285750" lvl="0" indent="-285750">
                        <a:buFont typeface="Arial"/>
                        <a:buChar char="•"/>
                      </a:pPr>
                      <a:r>
                        <a:rPr lang="en-US" sz="2200" dirty="0"/>
                        <a:t>Remained focused on the activity despite other distractions</a:t>
                      </a:r>
                    </a:p>
                  </a:txBody>
                  <a:tcPr/>
                </a:tc>
                <a:tc>
                  <a:txBody>
                    <a:bodyPr/>
                    <a:lstStyle/>
                    <a:p>
                      <a:pPr marL="0" lvl="0" indent="0">
                        <a:buNone/>
                      </a:pPr>
                      <a:r>
                        <a:rPr lang="en-US" sz="2200" b="0" i="0" u="none" strike="noStrike" noProof="0" dirty="0">
                          <a:solidFill>
                            <a:srgbClr val="000000"/>
                          </a:solidFill>
                          <a:latin typeface="Calibri"/>
                        </a:rPr>
                        <a:t>The learner demonstrated:</a:t>
                      </a:r>
                      <a:endParaRPr lang="en-US" sz="2200" dirty="0"/>
                    </a:p>
                    <a:p>
                      <a:pPr marL="0" lvl="0" indent="0">
                        <a:buNone/>
                      </a:pPr>
                      <a:endParaRPr lang="en-US" sz="2200" b="0" i="0" u="none" strike="noStrike" noProof="0" dirty="0">
                        <a:solidFill>
                          <a:srgbClr val="000000"/>
                        </a:solidFill>
                        <a:latin typeface="Calibri"/>
                      </a:endParaRPr>
                    </a:p>
                    <a:p>
                      <a:pPr marL="285750" lvl="0" indent="-285750">
                        <a:buFont typeface="Arial"/>
                        <a:buChar char="•"/>
                      </a:pPr>
                      <a:r>
                        <a:rPr lang="en-US" sz="2200" b="0" i="0" u="none" strike="noStrike" noProof="0" dirty="0">
                          <a:solidFill>
                            <a:srgbClr val="000000"/>
                          </a:solidFill>
                          <a:latin typeface="Calibri"/>
                        </a:rPr>
                        <a:t>Verbal reasoning </a:t>
                      </a:r>
                    </a:p>
                    <a:p>
                      <a:pPr marL="285750" lvl="0" indent="-285750">
                        <a:buFont typeface="Arial"/>
                        <a:buChar char="•"/>
                      </a:pPr>
                      <a:r>
                        <a:rPr lang="en-US" sz="2200" b="0" i="0" u="none" strike="noStrike" noProof="0" dirty="0">
                          <a:solidFill>
                            <a:srgbClr val="000000"/>
                          </a:solidFill>
                          <a:latin typeface="Calibri"/>
                        </a:rPr>
                        <a:t>Independence</a:t>
                      </a:r>
                    </a:p>
                    <a:p>
                      <a:pPr marL="285750" lvl="0" indent="-285750">
                        <a:buFont typeface="Arial"/>
                        <a:buChar char="•"/>
                      </a:pPr>
                      <a:r>
                        <a:rPr lang="en-US" sz="2200" b="0" i="0" u="none" strike="noStrike" noProof="0" dirty="0">
                          <a:solidFill>
                            <a:srgbClr val="000000"/>
                          </a:solidFill>
                          <a:latin typeface="Calibri"/>
                        </a:rPr>
                        <a:t>Resilience</a:t>
                      </a:r>
                    </a:p>
                    <a:p>
                      <a:pPr marL="285750" lvl="0" indent="-285750">
                        <a:buFont typeface="Arial"/>
                        <a:buChar char="•"/>
                      </a:pPr>
                      <a:r>
                        <a:rPr lang="en-US" sz="2200" b="0" i="0" u="none" strike="noStrike" noProof="0" dirty="0">
                          <a:solidFill>
                            <a:srgbClr val="000000"/>
                          </a:solidFill>
                          <a:latin typeface="Calibri"/>
                        </a:rPr>
                        <a:t>Determination</a:t>
                      </a:r>
                      <a:endParaRPr lang="en-US" sz="2200" dirty="0"/>
                    </a:p>
                    <a:p>
                      <a:pPr marL="285750" lvl="0" indent="-285750">
                        <a:buFont typeface="Arial"/>
                        <a:buChar char="•"/>
                      </a:pPr>
                      <a:r>
                        <a:rPr lang="en-US" sz="2200" b="0" i="0" u="none" strike="noStrike" noProof="0" dirty="0">
                          <a:solidFill>
                            <a:srgbClr val="000000"/>
                          </a:solidFill>
                          <a:latin typeface="Calibri"/>
                        </a:rPr>
                        <a:t>Problem solving skills</a:t>
                      </a:r>
                    </a:p>
                    <a:p>
                      <a:pPr marL="285750" lvl="0" indent="-285750">
                        <a:buFont typeface="Arial"/>
                        <a:buChar char="•"/>
                      </a:pPr>
                      <a:r>
                        <a:rPr lang="en-US" sz="2200" b="0" i="0" u="none" strike="noStrike" noProof="0" dirty="0">
                          <a:solidFill>
                            <a:srgbClr val="000000"/>
                          </a:solidFill>
                          <a:latin typeface="Calibri"/>
                        </a:rPr>
                        <a:t>Experimenting</a:t>
                      </a:r>
                    </a:p>
                    <a:p>
                      <a:pPr marL="285750" lvl="0" indent="-285750">
                        <a:buFont typeface="Arial"/>
                        <a:buChar char="•"/>
                      </a:pPr>
                      <a:r>
                        <a:rPr lang="en-US" sz="2200" b="0" i="0" u="none" strike="noStrike" noProof="0" dirty="0">
                          <a:solidFill>
                            <a:srgbClr val="000000"/>
                          </a:solidFill>
                          <a:latin typeface="Calibri"/>
                        </a:rPr>
                        <a:t>An awareness of speed, gradient, force</a:t>
                      </a:r>
                      <a:endParaRPr lang="en-US" sz="2200" dirty="0"/>
                    </a:p>
                    <a:p>
                      <a:pPr marL="285750" lvl="0" indent="-285750">
                        <a:buFont typeface="Arial"/>
                        <a:buChar char="•"/>
                      </a:pPr>
                      <a:r>
                        <a:rPr lang="en-US" sz="2200" b="0" i="0" u="none" strike="noStrike" noProof="0" dirty="0">
                          <a:solidFill>
                            <a:srgbClr val="000000"/>
                          </a:solidFill>
                          <a:latin typeface="Calibri"/>
                        </a:rPr>
                        <a:t>A good sense of balance and co-ordination</a:t>
                      </a:r>
                      <a:endParaRPr lang="en-US" sz="2200" dirty="0"/>
                    </a:p>
                    <a:p>
                      <a:pPr marL="285750" lvl="0" indent="-285750">
                        <a:buFont typeface="Arial"/>
                        <a:buChar char="•"/>
                      </a:pPr>
                      <a:r>
                        <a:rPr lang="en-US" sz="2200" b="0" i="0" u="none" strike="noStrike" noProof="0" dirty="0">
                          <a:solidFill>
                            <a:srgbClr val="000000"/>
                          </a:solidFill>
                          <a:latin typeface="Calibri"/>
                        </a:rPr>
                        <a:t>Gross motor skills </a:t>
                      </a:r>
                      <a:endParaRPr lang="en-US" sz="2200" dirty="0"/>
                    </a:p>
                    <a:p>
                      <a:pPr marL="285750" lvl="0" indent="-285750">
                        <a:buFont typeface="Arial"/>
                        <a:buChar char="•"/>
                      </a:pPr>
                      <a:r>
                        <a:rPr lang="en-US" sz="2200" b="0" i="0" u="none" strike="noStrike" noProof="0" dirty="0">
                          <a:solidFill>
                            <a:srgbClr val="000000"/>
                          </a:solidFill>
                          <a:latin typeface="Calibri"/>
                        </a:rPr>
                        <a:t>The ability to make assessments and judgements of his own learning – reflection for improvement</a:t>
                      </a:r>
                    </a:p>
                    <a:p>
                      <a:pPr marL="285750" lvl="0" indent="-285750">
                        <a:buFont typeface="Arial"/>
                        <a:buChar char="•"/>
                      </a:pPr>
                      <a:r>
                        <a:rPr lang="en-US" sz="2200" b="0" i="0" u="none" strike="noStrike" noProof="0" dirty="0">
                          <a:solidFill>
                            <a:srgbClr val="000000"/>
                          </a:solidFill>
                          <a:latin typeface="Calibri"/>
                        </a:rPr>
                        <a:t>A good attention span </a:t>
                      </a:r>
                    </a:p>
                  </a:txBody>
                  <a:tcPr/>
                </a:tc>
                <a:tc>
                  <a:txBody>
                    <a:bodyPr/>
                    <a:lstStyle/>
                    <a:p>
                      <a:pPr marL="0" lvl="0" indent="0">
                        <a:buNone/>
                      </a:pPr>
                      <a:r>
                        <a:rPr lang="en-US" sz="2200" dirty="0"/>
                        <a:t>Lots of links to science, numeracy, technologies, health and well-being etc. </a:t>
                      </a:r>
                    </a:p>
                    <a:p>
                      <a:pPr marL="0" lvl="0" indent="0">
                        <a:buNone/>
                      </a:pPr>
                      <a:endParaRPr lang="en-US" sz="2200" dirty="0"/>
                    </a:p>
                    <a:p>
                      <a:pPr marL="285750" lvl="0" indent="-285750">
                        <a:buFont typeface="Arial"/>
                        <a:buChar char="•"/>
                      </a:pPr>
                      <a:r>
                        <a:rPr lang="en-US" sz="2100" dirty="0"/>
                        <a:t>Further discussion around how and why the board moved on different surfaces, exploring the reason for this </a:t>
                      </a:r>
                    </a:p>
                    <a:p>
                      <a:pPr marL="285750" lvl="0" indent="-285750">
                        <a:buFont typeface="Arial"/>
                        <a:buChar char="•"/>
                      </a:pPr>
                      <a:r>
                        <a:rPr lang="en-US" sz="2100" dirty="0"/>
                        <a:t>Exploration of how objects move on different surfaces, using different materials and comparing these – possibly measuring the time it takes, the total distance. Using this to link in with information handling and displaying results.</a:t>
                      </a:r>
                    </a:p>
                    <a:p>
                      <a:pPr marL="285750" lvl="0" indent="-285750">
                        <a:buFont typeface="Arial"/>
                        <a:buChar char="•"/>
                      </a:pPr>
                      <a:r>
                        <a:rPr lang="en-US" sz="2100" dirty="0"/>
                        <a:t>Further learning and exploration about the science of gravity, gradient, force etc. </a:t>
                      </a:r>
                    </a:p>
                  </a:txBody>
                  <a:tcPr/>
                </a:tc>
                <a:extLst>
                  <a:ext uri="{0D108BD9-81ED-4DB2-BD59-A6C34878D82A}">
                    <a16:rowId xmlns:a16="http://schemas.microsoft.com/office/drawing/2014/main" val="2915101362"/>
                  </a:ext>
                </a:extLst>
              </a:tr>
            </a:tbl>
          </a:graphicData>
        </a:graphic>
      </p:graphicFrame>
    </p:spTree>
    <p:extLst>
      <p:ext uri="{BB962C8B-B14F-4D97-AF65-F5344CB8AC3E}">
        <p14:creationId xmlns:p14="http://schemas.microsoft.com/office/powerpoint/2010/main" val="308742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p:nvPr/>
        </p:nvSpPr>
        <p:spPr>
          <a:xfrm>
            <a:off x="2614930" y="1253331"/>
            <a:ext cx="6962140" cy="4351338"/>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116317581"/>
              </p:ext>
            </p:extLst>
          </p:nvPr>
        </p:nvGraphicFramePr>
        <p:xfrm>
          <a:off x="933412" y="1254921"/>
          <a:ext cx="1126194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Speech Bubble: Oval 41">
            <a:extLst>
              <a:ext uri="{FF2B5EF4-FFF2-40B4-BE49-F238E27FC236}">
                <a16:creationId xmlns:a16="http://schemas.microsoft.com/office/drawing/2014/main" id="{40191407-99D5-B224-2EBC-B21E72E26367}"/>
              </a:ext>
            </a:extLst>
          </p:cNvPr>
          <p:cNvSpPr/>
          <p:nvPr/>
        </p:nvSpPr>
        <p:spPr>
          <a:xfrm rot="-4200000">
            <a:off x="1391190" y="1767243"/>
            <a:ext cx="2009465" cy="2462504"/>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peech Bubble: Oval 46">
            <a:extLst>
              <a:ext uri="{FF2B5EF4-FFF2-40B4-BE49-F238E27FC236}">
                <a16:creationId xmlns:a16="http://schemas.microsoft.com/office/drawing/2014/main" id="{F09251D9-4131-3C3F-44FC-CFC71D8EA417}"/>
              </a:ext>
            </a:extLst>
          </p:cNvPr>
          <p:cNvSpPr/>
          <p:nvPr/>
        </p:nvSpPr>
        <p:spPr>
          <a:xfrm rot="5760000">
            <a:off x="7111963" y="3948170"/>
            <a:ext cx="2383276" cy="277880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peech Bubble: Oval 47">
            <a:extLst>
              <a:ext uri="{FF2B5EF4-FFF2-40B4-BE49-F238E27FC236}">
                <a16:creationId xmlns:a16="http://schemas.microsoft.com/office/drawing/2014/main" id="{0266C965-BF60-ABEC-99F5-E60A9D738253}"/>
              </a:ext>
            </a:extLst>
          </p:cNvPr>
          <p:cNvSpPr/>
          <p:nvPr/>
        </p:nvSpPr>
        <p:spPr>
          <a:xfrm>
            <a:off x="6798655" y="181705"/>
            <a:ext cx="2311390" cy="154235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BC40AC9-1E38-C544-F11A-9181AD706B21}"/>
              </a:ext>
            </a:extLst>
          </p:cNvPr>
          <p:cNvSpPr txBox="1"/>
          <p:nvPr/>
        </p:nvSpPr>
        <p:spPr>
          <a:xfrm>
            <a:off x="1508705" y="2531944"/>
            <a:ext cx="16953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ea typeface="Calibri"/>
                <a:cs typeface="Calibri"/>
              </a:rPr>
              <a:t>What did I notice?</a:t>
            </a:r>
          </a:p>
        </p:txBody>
      </p:sp>
      <p:sp>
        <p:nvSpPr>
          <p:cNvPr id="66" name="TextBox 65">
            <a:extLst>
              <a:ext uri="{FF2B5EF4-FFF2-40B4-BE49-F238E27FC236}">
                <a16:creationId xmlns:a16="http://schemas.microsoft.com/office/drawing/2014/main" id="{F8C06760-C4C6-BC13-1285-A480352835C1}"/>
              </a:ext>
            </a:extLst>
          </p:cNvPr>
          <p:cNvSpPr txBox="1"/>
          <p:nvPr/>
        </p:nvSpPr>
        <p:spPr>
          <a:xfrm>
            <a:off x="6938512" y="655607"/>
            <a:ext cx="20674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t>What will I do now?</a:t>
            </a:r>
            <a:endParaRPr lang="en-US" dirty="0">
              <a:ea typeface="Calibri" panose="020F0502020204030204"/>
              <a:cs typeface="Calibri" panose="020F0502020204030204"/>
            </a:endParaRPr>
          </a:p>
        </p:txBody>
      </p:sp>
      <p:sp>
        <p:nvSpPr>
          <p:cNvPr id="67" name="TextBox 66">
            <a:extLst>
              <a:ext uri="{FF2B5EF4-FFF2-40B4-BE49-F238E27FC236}">
                <a16:creationId xmlns:a16="http://schemas.microsoft.com/office/drawing/2014/main" id="{ADD3C92E-04B2-A301-DBD0-1BB293A23C13}"/>
              </a:ext>
            </a:extLst>
          </p:cNvPr>
          <p:cNvSpPr txBox="1"/>
          <p:nvPr/>
        </p:nvSpPr>
        <p:spPr>
          <a:xfrm>
            <a:off x="6938512" y="486817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t>What does this tell me? What does this mean?</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4793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7" grpId="0" animBg="1"/>
      <p:bldP spid="48" grpId="0" animBg="1"/>
      <p:bldP spid="65" grpId="0"/>
      <p:bldP spid="66" grpId="0"/>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3BC5-44F4-793C-B84C-30DA459B2E0C}"/>
              </a:ext>
            </a:extLst>
          </p:cNvPr>
          <p:cNvSpPr>
            <a:spLocks noGrp="1"/>
          </p:cNvSpPr>
          <p:nvPr>
            <p:ph type="title"/>
          </p:nvPr>
        </p:nvSpPr>
        <p:spPr>
          <a:xfrm>
            <a:off x="1166518" y="218320"/>
            <a:ext cx="9857873" cy="1136896"/>
          </a:xfrm>
        </p:spPr>
        <p:txBody>
          <a:bodyPr>
            <a:normAutofit fontScale="90000"/>
          </a:bodyPr>
          <a:lstStyle/>
          <a:p>
            <a:pPr algn="ctr"/>
            <a:r>
              <a:rPr lang="en-GB" dirty="0">
                <a:latin typeface="+mn-lt"/>
              </a:rPr>
              <a:t>How do we know what to observe? </a:t>
            </a:r>
            <a:br>
              <a:rPr lang="en-GB">
                <a:latin typeface="+mn-lt"/>
              </a:rPr>
            </a:br>
            <a:r>
              <a:rPr lang="en-GB" dirty="0">
                <a:latin typeface="+mn-lt"/>
              </a:rPr>
              <a:t>What are the next steps?  </a:t>
            </a:r>
            <a:endParaRPr lang="en-US" dirty="0"/>
          </a:p>
        </p:txBody>
      </p:sp>
      <p:pic>
        <p:nvPicPr>
          <p:cNvPr id="7" name="Picture 6">
            <a:extLst>
              <a:ext uri="{FF2B5EF4-FFF2-40B4-BE49-F238E27FC236}">
                <a16:creationId xmlns:a16="http://schemas.microsoft.com/office/drawing/2014/main" id="{06564EE1-DC81-EC8A-554B-6A83716AD1C5}"/>
              </a:ext>
            </a:extLst>
          </p:cNvPr>
          <p:cNvPicPr>
            <a:picLocks noChangeAspect="1"/>
          </p:cNvPicPr>
          <p:nvPr/>
        </p:nvPicPr>
        <p:blipFill>
          <a:blip r:embed="rId3"/>
          <a:stretch>
            <a:fillRect/>
          </a:stretch>
        </p:blipFill>
        <p:spPr>
          <a:xfrm>
            <a:off x="1439190" y="1551516"/>
            <a:ext cx="9109459" cy="5233939"/>
          </a:xfrm>
          <a:prstGeom prst="rect">
            <a:avLst/>
          </a:prstGeom>
        </p:spPr>
      </p:pic>
      <p:pic>
        <p:nvPicPr>
          <p:cNvPr id="3" name="Picture 2" descr="Person shrugging emoji clipart. Free ...">
            <a:extLst>
              <a:ext uri="{FF2B5EF4-FFF2-40B4-BE49-F238E27FC236}">
                <a16:creationId xmlns:a16="http://schemas.microsoft.com/office/drawing/2014/main" id="{D3A26725-E16D-71C0-C9BB-98631F3925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683365" y="216289"/>
            <a:ext cx="1277609" cy="1724025"/>
          </a:xfrm>
          <a:prstGeom prst="rect">
            <a:avLst/>
          </a:prstGeom>
        </p:spPr>
      </p:pic>
    </p:spTree>
    <p:extLst>
      <p:ext uri="{BB962C8B-B14F-4D97-AF65-F5344CB8AC3E}">
        <p14:creationId xmlns:p14="http://schemas.microsoft.com/office/powerpoint/2010/main" val="485381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DBA0A-BCED-84AE-FF3C-4BFA0DD67690}"/>
              </a:ext>
            </a:extLst>
          </p:cNvPr>
          <p:cNvPicPr>
            <a:picLocks noChangeAspect="1"/>
          </p:cNvPicPr>
          <p:nvPr/>
        </p:nvPicPr>
        <p:blipFill>
          <a:blip r:embed="rId3"/>
          <a:srcRect t="1804" r="-180" b="258"/>
          <a:stretch/>
        </p:blipFill>
        <p:spPr>
          <a:xfrm>
            <a:off x="1469801" y="1189806"/>
            <a:ext cx="9295546" cy="5484958"/>
          </a:xfrm>
          <a:prstGeom prst="rect">
            <a:avLst/>
          </a:prstGeom>
        </p:spPr>
      </p:pic>
      <p:sp>
        <p:nvSpPr>
          <p:cNvPr id="5" name="TextBox 4">
            <a:extLst>
              <a:ext uri="{FF2B5EF4-FFF2-40B4-BE49-F238E27FC236}">
                <a16:creationId xmlns:a16="http://schemas.microsoft.com/office/drawing/2014/main" id="{21CD341D-B1AA-F302-AB7D-DD22EA871EE2}"/>
              </a:ext>
            </a:extLst>
          </p:cNvPr>
          <p:cNvSpPr txBox="1"/>
          <p:nvPr/>
        </p:nvSpPr>
        <p:spPr>
          <a:xfrm>
            <a:off x="3171646" y="296173"/>
            <a:ext cx="8307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t>Importance of Progression...</a:t>
            </a:r>
            <a:endParaRPr lang="en-GB" sz="4000" dirty="0">
              <a:ea typeface="Calibri"/>
              <a:cs typeface="Calibri"/>
            </a:endParaRPr>
          </a:p>
        </p:txBody>
      </p:sp>
    </p:spTree>
    <p:extLst>
      <p:ext uri="{BB962C8B-B14F-4D97-AF65-F5344CB8AC3E}">
        <p14:creationId xmlns:p14="http://schemas.microsoft.com/office/powerpoint/2010/main" val="3654717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4EDD-E215-40FD-A22E-A075D19F47B3}"/>
              </a:ext>
            </a:extLst>
          </p:cNvPr>
          <p:cNvSpPr>
            <a:spLocks noGrp="1"/>
          </p:cNvSpPr>
          <p:nvPr>
            <p:ph type="title"/>
          </p:nvPr>
        </p:nvSpPr>
        <p:spPr>
          <a:xfrm>
            <a:off x="926123" y="-74490"/>
            <a:ext cx="10515600" cy="1325563"/>
          </a:xfrm>
        </p:spPr>
        <p:txBody>
          <a:bodyPr>
            <a:normAutofit/>
          </a:bodyPr>
          <a:lstStyle/>
          <a:p>
            <a:pPr algn="ctr"/>
            <a:r>
              <a:rPr lang="en-GB" sz="4300" dirty="0">
                <a:latin typeface="+mn-lt"/>
              </a:rPr>
              <a:t>Observation as Assessment</a:t>
            </a:r>
            <a:endParaRPr lang="en-US" sz="4300" dirty="0">
              <a:latin typeface="+mn-lt"/>
            </a:endParaRPr>
          </a:p>
        </p:txBody>
      </p:sp>
      <p:sp>
        <p:nvSpPr>
          <p:cNvPr id="3" name="Content Placeholder 2">
            <a:extLst>
              <a:ext uri="{FF2B5EF4-FFF2-40B4-BE49-F238E27FC236}">
                <a16:creationId xmlns:a16="http://schemas.microsoft.com/office/drawing/2014/main" id="{3C1DD595-2B0A-4B0B-8F5C-25535E6A4D16}"/>
              </a:ext>
            </a:extLst>
          </p:cNvPr>
          <p:cNvSpPr>
            <a:spLocks noGrp="1"/>
          </p:cNvSpPr>
          <p:nvPr>
            <p:ph idx="1"/>
          </p:nvPr>
        </p:nvSpPr>
        <p:spPr>
          <a:xfrm>
            <a:off x="838200" y="1403141"/>
            <a:ext cx="10515600" cy="4351338"/>
          </a:xfrm>
        </p:spPr>
        <p:txBody>
          <a:bodyPr vert="horz" lIns="91440" tIns="45720" rIns="91440" bIns="45720" rtlCol="0" anchor="t">
            <a:normAutofit/>
          </a:bodyPr>
          <a:lstStyle/>
          <a:p>
            <a:pPr marL="0" indent="0" algn="just">
              <a:buNone/>
            </a:pPr>
            <a:r>
              <a:rPr lang="en-GB" dirty="0"/>
              <a:t>‘When we work with children, when we play and talk with them, when we watch them and everything they do, we are witnessing a fascinating and inspiring process: we are seeing young children learn. As we think about what we see, and try to understand it, we have embarked on the process that I call “assessment”. I am using the term to describe the ways in which, in our everyday practice, we </a:t>
            </a:r>
            <a:r>
              <a:rPr lang="en-GB" b="1" dirty="0"/>
              <a:t>observe children’s learning</a:t>
            </a:r>
            <a:r>
              <a:rPr lang="en-GB" dirty="0"/>
              <a:t>, strive to understand it, and then put our understanding to good use.’</a:t>
            </a:r>
            <a:endParaRPr lang="en-US" dirty="0">
              <a:ea typeface="Calibri" panose="020F0502020204030204"/>
              <a:cs typeface="Calibri" panose="020F0502020204030204"/>
            </a:endParaRPr>
          </a:p>
          <a:p>
            <a:pPr marL="0" indent="0">
              <a:buNone/>
            </a:pPr>
            <a:endParaRPr lang="en-GB">
              <a:ea typeface="Calibri"/>
              <a:cs typeface="Calibri"/>
            </a:endParaRPr>
          </a:p>
          <a:p>
            <a:pPr marL="0" indent="0">
              <a:buNone/>
            </a:pPr>
            <a:endParaRPr lang="en-GB" b="1" dirty="0">
              <a:ea typeface="Calibri"/>
              <a:cs typeface="Calibri"/>
            </a:endParaRPr>
          </a:p>
        </p:txBody>
      </p:sp>
      <p:sp>
        <p:nvSpPr>
          <p:cNvPr id="5" name="Rounded Rectangle 10">
            <a:extLst>
              <a:ext uri="{FF2B5EF4-FFF2-40B4-BE49-F238E27FC236}">
                <a16:creationId xmlns:a16="http://schemas.microsoft.com/office/drawing/2014/main" id="{F7A1408F-BAD9-44DE-9D60-8DA833A8020D}"/>
              </a:ext>
            </a:extLst>
          </p:cNvPr>
          <p:cNvSpPr/>
          <p:nvPr/>
        </p:nvSpPr>
        <p:spPr>
          <a:xfrm>
            <a:off x="434475" y="1061771"/>
            <a:ext cx="11443386" cy="374052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
        <p:nvSpPr>
          <p:cNvPr id="6" name="TextBox 5">
            <a:extLst>
              <a:ext uri="{FF2B5EF4-FFF2-40B4-BE49-F238E27FC236}">
                <a16:creationId xmlns:a16="http://schemas.microsoft.com/office/drawing/2014/main" id="{3A133052-C015-4B7F-5E89-B6718F74C382}"/>
              </a:ext>
            </a:extLst>
          </p:cNvPr>
          <p:cNvSpPr txBox="1"/>
          <p:nvPr/>
        </p:nvSpPr>
        <p:spPr>
          <a:xfrm>
            <a:off x="4393721" y="4968816"/>
            <a:ext cx="34189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t>Drummond, 1993:13</a:t>
            </a:r>
            <a:endParaRPr lang="en-US" dirty="0"/>
          </a:p>
        </p:txBody>
      </p:sp>
      <p:pic>
        <p:nvPicPr>
          <p:cNvPr id="4" name="Picture 3" descr="Assessment. Chart With Keywords And ...">
            <a:extLst>
              <a:ext uri="{FF2B5EF4-FFF2-40B4-BE49-F238E27FC236}">
                <a16:creationId xmlns:a16="http://schemas.microsoft.com/office/drawing/2014/main" id="{11ADAC0D-CFEB-F433-03C0-E8051B4FF722}"/>
              </a:ext>
            </a:extLst>
          </p:cNvPr>
          <p:cNvPicPr>
            <a:picLocks noChangeAspect="1"/>
          </p:cNvPicPr>
          <p:nvPr/>
        </p:nvPicPr>
        <p:blipFill>
          <a:blip r:embed="rId3"/>
          <a:srcRect t="256" r="3448" b="-402"/>
          <a:stretch/>
        </p:blipFill>
        <p:spPr>
          <a:xfrm>
            <a:off x="9506309" y="4967482"/>
            <a:ext cx="2366218" cy="1749211"/>
          </a:xfrm>
          <a:prstGeom prst="rect">
            <a:avLst/>
          </a:prstGeom>
        </p:spPr>
      </p:pic>
      <p:pic>
        <p:nvPicPr>
          <p:cNvPr id="7" name="Picture 6" descr="Observation Clip Art Observations ...">
            <a:extLst>
              <a:ext uri="{FF2B5EF4-FFF2-40B4-BE49-F238E27FC236}">
                <a16:creationId xmlns:a16="http://schemas.microsoft.com/office/drawing/2014/main" id="{5F0E2773-4268-4874-96CD-710A8C605464}"/>
              </a:ext>
            </a:extLst>
          </p:cNvPr>
          <p:cNvPicPr>
            <a:picLocks noChangeAspect="1"/>
          </p:cNvPicPr>
          <p:nvPr/>
        </p:nvPicPr>
        <p:blipFill>
          <a:blip r:embed="rId4"/>
          <a:srcRect l="9160" t="-32" r="12977" b="1230"/>
          <a:stretch/>
        </p:blipFill>
        <p:spPr>
          <a:xfrm>
            <a:off x="318998" y="5226947"/>
            <a:ext cx="1473490" cy="1489044"/>
          </a:xfrm>
          <a:prstGeom prst="rect">
            <a:avLst/>
          </a:prstGeom>
        </p:spPr>
      </p:pic>
    </p:spTree>
    <p:extLst>
      <p:ext uri="{BB962C8B-B14F-4D97-AF65-F5344CB8AC3E}">
        <p14:creationId xmlns:p14="http://schemas.microsoft.com/office/powerpoint/2010/main" val="805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E357-B6BF-4401-BA0C-396E9BC54850}"/>
              </a:ext>
            </a:extLst>
          </p:cNvPr>
          <p:cNvSpPr>
            <a:spLocks noGrp="1"/>
          </p:cNvSpPr>
          <p:nvPr>
            <p:ph type="title"/>
          </p:nvPr>
        </p:nvSpPr>
        <p:spPr>
          <a:xfrm>
            <a:off x="838722" y="177435"/>
            <a:ext cx="10515600" cy="1325563"/>
          </a:xfrm>
        </p:spPr>
        <p:txBody>
          <a:bodyPr/>
          <a:lstStyle/>
          <a:p>
            <a:pPr algn="ctr"/>
            <a:r>
              <a:rPr lang="en-GB" dirty="0">
                <a:latin typeface="+mn-lt"/>
              </a:rPr>
              <a:t>Reflecting on Observations</a:t>
            </a:r>
            <a:endParaRPr lang="en-US" dirty="0">
              <a:latin typeface="+mn-lt"/>
            </a:endParaRPr>
          </a:p>
        </p:txBody>
      </p:sp>
      <p:sp>
        <p:nvSpPr>
          <p:cNvPr id="3" name="Content Placeholder 2">
            <a:extLst>
              <a:ext uri="{FF2B5EF4-FFF2-40B4-BE49-F238E27FC236}">
                <a16:creationId xmlns:a16="http://schemas.microsoft.com/office/drawing/2014/main" id="{B893EEF1-B551-43F6-8A41-9EFBE7354DBC}"/>
              </a:ext>
            </a:extLst>
          </p:cNvPr>
          <p:cNvSpPr>
            <a:spLocks noGrp="1"/>
          </p:cNvSpPr>
          <p:nvPr>
            <p:ph idx="1"/>
          </p:nvPr>
        </p:nvSpPr>
        <p:spPr>
          <a:xfrm>
            <a:off x="689754" y="1928832"/>
            <a:ext cx="10817923" cy="3026314"/>
          </a:xfrm>
        </p:spPr>
        <p:txBody>
          <a:bodyPr vert="horz" lIns="91440" tIns="45720" rIns="91440" bIns="45720" rtlCol="0" anchor="t">
            <a:normAutofit/>
          </a:bodyPr>
          <a:lstStyle/>
          <a:p>
            <a:pPr marL="0" lvl="0" indent="0" algn="l" rtl="0">
              <a:spcBef>
                <a:spcPts val="0"/>
              </a:spcBef>
              <a:spcAft>
                <a:spcPts val="0"/>
              </a:spcAft>
              <a:buClr>
                <a:schemeClr val="dk1"/>
              </a:buClr>
              <a:buSzPts val="1100"/>
              <a:buFont typeface="Arial"/>
              <a:buNone/>
            </a:pPr>
            <a:endParaRPr lang="en-GB">
              <a:solidFill>
                <a:schemeClr val="dk1"/>
              </a:solidFill>
              <a:ea typeface="Calibri"/>
              <a:cs typeface="Calibri"/>
              <a:sym typeface="Calibri"/>
            </a:endParaRPr>
          </a:p>
          <a:p>
            <a:pPr marL="0" indent="0">
              <a:spcBef>
                <a:spcPts val="0"/>
              </a:spcBef>
              <a:buClr>
                <a:schemeClr val="dk1"/>
              </a:buClr>
              <a:buSzPts val="1100"/>
              <a:buNone/>
            </a:pPr>
            <a:r>
              <a:rPr lang="en-GB" dirty="0">
                <a:solidFill>
                  <a:schemeClr val="dk1"/>
                </a:solidFill>
                <a:ea typeface="Calibri"/>
                <a:cs typeface="Calibri"/>
                <a:sym typeface="Calibri"/>
              </a:rPr>
              <a:t>‘Some of our observations will be written down, but there will be other things that we have noticed and remembered during the day. Spending time reflecting on observations enables us to consider what children are interested in or curious about, what ideas they are exploring, or skills they are developing.’                          </a:t>
            </a:r>
            <a:endParaRPr lang="en-GB" dirty="0">
              <a:solidFill>
                <a:schemeClr val="dk1"/>
              </a:solidFill>
              <a:ea typeface="Calibri"/>
              <a:cs typeface="Calibri"/>
            </a:endParaRPr>
          </a:p>
          <a:p>
            <a:pPr marL="0" lvl="0" indent="0" algn="l" rtl="0">
              <a:spcBef>
                <a:spcPts val="0"/>
              </a:spcBef>
              <a:spcAft>
                <a:spcPts val="0"/>
              </a:spcAft>
              <a:buClr>
                <a:schemeClr val="dk1"/>
              </a:buClr>
              <a:buSzPts val="1100"/>
              <a:buFont typeface="Arial"/>
              <a:buNone/>
            </a:pPr>
            <a:endParaRPr lang="en-GB" i="1">
              <a:solidFill>
                <a:schemeClr val="dk1"/>
              </a:solidFill>
              <a:ea typeface="Calibri"/>
              <a:cs typeface="Calibri"/>
            </a:endParaRPr>
          </a:p>
          <a:p>
            <a:pPr lvl="0" algn="l" rtl="0">
              <a:spcAft>
                <a:spcPts val="0"/>
              </a:spcAft>
            </a:pPr>
            <a:endParaRPr lang="en-GB"/>
          </a:p>
        </p:txBody>
      </p:sp>
      <p:sp>
        <p:nvSpPr>
          <p:cNvPr id="8" name="Rounded Rectangle 10">
            <a:extLst>
              <a:ext uri="{FF2B5EF4-FFF2-40B4-BE49-F238E27FC236}">
                <a16:creationId xmlns:a16="http://schemas.microsoft.com/office/drawing/2014/main" id="{E80398F6-8FD7-79B1-4AC7-9CEA2505A2A2}"/>
              </a:ext>
            </a:extLst>
          </p:cNvPr>
          <p:cNvSpPr/>
          <p:nvPr/>
        </p:nvSpPr>
        <p:spPr>
          <a:xfrm>
            <a:off x="376967" y="2125694"/>
            <a:ext cx="11443386" cy="2590332"/>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
        <p:nvSpPr>
          <p:cNvPr id="5" name="TextBox 4">
            <a:extLst>
              <a:ext uri="{FF2B5EF4-FFF2-40B4-BE49-F238E27FC236}">
                <a16:creationId xmlns:a16="http://schemas.microsoft.com/office/drawing/2014/main" id="{A1CB6D0F-5C64-C43A-039B-97C0225F41F9}"/>
              </a:ext>
            </a:extLst>
          </p:cNvPr>
          <p:cNvSpPr txBox="1"/>
          <p:nvPr/>
        </p:nvSpPr>
        <p:spPr>
          <a:xfrm>
            <a:off x="3200400" y="4968815"/>
            <a:ext cx="5805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Realising the Ambition, 2020: 66</a:t>
            </a:r>
            <a:endParaRPr lang="en-US"/>
          </a:p>
        </p:txBody>
      </p:sp>
      <p:pic>
        <p:nvPicPr>
          <p:cNvPr id="7" name="Picture 6" descr="Vektor Stok Minimalistic Illustration ...">
            <a:extLst>
              <a:ext uri="{FF2B5EF4-FFF2-40B4-BE49-F238E27FC236}">
                <a16:creationId xmlns:a16="http://schemas.microsoft.com/office/drawing/2014/main" id="{375CDB39-6A54-CE4F-3551-31E1BB1D10DA}"/>
              </a:ext>
            </a:extLst>
          </p:cNvPr>
          <p:cNvPicPr>
            <a:picLocks noChangeAspect="1"/>
          </p:cNvPicPr>
          <p:nvPr/>
        </p:nvPicPr>
        <p:blipFill>
          <a:blip r:embed="rId3"/>
          <a:srcRect r="524" b="11207"/>
          <a:stretch/>
        </p:blipFill>
        <p:spPr>
          <a:xfrm>
            <a:off x="-5751" y="5384770"/>
            <a:ext cx="2728839" cy="1480072"/>
          </a:xfrm>
          <a:prstGeom prst="rect">
            <a:avLst/>
          </a:prstGeom>
        </p:spPr>
      </p:pic>
      <p:pic>
        <p:nvPicPr>
          <p:cNvPr id="9" name="Picture 8" descr="How are you living your values today ...">
            <a:extLst>
              <a:ext uri="{FF2B5EF4-FFF2-40B4-BE49-F238E27FC236}">
                <a16:creationId xmlns:a16="http://schemas.microsoft.com/office/drawing/2014/main" id="{80673164-D1CF-0A59-4F55-D765CD8BBAC4}"/>
              </a:ext>
            </a:extLst>
          </p:cNvPr>
          <p:cNvPicPr>
            <a:picLocks noChangeAspect="1"/>
          </p:cNvPicPr>
          <p:nvPr/>
        </p:nvPicPr>
        <p:blipFill>
          <a:blip r:embed="rId4"/>
          <a:srcRect l="15300" t="1109" r="585" b="820"/>
          <a:stretch/>
        </p:blipFill>
        <p:spPr>
          <a:xfrm>
            <a:off x="9976538" y="4966926"/>
            <a:ext cx="2203267" cy="1709466"/>
          </a:xfrm>
          <a:prstGeom prst="rect">
            <a:avLst/>
          </a:prstGeom>
        </p:spPr>
      </p:pic>
    </p:spTree>
    <p:extLst>
      <p:ext uri="{BB962C8B-B14F-4D97-AF65-F5344CB8AC3E}">
        <p14:creationId xmlns:p14="http://schemas.microsoft.com/office/powerpoint/2010/main" val="331380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7A62AE-13E4-2C7C-00D3-8B76D8B33D33}"/>
              </a:ext>
            </a:extLst>
          </p:cNvPr>
          <p:cNvSpPr txBox="1"/>
          <p:nvPr/>
        </p:nvSpPr>
        <p:spPr>
          <a:xfrm>
            <a:off x="4781909" y="281796"/>
            <a:ext cx="412342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t>Round Up...</a:t>
            </a:r>
            <a:endParaRPr lang="en-GB" sz="4400" dirty="0">
              <a:ea typeface="Calibri"/>
              <a:cs typeface="Calibri"/>
            </a:endParaRPr>
          </a:p>
        </p:txBody>
      </p:sp>
      <p:sp>
        <p:nvSpPr>
          <p:cNvPr id="7" name="TextBox 6">
            <a:extLst>
              <a:ext uri="{FF2B5EF4-FFF2-40B4-BE49-F238E27FC236}">
                <a16:creationId xmlns:a16="http://schemas.microsoft.com/office/drawing/2014/main" id="{3ACB1C99-9CD7-4571-30E9-3F5A198B8B22}"/>
              </a:ext>
            </a:extLst>
          </p:cNvPr>
          <p:cNvSpPr txBox="1"/>
          <p:nvPr/>
        </p:nvSpPr>
        <p:spPr>
          <a:xfrm>
            <a:off x="34123" y="3556532"/>
            <a:ext cx="4142232" cy="3253330"/>
          </a:xfrm>
          <a:prstGeom prst="star6">
            <a:avLst/>
          </a:prstGeom>
          <a:noFill/>
          <a:ln w="38100">
            <a:solidFill>
              <a:srgbClr val="00B0F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F2C05D-8E61-6E77-4658-A3B6D1198EAC}"/>
              </a:ext>
            </a:extLst>
          </p:cNvPr>
          <p:cNvSpPr txBox="1"/>
          <p:nvPr/>
        </p:nvSpPr>
        <p:spPr>
          <a:xfrm>
            <a:off x="7424084" y="149099"/>
            <a:ext cx="4415403" cy="3799667"/>
          </a:xfrm>
          <a:prstGeom prst="star6">
            <a:avLst/>
          </a:prstGeom>
          <a:noFill/>
          <a:ln w="38100">
            <a:solidFill>
              <a:srgbClr val="00B0F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58C6803-1296-4C8E-1247-EDBF5FA1E0C8}"/>
              </a:ext>
            </a:extLst>
          </p:cNvPr>
          <p:cNvSpPr txBox="1"/>
          <p:nvPr/>
        </p:nvSpPr>
        <p:spPr>
          <a:xfrm>
            <a:off x="7927291" y="3714683"/>
            <a:ext cx="4170987" cy="2994537"/>
          </a:xfrm>
          <a:prstGeom prst="star6">
            <a:avLst/>
          </a:prstGeom>
          <a:noFill/>
          <a:ln w="38100">
            <a:solidFill>
              <a:srgbClr val="00B0F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10A3A30-FA8C-27FD-B768-1E75029897CD}"/>
              </a:ext>
            </a:extLst>
          </p:cNvPr>
          <p:cNvSpPr txBox="1"/>
          <p:nvPr/>
        </p:nvSpPr>
        <p:spPr>
          <a:xfrm>
            <a:off x="695481" y="278494"/>
            <a:ext cx="4084723" cy="3353971"/>
          </a:xfrm>
          <a:prstGeom prst="star6">
            <a:avLst/>
          </a:prstGeom>
          <a:noFill/>
          <a:ln w="38100">
            <a:solidFill>
              <a:srgbClr val="00B0F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i="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22217C6-CBD5-A37B-2502-DB67485E9D9D}"/>
              </a:ext>
            </a:extLst>
          </p:cNvPr>
          <p:cNvSpPr txBox="1"/>
          <p:nvPr/>
        </p:nvSpPr>
        <p:spPr>
          <a:xfrm>
            <a:off x="1411630" y="1219427"/>
            <a:ext cx="286752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Keep an open mind; don't predetermine the outcome of an observation</a:t>
            </a:r>
          </a:p>
        </p:txBody>
      </p:sp>
      <p:sp>
        <p:nvSpPr>
          <p:cNvPr id="3" name="TextBox 2">
            <a:extLst>
              <a:ext uri="{FF2B5EF4-FFF2-40B4-BE49-F238E27FC236}">
                <a16:creationId xmlns:a16="http://schemas.microsoft.com/office/drawing/2014/main" id="{F2147D92-43FD-C1E5-F2EC-EB31802421F2}"/>
              </a:ext>
            </a:extLst>
          </p:cNvPr>
          <p:cNvSpPr txBox="1"/>
          <p:nvPr/>
        </p:nvSpPr>
        <p:spPr>
          <a:xfrm>
            <a:off x="7967705" y="1090030"/>
            <a:ext cx="33132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Ensure your observations are ethical and are respectful of children's voice and their rights</a:t>
            </a:r>
          </a:p>
        </p:txBody>
      </p:sp>
      <p:sp>
        <p:nvSpPr>
          <p:cNvPr id="5" name="TextBox 4">
            <a:extLst>
              <a:ext uri="{FF2B5EF4-FFF2-40B4-BE49-F238E27FC236}">
                <a16:creationId xmlns:a16="http://schemas.microsoft.com/office/drawing/2014/main" id="{38BB4B42-D445-6B42-9B41-C78AEEDC11BB}"/>
              </a:ext>
            </a:extLst>
          </p:cNvPr>
          <p:cNvSpPr txBox="1"/>
          <p:nvPr/>
        </p:nvSpPr>
        <p:spPr>
          <a:xfrm>
            <a:off x="448346" y="4756256"/>
            <a:ext cx="33132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Effectively observe by using </a:t>
            </a:r>
            <a:r>
              <a:rPr lang="en-US" sz="2400" b="1" dirty="0">
                <a:ea typeface="Calibri"/>
                <a:cs typeface="Calibri"/>
              </a:rPr>
              <a:t>Notice, Analyse, Act</a:t>
            </a:r>
          </a:p>
        </p:txBody>
      </p:sp>
      <p:sp>
        <p:nvSpPr>
          <p:cNvPr id="6" name="TextBox 5">
            <a:extLst>
              <a:ext uri="{FF2B5EF4-FFF2-40B4-BE49-F238E27FC236}">
                <a16:creationId xmlns:a16="http://schemas.microsoft.com/office/drawing/2014/main" id="{2A8BB1BF-E87D-4DDA-BBAC-6E8C22FAC12A}"/>
              </a:ext>
            </a:extLst>
          </p:cNvPr>
          <p:cNvSpPr txBox="1"/>
          <p:nvPr/>
        </p:nvSpPr>
        <p:spPr>
          <a:xfrm>
            <a:off x="8355893" y="4655614"/>
            <a:ext cx="33132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Use effective questioning to deepen the quality of observations </a:t>
            </a:r>
          </a:p>
        </p:txBody>
      </p:sp>
      <p:sp>
        <p:nvSpPr>
          <p:cNvPr id="11" name="TextBox 10">
            <a:extLst>
              <a:ext uri="{FF2B5EF4-FFF2-40B4-BE49-F238E27FC236}">
                <a16:creationId xmlns:a16="http://schemas.microsoft.com/office/drawing/2014/main" id="{FD669F75-8A68-D012-BFA8-FB808B4C2C26}"/>
              </a:ext>
            </a:extLst>
          </p:cNvPr>
          <p:cNvSpPr txBox="1"/>
          <p:nvPr/>
        </p:nvSpPr>
        <p:spPr>
          <a:xfrm>
            <a:off x="4174801" y="2780154"/>
            <a:ext cx="4084723" cy="3353971"/>
          </a:xfrm>
          <a:prstGeom prst="star6">
            <a:avLst/>
          </a:prstGeom>
          <a:noFill/>
          <a:ln w="38100">
            <a:solidFill>
              <a:srgbClr val="00B0F0"/>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sz="2000"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B119ABC-00AF-9CD7-4F97-2F9940027C93}"/>
              </a:ext>
            </a:extLst>
          </p:cNvPr>
          <p:cNvSpPr txBox="1"/>
          <p:nvPr/>
        </p:nvSpPr>
        <p:spPr>
          <a:xfrm>
            <a:off x="4689666" y="3721086"/>
            <a:ext cx="30544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Calibri"/>
                <a:cs typeface="Calibri"/>
              </a:rPr>
              <a:t>Make use of benchmarks to ensure challenge and progression</a:t>
            </a:r>
          </a:p>
        </p:txBody>
      </p:sp>
    </p:spTree>
    <p:extLst>
      <p:ext uri="{BB962C8B-B14F-4D97-AF65-F5344CB8AC3E}">
        <p14:creationId xmlns:p14="http://schemas.microsoft.com/office/powerpoint/2010/main" val="118482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532" y="2289451"/>
            <a:ext cx="10633257" cy="2862322"/>
          </a:xfrm>
          <a:prstGeom prst="rect">
            <a:avLst/>
          </a:prstGeom>
        </p:spPr>
        <p:txBody>
          <a:bodyPr wrap="square">
            <a:spAutoFit/>
          </a:bodyPr>
          <a:lstStyle/>
          <a:p>
            <a:pPr algn="ctr"/>
            <a:r>
              <a:rPr lang="en-GB" sz="3600" dirty="0">
                <a:solidFill>
                  <a:srgbClr val="00ABB5"/>
                </a:solidFill>
              </a:rPr>
              <a:t>Thank you for your time.</a:t>
            </a:r>
          </a:p>
          <a:p>
            <a:pPr algn="ctr"/>
            <a:r>
              <a:rPr lang="en-GB" sz="3600" dirty="0">
                <a:solidFill>
                  <a:srgbClr val="00ABB5"/>
                </a:solidFill>
              </a:rPr>
              <a:t>Please get in touch with any questions/feedback! </a:t>
            </a:r>
            <a:r>
              <a:rPr lang="en-GB" sz="3600" dirty="0">
                <a:solidFill>
                  <a:srgbClr val="00ABB5"/>
                </a:solidFill>
                <a:sym typeface="Wingdings" panose="05000000000000000000" pitchFamily="2" charset="2"/>
              </a:rPr>
              <a:t></a:t>
            </a:r>
            <a:endParaRPr lang="en-GB" sz="3600" dirty="0">
              <a:solidFill>
                <a:srgbClr val="00ABB5"/>
              </a:solidFill>
            </a:endParaRPr>
          </a:p>
          <a:p>
            <a:endParaRPr lang="en-GB" sz="2400">
              <a:solidFill>
                <a:srgbClr val="00ABB5"/>
              </a:solidFill>
            </a:endParaRPr>
          </a:p>
          <a:p>
            <a:endParaRPr lang="en-GB" sz="2400">
              <a:solidFill>
                <a:srgbClr val="00ABB5"/>
              </a:solidFill>
            </a:endParaRPr>
          </a:p>
          <a:p>
            <a:endParaRPr lang="en-GB" sz="2400">
              <a:solidFill>
                <a:srgbClr val="00ABB5"/>
              </a:solidFill>
            </a:endParaRPr>
          </a:p>
          <a:p>
            <a:endParaRPr lang="en-US" sz="3600"/>
          </a:p>
        </p:txBody>
      </p:sp>
      <p:sp>
        <p:nvSpPr>
          <p:cNvPr id="9"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Arial Bold"/>
              </a:rPr>
              <a:t>For Scotland's learners, with Scotland's educators</a:t>
            </a:r>
            <a:endParaRPr lang="en-GB" sz="1200" dirty="0">
              <a:solidFill>
                <a:srgbClr val="595959"/>
              </a:solidFill>
              <a:effectLst/>
              <a:latin typeface="Arial Bold"/>
              <a:ea typeface="ＭＳ 明朝"/>
              <a:cs typeface="Arial Bold"/>
            </a:endParaRPr>
          </a:p>
        </p:txBody>
      </p:sp>
      <p:pic>
        <p:nvPicPr>
          <p:cNvPr id="8"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2322" y="3986811"/>
            <a:ext cx="27368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Twitter Goes Dark and Launches New Logo '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5" y="5853463"/>
            <a:ext cx="1428750" cy="800100"/>
          </a:xfrm>
          <a:prstGeom prst="rect">
            <a:avLst/>
          </a:prstGeom>
        </p:spPr>
      </p:pic>
      <p:sp>
        <p:nvSpPr>
          <p:cNvPr id="5" name="Rectangle 4"/>
          <p:cNvSpPr/>
          <p:nvPr/>
        </p:nvSpPr>
        <p:spPr>
          <a:xfrm>
            <a:off x="1912401" y="5991903"/>
            <a:ext cx="2537361" cy="523220"/>
          </a:xfrm>
          <a:prstGeom prst="rect">
            <a:avLst/>
          </a:prstGeom>
        </p:spPr>
        <p:txBody>
          <a:bodyPr wrap="none">
            <a:spAutoFit/>
          </a:bodyPr>
          <a:lstStyle/>
          <a:p>
            <a:r>
              <a:rPr lang="en-GB" sz="2800" dirty="0">
                <a:solidFill>
                  <a:srgbClr val="00ABB5"/>
                </a:solidFill>
              </a:rPr>
              <a:t>@miss_mcateer</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291" y="4597968"/>
            <a:ext cx="1582434" cy="886163"/>
          </a:xfrm>
          <a:prstGeom prst="rect">
            <a:avLst/>
          </a:prstGeom>
        </p:spPr>
      </p:pic>
      <p:sp>
        <p:nvSpPr>
          <p:cNvPr id="10" name="Rectangle 9"/>
          <p:cNvSpPr/>
          <p:nvPr/>
        </p:nvSpPr>
        <p:spPr>
          <a:xfrm>
            <a:off x="1918785" y="4595025"/>
            <a:ext cx="7212723" cy="1384995"/>
          </a:xfrm>
          <a:prstGeom prst="rect">
            <a:avLst/>
          </a:prstGeom>
        </p:spPr>
        <p:txBody>
          <a:bodyPr wrap="square" lIns="91440" tIns="45720" rIns="91440" bIns="45720" anchor="t">
            <a:spAutoFit/>
          </a:bodyPr>
          <a:lstStyle/>
          <a:p>
            <a:r>
              <a:rPr lang="en-GB" sz="2800" dirty="0">
                <a:solidFill>
                  <a:srgbClr val="00ABB5"/>
                </a:solidFill>
                <a:hlinkClick r:id="rId6"/>
              </a:rPr>
              <a:t>gw21mcateerellis@glowmail.org.uk</a:t>
            </a:r>
            <a:r>
              <a:rPr lang="en-GB" sz="2800" dirty="0">
                <a:solidFill>
                  <a:srgbClr val="00ABB5"/>
                </a:solidFill>
              </a:rPr>
              <a:t> </a:t>
            </a:r>
          </a:p>
          <a:p>
            <a:r>
              <a:rPr lang="en-GB" sz="2800" dirty="0">
                <a:solidFill>
                  <a:srgbClr val="00ABB5"/>
                </a:solidFill>
                <a:hlinkClick r:id="rId7"/>
              </a:rPr>
              <a:t>ellis.mcateer@st-ninians.inverclyde.sch.uk</a:t>
            </a:r>
            <a:endParaRPr lang="en-GB" sz="2800">
              <a:solidFill>
                <a:srgbClr val="00ABB5"/>
              </a:solidFill>
            </a:endParaRPr>
          </a:p>
          <a:p>
            <a:endParaRPr lang="en-GB" sz="2800" dirty="0">
              <a:solidFill>
                <a:srgbClr val="00ABB5"/>
              </a:solidFill>
              <a:ea typeface="Calibri"/>
              <a:cs typeface="Calibri"/>
            </a:endParaRPr>
          </a:p>
        </p:txBody>
      </p:sp>
      <p:pic>
        <p:nvPicPr>
          <p:cNvPr id="11" name="Picture 10" descr="A blue text on a white background&#10;&#10;Description automatically generated">
            <a:extLst>
              <a:ext uri="{FF2B5EF4-FFF2-40B4-BE49-F238E27FC236}">
                <a16:creationId xmlns:a16="http://schemas.microsoft.com/office/drawing/2014/main" id="{F49FE5C2-4E20-56D8-780E-ACC9AA1DF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7915" y="6457"/>
            <a:ext cx="6748321" cy="1325563"/>
          </a:xfrm>
          <a:prstGeom prst="rect">
            <a:avLst/>
          </a:prstGeom>
        </p:spPr>
      </p:pic>
    </p:spTree>
    <p:extLst>
      <p:ext uri="{BB962C8B-B14F-4D97-AF65-F5344CB8AC3E}">
        <p14:creationId xmlns:p14="http://schemas.microsoft.com/office/powerpoint/2010/main" val="192906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E5A4B-6CDF-B90D-D5EC-2EC3C9CC73E0}"/>
              </a:ext>
            </a:extLst>
          </p:cNvPr>
          <p:cNvSpPr txBox="1"/>
          <p:nvPr/>
        </p:nvSpPr>
        <p:spPr>
          <a:xfrm>
            <a:off x="1789646" y="2033336"/>
            <a:ext cx="893545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latin typeface="Arial"/>
              </a:rPr>
              <a:t>“Children approach their learning with wide eyes and open minds, so their educators too need wide eyes and open minds to see clearly and to understand what they see.”</a:t>
            </a:r>
            <a:endParaRPr lang="en-US" sz="2800" dirty="0"/>
          </a:p>
        </p:txBody>
      </p:sp>
      <p:pic>
        <p:nvPicPr>
          <p:cNvPr id="5" name="Picture 4">
            <a:extLst>
              <a:ext uri="{FF2B5EF4-FFF2-40B4-BE49-F238E27FC236}">
                <a16:creationId xmlns:a16="http://schemas.microsoft.com/office/drawing/2014/main" id="{A220D0C9-3A39-97D4-93CC-5F139476F124}"/>
              </a:ext>
            </a:extLst>
          </p:cNvPr>
          <p:cNvPicPr>
            <a:picLocks noChangeAspect="1"/>
          </p:cNvPicPr>
          <p:nvPr/>
        </p:nvPicPr>
        <p:blipFill>
          <a:blip r:embed="rId3"/>
          <a:stretch>
            <a:fillRect/>
          </a:stretch>
        </p:blipFill>
        <p:spPr>
          <a:xfrm>
            <a:off x="902620" y="3919789"/>
            <a:ext cx="9344025" cy="590550"/>
          </a:xfrm>
          <a:prstGeom prst="rect">
            <a:avLst/>
          </a:prstGeom>
        </p:spPr>
      </p:pic>
      <p:sp>
        <p:nvSpPr>
          <p:cNvPr id="9" name="Rounded Rectangle 10">
            <a:extLst>
              <a:ext uri="{FF2B5EF4-FFF2-40B4-BE49-F238E27FC236}">
                <a16:creationId xmlns:a16="http://schemas.microsoft.com/office/drawing/2014/main" id="{45E2C3AF-8EA2-AA7F-AE00-51C6E43ECEE1}"/>
              </a:ext>
            </a:extLst>
          </p:cNvPr>
          <p:cNvSpPr/>
          <p:nvPr/>
        </p:nvSpPr>
        <p:spPr>
          <a:xfrm>
            <a:off x="1533359" y="1916391"/>
            <a:ext cx="9446144" cy="1930487"/>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pic>
        <p:nvPicPr>
          <p:cNvPr id="2" name="Picture 1" descr="Idea Innovation Creativity Concept Open ...">
            <a:extLst>
              <a:ext uri="{FF2B5EF4-FFF2-40B4-BE49-F238E27FC236}">
                <a16:creationId xmlns:a16="http://schemas.microsoft.com/office/drawing/2014/main" id="{8A3ED1CF-71EE-0E40-329D-435D311E0FC4}"/>
              </a:ext>
            </a:extLst>
          </p:cNvPr>
          <p:cNvPicPr>
            <a:picLocks noChangeAspect="1"/>
          </p:cNvPicPr>
          <p:nvPr/>
        </p:nvPicPr>
        <p:blipFill>
          <a:blip r:embed="rId4"/>
          <a:srcRect t="-775" r="10400" b="8527"/>
          <a:stretch/>
        </p:blipFill>
        <p:spPr>
          <a:xfrm>
            <a:off x="10362294" y="2504"/>
            <a:ext cx="1613178" cy="1715128"/>
          </a:xfrm>
          <a:prstGeom prst="rect">
            <a:avLst/>
          </a:prstGeom>
        </p:spPr>
      </p:pic>
      <p:pic>
        <p:nvPicPr>
          <p:cNvPr id="3" name="Picture 2" descr="Keep Open Mind Stock Illustrations – 70 ...">
            <a:extLst>
              <a:ext uri="{FF2B5EF4-FFF2-40B4-BE49-F238E27FC236}">
                <a16:creationId xmlns:a16="http://schemas.microsoft.com/office/drawing/2014/main" id="{748B3807-462E-7E7C-0287-0454C83FB3D8}"/>
              </a:ext>
            </a:extLst>
          </p:cNvPr>
          <p:cNvPicPr>
            <a:picLocks noChangeAspect="1"/>
          </p:cNvPicPr>
          <p:nvPr/>
        </p:nvPicPr>
        <p:blipFill>
          <a:blip r:embed="rId5"/>
          <a:srcRect t="-195" b="7143"/>
          <a:stretch/>
        </p:blipFill>
        <p:spPr>
          <a:xfrm>
            <a:off x="-132451" y="4351766"/>
            <a:ext cx="2205846" cy="2349318"/>
          </a:xfrm>
          <a:prstGeom prst="rect">
            <a:avLst/>
          </a:prstGeom>
        </p:spPr>
      </p:pic>
    </p:spTree>
    <p:extLst>
      <p:ext uri="{BB962C8B-B14F-4D97-AF65-F5344CB8AC3E}">
        <p14:creationId xmlns:p14="http://schemas.microsoft.com/office/powerpoint/2010/main" val="5794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A53B-781B-469D-8081-4770181D1303}"/>
              </a:ext>
            </a:extLst>
          </p:cNvPr>
          <p:cNvSpPr>
            <a:spLocks noGrp="1"/>
          </p:cNvSpPr>
          <p:nvPr>
            <p:ph type="title"/>
          </p:nvPr>
        </p:nvSpPr>
        <p:spPr>
          <a:xfrm>
            <a:off x="644236" y="143452"/>
            <a:ext cx="10515600" cy="1325563"/>
          </a:xfrm>
        </p:spPr>
        <p:txBody>
          <a:bodyPr>
            <a:normAutofit/>
          </a:bodyPr>
          <a:lstStyle/>
          <a:p>
            <a:pPr algn="ctr"/>
            <a:r>
              <a:rPr lang="en-GB" sz="4300" dirty="0">
                <a:latin typeface="+mn-lt"/>
              </a:rPr>
              <a:t>Observation enables us to:</a:t>
            </a:r>
          </a:p>
        </p:txBody>
      </p:sp>
      <p:sp>
        <p:nvSpPr>
          <p:cNvPr id="4" name="Rounded Rectangle 10">
            <a:extLst>
              <a:ext uri="{FF2B5EF4-FFF2-40B4-BE49-F238E27FC236}">
                <a16:creationId xmlns:a16="http://schemas.microsoft.com/office/drawing/2014/main" id="{A94DF44B-4E08-4A4A-980A-8DF8A0F76571}"/>
              </a:ext>
            </a:extLst>
          </p:cNvPr>
          <p:cNvSpPr/>
          <p:nvPr/>
        </p:nvSpPr>
        <p:spPr>
          <a:xfrm>
            <a:off x="642772" y="1721421"/>
            <a:ext cx="10800000" cy="906449"/>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800" dirty="0">
                <a:solidFill>
                  <a:schemeClr val="tx1"/>
                </a:solidFill>
              </a:rPr>
              <a:t>Gain knowledge of what the child </a:t>
            </a:r>
            <a:r>
              <a:rPr lang="en-GB" sz="2800" b="1" dirty="0">
                <a:solidFill>
                  <a:schemeClr val="tx1"/>
                </a:solidFill>
              </a:rPr>
              <a:t>can do </a:t>
            </a:r>
            <a:r>
              <a:rPr lang="en-GB" sz="2800" dirty="0">
                <a:solidFill>
                  <a:schemeClr val="tx1"/>
                </a:solidFill>
              </a:rPr>
              <a:t>and understand their </a:t>
            </a:r>
            <a:r>
              <a:rPr lang="en-GB" sz="2800" b="1" dirty="0">
                <a:solidFill>
                  <a:schemeClr val="tx1"/>
                </a:solidFill>
              </a:rPr>
              <a:t>strengths</a:t>
            </a:r>
            <a:r>
              <a:rPr lang="en-GB" sz="2800" dirty="0">
                <a:solidFill>
                  <a:schemeClr val="tx1">
                    <a:lumMod val="65000"/>
                    <a:lumOff val="35000"/>
                  </a:schemeClr>
                </a:solidFill>
              </a:rPr>
              <a:t>.</a:t>
            </a:r>
          </a:p>
        </p:txBody>
      </p:sp>
      <p:sp>
        <p:nvSpPr>
          <p:cNvPr id="5" name="Rounded Rectangle 11">
            <a:extLst>
              <a:ext uri="{FF2B5EF4-FFF2-40B4-BE49-F238E27FC236}">
                <a16:creationId xmlns:a16="http://schemas.microsoft.com/office/drawing/2014/main" id="{0F752D16-45AA-4F97-B9FF-2DF32357975B}"/>
              </a:ext>
            </a:extLst>
          </p:cNvPr>
          <p:cNvSpPr/>
          <p:nvPr/>
        </p:nvSpPr>
        <p:spPr>
          <a:xfrm>
            <a:off x="644436" y="3034976"/>
            <a:ext cx="10800000" cy="1078978"/>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800" dirty="0">
                <a:solidFill>
                  <a:schemeClr val="tx1"/>
                </a:solidFill>
              </a:rPr>
              <a:t>Appreciate </a:t>
            </a:r>
            <a:r>
              <a:rPr lang="en-GB" sz="2800" b="1" dirty="0">
                <a:solidFill>
                  <a:schemeClr val="tx1"/>
                </a:solidFill>
              </a:rPr>
              <a:t>what</a:t>
            </a:r>
            <a:r>
              <a:rPr lang="en-GB" sz="2800" dirty="0">
                <a:solidFill>
                  <a:schemeClr val="tx1"/>
                </a:solidFill>
              </a:rPr>
              <a:t> the child’s interests are and </a:t>
            </a:r>
            <a:r>
              <a:rPr lang="en-GB" sz="2800" b="1" dirty="0">
                <a:solidFill>
                  <a:schemeClr val="tx1"/>
                </a:solidFill>
              </a:rPr>
              <a:t>where</a:t>
            </a:r>
            <a:r>
              <a:rPr lang="en-GB" sz="2800" dirty="0">
                <a:solidFill>
                  <a:schemeClr val="tx1"/>
                </a:solidFill>
              </a:rPr>
              <a:t> they like to learn best.</a:t>
            </a:r>
          </a:p>
        </p:txBody>
      </p:sp>
      <p:sp>
        <p:nvSpPr>
          <p:cNvPr id="6" name="Rounded Rectangle 12">
            <a:extLst>
              <a:ext uri="{FF2B5EF4-FFF2-40B4-BE49-F238E27FC236}">
                <a16:creationId xmlns:a16="http://schemas.microsoft.com/office/drawing/2014/main" id="{68CD799C-C9FD-4863-B12B-ED30CB3B33DF}"/>
              </a:ext>
            </a:extLst>
          </p:cNvPr>
          <p:cNvSpPr/>
          <p:nvPr/>
        </p:nvSpPr>
        <p:spPr>
          <a:xfrm>
            <a:off x="642770" y="4402712"/>
            <a:ext cx="10800000" cy="791431"/>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800" dirty="0">
                <a:solidFill>
                  <a:schemeClr val="tx1"/>
                </a:solidFill>
              </a:rPr>
              <a:t>Understand how the child is </a:t>
            </a:r>
            <a:r>
              <a:rPr lang="en-GB" sz="2800" b="1" dirty="0">
                <a:solidFill>
                  <a:schemeClr val="tx1"/>
                </a:solidFill>
              </a:rPr>
              <a:t>disposed</a:t>
            </a:r>
            <a:r>
              <a:rPr lang="en-GB" sz="2800" dirty="0">
                <a:solidFill>
                  <a:schemeClr val="tx1"/>
                </a:solidFill>
              </a:rPr>
              <a:t> to learning.</a:t>
            </a:r>
          </a:p>
        </p:txBody>
      </p:sp>
      <p:sp>
        <p:nvSpPr>
          <p:cNvPr id="8" name="Rounded Rectangle 14">
            <a:extLst>
              <a:ext uri="{FF2B5EF4-FFF2-40B4-BE49-F238E27FC236}">
                <a16:creationId xmlns:a16="http://schemas.microsoft.com/office/drawing/2014/main" id="{B7412D82-BF7D-4B31-8ADC-6483FCB7B1E5}"/>
              </a:ext>
            </a:extLst>
          </p:cNvPr>
          <p:cNvSpPr/>
          <p:nvPr/>
        </p:nvSpPr>
        <p:spPr>
          <a:xfrm>
            <a:off x="642770" y="5586718"/>
            <a:ext cx="10800000" cy="791431"/>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800" dirty="0">
                <a:solidFill>
                  <a:schemeClr val="tx1"/>
                </a:solidFill>
              </a:rPr>
              <a:t>Assess the child’s </a:t>
            </a:r>
            <a:r>
              <a:rPr lang="en-GB" sz="2800" b="1" dirty="0">
                <a:solidFill>
                  <a:schemeClr val="tx1"/>
                </a:solidFill>
              </a:rPr>
              <a:t>knowledge </a:t>
            </a:r>
            <a:r>
              <a:rPr lang="en-GB" sz="2800" dirty="0">
                <a:solidFill>
                  <a:schemeClr val="tx1"/>
                </a:solidFill>
              </a:rPr>
              <a:t>and the </a:t>
            </a:r>
            <a:r>
              <a:rPr lang="en-GB" sz="2800" b="1" dirty="0">
                <a:solidFill>
                  <a:schemeClr val="tx1"/>
                </a:solidFill>
              </a:rPr>
              <a:t>progress </a:t>
            </a:r>
            <a:r>
              <a:rPr lang="en-GB" sz="2800" dirty="0">
                <a:solidFill>
                  <a:schemeClr val="tx1"/>
                </a:solidFill>
              </a:rPr>
              <a:t>they are making.</a:t>
            </a:r>
          </a:p>
        </p:txBody>
      </p:sp>
      <p:pic>
        <p:nvPicPr>
          <p:cNvPr id="3" name="Picture 2" descr="Green Check Mark Stock Illustrations ...">
            <a:extLst>
              <a:ext uri="{FF2B5EF4-FFF2-40B4-BE49-F238E27FC236}">
                <a16:creationId xmlns:a16="http://schemas.microsoft.com/office/drawing/2014/main" id="{7074ADB2-C506-6180-C595-53B1F582B764}"/>
              </a:ext>
            </a:extLst>
          </p:cNvPr>
          <p:cNvPicPr>
            <a:picLocks noChangeAspect="1"/>
          </p:cNvPicPr>
          <p:nvPr/>
        </p:nvPicPr>
        <p:blipFill>
          <a:blip r:embed="rId3"/>
          <a:srcRect l="8850" r="15471" b="12685"/>
          <a:stretch/>
        </p:blipFill>
        <p:spPr>
          <a:xfrm>
            <a:off x="10229042" y="-449"/>
            <a:ext cx="1230210" cy="1469556"/>
          </a:xfrm>
          <a:prstGeom prst="rect">
            <a:avLst/>
          </a:prstGeom>
        </p:spPr>
      </p:pic>
    </p:spTree>
    <p:extLst>
      <p:ext uri="{BB962C8B-B14F-4D97-AF65-F5344CB8AC3E}">
        <p14:creationId xmlns:p14="http://schemas.microsoft.com/office/powerpoint/2010/main" val="17594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A53B-781B-469D-8081-4770181D1303}"/>
              </a:ext>
            </a:extLst>
          </p:cNvPr>
          <p:cNvSpPr>
            <a:spLocks noGrp="1"/>
          </p:cNvSpPr>
          <p:nvPr>
            <p:ph type="title"/>
          </p:nvPr>
        </p:nvSpPr>
        <p:spPr>
          <a:xfrm>
            <a:off x="589477" y="146355"/>
            <a:ext cx="10515600" cy="1325563"/>
          </a:xfrm>
        </p:spPr>
        <p:txBody>
          <a:bodyPr/>
          <a:lstStyle/>
          <a:p>
            <a:pPr algn="ctr"/>
            <a:r>
              <a:rPr lang="en-GB" dirty="0">
                <a:latin typeface="+mn-lt"/>
              </a:rPr>
              <a:t>Noticing</a:t>
            </a:r>
            <a:endParaRPr lang="en-US" dirty="0"/>
          </a:p>
        </p:txBody>
      </p:sp>
      <p:sp>
        <p:nvSpPr>
          <p:cNvPr id="4" name="Rounded Rectangle 10">
            <a:extLst>
              <a:ext uri="{FF2B5EF4-FFF2-40B4-BE49-F238E27FC236}">
                <a16:creationId xmlns:a16="http://schemas.microsoft.com/office/drawing/2014/main" id="{A94DF44B-4E08-4A4A-980A-8DF8A0F76571}"/>
              </a:ext>
            </a:extLst>
          </p:cNvPr>
          <p:cNvSpPr/>
          <p:nvPr/>
        </p:nvSpPr>
        <p:spPr>
          <a:xfrm>
            <a:off x="658812" y="1480636"/>
            <a:ext cx="10800000" cy="86400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400" dirty="0">
                <a:solidFill>
                  <a:schemeClr val="tx1"/>
                </a:solidFill>
                <a:latin typeface="Arial"/>
                <a:cs typeface="Arial"/>
              </a:rPr>
              <a:t>Skilled practitioners observe all the time. They use observations to make </a:t>
            </a:r>
            <a:r>
              <a:rPr lang="en-GB" sz="2400" b="1" dirty="0">
                <a:solidFill>
                  <a:schemeClr val="tx1"/>
                </a:solidFill>
                <a:latin typeface="Arial"/>
                <a:cs typeface="Arial"/>
              </a:rPr>
              <a:t>accurate judgements</a:t>
            </a:r>
            <a:r>
              <a:rPr lang="en-GB" sz="2400" dirty="0">
                <a:solidFill>
                  <a:schemeClr val="tx1"/>
                </a:solidFill>
                <a:latin typeface="Arial"/>
                <a:cs typeface="Arial"/>
              </a:rPr>
              <a:t> about how to support children</a:t>
            </a:r>
            <a:r>
              <a:rPr lang="en-GB" altLang="en-US" sz="2400" dirty="0">
                <a:solidFill>
                  <a:schemeClr val="tx1"/>
                </a:solidFill>
                <a:latin typeface="Arial"/>
                <a:cs typeface="Arial"/>
              </a:rPr>
              <a:t>’</a:t>
            </a:r>
            <a:r>
              <a:rPr lang="en-GB" sz="2400" dirty="0">
                <a:solidFill>
                  <a:schemeClr val="tx1"/>
                </a:solidFill>
                <a:latin typeface="Arial"/>
                <a:cs typeface="Arial"/>
              </a:rPr>
              <a:t>s learning.</a:t>
            </a:r>
          </a:p>
        </p:txBody>
      </p:sp>
      <p:sp>
        <p:nvSpPr>
          <p:cNvPr id="5" name="Rounded Rectangle 11">
            <a:extLst>
              <a:ext uri="{FF2B5EF4-FFF2-40B4-BE49-F238E27FC236}">
                <a16:creationId xmlns:a16="http://schemas.microsoft.com/office/drawing/2014/main" id="{0F752D16-45AA-4F97-B9FF-2DF32357975B}"/>
              </a:ext>
            </a:extLst>
          </p:cNvPr>
          <p:cNvSpPr/>
          <p:nvPr/>
        </p:nvSpPr>
        <p:spPr>
          <a:xfrm>
            <a:off x="658812" y="2648409"/>
            <a:ext cx="10800000" cy="86400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lumMod val="60000"/>
                  <a:lumOff val="40000"/>
                </a:schemeClr>
              </a:buClr>
              <a:defRPr/>
            </a:pPr>
            <a:r>
              <a:rPr lang="en-GB" sz="2400" dirty="0">
                <a:solidFill>
                  <a:schemeClr val="tx1"/>
                </a:solidFill>
                <a:latin typeface="Arial" pitchFamily="34" charset="0"/>
                <a:cs typeface="Arial" pitchFamily="34" charset="0"/>
              </a:rPr>
              <a:t>Skilled practitioners continually carry-out informal observations. They notice the</a:t>
            </a:r>
            <a:r>
              <a:rPr lang="en-GB" sz="2400" b="1" dirty="0">
                <a:solidFill>
                  <a:schemeClr val="tx1"/>
                </a:solidFill>
                <a:latin typeface="Arial" pitchFamily="34" charset="0"/>
                <a:cs typeface="Arial" pitchFamily="34" charset="0"/>
              </a:rPr>
              <a:t> subtleties </a:t>
            </a:r>
            <a:r>
              <a:rPr lang="en-GB" sz="2400" dirty="0">
                <a:solidFill>
                  <a:schemeClr val="tx1"/>
                </a:solidFill>
                <a:latin typeface="Arial" pitchFamily="34" charset="0"/>
                <a:cs typeface="Arial" pitchFamily="34" charset="0"/>
              </a:rPr>
              <a:t>of what children are doing and saying.</a:t>
            </a:r>
            <a:endParaRPr lang="en-GB" sz="2400" dirty="0">
              <a:solidFill>
                <a:schemeClr val="tx1"/>
              </a:solidFill>
            </a:endParaRPr>
          </a:p>
        </p:txBody>
      </p:sp>
      <p:sp>
        <p:nvSpPr>
          <p:cNvPr id="6" name="Rounded Rectangle 12">
            <a:extLst>
              <a:ext uri="{FF2B5EF4-FFF2-40B4-BE49-F238E27FC236}">
                <a16:creationId xmlns:a16="http://schemas.microsoft.com/office/drawing/2014/main" id="{68CD799C-C9FD-4863-B12B-ED30CB3B33DF}"/>
              </a:ext>
            </a:extLst>
          </p:cNvPr>
          <p:cNvSpPr/>
          <p:nvPr/>
        </p:nvSpPr>
        <p:spPr>
          <a:xfrm>
            <a:off x="658812" y="3880351"/>
            <a:ext cx="10800000" cy="86400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lumMod val="60000"/>
                  <a:lumOff val="40000"/>
                </a:schemeClr>
              </a:buClr>
              <a:defRPr/>
            </a:pPr>
            <a:r>
              <a:rPr lang="en-GB" sz="2400" dirty="0">
                <a:solidFill>
                  <a:schemeClr val="tx1"/>
                </a:solidFill>
                <a:latin typeface="Arial" pitchFamily="34" charset="0"/>
                <a:cs typeface="Arial" pitchFamily="34" charset="0"/>
              </a:rPr>
              <a:t>This informal and on-going approach is an </a:t>
            </a:r>
            <a:r>
              <a:rPr lang="en-GB" sz="2400" b="1" dirty="0">
                <a:solidFill>
                  <a:schemeClr val="tx1"/>
                </a:solidFill>
                <a:latin typeface="Arial" pitchFamily="34" charset="0"/>
                <a:cs typeface="Arial" pitchFamily="34" charset="0"/>
              </a:rPr>
              <a:t>essential part </a:t>
            </a:r>
            <a:r>
              <a:rPr lang="en-GB" sz="2400" dirty="0">
                <a:solidFill>
                  <a:schemeClr val="tx1"/>
                </a:solidFill>
                <a:latin typeface="Arial" pitchFamily="34" charset="0"/>
                <a:cs typeface="Arial" pitchFamily="34" charset="0"/>
              </a:rPr>
              <a:t>of tuning-in to and supporting children’s learning.</a:t>
            </a:r>
            <a:endParaRPr lang="en-GB" sz="2400" dirty="0">
              <a:solidFill>
                <a:schemeClr val="tx1"/>
              </a:solidFill>
            </a:endParaRPr>
          </a:p>
        </p:txBody>
      </p:sp>
      <p:sp>
        <p:nvSpPr>
          <p:cNvPr id="7" name="Rounded Rectangle 13">
            <a:extLst>
              <a:ext uri="{FF2B5EF4-FFF2-40B4-BE49-F238E27FC236}">
                <a16:creationId xmlns:a16="http://schemas.microsoft.com/office/drawing/2014/main" id="{88009D82-5416-471E-B06A-39CD478146BD}"/>
              </a:ext>
            </a:extLst>
          </p:cNvPr>
          <p:cNvSpPr/>
          <p:nvPr/>
        </p:nvSpPr>
        <p:spPr>
          <a:xfrm>
            <a:off x="658812" y="5032082"/>
            <a:ext cx="10800000" cy="1284442"/>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lumMod val="60000"/>
                  <a:lumOff val="40000"/>
                </a:schemeClr>
              </a:buClr>
              <a:defRPr/>
            </a:pPr>
            <a:r>
              <a:rPr lang="en-GB" sz="2400" dirty="0">
                <a:solidFill>
                  <a:schemeClr val="tx1"/>
                </a:solidFill>
                <a:latin typeface="Arial" pitchFamily="34" charset="0"/>
                <a:cs typeface="Arial" pitchFamily="34" charset="0"/>
              </a:rPr>
              <a:t>This form of observing is a key part of </a:t>
            </a:r>
            <a:r>
              <a:rPr lang="en-GB" sz="2400" b="1" dirty="0">
                <a:solidFill>
                  <a:schemeClr val="tx1"/>
                </a:solidFill>
                <a:latin typeface="Arial" pitchFamily="34" charset="0"/>
                <a:cs typeface="Arial" pitchFamily="34" charset="0"/>
              </a:rPr>
              <a:t>responsive planning</a:t>
            </a:r>
            <a:r>
              <a:rPr lang="en-GB" sz="2400" dirty="0">
                <a:solidFill>
                  <a:schemeClr val="tx1"/>
                </a:solidFill>
                <a:latin typeface="Arial" pitchFamily="34" charset="0"/>
                <a:cs typeface="Arial" pitchFamily="34" charset="0"/>
              </a:rPr>
              <a:t>, where responses to children are made </a:t>
            </a:r>
            <a:r>
              <a:rPr lang="en-GB" sz="2400" b="1" dirty="0">
                <a:solidFill>
                  <a:schemeClr val="tx1"/>
                </a:solidFill>
                <a:latin typeface="Arial" pitchFamily="34" charset="0"/>
                <a:cs typeface="Arial" pitchFamily="34" charset="0"/>
              </a:rPr>
              <a:t>‘in the moment’</a:t>
            </a:r>
            <a:r>
              <a:rPr lang="en-GB" sz="2400" dirty="0">
                <a:solidFill>
                  <a:schemeClr val="tx1"/>
                </a:solidFill>
                <a:latin typeface="Arial" pitchFamily="34" charset="0"/>
                <a:cs typeface="Arial" pitchFamily="34" charset="0"/>
              </a:rPr>
              <a:t> and successfully supports and extends learning.</a:t>
            </a:r>
            <a:endParaRPr lang="en-GB" sz="2400" dirty="0">
              <a:solidFill>
                <a:schemeClr val="tx1"/>
              </a:solidFill>
            </a:endParaRPr>
          </a:p>
        </p:txBody>
      </p:sp>
      <p:pic>
        <p:nvPicPr>
          <p:cNvPr id="3" name="Picture 2" descr="Eye Clip Art Images – Browse 254,257 ...">
            <a:extLst>
              <a:ext uri="{FF2B5EF4-FFF2-40B4-BE49-F238E27FC236}">
                <a16:creationId xmlns:a16="http://schemas.microsoft.com/office/drawing/2014/main" id="{B062B173-D2CC-8254-00B5-7A26C377A522}"/>
              </a:ext>
            </a:extLst>
          </p:cNvPr>
          <p:cNvPicPr>
            <a:picLocks noChangeAspect="1"/>
          </p:cNvPicPr>
          <p:nvPr/>
        </p:nvPicPr>
        <p:blipFill>
          <a:blip r:embed="rId3"/>
          <a:srcRect r="-848" b="8791"/>
          <a:stretch/>
        </p:blipFill>
        <p:spPr>
          <a:xfrm>
            <a:off x="10484059" y="147188"/>
            <a:ext cx="1719424" cy="1200206"/>
          </a:xfrm>
          <a:prstGeom prst="rect">
            <a:avLst/>
          </a:prstGeom>
        </p:spPr>
      </p:pic>
    </p:spTree>
    <p:extLst>
      <p:ext uri="{BB962C8B-B14F-4D97-AF65-F5344CB8AC3E}">
        <p14:creationId xmlns:p14="http://schemas.microsoft.com/office/powerpoint/2010/main" val="350761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usy Classroom">
            <a:extLst>
              <a:ext uri="{FF2B5EF4-FFF2-40B4-BE49-F238E27FC236}">
                <a16:creationId xmlns:a16="http://schemas.microsoft.com/office/drawing/2014/main" id="{E126AD39-098B-87F8-898F-FC4DE1664CE6}"/>
              </a:ext>
            </a:extLst>
          </p:cNvPr>
          <p:cNvPicPr>
            <a:picLocks noChangeAspect="1"/>
          </p:cNvPicPr>
          <p:nvPr/>
        </p:nvPicPr>
        <p:blipFill>
          <a:blip r:embed="rId2"/>
          <a:stretch>
            <a:fillRect/>
          </a:stretch>
        </p:blipFill>
        <p:spPr>
          <a:xfrm>
            <a:off x="873505" y="452488"/>
            <a:ext cx="6082420" cy="5953024"/>
          </a:xfrm>
          <a:prstGeom prst="rect">
            <a:avLst/>
          </a:prstGeom>
        </p:spPr>
      </p:pic>
      <p:pic>
        <p:nvPicPr>
          <p:cNvPr id="4" name="Picture 3" descr="A group of hands holding up red letters&#10;&#10;Description automatically generated">
            <a:extLst>
              <a:ext uri="{FF2B5EF4-FFF2-40B4-BE49-F238E27FC236}">
                <a16:creationId xmlns:a16="http://schemas.microsoft.com/office/drawing/2014/main" id="{26919916-F3AC-95E2-E85B-A471FD931F5D}"/>
              </a:ext>
            </a:extLst>
          </p:cNvPr>
          <p:cNvPicPr>
            <a:picLocks noChangeAspect="1"/>
          </p:cNvPicPr>
          <p:nvPr/>
        </p:nvPicPr>
        <p:blipFill>
          <a:blip r:embed="rId3"/>
          <a:stretch>
            <a:fillRect/>
          </a:stretch>
        </p:blipFill>
        <p:spPr>
          <a:xfrm>
            <a:off x="10210639" y="134314"/>
            <a:ext cx="1984875" cy="1284128"/>
          </a:xfrm>
          <a:prstGeom prst="rect">
            <a:avLst/>
          </a:prstGeom>
        </p:spPr>
      </p:pic>
      <p:sp>
        <p:nvSpPr>
          <p:cNvPr id="6" name="TextBox 5">
            <a:extLst>
              <a:ext uri="{FF2B5EF4-FFF2-40B4-BE49-F238E27FC236}">
                <a16:creationId xmlns:a16="http://schemas.microsoft.com/office/drawing/2014/main" id="{FFF546C4-1B91-24CB-AE65-53B5FFD81C66}"/>
              </a:ext>
            </a:extLst>
          </p:cNvPr>
          <p:cNvSpPr txBox="1"/>
          <p:nvPr/>
        </p:nvSpPr>
        <p:spPr>
          <a:xfrm>
            <a:off x="7458335" y="2745436"/>
            <a:ext cx="444036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ea typeface="Calibri"/>
                <a:cs typeface="Calibri"/>
              </a:rPr>
              <a:t>Can you share 3 things that you notice about this picture?</a:t>
            </a:r>
            <a:endParaRPr lang="en-US" sz="3600">
              <a:ea typeface="Calibri" panose="020F0502020204030204"/>
              <a:cs typeface="Calibri" panose="020F0502020204030204"/>
            </a:endParaRPr>
          </a:p>
        </p:txBody>
      </p:sp>
    </p:spTree>
    <p:extLst>
      <p:ext uri="{BB962C8B-B14F-4D97-AF65-F5344CB8AC3E}">
        <p14:creationId xmlns:p14="http://schemas.microsoft.com/office/powerpoint/2010/main" val="42768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E5AF-5888-4B8F-B193-50D84023F20D}"/>
              </a:ext>
            </a:extLst>
          </p:cNvPr>
          <p:cNvSpPr>
            <a:spLocks noGrp="1"/>
          </p:cNvSpPr>
          <p:nvPr>
            <p:ph type="title"/>
          </p:nvPr>
        </p:nvSpPr>
        <p:spPr>
          <a:xfrm>
            <a:off x="644236" y="46471"/>
            <a:ext cx="10515600" cy="1325563"/>
          </a:xfrm>
        </p:spPr>
        <p:txBody>
          <a:bodyPr>
            <a:normAutofit/>
          </a:bodyPr>
          <a:lstStyle/>
          <a:p>
            <a:pPr algn="ctr"/>
            <a:r>
              <a:rPr lang="en-GB" sz="4300" dirty="0">
                <a:latin typeface="+mn-lt"/>
              </a:rPr>
              <a:t>Ethical Observations</a:t>
            </a:r>
            <a:endParaRPr lang="en-US" dirty="0"/>
          </a:p>
        </p:txBody>
      </p:sp>
      <p:sp>
        <p:nvSpPr>
          <p:cNvPr id="4" name="Rounded Rectangle 11">
            <a:extLst>
              <a:ext uri="{FF2B5EF4-FFF2-40B4-BE49-F238E27FC236}">
                <a16:creationId xmlns:a16="http://schemas.microsoft.com/office/drawing/2014/main" id="{42DFDC4E-7FA4-4B11-BBDA-55020F7ACFAC}"/>
              </a:ext>
            </a:extLst>
          </p:cNvPr>
          <p:cNvSpPr/>
          <p:nvPr/>
        </p:nvSpPr>
        <p:spPr>
          <a:xfrm>
            <a:off x="498392" y="1509543"/>
            <a:ext cx="10656000" cy="908968"/>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400" dirty="0">
                <a:solidFill>
                  <a:schemeClr val="tx1"/>
                </a:solidFill>
              </a:rPr>
              <a:t>Parent/carers understand why we observe and what we are recording.</a:t>
            </a:r>
          </a:p>
        </p:txBody>
      </p:sp>
      <p:sp>
        <p:nvSpPr>
          <p:cNvPr id="6" name="Rounded Rectangle 20">
            <a:extLst>
              <a:ext uri="{FF2B5EF4-FFF2-40B4-BE49-F238E27FC236}">
                <a16:creationId xmlns:a16="http://schemas.microsoft.com/office/drawing/2014/main" id="{BB424A30-B5CB-41C8-93F7-3255702411E3}"/>
              </a:ext>
            </a:extLst>
          </p:cNvPr>
          <p:cNvSpPr/>
          <p:nvPr/>
        </p:nvSpPr>
        <p:spPr>
          <a:xfrm>
            <a:off x="498392" y="2865038"/>
            <a:ext cx="10656000" cy="844799"/>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r>
              <a:rPr lang="en-GB" sz="2400" dirty="0">
                <a:solidFill>
                  <a:schemeClr val="tx1"/>
                </a:solidFill>
              </a:rPr>
              <a:t>When observing children, practitioners are mindful of the child’s rights.</a:t>
            </a:r>
          </a:p>
        </p:txBody>
      </p:sp>
      <p:sp>
        <p:nvSpPr>
          <p:cNvPr id="7" name="Rounded Rectangle 22">
            <a:extLst>
              <a:ext uri="{FF2B5EF4-FFF2-40B4-BE49-F238E27FC236}">
                <a16:creationId xmlns:a16="http://schemas.microsoft.com/office/drawing/2014/main" id="{AD70FCD8-6143-4F40-B3C1-E29D0431DCDD}"/>
              </a:ext>
            </a:extLst>
          </p:cNvPr>
          <p:cNvSpPr/>
          <p:nvPr/>
        </p:nvSpPr>
        <p:spPr>
          <a:xfrm>
            <a:off x="498392" y="5560290"/>
            <a:ext cx="10656000" cy="965115"/>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2400" dirty="0">
                <a:solidFill>
                  <a:schemeClr val="tx1"/>
                </a:solidFill>
                <a:ea typeface="ＭＳ Ｐゴシック"/>
              </a:rPr>
              <a:t>Writing an observation should never come in the way of supportive, adult interaction. </a:t>
            </a:r>
          </a:p>
        </p:txBody>
      </p:sp>
      <p:sp>
        <p:nvSpPr>
          <p:cNvPr id="8" name="Rounded Rectangle 23">
            <a:extLst>
              <a:ext uri="{FF2B5EF4-FFF2-40B4-BE49-F238E27FC236}">
                <a16:creationId xmlns:a16="http://schemas.microsoft.com/office/drawing/2014/main" id="{8303044F-D997-4583-96A6-08E0A607017F}"/>
              </a:ext>
            </a:extLst>
          </p:cNvPr>
          <p:cNvSpPr/>
          <p:nvPr/>
        </p:nvSpPr>
        <p:spPr>
          <a:xfrm>
            <a:off x="498392" y="4155003"/>
            <a:ext cx="10656000" cy="965116"/>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2400" dirty="0">
                <a:solidFill>
                  <a:schemeClr val="tx1"/>
                </a:solidFill>
                <a:ea typeface="ＭＳ Ｐゴシック"/>
              </a:rPr>
              <a:t>Observation is about really listening to children and looking at what their play has to tell us.</a:t>
            </a:r>
          </a:p>
        </p:txBody>
      </p:sp>
      <p:pic>
        <p:nvPicPr>
          <p:cNvPr id="3" name="Picture 2" descr="Ethics and Code of Conductsof Teachers">
            <a:extLst>
              <a:ext uri="{FF2B5EF4-FFF2-40B4-BE49-F238E27FC236}">
                <a16:creationId xmlns:a16="http://schemas.microsoft.com/office/drawing/2014/main" id="{15E7938F-2867-0FB7-6AA9-FC89D9F0CFAF}"/>
              </a:ext>
            </a:extLst>
          </p:cNvPr>
          <p:cNvPicPr>
            <a:picLocks noChangeAspect="1"/>
          </p:cNvPicPr>
          <p:nvPr/>
        </p:nvPicPr>
        <p:blipFill>
          <a:blip r:embed="rId3"/>
          <a:srcRect l="25121" t="-4374" r="483" b="926"/>
          <a:stretch/>
        </p:blipFill>
        <p:spPr>
          <a:xfrm>
            <a:off x="10135768" y="44772"/>
            <a:ext cx="1772503" cy="1323080"/>
          </a:xfrm>
          <a:prstGeom prst="rect">
            <a:avLst/>
          </a:prstGeom>
        </p:spPr>
      </p:pic>
    </p:spTree>
    <p:extLst>
      <p:ext uri="{BB962C8B-B14F-4D97-AF65-F5344CB8AC3E}">
        <p14:creationId xmlns:p14="http://schemas.microsoft.com/office/powerpoint/2010/main" val="39665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FD24-C937-48F6-A8BB-FC59D8D079DC}"/>
              </a:ext>
            </a:extLst>
          </p:cNvPr>
          <p:cNvSpPr>
            <a:spLocks noGrp="1"/>
          </p:cNvSpPr>
          <p:nvPr>
            <p:ph type="title"/>
          </p:nvPr>
        </p:nvSpPr>
        <p:spPr>
          <a:xfrm>
            <a:off x="5966776" y="-214991"/>
            <a:ext cx="10515600" cy="1325563"/>
          </a:xfrm>
        </p:spPr>
        <p:txBody>
          <a:bodyPr/>
          <a:lstStyle/>
          <a:p>
            <a:r>
              <a:rPr lang="en-GB" dirty="0">
                <a:latin typeface="+mn-lt"/>
              </a:rPr>
              <a:t>Involving children</a:t>
            </a:r>
          </a:p>
        </p:txBody>
      </p:sp>
      <p:pic>
        <p:nvPicPr>
          <p:cNvPr id="7" name="Picture 6">
            <a:extLst>
              <a:ext uri="{FF2B5EF4-FFF2-40B4-BE49-F238E27FC236}">
                <a16:creationId xmlns:a16="http://schemas.microsoft.com/office/drawing/2014/main" id="{DA4F7E5B-7D6F-4DBA-9BD4-62F8353CFA3D}"/>
              </a:ext>
            </a:extLst>
          </p:cNvPr>
          <p:cNvPicPr>
            <a:picLocks noChangeAspect="1"/>
          </p:cNvPicPr>
          <p:nvPr/>
        </p:nvPicPr>
        <p:blipFill>
          <a:blip r:embed="rId3"/>
          <a:stretch>
            <a:fillRect/>
          </a:stretch>
        </p:blipFill>
        <p:spPr>
          <a:xfrm>
            <a:off x="845715" y="1294092"/>
            <a:ext cx="2364048" cy="2429513"/>
          </a:xfrm>
          <a:prstGeom prst="rect">
            <a:avLst/>
          </a:prstGeom>
        </p:spPr>
      </p:pic>
      <p:sp>
        <p:nvSpPr>
          <p:cNvPr id="5" name="Rounded Rectangle 11">
            <a:extLst>
              <a:ext uri="{FF2B5EF4-FFF2-40B4-BE49-F238E27FC236}">
                <a16:creationId xmlns:a16="http://schemas.microsoft.com/office/drawing/2014/main" id="{4FC0F63B-F83F-5C6B-0F4B-269024356B37}"/>
              </a:ext>
            </a:extLst>
          </p:cNvPr>
          <p:cNvSpPr/>
          <p:nvPr/>
        </p:nvSpPr>
        <p:spPr>
          <a:xfrm>
            <a:off x="4027656" y="2303503"/>
            <a:ext cx="8008673" cy="1521725"/>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latin typeface="Arial"/>
              <a:cs typeface="Arial"/>
            </a:endParaRPr>
          </a:p>
        </p:txBody>
      </p:sp>
      <p:sp>
        <p:nvSpPr>
          <p:cNvPr id="6" name="TextBox 5">
            <a:extLst>
              <a:ext uri="{FF2B5EF4-FFF2-40B4-BE49-F238E27FC236}">
                <a16:creationId xmlns:a16="http://schemas.microsoft.com/office/drawing/2014/main" id="{B822350C-C033-E49A-0B53-0C668162748B}"/>
              </a:ext>
            </a:extLst>
          </p:cNvPr>
          <p:cNvSpPr txBox="1"/>
          <p:nvPr/>
        </p:nvSpPr>
        <p:spPr>
          <a:xfrm>
            <a:off x="4114801" y="906380"/>
            <a:ext cx="792480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t>Article 12 of the United Nations Convention on the Rights of the Child focuses on participation and the child’s right to express their views and have them taken seriously. </a:t>
            </a:r>
            <a:endParaRPr lang="en-US" dirty="0"/>
          </a:p>
        </p:txBody>
      </p:sp>
      <p:sp>
        <p:nvSpPr>
          <p:cNvPr id="8" name="TextBox 7">
            <a:extLst>
              <a:ext uri="{FF2B5EF4-FFF2-40B4-BE49-F238E27FC236}">
                <a16:creationId xmlns:a16="http://schemas.microsoft.com/office/drawing/2014/main" id="{422B9469-0F01-23FE-5A99-5C6E3AE88DFE}"/>
              </a:ext>
            </a:extLst>
          </p:cNvPr>
          <p:cNvSpPr txBox="1"/>
          <p:nvPr/>
        </p:nvSpPr>
        <p:spPr>
          <a:xfrm>
            <a:off x="4066674" y="2406316"/>
            <a:ext cx="79247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t>It is good practice to involve children in helping to gather information about their learning and important that they are aware of the information we hold about them.</a:t>
            </a:r>
            <a:r>
              <a:rPr lang="en-US" sz="2800" dirty="0"/>
              <a:t> </a:t>
            </a:r>
            <a:endParaRPr lang="en-US" dirty="0"/>
          </a:p>
        </p:txBody>
      </p:sp>
      <p:sp>
        <p:nvSpPr>
          <p:cNvPr id="9" name="TextBox 8">
            <a:extLst>
              <a:ext uri="{FF2B5EF4-FFF2-40B4-BE49-F238E27FC236}">
                <a16:creationId xmlns:a16="http://schemas.microsoft.com/office/drawing/2014/main" id="{E34B20D4-9BCC-7AEA-1A41-6FFD1E5B8E13}"/>
              </a:ext>
            </a:extLst>
          </p:cNvPr>
          <p:cNvSpPr txBox="1"/>
          <p:nvPr/>
        </p:nvSpPr>
        <p:spPr>
          <a:xfrm>
            <a:off x="4066674" y="4034590"/>
            <a:ext cx="782854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t>When children participate in the observation process, they may ask to take photographs or videos or have their words written down.</a:t>
            </a:r>
            <a:r>
              <a:rPr lang="en-US" sz="2800" dirty="0"/>
              <a:t> </a:t>
            </a:r>
            <a:endParaRPr lang="en-US" dirty="0"/>
          </a:p>
        </p:txBody>
      </p:sp>
      <p:sp>
        <p:nvSpPr>
          <p:cNvPr id="13" name="TextBox 12">
            <a:extLst>
              <a:ext uri="{FF2B5EF4-FFF2-40B4-BE49-F238E27FC236}">
                <a16:creationId xmlns:a16="http://schemas.microsoft.com/office/drawing/2014/main" id="{A330D5BE-D289-E00F-24D1-55871873ABC8}"/>
              </a:ext>
            </a:extLst>
          </p:cNvPr>
          <p:cNvSpPr txBox="1"/>
          <p:nvPr/>
        </p:nvSpPr>
        <p:spPr>
          <a:xfrm>
            <a:off x="4114801" y="5566610"/>
            <a:ext cx="7828547"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t>Making learning visible in this way can help children to understand why we observe and help them to reflect on their learning.</a:t>
            </a:r>
            <a:endParaRPr lang="en-US" sz="2600" dirty="0"/>
          </a:p>
        </p:txBody>
      </p:sp>
      <p:sp>
        <p:nvSpPr>
          <p:cNvPr id="15" name="Rounded Rectangle 11">
            <a:extLst>
              <a:ext uri="{FF2B5EF4-FFF2-40B4-BE49-F238E27FC236}">
                <a16:creationId xmlns:a16="http://schemas.microsoft.com/office/drawing/2014/main" id="{55DDAC56-9C53-6935-C52F-FCB677F957D4}"/>
              </a:ext>
            </a:extLst>
          </p:cNvPr>
          <p:cNvSpPr/>
          <p:nvPr/>
        </p:nvSpPr>
        <p:spPr>
          <a:xfrm>
            <a:off x="4027655" y="843672"/>
            <a:ext cx="8008673" cy="1321200"/>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latin typeface="Arial"/>
              <a:cs typeface="Arial"/>
            </a:endParaRPr>
          </a:p>
        </p:txBody>
      </p:sp>
      <p:sp>
        <p:nvSpPr>
          <p:cNvPr id="17" name="Rounded Rectangle 11">
            <a:extLst>
              <a:ext uri="{FF2B5EF4-FFF2-40B4-BE49-F238E27FC236}">
                <a16:creationId xmlns:a16="http://schemas.microsoft.com/office/drawing/2014/main" id="{F33E6DA9-0193-3E37-77B6-C57F291F0653}"/>
              </a:ext>
            </a:extLst>
          </p:cNvPr>
          <p:cNvSpPr/>
          <p:nvPr/>
        </p:nvSpPr>
        <p:spPr>
          <a:xfrm>
            <a:off x="4027654" y="3971884"/>
            <a:ext cx="8008673" cy="1385368"/>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latin typeface="Arial"/>
              <a:cs typeface="Arial"/>
            </a:endParaRPr>
          </a:p>
        </p:txBody>
      </p:sp>
      <p:sp>
        <p:nvSpPr>
          <p:cNvPr id="19" name="Rounded Rectangle 11">
            <a:extLst>
              <a:ext uri="{FF2B5EF4-FFF2-40B4-BE49-F238E27FC236}">
                <a16:creationId xmlns:a16="http://schemas.microsoft.com/office/drawing/2014/main" id="{D13D0732-2D79-2D54-2A1B-B366D77C06C2}"/>
              </a:ext>
            </a:extLst>
          </p:cNvPr>
          <p:cNvSpPr/>
          <p:nvPr/>
        </p:nvSpPr>
        <p:spPr>
          <a:xfrm>
            <a:off x="4027655" y="5568072"/>
            <a:ext cx="8008673" cy="1224947"/>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latin typeface="Arial"/>
              <a:cs typeface="Arial"/>
            </a:endParaRPr>
          </a:p>
        </p:txBody>
      </p:sp>
      <p:pic>
        <p:nvPicPr>
          <p:cNvPr id="3" name="Picture 2" descr="Happy Birthday, UNCRC - SCCR">
            <a:extLst>
              <a:ext uri="{FF2B5EF4-FFF2-40B4-BE49-F238E27FC236}">
                <a16:creationId xmlns:a16="http://schemas.microsoft.com/office/drawing/2014/main" id="{F2938B51-E361-6E37-D63E-3D800D259435}"/>
              </a:ext>
            </a:extLst>
          </p:cNvPr>
          <p:cNvPicPr>
            <a:picLocks noChangeAspect="1"/>
          </p:cNvPicPr>
          <p:nvPr/>
        </p:nvPicPr>
        <p:blipFill>
          <a:blip r:embed="rId4"/>
          <a:srcRect r="3319" b="2000"/>
          <a:stretch/>
        </p:blipFill>
        <p:spPr>
          <a:xfrm>
            <a:off x="984400" y="4499664"/>
            <a:ext cx="2072004" cy="2100265"/>
          </a:xfrm>
          <a:prstGeom prst="rect">
            <a:avLst/>
          </a:prstGeom>
        </p:spPr>
      </p:pic>
    </p:spTree>
    <p:extLst>
      <p:ext uri="{BB962C8B-B14F-4D97-AF65-F5344CB8AC3E}">
        <p14:creationId xmlns:p14="http://schemas.microsoft.com/office/powerpoint/2010/main" val="427597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3" grpId="0"/>
      <p:bldP spid="15"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DB50D-0020-45B9-8C75-EF503EBAF8D6}"/>
              </a:ext>
            </a:extLst>
          </p:cNvPr>
          <p:cNvSpPr>
            <a:spLocks noGrp="1"/>
          </p:cNvSpPr>
          <p:nvPr>
            <p:ph idx="1"/>
          </p:nvPr>
        </p:nvSpPr>
        <p:spPr>
          <a:xfrm>
            <a:off x="497162" y="1614947"/>
            <a:ext cx="11205850" cy="3632312"/>
          </a:xfrm>
        </p:spPr>
        <p:txBody>
          <a:bodyPr vert="horz" lIns="91440" tIns="45720" rIns="91440" bIns="45720" rtlCol="0" anchor="t">
            <a:normAutofit/>
          </a:bodyPr>
          <a:lstStyle/>
          <a:p>
            <a:pPr marL="0" indent="0" algn="ctr">
              <a:buNone/>
            </a:pPr>
            <a:r>
              <a:rPr lang="en-GB" sz="3000" dirty="0">
                <a:solidFill>
                  <a:srgbClr val="000000"/>
                </a:solidFill>
              </a:rPr>
              <a:t>‘</a:t>
            </a:r>
            <a:r>
              <a:rPr lang="en-GB" sz="3000" b="0" i="0" dirty="0">
                <a:solidFill>
                  <a:srgbClr val="000000"/>
                </a:solidFill>
                <a:effectLst/>
              </a:rPr>
              <a:t>Child-centred play pedagogy requires us to take the lead from the children. This approach actively responds to the individual and constantly changing needs of a</a:t>
            </a:r>
            <a:r>
              <a:rPr lang="en-GB" sz="3000" dirty="0">
                <a:solidFill>
                  <a:srgbClr val="000000"/>
                </a:solidFill>
              </a:rPr>
              <a:t> </a:t>
            </a:r>
            <a:r>
              <a:rPr lang="en-GB" sz="3000" b="0" i="0" dirty="0">
                <a:solidFill>
                  <a:srgbClr val="000000"/>
                </a:solidFill>
                <a:effectLst/>
              </a:rPr>
              <a:t>child. </a:t>
            </a:r>
            <a:r>
              <a:rPr lang="en-GB" sz="3000" dirty="0">
                <a:solidFill>
                  <a:srgbClr val="000000"/>
                </a:solidFill>
              </a:rPr>
              <a:t>A </a:t>
            </a:r>
            <a:r>
              <a:rPr lang="en-GB" sz="3000" b="0" i="0" dirty="0">
                <a:solidFill>
                  <a:srgbClr val="000000"/>
                </a:solidFill>
                <a:effectLst/>
              </a:rPr>
              <a:t>child’s voice is interpreted by our observations </a:t>
            </a:r>
            <a:r>
              <a:rPr lang="en-GB" sz="3000" dirty="0">
                <a:solidFill>
                  <a:srgbClr val="000000"/>
                </a:solidFill>
              </a:rPr>
              <a:t>of their</a:t>
            </a:r>
            <a:r>
              <a:rPr lang="en-GB" sz="3000" b="0" i="0" dirty="0">
                <a:solidFill>
                  <a:srgbClr val="000000"/>
                </a:solidFill>
                <a:effectLst/>
              </a:rPr>
              <a:t> </a:t>
            </a:r>
            <a:r>
              <a:rPr lang="en-GB" sz="3000" b="1" i="0" dirty="0">
                <a:solidFill>
                  <a:srgbClr val="000000"/>
                </a:solidFill>
                <a:effectLst/>
              </a:rPr>
              <a:t>actions</a:t>
            </a:r>
            <a:r>
              <a:rPr lang="en-GB" sz="3000" b="0" i="0" dirty="0">
                <a:solidFill>
                  <a:srgbClr val="000000"/>
                </a:solidFill>
                <a:effectLst/>
              </a:rPr>
              <a:t>, </a:t>
            </a:r>
            <a:r>
              <a:rPr lang="en-GB" sz="3000" b="1" i="0" dirty="0">
                <a:solidFill>
                  <a:srgbClr val="000000"/>
                </a:solidFill>
                <a:effectLst/>
              </a:rPr>
              <a:t>emotions </a:t>
            </a:r>
            <a:r>
              <a:rPr lang="en-GB" sz="3000" b="0" i="0" dirty="0">
                <a:solidFill>
                  <a:srgbClr val="000000"/>
                </a:solidFill>
                <a:effectLst/>
              </a:rPr>
              <a:t>and </a:t>
            </a:r>
            <a:r>
              <a:rPr lang="en-GB" sz="3000" b="1" i="0" dirty="0">
                <a:solidFill>
                  <a:srgbClr val="000000"/>
                </a:solidFill>
                <a:effectLst/>
              </a:rPr>
              <a:t>words</a:t>
            </a:r>
            <a:r>
              <a:rPr lang="en-GB" sz="3000" b="0" i="0" dirty="0">
                <a:solidFill>
                  <a:srgbClr val="000000"/>
                </a:solidFill>
                <a:effectLst/>
              </a:rPr>
              <a:t>. These observations are central to assessment and inform us what children need.’</a:t>
            </a:r>
            <a:endParaRPr lang="en-US" sz="3000" dirty="0">
              <a:ea typeface="Calibri" panose="020F0502020204030204"/>
              <a:cs typeface="Calibri" panose="020F0502020204030204"/>
            </a:endParaRPr>
          </a:p>
          <a:p>
            <a:endParaRPr lang="en-GB" b="1">
              <a:solidFill>
                <a:srgbClr val="000000"/>
              </a:solidFill>
              <a:ea typeface="Calibri"/>
              <a:cs typeface="Calibri"/>
            </a:endParaRPr>
          </a:p>
          <a:p>
            <a:pPr marL="0" indent="0">
              <a:buNone/>
            </a:pPr>
            <a:endParaRPr lang="en-GB" b="1">
              <a:ea typeface="Calibri" panose="020F0502020204030204"/>
              <a:cs typeface="Calibri" panose="020F0502020204030204"/>
            </a:endParaRPr>
          </a:p>
        </p:txBody>
      </p:sp>
      <p:sp>
        <p:nvSpPr>
          <p:cNvPr id="5" name="Rounded Rectangle 10">
            <a:extLst>
              <a:ext uri="{FF2B5EF4-FFF2-40B4-BE49-F238E27FC236}">
                <a16:creationId xmlns:a16="http://schemas.microsoft.com/office/drawing/2014/main" id="{6A5865A7-7AB2-DB01-8A81-4D6F37661B55}"/>
              </a:ext>
            </a:extLst>
          </p:cNvPr>
          <p:cNvSpPr/>
          <p:nvPr/>
        </p:nvSpPr>
        <p:spPr>
          <a:xfrm>
            <a:off x="405720" y="1119280"/>
            <a:ext cx="11443386" cy="3093539"/>
          </a:xfrm>
          <a:prstGeom prst="roundRect">
            <a:avLst/>
          </a:prstGeom>
          <a:no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buClr>
                <a:schemeClr val="accent1">
                  <a:lumMod val="60000"/>
                  <a:lumOff val="40000"/>
                </a:schemeClr>
              </a:buClr>
              <a:defRPr/>
            </a:pPr>
            <a:endParaRPr lang="en-GB" sz="2400">
              <a:solidFill>
                <a:schemeClr val="tx1"/>
              </a:solidFill>
              <a:ea typeface="Calibri"/>
              <a:cs typeface="Calibri"/>
            </a:endParaRPr>
          </a:p>
        </p:txBody>
      </p:sp>
      <p:sp>
        <p:nvSpPr>
          <p:cNvPr id="6" name="TextBox 5">
            <a:extLst>
              <a:ext uri="{FF2B5EF4-FFF2-40B4-BE49-F238E27FC236}">
                <a16:creationId xmlns:a16="http://schemas.microsoft.com/office/drawing/2014/main" id="{50821A6F-6B83-E4A3-C7FD-B4BC054F88B6}"/>
              </a:ext>
            </a:extLst>
          </p:cNvPr>
          <p:cNvSpPr txBox="1"/>
          <p:nvPr/>
        </p:nvSpPr>
        <p:spPr>
          <a:xfrm>
            <a:off x="3344779" y="4439275"/>
            <a:ext cx="59355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t>Realising the Ambition, 2020: 46  </a:t>
            </a:r>
            <a:endParaRPr lang="en-US" dirty="0"/>
          </a:p>
        </p:txBody>
      </p:sp>
      <p:pic>
        <p:nvPicPr>
          <p:cNvPr id="2" name="Picture 1" descr="Realising the Ambition – new national ...">
            <a:extLst>
              <a:ext uri="{FF2B5EF4-FFF2-40B4-BE49-F238E27FC236}">
                <a16:creationId xmlns:a16="http://schemas.microsoft.com/office/drawing/2014/main" id="{A4E73FAC-9B92-FF34-1D2D-965F005C45DE}"/>
              </a:ext>
            </a:extLst>
          </p:cNvPr>
          <p:cNvPicPr>
            <a:picLocks noChangeAspect="1"/>
          </p:cNvPicPr>
          <p:nvPr/>
        </p:nvPicPr>
        <p:blipFill>
          <a:blip r:embed="rId3"/>
          <a:stretch>
            <a:fillRect/>
          </a:stretch>
        </p:blipFill>
        <p:spPr>
          <a:xfrm>
            <a:off x="9454101" y="4953719"/>
            <a:ext cx="2413420" cy="1623204"/>
          </a:xfrm>
          <a:prstGeom prst="rect">
            <a:avLst/>
          </a:prstGeom>
        </p:spPr>
      </p:pic>
      <p:pic>
        <p:nvPicPr>
          <p:cNvPr id="4" name="Picture 3" descr="Child Centred | Stockport">
            <a:extLst>
              <a:ext uri="{FF2B5EF4-FFF2-40B4-BE49-F238E27FC236}">
                <a16:creationId xmlns:a16="http://schemas.microsoft.com/office/drawing/2014/main" id="{EAB99D84-BC75-5CB9-659B-993265B963C6}"/>
              </a:ext>
            </a:extLst>
          </p:cNvPr>
          <p:cNvPicPr>
            <a:picLocks noChangeAspect="1"/>
          </p:cNvPicPr>
          <p:nvPr/>
        </p:nvPicPr>
        <p:blipFill>
          <a:blip r:embed="rId4"/>
          <a:stretch>
            <a:fillRect/>
          </a:stretch>
        </p:blipFill>
        <p:spPr>
          <a:xfrm>
            <a:off x="193646" y="4686570"/>
            <a:ext cx="2143125" cy="2143125"/>
          </a:xfrm>
          <a:prstGeom prst="rect">
            <a:avLst/>
          </a:prstGeom>
        </p:spPr>
      </p:pic>
    </p:spTree>
    <p:extLst>
      <p:ext uri="{BB962C8B-B14F-4D97-AF65-F5344CB8AC3E}">
        <p14:creationId xmlns:p14="http://schemas.microsoft.com/office/powerpoint/2010/main" val="27522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ec8948-b66a-4106-902f-05436df8873c">
      <Terms xmlns="http://schemas.microsoft.com/office/infopath/2007/PartnerControls"/>
    </lcf76f155ced4ddcb4097134ff3c332f>
    <TaxCatchAll xmlns="d7754c49-ec47-4899-974b-75a4e99726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2A07A2C4A62149A4119A3F62A0C7FF" ma:contentTypeVersion="13" ma:contentTypeDescription="Create a new document." ma:contentTypeScope="" ma:versionID="d28c6c3fda0cf977b6ca21d50f874204">
  <xsd:schema xmlns:xsd="http://www.w3.org/2001/XMLSchema" xmlns:xs="http://www.w3.org/2001/XMLSchema" xmlns:p="http://schemas.microsoft.com/office/2006/metadata/properties" xmlns:ns2="b1ec8948-b66a-4106-902f-05436df8873c" xmlns:ns3="d7754c49-ec47-4899-974b-75a4e997269a" targetNamespace="http://schemas.microsoft.com/office/2006/metadata/properties" ma:root="true" ma:fieldsID="79d3746ba1d01c0232fe4b67bb8f8b06" ns2:_="" ns3:_="">
    <xsd:import namespace="b1ec8948-b66a-4106-902f-05436df8873c"/>
    <xsd:import namespace="d7754c49-ec47-4899-974b-75a4e99726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c8948-b66a-4106-902f-05436df887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754c49-ec47-4899-974b-75a4e997269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a25742a-37b5-4637-aa14-af93be29156b}" ma:internalName="TaxCatchAll" ma:showField="CatchAllData" ma:web="d7754c49-ec47-4899-974b-75a4e99726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8F7354-0334-4C8C-B7D9-7EBB2187C1C1}">
  <ds:schemaRefs>
    <ds:schemaRef ds:uri="04c2ad2a-64ee-43bb-8057-bcc149cdce45"/>
    <ds:schemaRef ds:uri="b975cf0e-a5f5-4f76-a7fd-397964997e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b1ec8948-b66a-4106-902f-05436df8873c"/>
    <ds:schemaRef ds:uri="d7754c49-ec47-4899-974b-75a4e997269a"/>
  </ds:schemaRefs>
</ds:datastoreItem>
</file>

<file path=customXml/itemProps2.xml><?xml version="1.0" encoding="utf-8"?>
<ds:datastoreItem xmlns:ds="http://schemas.openxmlformats.org/officeDocument/2006/customXml" ds:itemID="{1972347D-1558-43E7-A103-9E1888D3CD9F}">
  <ds:schemaRefs>
    <ds:schemaRef ds:uri="http://schemas.microsoft.com/sharepoint/v3/contenttype/forms"/>
  </ds:schemaRefs>
</ds:datastoreItem>
</file>

<file path=customXml/itemProps3.xml><?xml version="1.0" encoding="utf-8"?>
<ds:datastoreItem xmlns:ds="http://schemas.openxmlformats.org/officeDocument/2006/customXml" ds:itemID="{B185114C-9CF2-4CE4-95D9-887A56FA9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ec8948-b66a-4106-902f-05436df8873c"/>
    <ds:schemaRef ds:uri="d7754c49-ec47-4899-974b-75a4e99726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25</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Undertaking observations to support next steps   Ellis McAteer Strategic Pedagogical Lead   </vt:lpstr>
      <vt:lpstr>What is the funniest or most interesting thing you have seen on holiday? </vt:lpstr>
      <vt:lpstr>PowerPoint Presentation</vt:lpstr>
      <vt:lpstr>Observation enables us to:</vt:lpstr>
      <vt:lpstr>Noticing</vt:lpstr>
      <vt:lpstr>PowerPoint Presentation</vt:lpstr>
      <vt:lpstr>Ethical Observations</vt:lpstr>
      <vt:lpstr>Involving children</vt:lpstr>
      <vt:lpstr>PowerPoint Presentation</vt:lpstr>
      <vt:lpstr>How do we effectively observe learning?  Child-centred pedagogy in practice</vt:lpstr>
      <vt:lpstr>Pause and reflect...  When did you last observe a learner? Do you feel your observations help you to understand the children you work with in the way that Susan Isaacs describes? </vt:lpstr>
      <vt:lpstr>Observation methods: Rating scales</vt:lpstr>
      <vt:lpstr>PowerPoint Presentation</vt:lpstr>
      <vt:lpstr>Effective Observations and Quality Questioning</vt:lpstr>
      <vt:lpstr>PowerPoint Presentation</vt:lpstr>
      <vt:lpstr>  Consider...   What types of questions do you commonly ask? Do the types of questions you ask support children's next steps?</vt:lpstr>
      <vt:lpstr>Observation Cycle</vt:lpstr>
      <vt:lpstr>  Watch the video and use the Observation Cycle to...  Notice and Analyse.</vt:lpstr>
      <vt:lpstr>PowerPoint Presentation</vt:lpstr>
      <vt:lpstr>PowerPoint Presentation</vt:lpstr>
      <vt:lpstr>PowerPoint Presentation</vt:lpstr>
      <vt:lpstr>How do we know what to observe?  What are the next steps?  </vt:lpstr>
      <vt:lpstr>PowerPoint Presentation</vt:lpstr>
      <vt:lpstr>Observation as Assessment</vt:lpstr>
      <vt:lpstr>Reflecting on Observations</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Sommerville</dc:creator>
  <cp:revision>1779</cp:revision>
  <dcterms:created xsi:type="dcterms:W3CDTF">2024-04-03T07:48:54Z</dcterms:created>
  <dcterms:modified xsi:type="dcterms:W3CDTF">2025-06-25T14:03:18Z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0x010100532A07A2C4A62149A4119A3F62A0C7FF</vt:lpwstr>
  </property>
  <property fmtid="{D5CDD505-2E9C-101B-9397-08002B2CF9AE}" pid="3" name="MediaServiceImageTags">
    <vt:lpwstr/>
  </property>
</Properties>
</file>