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2" r:id="rId3"/>
    <p:sldId id="271" r:id="rId4"/>
  </p:sldIdLst>
  <p:sldSz cx="18288000" cy="10287000"/>
  <p:notesSz cx="6858000" cy="9144000"/>
  <p:embeddedFontLst>
    <p:embeddedFont>
      <p:font typeface="StoryBook Rough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56" autoAdjust="0"/>
  </p:normalViewPr>
  <p:slideViewPr>
    <p:cSldViewPr>
      <p:cViewPr varScale="1">
        <p:scale>
          <a:sx n="39" d="100"/>
          <a:sy n="39" d="100"/>
        </p:scale>
        <p:origin x="94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sv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svg"/><Relationship Id="rId11" Type="http://schemas.openxmlformats.org/officeDocument/2006/relationships/image" Target="../media/image8.png"/><Relationship Id="rId5" Type="http://schemas.openxmlformats.org/officeDocument/2006/relationships/image" Target="../media/image2.svg"/><Relationship Id="rId10" Type="http://schemas.openxmlformats.org/officeDocument/2006/relationships/image" Target="../media/image7.png"/><Relationship Id="rId4" Type="http://schemas.openxmlformats.org/officeDocument/2006/relationships/image" Target="../media/image1.sv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sv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svg"/><Relationship Id="rId11" Type="http://schemas.openxmlformats.org/officeDocument/2006/relationships/image" Target="../media/image8.png"/><Relationship Id="rId5" Type="http://schemas.openxmlformats.org/officeDocument/2006/relationships/image" Target="../media/image10.svg"/><Relationship Id="rId10" Type="http://schemas.openxmlformats.org/officeDocument/2006/relationships/image" Target="../media/image14.svg"/><Relationship Id="rId4" Type="http://schemas.openxmlformats.org/officeDocument/2006/relationships/image" Target="../media/image9.svg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sv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10" Type="http://schemas.openxmlformats.org/officeDocument/2006/relationships/image" Target="../media/image8.png"/><Relationship Id="rId4" Type="http://schemas.openxmlformats.org/officeDocument/2006/relationships/image" Target="../media/image15.svg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4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3762501" y="2175339"/>
            <a:ext cx="10762997" cy="4847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05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Welcome to P6B Newark Primary</a:t>
            </a:r>
          </a:p>
          <a:p>
            <a:pPr algn="ctr"/>
            <a:r>
              <a:rPr lang="en-US" sz="105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With </a:t>
            </a:r>
            <a:r>
              <a:rPr lang="en-US" sz="10500" dirty="0" err="1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Mrs</a:t>
            </a:r>
            <a:r>
              <a:rPr lang="en-US" sz="105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Emerson </a:t>
            </a:r>
          </a:p>
        </p:txBody>
      </p:sp>
      <p:sp>
        <p:nvSpPr>
          <p:cNvPr id="4" name="Freeform 4"/>
          <p:cNvSpPr/>
          <p:nvPr/>
        </p:nvSpPr>
        <p:spPr>
          <a:xfrm rot="3981650">
            <a:off x="1396029" y="3191916"/>
            <a:ext cx="2927731" cy="750564"/>
          </a:xfrm>
          <a:custGeom>
            <a:avLst/>
            <a:gdLst/>
            <a:ahLst/>
            <a:cxnLst/>
            <a:rect l="l" t="t" r="r" b="b"/>
            <a:pathLst>
              <a:path w="2927731" h="750564">
                <a:moveTo>
                  <a:pt x="0" y="0"/>
                </a:moveTo>
                <a:lnTo>
                  <a:pt x="2927731" y="0"/>
                </a:lnTo>
                <a:lnTo>
                  <a:pt x="2927731" y="750564"/>
                </a:lnTo>
                <a:lnTo>
                  <a:pt x="0" y="750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814579">
            <a:off x="14484509" y="1989308"/>
            <a:ext cx="966670" cy="1385907"/>
          </a:xfrm>
          <a:custGeom>
            <a:avLst/>
            <a:gdLst/>
            <a:ahLst/>
            <a:cxnLst/>
            <a:rect l="l" t="t" r="r" b="b"/>
            <a:pathLst>
              <a:path w="966670" h="1385907">
                <a:moveTo>
                  <a:pt x="0" y="0"/>
                </a:moveTo>
                <a:lnTo>
                  <a:pt x="966670" y="0"/>
                </a:lnTo>
                <a:lnTo>
                  <a:pt x="966670" y="1385908"/>
                </a:lnTo>
                <a:lnTo>
                  <a:pt x="0" y="1385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330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4482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548697" y="0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rot="-9488897">
            <a:off x="14113475" y="6478681"/>
            <a:ext cx="1299969" cy="1922321"/>
          </a:xfrm>
          <a:custGeom>
            <a:avLst/>
            <a:gdLst/>
            <a:ahLst/>
            <a:cxnLst/>
            <a:rect l="l" t="t" r="r" b="b"/>
            <a:pathLst>
              <a:path w="1299969" h="1922321">
                <a:moveTo>
                  <a:pt x="0" y="0"/>
                </a:moveTo>
                <a:lnTo>
                  <a:pt x="1299970" y="0"/>
                </a:lnTo>
                <a:lnTo>
                  <a:pt x="1299970" y="1922321"/>
                </a:lnTo>
                <a:lnTo>
                  <a:pt x="0" y="19223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162778" y="6078525"/>
            <a:ext cx="3255764" cy="2722632"/>
          </a:xfrm>
          <a:custGeom>
            <a:avLst/>
            <a:gdLst/>
            <a:ahLst/>
            <a:cxnLst/>
            <a:rect l="l" t="t" r="r" b="b"/>
            <a:pathLst>
              <a:path w="3255764" h="2722632">
                <a:moveTo>
                  <a:pt x="0" y="0"/>
                </a:moveTo>
                <a:lnTo>
                  <a:pt x="3255764" y="0"/>
                </a:lnTo>
                <a:lnTo>
                  <a:pt x="3255764" y="2722632"/>
                </a:lnTo>
                <a:lnTo>
                  <a:pt x="0" y="272263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BC1D48-0D3F-BF70-92AB-98E77D01DD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0800" y="7253071"/>
            <a:ext cx="5778500" cy="1320800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7729200" y="97282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35"/>
    </mc:Choice>
    <mc:Fallback xmlns="">
      <p:transition spd="slow" advTm="76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23874">
            <a:off x="14938289" y="-349081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909188">
            <a:off x="-1028700" y="2872568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51157" y="685336"/>
            <a:ext cx="15241583" cy="9449263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1306786">
            <a:off x="14126723" y="246662"/>
            <a:ext cx="2188006" cy="1176053"/>
          </a:xfrm>
          <a:custGeom>
            <a:avLst/>
            <a:gdLst/>
            <a:ahLst/>
            <a:cxnLst/>
            <a:rect l="l" t="t" r="r" b="b"/>
            <a:pathLst>
              <a:path w="2188006" h="1176053">
                <a:moveTo>
                  <a:pt x="0" y="0"/>
                </a:moveTo>
                <a:lnTo>
                  <a:pt x="2188006" y="0"/>
                </a:lnTo>
                <a:lnTo>
                  <a:pt x="2188006" y="1176053"/>
                </a:lnTo>
                <a:lnTo>
                  <a:pt x="0" y="11760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6" name="Freeform 6"/>
          <p:cNvSpPr/>
          <p:nvPr/>
        </p:nvSpPr>
        <p:spPr>
          <a:xfrm>
            <a:off x="1096712" y="537559"/>
            <a:ext cx="898004" cy="1320594"/>
          </a:xfrm>
          <a:custGeom>
            <a:avLst/>
            <a:gdLst/>
            <a:ahLst/>
            <a:cxnLst/>
            <a:rect l="l" t="t" r="r" b="b"/>
            <a:pathLst>
              <a:path w="898004" h="1320594">
                <a:moveTo>
                  <a:pt x="0" y="0"/>
                </a:moveTo>
                <a:lnTo>
                  <a:pt x="898004" y="0"/>
                </a:lnTo>
                <a:lnTo>
                  <a:pt x="898004" y="1320593"/>
                </a:lnTo>
                <a:lnTo>
                  <a:pt x="0" y="13205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0" y="8343900"/>
            <a:ext cx="8991600" cy="1893881"/>
          </a:xfrm>
          <a:custGeom>
            <a:avLst/>
            <a:gdLst/>
            <a:ahLst/>
            <a:cxnLst/>
            <a:rect l="l" t="t" r="r" b="b"/>
            <a:pathLst>
              <a:path w="10401791" h="2266724">
                <a:moveTo>
                  <a:pt x="0" y="0"/>
                </a:moveTo>
                <a:lnTo>
                  <a:pt x="10401791" y="0"/>
                </a:lnTo>
                <a:lnTo>
                  <a:pt x="10401791" y="2266724"/>
                </a:lnTo>
                <a:lnTo>
                  <a:pt x="0" y="2266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978388" y="-231889"/>
            <a:ext cx="14633212" cy="9794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52"/>
              </a:lnSpc>
            </a:pPr>
            <a:r>
              <a:rPr lang="en-US" sz="7200" b="1" u="sng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Important Information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endParaRPr lang="en-US" sz="4400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44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sharing our learning on X (formally twitter) every day. Please follow our class: @NewarkP6B.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endParaRPr lang="en-US" sz="4400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44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Our PE days are 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Mondays</a:t>
            </a:r>
            <a:r>
              <a:rPr lang="en-US" sz="44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and 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Fridays</a:t>
            </a:r>
            <a:r>
              <a:rPr lang="en-US" sz="44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endParaRPr lang="en-US" sz="4400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  <a:p>
            <a:pPr marL="862448" lvl="1" indent="-431224">
              <a:lnSpc>
                <a:spcPts val="5592"/>
              </a:lnSpc>
              <a:buFont typeface="Arial"/>
              <a:buChar char="•"/>
            </a:pPr>
            <a:r>
              <a:rPr lang="en-US" sz="44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Our Class Assembly will be held on 12</a:t>
            </a:r>
            <a:r>
              <a:rPr lang="en-US" sz="4400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44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February 2027 with stay and play afterwards. </a:t>
            </a:r>
          </a:p>
          <a:p>
            <a:pPr marL="862448" lvl="1" indent="-431224">
              <a:lnSpc>
                <a:spcPts val="5592"/>
              </a:lnSpc>
              <a:buFont typeface="Arial"/>
              <a:buChar char="•"/>
            </a:pPr>
            <a:endParaRPr lang="en-US" sz="4400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44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Our Stay &amp; Play dates will be: 24</a:t>
            </a:r>
            <a:r>
              <a:rPr lang="en-US" sz="4400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44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September</a:t>
            </a:r>
          </a:p>
          <a:p>
            <a:pPr marL="3631624" lvl="8">
              <a:lnSpc>
                <a:spcPts val="5592"/>
              </a:lnSpc>
            </a:pPr>
            <a:r>
              <a:rPr lang="en-US" sz="44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                         10</a:t>
            </a:r>
            <a:r>
              <a:rPr lang="en-US" sz="4400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44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December</a:t>
            </a:r>
          </a:p>
          <a:p>
            <a:pPr marL="3631624" lvl="8">
              <a:lnSpc>
                <a:spcPts val="5592"/>
              </a:lnSpc>
            </a:pPr>
            <a:r>
              <a:rPr lang="en-US" sz="44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                          20th May</a:t>
            </a:r>
          </a:p>
        </p:txBody>
      </p:sp>
      <p:sp>
        <p:nvSpPr>
          <p:cNvPr id="9" name="Freeform 9"/>
          <p:cNvSpPr/>
          <p:nvPr/>
        </p:nvSpPr>
        <p:spPr>
          <a:xfrm flipH="1">
            <a:off x="15675132" y="6783349"/>
            <a:ext cx="768799" cy="750540"/>
          </a:xfrm>
          <a:custGeom>
            <a:avLst/>
            <a:gdLst/>
            <a:ahLst/>
            <a:cxnLst/>
            <a:rect l="l" t="t" r="r" b="b"/>
            <a:pathLst>
              <a:path w="768799" h="750540">
                <a:moveTo>
                  <a:pt x="768799" y="0"/>
                </a:moveTo>
                <a:lnTo>
                  <a:pt x="0" y="0"/>
                </a:lnTo>
                <a:lnTo>
                  <a:pt x="0" y="750541"/>
                </a:lnTo>
                <a:lnTo>
                  <a:pt x="768799" y="750541"/>
                </a:lnTo>
                <a:lnTo>
                  <a:pt x="76879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7729200" y="97282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18"/>
    </mc:Choice>
    <mc:Fallback xmlns="">
      <p:transition spd="slow" advTm="113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74142" y="7040880"/>
            <a:ext cx="7315200" cy="3246120"/>
          </a:xfrm>
          <a:custGeom>
            <a:avLst/>
            <a:gdLst/>
            <a:ahLst/>
            <a:cxnLst/>
            <a:rect l="l" t="t" r="r" b="b"/>
            <a:pathLst>
              <a:path w="7315200" h="3246120">
                <a:moveTo>
                  <a:pt x="0" y="0"/>
                </a:moveTo>
                <a:lnTo>
                  <a:pt x="7315200" y="0"/>
                </a:lnTo>
                <a:lnTo>
                  <a:pt x="7315200" y="3246120"/>
                </a:lnTo>
                <a:lnTo>
                  <a:pt x="0" y="32461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2262354">
            <a:off x="-1930256" y="264312"/>
            <a:ext cx="5917912" cy="2167435"/>
          </a:xfrm>
          <a:custGeom>
            <a:avLst/>
            <a:gdLst/>
            <a:ahLst/>
            <a:cxnLst/>
            <a:rect l="l" t="t" r="r" b="b"/>
            <a:pathLst>
              <a:path w="5917912" h="2167435">
                <a:moveTo>
                  <a:pt x="0" y="0"/>
                </a:moveTo>
                <a:lnTo>
                  <a:pt x="5917912" y="0"/>
                </a:lnTo>
                <a:lnTo>
                  <a:pt x="5917912" y="2167435"/>
                </a:lnTo>
                <a:lnTo>
                  <a:pt x="0" y="2167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-432054" y="6334664"/>
            <a:ext cx="2921508" cy="4114800"/>
          </a:xfrm>
          <a:custGeom>
            <a:avLst/>
            <a:gdLst/>
            <a:ahLst/>
            <a:cxnLst/>
            <a:rect l="l" t="t" r="r" b="b"/>
            <a:pathLst>
              <a:path w="2921508" h="4114800">
                <a:moveTo>
                  <a:pt x="0" y="0"/>
                </a:moveTo>
                <a:lnTo>
                  <a:pt x="2921508" y="0"/>
                </a:lnTo>
                <a:lnTo>
                  <a:pt x="2921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523208" y="634620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2362200" y="1287128"/>
            <a:ext cx="12801600" cy="100950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Thank you for coming to visit P6B and Mrs Emerson.</a:t>
            </a:r>
          </a:p>
          <a:p>
            <a:pPr algn="ctr"/>
            <a:endParaRPr lang="en-US" sz="8000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  <a:p>
            <a:pPr marL="1143000" indent="-1143000" algn="ctr">
              <a:buFontTx/>
              <a:buChar char="-"/>
            </a:pPr>
            <a:r>
              <a:rPr lang="en-US" sz="8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Please see homework grids</a:t>
            </a:r>
          </a:p>
          <a:p>
            <a:pPr marL="1143000" indent="-1143000" algn="ctr">
              <a:buFontTx/>
              <a:buChar char="-"/>
            </a:pPr>
            <a:r>
              <a:rPr lang="en-US" sz="8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Splash learn logins</a:t>
            </a:r>
          </a:p>
          <a:p>
            <a:pPr marL="1143000" indent="-1143000" algn="ctr">
              <a:buFontTx/>
              <a:buChar char="-"/>
            </a:pPr>
            <a:r>
              <a:rPr lang="en-US" sz="8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Class Sway QR codes</a:t>
            </a:r>
          </a:p>
          <a:p>
            <a:pPr algn="ctr"/>
            <a:endParaRPr lang="en-US" sz="8000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  <a:p>
            <a:pPr algn="ctr"/>
            <a:r>
              <a:rPr lang="en-US" sz="96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097280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403252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6275741" y="2219864"/>
            <a:ext cx="2340293" cy="4114800"/>
          </a:xfrm>
          <a:custGeom>
            <a:avLst/>
            <a:gdLst/>
            <a:ahLst/>
            <a:cxnLst/>
            <a:rect l="l" t="t" r="r" b="b"/>
            <a:pathLst>
              <a:path w="2340293" h="4114800">
                <a:moveTo>
                  <a:pt x="0" y="0"/>
                </a:moveTo>
                <a:lnTo>
                  <a:pt x="2340292" y="0"/>
                </a:lnTo>
                <a:lnTo>
                  <a:pt x="23402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729200" y="97282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44"/>
    </mc:Choice>
    <mc:Fallback xmlns="">
      <p:transition spd="slow" advTm="6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95</Words>
  <Application>Microsoft Office PowerPoint</Application>
  <PresentationFormat>Custom</PresentationFormat>
  <Paragraphs>20</Paragraphs>
  <Slides>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StoryBook Rough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 Command Kindergarten Blackboard Theme</dc:title>
  <dc:creator>Kimberley Holden</dc:creator>
  <cp:lastModifiedBy>Kimberley Holden</cp:lastModifiedBy>
  <cp:revision>6</cp:revision>
  <dcterms:created xsi:type="dcterms:W3CDTF">2006-08-16T00:00:00Z</dcterms:created>
  <dcterms:modified xsi:type="dcterms:W3CDTF">2026-09-08T15:47:56Z</dcterms:modified>
  <dc:identifier>DAGQLhyPhRY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2026-09-08T15:47:55Z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aa848b9e-a234-4704-930a-aeb4cb58b0e7</vt:lpwstr>
  </property>
  <property fmtid="{D5CDD505-2E9C-101B-9397-08002B2CF9AE}" pid="7" name="MSIP_Label_defa4170-0d19-0005-0004-bc88714345d2_ActionId">
    <vt:lpwstr>a9c023d3-870c-4689-99ac-8e8bc67e3792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