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Playpen Sans" charset="1" panose="00000000000000000000"/>
      <p:regular r:id="rId18"/>
    </p:embeddedFont>
    <p:embeddedFont>
      <p:font typeface="Playpen Sans Bold" charset="1" panose="00000000000000000000"/>
      <p:regular r:id="rId19"/>
    </p:embeddedFont>
    <p:embeddedFont>
      <p:font typeface="Playpen Sans Semi-Bold"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50.png" Type="http://schemas.openxmlformats.org/officeDocument/2006/relationships/image"/><Relationship Id="rId8" Target="../media/image51.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11" Target="../media/image56.svg" Type="http://schemas.openxmlformats.org/officeDocument/2006/relationships/image"/><Relationship Id="rId12" Target="../media/image57.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52.png" Type="http://schemas.openxmlformats.org/officeDocument/2006/relationships/image"/><Relationship Id="rId8" Target="../media/image53.png" Type="http://schemas.openxmlformats.org/officeDocument/2006/relationships/image"/><Relationship Id="rId9" Target="../media/image5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18.png" Type="http://schemas.openxmlformats.org/officeDocument/2006/relationships/image"/><Relationship Id="rId12" Target="../media/image19.png" Type="http://schemas.openxmlformats.org/officeDocument/2006/relationships/image"/><Relationship Id="rId13" Target="../media/image20.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2.png" Type="http://schemas.openxmlformats.org/officeDocument/2006/relationships/image"/><Relationship Id="rId11" Target="../media/image23.png" Type="http://schemas.openxmlformats.org/officeDocument/2006/relationships/image"/><Relationship Id="rId12" Target="../media/image24.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2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31.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png" Type="http://schemas.openxmlformats.org/officeDocument/2006/relationships/image"/><Relationship Id="rId12" Target="../media/image37.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32.png" Type="http://schemas.openxmlformats.org/officeDocument/2006/relationships/image"/><Relationship Id="rId8" Target="../media/image33.png" Type="http://schemas.openxmlformats.org/officeDocument/2006/relationships/image"/><Relationship Id="rId9" Target="../media/image3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0.png" Type="http://schemas.openxmlformats.org/officeDocument/2006/relationships/image"/><Relationship Id="rId11" Target="../media/image41.sv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37.png" Type="http://schemas.openxmlformats.org/officeDocument/2006/relationships/image"/><Relationship Id="rId8" Target="../media/image38.png" Type="http://schemas.openxmlformats.org/officeDocument/2006/relationships/image"/><Relationship Id="rId9" Target="../media/image3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svg" Type="http://schemas.openxmlformats.org/officeDocument/2006/relationships/image"/><Relationship Id="rId11" Target="../media/image42.png" Type="http://schemas.openxmlformats.org/officeDocument/2006/relationships/image"/><Relationship Id="rId12" Target="../media/image43.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4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png" Type="http://schemas.openxmlformats.org/officeDocument/2006/relationships/image"/><Relationship Id="rId12" Target="../media/image47.png" Type="http://schemas.openxmlformats.org/officeDocument/2006/relationships/image"/><Relationship Id="rId13" Target="../media/image48.png" Type="http://schemas.openxmlformats.org/officeDocument/2006/relationships/image"/><Relationship Id="rId14" Target="../media/image49.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44.png" Type="http://schemas.openxmlformats.org/officeDocument/2006/relationships/image"/><Relationship Id="rId8" Target="../media/image40.png" Type="http://schemas.openxmlformats.org/officeDocument/2006/relationships/image"/><Relationship Id="rId9" Target="../media/image4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TextBox 3" id="3"/>
          <p:cNvSpPr txBox="true"/>
          <p:nvPr/>
        </p:nvSpPr>
        <p:spPr>
          <a:xfrm rot="0">
            <a:off x="4238897" y="1549448"/>
            <a:ext cx="9535671" cy="2240272"/>
          </a:xfrm>
          <a:prstGeom prst="rect">
            <a:avLst/>
          </a:prstGeom>
        </p:spPr>
        <p:txBody>
          <a:bodyPr anchor="t" rtlCol="false" tIns="0" lIns="0" bIns="0" rIns="0">
            <a:spAutoFit/>
          </a:bodyPr>
          <a:lstStyle/>
          <a:p>
            <a:pPr algn="ctr">
              <a:lnSpc>
                <a:spcPts val="8699"/>
              </a:lnSpc>
            </a:pPr>
            <a:r>
              <a:rPr lang="en-US" sz="8699" spc="-478">
                <a:solidFill>
                  <a:srgbClr val="000000"/>
                </a:solidFill>
                <a:latin typeface="Playpen Sans"/>
                <a:ea typeface="Playpen Sans"/>
                <a:cs typeface="Playpen Sans"/>
                <a:sym typeface="Playpen Sans"/>
              </a:rPr>
              <a:t>OPAL Assembly </a:t>
            </a:r>
          </a:p>
          <a:p>
            <a:pPr algn="ctr">
              <a:lnSpc>
                <a:spcPts val="8699"/>
              </a:lnSpc>
            </a:pPr>
          </a:p>
        </p:txBody>
      </p:sp>
      <p:sp>
        <p:nvSpPr>
          <p:cNvPr name="Freeform 4" id="4"/>
          <p:cNvSpPr/>
          <p:nvPr/>
        </p:nvSpPr>
        <p:spPr>
          <a:xfrm flipH="false" flipV="false" rot="0">
            <a:off x="0" y="7327682"/>
            <a:ext cx="18288000" cy="5320145"/>
          </a:xfrm>
          <a:custGeom>
            <a:avLst/>
            <a:gdLst/>
            <a:ahLst/>
            <a:cxnLst/>
            <a:rect r="r" b="b" t="t" l="l"/>
            <a:pathLst>
              <a:path h="5320145" w="18288000">
                <a:moveTo>
                  <a:pt x="0" y="0"/>
                </a:moveTo>
                <a:lnTo>
                  <a:pt x="18288000" y="0"/>
                </a:lnTo>
                <a:lnTo>
                  <a:pt x="18288000" y="5320145"/>
                </a:lnTo>
                <a:lnTo>
                  <a:pt x="0" y="53201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21870" y="2946182"/>
            <a:ext cx="5229431" cy="6312118"/>
          </a:xfrm>
          <a:custGeom>
            <a:avLst/>
            <a:gdLst/>
            <a:ahLst/>
            <a:cxnLst/>
            <a:rect r="r" b="b" t="t" l="l"/>
            <a:pathLst>
              <a:path h="6312118" w="5229431">
                <a:moveTo>
                  <a:pt x="0" y="0"/>
                </a:moveTo>
                <a:lnTo>
                  <a:pt x="5229432" y="0"/>
                </a:lnTo>
                <a:lnTo>
                  <a:pt x="5229432" y="6312118"/>
                </a:lnTo>
                <a:lnTo>
                  <a:pt x="0" y="63121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1585050" y="5568357"/>
            <a:ext cx="6516015" cy="3518648"/>
          </a:xfrm>
          <a:custGeom>
            <a:avLst/>
            <a:gdLst/>
            <a:ahLst/>
            <a:cxnLst/>
            <a:rect r="r" b="b" t="t" l="l"/>
            <a:pathLst>
              <a:path h="3518648" w="6516015">
                <a:moveTo>
                  <a:pt x="0" y="0"/>
                </a:moveTo>
                <a:lnTo>
                  <a:pt x="6516015" y="0"/>
                </a:lnTo>
                <a:lnTo>
                  <a:pt x="6516015" y="3518649"/>
                </a:lnTo>
                <a:lnTo>
                  <a:pt x="0" y="35186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646611" y="308295"/>
            <a:ext cx="2093724" cy="1069703"/>
          </a:xfrm>
          <a:custGeom>
            <a:avLst/>
            <a:gdLst/>
            <a:ahLst/>
            <a:cxnLst/>
            <a:rect r="r" b="b" t="t" l="l"/>
            <a:pathLst>
              <a:path h="1069703" w="2093724">
                <a:moveTo>
                  <a:pt x="0" y="0"/>
                </a:moveTo>
                <a:lnTo>
                  <a:pt x="2093724" y="0"/>
                </a:lnTo>
                <a:lnTo>
                  <a:pt x="2093724" y="1069703"/>
                </a:lnTo>
                <a:lnTo>
                  <a:pt x="0" y="1069703"/>
                </a:lnTo>
                <a:lnTo>
                  <a:pt x="0" y="0"/>
                </a:lnTo>
                <a:close/>
              </a:path>
            </a:pathLst>
          </a:custGeom>
          <a:blipFill>
            <a:blip r:embed="rId9">
              <a:alphaModFix amt="61000"/>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64062">
            <a:off x="13404602" y="1125602"/>
            <a:ext cx="1601655" cy="818300"/>
          </a:xfrm>
          <a:custGeom>
            <a:avLst/>
            <a:gdLst/>
            <a:ahLst/>
            <a:cxnLst/>
            <a:rect r="r" b="b" t="t" l="l"/>
            <a:pathLst>
              <a:path h="818300" w="1601655">
                <a:moveTo>
                  <a:pt x="0" y="0"/>
                </a:moveTo>
                <a:lnTo>
                  <a:pt x="1601654" y="0"/>
                </a:lnTo>
                <a:lnTo>
                  <a:pt x="1601654" y="818300"/>
                </a:lnTo>
                <a:lnTo>
                  <a:pt x="0" y="818300"/>
                </a:lnTo>
                <a:lnTo>
                  <a:pt x="0" y="0"/>
                </a:lnTo>
                <a:close/>
              </a:path>
            </a:pathLst>
          </a:custGeom>
          <a:blipFill>
            <a:blip r:embed="rId9">
              <a:alphaModFix amt="61000"/>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61953">
            <a:off x="14040903" y="1245070"/>
            <a:ext cx="1884976" cy="963052"/>
          </a:xfrm>
          <a:custGeom>
            <a:avLst/>
            <a:gdLst/>
            <a:ahLst/>
            <a:cxnLst/>
            <a:rect r="r" b="b" t="t" l="l"/>
            <a:pathLst>
              <a:path h="963052" w="1884976">
                <a:moveTo>
                  <a:pt x="0" y="0"/>
                </a:moveTo>
                <a:lnTo>
                  <a:pt x="1884977" y="0"/>
                </a:lnTo>
                <a:lnTo>
                  <a:pt x="1884977" y="963051"/>
                </a:lnTo>
                <a:lnTo>
                  <a:pt x="0" y="96305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4238897" y="2946182"/>
            <a:ext cx="1045029" cy="396179"/>
          </a:xfrm>
          <a:custGeom>
            <a:avLst/>
            <a:gdLst/>
            <a:ahLst/>
            <a:cxnLst/>
            <a:rect r="r" b="b" t="t" l="l"/>
            <a:pathLst>
              <a:path h="396179" w="1045029">
                <a:moveTo>
                  <a:pt x="0" y="0"/>
                </a:moveTo>
                <a:lnTo>
                  <a:pt x="1045029" y="0"/>
                </a:lnTo>
                <a:lnTo>
                  <a:pt x="1045029" y="396178"/>
                </a:lnTo>
                <a:lnTo>
                  <a:pt x="0" y="396178"/>
                </a:lnTo>
                <a:lnTo>
                  <a:pt x="0" y="0"/>
                </a:lnTo>
                <a:close/>
              </a:path>
            </a:pathLst>
          </a:custGeom>
          <a:blipFill>
            <a:blip r:embed="rId11">
              <a:extLst>
                <a:ext uri="{96DAC541-7B7A-43D3-8B79-37D633B846F1}">
                  <asvg:svgBlip xmlns:asvg="http://schemas.microsoft.com/office/drawing/2016/SVG/main" r:embed="rId12"/>
                </a:ext>
              </a:extLst>
            </a:blip>
            <a:stretch>
              <a:fillRect l="-39644" t="0" r="0" b="-213432"/>
            </a:stretch>
          </a:blipFill>
        </p:spPr>
      </p:sp>
      <p:sp>
        <p:nvSpPr>
          <p:cNvPr name="Freeform 11" id="11"/>
          <p:cNvSpPr/>
          <p:nvPr/>
        </p:nvSpPr>
        <p:spPr>
          <a:xfrm flipH="false" flipV="false" rot="-536642">
            <a:off x="7499794" y="6473138"/>
            <a:ext cx="746008" cy="282817"/>
          </a:xfrm>
          <a:custGeom>
            <a:avLst/>
            <a:gdLst/>
            <a:ahLst/>
            <a:cxnLst/>
            <a:rect r="r" b="b" t="t" l="l"/>
            <a:pathLst>
              <a:path h="282817" w="746008">
                <a:moveTo>
                  <a:pt x="0" y="0"/>
                </a:moveTo>
                <a:lnTo>
                  <a:pt x="746008" y="0"/>
                </a:lnTo>
                <a:lnTo>
                  <a:pt x="746008" y="282817"/>
                </a:lnTo>
                <a:lnTo>
                  <a:pt x="0" y="282817"/>
                </a:lnTo>
                <a:lnTo>
                  <a:pt x="0" y="0"/>
                </a:lnTo>
                <a:close/>
              </a:path>
            </a:pathLst>
          </a:custGeom>
          <a:blipFill>
            <a:blip r:embed="rId11">
              <a:extLst>
                <a:ext uri="{96DAC541-7B7A-43D3-8B79-37D633B846F1}">
                  <asvg:svgBlip xmlns:asvg="http://schemas.microsoft.com/office/drawing/2016/SVG/main" r:embed="rId12"/>
                </a:ext>
              </a:extLst>
            </a:blip>
            <a:stretch>
              <a:fillRect l="-39644" t="0" r="0" b="-213432"/>
            </a:stretch>
          </a:blipFill>
        </p:spPr>
      </p:sp>
      <p:sp>
        <p:nvSpPr>
          <p:cNvPr name="Freeform 12" id="12"/>
          <p:cNvSpPr/>
          <p:nvPr/>
        </p:nvSpPr>
        <p:spPr>
          <a:xfrm flipH="false" flipV="false" rot="-536642">
            <a:off x="11342056" y="969342"/>
            <a:ext cx="746008" cy="282817"/>
          </a:xfrm>
          <a:custGeom>
            <a:avLst/>
            <a:gdLst/>
            <a:ahLst/>
            <a:cxnLst/>
            <a:rect r="r" b="b" t="t" l="l"/>
            <a:pathLst>
              <a:path h="282817" w="746008">
                <a:moveTo>
                  <a:pt x="0" y="0"/>
                </a:moveTo>
                <a:lnTo>
                  <a:pt x="746008" y="0"/>
                </a:lnTo>
                <a:lnTo>
                  <a:pt x="746008" y="282817"/>
                </a:lnTo>
                <a:lnTo>
                  <a:pt x="0" y="282817"/>
                </a:lnTo>
                <a:lnTo>
                  <a:pt x="0" y="0"/>
                </a:lnTo>
                <a:close/>
              </a:path>
            </a:pathLst>
          </a:custGeom>
          <a:blipFill>
            <a:blip r:embed="rId11">
              <a:extLst>
                <a:ext uri="{96DAC541-7B7A-43D3-8B79-37D633B846F1}">
                  <asvg:svgBlip xmlns:asvg="http://schemas.microsoft.com/office/drawing/2016/SVG/main" r:embed="rId12"/>
                </a:ext>
              </a:extLst>
            </a:blip>
            <a:stretch>
              <a:fillRect l="-39644" t="0" r="0" b="-213432"/>
            </a:stretch>
          </a:blipFill>
        </p:spPr>
      </p:sp>
      <p:sp>
        <p:nvSpPr>
          <p:cNvPr name="Freeform 13" id="13"/>
          <p:cNvSpPr/>
          <p:nvPr/>
        </p:nvSpPr>
        <p:spPr>
          <a:xfrm flipH="false" flipV="false" rot="0">
            <a:off x="16477603" y="-1889"/>
            <a:ext cx="1810397" cy="2225280"/>
          </a:xfrm>
          <a:custGeom>
            <a:avLst/>
            <a:gdLst/>
            <a:ahLst/>
            <a:cxnLst/>
            <a:rect r="r" b="b" t="t" l="l"/>
            <a:pathLst>
              <a:path h="2225280" w="1810397">
                <a:moveTo>
                  <a:pt x="0" y="0"/>
                </a:moveTo>
                <a:lnTo>
                  <a:pt x="1810397" y="0"/>
                </a:lnTo>
                <a:lnTo>
                  <a:pt x="1810397" y="2225279"/>
                </a:lnTo>
                <a:lnTo>
                  <a:pt x="0" y="2225279"/>
                </a:lnTo>
                <a:lnTo>
                  <a:pt x="0" y="0"/>
                </a:lnTo>
                <a:close/>
              </a:path>
            </a:pathLst>
          </a:custGeom>
          <a:blipFill>
            <a:blip r:embed="rId13"/>
            <a:stretch>
              <a:fillRect l="0" t="0" r="0" b="0"/>
            </a:stretch>
          </a:blipFill>
        </p:spPr>
      </p:sp>
      <p:sp>
        <p:nvSpPr>
          <p:cNvPr name="Freeform 14" id="14"/>
          <p:cNvSpPr/>
          <p:nvPr/>
        </p:nvSpPr>
        <p:spPr>
          <a:xfrm flipH="false" flipV="false" rot="0">
            <a:off x="7482344" y="4346187"/>
            <a:ext cx="2955644" cy="2981495"/>
          </a:xfrm>
          <a:custGeom>
            <a:avLst/>
            <a:gdLst/>
            <a:ahLst/>
            <a:cxnLst/>
            <a:rect r="r" b="b" t="t" l="l"/>
            <a:pathLst>
              <a:path h="2981495" w="2955644">
                <a:moveTo>
                  <a:pt x="0" y="0"/>
                </a:moveTo>
                <a:lnTo>
                  <a:pt x="2955644" y="0"/>
                </a:lnTo>
                <a:lnTo>
                  <a:pt x="2955644" y="2981495"/>
                </a:lnTo>
                <a:lnTo>
                  <a:pt x="0" y="2981495"/>
                </a:lnTo>
                <a:lnTo>
                  <a:pt x="0" y="0"/>
                </a:lnTo>
                <a:close/>
              </a:path>
            </a:pathLst>
          </a:custGeom>
          <a:blipFill>
            <a:blip r:embed="rId1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550737" y="214923"/>
            <a:ext cx="15708563" cy="90614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Next week...</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6187954" y="4621905"/>
            <a:ext cx="5636712" cy="4114800"/>
          </a:xfrm>
          <a:custGeom>
            <a:avLst/>
            <a:gdLst/>
            <a:ahLst/>
            <a:cxnLst/>
            <a:rect r="r" b="b" t="t" l="l"/>
            <a:pathLst>
              <a:path h="4114800" w="5636712">
                <a:moveTo>
                  <a:pt x="0" y="0"/>
                </a:moveTo>
                <a:lnTo>
                  <a:pt x="5636713" y="0"/>
                </a:lnTo>
                <a:lnTo>
                  <a:pt x="5636713"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0" y="2604971"/>
            <a:ext cx="18288000" cy="1144905"/>
          </a:xfrm>
          <a:prstGeom prst="rect">
            <a:avLst/>
          </a:prstGeom>
        </p:spPr>
        <p:txBody>
          <a:bodyPr anchor="t" rtlCol="false" tIns="0" lIns="0" bIns="0" rIns="0">
            <a:spAutoFit/>
          </a:bodyPr>
          <a:lstStyle/>
          <a:p>
            <a:pPr algn="ctr">
              <a:lnSpc>
                <a:spcPts val="4619"/>
              </a:lnSpc>
              <a:spcBef>
                <a:spcPct val="0"/>
              </a:spcBef>
            </a:pPr>
            <a:r>
              <a:rPr lang="en-US" sz="3299">
                <a:solidFill>
                  <a:srgbClr val="000000"/>
                </a:solidFill>
                <a:latin typeface="Playpen Sans"/>
                <a:ea typeface="Playpen Sans"/>
                <a:cs typeface="Playpen Sans"/>
                <a:sym typeface="Playpen Sans"/>
              </a:rPr>
              <a:t>All classes will get the chance to go out and use the den building equipment next week, so they can explore it and learn how to properly tidy it away!</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6745560" y="536875"/>
            <a:ext cx="15708563" cy="90614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Remember!</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6188287" y="1543106"/>
            <a:ext cx="5911426" cy="4160166"/>
          </a:xfrm>
          <a:custGeom>
            <a:avLst/>
            <a:gdLst/>
            <a:ahLst/>
            <a:cxnLst/>
            <a:rect r="r" b="b" t="t" l="l"/>
            <a:pathLst>
              <a:path h="4160166" w="5911426">
                <a:moveTo>
                  <a:pt x="0" y="0"/>
                </a:moveTo>
                <a:lnTo>
                  <a:pt x="5911426" y="0"/>
                </a:lnTo>
                <a:lnTo>
                  <a:pt x="5911426" y="4160166"/>
                </a:lnTo>
                <a:lnTo>
                  <a:pt x="0" y="4160166"/>
                </a:lnTo>
                <a:lnTo>
                  <a:pt x="0" y="0"/>
                </a:lnTo>
                <a:close/>
              </a:path>
            </a:pathLst>
          </a:custGeom>
          <a:blipFill>
            <a:blip r:embed="rId7"/>
            <a:stretch>
              <a:fillRect l="0" t="0" r="0" b="0"/>
            </a:stretch>
          </a:blipFill>
        </p:spPr>
      </p:sp>
      <p:grpSp>
        <p:nvGrpSpPr>
          <p:cNvPr name="Group 11" id="11"/>
          <p:cNvGrpSpPr/>
          <p:nvPr/>
        </p:nvGrpSpPr>
        <p:grpSpPr>
          <a:xfrm rot="0">
            <a:off x="296330" y="413050"/>
            <a:ext cx="4382474" cy="5290221"/>
            <a:chOff x="0" y="0"/>
            <a:chExt cx="1818316" cy="2194946"/>
          </a:xfrm>
        </p:grpSpPr>
        <p:sp>
          <p:nvSpPr>
            <p:cNvPr name="Freeform 12" id="12"/>
            <p:cNvSpPr/>
            <p:nvPr/>
          </p:nvSpPr>
          <p:spPr>
            <a:xfrm flipH="false" flipV="false" rot="0">
              <a:off x="0" y="0"/>
              <a:ext cx="1818316" cy="2194946"/>
            </a:xfrm>
            <a:custGeom>
              <a:avLst/>
              <a:gdLst/>
              <a:ahLst/>
              <a:cxnLst/>
              <a:rect r="r" b="b" t="t" l="l"/>
              <a:pathLst>
                <a:path h="2194946" w="1818316">
                  <a:moveTo>
                    <a:pt x="31798" y="0"/>
                  </a:moveTo>
                  <a:lnTo>
                    <a:pt x="1786518" y="0"/>
                  </a:lnTo>
                  <a:cubicBezTo>
                    <a:pt x="1804079" y="0"/>
                    <a:pt x="1818316" y="14237"/>
                    <a:pt x="1818316" y="31798"/>
                  </a:cubicBezTo>
                  <a:lnTo>
                    <a:pt x="1818316" y="2163148"/>
                  </a:lnTo>
                  <a:cubicBezTo>
                    <a:pt x="1818316" y="2180709"/>
                    <a:pt x="1804079" y="2194946"/>
                    <a:pt x="1786518" y="2194946"/>
                  </a:cubicBezTo>
                  <a:lnTo>
                    <a:pt x="31798" y="2194946"/>
                  </a:lnTo>
                  <a:cubicBezTo>
                    <a:pt x="14237" y="2194946"/>
                    <a:pt x="0" y="2180709"/>
                    <a:pt x="0" y="2163148"/>
                  </a:cubicBezTo>
                  <a:lnTo>
                    <a:pt x="0" y="31798"/>
                  </a:lnTo>
                  <a:cubicBezTo>
                    <a:pt x="0" y="14237"/>
                    <a:pt x="14237" y="0"/>
                    <a:pt x="31798" y="0"/>
                  </a:cubicBezTo>
                  <a:close/>
                </a:path>
              </a:pathLst>
            </a:custGeom>
            <a:solidFill>
              <a:srgbClr val="D5EAFE"/>
            </a:solidFill>
            <a:ln w="19050" cap="sq">
              <a:solidFill>
                <a:srgbClr val="000000"/>
              </a:solidFill>
              <a:prstDash val="solid"/>
              <a:miter/>
            </a:ln>
          </p:spPr>
        </p:sp>
        <p:sp>
          <p:nvSpPr>
            <p:cNvPr name="TextBox 13" id="13"/>
            <p:cNvSpPr txBox="true"/>
            <p:nvPr/>
          </p:nvSpPr>
          <p:spPr>
            <a:xfrm>
              <a:off x="0" y="-9525"/>
              <a:ext cx="1818316" cy="2204471"/>
            </a:xfrm>
            <a:prstGeom prst="rect">
              <a:avLst/>
            </a:prstGeom>
          </p:spPr>
          <p:txBody>
            <a:bodyPr anchor="ctr" rtlCol="false" tIns="25122" lIns="25122" bIns="25122" rIns="25122"/>
            <a:lstStyle/>
            <a:p>
              <a:pPr algn="ctr">
                <a:lnSpc>
                  <a:spcPts val="1679"/>
                </a:lnSpc>
              </a:pPr>
            </a:p>
          </p:txBody>
        </p:sp>
      </p:grpSp>
      <p:sp>
        <p:nvSpPr>
          <p:cNvPr name="Freeform 14" id="14"/>
          <p:cNvSpPr/>
          <p:nvPr/>
        </p:nvSpPr>
        <p:spPr>
          <a:xfrm flipH="false" flipV="false" rot="0">
            <a:off x="1099896" y="3213581"/>
            <a:ext cx="2775340" cy="2161296"/>
          </a:xfrm>
          <a:custGeom>
            <a:avLst/>
            <a:gdLst/>
            <a:ahLst/>
            <a:cxnLst/>
            <a:rect r="r" b="b" t="t" l="l"/>
            <a:pathLst>
              <a:path h="2161296" w="2775340">
                <a:moveTo>
                  <a:pt x="0" y="0"/>
                </a:moveTo>
                <a:lnTo>
                  <a:pt x="2775341" y="0"/>
                </a:lnTo>
                <a:lnTo>
                  <a:pt x="2775341" y="2161296"/>
                </a:lnTo>
                <a:lnTo>
                  <a:pt x="0" y="2161296"/>
                </a:lnTo>
                <a:lnTo>
                  <a:pt x="0" y="0"/>
                </a:lnTo>
                <a:close/>
              </a:path>
            </a:pathLst>
          </a:custGeom>
          <a:blipFill>
            <a:blip r:embed="rId8"/>
            <a:stretch>
              <a:fillRect l="0" t="0" r="0" b="0"/>
            </a:stretch>
          </a:blipFill>
        </p:spPr>
      </p:sp>
      <p:grpSp>
        <p:nvGrpSpPr>
          <p:cNvPr name="Group 15" id="15"/>
          <p:cNvGrpSpPr/>
          <p:nvPr/>
        </p:nvGrpSpPr>
        <p:grpSpPr>
          <a:xfrm rot="0">
            <a:off x="13008384" y="199300"/>
            <a:ext cx="4382474" cy="5290221"/>
            <a:chOff x="0" y="0"/>
            <a:chExt cx="1818316" cy="2194946"/>
          </a:xfrm>
        </p:grpSpPr>
        <p:sp>
          <p:nvSpPr>
            <p:cNvPr name="Freeform 16" id="16"/>
            <p:cNvSpPr/>
            <p:nvPr/>
          </p:nvSpPr>
          <p:spPr>
            <a:xfrm flipH="false" flipV="false" rot="0">
              <a:off x="0" y="0"/>
              <a:ext cx="1818316" cy="2194946"/>
            </a:xfrm>
            <a:custGeom>
              <a:avLst/>
              <a:gdLst/>
              <a:ahLst/>
              <a:cxnLst/>
              <a:rect r="r" b="b" t="t" l="l"/>
              <a:pathLst>
                <a:path h="2194946" w="1818316">
                  <a:moveTo>
                    <a:pt x="31798" y="0"/>
                  </a:moveTo>
                  <a:lnTo>
                    <a:pt x="1786518" y="0"/>
                  </a:lnTo>
                  <a:cubicBezTo>
                    <a:pt x="1804079" y="0"/>
                    <a:pt x="1818316" y="14237"/>
                    <a:pt x="1818316" y="31798"/>
                  </a:cubicBezTo>
                  <a:lnTo>
                    <a:pt x="1818316" y="2163148"/>
                  </a:lnTo>
                  <a:cubicBezTo>
                    <a:pt x="1818316" y="2180709"/>
                    <a:pt x="1804079" y="2194946"/>
                    <a:pt x="1786518" y="2194946"/>
                  </a:cubicBezTo>
                  <a:lnTo>
                    <a:pt x="31798" y="2194946"/>
                  </a:lnTo>
                  <a:cubicBezTo>
                    <a:pt x="14237" y="2194946"/>
                    <a:pt x="0" y="2180709"/>
                    <a:pt x="0" y="2163148"/>
                  </a:cubicBezTo>
                  <a:lnTo>
                    <a:pt x="0" y="31798"/>
                  </a:lnTo>
                  <a:cubicBezTo>
                    <a:pt x="0" y="14237"/>
                    <a:pt x="14237" y="0"/>
                    <a:pt x="31798" y="0"/>
                  </a:cubicBezTo>
                  <a:close/>
                </a:path>
              </a:pathLst>
            </a:custGeom>
            <a:solidFill>
              <a:srgbClr val="D5EAFE"/>
            </a:solidFill>
            <a:ln w="19050" cap="sq">
              <a:solidFill>
                <a:srgbClr val="000000"/>
              </a:solidFill>
              <a:prstDash val="solid"/>
              <a:miter/>
            </a:ln>
          </p:spPr>
        </p:sp>
        <p:sp>
          <p:nvSpPr>
            <p:cNvPr name="TextBox 17" id="17"/>
            <p:cNvSpPr txBox="true"/>
            <p:nvPr/>
          </p:nvSpPr>
          <p:spPr>
            <a:xfrm>
              <a:off x="0" y="-9525"/>
              <a:ext cx="1818316" cy="2204471"/>
            </a:xfrm>
            <a:prstGeom prst="rect">
              <a:avLst/>
            </a:prstGeom>
          </p:spPr>
          <p:txBody>
            <a:bodyPr anchor="ctr" rtlCol="false" tIns="25122" lIns="25122" bIns="25122" rIns="25122"/>
            <a:lstStyle/>
            <a:p>
              <a:pPr algn="ctr">
                <a:lnSpc>
                  <a:spcPts val="1679"/>
                </a:lnSpc>
              </a:pPr>
            </a:p>
          </p:txBody>
        </p:sp>
      </p:grpSp>
      <p:sp>
        <p:nvSpPr>
          <p:cNvPr name="Freeform 18" id="18"/>
          <p:cNvSpPr/>
          <p:nvPr/>
        </p:nvSpPr>
        <p:spPr>
          <a:xfrm flipH="false" flipV="false" rot="0">
            <a:off x="13246144" y="3033677"/>
            <a:ext cx="1128915" cy="1179023"/>
          </a:xfrm>
          <a:custGeom>
            <a:avLst/>
            <a:gdLst/>
            <a:ahLst/>
            <a:cxnLst/>
            <a:rect r="r" b="b" t="t" l="l"/>
            <a:pathLst>
              <a:path h="1179023" w="1128915">
                <a:moveTo>
                  <a:pt x="0" y="0"/>
                </a:moveTo>
                <a:lnTo>
                  <a:pt x="1128915" y="0"/>
                </a:lnTo>
                <a:lnTo>
                  <a:pt x="1128915" y="1179024"/>
                </a:lnTo>
                <a:lnTo>
                  <a:pt x="0" y="1179024"/>
                </a:lnTo>
                <a:lnTo>
                  <a:pt x="0" y="0"/>
                </a:lnTo>
                <a:close/>
              </a:path>
            </a:pathLst>
          </a:custGeom>
          <a:blipFill>
            <a:blip r:embed="rId9"/>
            <a:stretch>
              <a:fillRect l="0" t="0" r="0" b="0"/>
            </a:stretch>
          </a:blipFill>
        </p:spPr>
      </p:sp>
      <p:sp>
        <p:nvSpPr>
          <p:cNvPr name="Freeform 19" id="19"/>
          <p:cNvSpPr/>
          <p:nvPr/>
        </p:nvSpPr>
        <p:spPr>
          <a:xfrm flipH="false" flipV="false" rot="0">
            <a:off x="14482631" y="3877249"/>
            <a:ext cx="1433979" cy="1497628"/>
          </a:xfrm>
          <a:custGeom>
            <a:avLst/>
            <a:gdLst/>
            <a:ahLst/>
            <a:cxnLst/>
            <a:rect r="r" b="b" t="t" l="l"/>
            <a:pathLst>
              <a:path h="1497628" w="1433979">
                <a:moveTo>
                  <a:pt x="0" y="0"/>
                </a:moveTo>
                <a:lnTo>
                  <a:pt x="1433979" y="0"/>
                </a:lnTo>
                <a:lnTo>
                  <a:pt x="1433979" y="1497628"/>
                </a:lnTo>
                <a:lnTo>
                  <a:pt x="0" y="14976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16184561" y="3058161"/>
            <a:ext cx="1074739" cy="935023"/>
          </a:xfrm>
          <a:custGeom>
            <a:avLst/>
            <a:gdLst/>
            <a:ahLst/>
            <a:cxnLst/>
            <a:rect r="r" b="b" t="t" l="l"/>
            <a:pathLst>
              <a:path h="935023" w="1074739">
                <a:moveTo>
                  <a:pt x="0" y="0"/>
                </a:moveTo>
                <a:lnTo>
                  <a:pt x="1074739" y="0"/>
                </a:lnTo>
                <a:lnTo>
                  <a:pt x="1074739" y="935023"/>
                </a:lnTo>
                <a:lnTo>
                  <a:pt x="0" y="935023"/>
                </a:lnTo>
                <a:lnTo>
                  <a:pt x="0" y="0"/>
                </a:lnTo>
                <a:close/>
              </a:path>
            </a:pathLst>
          </a:custGeom>
          <a:blipFill>
            <a:blip r:embed="rId12"/>
            <a:stretch>
              <a:fillRect l="0" t="0" r="0" b="0"/>
            </a:stretch>
          </a:blipFill>
        </p:spPr>
      </p:sp>
      <p:sp>
        <p:nvSpPr>
          <p:cNvPr name="TextBox 21" id="21"/>
          <p:cNvSpPr txBox="true"/>
          <p:nvPr/>
        </p:nvSpPr>
        <p:spPr>
          <a:xfrm rot="0">
            <a:off x="534090" y="617901"/>
            <a:ext cx="3906953" cy="677419"/>
          </a:xfrm>
          <a:prstGeom prst="rect">
            <a:avLst/>
          </a:prstGeom>
        </p:spPr>
        <p:txBody>
          <a:bodyPr anchor="t" rtlCol="false" tIns="0" lIns="0" bIns="0" rIns="0">
            <a:spAutoFit/>
          </a:bodyPr>
          <a:lstStyle/>
          <a:p>
            <a:pPr algn="ctr">
              <a:lnSpc>
                <a:spcPts val="2670"/>
              </a:lnSpc>
              <a:spcBef>
                <a:spcPct val="0"/>
              </a:spcBef>
            </a:pPr>
            <a:r>
              <a:rPr lang="en-US" b="true" sz="2670" spc="-146" u="sng">
                <a:solidFill>
                  <a:srgbClr val="000000"/>
                </a:solidFill>
                <a:latin typeface="Playpen Sans Bold"/>
                <a:ea typeface="Playpen Sans Bold"/>
                <a:cs typeface="Playpen Sans Bold"/>
                <a:sym typeface="Playpen Sans Bold"/>
              </a:rPr>
              <a:t>Work as a team!</a:t>
            </a:r>
            <a:r>
              <a:rPr lang="en-US" sz="2670" spc="-146">
                <a:solidFill>
                  <a:srgbClr val="000000"/>
                </a:solidFill>
                <a:latin typeface="Playpen Sans"/>
                <a:ea typeface="Playpen Sans"/>
                <a:cs typeface="Playpen Sans"/>
                <a:sym typeface="Playpen Sans"/>
              </a:rPr>
              <a:t> #TogetherWeShine</a:t>
            </a:r>
          </a:p>
        </p:txBody>
      </p:sp>
      <p:sp>
        <p:nvSpPr>
          <p:cNvPr name="TextBox 22" id="22"/>
          <p:cNvSpPr txBox="true"/>
          <p:nvPr/>
        </p:nvSpPr>
        <p:spPr>
          <a:xfrm rot="0">
            <a:off x="534090" y="1754632"/>
            <a:ext cx="3906953" cy="1303529"/>
          </a:xfrm>
          <a:prstGeom prst="rect">
            <a:avLst/>
          </a:prstGeom>
        </p:spPr>
        <p:txBody>
          <a:bodyPr anchor="t" rtlCol="false" tIns="0" lIns="0" bIns="0" rIns="0">
            <a:spAutoFit/>
          </a:bodyPr>
          <a:lstStyle/>
          <a:p>
            <a:pPr algn="ctr">
              <a:lnSpc>
                <a:spcPts val="2570"/>
              </a:lnSpc>
              <a:spcBef>
                <a:spcPct val="0"/>
              </a:spcBef>
            </a:pPr>
            <a:r>
              <a:rPr lang="en-US" sz="2570" spc="-141">
                <a:solidFill>
                  <a:srgbClr val="000000"/>
                </a:solidFill>
                <a:latin typeface="Playpen Sans"/>
                <a:ea typeface="Playpen Sans"/>
                <a:cs typeface="Playpen Sans"/>
                <a:sym typeface="Playpen Sans"/>
              </a:rPr>
              <a:t>• Share ideas</a:t>
            </a:r>
          </a:p>
          <a:p>
            <a:pPr algn="ctr">
              <a:lnSpc>
                <a:spcPts val="2570"/>
              </a:lnSpc>
              <a:spcBef>
                <a:spcPct val="0"/>
              </a:spcBef>
            </a:pPr>
            <a:r>
              <a:rPr lang="en-US" sz="2570" spc="-141">
                <a:solidFill>
                  <a:srgbClr val="000000"/>
                </a:solidFill>
                <a:latin typeface="Playpen Sans"/>
                <a:ea typeface="Playpen Sans"/>
                <a:cs typeface="Playpen Sans"/>
                <a:sym typeface="Playpen Sans"/>
              </a:rPr>
              <a:t>• Take turns</a:t>
            </a:r>
          </a:p>
          <a:p>
            <a:pPr algn="ctr">
              <a:lnSpc>
                <a:spcPts val="2570"/>
              </a:lnSpc>
              <a:spcBef>
                <a:spcPct val="0"/>
              </a:spcBef>
            </a:pPr>
            <a:r>
              <a:rPr lang="en-US" sz="2570" spc="-141">
                <a:solidFill>
                  <a:srgbClr val="000000"/>
                </a:solidFill>
                <a:latin typeface="Playpen Sans"/>
                <a:ea typeface="Playpen Sans"/>
                <a:cs typeface="Playpen Sans"/>
                <a:sym typeface="Playpen Sans"/>
              </a:rPr>
              <a:t>• Help each other</a:t>
            </a:r>
          </a:p>
          <a:p>
            <a:pPr algn="ctr">
              <a:lnSpc>
                <a:spcPts val="2570"/>
              </a:lnSpc>
              <a:spcBef>
                <a:spcPct val="0"/>
              </a:spcBef>
            </a:pPr>
            <a:r>
              <a:rPr lang="en-US" sz="2570" spc="-141">
                <a:solidFill>
                  <a:srgbClr val="000000"/>
                </a:solidFill>
                <a:latin typeface="Playpen Sans"/>
                <a:ea typeface="Playpen Sans"/>
                <a:cs typeface="Playpen Sans"/>
                <a:sym typeface="Playpen Sans"/>
              </a:rPr>
              <a:t>• Listen and communicate</a:t>
            </a:r>
          </a:p>
        </p:txBody>
      </p:sp>
      <p:sp>
        <p:nvSpPr>
          <p:cNvPr name="TextBox 23" id="23"/>
          <p:cNvSpPr txBox="true"/>
          <p:nvPr/>
        </p:nvSpPr>
        <p:spPr>
          <a:xfrm rot="0">
            <a:off x="13246144" y="470200"/>
            <a:ext cx="3906953" cy="2677669"/>
          </a:xfrm>
          <a:prstGeom prst="rect">
            <a:avLst/>
          </a:prstGeom>
        </p:spPr>
        <p:txBody>
          <a:bodyPr anchor="t" rtlCol="false" tIns="0" lIns="0" bIns="0" rIns="0">
            <a:spAutoFit/>
          </a:bodyPr>
          <a:lstStyle/>
          <a:p>
            <a:pPr algn="ctr">
              <a:lnSpc>
                <a:spcPts val="2670"/>
              </a:lnSpc>
            </a:pPr>
            <a:r>
              <a:rPr lang="en-US" b="true" sz="2670" spc="-146" u="sng">
                <a:solidFill>
                  <a:srgbClr val="000000"/>
                </a:solidFill>
                <a:latin typeface="Playpen Sans Bold"/>
                <a:ea typeface="Playpen Sans Bold"/>
                <a:cs typeface="Playpen Sans Bold"/>
                <a:sym typeface="Playpen Sans Bold"/>
              </a:rPr>
              <a:t>Risk Awareness</a:t>
            </a:r>
          </a:p>
          <a:p>
            <a:pPr algn="ctr">
              <a:lnSpc>
                <a:spcPts val="2670"/>
              </a:lnSpc>
            </a:pPr>
          </a:p>
          <a:p>
            <a:pPr algn="ctr">
              <a:lnSpc>
                <a:spcPts val="2670"/>
              </a:lnSpc>
            </a:pPr>
            <a:r>
              <a:rPr lang="en-US" sz="2670" spc="-146">
                <a:solidFill>
                  <a:srgbClr val="000000"/>
                </a:solidFill>
                <a:latin typeface="Playpen Sans"/>
                <a:ea typeface="Playpen Sans"/>
                <a:cs typeface="Playpen Sans"/>
                <a:sym typeface="Playpen Sans"/>
              </a:rPr>
              <a:t>•Think before you build</a:t>
            </a:r>
          </a:p>
          <a:p>
            <a:pPr algn="ctr">
              <a:lnSpc>
                <a:spcPts val="2670"/>
              </a:lnSpc>
            </a:pPr>
            <a:r>
              <a:rPr lang="en-US" sz="2670" spc="-146">
                <a:solidFill>
                  <a:srgbClr val="000000"/>
                </a:solidFill>
                <a:latin typeface="Playpen Sans"/>
                <a:ea typeface="Playpen Sans"/>
                <a:cs typeface="Playpen Sans"/>
                <a:sym typeface="Playpen Sans"/>
              </a:rPr>
              <a:t>• Check for hazards</a:t>
            </a:r>
          </a:p>
          <a:p>
            <a:pPr algn="ctr">
              <a:lnSpc>
                <a:spcPts val="2670"/>
              </a:lnSpc>
            </a:pPr>
            <a:r>
              <a:rPr lang="en-US" sz="2670" spc="-146">
                <a:solidFill>
                  <a:srgbClr val="000000"/>
                </a:solidFill>
                <a:latin typeface="Playpen Sans"/>
                <a:ea typeface="Playpen Sans"/>
                <a:cs typeface="Playpen Sans"/>
                <a:sym typeface="Playpen Sans"/>
              </a:rPr>
              <a:t>• Ask an adult if unsure</a:t>
            </a:r>
          </a:p>
          <a:p>
            <a:pPr algn="ctr">
              <a:lnSpc>
                <a:spcPts val="2670"/>
              </a:lnSpc>
            </a:pPr>
            <a:r>
              <a:rPr lang="en-US" sz="2670" spc="-146">
                <a:solidFill>
                  <a:srgbClr val="000000"/>
                </a:solidFill>
                <a:latin typeface="Playpen Sans"/>
                <a:ea typeface="Playpen Sans"/>
                <a:cs typeface="Playpen Sans"/>
                <a:sym typeface="Playpen Sans"/>
              </a:rPr>
              <a:t>• Play safely and responsibly</a:t>
            </a:r>
          </a:p>
          <a:p>
            <a:pPr algn="ctr">
              <a:lnSpc>
                <a:spcPts val="2670"/>
              </a:lnSpc>
              <a:spcBef>
                <a:spcPct val="0"/>
              </a:spcBef>
            </a:pPr>
          </a:p>
        </p:txBody>
      </p:sp>
      <p:grpSp>
        <p:nvGrpSpPr>
          <p:cNvPr name="Group 24" id="24"/>
          <p:cNvGrpSpPr/>
          <p:nvPr/>
        </p:nvGrpSpPr>
        <p:grpSpPr>
          <a:xfrm rot="0">
            <a:off x="1762274" y="5960447"/>
            <a:ext cx="9232790" cy="4052628"/>
            <a:chOff x="0" y="0"/>
            <a:chExt cx="3830742" cy="1681461"/>
          </a:xfrm>
        </p:grpSpPr>
        <p:sp>
          <p:nvSpPr>
            <p:cNvPr name="Freeform 25" id="25"/>
            <p:cNvSpPr/>
            <p:nvPr/>
          </p:nvSpPr>
          <p:spPr>
            <a:xfrm flipH="false" flipV="false" rot="0">
              <a:off x="0" y="0"/>
              <a:ext cx="3830742" cy="1681461"/>
            </a:xfrm>
            <a:custGeom>
              <a:avLst/>
              <a:gdLst/>
              <a:ahLst/>
              <a:cxnLst/>
              <a:rect r="r" b="b" t="t" l="l"/>
              <a:pathLst>
                <a:path h="1681461" w="3830742">
                  <a:moveTo>
                    <a:pt x="15093" y="0"/>
                  </a:moveTo>
                  <a:lnTo>
                    <a:pt x="3815649" y="0"/>
                  </a:lnTo>
                  <a:cubicBezTo>
                    <a:pt x="3819652" y="0"/>
                    <a:pt x="3823491" y="1590"/>
                    <a:pt x="3826321" y="4421"/>
                  </a:cubicBezTo>
                  <a:cubicBezTo>
                    <a:pt x="3829152" y="7251"/>
                    <a:pt x="3830742" y="11090"/>
                    <a:pt x="3830742" y="15093"/>
                  </a:cubicBezTo>
                  <a:lnTo>
                    <a:pt x="3830742" y="1666367"/>
                  </a:lnTo>
                  <a:cubicBezTo>
                    <a:pt x="3830742" y="1670370"/>
                    <a:pt x="3829152" y="1674209"/>
                    <a:pt x="3826321" y="1677040"/>
                  </a:cubicBezTo>
                  <a:cubicBezTo>
                    <a:pt x="3823491" y="1679871"/>
                    <a:pt x="3819652" y="1681461"/>
                    <a:pt x="3815649" y="1681461"/>
                  </a:cubicBezTo>
                  <a:lnTo>
                    <a:pt x="15093" y="1681461"/>
                  </a:lnTo>
                  <a:cubicBezTo>
                    <a:pt x="11090" y="1681461"/>
                    <a:pt x="7251" y="1679871"/>
                    <a:pt x="4421" y="1677040"/>
                  </a:cubicBezTo>
                  <a:cubicBezTo>
                    <a:pt x="1590" y="1674209"/>
                    <a:pt x="0" y="1670370"/>
                    <a:pt x="0" y="1666367"/>
                  </a:cubicBezTo>
                  <a:lnTo>
                    <a:pt x="0" y="15093"/>
                  </a:lnTo>
                  <a:cubicBezTo>
                    <a:pt x="0" y="11090"/>
                    <a:pt x="1590" y="7251"/>
                    <a:pt x="4421" y="4421"/>
                  </a:cubicBezTo>
                  <a:cubicBezTo>
                    <a:pt x="7251" y="1590"/>
                    <a:pt x="11090" y="0"/>
                    <a:pt x="15093" y="0"/>
                  </a:cubicBezTo>
                  <a:close/>
                </a:path>
              </a:pathLst>
            </a:custGeom>
            <a:solidFill>
              <a:srgbClr val="D5EAFE"/>
            </a:solidFill>
            <a:ln w="19050" cap="sq">
              <a:solidFill>
                <a:srgbClr val="000000"/>
              </a:solidFill>
              <a:prstDash val="solid"/>
              <a:miter/>
            </a:ln>
          </p:spPr>
        </p:sp>
        <p:sp>
          <p:nvSpPr>
            <p:cNvPr name="TextBox 26" id="26"/>
            <p:cNvSpPr txBox="true"/>
            <p:nvPr/>
          </p:nvSpPr>
          <p:spPr>
            <a:xfrm>
              <a:off x="0" y="-9525"/>
              <a:ext cx="3830742" cy="1690986"/>
            </a:xfrm>
            <a:prstGeom prst="rect">
              <a:avLst/>
            </a:prstGeom>
          </p:spPr>
          <p:txBody>
            <a:bodyPr anchor="ctr" rtlCol="false" tIns="25122" lIns="25122" bIns="25122" rIns="25122"/>
            <a:lstStyle/>
            <a:p>
              <a:pPr algn="ctr">
                <a:lnSpc>
                  <a:spcPts val="1679"/>
                </a:lnSpc>
              </a:pPr>
            </a:p>
          </p:txBody>
        </p:sp>
      </p:grpSp>
      <p:sp>
        <p:nvSpPr>
          <p:cNvPr name="TextBox 27" id="27"/>
          <p:cNvSpPr txBox="true"/>
          <p:nvPr/>
        </p:nvSpPr>
        <p:spPr>
          <a:xfrm rot="0">
            <a:off x="2515968" y="6167433"/>
            <a:ext cx="7725401" cy="3344419"/>
          </a:xfrm>
          <a:prstGeom prst="rect">
            <a:avLst/>
          </a:prstGeom>
        </p:spPr>
        <p:txBody>
          <a:bodyPr anchor="t" rtlCol="false" tIns="0" lIns="0" bIns="0" rIns="0">
            <a:spAutoFit/>
          </a:bodyPr>
          <a:lstStyle/>
          <a:p>
            <a:pPr algn="ctr">
              <a:lnSpc>
                <a:spcPts val="2670"/>
              </a:lnSpc>
            </a:pPr>
            <a:r>
              <a:rPr lang="en-US" b="true" sz="2670" spc="-146" u="sng">
                <a:solidFill>
                  <a:srgbClr val="000000"/>
                </a:solidFill>
                <a:latin typeface="Playpen Sans Bold"/>
                <a:ea typeface="Playpen Sans Bold"/>
                <a:cs typeface="Playpen Sans Bold"/>
                <a:sym typeface="Playpen Sans Bold"/>
              </a:rPr>
              <a:t>Respect the Playground and Each Other</a:t>
            </a:r>
          </a:p>
          <a:p>
            <a:pPr algn="ctr">
              <a:lnSpc>
                <a:spcPts val="2670"/>
              </a:lnSpc>
            </a:pPr>
          </a:p>
          <a:p>
            <a:pPr algn="l" marL="576463" indent="-288231" lvl="1">
              <a:lnSpc>
                <a:spcPts val="2670"/>
              </a:lnSpc>
              <a:buFont typeface="Arial"/>
              <a:buChar char="•"/>
            </a:pPr>
            <a:r>
              <a:rPr lang="en-US" sz="2670" spc="-146">
                <a:solidFill>
                  <a:srgbClr val="000000"/>
                </a:solidFill>
                <a:latin typeface="Playpen Sans"/>
                <a:ea typeface="Playpen Sans"/>
                <a:cs typeface="Playpen Sans"/>
                <a:sym typeface="Playpen Sans"/>
              </a:rPr>
              <a:t>Look after all of the equipment-put it back where it belongs, no throwing equipment</a:t>
            </a:r>
          </a:p>
          <a:p>
            <a:pPr algn="l" marL="576463" indent="-288231" lvl="1">
              <a:lnSpc>
                <a:spcPts val="2670"/>
              </a:lnSpc>
              <a:buFont typeface="Arial"/>
              <a:buChar char="•"/>
            </a:pPr>
            <a:r>
              <a:rPr lang="en-US" sz="2670" spc="-146">
                <a:solidFill>
                  <a:srgbClr val="000000"/>
                </a:solidFill>
                <a:latin typeface="Playpen Sans"/>
                <a:ea typeface="Playpen Sans"/>
                <a:cs typeface="Playpen Sans"/>
                <a:sym typeface="Playpen Sans"/>
              </a:rPr>
              <a:t>Keep the playgrounds tidy-EVERYONE tidies up!</a:t>
            </a:r>
          </a:p>
          <a:p>
            <a:pPr algn="l" marL="576463" indent="-288231" lvl="1">
              <a:lnSpc>
                <a:spcPts val="2670"/>
              </a:lnSpc>
              <a:buFont typeface="Arial"/>
              <a:buChar char="•"/>
            </a:pPr>
            <a:r>
              <a:rPr lang="en-US" sz="2670" spc="-146">
                <a:solidFill>
                  <a:srgbClr val="000000"/>
                </a:solidFill>
                <a:latin typeface="Playpen Sans"/>
                <a:ea typeface="Playpen Sans"/>
                <a:cs typeface="Playpen Sans"/>
                <a:sym typeface="Playpen Sans"/>
              </a:rPr>
              <a:t>When the bell goes make sure there is no equipment left out</a:t>
            </a:r>
          </a:p>
          <a:p>
            <a:pPr algn="l" marL="576463" indent="-288231" lvl="1">
              <a:lnSpc>
                <a:spcPts val="2670"/>
              </a:lnSpc>
              <a:buFont typeface="Arial"/>
              <a:buChar char="•"/>
            </a:pPr>
            <a:r>
              <a:rPr lang="en-US" sz="2670" spc="-146">
                <a:solidFill>
                  <a:srgbClr val="000000"/>
                </a:solidFill>
                <a:latin typeface="Playpen Sans"/>
                <a:ea typeface="Playpen Sans"/>
                <a:cs typeface="Playpen Sans"/>
                <a:sym typeface="Playpen Sans"/>
              </a:rPr>
              <a:t>If you are unsure about anything, ASK AN ADULT</a:t>
            </a:r>
          </a:p>
        </p:txBody>
      </p:sp>
      <p:grpSp>
        <p:nvGrpSpPr>
          <p:cNvPr name="Group 28" id="28"/>
          <p:cNvGrpSpPr/>
          <p:nvPr/>
        </p:nvGrpSpPr>
        <p:grpSpPr>
          <a:xfrm rot="0">
            <a:off x="11443381" y="5960447"/>
            <a:ext cx="4500210" cy="3297853"/>
            <a:chOff x="0" y="0"/>
            <a:chExt cx="1867165" cy="1368300"/>
          </a:xfrm>
        </p:grpSpPr>
        <p:sp>
          <p:nvSpPr>
            <p:cNvPr name="Freeform 29" id="29"/>
            <p:cNvSpPr/>
            <p:nvPr/>
          </p:nvSpPr>
          <p:spPr>
            <a:xfrm flipH="false" flipV="false" rot="0">
              <a:off x="0" y="0"/>
              <a:ext cx="1867165" cy="1368300"/>
            </a:xfrm>
            <a:custGeom>
              <a:avLst/>
              <a:gdLst/>
              <a:ahLst/>
              <a:cxnLst/>
              <a:rect r="r" b="b" t="t" l="l"/>
              <a:pathLst>
                <a:path h="1368300" w="1867165">
                  <a:moveTo>
                    <a:pt x="30966" y="0"/>
                  </a:moveTo>
                  <a:lnTo>
                    <a:pt x="1836199" y="0"/>
                  </a:lnTo>
                  <a:cubicBezTo>
                    <a:pt x="1844412" y="0"/>
                    <a:pt x="1852288" y="3263"/>
                    <a:pt x="1858095" y="9070"/>
                  </a:cubicBezTo>
                  <a:cubicBezTo>
                    <a:pt x="1863903" y="14877"/>
                    <a:pt x="1867165" y="22753"/>
                    <a:pt x="1867165" y="30966"/>
                  </a:cubicBezTo>
                  <a:lnTo>
                    <a:pt x="1867165" y="1337334"/>
                  </a:lnTo>
                  <a:cubicBezTo>
                    <a:pt x="1867165" y="1345546"/>
                    <a:pt x="1863903" y="1353423"/>
                    <a:pt x="1858095" y="1359230"/>
                  </a:cubicBezTo>
                  <a:cubicBezTo>
                    <a:pt x="1852288" y="1365037"/>
                    <a:pt x="1844412" y="1368300"/>
                    <a:pt x="1836199" y="1368300"/>
                  </a:cubicBezTo>
                  <a:lnTo>
                    <a:pt x="30966" y="1368300"/>
                  </a:lnTo>
                  <a:cubicBezTo>
                    <a:pt x="22753" y="1368300"/>
                    <a:pt x="14877" y="1365037"/>
                    <a:pt x="9070" y="1359230"/>
                  </a:cubicBezTo>
                  <a:cubicBezTo>
                    <a:pt x="3263" y="1353423"/>
                    <a:pt x="0" y="1345546"/>
                    <a:pt x="0" y="1337334"/>
                  </a:cubicBezTo>
                  <a:lnTo>
                    <a:pt x="0" y="30966"/>
                  </a:lnTo>
                  <a:cubicBezTo>
                    <a:pt x="0" y="22753"/>
                    <a:pt x="3263" y="14877"/>
                    <a:pt x="9070" y="9070"/>
                  </a:cubicBezTo>
                  <a:cubicBezTo>
                    <a:pt x="14877" y="3263"/>
                    <a:pt x="22753" y="0"/>
                    <a:pt x="30966" y="0"/>
                  </a:cubicBezTo>
                  <a:close/>
                </a:path>
              </a:pathLst>
            </a:custGeom>
            <a:solidFill>
              <a:srgbClr val="D5EAFE"/>
            </a:solidFill>
            <a:ln w="19050" cap="sq">
              <a:solidFill>
                <a:srgbClr val="000000"/>
              </a:solidFill>
              <a:prstDash val="solid"/>
              <a:miter/>
            </a:ln>
          </p:spPr>
        </p:sp>
        <p:sp>
          <p:nvSpPr>
            <p:cNvPr name="TextBox 30" id="30"/>
            <p:cNvSpPr txBox="true"/>
            <p:nvPr/>
          </p:nvSpPr>
          <p:spPr>
            <a:xfrm>
              <a:off x="0" y="-9525"/>
              <a:ext cx="1867165" cy="1377825"/>
            </a:xfrm>
            <a:prstGeom prst="rect">
              <a:avLst/>
            </a:prstGeom>
          </p:spPr>
          <p:txBody>
            <a:bodyPr anchor="ctr" rtlCol="false" tIns="25122" lIns="25122" bIns="25122" rIns="25122"/>
            <a:lstStyle/>
            <a:p>
              <a:pPr algn="ctr">
                <a:lnSpc>
                  <a:spcPts val="1679"/>
                </a:lnSpc>
              </a:pPr>
            </a:p>
          </p:txBody>
        </p:sp>
      </p:grpSp>
      <p:sp>
        <p:nvSpPr>
          <p:cNvPr name="TextBox 31" id="31"/>
          <p:cNvSpPr txBox="true"/>
          <p:nvPr/>
        </p:nvSpPr>
        <p:spPr>
          <a:xfrm rot="0">
            <a:off x="11688641" y="5840255"/>
            <a:ext cx="4009692" cy="2786187"/>
          </a:xfrm>
          <a:prstGeom prst="rect">
            <a:avLst/>
          </a:prstGeom>
        </p:spPr>
        <p:txBody>
          <a:bodyPr anchor="t" rtlCol="false" tIns="0" lIns="0" bIns="0" rIns="0">
            <a:spAutoFit/>
          </a:bodyPr>
          <a:lstStyle/>
          <a:p>
            <a:pPr algn="ctr">
              <a:lnSpc>
                <a:spcPts val="7714"/>
              </a:lnSpc>
            </a:pPr>
            <a:r>
              <a:rPr lang="en-US" b="true" sz="3085" spc="-169">
                <a:solidFill>
                  <a:srgbClr val="000000"/>
                </a:solidFill>
                <a:latin typeface="Playpen Sans Bold"/>
                <a:ea typeface="Playpen Sans Bold"/>
                <a:cs typeface="Playpen Sans Bold"/>
                <a:sym typeface="Playpen Sans Bold"/>
              </a:rPr>
              <a:t>HAVE FUN!</a:t>
            </a:r>
          </a:p>
          <a:p>
            <a:pPr algn="ctr">
              <a:lnSpc>
                <a:spcPts val="7714"/>
              </a:lnSpc>
            </a:pPr>
            <a:r>
              <a:rPr lang="en-US" b="true" sz="3085" spc="-169">
                <a:solidFill>
                  <a:srgbClr val="000000"/>
                </a:solidFill>
                <a:latin typeface="Playpen Sans Bold"/>
                <a:ea typeface="Playpen Sans Bold"/>
                <a:cs typeface="Playpen Sans Bold"/>
                <a:sym typeface="Playpen Sans Bold"/>
              </a:rPr>
              <a:t>BE CREATIVE!</a:t>
            </a:r>
          </a:p>
          <a:p>
            <a:pPr algn="ctr">
              <a:lnSpc>
                <a:spcPts val="7714"/>
              </a:lnSpc>
            </a:pPr>
            <a:r>
              <a:rPr lang="en-US" b="true" sz="3085" spc="-169">
                <a:solidFill>
                  <a:srgbClr val="000000"/>
                </a:solidFill>
                <a:latin typeface="Playpen Sans Bold"/>
                <a:ea typeface="Playpen Sans Bold"/>
                <a:cs typeface="Playpen Sans Bold"/>
                <a:sym typeface="Playpen Sans Bold"/>
              </a:rPr>
              <a:t>WORK TOGETHER!</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0" y="8736705"/>
            <a:ext cx="18288000" cy="1550295"/>
            <a:chOff x="0" y="0"/>
            <a:chExt cx="4816593" cy="408308"/>
          </a:xfrm>
        </p:grpSpPr>
        <p:sp>
          <p:nvSpPr>
            <p:cNvPr name="Freeform 5" id="5"/>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6" id="6"/>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7" id="7"/>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59631" y="8270955"/>
            <a:ext cx="18260049" cy="5312014"/>
          </a:xfrm>
          <a:custGeom>
            <a:avLst/>
            <a:gdLst/>
            <a:ahLst/>
            <a:cxnLst/>
            <a:rect r="r" b="b" t="t" l="l"/>
            <a:pathLst>
              <a:path h="5312014" w="18260049">
                <a:moveTo>
                  <a:pt x="0" y="0"/>
                </a:moveTo>
                <a:lnTo>
                  <a:pt x="18260049" y="0"/>
                </a:lnTo>
                <a:lnTo>
                  <a:pt x="18260049" y="5312015"/>
                </a:lnTo>
                <a:lnTo>
                  <a:pt x="0" y="53120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true" flipV="false" rot="-3866810">
            <a:off x="14675938" y="137666"/>
            <a:ext cx="1438736" cy="1798421"/>
          </a:xfrm>
          <a:custGeom>
            <a:avLst/>
            <a:gdLst/>
            <a:ahLst/>
            <a:cxnLst/>
            <a:rect r="r" b="b" t="t" l="l"/>
            <a:pathLst>
              <a:path h="1798421" w="1438736">
                <a:moveTo>
                  <a:pt x="1438736" y="0"/>
                </a:moveTo>
                <a:lnTo>
                  <a:pt x="0" y="0"/>
                </a:lnTo>
                <a:lnTo>
                  <a:pt x="0" y="1798421"/>
                </a:lnTo>
                <a:lnTo>
                  <a:pt x="1438736" y="1798421"/>
                </a:lnTo>
                <a:lnTo>
                  <a:pt x="1438736"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557516">
            <a:off x="-134502" y="2754486"/>
            <a:ext cx="1045029" cy="396179"/>
          </a:xfrm>
          <a:custGeom>
            <a:avLst/>
            <a:gdLst/>
            <a:ahLst/>
            <a:cxnLst/>
            <a:rect r="r" b="b" t="t" l="l"/>
            <a:pathLst>
              <a:path h="396179" w="1045029">
                <a:moveTo>
                  <a:pt x="0" y="0"/>
                </a:moveTo>
                <a:lnTo>
                  <a:pt x="1045029" y="0"/>
                </a:lnTo>
                <a:lnTo>
                  <a:pt x="1045029" y="396179"/>
                </a:lnTo>
                <a:lnTo>
                  <a:pt x="0" y="396179"/>
                </a:lnTo>
                <a:lnTo>
                  <a:pt x="0" y="0"/>
                </a:lnTo>
                <a:close/>
              </a:path>
            </a:pathLst>
          </a:custGeom>
          <a:blipFill>
            <a:blip r:embed="rId7">
              <a:extLst>
                <a:ext uri="{96DAC541-7B7A-43D3-8B79-37D633B846F1}">
                  <asvg:svgBlip xmlns:asvg="http://schemas.microsoft.com/office/drawing/2016/SVG/main" r:embed="rId8"/>
                </a:ext>
              </a:extLst>
            </a:blip>
            <a:stretch>
              <a:fillRect l="-39644" t="0" r="0" b="-213432"/>
            </a:stretch>
          </a:blipFill>
        </p:spPr>
      </p:sp>
      <p:sp>
        <p:nvSpPr>
          <p:cNvPr name="Freeform 6" id="6"/>
          <p:cNvSpPr/>
          <p:nvPr/>
        </p:nvSpPr>
        <p:spPr>
          <a:xfrm flipH="false" flipV="false" rot="-557516">
            <a:off x="17008080" y="2731681"/>
            <a:ext cx="753569" cy="285684"/>
          </a:xfrm>
          <a:custGeom>
            <a:avLst/>
            <a:gdLst/>
            <a:ahLst/>
            <a:cxnLst/>
            <a:rect r="r" b="b" t="t" l="l"/>
            <a:pathLst>
              <a:path h="285684" w="753569">
                <a:moveTo>
                  <a:pt x="0" y="0"/>
                </a:moveTo>
                <a:lnTo>
                  <a:pt x="753569" y="0"/>
                </a:lnTo>
                <a:lnTo>
                  <a:pt x="753569" y="285683"/>
                </a:lnTo>
                <a:lnTo>
                  <a:pt x="0" y="285683"/>
                </a:lnTo>
                <a:lnTo>
                  <a:pt x="0" y="0"/>
                </a:lnTo>
                <a:close/>
              </a:path>
            </a:pathLst>
          </a:custGeom>
          <a:blipFill>
            <a:blip r:embed="rId7">
              <a:extLst>
                <a:ext uri="{96DAC541-7B7A-43D3-8B79-37D633B846F1}">
                  <asvg:svgBlip xmlns:asvg="http://schemas.microsoft.com/office/drawing/2016/SVG/main" r:embed="rId8"/>
                </a:ext>
              </a:extLst>
            </a:blip>
            <a:stretch>
              <a:fillRect l="-39644" t="0" r="0" b="-213432"/>
            </a:stretch>
          </a:blipFill>
        </p:spPr>
      </p:sp>
      <p:sp>
        <p:nvSpPr>
          <p:cNvPr name="Freeform 7" id="7"/>
          <p:cNvSpPr/>
          <p:nvPr/>
        </p:nvSpPr>
        <p:spPr>
          <a:xfrm flipH="false" flipV="false" rot="0">
            <a:off x="552949" y="3536771"/>
            <a:ext cx="2363914" cy="3131012"/>
          </a:xfrm>
          <a:custGeom>
            <a:avLst/>
            <a:gdLst/>
            <a:ahLst/>
            <a:cxnLst/>
            <a:rect r="r" b="b" t="t" l="l"/>
            <a:pathLst>
              <a:path h="3131012" w="2363914">
                <a:moveTo>
                  <a:pt x="0" y="0"/>
                </a:moveTo>
                <a:lnTo>
                  <a:pt x="2363914" y="0"/>
                </a:lnTo>
                <a:lnTo>
                  <a:pt x="2363914" y="3131011"/>
                </a:lnTo>
                <a:lnTo>
                  <a:pt x="0" y="313101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4083966" y="6419482"/>
            <a:ext cx="3565798" cy="3565798"/>
          </a:xfrm>
          <a:custGeom>
            <a:avLst/>
            <a:gdLst/>
            <a:ahLst/>
            <a:cxnLst/>
            <a:rect r="r" b="b" t="t" l="l"/>
            <a:pathLst>
              <a:path h="3565798" w="3565798">
                <a:moveTo>
                  <a:pt x="0" y="0"/>
                </a:moveTo>
                <a:lnTo>
                  <a:pt x="3565797" y="0"/>
                </a:lnTo>
                <a:lnTo>
                  <a:pt x="3565797" y="3565798"/>
                </a:lnTo>
                <a:lnTo>
                  <a:pt x="0" y="3565798"/>
                </a:lnTo>
                <a:lnTo>
                  <a:pt x="0" y="0"/>
                </a:lnTo>
                <a:close/>
              </a:path>
            </a:pathLst>
          </a:custGeom>
          <a:blipFill>
            <a:blip r:embed="rId11"/>
            <a:stretch>
              <a:fillRect l="0" t="0" r="0" b="0"/>
            </a:stretch>
          </a:blipFill>
        </p:spPr>
      </p:sp>
      <p:sp>
        <p:nvSpPr>
          <p:cNvPr name="Freeform 9" id="9"/>
          <p:cNvSpPr/>
          <p:nvPr/>
        </p:nvSpPr>
        <p:spPr>
          <a:xfrm flipH="false" flipV="false" rot="0">
            <a:off x="388012" y="7080914"/>
            <a:ext cx="4340763" cy="2904365"/>
          </a:xfrm>
          <a:custGeom>
            <a:avLst/>
            <a:gdLst/>
            <a:ahLst/>
            <a:cxnLst/>
            <a:rect r="r" b="b" t="t" l="l"/>
            <a:pathLst>
              <a:path h="2904365" w="4340763">
                <a:moveTo>
                  <a:pt x="0" y="0"/>
                </a:moveTo>
                <a:lnTo>
                  <a:pt x="4340763" y="0"/>
                </a:lnTo>
                <a:lnTo>
                  <a:pt x="4340763" y="2904366"/>
                </a:lnTo>
                <a:lnTo>
                  <a:pt x="0" y="2904366"/>
                </a:lnTo>
                <a:lnTo>
                  <a:pt x="0" y="0"/>
                </a:lnTo>
                <a:close/>
              </a:path>
            </a:pathLst>
          </a:custGeom>
          <a:blipFill>
            <a:blip r:embed="rId12"/>
            <a:stretch>
              <a:fillRect l="0" t="0" r="0" b="0"/>
            </a:stretch>
          </a:blipFill>
        </p:spPr>
      </p:sp>
      <p:sp>
        <p:nvSpPr>
          <p:cNvPr name="Freeform 10" id="10"/>
          <p:cNvSpPr/>
          <p:nvPr/>
        </p:nvSpPr>
        <p:spPr>
          <a:xfrm flipH="false" flipV="false" rot="0">
            <a:off x="7120317" y="7860412"/>
            <a:ext cx="4047367" cy="2124868"/>
          </a:xfrm>
          <a:custGeom>
            <a:avLst/>
            <a:gdLst/>
            <a:ahLst/>
            <a:cxnLst/>
            <a:rect r="r" b="b" t="t" l="l"/>
            <a:pathLst>
              <a:path h="2124868" w="4047367">
                <a:moveTo>
                  <a:pt x="0" y="0"/>
                </a:moveTo>
                <a:lnTo>
                  <a:pt x="4047366" y="0"/>
                </a:lnTo>
                <a:lnTo>
                  <a:pt x="4047366" y="2124868"/>
                </a:lnTo>
                <a:lnTo>
                  <a:pt x="0" y="2124868"/>
                </a:lnTo>
                <a:lnTo>
                  <a:pt x="0" y="0"/>
                </a:lnTo>
                <a:close/>
              </a:path>
            </a:pathLst>
          </a:custGeom>
          <a:blipFill>
            <a:blip r:embed="rId13"/>
            <a:stretch>
              <a:fillRect l="0" t="0" r="0" b="0"/>
            </a:stretch>
          </a:blipFill>
        </p:spPr>
      </p:sp>
      <p:sp>
        <p:nvSpPr>
          <p:cNvPr name="TextBox 11" id="11"/>
          <p:cNvSpPr txBox="true"/>
          <p:nvPr/>
        </p:nvSpPr>
        <p:spPr>
          <a:xfrm rot="0">
            <a:off x="5475948" y="257537"/>
            <a:ext cx="11040911" cy="906145"/>
          </a:xfrm>
          <a:prstGeom prst="rect">
            <a:avLst/>
          </a:prstGeom>
        </p:spPr>
        <p:txBody>
          <a:bodyPr anchor="t" rtlCol="false" tIns="0" lIns="0" bIns="0" rIns="0">
            <a:spAutoFit/>
          </a:bodyPr>
          <a:lstStyle/>
          <a:p>
            <a:pPr algn="l">
              <a:lnSpc>
                <a:spcPts val="6800"/>
              </a:lnSpc>
            </a:pPr>
            <a:r>
              <a:rPr lang="en-US" sz="6800" spc="-374" u="sng">
                <a:solidFill>
                  <a:srgbClr val="000000"/>
                </a:solidFill>
                <a:latin typeface="Playpen Sans"/>
                <a:ea typeface="Playpen Sans"/>
                <a:cs typeface="Playpen Sans"/>
                <a:sym typeface="Playpen Sans"/>
              </a:rPr>
              <a:t>OPAL at Newark</a:t>
            </a:r>
          </a:p>
        </p:txBody>
      </p:sp>
      <p:sp>
        <p:nvSpPr>
          <p:cNvPr name="TextBox 12" id="12"/>
          <p:cNvSpPr txBox="true"/>
          <p:nvPr/>
        </p:nvSpPr>
        <p:spPr>
          <a:xfrm rot="0">
            <a:off x="2916863" y="4143002"/>
            <a:ext cx="13983173" cy="1064261"/>
          </a:xfrm>
          <a:prstGeom prst="rect">
            <a:avLst/>
          </a:prstGeom>
        </p:spPr>
        <p:txBody>
          <a:bodyPr anchor="t" rtlCol="false" tIns="0" lIns="0" bIns="0" rIns="0">
            <a:spAutoFit/>
          </a:bodyPr>
          <a:lstStyle/>
          <a:p>
            <a:pPr algn="ctr">
              <a:lnSpc>
                <a:spcPts val="4339"/>
              </a:lnSpc>
              <a:spcBef>
                <a:spcPct val="0"/>
              </a:spcBef>
            </a:pPr>
            <a:r>
              <a:rPr lang="en-US" b="true" sz="3099">
                <a:solidFill>
                  <a:srgbClr val="000000"/>
                </a:solidFill>
                <a:latin typeface="Playpen Sans Bold"/>
                <a:ea typeface="Playpen Sans Bold"/>
                <a:cs typeface="Playpen Sans Bold"/>
                <a:sym typeface="Playpen Sans Bold"/>
              </a:rPr>
              <a:t>This week our focus is about safe, creative den building using wooden pallets and den building materials.</a:t>
            </a:r>
          </a:p>
        </p:txBody>
      </p:sp>
      <p:sp>
        <p:nvSpPr>
          <p:cNvPr name="TextBox 13" id="13"/>
          <p:cNvSpPr txBox="true"/>
          <p:nvPr/>
        </p:nvSpPr>
        <p:spPr>
          <a:xfrm rot="0">
            <a:off x="2457784" y="1437483"/>
            <a:ext cx="12402446" cy="815340"/>
          </a:xfrm>
          <a:prstGeom prst="rect">
            <a:avLst/>
          </a:prstGeom>
        </p:spPr>
        <p:txBody>
          <a:bodyPr anchor="t" rtlCol="false" tIns="0" lIns="0" bIns="0" rIns="0">
            <a:spAutoFit/>
          </a:bodyPr>
          <a:lstStyle/>
          <a:p>
            <a:pPr algn="ctr">
              <a:lnSpc>
                <a:spcPts val="3359"/>
              </a:lnSpc>
              <a:spcBef>
                <a:spcPct val="0"/>
              </a:spcBef>
            </a:pPr>
            <a:r>
              <a:rPr lang="en-US" sz="2399">
                <a:solidFill>
                  <a:srgbClr val="000000"/>
                </a:solidFill>
                <a:latin typeface="Playpen Sans"/>
                <a:ea typeface="Playpen Sans"/>
                <a:cs typeface="Playpen Sans"/>
                <a:sym typeface="Playpen Sans"/>
              </a:rPr>
              <a:t>Our OPAL equipment will be introduced again to the playground one zone at a time this year!</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0" y="7616705"/>
            <a:ext cx="18288000" cy="3683426"/>
          </a:xfrm>
          <a:custGeom>
            <a:avLst/>
            <a:gdLst/>
            <a:ahLst/>
            <a:cxnLst/>
            <a:rect r="r" b="b" t="t" l="l"/>
            <a:pathLst>
              <a:path h="3683426" w="18288000">
                <a:moveTo>
                  <a:pt x="0" y="0"/>
                </a:moveTo>
                <a:lnTo>
                  <a:pt x="18288000" y="0"/>
                </a:lnTo>
                <a:lnTo>
                  <a:pt x="18288000" y="3683426"/>
                </a:lnTo>
                <a:lnTo>
                  <a:pt x="0" y="3683426"/>
                </a:lnTo>
                <a:lnTo>
                  <a:pt x="0" y="0"/>
                </a:lnTo>
                <a:close/>
              </a:path>
            </a:pathLst>
          </a:custGeom>
          <a:blipFill>
            <a:blip r:embed="rId3">
              <a:extLst>
                <a:ext uri="{96DAC541-7B7A-43D3-8B79-37D633B846F1}">
                  <asvg:svgBlip xmlns:asvg="http://schemas.microsoft.com/office/drawing/2016/SVG/main" r:embed="rId4"/>
                </a:ext>
              </a:extLst>
            </a:blip>
            <a:stretch>
              <a:fillRect l="0" t="0" r="0" b="-44434"/>
            </a:stretch>
          </a:blipFill>
        </p:spPr>
      </p:sp>
      <p:sp>
        <p:nvSpPr>
          <p:cNvPr name="Freeform 4" id="4"/>
          <p:cNvSpPr/>
          <p:nvPr/>
        </p:nvSpPr>
        <p:spPr>
          <a:xfrm flipH="false" flipV="false" rot="0">
            <a:off x="16133904" y="1045400"/>
            <a:ext cx="1857708" cy="949120"/>
          </a:xfrm>
          <a:custGeom>
            <a:avLst/>
            <a:gdLst/>
            <a:ahLst/>
            <a:cxnLst/>
            <a:rect r="r" b="b" t="t" l="l"/>
            <a:pathLst>
              <a:path h="949120" w="1857708">
                <a:moveTo>
                  <a:pt x="0" y="0"/>
                </a:moveTo>
                <a:lnTo>
                  <a:pt x="1857708" y="0"/>
                </a:lnTo>
                <a:lnTo>
                  <a:pt x="1857708" y="949119"/>
                </a:lnTo>
                <a:lnTo>
                  <a:pt x="0" y="949119"/>
                </a:lnTo>
                <a:lnTo>
                  <a:pt x="0" y="0"/>
                </a:lnTo>
                <a:close/>
              </a:path>
            </a:pathLst>
          </a:custGeom>
          <a:blipFill>
            <a:blip r:embed="rId5">
              <a:alphaModFix amt="61000"/>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41001" y="1203213"/>
            <a:ext cx="2765081" cy="1412705"/>
          </a:xfrm>
          <a:custGeom>
            <a:avLst/>
            <a:gdLst/>
            <a:ahLst/>
            <a:cxnLst/>
            <a:rect r="r" b="b" t="t" l="l"/>
            <a:pathLst>
              <a:path h="1412705" w="2765081">
                <a:moveTo>
                  <a:pt x="0" y="0"/>
                </a:moveTo>
                <a:lnTo>
                  <a:pt x="2765081" y="0"/>
                </a:lnTo>
                <a:lnTo>
                  <a:pt x="2765081" y="1412705"/>
                </a:lnTo>
                <a:lnTo>
                  <a:pt x="0" y="141270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874980" y="3817407"/>
            <a:ext cx="2346292" cy="1198742"/>
          </a:xfrm>
          <a:custGeom>
            <a:avLst/>
            <a:gdLst/>
            <a:ahLst/>
            <a:cxnLst/>
            <a:rect r="r" b="b" t="t" l="l"/>
            <a:pathLst>
              <a:path h="1198742" w="2346292">
                <a:moveTo>
                  <a:pt x="0" y="0"/>
                </a:moveTo>
                <a:lnTo>
                  <a:pt x="2346293" y="0"/>
                </a:lnTo>
                <a:lnTo>
                  <a:pt x="2346293" y="1198742"/>
                </a:lnTo>
                <a:lnTo>
                  <a:pt x="0" y="11987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557516">
            <a:off x="10087349" y="4273936"/>
            <a:ext cx="753569" cy="285684"/>
          </a:xfrm>
          <a:custGeom>
            <a:avLst/>
            <a:gdLst/>
            <a:ahLst/>
            <a:cxnLst/>
            <a:rect r="r" b="b" t="t" l="l"/>
            <a:pathLst>
              <a:path h="285684" w="753569">
                <a:moveTo>
                  <a:pt x="0" y="0"/>
                </a:moveTo>
                <a:lnTo>
                  <a:pt x="753568" y="0"/>
                </a:lnTo>
                <a:lnTo>
                  <a:pt x="753568" y="285684"/>
                </a:lnTo>
                <a:lnTo>
                  <a:pt x="0" y="285684"/>
                </a:lnTo>
                <a:lnTo>
                  <a:pt x="0" y="0"/>
                </a:lnTo>
                <a:close/>
              </a:path>
            </a:pathLst>
          </a:custGeom>
          <a:blipFill>
            <a:blip r:embed="rId7">
              <a:extLst>
                <a:ext uri="{96DAC541-7B7A-43D3-8B79-37D633B846F1}">
                  <asvg:svgBlip xmlns:asvg="http://schemas.microsoft.com/office/drawing/2016/SVG/main" r:embed="rId8"/>
                </a:ext>
              </a:extLst>
            </a:blip>
            <a:stretch>
              <a:fillRect l="-39644" t="0" r="0" b="-213432"/>
            </a:stretch>
          </a:blipFill>
        </p:spPr>
      </p:sp>
      <p:grpSp>
        <p:nvGrpSpPr>
          <p:cNvPr name="Group 8" id="8"/>
          <p:cNvGrpSpPr/>
          <p:nvPr/>
        </p:nvGrpSpPr>
        <p:grpSpPr>
          <a:xfrm rot="0">
            <a:off x="663433" y="2156277"/>
            <a:ext cx="16961134" cy="7302141"/>
            <a:chOff x="0" y="0"/>
            <a:chExt cx="4467130" cy="1923198"/>
          </a:xfrm>
        </p:grpSpPr>
        <p:sp>
          <p:nvSpPr>
            <p:cNvPr name="Freeform 9" id="9"/>
            <p:cNvSpPr/>
            <p:nvPr/>
          </p:nvSpPr>
          <p:spPr>
            <a:xfrm flipH="false" flipV="false" rot="0">
              <a:off x="0" y="0"/>
              <a:ext cx="4467130" cy="1923198"/>
            </a:xfrm>
            <a:custGeom>
              <a:avLst/>
              <a:gdLst/>
              <a:ahLst/>
              <a:cxnLst/>
              <a:rect r="r" b="b" t="t" l="l"/>
              <a:pathLst>
                <a:path h="1923198" w="4467130">
                  <a:moveTo>
                    <a:pt x="23279" y="0"/>
                  </a:moveTo>
                  <a:lnTo>
                    <a:pt x="4443851" y="0"/>
                  </a:lnTo>
                  <a:cubicBezTo>
                    <a:pt x="4450024" y="0"/>
                    <a:pt x="4455946" y="2453"/>
                    <a:pt x="4460311" y="6818"/>
                  </a:cubicBezTo>
                  <a:cubicBezTo>
                    <a:pt x="4464677" y="11184"/>
                    <a:pt x="4467130" y="17105"/>
                    <a:pt x="4467130" y="23279"/>
                  </a:cubicBezTo>
                  <a:lnTo>
                    <a:pt x="4467130" y="1899919"/>
                  </a:lnTo>
                  <a:cubicBezTo>
                    <a:pt x="4467130" y="1906093"/>
                    <a:pt x="4464677" y="1912014"/>
                    <a:pt x="4460311" y="1916379"/>
                  </a:cubicBezTo>
                  <a:cubicBezTo>
                    <a:pt x="4455946" y="1920745"/>
                    <a:pt x="4450024" y="1923198"/>
                    <a:pt x="4443851" y="1923198"/>
                  </a:cubicBezTo>
                  <a:lnTo>
                    <a:pt x="23279" y="1923198"/>
                  </a:lnTo>
                  <a:cubicBezTo>
                    <a:pt x="10422" y="1923198"/>
                    <a:pt x="0" y="1912775"/>
                    <a:pt x="0" y="1899919"/>
                  </a:cubicBezTo>
                  <a:lnTo>
                    <a:pt x="0" y="23279"/>
                  </a:lnTo>
                  <a:cubicBezTo>
                    <a:pt x="0" y="17105"/>
                    <a:pt x="2453" y="11184"/>
                    <a:pt x="6818" y="6818"/>
                  </a:cubicBezTo>
                  <a:cubicBezTo>
                    <a:pt x="11184" y="2453"/>
                    <a:pt x="17105" y="0"/>
                    <a:pt x="23279" y="0"/>
                  </a:cubicBezTo>
                  <a:close/>
                </a:path>
              </a:pathLst>
            </a:custGeom>
            <a:solidFill>
              <a:srgbClr val="FFFFFF"/>
            </a:solidFill>
            <a:ln w="19050" cap="rnd">
              <a:solidFill>
                <a:srgbClr val="000000"/>
              </a:solidFill>
              <a:prstDash val="solid"/>
              <a:round/>
            </a:ln>
          </p:spPr>
        </p:sp>
        <p:sp>
          <p:nvSpPr>
            <p:cNvPr name="TextBox 10" id="10"/>
            <p:cNvSpPr txBox="true"/>
            <p:nvPr/>
          </p:nvSpPr>
          <p:spPr>
            <a:xfrm>
              <a:off x="0" y="-47625"/>
              <a:ext cx="4467130" cy="1970823"/>
            </a:xfrm>
            <a:prstGeom prst="rect">
              <a:avLst/>
            </a:prstGeom>
          </p:spPr>
          <p:txBody>
            <a:bodyPr anchor="ctr" rtlCol="false" tIns="50800" lIns="50800" bIns="50800" rIns="50800"/>
            <a:lstStyle/>
            <a:p>
              <a:pPr algn="ctr">
                <a:lnSpc>
                  <a:spcPts val="2800"/>
                </a:lnSpc>
              </a:pPr>
            </a:p>
          </p:txBody>
        </p:sp>
      </p:grpSp>
      <p:sp>
        <p:nvSpPr>
          <p:cNvPr name="Freeform 11" id="11"/>
          <p:cNvSpPr/>
          <p:nvPr/>
        </p:nvSpPr>
        <p:spPr>
          <a:xfrm flipH="false" flipV="false" rot="-557516">
            <a:off x="14815828" y="700753"/>
            <a:ext cx="753569" cy="285684"/>
          </a:xfrm>
          <a:custGeom>
            <a:avLst/>
            <a:gdLst/>
            <a:ahLst/>
            <a:cxnLst/>
            <a:rect r="r" b="b" t="t" l="l"/>
            <a:pathLst>
              <a:path h="285684" w="753569">
                <a:moveTo>
                  <a:pt x="0" y="0"/>
                </a:moveTo>
                <a:lnTo>
                  <a:pt x="753569" y="0"/>
                </a:lnTo>
                <a:lnTo>
                  <a:pt x="753569" y="285683"/>
                </a:lnTo>
                <a:lnTo>
                  <a:pt x="0" y="285683"/>
                </a:lnTo>
                <a:lnTo>
                  <a:pt x="0" y="0"/>
                </a:lnTo>
                <a:close/>
              </a:path>
            </a:pathLst>
          </a:custGeom>
          <a:blipFill>
            <a:blip r:embed="rId7">
              <a:extLst>
                <a:ext uri="{96DAC541-7B7A-43D3-8B79-37D633B846F1}">
                  <asvg:svgBlip xmlns:asvg="http://schemas.microsoft.com/office/drawing/2016/SVG/main" r:embed="rId8"/>
                </a:ext>
              </a:extLst>
            </a:blip>
            <a:stretch>
              <a:fillRect l="-39644" t="0" r="0" b="-213432"/>
            </a:stretch>
          </a:blipFill>
        </p:spPr>
      </p:sp>
      <p:sp>
        <p:nvSpPr>
          <p:cNvPr name="Freeform 12" id="12"/>
          <p:cNvSpPr/>
          <p:nvPr/>
        </p:nvSpPr>
        <p:spPr>
          <a:xfrm flipH="false" flipV="false" rot="-557516">
            <a:off x="3603147" y="700753"/>
            <a:ext cx="753569" cy="285684"/>
          </a:xfrm>
          <a:custGeom>
            <a:avLst/>
            <a:gdLst/>
            <a:ahLst/>
            <a:cxnLst/>
            <a:rect r="r" b="b" t="t" l="l"/>
            <a:pathLst>
              <a:path h="285684" w="753569">
                <a:moveTo>
                  <a:pt x="0" y="0"/>
                </a:moveTo>
                <a:lnTo>
                  <a:pt x="753568" y="0"/>
                </a:lnTo>
                <a:lnTo>
                  <a:pt x="753568" y="285683"/>
                </a:lnTo>
                <a:lnTo>
                  <a:pt x="0" y="285683"/>
                </a:lnTo>
                <a:lnTo>
                  <a:pt x="0" y="0"/>
                </a:lnTo>
                <a:close/>
              </a:path>
            </a:pathLst>
          </a:custGeom>
          <a:blipFill>
            <a:blip r:embed="rId7">
              <a:extLst>
                <a:ext uri="{96DAC541-7B7A-43D3-8B79-37D633B846F1}">
                  <asvg:svgBlip xmlns:asvg="http://schemas.microsoft.com/office/drawing/2016/SVG/main" r:embed="rId8"/>
                </a:ext>
              </a:extLst>
            </a:blip>
            <a:stretch>
              <a:fillRect l="-39644" t="0" r="0" b="-213432"/>
            </a:stretch>
          </a:blipFill>
        </p:spPr>
      </p:sp>
      <p:sp>
        <p:nvSpPr>
          <p:cNvPr name="Freeform 13" id="13"/>
          <p:cNvSpPr/>
          <p:nvPr/>
        </p:nvSpPr>
        <p:spPr>
          <a:xfrm flipH="false" flipV="false" rot="0">
            <a:off x="1669238" y="2514667"/>
            <a:ext cx="1181817" cy="1887133"/>
          </a:xfrm>
          <a:custGeom>
            <a:avLst/>
            <a:gdLst/>
            <a:ahLst/>
            <a:cxnLst/>
            <a:rect r="r" b="b" t="t" l="l"/>
            <a:pathLst>
              <a:path h="1887133" w="1181817">
                <a:moveTo>
                  <a:pt x="0" y="0"/>
                </a:moveTo>
                <a:lnTo>
                  <a:pt x="1181817" y="0"/>
                </a:lnTo>
                <a:lnTo>
                  <a:pt x="1181817" y="1887133"/>
                </a:lnTo>
                <a:lnTo>
                  <a:pt x="0" y="1887133"/>
                </a:lnTo>
                <a:lnTo>
                  <a:pt x="0" y="0"/>
                </a:lnTo>
                <a:close/>
              </a:path>
            </a:pathLst>
          </a:custGeom>
          <a:blipFill>
            <a:blip r:embed="rId9"/>
            <a:stretch>
              <a:fillRect l="0" t="0" r="0" b="0"/>
            </a:stretch>
          </a:blipFill>
        </p:spPr>
      </p:sp>
      <p:sp>
        <p:nvSpPr>
          <p:cNvPr name="Freeform 14" id="14"/>
          <p:cNvSpPr/>
          <p:nvPr/>
        </p:nvSpPr>
        <p:spPr>
          <a:xfrm flipH="false" flipV="false" rot="0">
            <a:off x="16033063" y="4747727"/>
            <a:ext cx="1415876" cy="1641595"/>
          </a:xfrm>
          <a:custGeom>
            <a:avLst/>
            <a:gdLst/>
            <a:ahLst/>
            <a:cxnLst/>
            <a:rect r="r" b="b" t="t" l="l"/>
            <a:pathLst>
              <a:path h="1641595" w="1415876">
                <a:moveTo>
                  <a:pt x="0" y="0"/>
                </a:moveTo>
                <a:lnTo>
                  <a:pt x="1415876" y="0"/>
                </a:lnTo>
                <a:lnTo>
                  <a:pt x="1415876" y="1641595"/>
                </a:lnTo>
                <a:lnTo>
                  <a:pt x="0" y="1641595"/>
                </a:lnTo>
                <a:lnTo>
                  <a:pt x="0" y="0"/>
                </a:lnTo>
                <a:close/>
              </a:path>
            </a:pathLst>
          </a:custGeom>
          <a:blipFill>
            <a:blip r:embed="rId10"/>
            <a:stretch>
              <a:fillRect l="0" t="0" r="0" b="0"/>
            </a:stretch>
          </a:blipFill>
        </p:spPr>
      </p:sp>
      <p:sp>
        <p:nvSpPr>
          <p:cNvPr name="TextBox 15" id="15"/>
          <p:cNvSpPr txBox="true"/>
          <p:nvPr/>
        </p:nvSpPr>
        <p:spPr>
          <a:xfrm rot="0">
            <a:off x="2529530" y="2371792"/>
            <a:ext cx="13604373" cy="6553036"/>
          </a:xfrm>
          <a:prstGeom prst="rect">
            <a:avLst/>
          </a:prstGeom>
        </p:spPr>
        <p:txBody>
          <a:bodyPr anchor="t" rtlCol="false" tIns="0" lIns="0" bIns="0" rIns="0">
            <a:spAutoFit/>
          </a:bodyPr>
          <a:lstStyle/>
          <a:p>
            <a:pPr algn="ctr">
              <a:lnSpc>
                <a:spcPts val="7328"/>
              </a:lnSpc>
            </a:pPr>
          </a:p>
          <a:p>
            <a:pPr algn="ctr">
              <a:lnSpc>
                <a:spcPts val="5417"/>
              </a:lnSpc>
              <a:spcBef>
                <a:spcPct val="0"/>
              </a:spcBef>
            </a:pPr>
            <a:r>
              <a:rPr lang="en-US" sz="5417" spc="-297">
                <a:solidFill>
                  <a:srgbClr val="8C52FF"/>
                </a:solidFill>
                <a:latin typeface="Playpen Sans"/>
                <a:ea typeface="Playpen Sans"/>
                <a:cs typeface="Playpen Sans"/>
                <a:sym typeface="Playpen Sans"/>
              </a:rPr>
              <a:t>Thinking - Think before you do something</a:t>
            </a:r>
          </a:p>
          <a:p>
            <a:pPr algn="ctr">
              <a:lnSpc>
                <a:spcPts val="5417"/>
              </a:lnSpc>
              <a:spcBef>
                <a:spcPct val="0"/>
              </a:spcBef>
            </a:pPr>
          </a:p>
          <a:p>
            <a:pPr algn="ctr">
              <a:lnSpc>
                <a:spcPts val="5417"/>
              </a:lnSpc>
              <a:spcBef>
                <a:spcPct val="0"/>
              </a:spcBef>
            </a:pPr>
            <a:r>
              <a:rPr lang="en-US" sz="5417" spc="-297">
                <a:solidFill>
                  <a:srgbClr val="FF3131"/>
                </a:solidFill>
                <a:latin typeface="Playpen Sans"/>
                <a:ea typeface="Playpen Sans"/>
                <a:cs typeface="Playpen Sans"/>
                <a:sym typeface="Playpen Sans"/>
              </a:rPr>
              <a:t>Checking - See if it’s safe to walk /climb on/build with (ask someone if you are not sure)</a:t>
            </a:r>
          </a:p>
          <a:p>
            <a:pPr algn="ctr">
              <a:lnSpc>
                <a:spcPts val="5417"/>
              </a:lnSpc>
              <a:spcBef>
                <a:spcPct val="0"/>
              </a:spcBef>
            </a:pPr>
          </a:p>
          <a:p>
            <a:pPr algn="ctr">
              <a:lnSpc>
                <a:spcPts val="5417"/>
              </a:lnSpc>
              <a:spcBef>
                <a:spcPct val="0"/>
              </a:spcBef>
            </a:pPr>
            <a:r>
              <a:rPr lang="en-US" sz="5417" spc="-297">
                <a:solidFill>
                  <a:srgbClr val="38B6FF"/>
                </a:solidFill>
                <a:latin typeface="Playpen Sans"/>
                <a:ea typeface="Playpen Sans"/>
                <a:cs typeface="Playpen Sans"/>
                <a:sym typeface="Playpen Sans"/>
              </a:rPr>
              <a:t>Looking- Make sure its not broken before using it</a:t>
            </a:r>
          </a:p>
        </p:txBody>
      </p:sp>
      <p:sp>
        <p:nvSpPr>
          <p:cNvPr name="Freeform 16" id="16"/>
          <p:cNvSpPr/>
          <p:nvPr/>
        </p:nvSpPr>
        <p:spPr>
          <a:xfrm flipH="false" flipV="false" rot="0">
            <a:off x="993525" y="6833621"/>
            <a:ext cx="1696750" cy="1064711"/>
          </a:xfrm>
          <a:custGeom>
            <a:avLst/>
            <a:gdLst/>
            <a:ahLst/>
            <a:cxnLst/>
            <a:rect r="r" b="b" t="t" l="l"/>
            <a:pathLst>
              <a:path h="1064711" w="1696750">
                <a:moveTo>
                  <a:pt x="0" y="0"/>
                </a:moveTo>
                <a:lnTo>
                  <a:pt x="1696749" y="0"/>
                </a:lnTo>
                <a:lnTo>
                  <a:pt x="1696749" y="1064710"/>
                </a:lnTo>
                <a:lnTo>
                  <a:pt x="0" y="106471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7" id="17"/>
          <p:cNvSpPr txBox="true"/>
          <p:nvPr/>
        </p:nvSpPr>
        <p:spPr>
          <a:xfrm rot="0">
            <a:off x="5097287" y="231124"/>
            <a:ext cx="7672736" cy="1763395"/>
          </a:xfrm>
          <a:prstGeom prst="rect">
            <a:avLst/>
          </a:prstGeom>
        </p:spPr>
        <p:txBody>
          <a:bodyPr anchor="t" rtlCol="false" tIns="0" lIns="0" bIns="0" rIns="0">
            <a:spAutoFit/>
          </a:bodyPr>
          <a:lstStyle/>
          <a:p>
            <a:pPr algn="ctr">
              <a:lnSpc>
                <a:spcPts val="6800"/>
              </a:lnSpc>
            </a:pPr>
            <a:r>
              <a:rPr lang="en-US" b="true" sz="6800" spc="-374">
                <a:solidFill>
                  <a:srgbClr val="000000"/>
                </a:solidFill>
                <a:latin typeface="Playpen Sans Bold"/>
                <a:ea typeface="Playpen Sans Bold"/>
                <a:cs typeface="Playpen Sans Bold"/>
                <a:sym typeface="Playpen Sans Bold"/>
              </a:rPr>
              <a:t>Safety in the Playground</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6004786" y="811164"/>
            <a:ext cx="15708563" cy="90614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Den Building </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271232" y="2373554"/>
            <a:ext cx="5616051" cy="4866167"/>
          </a:xfrm>
          <a:custGeom>
            <a:avLst/>
            <a:gdLst/>
            <a:ahLst/>
            <a:cxnLst/>
            <a:rect r="r" b="b" t="t" l="l"/>
            <a:pathLst>
              <a:path h="4866167" w="5616051">
                <a:moveTo>
                  <a:pt x="0" y="0"/>
                </a:moveTo>
                <a:lnTo>
                  <a:pt x="5616051" y="0"/>
                </a:lnTo>
                <a:lnTo>
                  <a:pt x="5616051" y="4866167"/>
                </a:lnTo>
                <a:lnTo>
                  <a:pt x="0" y="4866167"/>
                </a:lnTo>
                <a:lnTo>
                  <a:pt x="0" y="0"/>
                </a:lnTo>
                <a:close/>
              </a:path>
            </a:pathLst>
          </a:custGeom>
          <a:blipFill>
            <a:blip r:embed="rId7"/>
            <a:stretch>
              <a:fillRect l="0" t="-7836" r="0" b="-7573"/>
            </a:stretch>
          </a:blipFill>
        </p:spPr>
      </p:sp>
      <p:sp>
        <p:nvSpPr>
          <p:cNvPr name="Freeform 11" id="11"/>
          <p:cNvSpPr/>
          <p:nvPr/>
        </p:nvSpPr>
        <p:spPr>
          <a:xfrm flipH="false" flipV="false" rot="0">
            <a:off x="1931154" y="6308581"/>
            <a:ext cx="5616051" cy="3629812"/>
          </a:xfrm>
          <a:custGeom>
            <a:avLst/>
            <a:gdLst/>
            <a:ahLst/>
            <a:cxnLst/>
            <a:rect r="r" b="b" t="t" l="l"/>
            <a:pathLst>
              <a:path h="3629812" w="5616051">
                <a:moveTo>
                  <a:pt x="0" y="0"/>
                </a:moveTo>
                <a:lnTo>
                  <a:pt x="5616052" y="0"/>
                </a:lnTo>
                <a:lnTo>
                  <a:pt x="5616052" y="3629812"/>
                </a:lnTo>
                <a:lnTo>
                  <a:pt x="0" y="3629812"/>
                </a:lnTo>
                <a:lnTo>
                  <a:pt x="0" y="0"/>
                </a:lnTo>
                <a:close/>
              </a:path>
            </a:pathLst>
          </a:custGeom>
          <a:blipFill>
            <a:blip r:embed="rId8"/>
            <a:stretch>
              <a:fillRect l="0" t="-27361" r="0" b="-27358"/>
            </a:stretch>
          </a:blipFill>
        </p:spPr>
      </p:sp>
      <p:sp>
        <p:nvSpPr>
          <p:cNvPr name="Freeform 12" id="12"/>
          <p:cNvSpPr/>
          <p:nvPr/>
        </p:nvSpPr>
        <p:spPr>
          <a:xfrm flipH="false" flipV="false" rot="0">
            <a:off x="9897878" y="4929351"/>
            <a:ext cx="1013812" cy="1501943"/>
          </a:xfrm>
          <a:custGeom>
            <a:avLst/>
            <a:gdLst/>
            <a:ahLst/>
            <a:cxnLst/>
            <a:rect r="r" b="b" t="t" l="l"/>
            <a:pathLst>
              <a:path h="1501943" w="1013812">
                <a:moveTo>
                  <a:pt x="0" y="0"/>
                </a:moveTo>
                <a:lnTo>
                  <a:pt x="1013812" y="0"/>
                </a:lnTo>
                <a:lnTo>
                  <a:pt x="1013812" y="1501944"/>
                </a:lnTo>
                <a:lnTo>
                  <a:pt x="0" y="15019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5303138" y="6554925"/>
            <a:ext cx="2336579" cy="2181781"/>
          </a:xfrm>
          <a:custGeom>
            <a:avLst/>
            <a:gdLst/>
            <a:ahLst/>
            <a:cxnLst/>
            <a:rect r="r" b="b" t="t" l="l"/>
            <a:pathLst>
              <a:path h="2181781" w="2336579">
                <a:moveTo>
                  <a:pt x="0" y="0"/>
                </a:moveTo>
                <a:lnTo>
                  <a:pt x="2336579" y="0"/>
                </a:lnTo>
                <a:lnTo>
                  <a:pt x="2336579" y="2181780"/>
                </a:lnTo>
                <a:lnTo>
                  <a:pt x="0" y="2181780"/>
                </a:lnTo>
                <a:lnTo>
                  <a:pt x="0" y="0"/>
                </a:lnTo>
                <a:close/>
              </a:path>
            </a:pathLst>
          </a:custGeom>
          <a:blipFill>
            <a:blip r:embed="rId11"/>
            <a:stretch>
              <a:fillRect l="0" t="0" r="0" b="0"/>
            </a:stretch>
          </a:blipFill>
        </p:spPr>
      </p:sp>
      <p:sp>
        <p:nvSpPr>
          <p:cNvPr name="TextBox 14" id="14"/>
          <p:cNvSpPr txBox="true"/>
          <p:nvPr/>
        </p:nvSpPr>
        <p:spPr>
          <a:xfrm rot="0">
            <a:off x="6957960" y="2748126"/>
            <a:ext cx="9350343" cy="1019176"/>
          </a:xfrm>
          <a:prstGeom prst="rect">
            <a:avLst/>
          </a:prstGeom>
        </p:spPr>
        <p:txBody>
          <a:bodyPr anchor="t" rtlCol="false" tIns="0" lIns="0" bIns="0" rIns="0">
            <a:spAutoFit/>
          </a:bodyPr>
          <a:lstStyle/>
          <a:p>
            <a:pPr algn="l">
              <a:lnSpc>
                <a:spcPts val="4199"/>
              </a:lnSpc>
            </a:pPr>
            <a:r>
              <a:rPr lang="en-US" b="true" sz="2999">
                <a:solidFill>
                  <a:srgbClr val="000000"/>
                </a:solidFill>
                <a:latin typeface="Playpen Sans Semi-Bold"/>
                <a:ea typeface="Playpen Sans Semi-Bold"/>
                <a:cs typeface="Playpen Sans Semi-Bold"/>
                <a:sym typeface="Playpen Sans Semi-Bold"/>
              </a:rPr>
              <a:t>Den building is creating shelters using different materials.</a:t>
            </a:r>
          </a:p>
        </p:txBody>
      </p:sp>
      <p:sp>
        <p:nvSpPr>
          <p:cNvPr name="TextBox 15" id="15"/>
          <p:cNvSpPr txBox="true"/>
          <p:nvPr/>
        </p:nvSpPr>
        <p:spPr>
          <a:xfrm rot="0">
            <a:off x="11299307" y="4800600"/>
            <a:ext cx="5609531" cy="3448686"/>
          </a:xfrm>
          <a:prstGeom prst="rect">
            <a:avLst/>
          </a:prstGeom>
        </p:spPr>
        <p:txBody>
          <a:bodyPr anchor="t" rtlCol="false" tIns="0" lIns="0" bIns="0" rIns="0">
            <a:spAutoFit/>
          </a:bodyPr>
          <a:lstStyle/>
          <a:p>
            <a:pPr algn="l">
              <a:lnSpc>
                <a:spcPts val="6999"/>
              </a:lnSpc>
            </a:pPr>
            <a:r>
              <a:rPr lang="en-US" sz="2799" b="true">
                <a:solidFill>
                  <a:srgbClr val="000000"/>
                </a:solidFill>
                <a:latin typeface="Playpen Sans Semi-Bold"/>
                <a:ea typeface="Playpen Sans Semi-Bold"/>
                <a:cs typeface="Playpen Sans Semi-Bold"/>
                <a:sym typeface="Playpen Sans Semi-Bold"/>
              </a:rPr>
              <a:t>• Builds c</a:t>
            </a:r>
            <a:r>
              <a:rPr lang="en-US" sz="2799" b="true">
                <a:solidFill>
                  <a:srgbClr val="000000"/>
                </a:solidFill>
                <a:latin typeface="Playpen Sans Semi-Bold"/>
                <a:ea typeface="Playpen Sans Semi-Bold"/>
                <a:cs typeface="Playpen Sans Semi-Bold"/>
                <a:sym typeface="Playpen Sans Semi-Bold"/>
              </a:rPr>
              <a:t>reativity</a:t>
            </a:r>
          </a:p>
          <a:p>
            <a:pPr algn="l">
              <a:lnSpc>
                <a:spcPts val="6999"/>
              </a:lnSpc>
            </a:pPr>
            <a:r>
              <a:rPr lang="en-US" sz="2799" b="true">
                <a:solidFill>
                  <a:srgbClr val="000000"/>
                </a:solidFill>
                <a:latin typeface="Playpen Sans Semi-Bold"/>
                <a:ea typeface="Playpen Sans Semi-Bold"/>
                <a:cs typeface="Playpen Sans Semi-Bold"/>
                <a:sym typeface="Playpen Sans Semi-Bold"/>
              </a:rPr>
              <a:t>• Encourages problem solving</a:t>
            </a:r>
          </a:p>
          <a:p>
            <a:pPr algn="l">
              <a:lnSpc>
                <a:spcPts val="6999"/>
              </a:lnSpc>
            </a:pPr>
            <a:r>
              <a:rPr lang="en-US" sz="2799" b="true">
                <a:solidFill>
                  <a:srgbClr val="000000"/>
                </a:solidFill>
                <a:latin typeface="Playpen Sans Semi-Bold"/>
                <a:ea typeface="Playpen Sans Semi-Bold"/>
                <a:cs typeface="Playpen Sans Semi-Bold"/>
                <a:sym typeface="Playpen Sans Semi-Bold"/>
              </a:rPr>
              <a:t>• Promotes teamwork</a:t>
            </a:r>
          </a:p>
          <a:p>
            <a:pPr algn="l">
              <a:lnSpc>
                <a:spcPts val="2800"/>
              </a:lnSpc>
            </a:pPr>
          </a:p>
          <a:p>
            <a:pPr algn="l">
              <a:lnSpc>
                <a:spcPts val="280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043597" y="637540"/>
            <a:ext cx="15708563" cy="90614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Den Building Kits &amp; Wooden Pallets</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3146704" y="5143500"/>
            <a:ext cx="4605455" cy="4605455"/>
          </a:xfrm>
          <a:custGeom>
            <a:avLst/>
            <a:gdLst/>
            <a:ahLst/>
            <a:cxnLst/>
            <a:rect r="r" b="b" t="t" l="l"/>
            <a:pathLst>
              <a:path h="4605455" w="4605455">
                <a:moveTo>
                  <a:pt x="0" y="0"/>
                </a:moveTo>
                <a:lnTo>
                  <a:pt x="4605455" y="0"/>
                </a:lnTo>
                <a:lnTo>
                  <a:pt x="4605455" y="4605455"/>
                </a:lnTo>
                <a:lnTo>
                  <a:pt x="0" y="4605455"/>
                </a:lnTo>
                <a:lnTo>
                  <a:pt x="0" y="0"/>
                </a:lnTo>
                <a:close/>
              </a:path>
            </a:pathLst>
          </a:custGeom>
          <a:blipFill>
            <a:blip r:embed="rId7"/>
            <a:stretch>
              <a:fillRect l="0" t="0" r="0" b="0"/>
            </a:stretch>
          </a:blipFill>
        </p:spPr>
      </p:sp>
      <p:sp>
        <p:nvSpPr>
          <p:cNvPr name="Freeform 11" id="11"/>
          <p:cNvSpPr/>
          <p:nvPr/>
        </p:nvSpPr>
        <p:spPr>
          <a:xfrm flipH="false" flipV="false" rot="0">
            <a:off x="15682004" y="2510438"/>
            <a:ext cx="2247865" cy="2247865"/>
          </a:xfrm>
          <a:custGeom>
            <a:avLst/>
            <a:gdLst/>
            <a:ahLst/>
            <a:cxnLst/>
            <a:rect r="r" b="b" t="t" l="l"/>
            <a:pathLst>
              <a:path h="2247865" w="2247865">
                <a:moveTo>
                  <a:pt x="0" y="0"/>
                </a:moveTo>
                <a:lnTo>
                  <a:pt x="2247865" y="0"/>
                </a:lnTo>
                <a:lnTo>
                  <a:pt x="2247865" y="2247865"/>
                </a:lnTo>
                <a:lnTo>
                  <a:pt x="0" y="2247865"/>
                </a:lnTo>
                <a:lnTo>
                  <a:pt x="0" y="0"/>
                </a:lnTo>
                <a:close/>
              </a:path>
            </a:pathLst>
          </a:custGeom>
          <a:blipFill>
            <a:blip r:embed="rId8"/>
            <a:stretch>
              <a:fillRect l="0" t="0" r="0" b="0"/>
            </a:stretch>
          </a:blipFill>
        </p:spPr>
      </p:sp>
      <p:sp>
        <p:nvSpPr>
          <p:cNvPr name="Freeform 12" id="12"/>
          <p:cNvSpPr/>
          <p:nvPr/>
        </p:nvSpPr>
        <p:spPr>
          <a:xfrm flipH="false" flipV="false" rot="0">
            <a:off x="8681663" y="1264584"/>
            <a:ext cx="5140530" cy="5140530"/>
          </a:xfrm>
          <a:custGeom>
            <a:avLst/>
            <a:gdLst/>
            <a:ahLst/>
            <a:cxnLst/>
            <a:rect r="r" b="b" t="t" l="l"/>
            <a:pathLst>
              <a:path h="5140530" w="5140530">
                <a:moveTo>
                  <a:pt x="0" y="0"/>
                </a:moveTo>
                <a:lnTo>
                  <a:pt x="5140530" y="0"/>
                </a:lnTo>
                <a:lnTo>
                  <a:pt x="5140530" y="5140530"/>
                </a:lnTo>
                <a:lnTo>
                  <a:pt x="0" y="5140530"/>
                </a:lnTo>
                <a:lnTo>
                  <a:pt x="0" y="0"/>
                </a:lnTo>
                <a:close/>
              </a:path>
            </a:pathLst>
          </a:custGeom>
          <a:blipFill>
            <a:blip r:embed="rId9"/>
            <a:stretch>
              <a:fillRect l="0" t="0" r="0" b="0"/>
            </a:stretch>
          </a:blipFill>
        </p:spPr>
      </p:sp>
      <p:sp>
        <p:nvSpPr>
          <p:cNvPr name="Freeform 13" id="13"/>
          <p:cNvSpPr/>
          <p:nvPr/>
        </p:nvSpPr>
        <p:spPr>
          <a:xfrm flipH="false" flipV="false" rot="0">
            <a:off x="9583786" y="5519884"/>
            <a:ext cx="3045842" cy="3045842"/>
          </a:xfrm>
          <a:custGeom>
            <a:avLst/>
            <a:gdLst/>
            <a:ahLst/>
            <a:cxnLst/>
            <a:rect r="r" b="b" t="t" l="l"/>
            <a:pathLst>
              <a:path h="3045842" w="3045842">
                <a:moveTo>
                  <a:pt x="0" y="0"/>
                </a:moveTo>
                <a:lnTo>
                  <a:pt x="3045842" y="0"/>
                </a:lnTo>
                <a:lnTo>
                  <a:pt x="3045842" y="3045841"/>
                </a:lnTo>
                <a:lnTo>
                  <a:pt x="0" y="3045841"/>
                </a:lnTo>
                <a:lnTo>
                  <a:pt x="0" y="0"/>
                </a:lnTo>
                <a:close/>
              </a:path>
            </a:pathLst>
          </a:custGeom>
          <a:blipFill>
            <a:blip r:embed="rId10"/>
            <a:stretch>
              <a:fillRect l="0" t="0" r="0" b="0"/>
            </a:stretch>
          </a:blipFill>
        </p:spPr>
      </p:sp>
      <p:sp>
        <p:nvSpPr>
          <p:cNvPr name="Freeform 14" id="14"/>
          <p:cNvSpPr/>
          <p:nvPr/>
        </p:nvSpPr>
        <p:spPr>
          <a:xfrm flipH="false" flipV="false" rot="0">
            <a:off x="6700541" y="7446228"/>
            <a:ext cx="2670336" cy="2670336"/>
          </a:xfrm>
          <a:custGeom>
            <a:avLst/>
            <a:gdLst/>
            <a:ahLst/>
            <a:cxnLst/>
            <a:rect r="r" b="b" t="t" l="l"/>
            <a:pathLst>
              <a:path h="2670336" w="2670336">
                <a:moveTo>
                  <a:pt x="0" y="0"/>
                </a:moveTo>
                <a:lnTo>
                  <a:pt x="2670336" y="0"/>
                </a:lnTo>
                <a:lnTo>
                  <a:pt x="2670336" y="2670336"/>
                </a:lnTo>
                <a:lnTo>
                  <a:pt x="0" y="2670336"/>
                </a:lnTo>
                <a:lnTo>
                  <a:pt x="0" y="0"/>
                </a:lnTo>
                <a:close/>
              </a:path>
            </a:pathLst>
          </a:custGeom>
          <a:blipFill>
            <a:blip r:embed="rId11"/>
            <a:stretch>
              <a:fillRect l="0" t="0" r="0" b="0"/>
            </a:stretch>
          </a:blipFill>
        </p:spPr>
      </p:sp>
      <p:sp>
        <p:nvSpPr>
          <p:cNvPr name="Freeform 15" id="15"/>
          <p:cNvSpPr/>
          <p:nvPr/>
        </p:nvSpPr>
        <p:spPr>
          <a:xfrm flipH="false" flipV="false" rot="0">
            <a:off x="6026374" y="4078006"/>
            <a:ext cx="2140939" cy="2327108"/>
          </a:xfrm>
          <a:custGeom>
            <a:avLst/>
            <a:gdLst/>
            <a:ahLst/>
            <a:cxnLst/>
            <a:rect r="r" b="b" t="t" l="l"/>
            <a:pathLst>
              <a:path h="2327108" w="2140939">
                <a:moveTo>
                  <a:pt x="0" y="0"/>
                </a:moveTo>
                <a:lnTo>
                  <a:pt x="2140939" y="0"/>
                </a:lnTo>
                <a:lnTo>
                  <a:pt x="2140939" y="2327108"/>
                </a:lnTo>
                <a:lnTo>
                  <a:pt x="0" y="2327108"/>
                </a:lnTo>
                <a:lnTo>
                  <a:pt x="0" y="0"/>
                </a:lnTo>
                <a:close/>
              </a:path>
            </a:pathLst>
          </a:custGeom>
          <a:blipFill>
            <a:blip r:embed="rId12"/>
            <a:stretch>
              <a:fillRect l="0" t="0" r="0" b="0"/>
            </a:stretch>
          </a:blipFill>
        </p:spPr>
      </p:sp>
      <p:sp>
        <p:nvSpPr>
          <p:cNvPr name="TextBox 16" id="16"/>
          <p:cNvSpPr txBox="true"/>
          <p:nvPr/>
        </p:nvSpPr>
        <p:spPr>
          <a:xfrm rot="0">
            <a:off x="193468" y="2519659"/>
            <a:ext cx="9350343" cy="6261737"/>
          </a:xfrm>
          <a:prstGeom prst="rect">
            <a:avLst/>
          </a:prstGeom>
        </p:spPr>
        <p:txBody>
          <a:bodyPr anchor="t" rtlCol="false" tIns="0" lIns="0" bIns="0" rIns="0">
            <a:spAutoFit/>
          </a:bodyPr>
          <a:lstStyle/>
          <a:p>
            <a:pPr algn="l">
              <a:lnSpc>
                <a:spcPts val="4199"/>
              </a:lnSpc>
            </a:pPr>
            <a:r>
              <a:rPr lang="en-US" sz="2999" b="true">
                <a:solidFill>
                  <a:srgbClr val="000000"/>
                </a:solidFill>
                <a:latin typeface="Playpen Sans Semi-Bold"/>
                <a:ea typeface="Playpen Sans Semi-Bold"/>
                <a:cs typeface="Playpen Sans Semi-Bold"/>
                <a:sym typeface="Playpen Sans Semi-Bold"/>
              </a:rPr>
              <a:t>What could you use to build a den?</a:t>
            </a:r>
          </a:p>
          <a:p>
            <a:pPr algn="l">
              <a:lnSpc>
                <a:spcPts val="4199"/>
              </a:lnSpc>
            </a:pPr>
          </a:p>
          <a:p>
            <a:pPr algn="l">
              <a:lnSpc>
                <a:spcPts val="7139"/>
              </a:lnSpc>
            </a:pPr>
            <a:r>
              <a:rPr lang="en-US" sz="2999" b="true">
                <a:solidFill>
                  <a:srgbClr val="000000"/>
                </a:solidFill>
                <a:latin typeface="Playpen Sans Semi-Bold"/>
                <a:ea typeface="Playpen Sans Semi-Bold"/>
                <a:cs typeface="Playpen Sans Semi-Bold"/>
                <a:sym typeface="Playpen Sans Semi-Bold"/>
              </a:rPr>
              <a:t>• Wooden pallets</a:t>
            </a:r>
          </a:p>
          <a:p>
            <a:pPr algn="l">
              <a:lnSpc>
                <a:spcPts val="7139"/>
              </a:lnSpc>
            </a:pPr>
            <a:r>
              <a:rPr lang="en-US" sz="2999" b="true">
                <a:solidFill>
                  <a:srgbClr val="000000"/>
                </a:solidFill>
                <a:latin typeface="Playpen Sans Semi-Bold"/>
                <a:ea typeface="Playpen Sans Semi-Bold"/>
                <a:cs typeface="Playpen Sans Semi-Bold"/>
                <a:sym typeface="Playpen Sans Semi-Bold"/>
              </a:rPr>
              <a:t>• Tarpaulins</a:t>
            </a:r>
          </a:p>
          <a:p>
            <a:pPr algn="l">
              <a:lnSpc>
                <a:spcPts val="7139"/>
              </a:lnSpc>
            </a:pPr>
            <a:r>
              <a:rPr lang="en-US" sz="2999" b="true">
                <a:solidFill>
                  <a:srgbClr val="000000"/>
                </a:solidFill>
                <a:latin typeface="Playpen Sans Semi-Bold"/>
                <a:ea typeface="Playpen Sans Semi-Bold"/>
                <a:cs typeface="Playpen Sans Semi-Bold"/>
                <a:sym typeface="Playpen Sans Semi-Bold"/>
              </a:rPr>
              <a:t>• Crates</a:t>
            </a:r>
          </a:p>
          <a:p>
            <a:pPr algn="l">
              <a:lnSpc>
                <a:spcPts val="7139"/>
              </a:lnSpc>
            </a:pPr>
            <a:r>
              <a:rPr lang="en-US" sz="2999" b="true">
                <a:solidFill>
                  <a:srgbClr val="000000"/>
                </a:solidFill>
                <a:latin typeface="Playpen Sans Semi-Bold"/>
                <a:ea typeface="Playpen Sans Semi-Bold"/>
                <a:cs typeface="Playpen Sans Semi-Bold"/>
                <a:sym typeface="Playpen Sans Semi-Bold"/>
              </a:rPr>
              <a:t>• Rope</a:t>
            </a:r>
          </a:p>
          <a:p>
            <a:pPr algn="l">
              <a:lnSpc>
                <a:spcPts val="7139"/>
              </a:lnSpc>
            </a:pPr>
            <a:r>
              <a:rPr lang="en-US" sz="2999" b="true">
                <a:solidFill>
                  <a:srgbClr val="000000"/>
                </a:solidFill>
                <a:latin typeface="Playpen Sans Semi-Bold"/>
                <a:ea typeface="Playpen Sans Semi-Bold"/>
                <a:cs typeface="Playpen Sans Semi-Bold"/>
                <a:sym typeface="Playpen Sans Semi-Bold"/>
              </a:rPr>
              <a:t>• Sticks and natural materials</a:t>
            </a:r>
          </a:p>
          <a:p>
            <a:pPr algn="l">
              <a:lnSpc>
                <a:spcPts val="713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4373650" y="478942"/>
            <a:ext cx="15708563" cy="176339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Wooden Pallets-Safety</a:t>
            </a:r>
          </a:p>
          <a:p>
            <a:pPr algn="l">
              <a:lnSpc>
                <a:spcPts val="6800"/>
              </a:lnSpc>
            </a:pP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6137329" y="3111113"/>
            <a:ext cx="4984610" cy="5418054"/>
          </a:xfrm>
          <a:custGeom>
            <a:avLst/>
            <a:gdLst/>
            <a:ahLst/>
            <a:cxnLst/>
            <a:rect r="r" b="b" t="t" l="l"/>
            <a:pathLst>
              <a:path h="5418054" w="4984610">
                <a:moveTo>
                  <a:pt x="0" y="0"/>
                </a:moveTo>
                <a:lnTo>
                  <a:pt x="4984609" y="0"/>
                </a:lnTo>
                <a:lnTo>
                  <a:pt x="4984609" y="5418055"/>
                </a:lnTo>
                <a:lnTo>
                  <a:pt x="0" y="5418055"/>
                </a:lnTo>
                <a:lnTo>
                  <a:pt x="0" y="0"/>
                </a:lnTo>
                <a:close/>
              </a:path>
            </a:pathLst>
          </a:custGeom>
          <a:blipFill>
            <a:blip r:embed="rId7"/>
            <a:stretch>
              <a:fillRect l="0" t="0" r="0" b="0"/>
            </a:stretch>
          </a:blipFill>
        </p:spPr>
      </p:sp>
      <p:sp>
        <p:nvSpPr>
          <p:cNvPr name="Freeform 11" id="11"/>
          <p:cNvSpPr/>
          <p:nvPr/>
        </p:nvSpPr>
        <p:spPr>
          <a:xfrm flipH="false" flipV="false" rot="0">
            <a:off x="192264" y="1652570"/>
            <a:ext cx="5029289" cy="2075725"/>
          </a:xfrm>
          <a:custGeom>
            <a:avLst/>
            <a:gdLst/>
            <a:ahLst/>
            <a:cxnLst/>
            <a:rect r="r" b="b" t="t" l="l"/>
            <a:pathLst>
              <a:path h="2075725" w="5029289">
                <a:moveTo>
                  <a:pt x="0" y="0"/>
                </a:moveTo>
                <a:lnTo>
                  <a:pt x="5029289" y="0"/>
                </a:lnTo>
                <a:lnTo>
                  <a:pt x="5029289" y="2075725"/>
                </a:lnTo>
                <a:lnTo>
                  <a:pt x="0" y="20757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315474" y="6560182"/>
            <a:ext cx="5029289" cy="2075725"/>
          </a:xfrm>
          <a:custGeom>
            <a:avLst/>
            <a:gdLst/>
            <a:ahLst/>
            <a:cxnLst/>
            <a:rect r="r" b="b" t="t" l="l"/>
            <a:pathLst>
              <a:path h="2075725" w="5029289">
                <a:moveTo>
                  <a:pt x="0" y="0"/>
                </a:moveTo>
                <a:lnTo>
                  <a:pt x="5029289" y="0"/>
                </a:lnTo>
                <a:lnTo>
                  <a:pt x="5029289" y="2075725"/>
                </a:lnTo>
                <a:lnTo>
                  <a:pt x="0" y="20757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12085196" y="1652570"/>
            <a:ext cx="5029289" cy="2075725"/>
          </a:xfrm>
          <a:custGeom>
            <a:avLst/>
            <a:gdLst/>
            <a:ahLst/>
            <a:cxnLst/>
            <a:rect r="r" b="b" t="t" l="l"/>
            <a:pathLst>
              <a:path h="2075725" w="5029289">
                <a:moveTo>
                  <a:pt x="0" y="0"/>
                </a:moveTo>
                <a:lnTo>
                  <a:pt x="5029290" y="0"/>
                </a:lnTo>
                <a:lnTo>
                  <a:pt x="5029290" y="2075725"/>
                </a:lnTo>
                <a:lnTo>
                  <a:pt x="0" y="20757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false" rot="0">
            <a:off x="12160163" y="6810494"/>
            <a:ext cx="5029289" cy="2075725"/>
          </a:xfrm>
          <a:custGeom>
            <a:avLst/>
            <a:gdLst/>
            <a:ahLst/>
            <a:cxnLst/>
            <a:rect r="r" b="b" t="t" l="l"/>
            <a:pathLst>
              <a:path h="2075725" w="5029289">
                <a:moveTo>
                  <a:pt x="0" y="0"/>
                </a:moveTo>
                <a:lnTo>
                  <a:pt x="5029290" y="0"/>
                </a:lnTo>
                <a:lnTo>
                  <a:pt x="5029290" y="2075724"/>
                </a:lnTo>
                <a:lnTo>
                  <a:pt x="0" y="20757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2167680">
            <a:off x="5365637" y="3945134"/>
            <a:ext cx="1043292" cy="477306"/>
          </a:xfrm>
          <a:custGeom>
            <a:avLst/>
            <a:gdLst/>
            <a:ahLst/>
            <a:cxnLst/>
            <a:rect r="r" b="b" t="t" l="l"/>
            <a:pathLst>
              <a:path h="477306" w="1043292">
                <a:moveTo>
                  <a:pt x="0" y="0"/>
                </a:moveTo>
                <a:lnTo>
                  <a:pt x="1043292" y="0"/>
                </a:lnTo>
                <a:lnTo>
                  <a:pt x="1043292" y="477306"/>
                </a:lnTo>
                <a:lnTo>
                  <a:pt x="0" y="4773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6" id="16"/>
          <p:cNvSpPr txBox="true"/>
          <p:nvPr/>
        </p:nvSpPr>
        <p:spPr>
          <a:xfrm rot="0">
            <a:off x="315474" y="2072039"/>
            <a:ext cx="4782869" cy="1141512"/>
          </a:xfrm>
          <a:prstGeom prst="rect">
            <a:avLst/>
          </a:prstGeom>
        </p:spPr>
        <p:txBody>
          <a:bodyPr anchor="t" rtlCol="false" tIns="0" lIns="0" bIns="0" rIns="0">
            <a:spAutoFit/>
          </a:bodyPr>
          <a:lstStyle/>
          <a:p>
            <a:pPr algn="ctr">
              <a:lnSpc>
                <a:spcPts val="4469"/>
              </a:lnSpc>
              <a:spcBef>
                <a:spcPct val="0"/>
              </a:spcBef>
            </a:pPr>
            <a:r>
              <a:rPr lang="en-US" sz="4469" spc="-245">
                <a:solidFill>
                  <a:srgbClr val="000000"/>
                </a:solidFill>
                <a:latin typeface="Playpen Sans"/>
                <a:ea typeface="Playpen Sans"/>
                <a:cs typeface="Playpen Sans"/>
                <a:sym typeface="Playpen Sans"/>
              </a:rPr>
              <a:t>Always check pallets for damage</a:t>
            </a:r>
          </a:p>
        </p:txBody>
      </p:sp>
      <p:sp>
        <p:nvSpPr>
          <p:cNvPr name="TextBox 17" id="17"/>
          <p:cNvSpPr txBox="true"/>
          <p:nvPr/>
        </p:nvSpPr>
        <p:spPr>
          <a:xfrm rot="0">
            <a:off x="462949" y="6793563"/>
            <a:ext cx="4635395" cy="1704213"/>
          </a:xfrm>
          <a:prstGeom prst="rect">
            <a:avLst/>
          </a:prstGeom>
        </p:spPr>
        <p:txBody>
          <a:bodyPr anchor="t" rtlCol="false" tIns="0" lIns="0" bIns="0" rIns="0">
            <a:spAutoFit/>
          </a:bodyPr>
          <a:lstStyle/>
          <a:p>
            <a:pPr algn="ctr">
              <a:lnSpc>
                <a:spcPts val="4470"/>
              </a:lnSpc>
              <a:spcBef>
                <a:spcPct val="0"/>
              </a:spcBef>
            </a:pPr>
            <a:r>
              <a:rPr lang="en-US" sz="4470" spc="-245">
                <a:solidFill>
                  <a:srgbClr val="000000"/>
                </a:solidFill>
                <a:latin typeface="Playpen Sans"/>
                <a:ea typeface="Playpen Sans"/>
                <a:cs typeface="Playpen Sans"/>
                <a:sym typeface="Playpen Sans"/>
              </a:rPr>
              <a:t>Always check there are n</a:t>
            </a:r>
            <a:r>
              <a:rPr lang="en-US" sz="4470" spc="-245">
                <a:solidFill>
                  <a:srgbClr val="000000"/>
                </a:solidFill>
                <a:latin typeface="Playpen Sans"/>
                <a:ea typeface="Playpen Sans"/>
                <a:cs typeface="Playpen Sans"/>
                <a:sym typeface="Playpen Sans"/>
              </a:rPr>
              <a:t>o nails </a:t>
            </a:r>
          </a:p>
          <a:p>
            <a:pPr algn="ctr">
              <a:lnSpc>
                <a:spcPts val="4470"/>
              </a:lnSpc>
              <a:spcBef>
                <a:spcPct val="0"/>
              </a:spcBef>
            </a:pPr>
            <a:r>
              <a:rPr lang="en-US" sz="4470" spc="-245">
                <a:solidFill>
                  <a:srgbClr val="000000"/>
                </a:solidFill>
                <a:latin typeface="Playpen Sans"/>
                <a:ea typeface="Playpen Sans"/>
                <a:cs typeface="Playpen Sans"/>
                <a:sym typeface="Playpen Sans"/>
              </a:rPr>
              <a:t>sticking out</a:t>
            </a:r>
          </a:p>
        </p:txBody>
      </p:sp>
      <p:sp>
        <p:nvSpPr>
          <p:cNvPr name="TextBox 18" id="18"/>
          <p:cNvSpPr txBox="true"/>
          <p:nvPr/>
        </p:nvSpPr>
        <p:spPr>
          <a:xfrm rot="0">
            <a:off x="12160163" y="2166939"/>
            <a:ext cx="5029289" cy="1142238"/>
          </a:xfrm>
          <a:prstGeom prst="rect">
            <a:avLst/>
          </a:prstGeom>
        </p:spPr>
        <p:txBody>
          <a:bodyPr anchor="t" rtlCol="false" tIns="0" lIns="0" bIns="0" rIns="0">
            <a:spAutoFit/>
          </a:bodyPr>
          <a:lstStyle/>
          <a:p>
            <a:pPr algn="ctr">
              <a:lnSpc>
                <a:spcPts val="4470"/>
              </a:lnSpc>
              <a:spcBef>
                <a:spcPct val="0"/>
              </a:spcBef>
            </a:pPr>
            <a:r>
              <a:rPr lang="en-US" sz="4470" spc="-245">
                <a:solidFill>
                  <a:srgbClr val="000000"/>
                </a:solidFill>
                <a:latin typeface="Playpen Sans"/>
                <a:ea typeface="Playpen Sans"/>
                <a:cs typeface="Playpen Sans"/>
                <a:sym typeface="Playpen Sans"/>
              </a:rPr>
              <a:t>Carry with a partner</a:t>
            </a:r>
          </a:p>
        </p:txBody>
      </p:sp>
      <p:sp>
        <p:nvSpPr>
          <p:cNvPr name="TextBox 19" id="19"/>
          <p:cNvSpPr txBox="true"/>
          <p:nvPr/>
        </p:nvSpPr>
        <p:spPr>
          <a:xfrm rot="0">
            <a:off x="12160163" y="7095312"/>
            <a:ext cx="4782869" cy="1591812"/>
          </a:xfrm>
          <a:prstGeom prst="rect">
            <a:avLst/>
          </a:prstGeom>
        </p:spPr>
        <p:txBody>
          <a:bodyPr anchor="t" rtlCol="false" tIns="0" lIns="0" bIns="0" rIns="0">
            <a:spAutoFit/>
          </a:bodyPr>
          <a:lstStyle/>
          <a:p>
            <a:pPr algn="ctr">
              <a:lnSpc>
                <a:spcPts val="4169"/>
              </a:lnSpc>
              <a:spcBef>
                <a:spcPct val="0"/>
              </a:spcBef>
            </a:pPr>
            <a:r>
              <a:rPr lang="en-US" sz="4169" spc="-229">
                <a:solidFill>
                  <a:srgbClr val="000000"/>
                </a:solidFill>
                <a:latin typeface="Playpen Sans"/>
                <a:ea typeface="Playpen Sans"/>
                <a:cs typeface="Playpen Sans"/>
                <a:sym typeface="Playpen Sans"/>
              </a:rPr>
              <a:t>Take your time-no throwing or pushing them roughly</a:t>
            </a:r>
          </a:p>
        </p:txBody>
      </p:sp>
      <p:sp>
        <p:nvSpPr>
          <p:cNvPr name="Freeform 20" id="20"/>
          <p:cNvSpPr/>
          <p:nvPr/>
        </p:nvSpPr>
        <p:spPr>
          <a:xfrm flipH="false" flipV="false" rot="-2286334">
            <a:off x="5518037" y="6071522"/>
            <a:ext cx="1043292" cy="477306"/>
          </a:xfrm>
          <a:custGeom>
            <a:avLst/>
            <a:gdLst/>
            <a:ahLst/>
            <a:cxnLst/>
            <a:rect r="r" b="b" t="t" l="l"/>
            <a:pathLst>
              <a:path h="477306" w="1043292">
                <a:moveTo>
                  <a:pt x="0" y="0"/>
                </a:moveTo>
                <a:lnTo>
                  <a:pt x="1043292" y="0"/>
                </a:lnTo>
                <a:lnTo>
                  <a:pt x="1043292" y="477306"/>
                </a:lnTo>
                <a:lnTo>
                  <a:pt x="0" y="4773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p:cNvSpPr/>
          <p:nvPr/>
        </p:nvSpPr>
        <p:spPr>
          <a:xfrm flipH="false" flipV="false" rot="8100000">
            <a:off x="11025937" y="4182894"/>
            <a:ext cx="1043292" cy="477306"/>
          </a:xfrm>
          <a:custGeom>
            <a:avLst/>
            <a:gdLst/>
            <a:ahLst/>
            <a:cxnLst/>
            <a:rect r="r" b="b" t="t" l="l"/>
            <a:pathLst>
              <a:path h="477306" w="1043292">
                <a:moveTo>
                  <a:pt x="0" y="0"/>
                </a:moveTo>
                <a:lnTo>
                  <a:pt x="1043293" y="0"/>
                </a:lnTo>
                <a:lnTo>
                  <a:pt x="1043293" y="477306"/>
                </a:lnTo>
                <a:lnTo>
                  <a:pt x="0" y="4773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9565277">
            <a:off x="10488324" y="6174446"/>
            <a:ext cx="1043292" cy="477306"/>
          </a:xfrm>
          <a:custGeom>
            <a:avLst/>
            <a:gdLst/>
            <a:ahLst/>
            <a:cxnLst/>
            <a:rect r="r" b="b" t="t" l="l"/>
            <a:pathLst>
              <a:path h="477306" w="1043292">
                <a:moveTo>
                  <a:pt x="0" y="0"/>
                </a:moveTo>
                <a:lnTo>
                  <a:pt x="1043293" y="0"/>
                </a:lnTo>
                <a:lnTo>
                  <a:pt x="1043293" y="477307"/>
                </a:lnTo>
                <a:lnTo>
                  <a:pt x="0" y="47730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5887283" y="536875"/>
            <a:ext cx="15708563" cy="90614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Building Safely</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92264" y="1652570"/>
            <a:ext cx="5029289" cy="2075725"/>
          </a:xfrm>
          <a:custGeom>
            <a:avLst/>
            <a:gdLst/>
            <a:ahLst/>
            <a:cxnLst/>
            <a:rect r="r" b="b" t="t" l="l"/>
            <a:pathLst>
              <a:path h="2075725" w="5029289">
                <a:moveTo>
                  <a:pt x="0" y="0"/>
                </a:moveTo>
                <a:lnTo>
                  <a:pt x="5029289" y="0"/>
                </a:lnTo>
                <a:lnTo>
                  <a:pt x="5029289" y="2075725"/>
                </a:lnTo>
                <a:lnTo>
                  <a:pt x="0" y="20757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315474" y="6560182"/>
            <a:ext cx="5029289" cy="2075725"/>
          </a:xfrm>
          <a:custGeom>
            <a:avLst/>
            <a:gdLst/>
            <a:ahLst/>
            <a:cxnLst/>
            <a:rect r="r" b="b" t="t" l="l"/>
            <a:pathLst>
              <a:path h="2075725" w="5029289">
                <a:moveTo>
                  <a:pt x="0" y="0"/>
                </a:moveTo>
                <a:lnTo>
                  <a:pt x="5029289" y="0"/>
                </a:lnTo>
                <a:lnTo>
                  <a:pt x="5029289" y="2075725"/>
                </a:lnTo>
                <a:lnTo>
                  <a:pt x="0" y="20757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2085196" y="1652570"/>
            <a:ext cx="5029289" cy="2075725"/>
          </a:xfrm>
          <a:custGeom>
            <a:avLst/>
            <a:gdLst/>
            <a:ahLst/>
            <a:cxnLst/>
            <a:rect r="r" b="b" t="t" l="l"/>
            <a:pathLst>
              <a:path h="2075725" w="5029289">
                <a:moveTo>
                  <a:pt x="0" y="0"/>
                </a:moveTo>
                <a:lnTo>
                  <a:pt x="5029290" y="0"/>
                </a:lnTo>
                <a:lnTo>
                  <a:pt x="5029290" y="2075725"/>
                </a:lnTo>
                <a:lnTo>
                  <a:pt x="0" y="20757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2160163" y="6810494"/>
            <a:ext cx="5029289" cy="2075725"/>
          </a:xfrm>
          <a:custGeom>
            <a:avLst/>
            <a:gdLst/>
            <a:ahLst/>
            <a:cxnLst/>
            <a:rect r="r" b="b" t="t" l="l"/>
            <a:pathLst>
              <a:path h="2075725" w="5029289">
                <a:moveTo>
                  <a:pt x="0" y="0"/>
                </a:moveTo>
                <a:lnTo>
                  <a:pt x="5029290" y="0"/>
                </a:lnTo>
                <a:lnTo>
                  <a:pt x="5029290" y="2075724"/>
                </a:lnTo>
                <a:lnTo>
                  <a:pt x="0" y="20757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2167680">
            <a:off x="5048238" y="3357154"/>
            <a:ext cx="1043292" cy="477306"/>
          </a:xfrm>
          <a:custGeom>
            <a:avLst/>
            <a:gdLst/>
            <a:ahLst/>
            <a:cxnLst/>
            <a:rect r="r" b="b" t="t" l="l"/>
            <a:pathLst>
              <a:path h="477306" w="1043292">
                <a:moveTo>
                  <a:pt x="0" y="0"/>
                </a:moveTo>
                <a:lnTo>
                  <a:pt x="1043292" y="0"/>
                </a:lnTo>
                <a:lnTo>
                  <a:pt x="1043292" y="477307"/>
                </a:lnTo>
                <a:lnTo>
                  <a:pt x="0" y="47730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2286334">
            <a:off x="5380863" y="6537766"/>
            <a:ext cx="1043292" cy="477306"/>
          </a:xfrm>
          <a:custGeom>
            <a:avLst/>
            <a:gdLst/>
            <a:ahLst/>
            <a:cxnLst/>
            <a:rect r="r" b="b" t="t" l="l"/>
            <a:pathLst>
              <a:path h="477306" w="1043292">
                <a:moveTo>
                  <a:pt x="0" y="0"/>
                </a:moveTo>
                <a:lnTo>
                  <a:pt x="1043293" y="0"/>
                </a:lnTo>
                <a:lnTo>
                  <a:pt x="1043293" y="477307"/>
                </a:lnTo>
                <a:lnTo>
                  <a:pt x="0" y="47730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8701233">
            <a:off x="11025937" y="3394448"/>
            <a:ext cx="1043292" cy="477306"/>
          </a:xfrm>
          <a:custGeom>
            <a:avLst/>
            <a:gdLst/>
            <a:ahLst/>
            <a:cxnLst/>
            <a:rect r="r" b="b" t="t" l="l"/>
            <a:pathLst>
              <a:path h="477306" w="1043292">
                <a:moveTo>
                  <a:pt x="0" y="0"/>
                </a:moveTo>
                <a:lnTo>
                  <a:pt x="1043293" y="0"/>
                </a:lnTo>
                <a:lnTo>
                  <a:pt x="1043293" y="477307"/>
                </a:lnTo>
                <a:lnTo>
                  <a:pt x="0" y="47730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9565277">
            <a:off x="10991305" y="6719388"/>
            <a:ext cx="1043292" cy="477306"/>
          </a:xfrm>
          <a:custGeom>
            <a:avLst/>
            <a:gdLst/>
            <a:ahLst/>
            <a:cxnLst/>
            <a:rect r="r" b="b" t="t" l="l"/>
            <a:pathLst>
              <a:path h="477306" w="1043292">
                <a:moveTo>
                  <a:pt x="0" y="0"/>
                </a:moveTo>
                <a:lnTo>
                  <a:pt x="1043292" y="0"/>
                </a:lnTo>
                <a:lnTo>
                  <a:pt x="1043292" y="477307"/>
                </a:lnTo>
                <a:lnTo>
                  <a:pt x="0" y="47730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7183533" y="6292622"/>
            <a:ext cx="2673167" cy="3994378"/>
          </a:xfrm>
          <a:custGeom>
            <a:avLst/>
            <a:gdLst/>
            <a:ahLst/>
            <a:cxnLst/>
            <a:rect r="r" b="b" t="t" l="l"/>
            <a:pathLst>
              <a:path h="3994378" w="2673167">
                <a:moveTo>
                  <a:pt x="0" y="0"/>
                </a:moveTo>
                <a:lnTo>
                  <a:pt x="2673168" y="0"/>
                </a:lnTo>
                <a:lnTo>
                  <a:pt x="2673168" y="3994378"/>
                </a:lnTo>
                <a:lnTo>
                  <a:pt x="0" y="3994378"/>
                </a:lnTo>
                <a:lnTo>
                  <a:pt x="0" y="0"/>
                </a:lnTo>
                <a:close/>
              </a:path>
            </a:pathLst>
          </a:custGeom>
          <a:blipFill>
            <a:blip r:embed="rId11"/>
            <a:stretch>
              <a:fillRect l="-457" t="-17854" r="0" b="-27506"/>
            </a:stretch>
          </a:blipFill>
        </p:spPr>
      </p:sp>
      <p:sp>
        <p:nvSpPr>
          <p:cNvPr name="Freeform 19" id="19"/>
          <p:cNvSpPr/>
          <p:nvPr/>
        </p:nvSpPr>
        <p:spPr>
          <a:xfrm flipH="false" flipV="false" rot="0">
            <a:off x="5783596" y="3728295"/>
            <a:ext cx="5440087" cy="2613416"/>
          </a:xfrm>
          <a:custGeom>
            <a:avLst/>
            <a:gdLst/>
            <a:ahLst/>
            <a:cxnLst/>
            <a:rect r="r" b="b" t="t" l="l"/>
            <a:pathLst>
              <a:path h="2613416" w="5440087">
                <a:moveTo>
                  <a:pt x="0" y="0"/>
                </a:moveTo>
                <a:lnTo>
                  <a:pt x="5440087" y="0"/>
                </a:lnTo>
                <a:lnTo>
                  <a:pt x="5440087" y="2613416"/>
                </a:lnTo>
                <a:lnTo>
                  <a:pt x="0" y="2613416"/>
                </a:lnTo>
                <a:lnTo>
                  <a:pt x="0" y="0"/>
                </a:lnTo>
                <a:close/>
              </a:path>
            </a:pathLst>
          </a:custGeom>
          <a:blipFill>
            <a:blip r:embed="rId12"/>
            <a:stretch>
              <a:fillRect l="0" t="0" r="-3870" b="0"/>
            </a:stretch>
          </a:blipFill>
        </p:spPr>
      </p:sp>
      <p:sp>
        <p:nvSpPr>
          <p:cNvPr name="TextBox 20" id="20"/>
          <p:cNvSpPr txBox="true"/>
          <p:nvPr/>
        </p:nvSpPr>
        <p:spPr>
          <a:xfrm rot="0">
            <a:off x="315474" y="2072039"/>
            <a:ext cx="4782869" cy="1703127"/>
          </a:xfrm>
          <a:prstGeom prst="rect">
            <a:avLst/>
          </a:prstGeom>
        </p:spPr>
        <p:txBody>
          <a:bodyPr anchor="t" rtlCol="false" tIns="0" lIns="0" bIns="0" rIns="0">
            <a:spAutoFit/>
          </a:bodyPr>
          <a:lstStyle/>
          <a:p>
            <a:pPr algn="ctr">
              <a:lnSpc>
                <a:spcPts val="4469"/>
              </a:lnSpc>
              <a:spcBef>
                <a:spcPct val="0"/>
              </a:spcBef>
            </a:pPr>
            <a:r>
              <a:rPr lang="en-US" sz="4469" spc="-245">
                <a:solidFill>
                  <a:srgbClr val="000000"/>
                </a:solidFill>
                <a:latin typeface="Playpen Sans"/>
                <a:ea typeface="Playpen Sans"/>
                <a:cs typeface="Playpen Sans"/>
                <a:sym typeface="Playpen Sans"/>
              </a:rPr>
              <a:t>Ensure your build is secure and stable</a:t>
            </a:r>
          </a:p>
        </p:txBody>
      </p:sp>
      <p:sp>
        <p:nvSpPr>
          <p:cNvPr name="TextBox 21" id="21"/>
          <p:cNvSpPr txBox="true"/>
          <p:nvPr/>
        </p:nvSpPr>
        <p:spPr>
          <a:xfrm rot="0">
            <a:off x="232853" y="6886694"/>
            <a:ext cx="5035710" cy="1567051"/>
          </a:xfrm>
          <a:prstGeom prst="rect">
            <a:avLst/>
          </a:prstGeom>
        </p:spPr>
        <p:txBody>
          <a:bodyPr anchor="t" rtlCol="false" tIns="0" lIns="0" bIns="0" rIns="0">
            <a:spAutoFit/>
          </a:bodyPr>
          <a:lstStyle/>
          <a:p>
            <a:pPr algn="ctr">
              <a:lnSpc>
                <a:spcPts val="4081"/>
              </a:lnSpc>
              <a:spcBef>
                <a:spcPct val="0"/>
              </a:spcBef>
            </a:pPr>
            <a:r>
              <a:rPr lang="en-US" sz="4081" spc="-224">
                <a:solidFill>
                  <a:srgbClr val="000000"/>
                </a:solidFill>
                <a:latin typeface="Playpen Sans"/>
                <a:ea typeface="Playpen Sans"/>
                <a:cs typeface="Playpen Sans"/>
                <a:sym typeface="Playpen Sans"/>
              </a:rPr>
              <a:t>Ropes and clips are not for hurting anyone</a:t>
            </a:r>
          </a:p>
        </p:txBody>
      </p:sp>
      <p:sp>
        <p:nvSpPr>
          <p:cNvPr name="TextBox 22" id="22"/>
          <p:cNvSpPr txBox="true"/>
          <p:nvPr/>
        </p:nvSpPr>
        <p:spPr>
          <a:xfrm rot="0">
            <a:off x="12111814" y="1738295"/>
            <a:ext cx="5029289" cy="1955673"/>
          </a:xfrm>
          <a:prstGeom prst="rect">
            <a:avLst/>
          </a:prstGeom>
        </p:spPr>
        <p:txBody>
          <a:bodyPr anchor="t" rtlCol="false" tIns="0" lIns="0" bIns="0" rIns="0">
            <a:spAutoFit/>
          </a:bodyPr>
          <a:lstStyle/>
          <a:p>
            <a:pPr algn="ctr">
              <a:lnSpc>
                <a:spcPts val="3870"/>
              </a:lnSpc>
              <a:spcBef>
                <a:spcPct val="0"/>
              </a:spcBef>
            </a:pPr>
            <a:r>
              <a:rPr lang="en-US" sz="3870" spc="-212">
                <a:solidFill>
                  <a:srgbClr val="000000"/>
                </a:solidFill>
                <a:latin typeface="Playpen Sans"/>
                <a:ea typeface="Playpen Sans"/>
                <a:cs typeface="Playpen Sans"/>
                <a:sym typeface="Playpen Sans"/>
              </a:rPr>
              <a:t>Stack crates and pallets carefully and no higher than your waist</a:t>
            </a:r>
          </a:p>
        </p:txBody>
      </p:sp>
      <p:sp>
        <p:nvSpPr>
          <p:cNvPr name="TextBox 23" id="23"/>
          <p:cNvSpPr txBox="true"/>
          <p:nvPr/>
        </p:nvSpPr>
        <p:spPr>
          <a:xfrm rot="0">
            <a:off x="12160163" y="7095312"/>
            <a:ext cx="4782869" cy="1469892"/>
          </a:xfrm>
          <a:prstGeom prst="rect">
            <a:avLst/>
          </a:prstGeom>
        </p:spPr>
        <p:txBody>
          <a:bodyPr anchor="t" rtlCol="false" tIns="0" lIns="0" bIns="0" rIns="0">
            <a:spAutoFit/>
          </a:bodyPr>
          <a:lstStyle/>
          <a:p>
            <a:pPr algn="ctr">
              <a:lnSpc>
                <a:spcPts val="3869"/>
              </a:lnSpc>
              <a:spcBef>
                <a:spcPct val="0"/>
              </a:spcBef>
            </a:pPr>
            <a:r>
              <a:rPr lang="en-US" sz="3869" spc="-212">
                <a:solidFill>
                  <a:srgbClr val="000000"/>
                </a:solidFill>
                <a:latin typeface="Playpen Sans"/>
                <a:ea typeface="Playpen Sans"/>
                <a:cs typeface="Playpen Sans"/>
                <a:sym typeface="Playpen Sans"/>
              </a:rPr>
              <a:t>Crates can be jumped off but not on-they are not trampolines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550737" y="214923"/>
            <a:ext cx="15708563" cy="176339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For every zone we need to assess it as a school</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graphicFrame>
        <p:nvGraphicFramePr>
          <p:cNvPr name="Table 10" id="10"/>
          <p:cNvGraphicFramePr>
            <a:graphicFrameLocks noGrp="true"/>
          </p:cNvGraphicFramePr>
          <p:nvPr/>
        </p:nvGraphicFramePr>
        <p:xfrm>
          <a:off x="715666" y="2242337"/>
          <a:ext cx="17361368" cy="6494368"/>
        </p:xfrm>
        <a:graphic>
          <a:graphicData uri="http://schemas.openxmlformats.org/drawingml/2006/table">
            <a:tbl>
              <a:tblPr/>
              <a:tblGrid>
                <a:gridCol w="5000845"/>
                <a:gridCol w="6078587"/>
                <a:gridCol w="6281935"/>
              </a:tblGrid>
              <a:tr h="2125382">
                <a:tc>
                  <a:txBody>
                    <a:bodyPr anchor="t" rtlCol="false"/>
                    <a:lstStyle/>
                    <a:p>
                      <a:pPr algn="ctr">
                        <a:lnSpc>
                          <a:spcPts val="3359"/>
                        </a:lnSpc>
                        <a:defRPr/>
                      </a:pPr>
                      <a:r>
                        <a:rPr lang="en-US" sz="2399" b="true">
                          <a:solidFill>
                            <a:srgbClr val="000000"/>
                          </a:solidFill>
                          <a:latin typeface="Playpen Sans Bold"/>
                          <a:ea typeface="Playpen Sans Bold"/>
                          <a:cs typeface="Playpen Sans Bold"/>
                          <a:sym typeface="Playpen Sans Bold"/>
                        </a:rPr>
                        <a:t>What are the benefits?</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779"/>
                        </a:lnSpc>
                        <a:defRPr/>
                      </a:pPr>
                      <a:r>
                        <a:rPr lang="en-US" sz="2699" b="true">
                          <a:solidFill>
                            <a:srgbClr val="000000"/>
                          </a:solidFill>
                          <a:latin typeface="Playpen Sans Bold"/>
                          <a:ea typeface="Playpen Sans Bold"/>
                          <a:cs typeface="Playpen Sans Bold"/>
                          <a:sym typeface="Playpen Sans Bold"/>
                        </a:rPr>
                        <a:t>What are the risks?</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3639"/>
                        </a:lnSpc>
                        <a:defRPr/>
                      </a:pPr>
                      <a:r>
                        <a:rPr lang="en-US" sz="2599" b="true">
                          <a:solidFill>
                            <a:srgbClr val="000000"/>
                          </a:solidFill>
                          <a:latin typeface="Playpen Sans Bold"/>
                          <a:ea typeface="Playpen Sans Bold"/>
                          <a:cs typeface="Playpen Sans Bold"/>
                          <a:sym typeface="Playpen Sans Bold"/>
                        </a:rPr>
                        <a:t>What can we do to make sure everyone is safe in this zone?</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672686">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244078">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452221">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0" y="0"/>
            <a:ext cx="18288000" cy="10287000"/>
          </a:xfrm>
          <a:custGeom>
            <a:avLst/>
            <a:gdLst/>
            <a:ahLst/>
            <a:cxnLst/>
            <a:rect r="r" b="b" t="t" l="l"/>
            <a:pathLst>
              <a:path h="10287000" w="18288000">
                <a:moveTo>
                  <a:pt x="0" y="10287000"/>
                </a:moveTo>
                <a:lnTo>
                  <a:pt x="18288000" y="10287000"/>
                </a:lnTo>
                <a:lnTo>
                  <a:pt x="18288000" y="0"/>
                </a:lnTo>
                <a:lnTo>
                  <a:pt x="0" y="0"/>
                </a:lnTo>
                <a:lnTo>
                  <a:pt x="0" y="10287000"/>
                </a:lnTo>
                <a:close/>
              </a:path>
            </a:pathLst>
          </a:custGeom>
          <a:blipFill>
            <a:blip r:embed="rId2"/>
            <a:stretch>
              <a:fillRect l="0" t="-7666" r="0" b="-7666"/>
            </a:stretch>
          </a:blipFill>
        </p:spPr>
      </p:sp>
      <p:sp>
        <p:nvSpPr>
          <p:cNvPr name="Freeform 3" id="3"/>
          <p:cNvSpPr/>
          <p:nvPr/>
        </p:nvSpPr>
        <p:spPr>
          <a:xfrm flipH="false" flipV="false" rot="0">
            <a:off x="-1372476" y="-2060141"/>
            <a:ext cx="20757573" cy="4302479"/>
          </a:xfrm>
          <a:custGeom>
            <a:avLst/>
            <a:gdLst/>
            <a:ahLst/>
            <a:cxnLst/>
            <a:rect r="r" b="b" t="t" l="l"/>
            <a:pathLst>
              <a:path h="4302479" w="20757573">
                <a:moveTo>
                  <a:pt x="0" y="0"/>
                </a:moveTo>
                <a:lnTo>
                  <a:pt x="20757573" y="0"/>
                </a:lnTo>
                <a:lnTo>
                  <a:pt x="20757573" y="4302478"/>
                </a:lnTo>
                <a:lnTo>
                  <a:pt x="0" y="43024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550737" y="214923"/>
            <a:ext cx="15708563" cy="1763395"/>
          </a:xfrm>
          <a:prstGeom prst="rect">
            <a:avLst/>
          </a:prstGeom>
        </p:spPr>
        <p:txBody>
          <a:bodyPr anchor="t" rtlCol="false" tIns="0" lIns="0" bIns="0" rIns="0">
            <a:spAutoFit/>
          </a:bodyPr>
          <a:lstStyle/>
          <a:p>
            <a:pPr algn="l">
              <a:lnSpc>
                <a:spcPts val="6800"/>
              </a:lnSpc>
            </a:pPr>
            <a:r>
              <a:rPr lang="en-US" b="true" sz="6800" spc="-374" u="sng">
                <a:solidFill>
                  <a:srgbClr val="000000"/>
                </a:solidFill>
                <a:latin typeface="Playpen Sans Bold"/>
                <a:ea typeface="Playpen Sans Bold"/>
                <a:cs typeface="Playpen Sans Bold"/>
                <a:sym typeface="Playpen Sans Bold"/>
              </a:rPr>
              <a:t>For every zone we need to assess it as a school</a:t>
            </a:r>
          </a:p>
        </p:txBody>
      </p:sp>
      <p:grpSp>
        <p:nvGrpSpPr>
          <p:cNvPr name="Group 5" id="5"/>
          <p:cNvGrpSpPr/>
          <p:nvPr/>
        </p:nvGrpSpPr>
        <p:grpSpPr>
          <a:xfrm rot="0">
            <a:off x="0" y="8736705"/>
            <a:ext cx="18288000" cy="1550295"/>
            <a:chOff x="0" y="0"/>
            <a:chExt cx="4816593" cy="408308"/>
          </a:xfrm>
        </p:grpSpPr>
        <p:sp>
          <p:nvSpPr>
            <p:cNvPr name="Freeform 6" id="6"/>
            <p:cNvSpPr/>
            <p:nvPr/>
          </p:nvSpPr>
          <p:spPr>
            <a:xfrm flipH="false" flipV="false" rot="0">
              <a:off x="0" y="0"/>
              <a:ext cx="4816592" cy="408308"/>
            </a:xfrm>
            <a:custGeom>
              <a:avLst/>
              <a:gdLst/>
              <a:ahLst/>
              <a:cxnLst/>
              <a:rect r="r" b="b" t="t" l="l"/>
              <a:pathLst>
                <a:path h="408308" w="4816592">
                  <a:moveTo>
                    <a:pt x="0" y="0"/>
                  </a:moveTo>
                  <a:lnTo>
                    <a:pt x="4816592" y="0"/>
                  </a:lnTo>
                  <a:lnTo>
                    <a:pt x="4816592" y="408308"/>
                  </a:lnTo>
                  <a:lnTo>
                    <a:pt x="0" y="408308"/>
                  </a:lnTo>
                  <a:close/>
                </a:path>
              </a:pathLst>
            </a:custGeom>
            <a:solidFill>
              <a:srgbClr val="B9D87A"/>
            </a:solidFill>
          </p:spPr>
        </p:sp>
        <p:sp>
          <p:nvSpPr>
            <p:cNvPr name="TextBox 7" id="7"/>
            <p:cNvSpPr txBox="true"/>
            <p:nvPr/>
          </p:nvSpPr>
          <p:spPr>
            <a:xfrm>
              <a:off x="0" y="-38100"/>
              <a:ext cx="4816593" cy="446408"/>
            </a:xfrm>
            <a:prstGeom prst="rect">
              <a:avLst/>
            </a:prstGeom>
          </p:spPr>
          <p:txBody>
            <a:bodyPr anchor="ctr" rtlCol="false" tIns="50800" lIns="50800" bIns="50800" rIns="50800"/>
            <a:lstStyle/>
            <a:p>
              <a:pPr algn="ctr">
                <a:lnSpc>
                  <a:spcPts val="3360"/>
                </a:lnSpc>
              </a:pPr>
            </a:p>
          </p:txBody>
        </p:sp>
      </p:grpSp>
      <p:sp>
        <p:nvSpPr>
          <p:cNvPr name="Freeform 8" id="8"/>
          <p:cNvSpPr/>
          <p:nvPr/>
        </p:nvSpPr>
        <p:spPr>
          <a:xfrm flipH="false" flipV="false" rot="0">
            <a:off x="17114486" y="553013"/>
            <a:ext cx="1862119" cy="951373"/>
          </a:xfrm>
          <a:custGeom>
            <a:avLst/>
            <a:gdLst/>
            <a:ahLst/>
            <a:cxnLst/>
            <a:rect r="r" b="b" t="t" l="l"/>
            <a:pathLst>
              <a:path h="951373" w="1862119">
                <a:moveTo>
                  <a:pt x="0" y="0"/>
                </a:moveTo>
                <a:lnTo>
                  <a:pt x="1862118" y="0"/>
                </a:lnTo>
                <a:lnTo>
                  <a:pt x="1862118" y="951374"/>
                </a:lnTo>
                <a:lnTo>
                  <a:pt x="0" y="951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842351">
            <a:off x="3937580" y="-475687"/>
            <a:ext cx="1862119" cy="951373"/>
          </a:xfrm>
          <a:custGeom>
            <a:avLst/>
            <a:gdLst/>
            <a:ahLst/>
            <a:cxnLst/>
            <a:rect r="r" b="b" t="t" l="l"/>
            <a:pathLst>
              <a:path h="951373" w="1862119">
                <a:moveTo>
                  <a:pt x="0" y="0"/>
                </a:moveTo>
                <a:lnTo>
                  <a:pt x="1862119" y="0"/>
                </a:lnTo>
                <a:lnTo>
                  <a:pt x="1862119" y="951374"/>
                </a:lnTo>
                <a:lnTo>
                  <a:pt x="0" y="951374"/>
                </a:lnTo>
                <a:lnTo>
                  <a:pt x="0" y="0"/>
                </a:lnTo>
                <a:close/>
              </a:path>
            </a:pathLst>
          </a:custGeom>
          <a:blipFill>
            <a:blip r:embed="rId5">
              <a:alphaModFix amt="47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335904" y="5098843"/>
            <a:ext cx="7056545" cy="4794517"/>
          </a:xfrm>
          <a:custGeom>
            <a:avLst/>
            <a:gdLst/>
            <a:ahLst/>
            <a:cxnLst/>
            <a:rect r="r" b="b" t="t" l="l"/>
            <a:pathLst>
              <a:path h="4794517" w="7056545">
                <a:moveTo>
                  <a:pt x="0" y="0"/>
                </a:moveTo>
                <a:lnTo>
                  <a:pt x="7056545" y="0"/>
                </a:lnTo>
                <a:lnTo>
                  <a:pt x="7056545" y="4794517"/>
                </a:lnTo>
                <a:lnTo>
                  <a:pt x="0" y="4794517"/>
                </a:lnTo>
                <a:lnTo>
                  <a:pt x="0" y="0"/>
                </a:lnTo>
                <a:close/>
              </a:path>
            </a:pathLst>
          </a:custGeom>
          <a:blipFill>
            <a:blip r:embed="rId7"/>
            <a:stretch>
              <a:fillRect l="0" t="0" r="0" b="0"/>
            </a:stretch>
          </a:blipFill>
        </p:spPr>
      </p:sp>
      <p:sp>
        <p:nvSpPr>
          <p:cNvPr name="Freeform 11" id="11"/>
          <p:cNvSpPr/>
          <p:nvPr/>
        </p:nvSpPr>
        <p:spPr>
          <a:xfrm flipH="false" flipV="false" rot="-141779">
            <a:off x="7770241" y="6747744"/>
            <a:ext cx="1043292" cy="477306"/>
          </a:xfrm>
          <a:custGeom>
            <a:avLst/>
            <a:gdLst/>
            <a:ahLst/>
            <a:cxnLst/>
            <a:rect r="r" b="b" t="t" l="l"/>
            <a:pathLst>
              <a:path h="477306" w="1043292">
                <a:moveTo>
                  <a:pt x="0" y="0"/>
                </a:moveTo>
                <a:lnTo>
                  <a:pt x="1043292" y="0"/>
                </a:lnTo>
                <a:lnTo>
                  <a:pt x="1043292" y="477306"/>
                </a:lnTo>
                <a:lnTo>
                  <a:pt x="0" y="47730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4786583" y="4377571"/>
            <a:ext cx="3258962" cy="2223901"/>
          </a:xfrm>
          <a:custGeom>
            <a:avLst/>
            <a:gdLst/>
            <a:ahLst/>
            <a:cxnLst/>
            <a:rect r="r" b="b" t="t" l="l"/>
            <a:pathLst>
              <a:path h="2223901" w="3258962">
                <a:moveTo>
                  <a:pt x="0" y="0"/>
                </a:moveTo>
                <a:lnTo>
                  <a:pt x="3258962" y="0"/>
                </a:lnTo>
                <a:lnTo>
                  <a:pt x="3258962" y="2223901"/>
                </a:lnTo>
                <a:lnTo>
                  <a:pt x="0" y="2223901"/>
                </a:lnTo>
                <a:lnTo>
                  <a:pt x="0" y="0"/>
                </a:lnTo>
                <a:close/>
              </a:path>
            </a:pathLst>
          </a:custGeom>
          <a:blipFill>
            <a:blip r:embed="rId10"/>
            <a:stretch>
              <a:fillRect l="0" t="0" r="0" b="0"/>
            </a:stretch>
          </a:blipFill>
        </p:spPr>
      </p:sp>
      <p:sp>
        <p:nvSpPr>
          <p:cNvPr name="Freeform 13" id="13"/>
          <p:cNvSpPr/>
          <p:nvPr/>
        </p:nvSpPr>
        <p:spPr>
          <a:xfrm flipH="false" flipV="false" rot="0">
            <a:off x="11413005" y="4424240"/>
            <a:ext cx="3231352" cy="2130562"/>
          </a:xfrm>
          <a:custGeom>
            <a:avLst/>
            <a:gdLst/>
            <a:ahLst/>
            <a:cxnLst/>
            <a:rect r="r" b="b" t="t" l="l"/>
            <a:pathLst>
              <a:path h="2130562" w="3231352">
                <a:moveTo>
                  <a:pt x="0" y="0"/>
                </a:moveTo>
                <a:lnTo>
                  <a:pt x="3231352" y="0"/>
                </a:lnTo>
                <a:lnTo>
                  <a:pt x="3231352" y="2130562"/>
                </a:lnTo>
                <a:lnTo>
                  <a:pt x="0" y="2130562"/>
                </a:lnTo>
                <a:lnTo>
                  <a:pt x="0" y="0"/>
                </a:lnTo>
                <a:close/>
              </a:path>
            </a:pathLst>
          </a:custGeom>
          <a:blipFill>
            <a:blip r:embed="rId11"/>
            <a:stretch>
              <a:fillRect l="0" t="0" r="0" b="0"/>
            </a:stretch>
          </a:blipFill>
        </p:spPr>
      </p:sp>
      <p:sp>
        <p:nvSpPr>
          <p:cNvPr name="Freeform 14" id="14"/>
          <p:cNvSpPr/>
          <p:nvPr/>
        </p:nvSpPr>
        <p:spPr>
          <a:xfrm flipH="false" flipV="false" rot="0">
            <a:off x="14786583" y="6723687"/>
            <a:ext cx="3258962" cy="2125665"/>
          </a:xfrm>
          <a:custGeom>
            <a:avLst/>
            <a:gdLst/>
            <a:ahLst/>
            <a:cxnLst/>
            <a:rect r="r" b="b" t="t" l="l"/>
            <a:pathLst>
              <a:path h="2125665" w="3258962">
                <a:moveTo>
                  <a:pt x="0" y="0"/>
                </a:moveTo>
                <a:lnTo>
                  <a:pt x="3258962" y="0"/>
                </a:lnTo>
                <a:lnTo>
                  <a:pt x="3258962" y="2125665"/>
                </a:lnTo>
                <a:lnTo>
                  <a:pt x="0" y="2125665"/>
                </a:lnTo>
                <a:lnTo>
                  <a:pt x="0" y="0"/>
                </a:lnTo>
                <a:close/>
              </a:path>
            </a:pathLst>
          </a:custGeom>
          <a:blipFill>
            <a:blip r:embed="rId12"/>
            <a:stretch>
              <a:fillRect l="0" t="0" r="0" b="0"/>
            </a:stretch>
          </a:blipFill>
        </p:spPr>
      </p:sp>
      <p:sp>
        <p:nvSpPr>
          <p:cNvPr name="Freeform 15" id="15"/>
          <p:cNvSpPr/>
          <p:nvPr/>
        </p:nvSpPr>
        <p:spPr>
          <a:xfrm flipH="false" flipV="false" rot="0">
            <a:off x="11426434" y="6707970"/>
            <a:ext cx="3217923" cy="2141382"/>
          </a:xfrm>
          <a:custGeom>
            <a:avLst/>
            <a:gdLst/>
            <a:ahLst/>
            <a:cxnLst/>
            <a:rect r="r" b="b" t="t" l="l"/>
            <a:pathLst>
              <a:path h="2141382" w="3217923">
                <a:moveTo>
                  <a:pt x="0" y="0"/>
                </a:moveTo>
                <a:lnTo>
                  <a:pt x="3217923" y="0"/>
                </a:lnTo>
                <a:lnTo>
                  <a:pt x="3217923" y="2141382"/>
                </a:lnTo>
                <a:lnTo>
                  <a:pt x="0" y="2141382"/>
                </a:lnTo>
                <a:lnTo>
                  <a:pt x="0" y="0"/>
                </a:lnTo>
                <a:close/>
              </a:path>
            </a:pathLst>
          </a:custGeom>
          <a:blipFill>
            <a:blip r:embed="rId13"/>
            <a:stretch>
              <a:fillRect l="0" t="0" r="0" b="0"/>
            </a:stretch>
          </a:blipFill>
        </p:spPr>
      </p:sp>
      <p:sp>
        <p:nvSpPr>
          <p:cNvPr name="Freeform 16" id="16"/>
          <p:cNvSpPr/>
          <p:nvPr/>
        </p:nvSpPr>
        <p:spPr>
          <a:xfrm flipH="false" flipV="false" rot="0">
            <a:off x="7760845" y="4424240"/>
            <a:ext cx="3299392" cy="2141606"/>
          </a:xfrm>
          <a:custGeom>
            <a:avLst/>
            <a:gdLst/>
            <a:ahLst/>
            <a:cxnLst/>
            <a:rect r="r" b="b" t="t" l="l"/>
            <a:pathLst>
              <a:path h="2141606" w="3299392">
                <a:moveTo>
                  <a:pt x="0" y="0"/>
                </a:moveTo>
                <a:lnTo>
                  <a:pt x="3299392" y="0"/>
                </a:lnTo>
                <a:lnTo>
                  <a:pt x="3299392" y="2141606"/>
                </a:lnTo>
                <a:lnTo>
                  <a:pt x="0" y="2141606"/>
                </a:lnTo>
                <a:lnTo>
                  <a:pt x="0" y="0"/>
                </a:lnTo>
                <a:close/>
              </a:path>
            </a:pathLst>
          </a:custGeom>
          <a:blipFill>
            <a:blip r:embed="rId14"/>
            <a:stretch>
              <a:fillRect l="0" t="0" r="0" b="0"/>
            </a:stretch>
          </a:blipFill>
        </p:spPr>
      </p:sp>
      <p:sp>
        <p:nvSpPr>
          <p:cNvPr name="TextBox 17" id="17"/>
          <p:cNvSpPr txBox="true"/>
          <p:nvPr/>
        </p:nvSpPr>
        <p:spPr>
          <a:xfrm rot="0">
            <a:off x="0" y="2604971"/>
            <a:ext cx="18288000" cy="1725930"/>
          </a:xfrm>
          <a:prstGeom prst="rect">
            <a:avLst/>
          </a:prstGeom>
        </p:spPr>
        <p:txBody>
          <a:bodyPr anchor="t" rtlCol="false" tIns="0" lIns="0" bIns="0" rIns="0">
            <a:spAutoFit/>
          </a:bodyPr>
          <a:lstStyle/>
          <a:p>
            <a:pPr algn="ctr">
              <a:lnSpc>
                <a:spcPts val="4619"/>
              </a:lnSpc>
              <a:spcBef>
                <a:spcPct val="0"/>
              </a:spcBef>
            </a:pPr>
            <a:r>
              <a:rPr lang="en-US" sz="3299">
                <a:solidFill>
                  <a:srgbClr val="000000"/>
                </a:solidFill>
                <a:latin typeface="Playpen Sans"/>
                <a:ea typeface="Playpen Sans"/>
                <a:cs typeface="Playpen Sans"/>
                <a:sym typeface="Playpen Sans"/>
              </a:rPr>
              <a:t>The den building equipment has been organised and labelled in the shed in the middle playground. Den building will only be allowed in the middle playground because we need space to add lots of new zones.</a:t>
            </a:r>
          </a:p>
        </p:txBody>
      </p:sp>
      <p:sp>
        <p:nvSpPr>
          <p:cNvPr name="TextBox 18" id="18"/>
          <p:cNvSpPr txBox="true"/>
          <p:nvPr/>
        </p:nvSpPr>
        <p:spPr>
          <a:xfrm rot="0">
            <a:off x="6137635" y="8916730"/>
            <a:ext cx="4653437" cy="976630"/>
          </a:xfrm>
          <a:prstGeom prst="rect">
            <a:avLst/>
          </a:prstGeom>
        </p:spPr>
        <p:txBody>
          <a:bodyPr anchor="t" rtlCol="false" tIns="0" lIns="0" bIns="0" rIns="0">
            <a:spAutoFit/>
          </a:bodyPr>
          <a:lstStyle/>
          <a:p>
            <a:pPr algn="ctr">
              <a:lnSpc>
                <a:spcPts val="3919"/>
              </a:lnSpc>
              <a:spcBef>
                <a:spcPct val="0"/>
              </a:spcBef>
            </a:pPr>
            <a:r>
              <a:rPr lang="en-US" sz="2799">
                <a:solidFill>
                  <a:srgbClr val="000000"/>
                </a:solidFill>
                <a:latin typeface="Playpen Sans"/>
                <a:ea typeface="Playpen Sans"/>
                <a:cs typeface="Playpen Sans"/>
                <a:sym typeface="Playpen Sans"/>
              </a:rPr>
              <a:t>The area will be labelled Zone 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DAHDFxgZKP8</dc:identifier>
  <dcterms:modified xsi:type="dcterms:W3CDTF">2011-08-01T06:04:30Z</dcterms:modified>
  <cp:revision>1</cp:revision>
  <dc:title>OPAL Assembly 21st August 2026</dc:title>
</cp:coreProperties>
</file>