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59" r:id="rId3"/>
    <p:sldId id="266" r:id="rId4"/>
    <p:sldId id="260" r:id="rId5"/>
    <p:sldId id="271" r:id="rId6"/>
    <p:sldId id="261" r:id="rId7"/>
    <p:sldId id="264" r:id="rId8"/>
    <p:sldId id="265" r:id="rId9"/>
    <p:sldId id="268" r:id="rId10"/>
    <p:sldId id="262" r:id="rId11"/>
    <p:sldId id="263" r:id="rId12"/>
    <p:sldId id="272" r:id="rId13"/>
    <p:sldId id="282" r:id="rId14"/>
    <p:sldId id="270" r:id="rId15"/>
    <p:sldId id="269" r:id="rId16"/>
    <p:sldId id="274" r:id="rId17"/>
    <p:sldId id="273" r:id="rId18"/>
    <p:sldId id="267" r:id="rId19"/>
    <p:sldId id="275" r:id="rId20"/>
    <p:sldId id="276" r:id="rId21"/>
    <p:sldId id="278" r:id="rId22"/>
    <p:sldId id="279" r:id="rId23"/>
    <p:sldId id="280"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1" d="100"/>
          <a:sy n="111" d="100"/>
        </p:scale>
        <p:origin x="48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4760AB7-5EB1-4082-8362-CF7F80AFABD9}"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646880-2D8B-46F3-8236-38912015766A}" type="slidenum">
              <a:rPr lang="en-GB" smtClean="0"/>
              <a:t>‹#›</a:t>
            </a:fld>
            <a:endParaRPr lang="en-GB"/>
          </a:p>
        </p:txBody>
      </p:sp>
    </p:spTree>
    <p:extLst>
      <p:ext uri="{BB962C8B-B14F-4D97-AF65-F5344CB8AC3E}">
        <p14:creationId xmlns:p14="http://schemas.microsoft.com/office/powerpoint/2010/main" val="2071138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760AB7-5EB1-4082-8362-CF7F80AFABD9}"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646880-2D8B-46F3-8236-38912015766A}" type="slidenum">
              <a:rPr lang="en-GB" smtClean="0"/>
              <a:t>‹#›</a:t>
            </a:fld>
            <a:endParaRPr lang="en-GB"/>
          </a:p>
        </p:txBody>
      </p:sp>
    </p:spTree>
    <p:extLst>
      <p:ext uri="{BB962C8B-B14F-4D97-AF65-F5344CB8AC3E}">
        <p14:creationId xmlns:p14="http://schemas.microsoft.com/office/powerpoint/2010/main" val="3801873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4760AB7-5EB1-4082-8362-CF7F80AFABD9}"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646880-2D8B-46F3-8236-38912015766A}" type="slidenum">
              <a:rPr lang="en-GB" smtClean="0"/>
              <a:t>‹#›</a:t>
            </a:fld>
            <a:endParaRPr lang="en-GB"/>
          </a:p>
        </p:txBody>
      </p:sp>
    </p:spTree>
    <p:extLst>
      <p:ext uri="{BB962C8B-B14F-4D97-AF65-F5344CB8AC3E}">
        <p14:creationId xmlns:p14="http://schemas.microsoft.com/office/powerpoint/2010/main" val="35392652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4760AB7-5EB1-4082-8362-CF7F80AFABD9}"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646880-2D8B-46F3-8236-38912015766A}" type="slidenum">
              <a:rPr lang="en-GB" smtClean="0"/>
              <a:t>‹#›</a:t>
            </a:fld>
            <a:endParaRPr lang="en-GB"/>
          </a:p>
        </p:txBody>
      </p:sp>
    </p:spTree>
    <p:extLst>
      <p:ext uri="{BB962C8B-B14F-4D97-AF65-F5344CB8AC3E}">
        <p14:creationId xmlns:p14="http://schemas.microsoft.com/office/powerpoint/2010/main" val="11578140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4760AB7-5EB1-4082-8362-CF7F80AFABD9}" type="datetimeFigureOut">
              <a:rPr lang="en-GB" smtClean="0"/>
              <a:t>17/09/2026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6646880-2D8B-46F3-8236-38912015766A}" type="slidenum">
              <a:rPr lang="en-GB" smtClean="0"/>
              <a:t>‹#›</a:t>
            </a:fld>
            <a:endParaRPr lang="en-GB"/>
          </a:p>
        </p:txBody>
      </p:sp>
    </p:spTree>
    <p:extLst>
      <p:ext uri="{BB962C8B-B14F-4D97-AF65-F5344CB8AC3E}">
        <p14:creationId xmlns:p14="http://schemas.microsoft.com/office/powerpoint/2010/main" val="35036753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4760AB7-5EB1-4082-8362-CF7F80AFABD9}" type="datetimeFigureOut">
              <a:rPr lang="en-GB" smtClean="0"/>
              <a:t>17/09/2026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6646880-2D8B-46F3-8236-38912015766A}" type="slidenum">
              <a:rPr lang="en-GB" smtClean="0"/>
              <a:t>‹#›</a:t>
            </a:fld>
            <a:endParaRPr lang="en-GB"/>
          </a:p>
        </p:txBody>
      </p:sp>
    </p:spTree>
    <p:extLst>
      <p:ext uri="{BB962C8B-B14F-4D97-AF65-F5344CB8AC3E}">
        <p14:creationId xmlns:p14="http://schemas.microsoft.com/office/powerpoint/2010/main" val="2370385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4760AB7-5EB1-4082-8362-CF7F80AFABD9}" type="datetimeFigureOut">
              <a:rPr lang="en-GB" smtClean="0"/>
              <a:t>17/09/2026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6646880-2D8B-46F3-8236-38912015766A}" type="slidenum">
              <a:rPr lang="en-GB" smtClean="0"/>
              <a:t>‹#›</a:t>
            </a:fld>
            <a:endParaRPr lang="en-GB"/>
          </a:p>
        </p:txBody>
      </p:sp>
    </p:spTree>
    <p:extLst>
      <p:ext uri="{BB962C8B-B14F-4D97-AF65-F5344CB8AC3E}">
        <p14:creationId xmlns:p14="http://schemas.microsoft.com/office/powerpoint/2010/main" val="2878775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760AB7-5EB1-4082-8362-CF7F80AFABD9}"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646880-2D8B-46F3-8236-38912015766A}" type="slidenum">
              <a:rPr lang="en-GB" smtClean="0"/>
              <a:t>‹#›</a:t>
            </a:fld>
            <a:endParaRPr lang="en-GB"/>
          </a:p>
        </p:txBody>
      </p:sp>
    </p:spTree>
    <p:extLst>
      <p:ext uri="{BB962C8B-B14F-4D97-AF65-F5344CB8AC3E}">
        <p14:creationId xmlns:p14="http://schemas.microsoft.com/office/powerpoint/2010/main" val="4366315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4760AB7-5EB1-4082-8362-CF7F80AFABD9}" type="datetimeFigureOut">
              <a:rPr lang="en-GB" smtClean="0"/>
              <a:t>17/09/2026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6646880-2D8B-46F3-8236-38912015766A}" type="slidenum">
              <a:rPr lang="en-GB" smtClean="0"/>
              <a:t>‹#›</a:t>
            </a:fld>
            <a:endParaRPr lang="en-GB"/>
          </a:p>
        </p:txBody>
      </p:sp>
    </p:spTree>
    <p:extLst>
      <p:ext uri="{BB962C8B-B14F-4D97-AF65-F5344CB8AC3E}">
        <p14:creationId xmlns:p14="http://schemas.microsoft.com/office/powerpoint/2010/main" val="5850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760AB7-5EB1-4082-8362-CF7F80AFABD9}"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646880-2D8B-46F3-8236-38912015766A}" type="slidenum">
              <a:rPr lang="en-GB" smtClean="0"/>
              <a:t>‹#›</a:t>
            </a:fld>
            <a:endParaRPr lang="en-GB"/>
          </a:p>
        </p:txBody>
      </p:sp>
    </p:spTree>
    <p:extLst>
      <p:ext uri="{BB962C8B-B14F-4D97-AF65-F5344CB8AC3E}">
        <p14:creationId xmlns:p14="http://schemas.microsoft.com/office/powerpoint/2010/main" val="2651137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4760AB7-5EB1-4082-8362-CF7F80AFABD9}" type="datetimeFigureOut">
              <a:rPr lang="en-GB" smtClean="0"/>
              <a:t>17/09/2026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6646880-2D8B-46F3-8236-38912015766A}" type="slidenum">
              <a:rPr lang="en-GB" smtClean="0"/>
              <a:t>‹#›</a:t>
            </a:fld>
            <a:endParaRPr lang="en-GB"/>
          </a:p>
        </p:txBody>
      </p:sp>
    </p:spTree>
    <p:extLst>
      <p:ext uri="{BB962C8B-B14F-4D97-AF65-F5344CB8AC3E}">
        <p14:creationId xmlns:p14="http://schemas.microsoft.com/office/powerpoint/2010/main" val="30892851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4760AB7-5EB1-4082-8362-CF7F80AFABD9}" type="datetimeFigureOut">
              <a:rPr lang="en-GB" smtClean="0"/>
              <a:t>17/09/2026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646880-2D8B-46F3-8236-38912015766A}" type="slidenum">
              <a:rPr lang="en-GB" smtClean="0"/>
              <a:t>‹#›</a:t>
            </a:fld>
            <a:endParaRPr lang="en-GB"/>
          </a:p>
        </p:txBody>
      </p:sp>
    </p:spTree>
    <p:extLst>
      <p:ext uri="{BB962C8B-B14F-4D97-AF65-F5344CB8AC3E}">
        <p14:creationId xmlns:p14="http://schemas.microsoft.com/office/powerpoint/2010/main" val="13656942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ffice@kingsoakprimary.inverclyde.sch.uk" TargetMode="External"/><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7" Type="http://schemas.openxmlformats.org/officeDocument/2006/relationships/image" Target="../media/image10.jpeg"/><Relationship Id="rId2" Type="http://schemas.openxmlformats.org/officeDocument/2006/relationships/image" Target="../media/image5.jp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27.svg"/><Relationship Id="rId3" Type="http://schemas.openxmlformats.org/officeDocument/2006/relationships/image" Target="../media/image22.sv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svg"/><Relationship Id="rId11" Type="http://schemas.openxmlformats.org/officeDocument/2006/relationships/image" Target="../media/image30.png"/><Relationship Id="rId5" Type="http://schemas.openxmlformats.org/officeDocument/2006/relationships/image" Target="../media/image24.svg"/><Relationship Id="rId10" Type="http://schemas.openxmlformats.org/officeDocument/2006/relationships/image" Target="../media/image29.svg"/><Relationship Id="rId4" Type="http://schemas.openxmlformats.org/officeDocument/2006/relationships/image" Target="../media/image23.svg"/><Relationship Id="rId9" Type="http://schemas.openxmlformats.org/officeDocument/2006/relationships/image" Target="../media/image28.sv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hyperlink" Target="https://www.google.co.uk/url?sa=i&amp;url=https%3A%2F%2Fdiabetestimes.co.uk%2Fcriticism-over-eatwell-plate-amid-calls-for-low-carb-approach%2F&amp;psig=AOvVaw2IHWnI8Oll2N76QUItXRGH&amp;ust=1622202859381000&amp;source=images&amp;cd=vfe&amp;ved=0CAIQjRxqFwoTCKDFxtvm6fACFQAAAAAdAAAAABAi" TargetMode="External"/><Relationship Id="rId1" Type="http://schemas.openxmlformats.org/officeDocument/2006/relationships/slideLayout" Target="../slideLayouts/slideLayout7.xml"/><Relationship Id="rId4" Type="http://schemas.openxmlformats.org/officeDocument/2006/relationships/image" Target="../media/image33.png"/></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parentzone.yourlearningjournals.co.uk/"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png"/><Relationship Id="rId1" Type="http://schemas.openxmlformats.org/officeDocument/2006/relationships/slideLayout" Target="../slideLayouts/slideLayout2.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1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hyperlink" Target="file:///C:\Users\DeansS\Downloads\InspectionReport-323406.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mailto:admin.educationhq@inverclyde.gov.uk"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www.inverclyde.gov.uk/site-basics/privacy"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137574" y="2124205"/>
            <a:ext cx="1858542" cy="2798643"/>
          </a:xfrm>
          <a:prstGeom prst="rect">
            <a:avLst/>
          </a:prstGeom>
        </p:spPr>
      </p:pic>
      <p:sp>
        <p:nvSpPr>
          <p:cNvPr id="4" name="Rectangle 3"/>
          <p:cNvSpPr/>
          <p:nvPr/>
        </p:nvSpPr>
        <p:spPr>
          <a:xfrm>
            <a:off x="173854" y="4922848"/>
            <a:ext cx="3992629" cy="1446550"/>
          </a:xfrm>
          <a:prstGeom prst="rect">
            <a:avLst/>
          </a:prstGeom>
          <a:noFill/>
        </p:spPr>
        <p:txBody>
          <a:bodyPr wrap="square">
            <a:spAutoFit/>
          </a:bodyPr>
          <a:lstStyle/>
          <a:p>
            <a:pPr algn="just"/>
            <a:r>
              <a:rPr lang="en-GB" sz="1200" b="1" dirty="0">
                <a:latin typeface="Comic Sans MS" panose="030F0702030302020204" pitchFamily="66" charset="0"/>
              </a:rPr>
              <a:t>King’s Oak Nursery Class</a:t>
            </a:r>
            <a:endParaRPr lang="en-GB" sz="1200" dirty="0">
              <a:latin typeface="Comic Sans MS" panose="030F0702030302020204" pitchFamily="66" charset="0"/>
            </a:endParaRPr>
          </a:p>
          <a:p>
            <a:pPr algn="just"/>
            <a:r>
              <a:rPr lang="en-GB" sz="1200" dirty="0">
                <a:latin typeface="Comic Sans MS" panose="030F0702030302020204" pitchFamily="66" charset="0"/>
              </a:rPr>
              <a:t>35E Crawford St, </a:t>
            </a:r>
          </a:p>
          <a:p>
            <a:pPr algn="just"/>
            <a:r>
              <a:rPr lang="en-GB" sz="1200" dirty="0">
                <a:latin typeface="Comic Sans MS" panose="030F0702030302020204" pitchFamily="66" charset="0"/>
              </a:rPr>
              <a:t>Greenock </a:t>
            </a:r>
          </a:p>
          <a:p>
            <a:pPr algn="just"/>
            <a:r>
              <a:rPr lang="en-GB" sz="1200" dirty="0">
                <a:latin typeface="Comic Sans MS" panose="030F0702030302020204" pitchFamily="66" charset="0"/>
              </a:rPr>
              <a:t>PA15 2DX</a:t>
            </a:r>
            <a:r>
              <a:rPr lang="en-US" sz="1200" b="1" dirty="0">
                <a:latin typeface="Comic Sans MS" panose="030F0702030302020204" pitchFamily="66" charset="0"/>
              </a:rPr>
              <a:t> </a:t>
            </a:r>
            <a:endParaRPr lang="en-GB" sz="1200" dirty="0">
              <a:latin typeface="Comic Sans MS" panose="030F0702030302020204" pitchFamily="66" charset="0"/>
            </a:endParaRPr>
          </a:p>
          <a:p>
            <a:pPr algn="just"/>
            <a:r>
              <a:rPr lang="en-US" sz="1200" b="1" dirty="0">
                <a:latin typeface="Comic Sans MS" panose="030F0702030302020204" pitchFamily="66" charset="0"/>
              </a:rPr>
              <a:t>Telephone: </a:t>
            </a:r>
            <a:r>
              <a:rPr lang="en-US" sz="1200" dirty="0">
                <a:latin typeface="Comic Sans MS" panose="030F0702030302020204" pitchFamily="66" charset="0"/>
              </a:rPr>
              <a:t>01475-714685</a:t>
            </a:r>
          </a:p>
          <a:p>
            <a:r>
              <a:rPr lang="en-US" sz="1200" b="1" dirty="0">
                <a:latin typeface="Comic Sans MS" panose="030F0702030302020204" pitchFamily="66" charset="0"/>
              </a:rPr>
              <a:t>Email:</a:t>
            </a:r>
            <a:r>
              <a:rPr lang="en-US" sz="1200" dirty="0">
                <a:latin typeface="Comic Sans MS" panose="030F0702030302020204" pitchFamily="66" charset="0"/>
              </a:rPr>
              <a:t> </a:t>
            </a:r>
            <a:r>
              <a:rPr lang="en-GB" sz="1200" dirty="0">
                <a:latin typeface="Comic Sans MS" panose="030F0702030302020204" pitchFamily="66" charset="0"/>
              </a:rPr>
              <a:t> </a:t>
            </a:r>
            <a:r>
              <a:rPr lang="en-GB" sz="1200" dirty="0">
                <a:latin typeface="Comic Sans MS" panose="030F0702030302020204" pitchFamily="66" charset="0"/>
                <a:hlinkClick r:id="rId3"/>
              </a:rPr>
              <a:t>office@kingsoakprimary.inverclyde.sch.uk</a:t>
            </a:r>
            <a:endParaRPr lang="en-GB" sz="1200" dirty="0">
              <a:latin typeface="Comic Sans MS" panose="030F0702030302020204" pitchFamily="66" charset="0"/>
            </a:endParaRPr>
          </a:p>
          <a:p>
            <a:endParaRPr lang="en-GB" sz="1600" dirty="0">
              <a:solidFill>
                <a:srgbClr val="FF0000"/>
              </a:solidFill>
              <a:latin typeface="Comic Sans MS" panose="030F0702030302020204" pitchFamily="66" charset="0"/>
            </a:endParaRPr>
          </a:p>
        </p:txBody>
      </p:sp>
      <p:sp>
        <p:nvSpPr>
          <p:cNvPr id="5" name="Subtitle 2"/>
          <p:cNvSpPr txBox="1">
            <a:spLocks/>
          </p:cNvSpPr>
          <p:nvPr/>
        </p:nvSpPr>
        <p:spPr>
          <a:xfrm>
            <a:off x="7217007" y="4922848"/>
            <a:ext cx="4582728" cy="953165"/>
          </a:xfrm>
          <a:prstGeom prst="rect">
            <a:avLst/>
          </a:prstGeom>
          <a:solidFill>
            <a:schemeClr val="bg1"/>
          </a:solidFill>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1200" b="1" u="sng" dirty="0">
                <a:latin typeface="Comic Sans MS" panose="030F0702030302020204" pitchFamily="66" charset="0"/>
              </a:rPr>
              <a:t>Management Team</a:t>
            </a:r>
            <a:endParaRPr lang="en-GB" sz="1200" b="1" dirty="0">
              <a:latin typeface="Comic Sans MS" panose="030F0702030302020204" pitchFamily="66" charset="0"/>
            </a:endParaRPr>
          </a:p>
          <a:p>
            <a:r>
              <a:rPr lang="en-GB" sz="1200" b="1" dirty="0">
                <a:latin typeface="Comic Sans MS" panose="030F0702030302020204" pitchFamily="66" charset="0"/>
              </a:rPr>
              <a:t>Head of Establishment	Mrs Kirstin </a:t>
            </a:r>
            <a:r>
              <a:rPr lang="en-GB" sz="1200" b="1" dirty="0" err="1">
                <a:latin typeface="Comic Sans MS" panose="030F0702030302020204" pitchFamily="66" charset="0"/>
              </a:rPr>
              <a:t>Glancy</a:t>
            </a:r>
            <a:endParaRPr lang="en-GB" sz="1200" b="1" dirty="0">
              <a:latin typeface="Comic Sans MS" panose="030F0702030302020204" pitchFamily="66" charset="0"/>
            </a:endParaRPr>
          </a:p>
          <a:p>
            <a:r>
              <a:rPr lang="en-GB" sz="1200" b="1" dirty="0">
                <a:latin typeface="Comic Sans MS" panose="030F0702030302020204" pitchFamily="66" charset="0"/>
              </a:rPr>
              <a:t>Depute Head of Centre	Mrs Staci Deans</a:t>
            </a:r>
          </a:p>
        </p:txBody>
      </p:sp>
      <p:sp>
        <p:nvSpPr>
          <p:cNvPr id="8" name="Title 7"/>
          <p:cNvSpPr>
            <a:spLocks noGrp="1"/>
          </p:cNvSpPr>
          <p:nvPr>
            <p:ph type="ctrTitle"/>
          </p:nvPr>
        </p:nvSpPr>
        <p:spPr>
          <a:xfrm>
            <a:off x="1494845" y="671366"/>
            <a:ext cx="9144000" cy="941692"/>
          </a:xfrm>
        </p:spPr>
        <p:txBody>
          <a:bodyPr/>
          <a:lstStyle/>
          <a:p>
            <a:r>
              <a:rPr lang="en-GB" dirty="0">
                <a:latin typeface="Comic Sans MS" panose="030F0702030302020204" pitchFamily="66" charset="0"/>
              </a:rPr>
              <a:t>King’s Oak Nursery Class </a:t>
            </a:r>
          </a:p>
        </p:txBody>
      </p:sp>
      <p:sp>
        <p:nvSpPr>
          <p:cNvPr id="9" name="Subtitle 8"/>
          <p:cNvSpPr>
            <a:spLocks noGrp="1"/>
          </p:cNvSpPr>
          <p:nvPr>
            <p:ph type="subTitle" idx="1"/>
          </p:nvPr>
        </p:nvSpPr>
        <p:spPr>
          <a:xfrm>
            <a:off x="1494845" y="1717578"/>
            <a:ext cx="9144000" cy="508786"/>
          </a:xfrm>
        </p:spPr>
        <p:txBody>
          <a:bodyPr/>
          <a:lstStyle/>
          <a:p>
            <a:r>
              <a:rPr lang="en-GB" dirty="0">
                <a:latin typeface="Comic Sans MS" panose="030F0702030302020204" pitchFamily="66" charset="0"/>
              </a:rPr>
              <a:t>Handbook 2026 -2027</a:t>
            </a:r>
          </a:p>
        </p:txBody>
      </p:sp>
      <p:sp>
        <p:nvSpPr>
          <p:cNvPr id="10" name="Rectangle 9"/>
          <p:cNvSpPr/>
          <p:nvPr/>
        </p:nvSpPr>
        <p:spPr>
          <a:xfrm>
            <a:off x="3985986" y="6000110"/>
            <a:ext cx="4161717" cy="565732"/>
          </a:xfrm>
          <a:prstGeom prst="rect">
            <a:avLst/>
          </a:prstGeom>
        </p:spPr>
        <p:txBody>
          <a:bodyPr wrap="none">
            <a:spAutoFit/>
          </a:bodyPr>
          <a:lstStyle/>
          <a:p>
            <a:pPr algn="ctr">
              <a:lnSpc>
                <a:spcPct val="200000"/>
              </a:lnSpc>
              <a:spcAft>
                <a:spcPts val="0"/>
              </a:spcAft>
              <a:tabLst>
                <a:tab pos="2865755" algn="ctr"/>
                <a:tab pos="5731510" algn="r"/>
              </a:tabLst>
            </a:pPr>
            <a:r>
              <a:rPr lang="en-GB" i="1" dirty="0">
                <a:solidFill>
                  <a:srgbClr val="0070C0"/>
                </a:solidFill>
                <a:latin typeface="Comic Sans MS" panose="030F0702030302020204" pitchFamily="66" charset="0"/>
                <a:ea typeface="Calibri" panose="020F0502020204030204" pitchFamily="34" charset="0"/>
                <a:cs typeface="Times New Roman" panose="02020603050405020304" pitchFamily="18" charset="0"/>
              </a:rPr>
              <a:t>“From tiny acorns, mighty oaks grow”</a:t>
            </a:r>
            <a:endParaRPr lang="en-GB" sz="1200" i="1" dirty="0">
              <a:solidFill>
                <a:srgbClr val="0070C0"/>
              </a:solidFill>
              <a:effectLst/>
              <a:latin typeface="Comic Sans MS" panose="030F0702030302020204" pitchFamily="66"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812520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algn="ctr"/>
            <a:r>
              <a:rPr lang="en-GB" dirty="0">
                <a:latin typeface="Comic Sans MS" panose="030F0702030302020204" pitchFamily="66" charset="0"/>
              </a:rPr>
              <a:t>Contents </a:t>
            </a:r>
          </a:p>
        </p:txBody>
      </p:sp>
      <p:sp>
        <p:nvSpPr>
          <p:cNvPr id="7" name="Content Placeholder 6"/>
          <p:cNvSpPr>
            <a:spLocks noGrp="1"/>
          </p:cNvSpPr>
          <p:nvPr>
            <p:ph idx="1"/>
          </p:nvPr>
        </p:nvSpPr>
        <p:spPr>
          <a:xfrm>
            <a:off x="4132359" y="1471354"/>
            <a:ext cx="3927282" cy="4874150"/>
          </a:xfrm>
        </p:spPr>
        <p:txBody>
          <a:bodyPr>
            <a:normAutofit fontScale="25000" lnSpcReduction="20000"/>
          </a:bodyPr>
          <a:lstStyle/>
          <a:p>
            <a:pPr algn="ctr"/>
            <a:r>
              <a:rPr lang="en-GB" sz="4400" dirty="0">
                <a:latin typeface="Comic Sans MS" panose="030F0702030302020204" pitchFamily="66" charset="0"/>
              </a:rPr>
              <a:t>Welcome </a:t>
            </a:r>
          </a:p>
          <a:p>
            <a:pPr algn="ctr"/>
            <a:r>
              <a:rPr lang="en-GB" sz="4400" dirty="0">
                <a:latin typeface="Comic Sans MS" panose="030F0702030302020204" pitchFamily="66" charset="0"/>
              </a:rPr>
              <a:t>Our Staff Team </a:t>
            </a:r>
          </a:p>
          <a:p>
            <a:pPr algn="ctr"/>
            <a:r>
              <a:rPr lang="en-GB" sz="4400" dirty="0">
                <a:latin typeface="Comic Sans MS" panose="030F0702030302020204" pitchFamily="66" charset="0"/>
              </a:rPr>
              <a:t>Establishment Information </a:t>
            </a:r>
          </a:p>
          <a:p>
            <a:pPr algn="ctr"/>
            <a:r>
              <a:rPr lang="en-GB" sz="4400" dirty="0">
                <a:latin typeface="Comic Sans MS" panose="030F0702030302020204" pitchFamily="66" charset="0"/>
              </a:rPr>
              <a:t>Vision, Values &amp; Aims </a:t>
            </a:r>
          </a:p>
          <a:p>
            <a:pPr algn="ctr"/>
            <a:r>
              <a:rPr lang="en-GB" sz="4400" dirty="0">
                <a:latin typeface="Comic Sans MS" panose="030F0702030302020204" pitchFamily="66" charset="0"/>
              </a:rPr>
              <a:t>Open Hours &amp; Holiday Information</a:t>
            </a:r>
          </a:p>
          <a:p>
            <a:pPr algn="ctr"/>
            <a:r>
              <a:rPr lang="en-GB" sz="4400" dirty="0">
                <a:latin typeface="Comic Sans MS" panose="030F0702030302020204" pitchFamily="66" charset="0"/>
              </a:rPr>
              <a:t>GIRFEC Information</a:t>
            </a:r>
          </a:p>
          <a:p>
            <a:pPr algn="ctr"/>
            <a:r>
              <a:rPr lang="en-GB" sz="4400" dirty="0">
                <a:latin typeface="Comic Sans MS" panose="030F0702030302020204" pitchFamily="66" charset="0"/>
              </a:rPr>
              <a:t>Useful nursery Information</a:t>
            </a:r>
          </a:p>
          <a:p>
            <a:pPr algn="ctr"/>
            <a:r>
              <a:rPr lang="en-GB" sz="4400" dirty="0">
                <a:latin typeface="Comic Sans MS" panose="030F0702030302020204" pitchFamily="66" charset="0"/>
              </a:rPr>
              <a:t>Meals and Snacks</a:t>
            </a:r>
          </a:p>
          <a:p>
            <a:pPr algn="ctr"/>
            <a:r>
              <a:rPr lang="en-GB" sz="4400" dirty="0">
                <a:latin typeface="Comic Sans MS" panose="030F0702030302020204" pitchFamily="66" charset="0"/>
              </a:rPr>
              <a:t>Our play and learning</a:t>
            </a:r>
          </a:p>
          <a:p>
            <a:pPr algn="ctr"/>
            <a:r>
              <a:rPr lang="en-GB" sz="4400" dirty="0">
                <a:latin typeface="Comic Sans MS" panose="030F0702030302020204" pitchFamily="66" charset="0"/>
              </a:rPr>
              <a:t>Establishment procedures for reporting to parents</a:t>
            </a:r>
          </a:p>
          <a:p>
            <a:pPr algn="ctr"/>
            <a:r>
              <a:rPr lang="en-GB" sz="4400" dirty="0">
                <a:latin typeface="Comic Sans MS" panose="030F0702030302020204" pitchFamily="66" charset="0"/>
              </a:rPr>
              <a:t>Equal Opportunities and Social Justice</a:t>
            </a:r>
          </a:p>
          <a:p>
            <a:pPr algn="ctr"/>
            <a:r>
              <a:rPr lang="en-GB" sz="4400" dirty="0">
                <a:latin typeface="Comic Sans MS" panose="030F0702030302020204" pitchFamily="66" charset="0"/>
              </a:rPr>
              <a:t>Medical and Health Care</a:t>
            </a:r>
          </a:p>
          <a:p>
            <a:pPr algn="ctr"/>
            <a:r>
              <a:rPr lang="en-GB" sz="4400" dirty="0">
                <a:latin typeface="Comic Sans MS" panose="030F0702030302020204" pitchFamily="66" charset="0"/>
              </a:rPr>
              <a:t>Child Protection</a:t>
            </a:r>
          </a:p>
          <a:p>
            <a:pPr algn="ctr"/>
            <a:r>
              <a:rPr lang="en-GB" sz="4400" dirty="0">
                <a:latin typeface="Comic Sans MS" panose="030F0702030302020204" pitchFamily="66" charset="0"/>
              </a:rPr>
              <a:t>PATHs</a:t>
            </a:r>
          </a:p>
          <a:p>
            <a:pPr algn="ctr"/>
            <a:r>
              <a:rPr lang="en-GB" sz="4400" dirty="0">
                <a:latin typeface="Comic Sans MS" panose="030F0702030302020204" pitchFamily="66" charset="0"/>
              </a:rPr>
              <a:t>Home Links/ Useful partnership information</a:t>
            </a:r>
          </a:p>
          <a:p>
            <a:pPr algn="ctr"/>
            <a:r>
              <a:rPr lang="en-GB" sz="4400" dirty="0">
                <a:latin typeface="Comic Sans MS" panose="030F0702030302020204" pitchFamily="66" charset="0"/>
              </a:rPr>
              <a:t>Additional Support Needs</a:t>
            </a:r>
          </a:p>
          <a:p>
            <a:pPr algn="ctr"/>
            <a:r>
              <a:rPr lang="en-GB" sz="4400" dirty="0">
                <a:latin typeface="Comic Sans MS" panose="030F0702030302020204" pitchFamily="66" charset="0"/>
              </a:rPr>
              <a:t>Care Inspectorate</a:t>
            </a:r>
          </a:p>
          <a:p>
            <a:pPr algn="ctr"/>
            <a:r>
              <a:rPr lang="en-GB" sz="4400" dirty="0">
                <a:latin typeface="Comic Sans MS" panose="030F0702030302020204" pitchFamily="66" charset="0"/>
              </a:rPr>
              <a:t>Complaints Procedure</a:t>
            </a:r>
          </a:p>
          <a:p>
            <a:pPr algn="ctr"/>
            <a:r>
              <a:rPr lang="en-GB" sz="4400" dirty="0">
                <a:latin typeface="Comic Sans MS" panose="030F0702030302020204" pitchFamily="66" charset="0"/>
              </a:rPr>
              <a:t>GDPR and useful addresses</a:t>
            </a:r>
          </a:p>
          <a:p>
            <a:pPr marL="0" indent="0" algn="ctr">
              <a:buNone/>
            </a:pPr>
            <a:endParaRPr lang="en-GB" dirty="0"/>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25676" y="594259"/>
            <a:ext cx="728124" cy="1096429"/>
          </a:xfrm>
          <a:prstGeom prst="rect">
            <a:avLst/>
          </a:prstGeom>
        </p:spPr>
      </p:pic>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2456" y="594258"/>
            <a:ext cx="728124" cy="1096429"/>
          </a:xfrm>
          <a:prstGeom prst="rect">
            <a:avLst/>
          </a:prstGeom>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003522" y="2463911"/>
            <a:ext cx="2536467" cy="190235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8652011" y="2463912"/>
            <a:ext cx="2536467" cy="190235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185726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442" y="206058"/>
            <a:ext cx="11600953" cy="870198"/>
          </a:xfrm>
        </p:spPr>
        <p:txBody>
          <a:bodyPr>
            <a:normAutofit/>
          </a:bodyPr>
          <a:lstStyle/>
          <a:p>
            <a:pPr algn="ctr"/>
            <a:r>
              <a:rPr lang="en-GB" dirty="0">
                <a:latin typeface="Comic Sans MS" panose="030F0702030302020204" pitchFamily="66" charset="0"/>
              </a:rPr>
              <a:t>Welcome to King’s Oak Nursery Class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51662" y="1721478"/>
            <a:ext cx="2889749" cy="2423019"/>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9" name="TextBox 8"/>
          <p:cNvSpPr txBox="1"/>
          <p:nvPr/>
        </p:nvSpPr>
        <p:spPr>
          <a:xfrm>
            <a:off x="5200153" y="1339093"/>
            <a:ext cx="5454595" cy="3416320"/>
          </a:xfrm>
          <a:prstGeom prst="rect">
            <a:avLst/>
          </a:prstGeom>
          <a:noFill/>
        </p:spPr>
        <p:txBody>
          <a:bodyPr wrap="square" rtlCol="0">
            <a:spAutoFit/>
          </a:bodyPr>
          <a:lstStyle/>
          <a:p>
            <a:r>
              <a:rPr lang="en-GB" dirty="0">
                <a:latin typeface="Comic Sans MS" panose="030F0702030302020204" pitchFamily="66" charset="0"/>
              </a:rPr>
              <a:t>Welcome from Staci</a:t>
            </a:r>
          </a:p>
          <a:p>
            <a:endParaRPr lang="en-GB" dirty="0">
              <a:latin typeface="Comic Sans MS" panose="030F0702030302020204" pitchFamily="66" charset="0"/>
            </a:endParaRPr>
          </a:p>
          <a:p>
            <a:r>
              <a:rPr lang="en-GB" dirty="0">
                <a:latin typeface="Comic Sans MS" panose="030F0702030302020204" pitchFamily="66" charset="0"/>
              </a:rPr>
              <a:t>Hi, my name is Staci Deans and I am the Depute Head of the nursery class. On behalf of all the staff welcome to King’s Oak Nursery Class.</a:t>
            </a:r>
          </a:p>
          <a:p>
            <a:endParaRPr lang="en-GB" dirty="0">
              <a:latin typeface="Comic Sans MS" panose="030F0702030302020204" pitchFamily="66" charset="0"/>
            </a:endParaRPr>
          </a:p>
          <a:p>
            <a:r>
              <a:rPr lang="en-GB" dirty="0">
                <a:latin typeface="Comic Sans MS" panose="030F0702030302020204" pitchFamily="66" charset="0"/>
              </a:rPr>
              <a:t>We are delighted to be part of your child’s learning journey and we provide a warm and nurturing environment, where children feel safe, happy and supported throughout their time with us. </a:t>
            </a:r>
            <a:endParaRPr lang="en-GB" dirty="0"/>
          </a:p>
          <a:p>
            <a:endParaRPr lang="en-GB" dirty="0">
              <a:latin typeface="Comic Sans MS" panose="030F0702030302020204" pitchFamily="66" charset="0"/>
            </a:endParaRPr>
          </a:p>
        </p:txBody>
      </p:sp>
      <p:sp>
        <p:nvSpPr>
          <p:cNvPr id="3" name="Rectangle 2"/>
          <p:cNvSpPr/>
          <p:nvPr/>
        </p:nvSpPr>
        <p:spPr>
          <a:xfrm>
            <a:off x="745373" y="5018250"/>
            <a:ext cx="10534997" cy="923330"/>
          </a:xfrm>
          <a:prstGeom prst="rect">
            <a:avLst/>
          </a:prstGeom>
        </p:spPr>
        <p:txBody>
          <a:bodyPr wrap="square">
            <a:spAutoFit/>
          </a:bodyPr>
          <a:lstStyle/>
          <a:p>
            <a:r>
              <a:rPr lang="en-GB" dirty="0">
                <a:latin typeface="Comic Sans MS" panose="030F0702030302020204" pitchFamily="66" charset="0"/>
              </a:rPr>
              <a:t>At King’s Oak Nursery we value our parents/carers and families contribution and involvement in our service and are looking forward to working in partnership with you to get the best outcomes for our children.</a:t>
            </a:r>
          </a:p>
        </p:txBody>
      </p:sp>
    </p:spTree>
    <p:extLst>
      <p:ext uri="{BB962C8B-B14F-4D97-AF65-F5344CB8AC3E}">
        <p14:creationId xmlns:p14="http://schemas.microsoft.com/office/powerpoint/2010/main" val="3984081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6396" y="206058"/>
            <a:ext cx="4945049" cy="870198"/>
          </a:xfrm>
        </p:spPr>
        <p:txBody>
          <a:bodyPr/>
          <a:lstStyle/>
          <a:p>
            <a:pPr algn="ctr"/>
            <a:r>
              <a:rPr lang="en-GB" dirty="0">
                <a:latin typeface="Comic Sans MS" panose="030F0702030302020204" pitchFamily="66" charset="0"/>
              </a:rPr>
              <a:t>Our Staff Team</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7214" y="1064403"/>
            <a:ext cx="1795776" cy="1505736"/>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pic>
        <p:nvPicPr>
          <p:cNvPr id="5" name="Picture 4" descr="N:\2 NURSERY\2022-2023\Staff pics\Lorna.jpg"/>
          <p:cNvPicPr/>
          <p:nvPr/>
        </p:nvPicPr>
        <p:blipFill rotWithShape="1">
          <a:blip r:embed="rId3" cstate="print">
            <a:extLst>
              <a:ext uri="{28A0092B-C50C-407E-A947-70E740481C1C}">
                <a14:useLocalDpi xmlns:a14="http://schemas.microsoft.com/office/drawing/2010/main" val="0"/>
              </a:ext>
            </a:extLst>
          </a:blip>
          <a:srcRect l="21384" t="4610" r="26729" b="8671"/>
          <a:stretch/>
        </p:blipFill>
        <p:spPr bwMode="auto">
          <a:xfrm>
            <a:off x="1138557" y="480005"/>
            <a:ext cx="1456348" cy="153352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pic>
        <p:nvPicPr>
          <p:cNvPr id="6" name="Picture 5" descr="N:\2 NURSERY\2022-2023\Staff pics\Sarah.jpg"/>
          <p:cNvPicPr/>
          <p:nvPr/>
        </p:nvPicPr>
        <p:blipFill rotWithShape="1">
          <a:blip r:embed="rId4" cstate="print">
            <a:extLst>
              <a:ext uri="{28A0092B-C50C-407E-A947-70E740481C1C}">
                <a14:useLocalDpi xmlns:a14="http://schemas.microsoft.com/office/drawing/2010/main" val="0"/>
              </a:ext>
            </a:extLst>
          </a:blip>
          <a:srcRect l="15471" t="3724" r="17713"/>
          <a:stretch/>
        </p:blipFill>
        <p:spPr bwMode="auto">
          <a:xfrm>
            <a:off x="5449834" y="3655087"/>
            <a:ext cx="1389380" cy="1533525"/>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sp>
        <p:nvSpPr>
          <p:cNvPr id="7" name="TextBox 6"/>
          <p:cNvSpPr txBox="1"/>
          <p:nvPr/>
        </p:nvSpPr>
        <p:spPr>
          <a:xfrm>
            <a:off x="4817638" y="2692137"/>
            <a:ext cx="2394927" cy="461665"/>
          </a:xfrm>
          <a:prstGeom prst="rect">
            <a:avLst/>
          </a:prstGeom>
          <a:noFill/>
        </p:spPr>
        <p:txBody>
          <a:bodyPr wrap="square" rtlCol="0">
            <a:spAutoFit/>
          </a:bodyPr>
          <a:lstStyle/>
          <a:p>
            <a:pPr algn="ctr"/>
            <a:r>
              <a:rPr lang="en-GB" sz="1200" dirty="0">
                <a:latin typeface="Comic Sans MS" panose="030F0702030302020204" pitchFamily="66" charset="0"/>
              </a:rPr>
              <a:t>Depute Head of Nursery Class</a:t>
            </a:r>
          </a:p>
          <a:p>
            <a:pPr algn="ctr"/>
            <a:r>
              <a:rPr lang="en-GB" sz="1200" dirty="0">
                <a:latin typeface="Comic Sans MS" panose="030F0702030302020204" pitchFamily="66" charset="0"/>
              </a:rPr>
              <a:t>Mrs Staci Deans </a:t>
            </a:r>
          </a:p>
        </p:txBody>
      </p:sp>
      <p:sp>
        <p:nvSpPr>
          <p:cNvPr id="8" name="TextBox 7"/>
          <p:cNvSpPr txBox="1"/>
          <p:nvPr/>
        </p:nvSpPr>
        <p:spPr>
          <a:xfrm>
            <a:off x="320188" y="2138138"/>
            <a:ext cx="3238950" cy="1015663"/>
          </a:xfrm>
          <a:prstGeom prst="rect">
            <a:avLst/>
          </a:prstGeom>
          <a:noFill/>
        </p:spPr>
        <p:txBody>
          <a:bodyPr wrap="square" rtlCol="0">
            <a:spAutoFit/>
          </a:bodyPr>
          <a:lstStyle/>
          <a:p>
            <a:pPr algn="ctr"/>
            <a:r>
              <a:rPr lang="en-GB" sz="1200" dirty="0">
                <a:solidFill>
                  <a:srgbClr val="FF0000"/>
                </a:solidFill>
                <a:latin typeface="Comic Sans MS" panose="030F0702030302020204" pitchFamily="66" charset="0"/>
              </a:rPr>
              <a:t>Early Years Education &amp; Childcare Officer</a:t>
            </a:r>
          </a:p>
          <a:p>
            <a:pPr algn="ctr"/>
            <a:endParaRPr lang="en-GB" sz="1200" dirty="0">
              <a:solidFill>
                <a:srgbClr val="FF0000"/>
              </a:solidFill>
              <a:latin typeface="Comic Sans MS" panose="030F0702030302020204" pitchFamily="66" charset="0"/>
            </a:endParaRPr>
          </a:p>
          <a:p>
            <a:pPr algn="ctr"/>
            <a:r>
              <a:rPr lang="en-GB" sz="1200" dirty="0">
                <a:solidFill>
                  <a:srgbClr val="FF0000"/>
                </a:solidFill>
                <a:latin typeface="Comic Sans MS" panose="030F0702030302020204" pitchFamily="66" charset="0"/>
              </a:rPr>
              <a:t>Mrs Lorna McDonald</a:t>
            </a:r>
          </a:p>
          <a:p>
            <a:pPr algn="ctr"/>
            <a:endParaRPr lang="en-GB" sz="1200" dirty="0">
              <a:solidFill>
                <a:srgbClr val="FF0000"/>
              </a:solidFill>
              <a:latin typeface="Comic Sans MS" panose="030F0702030302020204" pitchFamily="66" charset="0"/>
            </a:endParaRPr>
          </a:p>
          <a:p>
            <a:pPr algn="ctr"/>
            <a:r>
              <a:rPr lang="en-GB" sz="1200" dirty="0">
                <a:solidFill>
                  <a:srgbClr val="FF0000"/>
                </a:solidFill>
                <a:latin typeface="Comic Sans MS" panose="030F0702030302020204" pitchFamily="66" charset="0"/>
              </a:rPr>
              <a:t>Red Group </a:t>
            </a:r>
          </a:p>
        </p:txBody>
      </p:sp>
      <p:sp>
        <p:nvSpPr>
          <p:cNvPr id="10" name="TextBox 9"/>
          <p:cNvSpPr txBox="1"/>
          <p:nvPr/>
        </p:nvSpPr>
        <p:spPr>
          <a:xfrm>
            <a:off x="4677003" y="5320193"/>
            <a:ext cx="3238950" cy="1015663"/>
          </a:xfrm>
          <a:prstGeom prst="rect">
            <a:avLst/>
          </a:prstGeom>
          <a:noFill/>
        </p:spPr>
        <p:txBody>
          <a:bodyPr wrap="square" rtlCol="0">
            <a:spAutoFit/>
          </a:bodyPr>
          <a:lstStyle/>
          <a:p>
            <a:pPr algn="ctr"/>
            <a:r>
              <a:rPr lang="en-GB" sz="1200" dirty="0">
                <a:solidFill>
                  <a:srgbClr val="0070C0"/>
                </a:solidFill>
                <a:latin typeface="Comic Sans MS" panose="030F0702030302020204" pitchFamily="66" charset="0"/>
              </a:rPr>
              <a:t>Early Years Education &amp; Childcare Officer</a:t>
            </a:r>
          </a:p>
          <a:p>
            <a:pPr algn="ctr"/>
            <a:endParaRPr lang="en-GB" sz="1200" dirty="0">
              <a:solidFill>
                <a:srgbClr val="0070C0"/>
              </a:solidFill>
              <a:latin typeface="Comic Sans MS" panose="030F0702030302020204" pitchFamily="66" charset="0"/>
            </a:endParaRPr>
          </a:p>
          <a:p>
            <a:pPr algn="ctr"/>
            <a:r>
              <a:rPr lang="en-GB" sz="1200" dirty="0">
                <a:solidFill>
                  <a:srgbClr val="0070C0"/>
                </a:solidFill>
                <a:latin typeface="Comic Sans MS" panose="030F0702030302020204" pitchFamily="66" charset="0"/>
              </a:rPr>
              <a:t>Miss Sarah McAlister</a:t>
            </a:r>
          </a:p>
          <a:p>
            <a:pPr algn="ctr"/>
            <a:endParaRPr lang="en-GB" sz="1200" dirty="0">
              <a:solidFill>
                <a:srgbClr val="0070C0"/>
              </a:solidFill>
              <a:latin typeface="Comic Sans MS" panose="030F0702030302020204" pitchFamily="66" charset="0"/>
            </a:endParaRPr>
          </a:p>
          <a:p>
            <a:pPr algn="ctr"/>
            <a:r>
              <a:rPr lang="en-GB" sz="1200" dirty="0">
                <a:solidFill>
                  <a:srgbClr val="0070C0"/>
                </a:solidFill>
                <a:latin typeface="Comic Sans MS" panose="030F0702030302020204" pitchFamily="66" charset="0"/>
              </a:rPr>
              <a:t>Blue Group </a:t>
            </a:r>
          </a:p>
        </p:txBody>
      </p:sp>
      <p:sp>
        <p:nvSpPr>
          <p:cNvPr id="12" name="TextBox 11"/>
          <p:cNvSpPr txBox="1"/>
          <p:nvPr/>
        </p:nvSpPr>
        <p:spPr>
          <a:xfrm>
            <a:off x="8863699" y="2138139"/>
            <a:ext cx="3234117" cy="1015663"/>
          </a:xfrm>
          <a:prstGeom prst="rect">
            <a:avLst/>
          </a:prstGeom>
          <a:noFill/>
        </p:spPr>
        <p:txBody>
          <a:bodyPr wrap="square" rtlCol="0">
            <a:spAutoFit/>
          </a:bodyPr>
          <a:lstStyle/>
          <a:p>
            <a:pPr algn="ctr"/>
            <a:r>
              <a:rPr lang="en-GB" sz="1200" dirty="0">
                <a:solidFill>
                  <a:srgbClr val="00B050"/>
                </a:solidFill>
                <a:latin typeface="Comic Sans MS" panose="030F0702030302020204" pitchFamily="66" charset="0"/>
              </a:rPr>
              <a:t>Early Years Education &amp; Childcare Officer</a:t>
            </a:r>
          </a:p>
          <a:p>
            <a:pPr algn="ctr"/>
            <a:endParaRPr lang="en-GB" sz="1200" dirty="0">
              <a:solidFill>
                <a:srgbClr val="00B050"/>
              </a:solidFill>
              <a:latin typeface="Comic Sans MS" panose="030F0702030302020204" pitchFamily="66" charset="0"/>
            </a:endParaRPr>
          </a:p>
          <a:p>
            <a:pPr algn="ctr"/>
            <a:r>
              <a:rPr lang="en-GB" sz="1200" dirty="0">
                <a:solidFill>
                  <a:srgbClr val="00B050"/>
                </a:solidFill>
                <a:latin typeface="Comic Sans MS" panose="030F0702030302020204" pitchFamily="66" charset="0"/>
              </a:rPr>
              <a:t>Miss </a:t>
            </a:r>
            <a:r>
              <a:rPr lang="en-GB" sz="1200" dirty="0" err="1">
                <a:solidFill>
                  <a:srgbClr val="00B050"/>
                </a:solidFill>
                <a:latin typeface="Comic Sans MS" panose="030F0702030302020204" pitchFamily="66" charset="0"/>
              </a:rPr>
              <a:t>Eilish</a:t>
            </a:r>
            <a:r>
              <a:rPr lang="en-GB" sz="1200" dirty="0">
                <a:solidFill>
                  <a:srgbClr val="00B050"/>
                </a:solidFill>
                <a:latin typeface="Comic Sans MS" panose="030F0702030302020204" pitchFamily="66" charset="0"/>
              </a:rPr>
              <a:t> </a:t>
            </a:r>
            <a:r>
              <a:rPr lang="en-GB" sz="1200" dirty="0" err="1">
                <a:solidFill>
                  <a:srgbClr val="00B050"/>
                </a:solidFill>
                <a:latin typeface="Comic Sans MS" panose="030F0702030302020204" pitchFamily="66" charset="0"/>
              </a:rPr>
              <a:t>Gisbey</a:t>
            </a:r>
            <a:endParaRPr lang="en-GB" sz="1200" dirty="0">
              <a:solidFill>
                <a:srgbClr val="00B050"/>
              </a:solidFill>
              <a:latin typeface="Comic Sans MS" panose="030F0702030302020204" pitchFamily="66" charset="0"/>
            </a:endParaRPr>
          </a:p>
          <a:p>
            <a:pPr algn="ctr"/>
            <a:endParaRPr lang="en-GB" sz="1200" dirty="0">
              <a:solidFill>
                <a:srgbClr val="00B050"/>
              </a:solidFill>
              <a:latin typeface="Comic Sans MS" panose="030F0702030302020204" pitchFamily="66" charset="0"/>
            </a:endParaRPr>
          </a:p>
          <a:p>
            <a:pPr algn="ctr"/>
            <a:r>
              <a:rPr lang="en-GB" sz="1200" dirty="0">
                <a:solidFill>
                  <a:srgbClr val="00B050"/>
                </a:solidFill>
                <a:latin typeface="Comic Sans MS" panose="030F0702030302020204" pitchFamily="66" charset="0"/>
              </a:rPr>
              <a:t>Green Group </a:t>
            </a:r>
          </a:p>
        </p:txBody>
      </p:sp>
      <p:pic>
        <p:nvPicPr>
          <p:cNvPr id="13" name="Picture 12"/>
          <p:cNvPicPr/>
          <p:nvPr/>
        </p:nvPicPr>
        <p:blipFill>
          <a:blip r:embed="rId5" cstate="print">
            <a:extLst>
              <a:ext uri="{28A0092B-C50C-407E-A947-70E740481C1C}">
                <a14:useLocalDpi xmlns:a14="http://schemas.microsoft.com/office/drawing/2010/main" val="0"/>
              </a:ext>
            </a:extLst>
          </a:blip>
          <a:stretch>
            <a:fillRect/>
          </a:stretch>
        </p:blipFill>
        <p:spPr bwMode="auto">
          <a:xfrm>
            <a:off x="10062263" y="382137"/>
            <a:ext cx="1319374" cy="1542433"/>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pic>
        <p:nvPicPr>
          <p:cNvPr id="14" name="Picture 13" descr="N:\2 NURSERY\2022-2023\Staff pics\Debbie.jpg"/>
          <p:cNvPicPr/>
          <p:nvPr/>
        </p:nvPicPr>
        <p:blipFill rotWithShape="1">
          <a:blip r:embed="rId6" cstate="print">
            <a:extLst>
              <a:ext uri="{28A0092B-C50C-407E-A947-70E740481C1C}">
                <a14:useLocalDpi xmlns:a14="http://schemas.microsoft.com/office/drawing/2010/main" val="0"/>
              </a:ext>
            </a:extLst>
          </a:blip>
          <a:srcRect l="14603" r="17143"/>
          <a:stretch/>
        </p:blipFill>
        <p:spPr bwMode="auto">
          <a:xfrm>
            <a:off x="9830679" y="3886238"/>
            <a:ext cx="1394460" cy="1504950"/>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sp>
        <p:nvSpPr>
          <p:cNvPr id="16" name="TextBox 15"/>
          <p:cNvSpPr txBox="1"/>
          <p:nvPr/>
        </p:nvSpPr>
        <p:spPr>
          <a:xfrm>
            <a:off x="8906017" y="5615792"/>
            <a:ext cx="3149480" cy="830997"/>
          </a:xfrm>
          <a:prstGeom prst="rect">
            <a:avLst/>
          </a:prstGeom>
          <a:noFill/>
        </p:spPr>
        <p:txBody>
          <a:bodyPr wrap="square" rtlCol="0">
            <a:spAutoFit/>
          </a:bodyPr>
          <a:lstStyle/>
          <a:p>
            <a:pPr algn="ctr"/>
            <a:r>
              <a:rPr lang="en-GB" sz="1200" dirty="0">
                <a:latin typeface="Comic Sans MS" panose="030F0702030302020204" pitchFamily="66" charset="0"/>
              </a:rPr>
              <a:t>Early Years Support Assistant</a:t>
            </a:r>
          </a:p>
          <a:p>
            <a:pPr algn="ctr"/>
            <a:endParaRPr lang="en-GB" sz="1200" dirty="0">
              <a:latin typeface="Comic Sans MS" panose="030F0702030302020204" pitchFamily="66" charset="0"/>
            </a:endParaRPr>
          </a:p>
          <a:p>
            <a:pPr algn="ctr"/>
            <a:r>
              <a:rPr lang="en-GB" sz="1200" dirty="0">
                <a:latin typeface="Comic Sans MS" panose="030F0702030302020204" pitchFamily="66" charset="0"/>
              </a:rPr>
              <a:t>Mrs Debbie McKillop</a:t>
            </a:r>
          </a:p>
          <a:p>
            <a:pPr algn="ctr"/>
            <a:endParaRPr lang="en-GB" sz="1200" dirty="0">
              <a:solidFill>
                <a:srgbClr val="0070C0"/>
              </a:solidFill>
              <a:latin typeface="Comic Sans MS" panose="030F0702030302020204" pitchFamily="66" charset="0"/>
            </a:endParaRPr>
          </a:p>
        </p:txBody>
      </p:sp>
      <p:sp>
        <p:nvSpPr>
          <p:cNvPr id="17" name="TextBox 16"/>
          <p:cNvSpPr txBox="1"/>
          <p:nvPr/>
        </p:nvSpPr>
        <p:spPr>
          <a:xfrm>
            <a:off x="661321" y="5431125"/>
            <a:ext cx="3238950" cy="1384995"/>
          </a:xfrm>
          <a:prstGeom prst="rect">
            <a:avLst/>
          </a:prstGeom>
          <a:noFill/>
        </p:spPr>
        <p:txBody>
          <a:bodyPr wrap="square" rtlCol="0">
            <a:spAutoFit/>
          </a:bodyPr>
          <a:lstStyle/>
          <a:p>
            <a:pPr algn="ctr"/>
            <a:r>
              <a:rPr lang="en-GB" sz="1200" dirty="0">
                <a:latin typeface="Comic Sans MS" panose="030F0702030302020204" pitchFamily="66" charset="0"/>
              </a:rPr>
              <a:t>Equity &amp; Excellence Lead </a:t>
            </a:r>
          </a:p>
          <a:p>
            <a:pPr algn="ctr"/>
            <a:r>
              <a:rPr lang="en-GB" sz="1200" dirty="0">
                <a:latin typeface="Comic Sans MS" panose="030F0702030302020204" pitchFamily="66" charset="0"/>
              </a:rPr>
              <a:t>&amp;</a:t>
            </a:r>
          </a:p>
          <a:p>
            <a:pPr algn="ctr"/>
            <a:r>
              <a:rPr lang="en-GB" sz="1200" dirty="0">
                <a:latin typeface="Comic Sans MS" panose="030F0702030302020204" pitchFamily="66" charset="0"/>
              </a:rPr>
              <a:t>Early Years Education &amp; Childcare Officer</a:t>
            </a:r>
          </a:p>
          <a:p>
            <a:pPr algn="ctr"/>
            <a:endParaRPr lang="en-GB" sz="1200" dirty="0">
              <a:latin typeface="Comic Sans MS" panose="030F0702030302020204" pitchFamily="66" charset="0"/>
            </a:endParaRPr>
          </a:p>
          <a:p>
            <a:pPr algn="ctr"/>
            <a:r>
              <a:rPr lang="en-GB" sz="1200" dirty="0">
                <a:latin typeface="Comic Sans MS" panose="030F0702030302020204" pitchFamily="66" charset="0"/>
              </a:rPr>
              <a:t>Miss Michelle Ross</a:t>
            </a:r>
          </a:p>
          <a:p>
            <a:pPr algn="ctr"/>
            <a:endParaRPr lang="en-GB" sz="1200" dirty="0">
              <a:latin typeface="Comic Sans MS" panose="030F0702030302020204" pitchFamily="66" charset="0"/>
            </a:endParaRPr>
          </a:p>
          <a:p>
            <a:pPr algn="ctr"/>
            <a:r>
              <a:rPr lang="en-GB" sz="1200" dirty="0">
                <a:latin typeface="Comic Sans MS" panose="030F0702030302020204" pitchFamily="66" charset="0"/>
              </a:rPr>
              <a:t>Peripatetic </a:t>
            </a:r>
          </a:p>
        </p:txBody>
      </p:sp>
      <p:pic>
        <p:nvPicPr>
          <p:cNvPr id="15" name="Picture 14"/>
          <p:cNvPicPr/>
          <p:nvPr/>
        </p:nvPicPr>
        <p:blipFill>
          <a:blip r:embed="rId7">
            <a:extLst>
              <a:ext uri="{28A0092B-C50C-407E-A947-70E740481C1C}">
                <a14:useLocalDpi xmlns:a14="http://schemas.microsoft.com/office/drawing/2010/main" val="0"/>
              </a:ext>
            </a:extLst>
          </a:blip>
          <a:stretch>
            <a:fillRect/>
          </a:stretch>
        </p:blipFill>
        <p:spPr bwMode="auto">
          <a:xfrm>
            <a:off x="1413786" y="3462852"/>
            <a:ext cx="1547777" cy="171182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a:extLst>
            <a:ext uri="{53640926-AAD7-44D8-BBD7-CCE9431645EC}">
              <a14:shadowObscured xmlns:a14="http://schemas.microsoft.com/office/drawing/2010/main"/>
            </a:ext>
          </a:extLst>
        </p:spPr>
      </p:pic>
    </p:spTree>
    <p:extLst>
      <p:ext uri="{BB962C8B-B14F-4D97-AF65-F5344CB8AC3E}">
        <p14:creationId xmlns:p14="http://schemas.microsoft.com/office/powerpoint/2010/main" val="6610346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46437" y="247135"/>
            <a:ext cx="10515600" cy="998710"/>
          </a:xfrm>
        </p:spPr>
        <p:txBody>
          <a:bodyPr/>
          <a:lstStyle/>
          <a:p>
            <a:pPr algn="ctr"/>
            <a:r>
              <a:rPr lang="en-GB" dirty="0">
                <a:latin typeface="Comic Sans MS" panose="030F0702030302020204" pitchFamily="66" charset="0"/>
              </a:rPr>
              <a:t>Establishment information</a:t>
            </a:r>
          </a:p>
        </p:txBody>
      </p:sp>
      <p:sp>
        <p:nvSpPr>
          <p:cNvPr id="4" name="Content Placeholder 3"/>
          <p:cNvSpPr>
            <a:spLocks noGrp="1"/>
          </p:cNvSpPr>
          <p:nvPr>
            <p:ph idx="1"/>
          </p:nvPr>
        </p:nvSpPr>
        <p:spPr>
          <a:xfrm>
            <a:off x="846437" y="1518699"/>
            <a:ext cx="10359119" cy="5239910"/>
          </a:xfrm>
        </p:spPr>
        <p:txBody>
          <a:bodyPr>
            <a:normAutofit/>
          </a:bodyPr>
          <a:lstStyle/>
          <a:p>
            <a:pPr marL="0" indent="0">
              <a:buNone/>
            </a:pPr>
            <a:r>
              <a:rPr lang="en-GB" sz="2400" dirty="0">
                <a:latin typeface="Comic Sans MS" panose="030F0702030302020204" pitchFamily="66" charset="0"/>
              </a:rPr>
              <a:t>In King’s Oak Nursery Class we have capacity for 24 children during term time. </a:t>
            </a:r>
          </a:p>
          <a:p>
            <a:pPr marL="0" indent="0">
              <a:buNone/>
            </a:pPr>
            <a:r>
              <a:rPr lang="en-GB" sz="2400" dirty="0">
                <a:latin typeface="Comic Sans MS" panose="030F0702030302020204" pitchFamily="66" charset="0"/>
              </a:rPr>
              <a:t>Session times operate between 9am and 3pm. </a:t>
            </a:r>
          </a:p>
          <a:p>
            <a:pPr marL="0" indent="0">
              <a:buNone/>
            </a:pPr>
            <a:r>
              <a:rPr lang="en-GB" sz="2400" dirty="0">
                <a:latin typeface="Comic Sans MS" panose="030F0702030302020204" pitchFamily="66" charset="0"/>
              </a:rPr>
              <a:t>Children must be three years of age before being allocated a place. </a:t>
            </a:r>
          </a:p>
          <a:p>
            <a:pPr marL="0" indent="0">
              <a:buNone/>
            </a:pPr>
            <a:r>
              <a:rPr lang="en-GB" sz="2400" dirty="0">
                <a:latin typeface="Comic Sans MS" panose="030F0702030302020204" pitchFamily="66" charset="0"/>
              </a:rPr>
              <a:t>All children aged 3 and over are entitled to an 1140 hours Early Learning placement as their core entitlement.</a:t>
            </a:r>
          </a:p>
          <a:p>
            <a:pPr marL="0" indent="0">
              <a:buNone/>
            </a:pPr>
            <a:endParaRPr lang="en-GB" b="1" dirty="0">
              <a:latin typeface="Comic Sans MS" panose="030F0702030302020204" pitchFamily="66" charset="0"/>
            </a:endParaRPr>
          </a:p>
          <a:p>
            <a:pPr marL="0" indent="0">
              <a:buNone/>
            </a:pPr>
            <a:endParaRPr lang="en-GB" dirty="0"/>
          </a:p>
        </p:txBody>
      </p:sp>
      <p:pic>
        <p:nvPicPr>
          <p:cNvPr id="2" name="Picture 1"/>
          <p:cNvPicPr>
            <a:picLocks noChangeAspect="1"/>
          </p:cNvPicPr>
          <p:nvPr/>
        </p:nvPicPr>
        <p:blipFill>
          <a:blip r:embed="rId2"/>
          <a:stretch>
            <a:fillRect/>
          </a:stretch>
        </p:blipFill>
        <p:spPr>
          <a:xfrm>
            <a:off x="2742425" y="4507757"/>
            <a:ext cx="6567142" cy="2148226"/>
          </a:xfrm>
          <a:prstGeom prst="rect">
            <a:avLst/>
          </a:prstGeom>
        </p:spPr>
      </p:pic>
    </p:spTree>
    <p:extLst>
      <p:ext uri="{BB962C8B-B14F-4D97-AF65-F5344CB8AC3E}">
        <p14:creationId xmlns:p14="http://schemas.microsoft.com/office/powerpoint/2010/main" val="22820512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latin typeface="Comic Sans MS" panose="030F0702030302020204" pitchFamily="66" charset="0"/>
              </a:rPr>
              <a:t>Vision, Values &amp; Aims</a:t>
            </a:r>
          </a:p>
        </p:txBody>
      </p:sp>
      <p:sp>
        <p:nvSpPr>
          <p:cNvPr id="3" name="Content Placeholder 2"/>
          <p:cNvSpPr>
            <a:spLocks noGrp="1"/>
          </p:cNvSpPr>
          <p:nvPr>
            <p:ph idx="1"/>
          </p:nvPr>
        </p:nvSpPr>
        <p:spPr>
          <a:xfrm>
            <a:off x="2769327" y="1690688"/>
            <a:ext cx="6831874" cy="4984432"/>
          </a:xfrm>
        </p:spPr>
        <p:txBody>
          <a:bodyPr>
            <a:normAutofit fontScale="62500" lnSpcReduction="20000"/>
          </a:bodyPr>
          <a:lstStyle/>
          <a:p>
            <a:pPr marL="0" indent="0" algn="ctr">
              <a:buNone/>
            </a:pPr>
            <a:r>
              <a:rPr lang="en-GB" sz="3400" b="1" u="sng" dirty="0">
                <a:latin typeface="Comic Sans MS" panose="030F0702030302020204" pitchFamily="66" charset="0"/>
              </a:rPr>
              <a:t>Vision</a:t>
            </a:r>
            <a:endParaRPr lang="en-GB" sz="3400" u="sng" dirty="0">
              <a:latin typeface="Comic Sans MS" panose="030F0702030302020204" pitchFamily="66" charset="0"/>
            </a:endParaRPr>
          </a:p>
          <a:p>
            <a:pPr marL="0" indent="0" algn="ctr">
              <a:buNone/>
            </a:pPr>
            <a:r>
              <a:rPr lang="en-GB" sz="3200" i="1" dirty="0">
                <a:latin typeface="Comic Sans MS" panose="030F0702030302020204" pitchFamily="66" charset="0"/>
              </a:rPr>
              <a:t>At King's Oak, we believe 'From Tiny Acorns, Mighty Oaks Grow' and that in our pursuit of excellence and equity everyone can achieve.</a:t>
            </a:r>
          </a:p>
          <a:p>
            <a:pPr marL="0" indent="0" algn="ctr">
              <a:buNone/>
            </a:pPr>
            <a:endParaRPr lang="en-GB" sz="3400" dirty="0">
              <a:latin typeface="Comic Sans MS" panose="030F0702030302020204" pitchFamily="66" charset="0"/>
            </a:endParaRPr>
          </a:p>
          <a:p>
            <a:pPr marL="0" indent="0" algn="ctr">
              <a:buNone/>
            </a:pPr>
            <a:r>
              <a:rPr lang="en-GB" sz="3400" b="1" u="sng" dirty="0">
                <a:latin typeface="Comic Sans MS" panose="030F0702030302020204" pitchFamily="66" charset="0"/>
              </a:rPr>
              <a:t>Values </a:t>
            </a:r>
          </a:p>
          <a:p>
            <a:r>
              <a:rPr lang="en-GB" b="0" i="0" dirty="0">
                <a:solidFill>
                  <a:srgbClr val="000000"/>
                </a:solidFill>
                <a:effectLst/>
                <a:latin typeface="Times New Roman" panose="02020603050405020304" pitchFamily="18" charset="0"/>
              </a:rPr>
              <a:t>To provide a safe, happy and motivating learning environment for children to grow and learn.</a:t>
            </a:r>
          </a:p>
          <a:p>
            <a:r>
              <a:rPr lang="en-GB" b="0" i="0" dirty="0">
                <a:solidFill>
                  <a:srgbClr val="000000"/>
                </a:solidFill>
                <a:effectLst/>
                <a:latin typeface="Times New Roman" panose="02020603050405020304" pitchFamily="18" charset="0"/>
              </a:rPr>
              <a:t> To nurture and encourage curiosity, wellbeing and respect. </a:t>
            </a:r>
          </a:p>
          <a:p>
            <a:r>
              <a:rPr lang="en-GB" b="0" i="0" dirty="0">
                <a:solidFill>
                  <a:srgbClr val="000000"/>
                </a:solidFill>
                <a:effectLst/>
                <a:latin typeface="Times New Roman" panose="02020603050405020304" pitchFamily="18" charset="0"/>
              </a:rPr>
              <a:t> To develop a culture of ambition and achievement whilst learning and playing. </a:t>
            </a:r>
          </a:p>
          <a:p>
            <a:r>
              <a:rPr lang="en-GB" b="0" i="0" dirty="0">
                <a:solidFill>
                  <a:srgbClr val="000000"/>
                </a:solidFill>
                <a:effectLst/>
                <a:latin typeface="Times New Roman" panose="02020603050405020304" pitchFamily="18" charset="0"/>
              </a:rPr>
              <a:t>To encourage children to take responsibility for their learning and behaviour. </a:t>
            </a:r>
          </a:p>
          <a:p>
            <a:r>
              <a:rPr lang="en-GB" b="0" i="0" dirty="0">
                <a:solidFill>
                  <a:srgbClr val="000000"/>
                </a:solidFill>
                <a:effectLst/>
                <a:latin typeface="Times New Roman" panose="02020603050405020304" pitchFamily="18" charset="0"/>
              </a:rPr>
              <a:t> Ensure all children can achieve their full potential academically, emotionally and physically. </a:t>
            </a:r>
            <a:endParaRPr lang="en-GB" dirty="0">
              <a:solidFill>
                <a:srgbClr val="000000"/>
              </a:solidFill>
              <a:latin typeface="Times New Roman" panose="02020603050405020304" pitchFamily="18" charset="0"/>
            </a:endParaRPr>
          </a:p>
          <a:p>
            <a:r>
              <a:rPr lang="en-GB" b="0" i="0" dirty="0">
                <a:solidFill>
                  <a:srgbClr val="000000"/>
                </a:solidFill>
                <a:effectLst/>
                <a:latin typeface="Times New Roman" panose="02020603050405020304" pitchFamily="18" charset="0"/>
              </a:rPr>
              <a:t>To provide an interactive partnership involving school, nursery, home, outside agencies and the community.</a:t>
            </a:r>
            <a:endParaRPr lang="en-GB" dirty="0">
              <a:latin typeface="Comic Sans MS" panose="030F0702030302020204" pitchFamily="66"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95347" y="129274"/>
            <a:ext cx="1193539" cy="1797263"/>
          </a:xfrm>
          <a:prstGeom prst="rect">
            <a:avLst/>
          </a:prstGeom>
        </p:spPr>
      </p:pic>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14060" y="129274"/>
            <a:ext cx="1193539" cy="1797263"/>
          </a:xfrm>
          <a:prstGeom prst="rect">
            <a:avLst/>
          </a:prstGeom>
        </p:spPr>
      </p:pic>
      <p:pic>
        <p:nvPicPr>
          <p:cNvPr id="6" name="Picture 5"/>
          <p:cNvPicPr>
            <a:picLocks noChangeAspect="1"/>
          </p:cNvPicPr>
          <p:nvPr/>
        </p:nvPicPr>
        <p:blipFill>
          <a:blip r:embed="rId3"/>
          <a:stretch>
            <a:fillRect/>
          </a:stretch>
        </p:blipFill>
        <p:spPr>
          <a:xfrm>
            <a:off x="416923" y="1690688"/>
            <a:ext cx="2234837" cy="1676128"/>
          </a:xfrm>
          <a:prstGeom prst="rect">
            <a:avLst/>
          </a:prstGeom>
        </p:spPr>
      </p:pic>
    </p:spTree>
    <p:extLst>
      <p:ext uri="{BB962C8B-B14F-4D97-AF65-F5344CB8AC3E}">
        <p14:creationId xmlns:p14="http://schemas.microsoft.com/office/powerpoint/2010/main" val="145695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6652" y="0"/>
            <a:ext cx="10515600" cy="1325563"/>
          </a:xfrm>
        </p:spPr>
        <p:txBody>
          <a:bodyPr/>
          <a:lstStyle/>
          <a:p>
            <a:pPr algn="ctr"/>
            <a:r>
              <a:rPr lang="en-GB" dirty="0">
                <a:latin typeface="Comic Sans MS" panose="030F0702030302020204" pitchFamily="66" charset="0"/>
              </a:rPr>
              <a:t>Open Hours &amp; Holiday Information </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768" y="3277089"/>
            <a:ext cx="5338236" cy="149551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8025" y="2452732"/>
            <a:ext cx="6426794" cy="66303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74346" y="3318543"/>
            <a:ext cx="5441480" cy="142802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874346" y="4859418"/>
            <a:ext cx="5441480" cy="1385756"/>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5984" y="4807553"/>
            <a:ext cx="5337020" cy="1478051"/>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9173" y="6398457"/>
            <a:ext cx="5395428" cy="262529"/>
          </a:xfrm>
          <a:prstGeom prst="rect">
            <a:avLst/>
          </a:prstGeom>
        </p:spPr>
      </p:pic>
      <p:pic>
        <p:nvPicPr>
          <p:cNvPr id="10" name="Picture 9"/>
          <p:cNvPicPr>
            <a:picLocks noChangeAspect="1"/>
          </p:cNvPicPr>
          <p:nvPr/>
        </p:nvPicPr>
        <p:blipFill rotWithShape="1">
          <a:blip r:embed="rId8"/>
          <a:srcRect t="51269"/>
          <a:stretch/>
        </p:blipFill>
        <p:spPr>
          <a:xfrm>
            <a:off x="6250675" y="6301047"/>
            <a:ext cx="5418161" cy="371368"/>
          </a:xfrm>
          <a:prstGeom prst="rect">
            <a:avLst/>
          </a:prstGeom>
        </p:spPr>
      </p:pic>
      <p:sp>
        <p:nvSpPr>
          <p:cNvPr id="11" name="Title 1"/>
          <p:cNvSpPr txBox="1">
            <a:spLocks/>
          </p:cNvSpPr>
          <p:nvPr/>
        </p:nvSpPr>
        <p:spPr>
          <a:xfrm>
            <a:off x="575921" y="901620"/>
            <a:ext cx="10515600" cy="16536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1800" dirty="0">
                <a:latin typeface="Comic Sans MS" panose="030F0702030302020204" pitchFamily="66" charset="0"/>
              </a:rPr>
              <a:t>Nursery doors open at 9am when the bell rings</a:t>
            </a:r>
          </a:p>
          <a:p>
            <a:r>
              <a:rPr lang="en-GB" sz="1800" dirty="0">
                <a:latin typeface="Comic Sans MS" panose="030F0702030302020204" pitchFamily="66" charset="0"/>
              </a:rPr>
              <a:t>Nursery closes at 3pm. Doors will open at 2.45pm (If needed you can collect your child prior to 2.45pm by ringing the bell) </a:t>
            </a:r>
          </a:p>
          <a:p>
            <a:r>
              <a:rPr lang="en-GB" sz="1800" dirty="0">
                <a:latin typeface="Comic Sans MS" panose="030F0702030302020204" pitchFamily="66" charset="0"/>
              </a:rPr>
              <a:t>All children must be collect by 3pm.</a:t>
            </a:r>
          </a:p>
        </p:txBody>
      </p:sp>
    </p:spTree>
    <p:extLst>
      <p:ext uri="{BB962C8B-B14F-4D97-AF65-F5344CB8AC3E}">
        <p14:creationId xmlns:p14="http://schemas.microsoft.com/office/powerpoint/2010/main" val="19478590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57942" y="662771"/>
            <a:ext cx="11887200" cy="998710"/>
          </a:xfrm>
        </p:spPr>
        <p:txBody>
          <a:bodyPr>
            <a:normAutofit fontScale="90000"/>
          </a:bodyPr>
          <a:lstStyle/>
          <a:p>
            <a:pPr algn="ctr"/>
            <a:r>
              <a:rPr lang="en-GB" dirty="0">
                <a:latin typeface="Comic Sans MS" panose="030F0702030302020204" pitchFamily="66" charset="0"/>
              </a:rPr>
              <a:t>GIRFEC</a:t>
            </a:r>
            <a:br>
              <a:rPr lang="en-GB" dirty="0">
                <a:latin typeface="Comic Sans MS" panose="030F0702030302020204" pitchFamily="66" charset="0"/>
              </a:rPr>
            </a:br>
            <a:r>
              <a:rPr lang="en-GB" sz="2200" dirty="0">
                <a:latin typeface="Comic Sans MS" panose="030F0702030302020204" pitchFamily="66" charset="0"/>
              </a:rPr>
              <a:t>At King's Oak Nursery we adhere to the principles of GIRFEC (Getting It Right for Every Child)</a:t>
            </a:r>
            <a:br>
              <a:rPr lang="en-GB" sz="2700" dirty="0">
                <a:latin typeface="Comic Sans MS" panose="030F0702030302020204" pitchFamily="66" charset="0"/>
              </a:rPr>
            </a:br>
            <a:r>
              <a:rPr lang="en-GB" dirty="0">
                <a:latin typeface="Comic Sans MS" panose="030F0702030302020204" pitchFamily="66" charset="0"/>
              </a:rPr>
              <a:t> </a:t>
            </a:r>
          </a:p>
        </p:txBody>
      </p:sp>
      <p:sp>
        <p:nvSpPr>
          <p:cNvPr id="4" name="Content Placeholder 3"/>
          <p:cNvSpPr>
            <a:spLocks noGrp="1"/>
          </p:cNvSpPr>
          <p:nvPr>
            <p:ph idx="1"/>
          </p:nvPr>
        </p:nvSpPr>
        <p:spPr>
          <a:xfrm>
            <a:off x="498764" y="1661481"/>
            <a:ext cx="4530436" cy="4588987"/>
          </a:xfrm>
        </p:spPr>
        <p:txBody>
          <a:bodyPr>
            <a:normAutofit/>
          </a:bodyPr>
          <a:lstStyle/>
          <a:p>
            <a:pPr marL="0" indent="0">
              <a:buNone/>
            </a:pPr>
            <a:r>
              <a:rPr lang="en-GB" sz="1800" dirty="0">
                <a:latin typeface="Comic Sans MS" panose="030F0702030302020204" pitchFamily="66" charset="0"/>
              </a:rPr>
              <a:t>GIRFEC is the national approach to supporting every child in Scotland and ensuring their wellbeing regardless of circumstance, and that any additional support from external agencies is timely, appropriate and specific to each child and their situation. Children's rights, specifically the United Nations Convention on the Rights of the Child (UNCRC) as well as parents' rights are the drivers behind this approach.</a:t>
            </a:r>
            <a:endParaRPr lang="en-GB" sz="1800" b="1" dirty="0">
              <a:latin typeface="Comic Sans MS" panose="030F0702030302020204" pitchFamily="66" charset="0"/>
            </a:endParaRPr>
          </a:p>
          <a:p>
            <a:pPr marL="0" indent="0">
              <a:buNone/>
            </a:pPr>
            <a:r>
              <a:rPr lang="en-GB" sz="1800" dirty="0">
                <a:latin typeface="Comic Sans MS" panose="030F0702030302020204" pitchFamily="66" charset="0"/>
              </a:rPr>
              <a:t>The SHANARRI Wellbeing Indicators have been developed as a way of assessing a child's wellbeing, identifying any issues which need resolved and then putting in appropriate support to help the child.</a:t>
            </a:r>
          </a:p>
        </p:txBody>
      </p:sp>
      <p:pic>
        <p:nvPicPr>
          <p:cNvPr id="9" name="Picture 8"/>
          <p:cNvPicPr>
            <a:picLocks noChangeAspect="1"/>
          </p:cNvPicPr>
          <p:nvPr/>
        </p:nvPicPr>
        <p:blipFill rotWithShape="1">
          <a:blip r:embed="rId2"/>
          <a:srcRect t="8341"/>
          <a:stretch/>
        </p:blipFill>
        <p:spPr>
          <a:xfrm>
            <a:off x="6432231" y="2352502"/>
            <a:ext cx="4806576" cy="3897964"/>
          </a:xfrm>
          <a:prstGeom prst="rect">
            <a:avLst/>
          </a:prstGeom>
        </p:spPr>
      </p:pic>
      <p:pic>
        <p:nvPicPr>
          <p:cNvPr id="10" name="Graphic 4"/>
          <p:cNvPicPr/>
          <p:nvPr/>
        </p:nvPicPr>
        <p:blipFill>
          <a:blip>
            <a:extLst>
              <a:ext uri="{96DAC541-7B7A-43D3-8B79-37D633B846F1}">
                <asvg:svgBlip xmlns:asvg="http://schemas.microsoft.com/office/drawing/2016/SVG/main" r:embed="rId3"/>
              </a:ext>
            </a:extLst>
          </a:blip>
          <a:stretch>
            <a:fillRect/>
          </a:stretch>
        </p:blipFill>
        <p:spPr>
          <a:xfrm>
            <a:off x="7679921" y="6005038"/>
            <a:ext cx="571500" cy="490855"/>
          </a:xfrm>
          <a:prstGeom prst="rect">
            <a:avLst/>
          </a:prstGeom>
        </p:spPr>
      </p:pic>
      <p:pic>
        <p:nvPicPr>
          <p:cNvPr id="11" name="Graphic 5"/>
          <p:cNvPicPr/>
          <p:nvPr/>
        </p:nvPicPr>
        <p:blipFill>
          <a:blip>
            <a:extLst>
              <a:ext uri="{96DAC541-7B7A-43D3-8B79-37D633B846F1}">
                <asvg:svgBlip xmlns:asvg="http://schemas.microsoft.com/office/drawing/2016/SVG/main" r:embed="rId4"/>
              </a:ext>
            </a:extLst>
          </a:blip>
          <a:stretch>
            <a:fillRect/>
          </a:stretch>
        </p:blipFill>
        <p:spPr>
          <a:xfrm>
            <a:off x="6354503" y="4906327"/>
            <a:ext cx="779780" cy="520065"/>
          </a:xfrm>
          <a:prstGeom prst="rect">
            <a:avLst/>
          </a:prstGeom>
        </p:spPr>
      </p:pic>
      <p:pic>
        <p:nvPicPr>
          <p:cNvPr id="12" name="Graphic 6"/>
          <p:cNvPicPr/>
          <p:nvPr/>
        </p:nvPicPr>
        <p:blipFill>
          <a:blip>
            <a:extLst>
              <a:ext uri="{96DAC541-7B7A-43D3-8B79-37D633B846F1}">
                <asvg:svgBlip xmlns:asvg="http://schemas.microsoft.com/office/drawing/2016/SVG/main" r:embed="rId5"/>
              </a:ext>
            </a:extLst>
          </a:blip>
          <a:stretch>
            <a:fillRect/>
          </a:stretch>
        </p:blipFill>
        <p:spPr>
          <a:xfrm>
            <a:off x="6384636" y="3364154"/>
            <a:ext cx="628650" cy="591820"/>
          </a:xfrm>
          <a:prstGeom prst="rect">
            <a:avLst/>
          </a:prstGeom>
        </p:spPr>
      </p:pic>
      <p:pic>
        <p:nvPicPr>
          <p:cNvPr id="13" name="Graphic 7"/>
          <p:cNvPicPr/>
          <p:nvPr/>
        </p:nvPicPr>
        <p:blipFill>
          <a:blip>
            <a:extLst>
              <a:ext uri="{96DAC541-7B7A-43D3-8B79-37D633B846F1}">
                <asvg:svgBlip xmlns:asvg="http://schemas.microsoft.com/office/drawing/2016/SVG/main" r:embed="rId6"/>
              </a:ext>
            </a:extLst>
          </a:blip>
          <a:stretch>
            <a:fillRect/>
          </a:stretch>
        </p:blipFill>
        <p:spPr>
          <a:xfrm>
            <a:off x="7476086" y="2003165"/>
            <a:ext cx="775335" cy="581660"/>
          </a:xfrm>
          <a:prstGeom prst="rect">
            <a:avLst/>
          </a:prstGeom>
        </p:spPr>
      </p:pic>
      <p:pic>
        <p:nvPicPr>
          <p:cNvPr id="14" name="Picture 13"/>
          <p:cNvPicPr>
            <a:picLocks noChangeAspect="1"/>
          </p:cNvPicPr>
          <p:nvPr/>
        </p:nvPicPr>
        <p:blipFill rotWithShape="1">
          <a:blip r:embed="rId7"/>
          <a:srcRect b="92353"/>
          <a:stretch/>
        </p:blipFill>
        <p:spPr>
          <a:xfrm>
            <a:off x="7013286" y="1586115"/>
            <a:ext cx="4810161" cy="324935"/>
          </a:xfrm>
          <a:prstGeom prst="rect">
            <a:avLst/>
          </a:prstGeom>
        </p:spPr>
      </p:pic>
      <p:pic>
        <p:nvPicPr>
          <p:cNvPr id="15" name="Graphic 8"/>
          <p:cNvPicPr/>
          <p:nvPr/>
        </p:nvPicPr>
        <p:blipFill>
          <a:blip>
            <a:extLst>
              <a:ext uri="{96DAC541-7B7A-43D3-8B79-37D633B846F1}">
                <asvg:svgBlip xmlns:asvg="http://schemas.microsoft.com/office/drawing/2016/SVG/main" r:embed="rId8"/>
              </a:ext>
            </a:extLst>
          </a:blip>
          <a:stretch>
            <a:fillRect/>
          </a:stretch>
        </p:blipFill>
        <p:spPr>
          <a:xfrm>
            <a:off x="9532966" y="2003165"/>
            <a:ext cx="723900" cy="602615"/>
          </a:xfrm>
          <a:prstGeom prst="rect">
            <a:avLst/>
          </a:prstGeom>
        </p:spPr>
      </p:pic>
      <p:pic>
        <p:nvPicPr>
          <p:cNvPr id="17" name="Graphic 10"/>
          <p:cNvPicPr/>
          <p:nvPr/>
        </p:nvPicPr>
        <p:blipFill>
          <a:blip>
            <a:extLst>
              <a:ext uri="{96DAC541-7B7A-43D3-8B79-37D633B846F1}">
                <asvg:svgBlip xmlns:asvg="http://schemas.microsoft.com/office/drawing/2016/SVG/main" r:embed="rId9"/>
              </a:ext>
            </a:extLst>
          </a:blip>
          <a:stretch>
            <a:fillRect/>
          </a:stretch>
        </p:blipFill>
        <p:spPr>
          <a:xfrm>
            <a:off x="10692910" y="3300490"/>
            <a:ext cx="953222" cy="560069"/>
          </a:xfrm>
          <a:prstGeom prst="rect">
            <a:avLst/>
          </a:prstGeom>
        </p:spPr>
      </p:pic>
      <p:pic>
        <p:nvPicPr>
          <p:cNvPr id="18" name="Graphic 9"/>
          <p:cNvPicPr/>
          <p:nvPr/>
        </p:nvPicPr>
        <p:blipFill>
          <a:blip>
            <a:extLst>
              <a:ext uri="{96DAC541-7B7A-43D3-8B79-37D633B846F1}">
                <asvg:svgBlip xmlns:asvg="http://schemas.microsoft.com/office/drawing/2016/SVG/main" r:embed="rId10"/>
              </a:ext>
            </a:extLst>
          </a:blip>
          <a:stretch>
            <a:fillRect/>
          </a:stretch>
        </p:blipFill>
        <p:spPr>
          <a:xfrm>
            <a:off x="10632844" y="4808546"/>
            <a:ext cx="653558" cy="617846"/>
          </a:xfrm>
          <a:prstGeom prst="rect">
            <a:avLst/>
          </a:prstGeom>
        </p:spPr>
      </p:pic>
      <p:pic>
        <p:nvPicPr>
          <p:cNvPr id="19" name="Picture 18"/>
          <p:cNvPicPr/>
          <p:nvPr/>
        </p:nvPicPr>
        <p:blipFill>
          <a:blip r:embed="rId11"/>
          <a:stretch>
            <a:fillRect/>
          </a:stretch>
        </p:blipFill>
        <p:spPr>
          <a:xfrm>
            <a:off x="9494866" y="5943125"/>
            <a:ext cx="800100" cy="614680"/>
          </a:xfrm>
          <a:prstGeom prst="rect">
            <a:avLst/>
          </a:prstGeom>
        </p:spPr>
      </p:pic>
    </p:spTree>
    <p:extLst>
      <p:ext uri="{BB962C8B-B14F-4D97-AF65-F5344CB8AC3E}">
        <p14:creationId xmlns:p14="http://schemas.microsoft.com/office/powerpoint/2010/main" val="536018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46437" y="247135"/>
            <a:ext cx="10515600" cy="998710"/>
          </a:xfrm>
        </p:spPr>
        <p:txBody>
          <a:bodyPr/>
          <a:lstStyle/>
          <a:p>
            <a:pPr algn="ctr"/>
            <a:r>
              <a:rPr lang="en-GB" dirty="0">
                <a:latin typeface="Comic Sans MS" panose="030F0702030302020204" pitchFamily="66" charset="0"/>
              </a:rPr>
              <a:t>Useful Nursery Information</a:t>
            </a:r>
          </a:p>
        </p:txBody>
      </p:sp>
      <p:sp>
        <p:nvSpPr>
          <p:cNvPr id="5" name="Oval Callout 4"/>
          <p:cNvSpPr/>
          <p:nvPr/>
        </p:nvSpPr>
        <p:spPr>
          <a:xfrm>
            <a:off x="423948" y="1245845"/>
            <a:ext cx="3042459" cy="1788300"/>
          </a:xfrm>
          <a:prstGeom prst="wedgeEllipseCallout">
            <a:avLst>
              <a:gd name="adj1" fmla="val -51163"/>
              <a:gd name="adj2" fmla="val 564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latin typeface="Comic Sans MS" panose="030F0702030302020204" pitchFamily="66" charset="0"/>
              </a:rPr>
              <a:t>When you arrive at nursery you will require to sign in. Sheets can be found on the table straight ahead.</a:t>
            </a:r>
          </a:p>
        </p:txBody>
      </p:sp>
      <p:sp>
        <p:nvSpPr>
          <p:cNvPr id="6" name="Rounded Rectangular Callout 5"/>
          <p:cNvSpPr/>
          <p:nvPr/>
        </p:nvSpPr>
        <p:spPr>
          <a:xfrm>
            <a:off x="3998420" y="1620984"/>
            <a:ext cx="2884517" cy="1546166"/>
          </a:xfrm>
          <a:prstGeom prst="wedgeRoundRectCallout">
            <a:avLst>
              <a:gd name="adj1" fmla="val 46514"/>
              <a:gd name="adj2" fmla="val 6550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Comic Sans MS" panose="030F0702030302020204" pitchFamily="66" charset="0"/>
              </a:rPr>
              <a:t>When you arrive at nursery your child will choose their lunch from the choices on the lunch board</a:t>
            </a:r>
          </a:p>
        </p:txBody>
      </p:sp>
      <p:sp>
        <p:nvSpPr>
          <p:cNvPr id="7" name="Oval Callout 6"/>
          <p:cNvSpPr/>
          <p:nvPr/>
        </p:nvSpPr>
        <p:spPr>
          <a:xfrm>
            <a:off x="7631084" y="1245845"/>
            <a:ext cx="3730954" cy="1696860"/>
          </a:xfrm>
          <a:prstGeom prst="wedgeEllipseCallout">
            <a:avLst>
              <a:gd name="adj1" fmla="val -51163"/>
              <a:gd name="adj2" fmla="val 564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latin typeface="Comic Sans MS" panose="030F0702030302020204" pitchFamily="66" charset="0"/>
              </a:rPr>
              <a:t>Your child has their own peg with a symbol beside their name to allow them to recognise where to hang their coat. </a:t>
            </a:r>
          </a:p>
        </p:txBody>
      </p:sp>
      <p:sp>
        <p:nvSpPr>
          <p:cNvPr id="8" name="Rounded Rectangular Callout 7"/>
          <p:cNvSpPr/>
          <p:nvPr/>
        </p:nvSpPr>
        <p:spPr>
          <a:xfrm>
            <a:off x="423948" y="3519056"/>
            <a:ext cx="3832168" cy="2665613"/>
          </a:xfrm>
          <a:prstGeom prst="wedgeRoundRectCallout">
            <a:avLst>
              <a:gd name="adj1" fmla="val 46514"/>
              <a:gd name="adj2" fmla="val 6550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Comic Sans MS" panose="030F0702030302020204" pitchFamily="66" charset="0"/>
              </a:rPr>
              <a:t>Your child will have a bag hanging on their peg with their name on it. Please provide a full change of clothes including underwear. Even if your child is toilet trained they may still participate in play which requires a full change.</a:t>
            </a:r>
          </a:p>
        </p:txBody>
      </p:sp>
      <p:sp>
        <p:nvSpPr>
          <p:cNvPr id="9" name="Oval Callout 8"/>
          <p:cNvSpPr/>
          <p:nvPr/>
        </p:nvSpPr>
        <p:spPr>
          <a:xfrm>
            <a:off x="4832389" y="3765665"/>
            <a:ext cx="3042459" cy="2180705"/>
          </a:xfrm>
          <a:prstGeom prst="wedgeEllipseCallout">
            <a:avLst>
              <a:gd name="adj1" fmla="val -51163"/>
              <a:gd name="adj2" fmla="val 5647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bg1"/>
                </a:solidFill>
                <a:latin typeface="Comic Sans MS" panose="030F0702030302020204" pitchFamily="66" charset="0"/>
              </a:rPr>
              <a:t>Please bring indoor shoes to nursery for your child to change into on arrival.</a:t>
            </a:r>
          </a:p>
        </p:txBody>
      </p:sp>
      <p:sp>
        <p:nvSpPr>
          <p:cNvPr id="10" name="Rounded Rectangular Callout 9"/>
          <p:cNvSpPr/>
          <p:nvPr/>
        </p:nvSpPr>
        <p:spPr>
          <a:xfrm>
            <a:off x="8246225" y="3848793"/>
            <a:ext cx="3419302" cy="2180705"/>
          </a:xfrm>
          <a:prstGeom prst="wedgeRoundRectCallout">
            <a:avLst>
              <a:gd name="adj1" fmla="val 46514"/>
              <a:gd name="adj2" fmla="val 65507"/>
              <a:gd name="adj3" fmla="val 1666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Comic Sans MS" panose="030F0702030302020204" pitchFamily="66" charset="0"/>
              </a:rPr>
              <a:t>If your child requires nappies or pull-ups, please provide a stock of these along with wipes to be kept in the nursery. </a:t>
            </a:r>
          </a:p>
        </p:txBody>
      </p:sp>
    </p:spTree>
    <p:extLst>
      <p:ext uri="{BB962C8B-B14F-4D97-AF65-F5344CB8AC3E}">
        <p14:creationId xmlns:p14="http://schemas.microsoft.com/office/powerpoint/2010/main" val="26233549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a:latin typeface="Comic Sans MS" panose="030F0702030302020204" pitchFamily="66" charset="0"/>
              </a:rPr>
              <a:t>Meals &amp; Snacks </a:t>
            </a:r>
          </a:p>
        </p:txBody>
      </p:sp>
      <p:sp>
        <p:nvSpPr>
          <p:cNvPr id="3" name="Content Placeholder 2"/>
          <p:cNvSpPr>
            <a:spLocks noGrp="1"/>
          </p:cNvSpPr>
          <p:nvPr>
            <p:ph idx="1"/>
          </p:nvPr>
        </p:nvSpPr>
        <p:spPr/>
        <p:txBody>
          <a:bodyPr>
            <a:normAutofit fontScale="55000" lnSpcReduction="20000"/>
          </a:bodyPr>
          <a:lstStyle/>
          <a:p>
            <a:pPr marL="0" indent="0">
              <a:buNone/>
            </a:pPr>
            <a:r>
              <a:rPr lang="en-GB" b="1" u="sng" dirty="0">
                <a:latin typeface="Comic Sans MS" panose="030F0702030302020204" pitchFamily="66" charset="0"/>
              </a:rPr>
              <a:t>Snack/Lunch</a:t>
            </a:r>
          </a:p>
          <a:p>
            <a:pPr marL="0" indent="0">
              <a:buNone/>
            </a:pPr>
            <a:endParaRPr lang="en-GB" dirty="0">
              <a:latin typeface="Comic Sans MS" panose="030F0702030302020204" pitchFamily="66" charset="0"/>
            </a:endParaRPr>
          </a:p>
          <a:p>
            <a:pPr>
              <a:lnSpc>
                <a:spcPct val="120000"/>
              </a:lnSpc>
            </a:pPr>
            <a:r>
              <a:rPr lang="en-GB" dirty="0">
                <a:latin typeface="Comic Sans MS" panose="030F0702030302020204" pitchFamily="66" charset="0"/>
              </a:rPr>
              <a:t>Every child will be provided daily with a hot/cold lunch option, soup and a piece of fruit, free of charge. Milk, water is also included. </a:t>
            </a:r>
          </a:p>
          <a:p>
            <a:pPr>
              <a:lnSpc>
                <a:spcPct val="120000"/>
              </a:lnSpc>
            </a:pPr>
            <a:r>
              <a:rPr lang="en-GB" dirty="0">
                <a:latin typeface="Comic Sans MS" panose="030F0702030302020204" pitchFamily="66" charset="0"/>
              </a:rPr>
              <a:t>We provide a rolling lunch over two sittings where children choose when to access lunch. We hope that children continue to enjoy a sociable lunch with their friends, reinforce good hygiene practices and have opportunity to try new foods. </a:t>
            </a:r>
          </a:p>
          <a:p>
            <a:pPr>
              <a:lnSpc>
                <a:spcPct val="120000"/>
              </a:lnSpc>
            </a:pPr>
            <a:r>
              <a:rPr lang="en-GB" dirty="0">
                <a:latin typeface="Comic Sans MS" panose="030F0702030302020204" pitchFamily="66" charset="0"/>
              </a:rPr>
              <a:t>The lunches will be served in the playroom and this will provide less                                                      interruptions to children’s learning.</a:t>
            </a:r>
          </a:p>
          <a:p>
            <a:pPr>
              <a:lnSpc>
                <a:spcPct val="120000"/>
              </a:lnSpc>
            </a:pPr>
            <a:r>
              <a:rPr lang="en-GB" dirty="0">
                <a:latin typeface="Comic Sans MS" panose="030F0702030302020204" pitchFamily="66" charset="0"/>
              </a:rPr>
              <a:t>You will be provided with our lunch menu prior to your child staying for lunch.</a:t>
            </a:r>
          </a:p>
          <a:p>
            <a:pPr>
              <a:lnSpc>
                <a:spcPct val="120000"/>
              </a:lnSpc>
            </a:pPr>
            <a:r>
              <a:rPr lang="en-GB" dirty="0">
                <a:latin typeface="Comic Sans MS" panose="030F0702030302020204" pitchFamily="66" charset="0"/>
              </a:rPr>
              <a:t>Healthy snacks will also be provided in the morning and afternoon. If you wish				 for your child to bring their own packed lunch with them please read our Oral 			           Health Leaflet to help us promote healthy eating for children. No drinks are 			         required as part of a packed lunch. We ask that parents and carers are mindful 			   of healthy food options.</a:t>
            </a:r>
          </a:p>
          <a:p>
            <a:endParaRPr lang="en-GB" dirty="0">
              <a:latin typeface="Comic Sans MS" panose="030F0702030302020204" pitchFamily="66"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34252" y="3861572"/>
            <a:ext cx="3087188" cy="2315391"/>
          </a:xfrm>
          <a:prstGeom prst="rect">
            <a:avLst/>
          </a:prstGeom>
        </p:spPr>
      </p:pic>
    </p:spTree>
    <p:extLst>
      <p:ext uri="{BB962C8B-B14F-4D97-AF65-F5344CB8AC3E}">
        <p14:creationId xmlns:p14="http://schemas.microsoft.com/office/powerpoint/2010/main" val="23848246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60459" y="403554"/>
            <a:ext cx="6096000" cy="2129109"/>
          </a:xfrm>
          <a:prstGeom prst="rect">
            <a:avLst/>
          </a:prstGeom>
        </p:spPr>
        <p:txBody>
          <a:bodyPr>
            <a:spAutoFit/>
          </a:bodyPr>
          <a:lstStyle/>
          <a:p>
            <a:pPr algn="ctr">
              <a:lnSpc>
                <a:spcPct val="107000"/>
              </a:lnSpc>
              <a:spcAft>
                <a:spcPts val="800"/>
              </a:spcAft>
            </a:pPr>
            <a:r>
              <a:rPr lang="en-GB" sz="1400" b="1" dirty="0">
                <a:latin typeface="Comic Sans MS" panose="030F0702030302020204" pitchFamily="66" charset="0"/>
                <a:ea typeface="Calibri" panose="020F0502020204030204" pitchFamily="34" charset="0"/>
                <a:cs typeface="Times New Roman" panose="02020603050405020304" pitchFamily="18" charset="0"/>
              </a:rPr>
              <a:t>Healthy Packed Lunch Guidance</a:t>
            </a:r>
            <a:endParaRPr lang="en-GB" sz="1400" dirty="0">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800"/>
              </a:spcAft>
            </a:pPr>
            <a:r>
              <a:rPr lang="en-GB" sz="1400" b="1" u="sng" dirty="0">
                <a:latin typeface="Comic Sans MS" panose="030F0702030302020204" pitchFamily="66" charset="0"/>
                <a:ea typeface="Calibri" panose="020F0502020204030204" pitchFamily="34" charset="0"/>
                <a:cs typeface="Times New Roman" panose="02020603050405020304" pitchFamily="18" charset="0"/>
              </a:rPr>
              <a:t>Why have packed lunch guidance? </a:t>
            </a:r>
            <a:endParaRPr lang="en-GB" sz="1400" dirty="0">
              <a:latin typeface="Comic Sans MS" panose="030F0702030302020204" pitchFamily="66" charset="0"/>
              <a:ea typeface="Calibri" panose="020F0502020204030204" pitchFamily="34" charset="0"/>
              <a:cs typeface="Times New Roman" panose="02020603050405020304" pitchFamily="18" charset="0"/>
            </a:endParaRPr>
          </a:p>
          <a:p>
            <a:pPr algn="ctr">
              <a:lnSpc>
                <a:spcPct val="107000"/>
              </a:lnSpc>
              <a:spcAft>
                <a:spcPts val="800"/>
              </a:spcAft>
            </a:pPr>
            <a:r>
              <a:rPr lang="en-GB" sz="1400" dirty="0">
                <a:latin typeface="Comic Sans MS" panose="030F0702030302020204" pitchFamily="66" charset="0"/>
                <a:ea typeface="Calibri" panose="020F0502020204030204" pitchFamily="34" charset="0"/>
                <a:cs typeface="Times New Roman" panose="02020603050405020304" pitchFamily="18" charset="0"/>
              </a:rPr>
              <a:t>As a healthy eating nursery we encourage good eating habits for our children and provide guidance to support children making healthy choices. All our snack menus are created to ensure a healthy balance across the week. This guidance has been produced to guide parents, carers and children about what choices should be made for healthy packed lunches. </a:t>
            </a:r>
          </a:p>
        </p:txBody>
      </p:sp>
      <p:pic>
        <p:nvPicPr>
          <p:cNvPr id="8" name="Picture 7" descr="Criticism over Eatwell Plate amid calls for low carb approach - The  Diabetes Times">
            <a:hlinkClick r:id="rId2" tgtFrame="&quot;_blank&quot;"/>
          </p:cNvPr>
          <p:cNvPicPr/>
          <p:nvPr/>
        </p:nvPicPr>
        <p:blipFill>
          <a:blip r:embed="rId3">
            <a:extLst>
              <a:ext uri="{28A0092B-C50C-407E-A947-70E740481C1C}">
                <a14:useLocalDpi xmlns:a14="http://schemas.microsoft.com/office/drawing/2010/main" val="0"/>
              </a:ext>
            </a:extLst>
          </a:blip>
          <a:srcRect/>
          <a:stretch>
            <a:fillRect/>
          </a:stretch>
        </p:blipFill>
        <p:spPr bwMode="auto">
          <a:xfrm>
            <a:off x="7649155" y="178373"/>
            <a:ext cx="3904724" cy="2731804"/>
          </a:xfrm>
          <a:prstGeom prst="rect">
            <a:avLst/>
          </a:prstGeom>
          <a:noFill/>
          <a:ln>
            <a:noFill/>
          </a:ln>
        </p:spPr>
      </p:pic>
      <p:sp>
        <p:nvSpPr>
          <p:cNvPr id="9" name="Rectangle 8"/>
          <p:cNvSpPr/>
          <p:nvPr/>
        </p:nvSpPr>
        <p:spPr>
          <a:xfrm>
            <a:off x="360459" y="2910177"/>
            <a:ext cx="11312690" cy="3909725"/>
          </a:xfrm>
          <a:prstGeom prst="rect">
            <a:avLst/>
          </a:prstGeom>
        </p:spPr>
        <p:txBody>
          <a:bodyPr wrap="square">
            <a:spAutoFit/>
          </a:bodyPr>
          <a:lstStyle/>
          <a:p>
            <a:pPr>
              <a:lnSpc>
                <a:spcPct val="107000"/>
              </a:lnSpc>
              <a:spcAft>
                <a:spcPts val="800"/>
              </a:spcAft>
            </a:pPr>
            <a:r>
              <a:rPr lang="en-GB" sz="1400" dirty="0">
                <a:latin typeface="Comic Sans MS" panose="030F0702030302020204" pitchFamily="66" charset="0"/>
                <a:ea typeface="Calibri" panose="020F0502020204030204" pitchFamily="34" charset="0"/>
                <a:cs typeface="Times New Roman" panose="02020603050405020304" pitchFamily="18" charset="0"/>
              </a:rPr>
              <a:t>A healthy lunch gives children the energy they need to learn an play for the rest of the day.</a:t>
            </a:r>
          </a:p>
          <a:p>
            <a:pPr>
              <a:lnSpc>
                <a:spcPct val="107000"/>
              </a:lnSpc>
              <a:spcAft>
                <a:spcPts val="800"/>
              </a:spcAft>
            </a:pPr>
            <a:r>
              <a:rPr lang="en-GB" sz="1400" dirty="0">
                <a:solidFill>
                  <a:srgbClr val="FF0000"/>
                </a:solidFill>
                <a:latin typeface="Comic Sans MS" panose="030F0702030302020204" pitchFamily="66" charset="0"/>
                <a:ea typeface="Calibri" panose="020F0502020204030204" pitchFamily="34" charset="0"/>
                <a:cs typeface="Times New Roman" panose="02020603050405020304" pitchFamily="18" charset="0"/>
              </a:rPr>
              <a:t>PLEASE ENSURE THAT GRAPES ARE CUT IN HALF LENGTHWISE TO AVOID CHOKING!</a:t>
            </a:r>
            <a:endParaRPr lang="en-GB" sz="1400" dirty="0">
              <a:latin typeface="Comic Sans MS" panose="030F0702030302020204" pitchFamily="66" charset="0"/>
              <a:ea typeface="Calibri" panose="020F0502020204030204" pitchFamily="34" charset="0"/>
              <a:cs typeface="Times New Roman" panose="02020603050405020304" pitchFamily="18" charset="0"/>
            </a:endParaRPr>
          </a:p>
          <a:p>
            <a:pPr>
              <a:lnSpc>
                <a:spcPct val="107000"/>
              </a:lnSpc>
              <a:spcAft>
                <a:spcPts val="800"/>
              </a:spcAft>
            </a:pPr>
            <a:r>
              <a:rPr lang="en-GB" sz="1400" b="1" u="sng" dirty="0">
                <a:latin typeface="Comic Sans MS" panose="030F0702030302020204" pitchFamily="66" charset="0"/>
                <a:ea typeface="Calibri" panose="020F0502020204030204" pitchFamily="34" charset="0"/>
                <a:cs typeface="Times New Roman" panose="02020603050405020304" pitchFamily="18" charset="0"/>
              </a:rPr>
              <a:t>Packed Lunch Advice for Parents/Carers</a:t>
            </a:r>
          </a:p>
          <a:p>
            <a:pPr>
              <a:lnSpc>
                <a:spcPct val="107000"/>
              </a:lnSpc>
              <a:spcAft>
                <a:spcPts val="800"/>
              </a:spcAft>
            </a:pPr>
            <a:r>
              <a:rPr lang="en-GB" sz="1400" dirty="0">
                <a:latin typeface="Comic Sans MS" panose="030F0702030302020204" pitchFamily="66" charset="0"/>
                <a:ea typeface="Calibri" panose="020F0502020204030204" pitchFamily="34" charset="0"/>
                <a:cs typeface="Times New Roman" panose="02020603050405020304" pitchFamily="18" charset="0"/>
              </a:rPr>
              <a:t>If your child brings a packed lunch to nursery, try to avoid putting in crisps, processed cakes, biscuits and sugary drinks. These tend to be high in sugar, fat and salt, low in essential nutrients and can; </a:t>
            </a:r>
          </a:p>
          <a:p>
            <a:pPr marL="285750" indent="-285750">
              <a:lnSpc>
                <a:spcPct val="107000"/>
              </a:lnSpc>
              <a:spcAft>
                <a:spcPts val="800"/>
              </a:spcAft>
              <a:buFont typeface="Arial" panose="020B0604020202020204" pitchFamily="34" charset="0"/>
              <a:buChar char="•"/>
            </a:pPr>
            <a:r>
              <a:rPr lang="en-GB" sz="1400" dirty="0">
                <a:latin typeface="Comic Sans MS" panose="030F0702030302020204" pitchFamily="66" charset="0"/>
                <a:ea typeface="Calibri" panose="020F0502020204030204" pitchFamily="34" charset="0"/>
                <a:cs typeface="Times New Roman" panose="02020603050405020304" pitchFamily="18" charset="0"/>
              </a:rPr>
              <a:t>Increase the risk of tooth decay </a:t>
            </a:r>
          </a:p>
          <a:p>
            <a:pPr marL="285750" indent="-285750">
              <a:lnSpc>
                <a:spcPct val="107000"/>
              </a:lnSpc>
              <a:spcAft>
                <a:spcPts val="800"/>
              </a:spcAft>
              <a:buFont typeface="Arial" panose="020B0604020202020204" pitchFamily="34" charset="0"/>
              <a:buChar char="•"/>
            </a:pPr>
            <a:r>
              <a:rPr lang="en-GB" sz="1400" dirty="0">
                <a:latin typeface="Comic Sans MS" panose="030F0702030302020204" pitchFamily="66" charset="0"/>
                <a:ea typeface="Calibri" panose="020F0502020204030204" pitchFamily="34" charset="0"/>
                <a:cs typeface="Times New Roman" panose="02020603050405020304" pitchFamily="18" charset="0"/>
              </a:rPr>
              <a:t>Lead to excess weight gain </a:t>
            </a:r>
          </a:p>
          <a:p>
            <a:pPr marL="285750" indent="-285750">
              <a:lnSpc>
                <a:spcPct val="107000"/>
              </a:lnSpc>
              <a:spcAft>
                <a:spcPts val="800"/>
              </a:spcAft>
              <a:buFont typeface="Arial" panose="020B0604020202020204" pitchFamily="34" charset="0"/>
              <a:buChar char="•"/>
            </a:pPr>
            <a:r>
              <a:rPr lang="en-GB" sz="1400" dirty="0">
                <a:latin typeface="Comic Sans MS" panose="030F0702030302020204" pitchFamily="66" charset="0"/>
                <a:ea typeface="Calibri" panose="020F0502020204030204" pitchFamily="34" charset="0"/>
                <a:cs typeface="Times New Roman" panose="02020603050405020304" pitchFamily="18" charset="0"/>
              </a:rPr>
              <a:t>Reduce concentration levels in the afternoon</a:t>
            </a:r>
          </a:p>
          <a:p>
            <a:pPr marL="285750" indent="-285750">
              <a:lnSpc>
                <a:spcPct val="107000"/>
              </a:lnSpc>
              <a:spcAft>
                <a:spcPts val="800"/>
              </a:spcAft>
              <a:buFont typeface="Arial" panose="020B0604020202020204" pitchFamily="34" charset="0"/>
              <a:buChar char="•"/>
            </a:pPr>
            <a:r>
              <a:rPr lang="en-GB" sz="1400" dirty="0">
                <a:latin typeface="Comic Sans MS" panose="030F0702030302020204" pitchFamily="66" charset="0"/>
              </a:rPr>
              <a:t>Small changes often lead to big improvements and are more likely to be accepted by the whole family. </a:t>
            </a:r>
          </a:p>
          <a:p>
            <a:pPr>
              <a:lnSpc>
                <a:spcPct val="107000"/>
              </a:lnSpc>
              <a:spcAft>
                <a:spcPts val="800"/>
              </a:spcAft>
            </a:pPr>
            <a:r>
              <a:rPr lang="en-GB" sz="1400" dirty="0">
                <a:latin typeface="Comic Sans MS" panose="030F0702030302020204" pitchFamily="66" charset="0"/>
              </a:rPr>
              <a:t>Buying smaller portion sizes (</a:t>
            </a:r>
            <a:r>
              <a:rPr lang="en-GB" sz="1400" dirty="0" err="1">
                <a:latin typeface="Comic Sans MS" panose="030F0702030302020204" pitchFamily="66" charset="0"/>
              </a:rPr>
              <a:t>eg</a:t>
            </a:r>
            <a:r>
              <a:rPr lang="en-GB" sz="1400" dirty="0">
                <a:latin typeface="Comic Sans MS" panose="030F0702030302020204" pitchFamily="66" charset="0"/>
              </a:rPr>
              <a:t> snack size) or plainer alternatives can get things moving in the right direction. Visit www.nhs.uk/change4life for more practical, realistic tips to improve daily diet and activity routines. You may wish to provide your child with hot soup </a:t>
            </a:r>
            <a:r>
              <a:rPr lang="en-GB" sz="1400" dirty="0" err="1">
                <a:latin typeface="Comic Sans MS" panose="030F0702030302020204" pitchFamily="66" charset="0"/>
              </a:rPr>
              <a:t>etc</a:t>
            </a:r>
            <a:r>
              <a:rPr lang="en-GB" sz="1400" dirty="0">
                <a:latin typeface="Comic Sans MS" panose="030F0702030302020204" pitchFamily="66" charset="0"/>
              </a:rPr>
              <a:t> in a flask. We cannot reheat soup </a:t>
            </a:r>
            <a:r>
              <a:rPr lang="en-GB" sz="1400" dirty="0" err="1">
                <a:latin typeface="Comic Sans MS" panose="030F0702030302020204" pitchFamily="66" charset="0"/>
              </a:rPr>
              <a:t>etc</a:t>
            </a:r>
            <a:r>
              <a:rPr lang="en-GB" sz="1400" dirty="0">
                <a:latin typeface="Comic Sans MS" panose="030F0702030302020204" pitchFamily="66" charset="0"/>
              </a:rPr>
              <a:t> but if it is in a flask this will be of an adequate temperature at lunchtime.</a:t>
            </a:r>
          </a:p>
        </p:txBody>
      </p:sp>
      <p:pic>
        <p:nvPicPr>
          <p:cNvPr id="13" name="Picture 12" descr="C:\Users\DLSorley001\AppData\Local\Microsoft\Windows\INetCache\Content.MSO\D16AC8DB.tmp"/>
          <p:cNvPicPr/>
          <p:nvPr/>
        </p:nvPicPr>
        <p:blipFill>
          <a:blip r:embed="rId4">
            <a:extLst>
              <a:ext uri="{28A0092B-C50C-407E-A947-70E740481C1C}">
                <a14:useLocalDpi xmlns:a14="http://schemas.microsoft.com/office/drawing/2010/main" val="0"/>
              </a:ext>
            </a:extLst>
          </a:blip>
          <a:srcRect/>
          <a:stretch>
            <a:fillRect/>
          </a:stretch>
        </p:blipFill>
        <p:spPr bwMode="auto">
          <a:xfrm>
            <a:off x="9843825" y="4570868"/>
            <a:ext cx="1346200" cy="1167130"/>
          </a:xfrm>
          <a:prstGeom prst="rect">
            <a:avLst/>
          </a:prstGeom>
          <a:noFill/>
          <a:ln>
            <a:noFill/>
          </a:ln>
        </p:spPr>
      </p:pic>
    </p:spTree>
    <p:extLst>
      <p:ext uri="{BB962C8B-B14F-4D97-AF65-F5344CB8AC3E}">
        <p14:creationId xmlns:p14="http://schemas.microsoft.com/office/powerpoint/2010/main" val="244610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46437" y="247135"/>
            <a:ext cx="10515600" cy="998710"/>
          </a:xfrm>
        </p:spPr>
        <p:txBody>
          <a:bodyPr/>
          <a:lstStyle/>
          <a:p>
            <a:pPr algn="ctr"/>
            <a:r>
              <a:rPr lang="en-GB" dirty="0">
                <a:latin typeface="Comic Sans MS" panose="030F0702030302020204" pitchFamily="66" charset="0"/>
              </a:rPr>
              <a:t>Our Play and Learning</a:t>
            </a:r>
          </a:p>
        </p:txBody>
      </p:sp>
      <p:sp>
        <p:nvSpPr>
          <p:cNvPr id="4" name="Content Placeholder 3"/>
          <p:cNvSpPr>
            <a:spLocks noGrp="1"/>
          </p:cNvSpPr>
          <p:nvPr>
            <p:ph idx="1"/>
          </p:nvPr>
        </p:nvSpPr>
        <p:spPr>
          <a:xfrm>
            <a:off x="538865" y="1100688"/>
            <a:ext cx="11130743" cy="5239910"/>
          </a:xfrm>
        </p:spPr>
        <p:txBody>
          <a:bodyPr>
            <a:normAutofit fontScale="77500" lnSpcReduction="20000"/>
          </a:bodyPr>
          <a:lstStyle/>
          <a:p>
            <a:pPr marL="0" indent="0">
              <a:lnSpc>
                <a:spcPct val="120000"/>
              </a:lnSpc>
              <a:buNone/>
            </a:pPr>
            <a:r>
              <a:rPr lang="en-GB" dirty="0">
                <a:latin typeface="Comic Sans MS" panose="030F0702030302020204" pitchFamily="66" charset="0"/>
              </a:rPr>
              <a:t>		A Curriculum for Excellence by Education Scotland is the document 		we use to track your child’s development and plan possible next steps 		of learning.  Nursery children access early level which then 			transitions to Primary 1 ensuring progression &amp; continuity in your 		child’s learning journey. The Curriculum is split in to eight subject 		areas … Maths &amp; Numeracy, English &amp; Literacy, Health &amp; Wellbeing, 		Science, Technology, Religious &amp; Moral, Expressive Arts and Social 		Studies. 		 </a:t>
            </a:r>
          </a:p>
          <a:p>
            <a:pPr marL="0" indent="0">
              <a:lnSpc>
                <a:spcPct val="120000"/>
              </a:lnSpc>
              <a:buNone/>
            </a:pPr>
            <a:r>
              <a:rPr lang="en-GB" dirty="0">
                <a:latin typeface="Comic Sans MS" panose="030F0702030302020204" pitchFamily="66" charset="0"/>
              </a:rPr>
              <a:t>Staff are skilled to encourage children to find their own interests and engage in play initiated by the child. We are responsive to their needs and often ‘plan in the moment’. Children are more inclined to show high levels of engagement when they are able to explore their own interests within an enabling environment. </a:t>
            </a:r>
          </a:p>
          <a:p>
            <a:pPr marL="0" indent="0">
              <a:lnSpc>
                <a:spcPct val="120000"/>
              </a:lnSpc>
              <a:buNone/>
            </a:pPr>
            <a:r>
              <a:rPr lang="en-GB" dirty="0">
                <a:latin typeface="Comic Sans MS" panose="030F0702030302020204" pitchFamily="66" charset="0"/>
              </a:rPr>
              <a:t>We aim to keep parents/carers actively involved through ‘Stay and Play’ which runs throughout the term.   </a:t>
            </a:r>
            <a:endParaRPr lang="en-GB" dirty="0"/>
          </a:p>
        </p:txBody>
      </p:sp>
      <p:pic>
        <p:nvPicPr>
          <p:cNvPr id="2" name="Picture 1"/>
          <p:cNvPicPr>
            <a:picLocks noChangeAspect="1"/>
          </p:cNvPicPr>
          <p:nvPr/>
        </p:nvPicPr>
        <p:blipFill rotWithShape="1">
          <a:blip r:embed="rId2"/>
          <a:srcRect l="11214" t="24413" r="33658" b="30508"/>
          <a:stretch/>
        </p:blipFill>
        <p:spPr>
          <a:xfrm>
            <a:off x="538865" y="1112314"/>
            <a:ext cx="1806980" cy="2629008"/>
          </a:xfrm>
          <a:prstGeom prst="rect">
            <a:avLst/>
          </a:prstGeom>
        </p:spPr>
      </p:pic>
    </p:spTree>
    <p:extLst>
      <p:ext uri="{BB962C8B-B14F-4D97-AF65-F5344CB8AC3E}">
        <p14:creationId xmlns:p14="http://schemas.microsoft.com/office/powerpoint/2010/main" val="251343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46437" y="247135"/>
            <a:ext cx="10515600" cy="998710"/>
          </a:xfrm>
        </p:spPr>
        <p:txBody>
          <a:bodyPr/>
          <a:lstStyle/>
          <a:p>
            <a:pPr algn="ctr"/>
            <a:r>
              <a:rPr lang="en-GB" dirty="0">
                <a:latin typeface="Comic Sans MS" panose="030F0702030302020204" pitchFamily="66" charset="0"/>
              </a:rPr>
              <a:t>Learning Journals </a:t>
            </a:r>
          </a:p>
        </p:txBody>
      </p:sp>
      <p:sp>
        <p:nvSpPr>
          <p:cNvPr id="4" name="Content Placeholder 3"/>
          <p:cNvSpPr>
            <a:spLocks noGrp="1"/>
          </p:cNvSpPr>
          <p:nvPr>
            <p:ph idx="1"/>
          </p:nvPr>
        </p:nvSpPr>
        <p:spPr>
          <a:xfrm>
            <a:off x="357446" y="1245845"/>
            <a:ext cx="11463251" cy="5239910"/>
          </a:xfrm>
        </p:spPr>
        <p:txBody>
          <a:bodyPr>
            <a:normAutofit fontScale="92500" lnSpcReduction="10000"/>
          </a:bodyPr>
          <a:lstStyle/>
          <a:p>
            <a:pPr marL="0" indent="0">
              <a:lnSpc>
                <a:spcPct val="120000"/>
              </a:lnSpc>
              <a:buNone/>
            </a:pPr>
            <a:r>
              <a:rPr lang="en-GB" sz="1800" dirty="0">
                <a:latin typeface="Comic Sans MS" panose="030F0702030302020204" pitchFamily="66" charset="0"/>
              </a:rPr>
              <a:t>Learning Journals is a tool for your nursery to be able to record significant learning for your child and enable you to see what they have been doing. For you, this means you can log in to your profile and see these events and comment and contribute. </a:t>
            </a:r>
            <a:br>
              <a:rPr lang="en-GB" sz="1800" dirty="0">
                <a:latin typeface="Comic Sans MS" panose="030F0702030302020204" pitchFamily="66" charset="0"/>
              </a:rPr>
            </a:br>
            <a:r>
              <a:rPr lang="en-GB" sz="1800" dirty="0">
                <a:latin typeface="Comic Sans MS" panose="030F0702030302020204" pitchFamily="66" charset="0"/>
              </a:rPr>
              <a:t>You can access your child’s profile in 2 ways </a:t>
            </a:r>
          </a:p>
          <a:p>
            <a:pPr>
              <a:lnSpc>
                <a:spcPct val="120000"/>
              </a:lnSpc>
            </a:pPr>
            <a:r>
              <a:rPr lang="en-GB" sz="1800" dirty="0">
                <a:latin typeface="Comic Sans MS" panose="030F0702030302020204" pitchFamily="66" charset="0"/>
              </a:rPr>
              <a:t>using the website from an internet browser </a:t>
            </a:r>
            <a:r>
              <a:rPr lang="en-GB" sz="1800" dirty="0">
                <a:latin typeface="Comic Sans MS" panose="030F0702030302020204" pitchFamily="66" charset="0"/>
                <a:hlinkClick r:id="rId2"/>
              </a:rPr>
              <a:t>https://parentzone.yourlearningjournals.co.uk/</a:t>
            </a:r>
            <a:r>
              <a:rPr lang="en-GB" sz="1800" dirty="0">
                <a:latin typeface="Comic Sans MS" panose="030F0702030302020204" pitchFamily="66" charset="0"/>
              </a:rPr>
              <a:t> </a:t>
            </a:r>
          </a:p>
          <a:p>
            <a:pPr>
              <a:lnSpc>
                <a:spcPct val="120000"/>
              </a:lnSpc>
            </a:pPr>
            <a:r>
              <a:rPr lang="en-GB" sz="1800" dirty="0">
                <a:latin typeface="Comic Sans MS" panose="030F0702030302020204" pitchFamily="66" charset="0"/>
              </a:rPr>
              <a:t>Through the Parent app which is free to download from the Apple </a:t>
            </a:r>
            <a:r>
              <a:rPr lang="en-GB" sz="1800" dirty="0" err="1">
                <a:latin typeface="Comic Sans MS" panose="030F0702030302020204" pitchFamily="66" charset="0"/>
              </a:rPr>
              <a:t>Appstore</a:t>
            </a:r>
            <a:r>
              <a:rPr lang="en-GB" sz="1800" dirty="0">
                <a:latin typeface="Comic Sans MS" panose="030F0702030302020204" pitchFamily="66" charset="0"/>
              </a:rPr>
              <a:t> or google Play Store (search Learning Journals for Parents).</a:t>
            </a:r>
            <a:endParaRPr lang="en-GB" sz="2100" dirty="0">
              <a:latin typeface="Comic Sans MS" panose="030F0702030302020204" pitchFamily="66" charset="0"/>
            </a:endParaRPr>
          </a:p>
          <a:p>
            <a:pPr marL="0" indent="0">
              <a:lnSpc>
                <a:spcPct val="110000"/>
              </a:lnSpc>
              <a:buNone/>
            </a:pPr>
            <a:r>
              <a:rPr lang="en-GB" sz="2100" u="sng" dirty="0">
                <a:latin typeface="Comic Sans MS" panose="030F0702030302020204" pitchFamily="66" charset="0"/>
              </a:rPr>
              <a:t>Observations</a:t>
            </a:r>
          </a:p>
          <a:p>
            <a:pPr marL="0" indent="0">
              <a:lnSpc>
                <a:spcPct val="110000"/>
              </a:lnSpc>
              <a:buNone/>
            </a:pPr>
            <a:r>
              <a:rPr lang="en-GB" sz="2100" dirty="0">
                <a:latin typeface="Comic Sans MS" panose="030F0702030302020204" pitchFamily="66" charset="0"/>
              </a:rPr>
              <a:t>Observations are a record of significant learning linked to curriculums and frameworks. These are what the staff use to evidence progress and development. You can click on the Learning Outcomes tab of each observation to see which outcomes have been experienced in the observation. </a:t>
            </a:r>
          </a:p>
          <a:p>
            <a:pPr marL="0" indent="0">
              <a:lnSpc>
                <a:spcPct val="110000"/>
              </a:lnSpc>
              <a:buNone/>
            </a:pPr>
            <a:r>
              <a:rPr lang="en-GB" sz="2100" u="sng" dirty="0">
                <a:latin typeface="Comic Sans MS" panose="030F0702030302020204" pitchFamily="66" charset="0"/>
              </a:rPr>
              <a:t>Stories </a:t>
            </a:r>
            <a:br>
              <a:rPr lang="en-GB" sz="2100" dirty="0">
                <a:latin typeface="Comic Sans MS" panose="030F0702030302020204" pitchFamily="66" charset="0"/>
              </a:rPr>
            </a:br>
            <a:r>
              <a:rPr lang="en-GB" sz="2100" dirty="0" err="1">
                <a:latin typeface="Comic Sans MS" panose="030F0702030302020204" pitchFamily="66" charset="0"/>
              </a:rPr>
              <a:t>Stories</a:t>
            </a:r>
            <a:r>
              <a:rPr lang="en-GB" sz="2100" dirty="0">
                <a:latin typeface="Comic Sans MS" panose="030F0702030302020204" pitchFamily="66" charset="0"/>
              </a:rPr>
              <a:t> are a really nice way for us to share something with you. Not as comprehensive as an observation, but they share a nice moment – it might be a fun day, a birthday party, sports day or opportunity that we think you would love to hear about.</a:t>
            </a:r>
          </a:p>
        </p:txBody>
      </p:sp>
      <p:pic>
        <p:nvPicPr>
          <p:cNvPr id="2" name="Picture 1"/>
          <p:cNvPicPr>
            <a:picLocks noChangeAspect="1"/>
          </p:cNvPicPr>
          <p:nvPr/>
        </p:nvPicPr>
        <p:blipFill>
          <a:blip r:embed="rId3"/>
          <a:stretch>
            <a:fillRect/>
          </a:stretch>
        </p:blipFill>
        <p:spPr>
          <a:xfrm>
            <a:off x="453909" y="265936"/>
            <a:ext cx="1591021" cy="961107"/>
          </a:xfrm>
          <a:prstGeom prst="rect">
            <a:avLst/>
          </a:prstGeom>
        </p:spPr>
      </p:pic>
    </p:spTree>
    <p:extLst>
      <p:ext uri="{BB962C8B-B14F-4D97-AF65-F5344CB8AC3E}">
        <p14:creationId xmlns:p14="http://schemas.microsoft.com/office/powerpoint/2010/main" val="40167635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1069" y="247135"/>
            <a:ext cx="11654444" cy="998710"/>
          </a:xfrm>
        </p:spPr>
        <p:txBody>
          <a:bodyPr>
            <a:noAutofit/>
          </a:bodyPr>
          <a:lstStyle/>
          <a:p>
            <a:pPr algn="ctr"/>
            <a:r>
              <a:rPr lang="en-GB" sz="3200" dirty="0">
                <a:latin typeface="Comic Sans MS" panose="030F0702030302020204" pitchFamily="66" charset="0"/>
              </a:rPr>
              <a:t>Establishment procedures for reporting to parents/carers</a:t>
            </a:r>
          </a:p>
        </p:txBody>
      </p:sp>
      <p:sp>
        <p:nvSpPr>
          <p:cNvPr id="4" name="Content Placeholder 3"/>
          <p:cNvSpPr>
            <a:spLocks noGrp="1"/>
          </p:cNvSpPr>
          <p:nvPr>
            <p:ph idx="1"/>
          </p:nvPr>
        </p:nvSpPr>
        <p:spPr>
          <a:xfrm>
            <a:off x="856211" y="1518699"/>
            <a:ext cx="10349345" cy="5239910"/>
          </a:xfrm>
        </p:spPr>
        <p:txBody>
          <a:bodyPr>
            <a:normAutofit/>
          </a:bodyPr>
          <a:lstStyle/>
          <a:p>
            <a:pPr marL="0" indent="0" algn="just">
              <a:buNone/>
            </a:pPr>
            <a:r>
              <a:rPr lang="en-GB" sz="2200" dirty="0">
                <a:latin typeface="Comic Sans MS" panose="030F0702030302020204" pitchFamily="66" charset="0"/>
              </a:rPr>
              <a:t>At King’s Oak Nursery class, we operate a keyworker system.  We work with parents/carers to support the learning of the individual child by talking and sharing information on a daily basis.  Parents/carers are invited to work alongside keyworkers to develop their child’s personal plan. We are using Online Learning Journals to record children’s learning at nursery and share this with parents/carers. We welcome your contributions and achievements from home and we share information with parents through </a:t>
            </a:r>
            <a:r>
              <a:rPr lang="en-GB" sz="2200" dirty="0" err="1">
                <a:latin typeface="Comic Sans MS" panose="030F0702030302020204" pitchFamily="66" charset="0"/>
              </a:rPr>
              <a:t>Groupcall</a:t>
            </a:r>
            <a:r>
              <a:rPr lang="en-GB" sz="2200" dirty="0">
                <a:latin typeface="Comic Sans MS" panose="030F0702030302020204" pitchFamily="66" charset="0"/>
              </a:rPr>
              <a:t>, letters, newsletters and email.</a:t>
            </a:r>
          </a:p>
          <a:p>
            <a:pPr marL="0" indent="0" algn="just">
              <a:buNone/>
            </a:pPr>
            <a:endParaRPr lang="en-GB" sz="2200" dirty="0">
              <a:latin typeface="Comic Sans MS" panose="030F0702030302020204" pitchFamily="66" charset="0"/>
            </a:endParaRPr>
          </a:p>
          <a:p>
            <a:pPr marL="0" indent="0" algn="just">
              <a:buNone/>
            </a:pPr>
            <a:endParaRPr lang="en-GB" sz="2200" dirty="0">
              <a:latin typeface="Comic Sans MS" panose="030F0702030302020204" pitchFamily="66" charset="0"/>
            </a:endParaRPr>
          </a:p>
          <a:p>
            <a:pPr marL="0" indent="0" algn="just">
              <a:buNone/>
            </a:pPr>
            <a:endParaRPr lang="en-GB" sz="2200" dirty="0">
              <a:latin typeface="Comic Sans MS" panose="030F0702030302020204" pitchFamily="66" charset="0"/>
            </a:endParaRPr>
          </a:p>
          <a:p>
            <a:pPr marL="0" indent="0" algn="just">
              <a:buNone/>
            </a:pPr>
            <a:r>
              <a:rPr lang="en-GB" sz="2200" dirty="0">
                <a:latin typeface="Comic Sans MS" panose="030F0702030302020204" pitchFamily="66" charset="0"/>
              </a:rPr>
              <a:t>As we operate an open door policy, if you have any questions regarding your child’s learning and development please do not hesitate to contact Staci to discuss this further. </a:t>
            </a:r>
          </a:p>
          <a:p>
            <a:pPr marL="0" indent="0">
              <a:buNone/>
            </a:pPr>
            <a:endParaRPr lang="en-GB" b="1" dirty="0">
              <a:latin typeface="Comic Sans MS" panose="030F0702030302020204" pitchFamily="66" charset="0"/>
            </a:endParaRPr>
          </a:p>
          <a:p>
            <a:pPr marL="0" indent="0">
              <a:buNone/>
            </a:pPr>
            <a:endParaRPr lang="en-GB" dirty="0"/>
          </a:p>
        </p:txBody>
      </p:sp>
      <p:pic>
        <p:nvPicPr>
          <p:cNvPr id="2" name="Picture 1"/>
          <p:cNvPicPr>
            <a:picLocks noChangeAspect="1"/>
          </p:cNvPicPr>
          <p:nvPr/>
        </p:nvPicPr>
        <p:blipFill>
          <a:blip r:embed="rId2"/>
          <a:stretch>
            <a:fillRect/>
          </a:stretch>
        </p:blipFill>
        <p:spPr>
          <a:xfrm>
            <a:off x="4588626" y="3740725"/>
            <a:ext cx="2443942" cy="1472961"/>
          </a:xfrm>
          <a:prstGeom prst="rect">
            <a:avLst/>
          </a:prstGeom>
        </p:spPr>
      </p:pic>
    </p:spTree>
    <p:extLst>
      <p:ext uri="{BB962C8B-B14F-4D97-AF65-F5344CB8AC3E}">
        <p14:creationId xmlns:p14="http://schemas.microsoft.com/office/powerpoint/2010/main" val="39417784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46437" y="247135"/>
            <a:ext cx="10515600" cy="998710"/>
          </a:xfrm>
        </p:spPr>
        <p:txBody>
          <a:bodyPr/>
          <a:lstStyle/>
          <a:p>
            <a:pPr algn="ctr"/>
            <a:r>
              <a:rPr lang="en-GB" dirty="0">
                <a:latin typeface="Comic Sans MS" panose="030F0702030302020204" pitchFamily="66" charset="0"/>
              </a:rPr>
              <a:t>Equal opportunities and Social Justice</a:t>
            </a:r>
          </a:p>
        </p:txBody>
      </p:sp>
      <p:sp>
        <p:nvSpPr>
          <p:cNvPr id="4" name="Content Placeholder 3"/>
          <p:cNvSpPr>
            <a:spLocks noGrp="1"/>
          </p:cNvSpPr>
          <p:nvPr>
            <p:ph idx="1"/>
          </p:nvPr>
        </p:nvSpPr>
        <p:spPr>
          <a:xfrm>
            <a:off x="681644" y="1518699"/>
            <a:ext cx="10947862" cy="5239910"/>
          </a:xfrm>
        </p:spPr>
        <p:txBody>
          <a:bodyPr>
            <a:normAutofit/>
          </a:bodyPr>
          <a:lstStyle/>
          <a:p>
            <a:pPr marL="0" indent="0">
              <a:buNone/>
            </a:pPr>
            <a:r>
              <a:rPr lang="en-GB" sz="2400" dirty="0">
                <a:latin typeface="Comic Sans MS" panose="030F0702030302020204" pitchFamily="66" charset="0"/>
              </a:rPr>
              <a:t>“Inverclyde Education Service is committed to ensuring that no children or members of staff or service users receive less favourable treatment on any grounds including gender, race, disability, age , sexual orientation, religion or belief. We have a moral, social and legal obligation to mainstream and put equality at the heart of everything we do. We aim to promote a culture in which equality of opportunity exists for all. We are opposed to all forms of discrimination, direct or indirect, and aim to eliminate all discriminatory practices. We will ensure, that in our schools and other educational establishments equality permeates the curriculum and underpins all our policies and practices in terms of access to education. We must ensure that all our children achieve their full potential to develop physically, emotionally and academically. Finally, we believe that equality and inclusion should be a given right, where everyone is valued and treated with respect”.</a:t>
            </a:r>
            <a:endParaRPr lang="en-GB" sz="2400" b="1" dirty="0">
              <a:latin typeface="Comic Sans MS" panose="030F0702030302020204" pitchFamily="66" charset="0"/>
            </a:endParaRPr>
          </a:p>
          <a:p>
            <a:pPr marL="0" indent="0">
              <a:buNone/>
            </a:pPr>
            <a:endParaRPr lang="en-GB" b="1" dirty="0">
              <a:latin typeface="Comic Sans MS" panose="030F0702030302020204" pitchFamily="66" charset="0"/>
            </a:endParaRPr>
          </a:p>
          <a:p>
            <a:pPr marL="0" indent="0">
              <a:buNone/>
            </a:pPr>
            <a:endParaRPr lang="en-GB" dirty="0"/>
          </a:p>
        </p:txBody>
      </p:sp>
    </p:spTree>
    <p:extLst>
      <p:ext uri="{BB962C8B-B14F-4D97-AF65-F5344CB8AC3E}">
        <p14:creationId xmlns:p14="http://schemas.microsoft.com/office/powerpoint/2010/main" val="19259034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46437" y="247135"/>
            <a:ext cx="10515600" cy="998710"/>
          </a:xfrm>
        </p:spPr>
        <p:txBody>
          <a:bodyPr/>
          <a:lstStyle/>
          <a:p>
            <a:pPr algn="ctr"/>
            <a:r>
              <a:rPr lang="en-GB" dirty="0">
                <a:latin typeface="Comic Sans MS" panose="030F0702030302020204" pitchFamily="66" charset="0"/>
              </a:rPr>
              <a:t>Medical and Health Care</a:t>
            </a:r>
          </a:p>
        </p:txBody>
      </p:sp>
      <p:sp>
        <p:nvSpPr>
          <p:cNvPr id="4" name="Content Placeholder 3"/>
          <p:cNvSpPr>
            <a:spLocks noGrp="1"/>
          </p:cNvSpPr>
          <p:nvPr>
            <p:ph idx="1"/>
          </p:nvPr>
        </p:nvSpPr>
        <p:spPr>
          <a:xfrm>
            <a:off x="689957" y="1086438"/>
            <a:ext cx="11014364" cy="5239910"/>
          </a:xfrm>
        </p:spPr>
        <p:txBody>
          <a:bodyPr>
            <a:normAutofit/>
          </a:bodyPr>
          <a:lstStyle/>
          <a:p>
            <a:pPr marL="0" indent="0">
              <a:buNone/>
            </a:pPr>
            <a:r>
              <a:rPr lang="en-GB" sz="1600" dirty="0">
                <a:latin typeface="Comic Sans MS" panose="030F0702030302020204" pitchFamily="66" charset="0"/>
              </a:rPr>
              <a:t>At enrolment parents/carers are asked to give information about their child’s health.  It is important that the nursery is kept informed of any medication that your child requires or of any known illness or allergies.</a:t>
            </a:r>
            <a:r>
              <a:rPr lang="en-GB" sz="1600" b="1" dirty="0">
                <a:latin typeface="Comic Sans MS" panose="030F0702030302020204" pitchFamily="66" charset="0"/>
              </a:rPr>
              <a:t> </a:t>
            </a:r>
            <a:r>
              <a:rPr lang="en-GB" sz="1600" dirty="0">
                <a:latin typeface="Comic Sans MS" panose="030F0702030302020204" pitchFamily="66" charset="0"/>
              </a:rPr>
              <a:t>Please keep staff informed so that information can be kept up to date at all times.</a:t>
            </a:r>
          </a:p>
          <a:p>
            <a:pPr marL="0" indent="0">
              <a:buNone/>
            </a:pPr>
            <a:endParaRPr lang="en-GB" sz="1600" dirty="0">
              <a:latin typeface="Comic Sans MS" panose="030F0702030302020204" pitchFamily="66" charset="0"/>
            </a:endParaRPr>
          </a:p>
          <a:p>
            <a:pPr marL="0" indent="0">
              <a:buNone/>
            </a:pPr>
            <a:r>
              <a:rPr lang="en-GB" sz="1600" dirty="0">
                <a:latin typeface="Comic Sans MS" panose="030F0702030302020204" pitchFamily="66" charset="0"/>
              </a:rPr>
              <a:t>If your child requires medication, during his/her time at the nursery, you should discuss these requirements with Staci. You will need to fill in a form which authorises nursery staff to administer the medication to you child in line with Care Inspectorate guidance.</a:t>
            </a:r>
          </a:p>
          <a:p>
            <a:pPr marL="0" indent="0">
              <a:buNone/>
            </a:pPr>
            <a:endParaRPr lang="en-GB" sz="2000" dirty="0">
              <a:latin typeface="Comic Sans MS" panose="030F0702030302020204" pitchFamily="66" charset="0"/>
            </a:endParaRPr>
          </a:p>
          <a:p>
            <a:pPr marL="0" indent="0">
              <a:buNone/>
            </a:pPr>
            <a:r>
              <a:rPr lang="en-GB" sz="1600" dirty="0">
                <a:latin typeface="Comic Sans MS" panose="030F0702030302020204" pitchFamily="66" charset="0"/>
              </a:rPr>
              <a:t>If your child becomes ill while at the nursery we will inform you of the situation.  If we are unable                       to contact you we will contact your emergency numbers given at enrolment. It is important to keep          emergency contact information up-to-date at all times particularly if you change phone number.</a:t>
            </a:r>
          </a:p>
          <a:p>
            <a:pPr marL="0" indent="0">
              <a:buNone/>
            </a:pPr>
            <a:endParaRPr lang="en-GB" sz="1800" b="1" dirty="0">
              <a:latin typeface="Comic Sans MS" panose="030F0702030302020204" pitchFamily="66" charset="0"/>
            </a:endParaRPr>
          </a:p>
          <a:p>
            <a:pPr marL="0" indent="0">
              <a:buNone/>
            </a:pPr>
            <a:r>
              <a:rPr lang="en-GB" sz="1600" dirty="0">
                <a:latin typeface="Comic Sans MS" panose="030F0702030302020204" pitchFamily="66" charset="0"/>
              </a:rPr>
              <a:t>If your child has a minor accident while at nursery, the incident will be dealt with and recorded.  We will inform you at the time, if necessary, or when you collect your child.</a:t>
            </a:r>
          </a:p>
          <a:p>
            <a:pPr marL="0" indent="0">
              <a:buNone/>
            </a:pPr>
            <a:r>
              <a:rPr lang="en-GB" sz="1600" dirty="0">
                <a:latin typeface="Comic Sans MS" panose="030F0702030302020204" pitchFamily="66" charset="0"/>
              </a:rPr>
              <a:t>		There are qualified first aid workers within the nursery. If at any time your child is ill with an 		infectious condition please contact the nursery for advice as to how long your child should 		remain off nursery so as to help protect other users of the nursery. </a:t>
            </a:r>
            <a:endParaRPr lang="en-GB" b="1" dirty="0">
              <a:latin typeface="Comic Sans MS" panose="030F0702030302020204" pitchFamily="66" charset="0"/>
            </a:endParaRPr>
          </a:p>
          <a:p>
            <a:pPr marL="0" indent="0">
              <a:buNone/>
            </a:pPr>
            <a:endParaRPr lang="en-GB"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t="13333" b="13333"/>
          <a:stretch/>
        </p:blipFill>
        <p:spPr>
          <a:xfrm>
            <a:off x="10255580" y="3268251"/>
            <a:ext cx="1781249" cy="1037741"/>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0634" y="5178334"/>
            <a:ext cx="1014648" cy="1014648"/>
          </a:xfrm>
          <a:prstGeom prst="rect">
            <a:avLst/>
          </a:prstGeom>
        </p:spPr>
      </p:pic>
    </p:spTree>
    <p:extLst>
      <p:ext uri="{BB962C8B-B14F-4D97-AF65-F5344CB8AC3E}">
        <p14:creationId xmlns:p14="http://schemas.microsoft.com/office/powerpoint/2010/main" val="13632217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46437" y="247135"/>
            <a:ext cx="10515600" cy="998710"/>
          </a:xfrm>
        </p:spPr>
        <p:txBody>
          <a:bodyPr/>
          <a:lstStyle/>
          <a:p>
            <a:pPr algn="ctr"/>
            <a:r>
              <a:rPr lang="en-GB" dirty="0">
                <a:latin typeface="Comic Sans MS" panose="030F0702030302020204" pitchFamily="66" charset="0"/>
              </a:rPr>
              <a:t>Child Protection and Safeguarding</a:t>
            </a:r>
          </a:p>
        </p:txBody>
      </p:sp>
      <p:sp>
        <p:nvSpPr>
          <p:cNvPr id="4" name="Content Placeholder 3"/>
          <p:cNvSpPr>
            <a:spLocks noGrp="1"/>
          </p:cNvSpPr>
          <p:nvPr>
            <p:ph idx="1"/>
          </p:nvPr>
        </p:nvSpPr>
        <p:spPr>
          <a:xfrm>
            <a:off x="914400" y="1518699"/>
            <a:ext cx="10274532" cy="5239910"/>
          </a:xfrm>
        </p:spPr>
        <p:txBody>
          <a:bodyPr>
            <a:normAutofit/>
          </a:bodyPr>
          <a:lstStyle/>
          <a:p>
            <a:pPr marL="0" indent="0" algn="ctr">
              <a:buNone/>
            </a:pPr>
            <a:r>
              <a:rPr lang="en-AU" sz="2400" dirty="0">
                <a:latin typeface="Comic Sans MS" panose="030F0702030302020204" pitchFamily="66" charset="0"/>
              </a:rPr>
              <a:t>Inverclyde Council Education Services has Child Protection Guidelines and Procedures which all schools and establishments are required to follow. Education Services work very closely with other agencies namely Police Scotland, Social Work Services, NHS Greater Glasgow and Clyde and the Children’s Reporter to support children. Common responsibilities of all staff are to protect children from abuse and exploitation, to respond appropriately when abuse is identified, and to ensure whenever possible that all children are able to exercise their right to be raised in a warm, stimulating and safe environment with the support of staff, their families and carers.</a:t>
            </a:r>
            <a:endParaRPr lang="en-GB" sz="2400" dirty="0">
              <a:latin typeface="Comic Sans MS" panose="030F0702030302020204" pitchFamily="66" charset="0"/>
            </a:endParaRPr>
          </a:p>
          <a:p>
            <a:pPr marL="0" indent="0" algn="ctr">
              <a:buNone/>
            </a:pPr>
            <a:r>
              <a:rPr lang="en-GB" sz="6600" b="1" dirty="0"/>
              <a:t> </a:t>
            </a:r>
            <a:endParaRPr lang="en-GB" sz="2400" dirty="0"/>
          </a:p>
          <a:p>
            <a:pPr marL="0" indent="0">
              <a:buNone/>
            </a:pPr>
            <a:endParaRPr lang="en-GB" sz="2400" b="1" dirty="0">
              <a:latin typeface="Comic Sans MS" panose="030F0702030302020204" pitchFamily="66" charset="0"/>
            </a:endParaRPr>
          </a:p>
          <a:p>
            <a:pPr marL="0" indent="0">
              <a:buNone/>
            </a:pPr>
            <a:endParaRPr lang="en-GB" b="1" dirty="0">
              <a:latin typeface="Comic Sans MS" panose="030F0702030302020204" pitchFamily="66" charset="0"/>
            </a:endParaRPr>
          </a:p>
          <a:p>
            <a:pPr marL="0" indent="0">
              <a:buNone/>
            </a:pPr>
            <a:endParaRPr lang="en-GB"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00946" y="5151010"/>
            <a:ext cx="3113511" cy="1356943"/>
          </a:xfrm>
          <a:prstGeom prst="rect">
            <a:avLst/>
          </a:prstGeom>
          <a:ln w="38100">
            <a:solidFill>
              <a:srgbClr val="0070C0"/>
            </a:solidFill>
          </a:ln>
        </p:spPr>
      </p:pic>
    </p:spTree>
    <p:extLst>
      <p:ext uri="{BB962C8B-B14F-4D97-AF65-F5344CB8AC3E}">
        <p14:creationId xmlns:p14="http://schemas.microsoft.com/office/powerpoint/2010/main" val="20866712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846437" y="247135"/>
            <a:ext cx="10515600" cy="998710"/>
          </a:xfrm>
        </p:spPr>
        <p:txBody>
          <a:bodyPr/>
          <a:lstStyle/>
          <a:p>
            <a:pPr algn="ctr"/>
            <a:r>
              <a:rPr lang="en-GB" dirty="0">
                <a:latin typeface="Comic Sans MS" panose="030F0702030302020204" pitchFamily="66" charset="0"/>
              </a:rPr>
              <a:t>Paths </a:t>
            </a:r>
          </a:p>
        </p:txBody>
      </p:sp>
      <p:sp>
        <p:nvSpPr>
          <p:cNvPr id="4" name="Content Placeholder 3"/>
          <p:cNvSpPr>
            <a:spLocks noGrp="1"/>
          </p:cNvSpPr>
          <p:nvPr>
            <p:ph idx="1"/>
          </p:nvPr>
        </p:nvSpPr>
        <p:spPr>
          <a:xfrm>
            <a:off x="111211" y="1105231"/>
            <a:ext cx="11958870" cy="5653378"/>
          </a:xfrm>
        </p:spPr>
        <p:txBody>
          <a:bodyPr>
            <a:normAutofit/>
          </a:bodyPr>
          <a:lstStyle/>
          <a:p>
            <a:pPr marL="0" indent="0" algn="ctr">
              <a:buNone/>
            </a:pPr>
            <a:r>
              <a:rPr lang="en-GB" sz="2400" dirty="0">
                <a:latin typeface="Comic Sans MS" panose="030F0702030302020204" pitchFamily="66" charset="0"/>
              </a:rPr>
              <a:t>At King's Oak Nursery we are using </a:t>
            </a:r>
            <a:r>
              <a:rPr lang="en-GB" sz="2400" b="1" dirty="0">
                <a:latin typeface="Comic Sans MS" panose="030F0702030302020204" pitchFamily="66" charset="0"/>
              </a:rPr>
              <a:t>PATHS® </a:t>
            </a:r>
            <a:r>
              <a:rPr lang="en-GB" sz="2400" dirty="0">
                <a:latin typeface="Comic Sans MS" panose="030F0702030302020204" pitchFamily="66" charset="0"/>
              </a:rPr>
              <a:t>which is a social and emotional learning programme for nursery and primary school children which empowers them to develop the fundamental social and emotional learning skills which will enable them to make positive choices throughout life.</a:t>
            </a:r>
          </a:p>
          <a:p>
            <a:pPr marL="0" indent="0" algn="ctr">
              <a:buNone/>
            </a:pPr>
            <a:endParaRPr lang="en-GB" dirty="0"/>
          </a:p>
          <a:p>
            <a:pPr marL="0" indent="0" algn="ctr">
              <a:buNone/>
            </a:pPr>
            <a:endParaRPr lang="en-GB" dirty="0"/>
          </a:p>
          <a:p>
            <a:pPr marL="0" indent="0" algn="ctr">
              <a:buNone/>
            </a:pPr>
            <a:endParaRPr lang="en-GB" sz="2400" dirty="0"/>
          </a:p>
          <a:p>
            <a:pPr marL="0" indent="0" algn="ctr">
              <a:buNone/>
            </a:pPr>
            <a:endParaRPr lang="en-GB" sz="2400" dirty="0">
              <a:latin typeface="Comic Sans MS" panose="030F0702030302020204" pitchFamily="66" charset="0"/>
            </a:endParaRPr>
          </a:p>
          <a:p>
            <a:pPr marL="0" indent="0" algn="ctr">
              <a:buNone/>
            </a:pPr>
            <a:r>
              <a:rPr lang="en-GB" sz="2400" dirty="0">
                <a:latin typeface="Comic Sans MS" panose="030F0702030302020204" pitchFamily="66" charset="0"/>
              </a:rPr>
              <a:t>The PATHS® Programme promotes positive mental health and emotional well-being in nursery using four </a:t>
            </a:r>
            <a:r>
              <a:rPr lang="en-GB" sz="2400" dirty="0" err="1">
                <a:latin typeface="Comic Sans MS" panose="030F0702030302020204" pitchFamily="66" charset="0"/>
              </a:rPr>
              <a:t>mascots:Twiggles</a:t>
            </a:r>
            <a:r>
              <a:rPr lang="en-GB" sz="2400" dirty="0">
                <a:latin typeface="Comic Sans MS" panose="030F0702030302020204" pitchFamily="66" charset="0"/>
              </a:rPr>
              <a:t> the tortoise, Henrietta the hedgehog, Daphne the duck and Duke the dog.</a:t>
            </a:r>
            <a:endParaRPr lang="en-GB" sz="2400" b="1" dirty="0">
              <a:latin typeface="Comic Sans MS" panose="030F0702030302020204" pitchFamily="66" charset="0"/>
            </a:endParaRPr>
          </a:p>
          <a:p>
            <a:pPr marL="0" indent="0">
              <a:buNone/>
            </a:pPr>
            <a:endParaRPr lang="en-GB" b="1" dirty="0">
              <a:latin typeface="Comic Sans MS" panose="030F0702030302020204" pitchFamily="66" charset="0"/>
            </a:endParaRPr>
          </a:p>
          <a:p>
            <a:pPr marL="0" indent="0">
              <a:buNone/>
            </a:pPr>
            <a:endParaRPr lang="en-GB" dirty="0"/>
          </a:p>
        </p:txBody>
      </p:sp>
      <p:pic>
        <p:nvPicPr>
          <p:cNvPr id="5" name="Picture 4"/>
          <p:cNvPicPr>
            <a:picLocks noChangeAspect="1"/>
          </p:cNvPicPr>
          <p:nvPr/>
        </p:nvPicPr>
        <p:blipFill rotWithShape="1">
          <a:blip r:embed="rId2">
            <a:extLst>
              <a:ext uri="{28A0092B-C50C-407E-A947-70E740481C1C}">
                <a14:useLocalDpi xmlns:a14="http://schemas.microsoft.com/office/drawing/2010/main" val="0"/>
              </a:ext>
            </a:extLst>
          </a:blip>
          <a:srcRect l="499" t="2994" r="8280" b="23586"/>
          <a:stretch/>
        </p:blipFill>
        <p:spPr>
          <a:xfrm>
            <a:off x="3387255" y="2682132"/>
            <a:ext cx="5440303" cy="1366138"/>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8666185" y="5489851"/>
            <a:ext cx="1290983" cy="968237"/>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1106173" y="2845475"/>
            <a:ext cx="1306744" cy="980058"/>
          </a:xfrm>
          <a:prstGeom prst="rect">
            <a:avLst/>
          </a:prstGeom>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5400000">
            <a:off x="2248369" y="5480575"/>
            <a:ext cx="1301584" cy="976188"/>
          </a:xfrm>
          <a:prstGeom prst="rect">
            <a:avLst/>
          </a:prstGeom>
        </p:spPr>
      </p:pic>
      <p:pic>
        <p:nvPicPr>
          <p:cNvPr id="8" name="Picture 7"/>
          <p:cNvPicPr>
            <a:picLocks noChangeAspect="1"/>
          </p:cNvPicPr>
          <p:nvPr/>
        </p:nvPicPr>
        <p:blipFill rotWithShape="1">
          <a:blip r:embed="rId6" cstate="print">
            <a:extLst>
              <a:ext uri="{28A0092B-C50C-407E-A947-70E740481C1C}">
                <a14:useLocalDpi xmlns:a14="http://schemas.microsoft.com/office/drawing/2010/main" val="0"/>
              </a:ext>
            </a:extLst>
          </a:blip>
          <a:srcRect l="14672" t="21409" r="16853" b="11017"/>
          <a:stretch/>
        </p:blipFill>
        <p:spPr>
          <a:xfrm rot="5400000">
            <a:off x="9795447" y="2851924"/>
            <a:ext cx="1306745" cy="967161"/>
          </a:xfrm>
          <a:prstGeom prst="rect">
            <a:avLst/>
          </a:prstGeom>
        </p:spPr>
      </p:pic>
    </p:spTree>
    <p:extLst>
      <p:ext uri="{BB962C8B-B14F-4D97-AF65-F5344CB8AC3E}">
        <p14:creationId xmlns:p14="http://schemas.microsoft.com/office/powerpoint/2010/main" val="41662594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7447" y="247135"/>
            <a:ext cx="11405062" cy="998710"/>
          </a:xfrm>
        </p:spPr>
        <p:txBody>
          <a:bodyPr>
            <a:normAutofit fontScale="90000"/>
          </a:bodyPr>
          <a:lstStyle/>
          <a:p>
            <a:pPr algn="ctr"/>
            <a:r>
              <a:rPr lang="en-GB" dirty="0">
                <a:latin typeface="Comic Sans MS" panose="030F0702030302020204" pitchFamily="66" charset="0"/>
              </a:rPr>
              <a:t>Home links / Useful partnership information</a:t>
            </a:r>
          </a:p>
        </p:txBody>
      </p:sp>
      <p:sp>
        <p:nvSpPr>
          <p:cNvPr id="4" name="Content Placeholder 3"/>
          <p:cNvSpPr>
            <a:spLocks noGrp="1"/>
          </p:cNvSpPr>
          <p:nvPr>
            <p:ph idx="1"/>
          </p:nvPr>
        </p:nvSpPr>
        <p:spPr>
          <a:xfrm>
            <a:off x="789709" y="1245845"/>
            <a:ext cx="10756670" cy="5239910"/>
          </a:xfrm>
        </p:spPr>
        <p:txBody>
          <a:bodyPr>
            <a:normAutofit/>
          </a:bodyPr>
          <a:lstStyle/>
          <a:p>
            <a:pPr marL="0" indent="0">
              <a:buNone/>
            </a:pPr>
            <a:r>
              <a:rPr lang="en-GB" altLang="en-US" sz="1800" dirty="0">
                <a:latin typeface="Comic Sans MS" panose="030F0702030302020204" pitchFamily="66" charset="0"/>
                <a:ea typeface="Times New Roman" pitchFamily="18" charset="0"/>
              </a:rPr>
              <a:t>We encourage active participation in your child’s learning.  It is important to develop a partnership model where we work together to enable your child to maximise their potential.  We will regularly share with you a record of your child’s achievements and would be grateful for any contributions you make to enable us to celebrate your child’s achievements at home and the community here at the nursery.</a:t>
            </a:r>
          </a:p>
          <a:p>
            <a:pPr marL="0" indent="0">
              <a:buNone/>
            </a:pPr>
            <a:r>
              <a:rPr lang="en-GB" altLang="en-US" sz="1800" dirty="0">
                <a:latin typeface="Comic Sans MS" panose="030F0702030302020204" pitchFamily="66" charset="0"/>
                <a:ea typeface="Times New Roman" pitchFamily="18" charset="0"/>
              </a:rPr>
              <a:t>The centre produces a newsletter on a regular basis to keep you informed of events and planned activities which will supports your child’s learning. </a:t>
            </a:r>
            <a:r>
              <a:rPr lang="en-GB" altLang="en-US" sz="1800" dirty="0">
                <a:latin typeface="Comic Sans MS" pitchFamily="66" charset="0"/>
              </a:rPr>
              <a:t>If you would like to become involved in any way in your child’s learning while they are at nursery or have anything you would like to be included within the newsletter please speak to a member of staff. As we are committed to working in collaboration with all parents/carers this is in line with Inverclyde councils parental involvement strategy.</a:t>
            </a:r>
          </a:p>
          <a:p>
            <a:pPr marL="0" indent="0">
              <a:buNone/>
            </a:pPr>
            <a:r>
              <a:rPr lang="en-GB" altLang="en-US" sz="1800" dirty="0">
                <a:latin typeface="Comic Sans MS" pitchFamily="66" charset="0"/>
              </a:rPr>
              <a:t>			We have a question of the month book, you said/we did board at the 			nursery 	entrance and are committed to making improvements through 			your suggestions and contributions. </a:t>
            </a:r>
          </a:p>
          <a:p>
            <a:pPr marL="0" indent="0">
              <a:buNone/>
            </a:pPr>
            <a:r>
              <a:rPr lang="en-GB" altLang="en-US" sz="1800" dirty="0">
                <a:latin typeface="Comic Sans MS" pitchFamily="66" charset="0"/>
              </a:rPr>
              <a:t>			We also offer ‘Stay and Play’ sessions and invite families in throughout 			the year to contribute in various events.</a:t>
            </a:r>
          </a:p>
          <a:p>
            <a:pPr marL="0" indent="0">
              <a:buNone/>
            </a:pPr>
            <a:endParaRPr lang="en-GB" dirty="0"/>
          </a:p>
        </p:txBody>
      </p:sp>
      <p:pic>
        <p:nvPicPr>
          <p:cNvPr id="2" name="Picture 1"/>
          <p:cNvPicPr>
            <a:picLocks noChangeAspect="1"/>
          </p:cNvPicPr>
          <p:nvPr/>
        </p:nvPicPr>
        <p:blipFill>
          <a:blip r:embed="rId2"/>
          <a:stretch>
            <a:fillRect/>
          </a:stretch>
        </p:blipFill>
        <p:spPr>
          <a:xfrm>
            <a:off x="678700" y="4421852"/>
            <a:ext cx="2571750" cy="1771650"/>
          </a:xfrm>
          <a:prstGeom prst="rect">
            <a:avLst/>
          </a:prstGeom>
        </p:spPr>
      </p:pic>
    </p:spTree>
    <p:extLst>
      <p:ext uri="{BB962C8B-B14F-4D97-AF65-F5344CB8AC3E}">
        <p14:creationId xmlns:p14="http://schemas.microsoft.com/office/powerpoint/2010/main" val="11458815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7447" y="247135"/>
            <a:ext cx="11405062" cy="998710"/>
          </a:xfrm>
        </p:spPr>
        <p:txBody>
          <a:bodyPr>
            <a:normAutofit/>
          </a:bodyPr>
          <a:lstStyle/>
          <a:p>
            <a:pPr algn="ctr"/>
            <a:r>
              <a:rPr lang="en-GB" dirty="0">
                <a:latin typeface="Comic Sans MS" panose="030F0702030302020204" pitchFamily="66" charset="0"/>
              </a:rPr>
              <a:t>Additional Support Needs</a:t>
            </a:r>
          </a:p>
        </p:txBody>
      </p:sp>
      <p:sp>
        <p:nvSpPr>
          <p:cNvPr id="4" name="Content Placeholder 3"/>
          <p:cNvSpPr>
            <a:spLocks noGrp="1"/>
          </p:cNvSpPr>
          <p:nvPr>
            <p:ph idx="1"/>
          </p:nvPr>
        </p:nvSpPr>
        <p:spPr>
          <a:xfrm>
            <a:off x="515389" y="1111375"/>
            <a:ext cx="11105804" cy="4325149"/>
          </a:xfrm>
        </p:spPr>
        <p:txBody>
          <a:bodyPr>
            <a:normAutofit/>
          </a:bodyPr>
          <a:lstStyle/>
          <a:p>
            <a:pPr marL="0" indent="0" algn="ctr" eaLnBrk="0" fontAlgn="base" hangingPunct="0">
              <a:lnSpc>
                <a:spcPct val="100000"/>
              </a:lnSpc>
              <a:spcBef>
                <a:spcPct val="0"/>
              </a:spcBef>
              <a:spcAft>
                <a:spcPct val="0"/>
              </a:spcAft>
              <a:buNone/>
              <a:tabLst>
                <a:tab pos="228600" algn="l"/>
              </a:tabLst>
            </a:pPr>
            <a:r>
              <a:rPr lang="en-AU" altLang="en-US" sz="1800" dirty="0">
                <a:latin typeface="Comic Sans MS" pitchFamily="66" charset="0"/>
                <a:ea typeface="Times New Roman" pitchFamily="18" charset="0"/>
                <a:cs typeface="Tahoma" pitchFamily="34" charset="0"/>
              </a:rPr>
              <a:t>Every member of staff has a responsibility to support the learning of all children. The type of support offered will vary according to the needs of children. This includes consideration given to children who have a disability, children with social, emotional and behavioural difficulties, children with learning difficulties of a specific or general nature, children who  are exceptionally able, those who demonstrate underachievement relating to gender issues, children whose learning has been interrupted through absence or illness, bilingual children who have English as an additional language, travelling children and those children whose family circumstances impact on attendance and learning. Partner agencies may be asked to offer support where necessary.</a:t>
            </a:r>
            <a:endParaRPr lang="en-GB" altLang="en-US" sz="1800" dirty="0">
              <a:latin typeface="Comic Sans MS" panose="030F0702030302020204" pitchFamily="66" charset="0"/>
            </a:endParaRPr>
          </a:p>
          <a:p>
            <a:pPr marL="0" indent="0" eaLnBrk="0" fontAlgn="base" hangingPunct="0">
              <a:lnSpc>
                <a:spcPct val="100000"/>
              </a:lnSpc>
              <a:spcBef>
                <a:spcPct val="0"/>
              </a:spcBef>
              <a:spcAft>
                <a:spcPct val="0"/>
              </a:spcAft>
              <a:buNone/>
              <a:tabLst>
                <a:tab pos="228600" algn="l"/>
              </a:tabLst>
            </a:pPr>
            <a:endParaRPr lang="en-GB" altLang="en-US" sz="1800" b="1" u="sng" dirty="0">
              <a:latin typeface="Comic Sans MS" panose="030F0702030302020204" pitchFamily="66" charset="0"/>
              <a:ea typeface="Times New Roman" pitchFamily="18" charset="0"/>
            </a:endParaRPr>
          </a:p>
          <a:p>
            <a:pPr marL="0" indent="0" algn="ctr" eaLnBrk="0" fontAlgn="base" hangingPunct="0">
              <a:lnSpc>
                <a:spcPct val="100000"/>
              </a:lnSpc>
              <a:spcBef>
                <a:spcPct val="0"/>
              </a:spcBef>
              <a:spcAft>
                <a:spcPct val="0"/>
              </a:spcAft>
              <a:buNone/>
              <a:tabLst>
                <a:tab pos="228600" algn="l"/>
              </a:tabLst>
            </a:pPr>
            <a:r>
              <a:rPr lang="en-GB" altLang="en-US" sz="1800" u="sng" dirty="0">
                <a:latin typeface="Comic Sans MS" panose="030F0702030302020204" pitchFamily="66" charset="0"/>
                <a:ea typeface="Times New Roman" pitchFamily="18" charset="0"/>
              </a:rPr>
              <a:t>The authority’s policy in relation to provision for additional support needs</a:t>
            </a:r>
            <a:endParaRPr lang="en-GB" altLang="en-US" sz="1800" b="1" u="sng" dirty="0">
              <a:latin typeface="Comic Sans MS" panose="030F0702030302020204" pitchFamily="66" charset="0"/>
              <a:ea typeface="Times New Roman" pitchFamily="18" charset="0"/>
            </a:endParaRPr>
          </a:p>
          <a:p>
            <a:pPr marL="0" lvl="0" indent="0" algn="ctr" eaLnBrk="0" hangingPunct="0">
              <a:buNone/>
            </a:pPr>
            <a:r>
              <a:rPr lang="en-GB" sz="1800" dirty="0">
                <a:latin typeface="Comic Sans MS" panose="030F0702030302020204" pitchFamily="66" charset="0"/>
              </a:rPr>
              <a:t>A child or young person’s needs are identified at the earliest possible stage and can be met in a number of ways, for example by adaptations to the curriculum or learning environment, as well as input from other professionals and on occasion support from visiting specialists. The appropriateness of the support is determined through a process of assessment, planning and monitoring, working jointly with parents and carers, and is regularly reviewed.</a:t>
            </a:r>
          </a:p>
          <a:p>
            <a:pPr marL="0" indent="0">
              <a:buNone/>
            </a:pP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77566" y="5436524"/>
            <a:ext cx="3981450" cy="1143000"/>
          </a:xfrm>
          <a:prstGeom prst="rect">
            <a:avLst/>
          </a:prstGeom>
        </p:spPr>
      </p:pic>
    </p:spTree>
    <p:extLst>
      <p:ext uri="{BB962C8B-B14F-4D97-AF65-F5344CB8AC3E}">
        <p14:creationId xmlns:p14="http://schemas.microsoft.com/office/powerpoint/2010/main" val="30365997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7447" y="247135"/>
            <a:ext cx="11405062" cy="998710"/>
          </a:xfrm>
        </p:spPr>
        <p:txBody>
          <a:bodyPr>
            <a:normAutofit/>
          </a:bodyPr>
          <a:lstStyle/>
          <a:p>
            <a:pPr algn="ctr"/>
            <a:r>
              <a:rPr lang="en-GB" dirty="0">
                <a:latin typeface="Comic Sans MS" panose="030F0702030302020204" pitchFamily="66" charset="0"/>
              </a:rPr>
              <a:t>Care Inspectorate</a:t>
            </a:r>
          </a:p>
        </p:txBody>
      </p:sp>
      <p:sp>
        <p:nvSpPr>
          <p:cNvPr id="4" name="Content Placeholder 3"/>
          <p:cNvSpPr>
            <a:spLocks noGrp="1"/>
          </p:cNvSpPr>
          <p:nvPr>
            <p:ph idx="1"/>
          </p:nvPr>
        </p:nvSpPr>
        <p:spPr>
          <a:xfrm>
            <a:off x="111211" y="1113905"/>
            <a:ext cx="11958870" cy="5644704"/>
          </a:xfrm>
        </p:spPr>
        <p:txBody>
          <a:bodyPr>
            <a:normAutofit/>
          </a:bodyPr>
          <a:lstStyle/>
          <a:p>
            <a:pPr marL="0" lvl="0" indent="0" algn="ctr" eaLnBrk="0" fontAlgn="base" hangingPunct="0">
              <a:spcBef>
                <a:spcPct val="0"/>
              </a:spcBef>
              <a:spcAft>
                <a:spcPct val="0"/>
              </a:spcAft>
              <a:buNone/>
              <a:tabLst>
                <a:tab pos="228600" algn="l"/>
              </a:tabLst>
            </a:pPr>
            <a:endParaRPr lang="en-GB" altLang="en-US" sz="2400" u="sng" dirty="0">
              <a:latin typeface="Comic Sans MS" pitchFamily="66" charset="0"/>
              <a:ea typeface="Times New Roman" pitchFamily="18" charset="0"/>
              <a:cs typeface="Arial" pitchFamily="34" charset="0"/>
            </a:endParaRPr>
          </a:p>
          <a:p>
            <a:pPr marL="0" lvl="0" indent="0" algn="ctr" eaLnBrk="0" fontAlgn="base" hangingPunct="0">
              <a:spcBef>
                <a:spcPct val="0"/>
              </a:spcBef>
              <a:spcAft>
                <a:spcPct val="0"/>
              </a:spcAft>
              <a:buNone/>
              <a:tabLst>
                <a:tab pos="228600" algn="l"/>
              </a:tabLst>
            </a:pPr>
            <a:endParaRPr lang="en-GB" altLang="en-US" sz="2400" dirty="0">
              <a:latin typeface="Arial" pitchFamily="34" charset="0"/>
              <a:cs typeface="Arial" pitchFamily="34" charset="0"/>
            </a:endParaRPr>
          </a:p>
          <a:p>
            <a:pPr marL="0" lvl="0" indent="0" algn="ctr" eaLnBrk="0" fontAlgn="base" hangingPunct="0">
              <a:spcBef>
                <a:spcPct val="0"/>
              </a:spcBef>
              <a:spcAft>
                <a:spcPct val="0"/>
              </a:spcAft>
              <a:buNone/>
              <a:tabLst>
                <a:tab pos="228600" algn="l"/>
              </a:tabLst>
            </a:pPr>
            <a:r>
              <a:rPr lang="en-GB" altLang="en-US" sz="2000" dirty="0">
                <a:latin typeface="Comic Sans MS" panose="030F0702030302020204" pitchFamily="66" charset="0"/>
                <a:ea typeface="Times New Roman" pitchFamily="18" charset="0"/>
              </a:rPr>
              <a:t>The nursery is inspected on a regular basis by the Care Inspectorate to ensure we maintain a high quality of provision in line with the National Care Standards outlined by the agency. </a:t>
            </a:r>
            <a:endParaRPr lang="en-GB" altLang="en-US" sz="2000" dirty="0">
              <a:latin typeface="Comic Sans MS" panose="030F0702030302020204" pitchFamily="66" charset="0"/>
            </a:endParaRPr>
          </a:p>
          <a:p>
            <a:pPr marL="0" lvl="0" indent="0" algn="ctr" eaLnBrk="0" fontAlgn="base" hangingPunct="0">
              <a:spcBef>
                <a:spcPct val="0"/>
              </a:spcBef>
              <a:spcAft>
                <a:spcPct val="0"/>
              </a:spcAft>
              <a:buNone/>
              <a:tabLst>
                <a:tab pos="228600" algn="l"/>
              </a:tabLst>
            </a:pPr>
            <a:endParaRPr lang="en-GB" altLang="en-US" sz="2400" dirty="0">
              <a:latin typeface="Comic Sans MS" pitchFamily="66" charset="0"/>
              <a:ea typeface="Times New Roman" pitchFamily="18" charset="0"/>
            </a:endParaRPr>
          </a:p>
          <a:p>
            <a:pPr marL="0" lvl="0" indent="0" algn="ctr" eaLnBrk="0" fontAlgn="base" hangingPunct="0">
              <a:spcBef>
                <a:spcPct val="0"/>
              </a:spcBef>
              <a:spcAft>
                <a:spcPct val="0"/>
              </a:spcAft>
              <a:buNone/>
              <a:tabLst>
                <a:tab pos="228600" algn="l"/>
              </a:tabLst>
            </a:pPr>
            <a:r>
              <a:rPr lang="en-GB" altLang="en-US" sz="2000" dirty="0">
                <a:latin typeface="Comic Sans MS" pitchFamily="66" charset="0"/>
                <a:ea typeface="Times New Roman" pitchFamily="18" charset="0"/>
              </a:rPr>
              <a:t>Care Inspectorate</a:t>
            </a:r>
            <a:endParaRPr lang="en-GB" altLang="en-US" sz="2000" dirty="0">
              <a:latin typeface="Comic Sans MS" panose="030F0702030302020204" pitchFamily="66" charset="0"/>
            </a:endParaRPr>
          </a:p>
          <a:p>
            <a:pPr marL="0" lvl="0" indent="0" algn="ctr" eaLnBrk="0" fontAlgn="base" hangingPunct="0">
              <a:spcBef>
                <a:spcPct val="0"/>
              </a:spcBef>
              <a:spcAft>
                <a:spcPct val="0"/>
              </a:spcAft>
              <a:buNone/>
              <a:tabLst>
                <a:tab pos="228600" algn="l"/>
              </a:tabLst>
            </a:pPr>
            <a:r>
              <a:rPr lang="en-GB" altLang="en-US" sz="2000" dirty="0">
                <a:latin typeface="Comic Sans MS" pitchFamily="66" charset="0"/>
                <a:ea typeface="Times New Roman" pitchFamily="18" charset="0"/>
              </a:rPr>
              <a:t>Social Care and Social Work Improvement Scotland</a:t>
            </a:r>
            <a:endParaRPr lang="en-GB" altLang="en-US" sz="2000" dirty="0">
              <a:latin typeface="Comic Sans MS" panose="030F0702030302020204" pitchFamily="66" charset="0"/>
            </a:endParaRPr>
          </a:p>
          <a:p>
            <a:pPr marL="0" lvl="0" indent="0" algn="ctr" eaLnBrk="0" fontAlgn="base" hangingPunct="0">
              <a:spcBef>
                <a:spcPct val="0"/>
              </a:spcBef>
              <a:spcAft>
                <a:spcPct val="0"/>
              </a:spcAft>
              <a:buNone/>
              <a:tabLst>
                <a:tab pos="228600" algn="l"/>
              </a:tabLst>
            </a:pPr>
            <a:r>
              <a:rPr lang="en-GB" altLang="en-US" sz="2000" dirty="0">
                <a:latin typeface="Comic Sans MS" pitchFamily="66" charset="0"/>
                <a:ea typeface="Times New Roman" pitchFamily="18" charset="0"/>
              </a:rPr>
              <a:t>4</a:t>
            </a:r>
            <a:r>
              <a:rPr lang="en-GB" altLang="en-US" sz="2000" baseline="30000" dirty="0">
                <a:latin typeface="Comic Sans MS" pitchFamily="66" charset="0"/>
                <a:ea typeface="Times New Roman" pitchFamily="18" charset="0"/>
              </a:rPr>
              <a:t>th</a:t>
            </a:r>
            <a:r>
              <a:rPr lang="en-GB" altLang="en-US" sz="2000" dirty="0">
                <a:latin typeface="Comic Sans MS" pitchFamily="66" charset="0"/>
                <a:ea typeface="Times New Roman" pitchFamily="18" charset="0"/>
              </a:rPr>
              <a:t> Floor</a:t>
            </a:r>
            <a:endParaRPr lang="en-GB" altLang="en-US" sz="2000" dirty="0">
              <a:latin typeface="Comic Sans MS" panose="030F0702030302020204" pitchFamily="66" charset="0"/>
            </a:endParaRPr>
          </a:p>
          <a:p>
            <a:pPr marL="0" lvl="0" indent="0" algn="ctr" eaLnBrk="0" fontAlgn="base" hangingPunct="0">
              <a:spcBef>
                <a:spcPct val="0"/>
              </a:spcBef>
              <a:spcAft>
                <a:spcPct val="0"/>
              </a:spcAft>
              <a:buNone/>
              <a:tabLst>
                <a:tab pos="228600" algn="l"/>
              </a:tabLst>
            </a:pPr>
            <a:r>
              <a:rPr lang="en-GB" altLang="en-US" sz="2000" dirty="0">
                <a:latin typeface="Comic Sans MS" pitchFamily="66" charset="0"/>
                <a:ea typeface="Times New Roman" pitchFamily="18" charset="0"/>
              </a:rPr>
              <a:t>1 </a:t>
            </a:r>
            <a:r>
              <a:rPr lang="en-GB" altLang="en-US" sz="2000" dirty="0" err="1">
                <a:latin typeface="Comic Sans MS" pitchFamily="66" charset="0"/>
                <a:ea typeface="Times New Roman" pitchFamily="18" charset="0"/>
              </a:rPr>
              <a:t>Smithhills</a:t>
            </a:r>
            <a:r>
              <a:rPr lang="en-GB" altLang="en-US" sz="2000" dirty="0">
                <a:latin typeface="Comic Sans MS" pitchFamily="66" charset="0"/>
                <a:ea typeface="Times New Roman" pitchFamily="18" charset="0"/>
              </a:rPr>
              <a:t> Street</a:t>
            </a:r>
            <a:endParaRPr lang="en-GB" altLang="en-US" sz="2000" dirty="0">
              <a:latin typeface="Comic Sans MS" panose="030F0702030302020204" pitchFamily="66" charset="0"/>
            </a:endParaRPr>
          </a:p>
          <a:p>
            <a:pPr marL="0" lvl="0" indent="0" algn="ctr" eaLnBrk="0" fontAlgn="base" hangingPunct="0">
              <a:spcBef>
                <a:spcPct val="0"/>
              </a:spcBef>
              <a:spcAft>
                <a:spcPct val="0"/>
              </a:spcAft>
              <a:buNone/>
              <a:tabLst>
                <a:tab pos="228600" algn="l"/>
              </a:tabLst>
            </a:pPr>
            <a:r>
              <a:rPr lang="en-GB" altLang="en-US" sz="2000" dirty="0">
                <a:latin typeface="Comic Sans MS" pitchFamily="66" charset="0"/>
                <a:ea typeface="Times New Roman" pitchFamily="18" charset="0"/>
              </a:rPr>
              <a:t>PAISLEY</a:t>
            </a:r>
            <a:endParaRPr lang="en-GB" altLang="en-US" sz="2000" dirty="0">
              <a:latin typeface="Comic Sans MS" panose="030F0702030302020204" pitchFamily="66" charset="0"/>
            </a:endParaRPr>
          </a:p>
          <a:p>
            <a:pPr marL="0" lvl="0" indent="0" algn="ctr" eaLnBrk="0" fontAlgn="base" hangingPunct="0">
              <a:spcBef>
                <a:spcPct val="0"/>
              </a:spcBef>
              <a:spcAft>
                <a:spcPct val="0"/>
              </a:spcAft>
              <a:buNone/>
              <a:tabLst>
                <a:tab pos="228600" algn="l"/>
              </a:tabLst>
            </a:pPr>
            <a:r>
              <a:rPr lang="en-GB" altLang="en-US" sz="2000" dirty="0">
                <a:latin typeface="Comic Sans MS" pitchFamily="66" charset="0"/>
                <a:ea typeface="Times New Roman" pitchFamily="18" charset="0"/>
              </a:rPr>
              <a:t>PA1 1EB</a:t>
            </a:r>
            <a:endParaRPr lang="en-GB" altLang="en-US" sz="2000" dirty="0">
              <a:latin typeface="Comic Sans MS" panose="030F0702030302020204" pitchFamily="66" charset="0"/>
            </a:endParaRPr>
          </a:p>
          <a:p>
            <a:pPr marL="0" lvl="0" indent="0" algn="ctr" eaLnBrk="0" fontAlgn="base" hangingPunct="0">
              <a:spcBef>
                <a:spcPct val="0"/>
              </a:spcBef>
              <a:spcAft>
                <a:spcPct val="0"/>
              </a:spcAft>
              <a:buNone/>
              <a:tabLst>
                <a:tab pos="228600" algn="l"/>
              </a:tabLst>
            </a:pPr>
            <a:r>
              <a:rPr lang="en-GB" altLang="en-US" sz="2000" dirty="0">
                <a:latin typeface="Comic Sans MS" pitchFamily="66" charset="0"/>
                <a:ea typeface="Times New Roman" pitchFamily="18" charset="0"/>
              </a:rPr>
              <a:t>Tel:  0141 843 4230</a:t>
            </a:r>
            <a:endParaRPr lang="en-GB" altLang="en-US" sz="2400" dirty="0">
              <a:latin typeface="Comic Sans MS" pitchFamily="66" charset="0"/>
            </a:endParaRPr>
          </a:p>
          <a:p>
            <a:pPr marL="0" lvl="0" indent="0" algn="ctr" eaLnBrk="0" fontAlgn="base" hangingPunct="0">
              <a:spcBef>
                <a:spcPct val="0"/>
              </a:spcBef>
              <a:spcAft>
                <a:spcPct val="0"/>
              </a:spcAft>
              <a:buNone/>
              <a:tabLst>
                <a:tab pos="228600" algn="l"/>
              </a:tabLst>
            </a:pPr>
            <a:endParaRPr lang="en-GB" altLang="en-US" sz="2000" dirty="0">
              <a:latin typeface="Comic Sans MS" pitchFamily="66" charset="0"/>
            </a:endParaRPr>
          </a:p>
          <a:p>
            <a:pPr marL="0" lvl="0" indent="0" algn="ctr" eaLnBrk="0" fontAlgn="base" hangingPunct="0">
              <a:spcBef>
                <a:spcPct val="0"/>
              </a:spcBef>
              <a:spcAft>
                <a:spcPct val="0"/>
              </a:spcAft>
              <a:buNone/>
              <a:tabLst>
                <a:tab pos="228600" algn="l"/>
              </a:tabLst>
            </a:pPr>
            <a:r>
              <a:rPr lang="en-GB" altLang="en-US" sz="2000" dirty="0">
                <a:latin typeface="Comic Sans MS" pitchFamily="66" charset="0"/>
              </a:rPr>
              <a:t>You can view our most recent report here:</a:t>
            </a:r>
          </a:p>
          <a:p>
            <a:pPr marL="0" lvl="0" indent="0" algn="ctr" eaLnBrk="0" fontAlgn="base" hangingPunct="0">
              <a:spcBef>
                <a:spcPct val="0"/>
              </a:spcBef>
              <a:spcAft>
                <a:spcPct val="0"/>
              </a:spcAft>
              <a:buNone/>
              <a:tabLst>
                <a:tab pos="228600" algn="l"/>
              </a:tabLst>
            </a:pPr>
            <a:endParaRPr lang="en-GB" altLang="en-US" sz="2000" dirty="0">
              <a:latin typeface="Comic Sans MS" pitchFamily="66" charset="0"/>
            </a:endParaRPr>
          </a:p>
          <a:p>
            <a:pPr marL="0" lvl="0" indent="0" algn="ctr" eaLnBrk="0" fontAlgn="base" hangingPunct="0">
              <a:spcBef>
                <a:spcPct val="0"/>
              </a:spcBef>
              <a:spcAft>
                <a:spcPct val="0"/>
              </a:spcAft>
              <a:buNone/>
              <a:tabLst>
                <a:tab pos="228600" algn="l"/>
              </a:tabLst>
            </a:pPr>
            <a:r>
              <a:rPr lang="en-GB" altLang="en-US" sz="2000" dirty="0">
                <a:latin typeface="Comic Sans MS" pitchFamily="66" charset="0"/>
                <a:hlinkClick r:id="rId2" action="ppaction://hlinkfile"/>
              </a:rPr>
              <a:t>file:///C:/Users/DeansS/Downloads/InspectionReport-323406.pdf</a:t>
            </a:r>
            <a:r>
              <a:rPr lang="en-GB" altLang="en-US" sz="2000" dirty="0">
                <a:latin typeface="Comic Sans MS" pitchFamily="66" charset="0"/>
              </a:rPr>
              <a:t> </a:t>
            </a:r>
          </a:p>
          <a:p>
            <a:pPr marL="0" lvl="0" indent="0" algn="ctr" eaLnBrk="0" fontAlgn="base" hangingPunct="0">
              <a:spcBef>
                <a:spcPct val="0"/>
              </a:spcBef>
              <a:spcAft>
                <a:spcPct val="0"/>
              </a:spcAft>
              <a:buNone/>
              <a:tabLst>
                <a:tab pos="228600" algn="l"/>
              </a:tabLst>
            </a:pPr>
            <a:endParaRPr lang="en-GB" sz="2000" dirty="0">
              <a:latin typeface="Comic Sans MS" pitchFamily="66" charset="0"/>
            </a:endParaRPr>
          </a:p>
          <a:p>
            <a:pPr marL="0" lvl="0" indent="0" algn="ctr" eaLnBrk="0" fontAlgn="base" hangingPunct="0">
              <a:spcBef>
                <a:spcPct val="0"/>
              </a:spcBef>
              <a:spcAft>
                <a:spcPct val="0"/>
              </a:spcAft>
              <a:buNone/>
              <a:tabLst>
                <a:tab pos="228600" algn="l"/>
              </a:tabLst>
            </a:pPr>
            <a:r>
              <a:rPr lang="en-GB" sz="2000" dirty="0">
                <a:latin typeface="Comic Sans MS" pitchFamily="66" charset="0"/>
              </a:rPr>
              <a:t>King’s Oak Nursery Class - </a:t>
            </a:r>
            <a:r>
              <a:rPr lang="en-GB" sz="2400" dirty="0"/>
              <a:t>CS2003016351</a:t>
            </a: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47668" y="247135"/>
            <a:ext cx="2130350" cy="1357056"/>
          </a:xfrm>
          <a:prstGeom prst="rect">
            <a:avLst/>
          </a:prstGeom>
        </p:spPr>
      </p:pic>
    </p:spTree>
    <p:extLst>
      <p:ext uri="{BB962C8B-B14F-4D97-AF65-F5344CB8AC3E}">
        <p14:creationId xmlns:p14="http://schemas.microsoft.com/office/powerpoint/2010/main" val="20769438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7447" y="247135"/>
            <a:ext cx="11405062" cy="998710"/>
          </a:xfrm>
        </p:spPr>
        <p:txBody>
          <a:bodyPr>
            <a:normAutofit/>
          </a:bodyPr>
          <a:lstStyle/>
          <a:p>
            <a:pPr algn="ctr"/>
            <a:r>
              <a:rPr lang="en-GB" dirty="0">
                <a:latin typeface="Comic Sans MS" panose="030F0702030302020204" pitchFamily="66" charset="0"/>
              </a:rPr>
              <a:t>Complaints Procedure</a:t>
            </a:r>
          </a:p>
        </p:txBody>
      </p:sp>
      <p:sp>
        <p:nvSpPr>
          <p:cNvPr id="6" name="Rectangle 5"/>
          <p:cNvSpPr/>
          <p:nvPr/>
        </p:nvSpPr>
        <p:spPr>
          <a:xfrm>
            <a:off x="453043" y="1443903"/>
            <a:ext cx="11213869" cy="5041445"/>
          </a:xfrm>
          <a:prstGeom prst="rect">
            <a:avLst/>
          </a:prstGeom>
        </p:spPr>
        <p:txBody>
          <a:bodyPr wrap="square">
            <a:spAutoFit/>
          </a:bodyPr>
          <a:lstStyle/>
          <a:p>
            <a:pPr>
              <a:lnSpc>
                <a:spcPct val="107000"/>
              </a:lnSpc>
              <a:spcAft>
                <a:spcPts val="800"/>
              </a:spcAft>
            </a:pPr>
            <a:r>
              <a:rPr lang="en-GB" sz="1200" dirty="0">
                <a:latin typeface="Arial" panose="020B0604020202020204" pitchFamily="34" charset="0"/>
                <a:ea typeface="Calibri" panose="020F0502020204030204" pitchFamily="34" charset="0"/>
                <a:cs typeface="Times New Roman" panose="02020603050405020304" pitchFamily="18" charset="0"/>
              </a:rPr>
              <a:t>At King’s Oak Nursery Class we are committed to providing a high-quality service and strive to ensure that families are happy with our provision.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latin typeface="Arial" panose="020B0604020202020204" pitchFamily="34" charset="0"/>
                <a:ea typeface="Calibri" panose="020F0502020204030204" pitchFamily="34" charset="0"/>
                <a:cs typeface="Times New Roman" panose="02020603050405020304" pitchFamily="18" charset="0"/>
              </a:rPr>
              <a:t>However, if parents/carers have complaints or concerns about any aspect of our service they should contact the Depute Head of Nursery Class or the Head Teacher.</a:t>
            </a:r>
            <a:r>
              <a:rPr lang="en-GB" sz="1200" dirty="0">
                <a:latin typeface="Calibri" panose="020F0502020204030204" pitchFamily="34" charset="0"/>
                <a:ea typeface="Calibri" panose="020F0502020204030204" pitchFamily="34" charset="0"/>
                <a:cs typeface="Times New Roman" panose="02020603050405020304" pitchFamily="18" charset="0"/>
              </a:rPr>
              <a:t> </a:t>
            </a:r>
            <a:r>
              <a:rPr lang="en-GB" sz="1200" dirty="0">
                <a:latin typeface="Arial" panose="020B0604020202020204" pitchFamily="34" charset="0"/>
                <a:ea typeface="Calibri" panose="020F0502020204030204" pitchFamily="34" charset="0"/>
                <a:cs typeface="Times New Roman" panose="02020603050405020304" pitchFamily="18" charset="0"/>
              </a:rPr>
              <a:t>King’s Oak Nursery Class adheres to Inverclyde Council’s Complaints Policy and follows the associated guidelines. </a:t>
            </a:r>
            <a:r>
              <a:rPr lang="en-GB" sz="1200" dirty="0">
                <a:latin typeface="Calibri" panose="020F0502020204030204" pitchFamily="34" charset="0"/>
                <a:ea typeface="Calibri" panose="020F0502020204030204" pitchFamily="34" charset="0"/>
                <a:cs typeface="Times New Roman" panose="02020603050405020304" pitchFamily="18" charset="0"/>
              </a:rPr>
              <a:t> </a:t>
            </a:r>
            <a:r>
              <a:rPr lang="en-GB" sz="1200" dirty="0">
                <a:latin typeface="Arial" panose="020B0604020202020204" pitchFamily="34" charset="0"/>
                <a:ea typeface="Calibri" panose="020F0502020204030204" pitchFamily="34" charset="0"/>
                <a:cs typeface="Times New Roman" panose="02020603050405020304" pitchFamily="18" charset="0"/>
              </a:rPr>
              <a:t>Most minor complaints and concerns are normally dealt with immediately and are quickly resolved to the satisfaction of those involved. Complaints, which are not resolved at this stage or are of a more serious nature, require a more formal procedure.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u="sng" dirty="0">
                <a:latin typeface="Arial" panose="020B0604020202020204" pitchFamily="34" charset="0"/>
                <a:ea typeface="Calibri" panose="020F0502020204030204" pitchFamily="34" charset="0"/>
                <a:cs typeface="Times New Roman" panose="02020603050405020304" pitchFamily="18" charset="0"/>
              </a:rPr>
              <a:t>Complaints Procedure</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latin typeface="Arial" panose="020B0604020202020204" pitchFamily="34" charset="0"/>
                <a:ea typeface="Calibri" panose="020F0502020204030204" pitchFamily="34" charset="0"/>
                <a:cs typeface="Times New Roman" panose="02020603050405020304" pitchFamily="18" charset="0"/>
              </a:rPr>
              <a:t>In King’s Oak Nursery Class, we strive to ensure that families are happy with our early years provision. However, if you have a concern or wish to make a complaint, please speak to;</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latin typeface="Arial" panose="020B0604020202020204" pitchFamily="34" charset="0"/>
                <a:ea typeface="Calibri" panose="020F0502020204030204" pitchFamily="34" charset="0"/>
                <a:cs typeface="Times New Roman" panose="02020603050405020304" pitchFamily="18" charset="0"/>
              </a:rPr>
              <a:t>Mrs Staci Deans – Depute Head of Nursery Class</a:t>
            </a:r>
            <a:r>
              <a:rPr lang="en-GB" sz="1200" dirty="0">
                <a:latin typeface="Calibri" panose="020F0502020204030204" pitchFamily="34" charset="0"/>
                <a:ea typeface="Calibri" panose="020F0502020204030204" pitchFamily="34" charset="0"/>
                <a:cs typeface="Times New Roman" panose="02020603050405020304" pitchFamily="18" charset="0"/>
              </a:rPr>
              <a:t>, </a:t>
            </a:r>
            <a:r>
              <a:rPr lang="en-GB" sz="1200" dirty="0">
                <a:latin typeface="Arial" panose="020B0604020202020204" pitchFamily="34" charset="0"/>
                <a:ea typeface="Calibri" panose="020F0502020204030204" pitchFamily="34" charset="0"/>
                <a:cs typeface="Times New Roman" panose="02020603050405020304" pitchFamily="18" charset="0"/>
              </a:rPr>
              <a:t>Mrs Lynne Wilson - Depute Head Teacher</a:t>
            </a:r>
            <a:r>
              <a:rPr lang="en-GB" sz="1200" dirty="0">
                <a:latin typeface="Calibri" panose="020F0502020204030204" pitchFamily="34" charset="0"/>
                <a:ea typeface="Calibri" panose="020F0502020204030204" pitchFamily="34" charset="0"/>
                <a:cs typeface="Times New Roman" panose="02020603050405020304" pitchFamily="18" charset="0"/>
              </a:rPr>
              <a:t> or </a:t>
            </a:r>
            <a:r>
              <a:rPr lang="en-GB" sz="1200" dirty="0">
                <a:latin typeface="Arial" panose="020B0604020202020204" pitchFamily="34" charset="0"/>
                <a:ea typeface="Calibri" panose="020F0502020204030204" pitchFamily="34" charset="0"/>
                <a:cs typeface="Times New Roman" panose="02020603050405020304" pitchFamily="18" charset="0"/>
              </a:rPr>
              <a:t>Mrs Kirstin </a:t>
            </a:r>
            <a:r>
              <a:rPr lang="en-GB" sz="1200" dirty="0" err="1">
                <a:latin typeface="Arial" panose="020B0604020202020204" pitchFamily="34" charset="0"/>
                <a:ea typeface="Calibri" panose="020F0502020204030204" pitchFamily="34" charset="0"/>
                <a:cs typeface="Times New Roman" panose="02020603050405020304" pitchFamily="18" charset="0"/>
              </a:rPr>
              <a:t>Glancy</a:t>
            </a:r>
            <a:r>
              <a:rPr lang="en-GB" sz="1200" dirty="0">
                <a:latin typeface="Arial" panose="020B0604020202020204" pitchFamily="34" charset="0"/>
                <a:ea typeface="Calibri" panose="020F0502020204030204" pitchFamily="34" charset="0"/>
                <a:cs typeface="Times New Roman" panose="02020603050405020304" pitchFamily="18" charset="0"/>
              </a:rPr>
              <a:t> - Head Teacher</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latin typeface="Arial" panose="020B0604020202020204" pitchFamily="34" charset="0"/>
                <a:ea typeface="Calibri" panose="020F0502020204030204" pitchFamily="34" charset="0"/>
                <a:cs typeface="Times New Roman" panose="02020603050405020304" pitchFamily="18" charset="0"/>
              </a:rPr>
              <a:t> Formal Complaints must be completed in writing. All complaints will be responded to within 3 working days and details entered into our complaints book.</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latin typeface="Arial" panose="020B0604020202020204" pitchFamily="34" charset="0"/>
                <a:ea typeface="Calibri" panose="020F0502020204030204" pitchFamily="34" charset="0"/>
                <a:cs typeface="Times New Roman" panose="02020603050405020304" pitchFamily="18" charset="0"/>
              </a:rPr>
              <a:t>If we are unable to deal with your complaint to your satisfaction, then you should contact either;</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1200" dirty="0">
                <a:solidFill>
                  <a:srgbClr val="242424"/>
                </a:solidFill>
                <a:latin typeface="Arial" panose="020B0604020202020204" pitchFamily="34" charset="0"/>
                <a:ea typeface="Calibri" panose="020F0502020204030204" pitchFamily="34" charset="0"/>
                <a:cs typeface="Times New Roman" panose="02020603050405020304" pitchFamily="18" charset="0"/>
              </a:rPr>
              <a:t>Education Headquarters at: 				</a:t>
            </a:r>
            <a:r>
              <a:rPr lang="en-GB" sz="1200" dirty="0">
                <a:latin typeface="Arial" panose="020B0604020202020204" pitchFamily="34" charset="0"/>
                <a:ea typeface="Calibri" panose="020F0502020204030204" pitchFamily="34" charset="0"/>
                <a:cs typeface="Times New Roman" panose="02020603050405020304" pitchFamily="18" charset="0"/>
              </a:rPr>
              <a:t>or</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GB" sz="1200" dirty="0">
                <a:solidFill>
                  <a:srgbClr val="242424"/>
                </a:solidFill>
                <a:latin typeface="Arial" panose="020B0604020202020204" pitchFamily="34" charset="0"/>
                <a:ea typeface="Calibri" panose="020F0502020204030204" pitchFamily="34" charset="0"/>
                <a:cs typeface="Times New Roman" panose="02020603050405020304" pitchFamily="18" charset="0"/>
              </a:rPr>
              <a:t>Complaints								</a:t>
            </a:r>
            <a:r>
              <a:rPr lang="en-GB" sz="1200" dirty="0">
                <a:latin typeface="Arial" panose="020B0604020202020204" pitchFamily="34" charset="0"/>
                <a:ea typeface="Calibri" panose="020F0502020204030204" pitchFamily="34" charset="0"/>
                <a:cs typeface="Times New Roman" panose="02020603050405020304" pitchFamily="18" charset="0"/>
              </a:rPr>
              <a:t>Care Inspectorate</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GB" sz="1200" dirty="0">
                <a:solidFill>
                  <a:srgbClr val="242424"/>
                </a:solidFill>
                <a:latin typeface="Arial" panose="020B0604020202020204" pitchFamily="34" charset="0"/>
                <a:ea typeface="Calibri" panose="020F0502020204030204" pitchFamily="34" charset="0"/>
                <a:cs typeface="Times New Roman" panose="02020603050405020304" pitchFamily="18" charset="0"/>
              </a:rPr>
              <a:t>Inverclyde Council 							</a:t>
            </a:r>
            <a:r>
              <a:rPr lang="en-GB" sz="1200" dirty="0">
                <a:latin typeface="Arial" panose="020B0604020202020204" pitchFamily="34" charset="0"/>
                <a:ea typeface="Calibri" panose="020F0502020204030204" pitchFamily="34" charset="0"/>
                <a:cs typeface="Times New Roman" panose="02020603050405020304" pitchFamily="18" charset="0"/>
              </a:rPr>
              <a:t>Compass House</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GB" sz="1200" dirty="0">
                <a:solidFill>
                  <a:srgbClr val="242424"/>
                </a:solidFill>
                <a:latin typeface="Arial" panose="020B0604020202020204" pitchFamily="34" charset="0"/>
                <a:ea typeface="Calibri" panose="020F0502020204030204" pitchFamily="34" charset="0"/>
                <a:cs typeface="Times New Roman" panose="02020603050405020304" pitchFamily="18" charset="0"/>
              </a:rPr>
              <a:t>Municipal Buildings 							</a:t>
            </a:r>
            <a:r>
              <a:rPr lang="en-GB" sz="1200" dirty="0">
                <a:latin typeface="Arial" panose="020B0604020202020204" pitchFamily="34" charset="0"/>
                <a:ea typeface="Calibri" panose="020F0502020204030204" pitchFamily="34" charset="0"/>
                <a:cs typeface="Times New Roman" panose="02020603050405020304" pitchFamily="18" charset="0"/>
              </a:rPr>
              <a:t>11 Riverside Drive</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GB" sz="1200" dirty="0">
                <a:solidFill>
                  <a:srgbClr val="242424"/>
                </a:solidFill>
                <a:latin typeface="Arial" panose="020B0604020202020204" pitchFamily="34" charset="0"/>
                <a:ea typeface="Calibri" panose="020F0502020204030204" pitchFamily="34" charset="0"/>
                <a:cs typeface="Times New Roman" panose="02020603050405020304" pitchFamily="18" charset="0"/>
              </a:rPr>
              <a:t>24 Clyde Square 							</a:t>
            </a:r>
            <a:r>
              <a:rPr lang="en-GB" sz="1200" dirty="0">
                <a:latin typeface="Arial" panose="020B0604020202020204" pitchFamily="34" charset="0"/>
                <a:ea typeface="Calibri" panose="020F0502020204030204" pitchFamily="34" charset="0"/>
                <a:cs typeface="Times New Roman" panose="02020603050405020304" pitchFamily="18" charset="0"/>
              </a:rPr>
              <a:t>Dundee</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GB" sz="1200" dirty="0">
                <a:solidFill>
                  <a:srgbClr val="242424"/>
                </a:solidFill>
                <a:latin typeface="Arial" panose="020B0604020202020204" pitchFamily="34" charset="0"/>
                <a:ea typeface="Calibri" panose="020F0502020204030204" pitchFamily="34" charset="0"/>
                <a:cs typeface="Times New Roman" panose="02020603050405020304" pitchFamily="18" charset="0"/>
              </a:rPr>
              <a:t>Greenock								</a:t>
            </a:r>
            <a:r>
              <a:rPr lang="en-GB" sz="1200" dirty="0">
                <a:latin typeface="Arial" panose="020B0604020202020204" pitchFamily="34" charset="0"/>
                <a:ea typeface="Calibri" panose="020F0502020204030204" pitchFamily="34" charset="0"/>
                <a:cs typeface="Times New Roman" panose="02020603050405020304" pitchFamily="18" charset="0"/>
              </a:rPr>
              <a:t>DD1 4NY</a:t>
            </a:r>
            <a:r>
              <a:rPr lang="en-GB" sz="1200" dirty="0">
                <a:solidFill>
                  <a:srgbClr val="242424"/>
                </a:solidFill>
                <a:latin typeface="Arial" panose="020B0604020202020204" pitchFamily="34" charset="0"/>
                <a:ea typeface="Calibri" panose="020F0502020204030204" pitchFamily="34" charset="0"/>
                <a:cs typeface="Times New Roman" panose="02020603050405020304" pitchFamily="18" charset="0"/>
              </a:rPr>
              <a:t>				</a:t>
            </a:r>
            <a:endParaRPr lang="en-GB" sz="12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GB" sz="1200" dirty="0">
                <a:solidFill>
                  <a:srgbClr val="242424"/>
                </a:solidFill>
                <a:latin typeface="Arial" panose="020B0604020202020204" pitchFamily="34" charset="0"/>
                <a:ea typeface="Calibri" panose="020F0502020204030204" pitchFamily="34" charset="0"/>
                <a:cs typeface="Times New Roman" panose="02020603050405020304" pitchFamily="18" charset="0"/>
              </a:rPr>
              <a:t>PA15 1LY </a:t>
            </a:r>
            <a:r>
              <a:rPr lang="en-GB" sz="1200" dirty="0">
                <a:latin typeface="Arial" panose="020B0604020202020204" pitchFamily="34" charset="0"/>
                <a:ea typeface="Calibri" panose="020F0502020204030204" pitchFamily="34" charset="0"/>
                <a:cs typeface="Times New Roman" panose="02020603050405020304" pitchFamily="18" charset="0"/>
              </a:rPr>
              <a:t>Email - </a:t>
            </a:r>
            <a:r>
              <a:rPr lang="en-GB" sz="1200" u="sng" dirty="0">
                <a:solidFill>
                  <a:srgbClr val="467886"/>
                </a:solidFill>
                <a:latin typeface="Arial" panose="020B0604020202020204" pitchFamily="34" charset="0"/>
                <a:ea typeface="Calibri" panose="020F0502020204030204" pitchFamily="34" charset="0"/>
                <a:cs typeface="Times New Roman" panose="02020603050405020304" pitchFamily="18" charset="0"/>
                <a:hlinkClick r:id="rId2"/>
              </a:rPr>
              <a:t>admin.educationhq@inverclyde.gov.uk</a:t>
            </a:r>
            <a:r>
              <a:rPr lang="en-GB" sz="1200" dirty="0">
                <a:solidFill>
                  <a:srgbClr val="242424"/>
                </a:solidFill>
                <a:latin typeface="Arial" panose="020B0604020202020204" pitchFamily="34" charset="0"/>
                <a:ea typeface="Calibri" panose="020F0502020204030204" pitchFamily="34" charset="0"/>
                <a:cs typeface="Times New Roman" panose="02020603050405020304" pitchFamily="18" charset="0"/>
              </a:rPr>
              <a:t> </a:t>
            </a:r>
            <a:r>
              <a:rPr lang="en-GB" sz="1200" dirty="0">
                <a:latin typeface="Arial" panose="020B0604020202020204" pitchFamily="34" charset="0"/>
                <a:ea typeface="Calibri" panose="020F0502020204030204" pitchFamily="34" charset="0"/>
                <a:cs typeface="Times New Roman" panose="02020603050405020304" pitchFamily="18" charset="0"/>
              </a:rPr>
              <a:t> 				Tel: </a:t>
            </a:r>
            <a:r>
              <a:rPr lang="en-GB" altLang="en-US" sz="1200" dirty="0">
                <a:latin typeface="Comic Sans MS" pitchFamily="66" charset="0"/>
                <a:ea typeface="Times New Roman" pitchFamily="18" charset="0"/>
              </a:rPr>
              <a:t>0141 843 4230</a:t>
            </a:r>
            <a:endParaRPr lang="en-GB" altLang="en-US" sz="1400" dirty="0">
              <a:latin typeface="Comic Sans MS" pitchFamily="66" charset="0"/>
            </a:endParaRPr>
          </a:p>
          <a:p>
            <a:pPr>
              <a:lnSpc>
                <a:spcPct val="107000"/>
              </a:lnSpc>
            </a:pPr>
            <a:endParaRPr lang="en-GB"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endParaRPr lang="en-GB" sz="12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6688032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57447" y="247135"/>
            <a:ext cx="11405062" cy="998710"/>
          </a:xfrm>
        </p:spPr>
        <p:txBody>
          <a:bodyPr>
            <a:normAutofit/>
          </a:bodyPr>
          <a:lstStyle/>
          <a:p>
            <a:pPr algn="ctr"/>
            <a:r>
              <a:rPr lang="en-GB" dirty="0">
                <a:latin typeface="Comic Sans MS" panose="030F0702030302020204" pitchFamily="66" charset="0"/>
              </a:rPr>
              <a:t>GDPR and Useful Addresses</a:t>
            </a:r>
          </a:p>
        </p:txBody>
      </p:sp>
      <p:sp>
        <p:nvSpPr>
          <p:cNvPr id="4" name="Content Placeholder 3"/>
          <p:cNvSpPr>
            <a:spLocks noGrp="1"/>
          </p:cNvSpPr>
          <p:nvPr>
            <p:ph idx="1"/>
          </p:nvPr>
        </p:nvSpPr>
        <p:spPr>
          <a:xfrm>
            <a:off x="2327564" y="4809685"/>
            <a:ext cx="2743200" cy="1856268"/>
          </a:xfrm>
        </p:spPr>
        <p:txBody>
          <a:bodyPr>
            <a:normAutofit/>
          </a:bodyPr>
          <a:lstStyle/>
          <a:p>
            <a:pPr marL="0" indent="0">
              <a:lnSpc>
                <a:spcPct val="100000"/>
              </a:lnSpc>
              <a:spcBef>
                <a:spcPts val="0"/>
              </a:spcBef>
              <a:buNone/>
            </a:pPr>
            <a:r>
              <a:rPr lang="en-GB" sz="1400" dirty="0">
                <a:latin typeface="Comic Sans MS" panose="030F0702030302020204" pitchFamily="66" charset="0"/>
              </a:rPr>
              <a:t>Ruth Binks  </a:t>
            </a:r>
          </a:p>
          <a:p>
            <a:pPr marL="0" indent="0">
              <a:lnSpc>
                <a:spcPct val="100000"/>
              </a:lnSpc>
              <a:spcBef>
                <a:spcPts val="0"/>
              </a:spcBef>
              <a:buNone/>
            </a:pPr>
            <a:r>
              <a:rPr lang="en-GB" sz="1400" dirty="0">
                <a:latin typeface="Comic Sans MS" panose="030F0702030302020204" pitchFamily="66" charset="0"/>
              </a:rPr>
              <a:t>Corporate Director </a:t>
            </a:r>
          </a:p>
          <a:p>
            <a:pPr marL="0" indent="0">
              <a:lnSpc>
                <a:spcPct val="100000"/>
              </a:lnSpc>
              <a:spcBef>
                <a:spcPts val="0"/>
              </a:spcBef>
              <a:buNone/>
            </a:pPr>
            <a:r>
              <a:rPr lang="en-GB" sz="1400" dirty="0">
                <a:latin typeface="Comic Sans MS" panose="030F0702030302020204" pitchFamily="66" charset="0"/>
              </a:rPr>
              <a:t>Education, Communities &amp; </a:t>
            </a:r>
          </a:p>
          <a:p>
            <a:pPr marL="0" indent="0">
              <a:lnSpc>
                <a:spcPct val="100000"/>
              </a:lnSpc>
              <a:spcBef>
                <a:spcPts val="0"/>
              </a:spcBef>
              <a:buNone/>
            </a:pPr>
            <a:r>
              <a:rPr lang="en-GB" sz="1400" dirty="0">
                <a:latin typeface="Comic Sans MS" panose="030F0702030302020204" pitchFamily="66" charset="0"/>
              </a:rPr>
              <a:t>Organisational Development</a:t>
            </a:r>
          </a:p>
          <a:p>
            <a:pPr marL="0" indent="0">
              <a:lnSpc>
                <a:spcPct val="100000"/>
              </a:lnSpc>
              <a:spcBef>
                <a:spcPts val="0"/>
              </a:spcBef>
              <a:buNone/>
            </a:pPr>
            <a:r>
              <a:rPr lang="en-GB" sz="1400" dirty="0">
                <a:latin typeface="Comic Sans MS" panose="030F0702030302020204" pitchFamily="66" charset="0"/>
              </a:rPr>
              <a:t>Municipal Buildings</a:t>
            </a:r>
          </a:p>
          <a:p>
            <a:pPr marL="0" indent="0">
              <a:lnSpc>
                <a:spcPct val="100000"/>
              </a:lnSpc>
              <a:spcBef>
                <a:spcPts val="0"/>
              </a:spcBef>
              <a:buNone/>
            </a:pPr>
            <a:r>
              <a:rPr lang="en-GB" sz="1400" dirty="0">
                <a:latin typeface="Comic Sans MS" panose="030F0702030302020204" pitchFamily="66" charset="0"/>
              </a:rPr>
              <a:t>Clyde Square</a:t>
            </a:r>
          </a:p>
          <a:p>
            <a:pPr marL="0" indent="0">
              <a:lnSpc>
                <a:spcPct val="100000"/>
              </a:lnSpc>
              <a:spcBef>
                <a:spcPts val="0"/>
              </a:spcBef>
              <a:buNone/>
            </a:pPr>
            <a:r>
              <a:rPr lang="en-GB" sz="1400" dirty="0">
                <a:latin typeface="Comic Sans MS" panose="030F0702030302020204" pitchFamily="66" charset="0"/>
              </a:rPr>
              <a:t>Greenock PA15 1LY</a:t>
            </a:r>
          </a:p>
          <a:p>
            <a:pPr marL="0" indent="0">
              <a:lnSpc>
                <a:spcPct val="100000"/>
              </a:lnSpc>
              <a:spcBef>
                <a:spcPts val="0"/>
              </a:spcBef>
              <a:buNone/>
            </a:pPr>
            <a:r>
              <a:rPr lang="en-GB" sz="1400" dirty="0">
                <a:latin typeface="Comic Sans MS" panose="030F0702030302020204" pitchFamily="66" charset="0"/>
              </a:rPr>
              <a:t>Tel:  01475 – 717171</a:t>
            </a:r>
            <a:endParaRPr lang="en-GB" sz="2400" b="1" dirty="0">
              <a:latin typeface="Comic Sans MS" panose="030F0702030302020204" pitchFamily="66" charset="0"/>
            </a:endParaRPr>
          </a:p>
          <a:p>
            <a:pPr marL="0" indent="0">
              <a:buNone/>
            </a:pPr>
            <a:endParaRPr lang="en-GB" b="1" dirty="0">
              <a:latin typeface="Comic Sans MS" panose="030F0702030302020204" pitchFamily="66" charset="0"/>
            </a:endParaRPr>
          </a:p>
          <a:p>
            <a:pPr marL="0" indent="0">
              <a:buNone/>
            </a:pPr>
            <a:endParaRPr lang="en-GB" dirty="0"/>
          </a:p>
        </p:txBody>
      </p:sp>
      <p:sp>
        <p:nvSpPr>
          <p:cNvPr id="5" name="TextBox 4"/>
          <p:cNvSpPr txBox="1"/>
          <p:nvPr/>
        </p:nvSpPr>
        <p:spPr>
          <a:xfrm>
            <a:off x="7456517" y="4739109"/>
            <a:ext cx="3024336" cy="1815882"/>
          </a:xfrm>
          <a:prstGeom prst="rect">
            <a:avLst/>
          </a:prstGeom>
          <a:noFill/>
        </p:spPr>
        <p:txBody>
          <a:bodyPr wrap="square" rtlCol="0">
            <a:spAutoFit/>
          </a:bodyPr>
          <a:lstStyle/>
          <a:p>
            <a:r>
              <a:rPr lang="en-GB" sz="1400" dirty="0">
                <a:latin typeface="Comic Sans MS" panose="030F0702030302020204" pitchFamily="66" charset="0"/>
              </a:rPr>
              <a:t>Yvonne Gallagher </a:t>
            </a:r>
          </a:p>
          <a:p>
            <a:r>
              <a:rPr lang="en-GB" sz="1400" dirty="0">
                <a:latin typeface="Comic Sans MS" panose="030F0702030302020204" pitchFamily="66" charset="0"/>
              </a:rPr>
              <a:t>Early Years Manager</a:t>
            </a:r>
          </a:p>
          <a:p>
            <a:r>
              <a:rPr lang="en-GB" sz="1400" dirty="0">
                <a:latin typeface="Comic Sans MS" panose="030F0702030302020204" pitchFamily="66" charset="0"/>
              </a:rPr>
              <a:t>Education Services</a:t>
            </a:r>
          </a:p>
          <a:p>
            <a:r>
              <a:rPr lang="en-GB" sz="1400" dirty="0">
                <a:latin typeface="Comic Sans MS" panose="030F0702030302020204" pitchFamily="66" charset="0"/>
              </a:rPr>
              <a:t>Customer Service Centre</a:t>
            </a:r>
          </a:p>
          <a:p>
            <a:r>
              <a:rPr lang="en-GB" sz="1400" dirty="0">
                <a:latin typeface="Comic Sans MS" panose="030F0702030302020204" pitchFamily="66" charset="0"/>
              </a:rPr>
              <a:t>Municipal Buildings</a:t>
            </a:r>
          </a:p>
          <a:p>
            <a:r>
              <a:rPr lang="en-GB" sz="1400" dirty="0">
                <a:latin typeface="Comic Sans MS" panose="030F0702030302020204" pitchFamily="66" charset="0"/>
              </a:rPr>
              <a:t>Clyde Square</a:t>
            </a:r>
          </a:p>
          <a:p>
            <a:r>
              <a:rPr lang="en-GB" sz="1400" dirty="0">
                <a:latin typeface="Comic Sans MS" panose="030F0702030302020204" pitchFamily="66" charset="0"/>
              </a:rPr>
              <a:t>Greenock PA15 1LY</a:t>
            </a:r>
          </a:p>
          <a:p>
            <a:r>
              <a:rPr lang="en-GB" sz="1400" dirty="0">
                <a:latin typeface="Comic Sans MS" panose="030F0702030302020204" pitchFamily="66" charset="0"/>
              </a:rPr>
              <a:t>Tel:  01475 – 717171</a:t>
            </a:r>
          </a:p>
        </p:txBody>
      </p:sp>
      <p:sp>
        <p:nvSpPr>
          <p:cNvPr id="2" name="Rectangle 1"/>
          <p:cNvSpPr/>
          <p:nvPr/>
        </p:nvSpPr>
        <p:spPr>
          <a:xfrm>
            <a:off x="357447" y="1245845"/>
            <a:ext cx="11479877" cy="3493264"/>
          </a:xfrm>
          <a:prstGeom prst="rect">
            <a:avLst/>
          </a:prstGeom>
        </p:spPr>
        <p:txBody>
          <a:bodyPr wrap="square">
            <a:spAutoFit/>
          </a:bodyPr>
          <a:lstStyle/>
          <a:p>
            <a:pPr lvl="0" algn="ctr" fontAlgn="base">
              <a:spcBef>
                <a:spcPct val="0"/>
              </a:spcBef>
              <a:spcAft>
                <a:spcPct val="0"/>
              </a:spcAft>
              <a:tabLst>
                <a:tab pos="228600" algn="l"/>
              </a:tabLst>
            </a:pPr>
            <a:r>
              <a:rPr lang="en-AU" altLang="en-US" sz="1400" dirty="0">
                <a:latin typeface="Comic Sans MS" pitchFamily="66" charset="0"/>
                <a:ea typeface="Times New Roman" pitchFamily="18" charset="0"/>
              </a:rPr>
              <a:t>Information on children, parents and guardian is stored on a computer system and may be used for teaching, registration, assessment and other administrative duties.  </a:t>
            </a:r>
            <a:r>
              <a:rPr lang="en-GB" altLang="en-US" sz="1400" dirty="0">
                <a:latin typeface="Comic Sans MS" pitchFamily="66" charset="0"/>
                <a:ea typeface="Times New Roman" pitchFamily="18" charset="0"/>
              </a:rPr>
              <a:t>In processing personal information, Inverclyde Council must comply with</a:t>
            </a:r>
          </a:p>
          <a:p>
            <a:pPr lvl="0" algn="ctr" fontAlgn="base">
              <a:spcBef>
                <a:spcPct val="0"/>
              </a:spcBef>
              <a:spcAft>
                <a:spcPct val="0"/>
              </a:spcAft>
              <a:tabLst>
                <a:tab pos="228600" algn="l"/>
              </a:tabLst>
            </a:pPr>
            <a:r>
              <a:rPr lang="en-GB" altLang="en-US" sz="1400" dirty="0">
                <a:latin typeface="Comic Sans MS" pitchFamily="66" charset="0"/>
                <a:ea typeface="Times New Roman" pitchFamily="18" charset="0"/>
              </a:rPr>
              <a:t>the General Data Protection Regulations and Data Protection Act 2018.</a:t>
            </a:r>
            <a:endParaRPr lang="en-GB" altLang="en-US" sz="1400" dirty="0">
              <a:latin typeface="Comic Sans MS" panose="030F0702030302020204" pitchFamily="66" charset="0"/>
            </a:endParaRPr>
          </a:p>
          <a:p>
            <a:pPr lvl="0" algn="ctr" eaLnBrk="0" fontAlgn="base" hangingPunct="0">
              <a:spcBef>
                <a:spcPct val="0"/>
              </a:spcBef>
              <a:spcAft>
                <a:spcPct val="0"/>
              </a:spcAft>
              <a:tabLst>
                <a:tab pos="228600" algn="l"/>
              </a:tabLst>
            </a:pPr>
            <a:r>
              <a:rPr lang="en-AU" altLang="en-US" sz="1400" dirty="0">
                <a:latin typeface="Comic Sans MS" pitchFamily="66" charset="0"/>
                <a:ea typeface="Times New Roman" pitchFamily="18" charset="0"/>
              </a:rPr>
              <a:t>Although this information is correct at time of presenting, there could be changes affecting any of the matters dealt with in the document –</a:t>
            </a:r>
            <a:endParaRPr lang="en-GB" altLang="en-US" sz="1400" dirty="0">
              <a:latin typeface="Comic Sans MS" panose="030F0702030302020204" pitchFamily="66" charset="0"/>
            </a:endParaRPr>
          </a:p>
          <a:p>
            <a:pPr lvl="0" eaLnBrk="0" fontAlgn="base" hangingPunct="0">
              <a:spcBef>
                <a:spcPct val="0"/>
              </a:spcBef>
              <a:spcAft>
                <a:spcPct val="0"/>
              </a:spcAft>
              <a:tabLst>
                <a:tab pos="228600" algn="l"/>
              </a:tabLst>
            </a:pPr>
            <a:r>
              <a:rPr lang="en-AU" altLang="en-US" sz="1400" dirty="0">
                <a:latin typeface="Comic Sans MS" pitchFamily="66" charset="0"/>
                <a:ea typeface="Times New Roman" pitchFamily="18" charset="0"/>
              </a:rPr>
              <a:t>(a)  Before the commencement or during the course of the school year in question.</a:t>
            </a:r>
            <a:endParaRPr lang="en-GB" altLang="en-US" sz="1400" dirty="0">
              <a:latin typeface="Comic Sans MS" panose="030F0702030302020204" pitchFamily="66" charset="0"/>
            </a:endParaRPr>
          </a:p>
          <a:p>
            <a:pPr marL="228600" lvl="0" indent="-228600" eaLnBrk="0" fontAlgn="base" hangingPunct="0">
              <a:spcBef>
                <a:spcPct val="0"/>
              </a:spcBef>
              <a:spcAft>
                <a:spcPct val="0"/>
              </a:spcAft>
              <a:buFontTx/>
              <a:buAutoNum type="alphaLcParenBoth" startAt="2"/>
              <a:tabLst>
                <a:tab pos="228600" algn="l"/>
              </a:tabLst>
            </a:pPr>
            <a:r>
              <a:rPr lang="en-AU" altLang="en-US" sz="1400" dirty="0">
                <a:latin typeface="Comic Sans MS" pitchFamily="66" charset="0"/>
                <a:ea typeface="Times New Roman" pitchFamily="18" charset="0"/>
              </a:rPr>
              <a:t>In relation to subsequent years.</a:t>
            </a:r>
          </a:p>
          <a:p>
            <a:pPr marL="228600" lvl="0" indent="-228600" eaLnBrk="0" fontAlgn="base" hangingPunct="0">
              <a:spcBef>
                <a:spcPct val="0"/>
              </a:spcBef>
              <a:spcAft>
                <a:spcPct val="0"/>
              </a:spcAft>
              <a:buFontTx/>
              <a:buAutoNum type="alphaLcParenBoth" startAt="2"/>
              <a:tabLst>
                <a:tab pos="228600" algn="l"/>
              </a:tabLst>
            </a:pPr>
            <a:endParaRPr lang="en-AU" altLang="en-US" sz="1400" dirty="0">
              <a:latin typeface="Comic Sans MS" pitchFamily="66" charset="0"/>
            </a:endParaRPr>
          </a:p>
          <a:p>
            <a:pPr lvl="0" algn="ctr" eaLnBrk="0" fontAlgn="base" hangingPunct="0">
              <a:spcBef>
                <a:spcPct val="0"/>
              </a:spcBef>
              <a:spcAft>
                <a:spcPct val="0"/>
              </a:spcAft>
              <a:tabLst>
                <a:tab pos="228600" algn="l"/>
              </a:tabLst>
            </a:pPr>
            <a:r>
              <a:rPr lang="en-AU" altLang="en-US" sz="1400" dirty="0">
                <a:latin typeface="Comic Sans MS" pitchFamily="66" charset="0"/>
              </a:rPr>
              <a:t>For further information please refer to </a:t>
            </a:r>
            <a:r>
              <a:rPr lang="en-AU" altLang="en-US" sz="1400" dirty="0">
                <a:latin typeface="Comic Sans MS" pitchFamily="66" charset="0"/>
                <a:hlinkClick r:id="rId2"/>
              </a:rPr>
              <a:t>https://www.inverclyde.gov.uk/site-basics/privacy</a:t>
            </a:r>
            <a:r>
              <a:rPr lang="en-AU" altLang="en-US" sz="1400" dirty="0">
                <a:latin typeface="Comic Sans MS" pitchFamily="66" charset="0"/>
              </a:rPr>
              <a:t> </a:t>
            </a:r>
            <a:endParaRPr lang="en-GB" altLang="en-US" sz="1100" dirty="0">
              <a:latin typeface="Comic Sans MS" panose="030F0702030302020204" pitchFamily="66" charset="0"/>
            </a:endParaRPr>
          </a:p>
          <a:p>
            <a:pPr lvl="0" eaLnBrk="0" fontAlgn="base" hangingPunct="0">
              <a:spcBef>
                <a:spcPct val="0"/>
              </a:spcBef>
              <a:spcAft>
                <a:spcPct val="0"/>
              </a:spcAft>
              <a:tabLst>
                <a:tab pos="228600" algn="l"/>
              </a:tabLst>
            </a:pPr>
            <a:endParaRPr lang="en-GB" altLang="en-US" sz="1100" dirty="0">
              <a:latin typeface="Comic Sans MS" panose="030F0702030302020204" pitchFamily="66" charset="0"/>
            </a:endParaRPr>
          </a:p>
          <a:p>
            <a:pPr lvl="0" algn="ctr" eaLnBrk="0" fontAlgn="base" hangingPunct="0">
              <a:spcBef>
                <a:spcPct val="0"/>
              </a:spcBef>
              <a:spcAft>
                <a:spcPct val="0"/>
              </a:spcAft>
              <a:tabLst>
                <a:tab pos="228600" algn="l"/>
              </a:tabLst>
            </a:pPr>
            <a:endParaRPr lang="en-GB" altLang="en-US" sz="1400" dirty="0">
              <a:latin typeface="Comic Sans MS" panose="030F0702030302020204" pitchFamily="66" charset="0"/>
            </a:endParaRPr>
          </a:p>
          <a:p>
            <a:pPr lvl="0" algn="ctr" eaLnBrk="0" fontAlgn="base" hangingPunct="0">
              <a:spcBef>
                <a:spcPct val="0"/>
              </a:spcBef>
              <a:spcAft>
                <a:spcPct val="0"/>
              </a:spcAft>
              <a:tabLst>
                <a:tab pos="228600" algn="l"/>
              </a:tabLst>
            </a:pPr>
            <a:r>
              <a:rPr lang="en-GB" altLang="en-US" sz="1400" i="1" dirty="0">
                <a:latin typeface="Comic Sans MS" panose="030F0702030302020204" pitchFamily="66" charset="0"/>
              </a:rPr>
              <a:t>Although this information is correct at the time of presenting, there could be changes affecting any of the matters dealt </a:t>
            </a:r>
          </a:p>
          <a:p>
            <a:pPr lvl="0" algn="ctr" eaLnBrk="0" fontAlgn="base" hangingPunct="0">
              <a:spcBef>
                <a:spcPct val="0"/>
              </a:spcBef>
              <a:spcAft>
                <a:spcPct val="0"/>
              </a:spcAft>
              <a:tabLst>
                <a:tab pos="228600" algn="l"/>
              </a:tabLst>
            </a:pPr>
            <a:r>
              <a:rPr lang="en-GB" altLang="en-US" sz="1400" i="1" dirty="0">
                <a:latin typeface="Comic Sans MS" panose="030F0702030302020204" pitchFamily="66" charset="0"/>
              </a:rPr>
              <a:t>with in this document</a:t>
            </a:r>
          </a:p>
          <a:p>
            <a:pPr marL="171450" lvl="0" indent="-171450" eaLnBrk="0" fontAlgn="base" hangingPunct="0">
              <a:spcBef>
                <a:spcPct val="0"/>
              </a:spcBef>
              <a:spcAft>
                <a:spcPct val="0"/>
              </a:spcAft>
              <a:buFont typeface="Arial" panose="020B0604020202020204" pitchFamily="34" charset="0"/>
              <a:buChar char="•"/>
              <a:tabLst>
                <a:tab pos="228600" algn="l"/>
              </a:tabLst>
            </a:pPr>
            <a:endParaRPr lang="en-GB" altLang="en-US" sz="1400" i="1" dirty="0">
              <a:latin typeface="Comic Sans MS" panose="030F0702030302020204" pitchFamily="66" charset="0"/>
            </a:endParaRPr>
          </a:p>
          <a:p>
            <a:pPr marL="171450" lvl="0" indent="-171450" eaLnBrk="0" fontAlgn="base" hangingPunct="0">
              <a:spcBef>
                <a:spcPct val="0"/>
              </a:spcBef>
              <a:spcAft>
                <a:spcPct val="0"/>
              </a:spcAft>
              <a:buFont typeface="Arial" panose="020B0604020202020204" pitchFamily="34" charset="0"/>
              <a:buChar char="•"/>
              <a:tabLst>
                <a:tab pos="228600" algn="l"/>
              </a:tabLst>
            </a:pPr>
            <a:r>
              <a:rPr lang="en-GB" altLang="en-US" sz="1400" i="1" dirty="0">
                <a:latin typeface="Comic Sans MS" panose="030F0702030302020204" pitchFamily="66" charset="0"/>
              </a:rPr>
              <a:t> before the commencement or during the course of the school year in question</a:t>
            </a:r>
          </a:p>
          <a:p>
            <a:pPr marL="171450" lvl="0" indent="-171450" eaLnBrk="0" fontAlgn="base" hangingPunct="0">
              <a:spcBef>
                <a:spcPct val="0"/>
              </a:spcBef>
              <a:spcAft>
                <a:spcPct val="0"/>
              </a:spcAft>
              <a:buFont typeface="Arial" panose="020B0604020202020204" pitchFamily="34" charset="0"/>
              <a:buChar char="•"/>
              <a:tabLst>
                <a:tab pos="228600" algn="l"/>
              </a:tabLst>
            </a:pPr>
            <a:r>
              <a:rPr lang="en-GB" altLang="en-US" sz="1400" i="1" dirty="0">
                <a:latin typeface="Comic Sans MS" panose="030F0702030302020204" pitchFamily="66" charset="0"/>
              </a:rPr>
              <a:t>In relation to subsequent years</a:t>
            </a:r>
          </a:p>
        </p:txBody>
      </p:sp>
    </p:spTree>
    <p:extLst>
      <p:ext uri="{BB962C8B-B14F-4D97-AF65-F5344CB8AC3E}">
        <p14:creationId xmlns:p14="http://schemas.microsoft.com/office/powerpoint/2010/main" val="324429686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2762</TotalTime>
  <Words>3474</Words>
  <Application>Microsoft Office PowerPoint</Application>
  <PresentationFormat>Widescreen</PresentationFormat>
  <Paragraphs>230</Paragraphs>
  <Slides>23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Arial</vt:lpstr>
      <vt:lpstr>Calibri</vt:lpstr>
      <vt:lpstr>Calibri Light</vt:lpstr>
      <vt:lpstr>Comic Sans MS</vt:lpstr>
      <vt:lpstr>Times New Roman</vt:lpstr>
      <vt:lpstr>Office Theme</vt:lpstr>
      <vt:lpstr>King’s Oak Nursery Class </vt:lpstr>
      <vt:lpstr>Contents </vt:lpstr>
      <vt:lpstr>Welcome to King’s Oak Nursery Class</vt:lpstr>
      <vt:lpstr>Our Staff Team</vt:lpstr>
      <vt:lpstr>Establishment information</vt:lpstr>
      <vt:lpstr>Vision, Values &amp; Aims</vt:lpstr>
      <vt:lpstr>Open Hours &amp; Holiday Information </vt:lpstr>
      <vt:lpstr>GIRFEC At King's Oak Nursery we adhere to the principles of GIRFEC (Getting It Right for Every Child)  </vt:lpstr>
      <vt:lpstr>Useful Nursery Information</vt:lpstr>
      <vt:lpstr>Meals &amp; Snacks </vt:lpstr>
      <vt:lpstr>PowerPoint Presentation</vt:lpstr>
      <vt:lpstr>Our Play and Learning</vt:lpstr>
      <vt:lpstr>Learning Journals </vt:lpstr>
      <vt:lpstr>Establishment procedures for reporting to parents/carers</vt:lpstr>
      <vt:lpstr>Equal opportunities and Social Justice</vt:lpstr>
      <vt:lpstr>Medical and Health Care</vt:lpstr>
      <vt:lpstr>Child Protection and Safeguarding</vt:lpstr>
      <vt:lpstr>Paths </vt:lpstr>
      <vt:lpstr>Home links / Useful partnership information</vt:lpstr>
      <vt:lpstr>Additional Support Needs</vt:lpstr>
      <vt:lpstr>Care Inspectorate</vt:lpstr>
      <vt:lpstr>Complaints Procedure</vt:lpstr>
      <vt:lpstr>GDPR and Useful Addresses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Staci Anne Deans</dc:creator>
  <cp:lastModifiedBy>Kirstin Glancy</cp:lastModifiedBy>
  <cp:revision>70</cp:revision>
  <cp:lastPrinted>2025-12-17T13:30:00Z</cp:lastPrinted>
  <dcterms:created xsi:type="dcterms:W3CDTF">2025-06-04T09:36:29Z</dcterms:created>
  <dcterms:modified xsi:type="dcterms:W3CDTF">2026-09-17T15:02:15Z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2026-09-17T15:02:13Z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aa848b9e-a234-4704-930a-aeb4cb58b0e7</vt:lpwstr>
  </property>
  <property fmtid="{D5CDD505-2E9C-101B-9397-08002B2CF9AE}" pid="7" name="MSIP_Label_defa4170-0d19-0005-0004-bc88714345d2_ActionId">
    <vt:lpwstr>d447c380-680e-444a-b4bc-a120dd1d4cd3</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ies>
</file>