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7" r:id="rId5"/>
    <p:sldId id="298" r:id="rId6"/>
    <p:sldId id="299" r:id="rId7"/>
    <p:sldId id="294" r:id="rId8"/>
    <p:sldId id="295" r:id="rId9"/>
    <p:sldId id="285" r:id="rId10"/>
    <p:sldId id="271" r:id="rId11"/>
    <p:sldId id="289" r:id="rId12"/>
    <p:sldId id="300" r:id="rId13"/>
    <p:sldId id="28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B4128-3135-2E29-A65C-A237B7A26EF5}" v="1" dt="2025-06-24T07:27:41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60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Wilkins" userId="S::inemw363@glow.sch.uk::8dbf7dd7-5ad1-4d8a-86d1-429f19d139eb" providerId="AD" clId="Web-{B18B4128-3135-2E29-A65C-A237B7A26EF5}"/>
    <pc:docChg chg="modSld">
      <pc:chgData name="Miss Wilkins" userId="S::inemw363@glow.sch.uk::8dbf7dd7-5ad1-4d8a-86d1-429f19d139eb" providerId="AD" clId="Web-{B18B4128-3135-2E29-A65C-A237B7A26EF5}" dt="2025-06-24T07:27:41.685" v="0" actId="14100"/>
      <pc:docMkLst>
        <pc:docMk/>
      </pc:docMkLst>
      <pc:sldChg chg="modSp">
        <pc:chgData name="Miss Wilkins" userId="S::inemw363@glow.sch.uk::8dbf7dd7-5ad1-4d8a-86d1-429f19d139eb" providerId="AD" clId="Web-{B18B4128-3135-2E29-A65C-A237B7A26EF5}" dt="2025-06-24T07:27:41.685" v="0" actId="14100"/>
        <pc:sldMkLst>
          <pc:docMk/>
          <pc:sldMk cId="0" sldId="299"/>
        </pc:sldMkLst>
        <pc:picChg chg="mod">
          <ac:chgData name="Miss Wilkins" userId="S::inemw363@glow.sch.uk::8dbf7dd7-5ad1-4d8a-86d1-429f19d139eb" providerId="AD" clId="Web-{B18B4128-3135-2E29-A65C-A237B7A26EF5}" dt="2025-06-24T07:27:41.685" v="0" actId="14100"/>
          <ac:picMkLst>
            <pc:docMk/>
            <pc:sldMk cId="0" sldId="299"/>
            <ac:picMk id="11282" creationId="{418728A2-A5BA-36FD-7683-7D85685784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DE268E-175E-FB7E-63E0-A708CBD33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5934D-02DA-977F-1D78-5000EDB6D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D10E5-ACED-9A49-9919-86430F321E59}" type="datetimeFigureOut">
              <a:rPr lang="en-GB"/>
              <a:pPr>
                <a:defRPr/>
              </a:pPr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EFA65-DB59-21A1-660A-9FEF5502C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EB1DD-B980-90C4-F36E-7C554E3FB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5B5EFDF-663D-7C4E-BA04-3033D31008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9675C4-9670-9A0E-C385-681172F37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F7DF8-419B-AF96-99AB-D0458EE420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2A4547-F5DA-5941-A07A-DF5CC467F82B}" type="datetimeFigureOut">
              <a:rPr lang="en-GB"/>
              <a:pPr>
                <a:defRPr/>
              </a:pPr>
              <a:t>25/06/2026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6D5476-0216-9DA6-2806-93648E27B4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43BE32-10D4-4517-32C6-AA7E9584B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1435F-9066-C5AE-6F44-89F87B1278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1ED4D-3CFE-06C2-395F-A82DCBC32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5673967-CCA6-774A-905C-038E86931C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7BDB280-918E-320A-7AC9-53E7B4D52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623D970-A0E9-06BA-E5EE-5482533F38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2520D85-0FE3-CB60-8E40-EB8EAA9B6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4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780F45D-8553-209F-76A4-BF4A5E78C77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8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D1AD2D0-6693-C2C6-AEF7-BF362B66D0E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3C04159-4008-886B-4300-60D11A98623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9AE9B3-23FF-6DA7-AB24-B28C429745D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8776D-A57B-E5C0-5708-8EC095C144F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64F41E8A-0356-2B05-02D9-2F16CC17347F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771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EBFC031-BF59-CC5F-7124-2410B3E8EB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89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F7FBAA4-B58A-C6BE-F42F-9E41063BFB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8CCF10-A1F4-B2F9-144F-6740B0FBE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2ADAC5-B49E-C32F-0B52-6870F88B800A}"/>
              </a:ext>
            </a:extLst>
          </p:cNvPr>
          <p:cNvSpPr/>
          <p:nvPr/>
        </p:nvSpPr>
        <p:spPr>
          <a:xfrm>
            <a:off x="336550" y="3130550"/>
            <a:ext cx="8548688" cy="3079750"/>
          </a:xfrm>
          <a:prstGeom prst="roundRect">
            <a:avLst>
              <a:gd name="adj" fmla="val 6995"/>
            </a:avLst>
          </a:prstGeom>
          <a:solidFill>
            <a:srgbClr val="EE70A8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Welcome to...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Primary </a:t>
            </a:r>
            <a:r>
              <a:rPr lang="en-GB" sz="5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6/5</a:t>
            </a:r>
            <a:endParaRPr lang="en-GB" sz="5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ange">
            <a:extLst>
              <a:ext uri="{FF2B5EF4-FFF2-40B4-BE49-F238E27FC236}">
                <a16:creationId xmlns:a16="http://schemas.microsoft.com/office/drawing/2014/main" id="{1EF34A16-484B-A126-D21E-A35C807439AC}"/>
              </a:ext>
            </a:extLst>
          </p:cNvPr>
          <p:cNvSpPr/>
          <p:nvPr/>
        </p:nvSpPr>
        <p:spPr>
          <a:xfrm>
            <a:off x="860425" y="1682750"/>
            <a:ext cx="7632700" cy="4043363"/>
          </a:xfrm>
          <a:prstGeom prst="roundRect">
            <a:avLst/>
          </a:prstGeom>
          <a:solidFill>
            <a:srgbClr val="EE7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C72CEE8C-E98E-2A5A-03D9-054BB4A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E6589F"/>
                </a:solidFill>
                <a:latin typeface="Comic Sans MS" panose="030F0902030302020204" pitchFamily="66" charset="0"/>
              </a:rPr>
              <a:t>I</a:t>
            </a:r>
            <a:r>
              <a:rPr lang="en-GB" altLang="en-US" dirty="0" smtClean="0">
                <a:solidFill>
                  <a:srgbClr val="E6589F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dirty="0">
                <a:solidFill>
                  <a:srgbClr val="E6589F"/>
                </a:solidFill>
                <a:latin typeface="Comic Sans MS" panose="030F0902030302020204" pitchFamily="66" charset="0"/>
              </a:rPr>
              <a:t>can’t wait to see you!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5EC3C0F-8E18-3D9C-A6B9-21B348A7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8" y="2149475"/>
            <a:ext cx="6772275" cy="3539430"/>
          </a:xfrm>
          <a:prstGeom prst="rect">
            <a:avLst/>
          </a:prstGeom>
          <a:solidFill>
            <a:srgbClr val="EE7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I am</a:t>
            </a:r>
            <a:r>
              <a:rPr lang="en-GB" altLang="en-US" sz="2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super excited to be your </a:t>
            </a:r>
            <a:r>
              <a:rPr lang="en-GB" altLang="en-US" sz="2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teacher </a:t>
            </a:r>
            <a:r>
              <a:rPr lang="en-GB" altLang="en-US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in August and we can’t wait to join you on your exciting adventures.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Take care and have a relaxing summer,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Miss </a:t>
            </a:r>
            <a:r>
              <a:rPr lang="en-GB" altLang="en-US" sz="2800">
                <a:solidFill>
                  <a:schemeClr val="tx1"/>
                </a:solidFill>
                <a:latin typeface="Comic Sans MS" panose="030F0902030302020204" pitchFamily="66" charset="0"/>
              </a:rPr>
              <a:t>Wilkins </a:t>
            </a:r>
            <a:endParaRPr lang="en-GB" altLang="en-US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DDF7D17-FA34-0301-72C9-98776F50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E6589F"/>
                </a:solidFill>
              </a:rPr>
              <a:t>Hello, I am Miss Wilkins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695A765E-4B05-6F58-5525-7B742D12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540" y="1347788"/>
            <a:ext cx="3569465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SassoonPrimaryType" pitchFamily="2" charset="0"/>
              </a:rPr>
              <a:t>Hello </a:t>
            </a:r>
            <a:r>
              <a:rPr lang="en-GB" altLang="en-US" sz="2000" dirty="0" smtClean="0">
                <a:solidFill>
                  <a:schemeClr val="tx1"/>
                </a:solidFill>
                <a:latin typeface="SassoonPrimaryType" pitchFamily="2" charset="0"/>
              </a:rPr>
              <a:t>P6/5</a:t>
            </a:r>
            <a:r>
              <a:rPr lang="en-GB" altLang="en-US" sz="2000" dirty="0">
                <a:solidFill>
                  <a:schemeClr val="tx1"/>
                </a:solidFill>
                <a:latin typeface="SassoonPrimaryType" pitchFamily="2" charset="0"/>
              </a:rPr>
              <a:t>, I’m so so excited to be teaching you </a:t>
            </a:r>
            <a:r>
              <a:rPr lang="en-GB" altLang="en-US" sz="2000" dirty="0" smtClean="0">
                <a:solidFill>
                  <a:schemeClr val="tx1"/>
                </a:solidFill>
                <a:latin typeface="SassoonPrimaryType" pitchFamily="2" charset="0"/>
              </a:rPr>
              <a:t>this </a:t>
            </a:r>
            <a:r>
              <a:rPr lang="en-GB" altLang="en-US" sz="2000" dirty="0">
                <a:solidFill>
                  <a:schemeClr val="tx1"/>
                </a:solidFill>
                <a:latin typeface="SassoonPrimaryType" pitchFamily="2" charset="0"/>
              </a:rPr>
              <a:t>year and I know we will just have the best year!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SassoonPrimaryType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SassoonPrimaryType" pitchFamily="2" charset="0"/>
              </a:rPr>
              <a:t>I already know some of your </a:t>
            </a:r>
            <a:r>
              <a:rPr lang="en-GB" altLang="en-US" sz="2000" i="1" dirty="0" smtClean="0">
                <a:solidFill>
                  <a:schemeClr val="tx1"/>
                </a:solidFill>
                <a:latin typeface="SassoonPrimaryType" pitchFamily="2" charset="0"/>
              </a:rPr>
              <a:t>very </a:t>
            </a:r>
            <a:r>
              <a:rPr lang="en-GB" altLang="en-US" sz="2000" dirty="0" smtClean="0">
                <a:solidFill>
                  <a:schemeClr val="tx1"/>
                </a:solidFill>
                <a:latin typeface="SassoonPrimaryType" pitchFamily="2" charset="0"/>
              </a:rPr>
              <a:t>well but I’m looking forward to getting to know some new faces too!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i="1" dirty="0">
              <a:solidFill>
                <a:schemeClr val="tx1"/>
              </a:solidFill>
              <a:latin typeface="SassoonPrimaryType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SassoonPrimaryType" pitchFamily="2" charset="0"/>
              </a:rPr>
              <a:t>I have so many lovely ideas for our learning journey together this year, and I can’t wait to get started in August!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22109-1F3F-EFD3-6590-AA0A0C49A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r="9428"/>
          <a:stretch/>
        </p:blipFill>
        <p:spPr>
          <a:xfrm>
            <a:off x="695574" y="1677791"/>
            <a:ext cx="4045696" cy="3913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ue">
            <a:extLst>
              <a:ext uri="{FF2B5EF4-FFF2-40B4-BE49-F238E27FC236}">
                <a16:creationId xmlns:a16="http://schemas.microsoft.com/office/drawing/2014/main" id="{A1D21D7B-AFF3-0117-B683-07BF4DE72610}"/>
              </a:ext>
            </a:extLst>
          </p:cNvPr>
          <p:cNvSpPr/>
          <p:nvPr/>
        </p:nvSpPr>
        <p:spPr>
          <a:xfrm>
            <a:off x="4689475" y="4484688"/>
            <a:ext cx="3713163" cy="1052512"/>
          </a:xfrm>
          <a:prstGeom prst="roundRect">
            <a:avLst/>
          </a:prstGeom>
          <a:solidFill>
            <a:srgbClr val="4EB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love to travel and have visited over 20 different countries around the world. I’m not sure however, that I could tell you which one was my favourite!</a:t>
            </a:r>
          </a:p>
        </p:txBody>
      </p:sp>
      <p:sp>
        <p:nvSpPr>
          <p:cNvPr id="23" name="Orange">
            <a:extLst>
              <a:ext uri="{FF2B5EF4-FFF2-40B4-BE49-F238E27FC236}">
                <a16:creationId xmlns:a16="http://schemas.microsoft.com/office/drawing/2014/main" id="{C42F5ABF-96B0-B96F-EBE7-FF9639985E9D}"/>
              </a:ext>
            </a:extLst>
          </p:cNvPr>
          <p:cNvSpPr/>
          <p:nvPr/>
        </p:nvSpPr>
        <p:spPr>
          <a:xfrm>
            <a:off x="4689475" y="3290888"/>
            <a:ext cx="3713163" cy="1052512"/>
          </a:xfrm>
          <a:prstGeom prst="roundRect">
            <a:avLst/>
          </a:prstGeom>
          <a:solidFill>
            <a:srgbClr val="E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My favourite subjects to teach are: music, art, writing </a:t>
            </a:r>
            <a:r>
              <a:rPr lang="en-GB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numeracy</a:t>
            </a:r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and of course PE.</a:t>
            </a:r>
            <a:endParaRPr lang="en-GB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Purple">
            <a:extLst>
              <a:ext uri="{FF2B5EF4-FFF2-40B4-BE49-F238E27FC236}">
                <a16:creationId xmlns:a16="http://schemas.microsoft.com/office/drawing/2014/main" id="{CD6675F3-BD63-1BDC-F51F-2A3C093C6444}"/>
              </a:ext>
            </a:extLst>
          </p:cNvPr>
          <p:cNvSpPr/>
          <p:nvPr/>
        </p:nvSpPr>
        <p:spPr>
          <a:xfrm>
            <a:off x="4689475" y="2119313"/>
            <a:ext cx="3713163" cy="1052512"/>
          </a:xfrm>
          <a:prstGeom prst="roundRect">
            <a:avLst/>
          </a:prstGeom>
          <a:solidFill>
            <a:srgbClr val="EE7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If I’m not at the gym, I love reading, listening to podcasts or playing rugby next to Mrs K!</a:t>
            </a:r>
            <a:endParaRPr lang="en-GB" sz="16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Yellow">
            <a:extLst>
              <a:ext uri="{FF2B5EF4-FFF2-40B4-BE49-F238E27FC236}">
                <a16:creationId xmlns:a16="http://schemas.microsoft.com/office/drawing/2014/main" id="{234744B6-3441-F42C-C2D2-803D1337DDD7}"/>
              </a:ext>
            </a:extLst>
          </p:cNvPr>
          <p:cNvSpPr/>
          <p:nvPr/>
        </p:nvSpPr>
        <p:spPr>
          <a:xfrm>
            <a:off x="765175" y="4484688"/>
            <a:ext cx="3713163" cy="1052512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I love animals so much and my favourite animals are snow leopards, foxes and red pandas. </a:t>
            </a:r>
          </a:p>
        </p:txBody>
      </p:sp>
      <p:sp>
        <p:nvSpPr>
          <p:cNvPr id="20" name="Green">
            <a:extLst>
              <a:ext uri="{FF2B5EF4-FFF2-40B4-BE49-F238E27FC236}">
                <a16:creationId xmlns:a16="http://schemas.microsoft.com/office/drawing/2014/main" id="{6C58E940-5146-5FE2-6743-73854F5AD8C2}"/>
              </a:ext>
            </a:extLst>
          </p:cNvPr>
          <p:cNvSpPr/>
          <p:nvPr/>
        </p:nvSpPr>
        <p:spPr>
          <a:xfrm>
            <a:off x="762000" y="3290888"/>
            <a:ext cx="3713163" cy="1052512"/>
          </a:xfrm>
          <a:prstGeom prst="roundRect">
            <a:avLst/>
          </a:prstGeom>
          <a:solidFill>
            <a:srgbClr val="87B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I love going to the gym and train both Olympic Weightlifting and CrossFit. I  won a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Bronze</a:t>
            </a:r>
            <a:r>
              <a:rPr lang="en-GB" sz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medal at the European Masters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Championships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this June</a:t>
            </a:r>
            <a:r>
              <a:rPr lang="en-GB" sz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omic Sans MS" panose="030F0902030302020204" pitchFamily="66" charset="0"/>
              </a:rPr>
              <a:t>in weightlifting and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PE is one of my favourite lessons of the week</a:t>
            </a:r>
            <a:endParaRPr lang="en-GB" sz="1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Pink">
            <a:extLst>
              <a:ext uri="{FF2B5EF4-FFF2-40B4-BE49-F238E27FC236}">
                <a16:creationId xmlns:a16="http://schemas.microsoft.com/office/drawing/2014/main" id="{42AF8EB8-A465-A6EF-E705-D7373193E386}"/>
              </a:ext>
            </a:extLst>
          </p:cNvPr>
          <p:cNvSpPr/>
          <p:nvPr/>
        </p:nvSpPr>
        <p:spPr>
          <a:xfrm>
            <a:off x="779463" y="2119313"/>
            <a:ext cx="3711575" cy="1052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2" name="Title 1">
            <a:extLst>
              <a:ext uri="{FF2B5EF4-FFF2-40B4-BE49-F238E27FC236}">
                <a16:creationId xmlns:a16="http://schemas.microsoft.com/office/drawing/2014/main" id="{EDAA7F2B-7D7D-20C7-ADFC-FBC2F12F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E6589F"/>
                </a:solidFill>
                <a:latin typeface="Comic Sans MS" panose="030F0902030302020204" pitchFamily="66" charset="0"/>
              </a:rPr>
              <a:t>Hello, I am Miss Wilkins</a:t>
            </a:r>
          </a:p>
        </p:txBody>
      </p:sp>
      <p:sp>
        <p:nvSpPr>
          <p:cNvPr id="11273" name="TextBox 2">
            <a:extLst>
              <a:ext uri="{FF2B5EF4-FFF2-40B4-BE49-F238E27FC236}">
                <a16:creationId xmlns:a16="http://schemas.microsoft.com/office/drawing/2014/main" id="{BDA898C7-66B7-EE33-05BB-2C2AF46FD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6589F"/>
                </a:solidFill>
                <a:latin typeface="Comic Sans MS" panose="030F0902030302020204" pitchFamily="66" charset="0"/>
              </a:rPr>
              <a:t>Click on the boxes below to reveal some fun facts about me</a:t>
            </a:r>
            <a:endParaRPr lang="en-US" altLang="en-US" b="1">
              <a:solidFill>
                <a:srgbClr val="E6589F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E6589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F4816-15AF-B134-0752-FB68B584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193925"/>
            <a:ext cx="39560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00" dirty="0">
                <a:solidFill>
                  <a:schemeClr val="tx1"/>
                </a:solidFill>
                <a:latin typeface="Comic Sans MS" panose="030F0902030302020204" pitchFamily="66" charset="0"/>
              </a:rPr>
              <a:t>This is my </a:t>
            </a:r>
            <a:r>
              <a:rPr lang="en-GB" altLang="en-US" sz="13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third</a:t>
            </a:r>
            <a:r>
              <a:rPr lang="en-GB" altLang="en-US" sz="13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1300" dirty="0">
                <a:solidFill>
                  <a:schemeClr val="tx1"/>
                </a:solidFill>
                <a:latin typeface="Comic Sans MS" panose="030F0902030302020204" pitchFamily="66" charset="0"/>
              </a:rPr>
              <a:t>year teaching at KPS, and my </a:t>
            </a:r>
            <a:r>
              <a:rPr lang="en-GB" altLang="en-US" sz="13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8</a:t>
            </a:r>
            <a:r>
              <a:rPr lang="en-GB" altLang="en-US" sz="1300" baseline="300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th</a:t>
            </a:r>
            <a:r>
              <a:rPr lang="en-GB" altLang="en-US" sz="13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1300" dirty="0">
                <a:solidFill>
                  <a:schemeClr val="tx1"/>
                </a:solidFill>
                <a:latin typeface="Comic Sans MS" panose="030F0902030302020204" pitchFamily="66" charset="0"/>
              </a:rPr>
              <a:t>year as a primary teacher. Before that however, I used to be a music teacher and really love Musical Theatre!  </a:t>
            </a:r>
          </a:p>
        </p:txBody>
      </p:sp>
      <p:pic>
        <p:nvPicPr>
          <p:cNvPr id="11276" name="Picture 12" descr="Top 5 facts about Red Pandas | WWF">
            <a:extLst>
              <a:ext uri="{FF2B5EF4-FFF2-40B4-BE49-F238E27FC236}">
                <a16:creationId xmlns:a16="http://schemas.microsoft.com/office/drawing/2014/main" id="{21A4ABFB-AF1B-669D-5E09-7A1B99C9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" y="5585073"/>
            <a:ext cx="1751682" cy="12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Red Fox - Sheffield &amp; Rotherham ...">
            <a:extLst>
              <a:ext uri="{FF2B5EF4-FFF2-40B4-BE49-F238E27FC236}">
                <a16:creationId xmlns:a16="http://schemas.microsoft.com/office/drawing/2014/main" id="{D393706D-27FE-14C6-9D33-BE939E46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49" y="5607707"/>
            <a:ext cx="1866928" cy="12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Wicked (Original Broadway Cast ...">
            <a:extLst>
              <a:ext uri="{FF2B5EF4-FFF2-40B4-BE49-F238E27FC236}">
                <a16:creationId xmlns:a16="http://schemas.microsoft.com/office/drawing/2014/main" id="{A93F2D08-6637-5573-D0CA-3B10A5F3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94" y="1588"/>
            <a:ext cx="1244906" cy="12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The Endangered Snow Leopard—Habitat ...">
            <a:extLst>
              <a:ext uri="{FF2B5EF4-FFF2-40B4-BE49-F238E27FC236}">
                <a16:creationId xmlns:a16="http://schemas.microsoft.com/office/drawing/2014/main" id="{418728A2-A5BA-36FD-7683-7D856857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8728"/>
            <a:ext cx="897963" cy="6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50A8253-D546-2B4F-8330-473BE926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188" y="615950"/>
            <a:ext cx="9921876" cy="99377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rgbClr val="E6589F"/>
                </a:solidFill>
                <a:latin typeface="Comic Sans MS" panose="030F0902030302020204" pitchFamily="66" charset="0"/>
              </a:rPr>
              <a:t>Here is your classroom.</a:t>
            </a: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A40AA611-AD96-C9CE-7D74-E0902D7BB45C}"/>
              </a:ext>
            </a:extLst>
          </p:cNvPr>
          <p:cNvSpPr>
            <a:spLocks/>
          </p:cNvSpPr>
          <p:nvPr/>
        </p:nvSpPr>
        <p:spPr bwMode="auto">
          <a:xfrm>
            <a:off x="852488" y="5284788"/>
            <a:ext cx="724852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E6589F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C901B-199B-6CAB-6250-2AC7AA82E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7111" y="1683232"/>
            <a:ext cx="4569777" cy="4246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0AEF18-15BE-74F2-7DF8-0E6B0E5D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50888"/>
            <a:ext cx="7796212" cy="993775"/>
          </a:xfrm>
        </p:spPr>
        <p:txBody>
          <a:bodyPr/>
          <a:lstStyle/>
          <a:p>
            <a:pPr algn="ctr" eaLnBrk="1" hangingPunct="1"/>
            <a:r>
              <a:rPr lang="en-GB" altLang="en-US" sz="3000">
                <a:solidFill>
                  <a:srgbClr val="E6589F"/>
                </a:solidFill>
                <a:latin typeface="Comic Sans MS" panose="030F0902030302020204" pitchFamily="66" charset="0"/>
              </a:rPr>
              <a:t>This is the way you will enter and exit your classroom…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1AEC4-86C3-B44C-9B06-5E87806A25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7044" y="2283439"/>
            <a:ext cx="4369912" cy="32774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E8563D0-CCA9-42BD-DEED-0509CAB0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539750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rgbClr val="E6589F"/>
                </a:solidFill>
                <a:latin typeface="Comic Sans MS" panose="030F0902030302020204" pitchFamily="66" charset="0"/>
              </a:rPr>
              <a:t>What to bring to school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F166492-C6AF-5BD1-ECCC-0C23C386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0" y="1347788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E6589F"/>
                </a:solidFill>
              </a:rPr>
              <a:t>You will need…</a:t>
            </a:r>
            <a:endParaRPr lang="en-US" altLang="en-US">
              <a:solidFill>
                <a:srgbClr val="E6589F"/>
              </a:solidFill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DC3ECC02-823D-0501-DA02-DAEBDE74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31140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C8E1230C-9F0F-22E9-5446-2D44621A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311400"/>
            <a:ext cx="201453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>
            <a:extLst>
              <a:ext uri="{FF2B5EF4-FFF2-40B4-BE49-F238E27FC236}">
                <a16:creationId xmlns:a16="http://schemas.microsoft.com/office/drawing/2014/main" id="{A83FC148-CCB2-5D57-F8DE-FBA75501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1941513"/>
            <a:ext cx="301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E6589F"/>
                </a:solidFill>
                <a:latin typeface="Comic Sans MS" panose="030F0902030302020204" pitchFamily="66" charset="0"/>
              </a:rPr>
              <a:t>a filled water bottle	</a:t>
            </a:r>
            <a:r>
              <a:rPr lang="en-GB" altLang="en-US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  <a:endParaRPr lang="en-US" altLang="en-US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CA89AAF9-15DC-EB1C-DB73-02EDC7F1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19431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E6589F"/>
                </a:solidFill>
                <a:latin typeface="Comic Sans MS" panose="030F0902030302020204" pitchFamily="66" charset="0"/>
              </a:rPr>
              <a:t>a snack</a:t>
            </a:r>
            <a:endParaRPr lang="en-US" altLang="en-US">
              <a:solidFill>
                <a:srgbClr val="E6589F"/>
              </a:solidFill>
              <a:latin typeface="Comic Sans MS" panose="030F0902030302020204" pitchFamily="66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51F8A2AD-A47E-189E-00D9-9AB08370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6" y="4924425"/>
            <a:ext cx="8593073" cy="8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E6589F"/>
                </a:solidFill>
                <a:latin typeface="Comic Sans MS" panose="030F0902030302020204" pitchFamily="66" charset="0"/>
              </a:rPr>
              <a:t>You will also bring a packed lunch or order from the school menu</a:t>
            </a:r>
            <a:r>
              <a:rPr lang="en-GB" altLang="en-US" sz="2000" dirty="0" smtClean="0">
                <a:solidFill>
                  <a:srgbClr val="E6589F"/>
                </a:solidFill>
                <a:latin typeface="Comic Sans MS" panose="030F0902030302020204" pitchFamily="66" charset="0"/>
              </a:rPr>
              <a:t>.</a:t>
            </a:r>
          </a:p>
          <a:p>
            <a:pPr algn="ctr">
              <a:buNone/>
            </a:pPr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You can wear </a:t>
            </a:r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either full </a:t>
            </a:r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or relaxed </a:t>
            </a:r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school </a:t>
            </a:r>
            <a:r>
              <a:rPr lang="en-GB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uniform with </a:t>
            </a:r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no branded items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US" altLang="en-US" dirty="0">
              <a:solidFill>
                <a:schemeClr val="accent1"/>
              </a:solidFill>
              <a:latin typeface="Comic Sans MS" panose="030F0902030302020204" pitchFamily="66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E3CD3631-D332-E35D-5812-4789AE694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33972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and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56CD251-BFCA-CFCB-AFAB-13DAAF5B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25" y="623888"/>
            <a:ext cx="6604000" cy="993775"/>
          </a:xfrm>
        </p:spPr>
        <p:txBody>
          <a:bodyPr/>
          <a:lstStyle/>
          <a:p>
            <a:pPr algn="ctr" eaLnBrk="1" hangingPunct="1"/>
            <a:r>
              <a:rPr lang="en-GB" altLang="en-US" sz="3200">
                <a:solidFill>
                  <a:srgbClr val="E6589F"/>
                </a:solidFill>
                <a:latin typeface="Comic Sans MS" panose="030F0902030302020204" pitchFamily="66" charset="0"/>
              </a:rPr>
              <a:t>Here are some subjects you will be exploring in school…</a:t>
            </a:r>
          </a:p>
        </p:txBody>
      </p:sp>
      <p:sp>
        <p:nvSpPr>
          <p:cNvPr id="4" name="Pink">
            <a:extLst>
              <a:ext uri="{FF2B5EF4-FFF2-40B4-BE49-F238E27FC236}">
                <a16:creationId xmlns:a16="http://schemas.microsoft.com/office/drawing/2014/main" id="{A8DB3D13-1633-F4C4-9277-54A179035510}"/>
              </a:ext>
            </a:extLst>
          </p:cNvPr>
          <p:cNvSpPr/>
          <p:nvPr/>
        </p:nvSpPr>
        <p:spPr>
          <a:xfrm>
            <a:off x="755650" y="2119313"/>
            <a:ext cx="3711575" cy="1050925"/>
          </a:xfrm>
          <a:prstGeom prst="roundRect">
            <a:avLst/>
          </a:prstGeom>
          <a:solidFill>
            <a:srgbClr val="EC7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Green">
            <a:extLst>
              <a:ext uri="{FF2B5EF4-FFF2-40B4-BE49-F238E27FC236}">
                <a16:creationId xmlns:a16="http://schemas.microsoft.com/office/drawing/2014/main" id="{1F1ADC13-0AD8-639D-DACD-813674254C94}"/>
              </a:ext>
            </a:extLst>
          </p:cNvPr>
          <p:cNvSpPr/>
          <p:nvPr/>
        </p:nvSpPr>
        <p:spPr>
          <a:xfrm>
            <a:off x="755650" y="3290888"/>
            <a:ext cx="3711575" cy="1050925"/>
          </a:xfrm>
          <a:prstGeom prst="roundRect">
            <a:avLst/>
          </a:prstGeom>
          <a:solidFill>
            <a:srgbClr val="87B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Yellow">
            <a:extLst>
              <a:ext uri="{FF2B5EF4-FFF2-40B4-BE49-F238E27FC236}">
                <a16:creationId xmlns:a16="http://schemas.microsoft.com/office/drawing/2014/main" id="{5FE1B836-DDD5-238D-4341-FFEC760BE617}"/>
              </a:ext>
            </a:extLst>
          </p:cNvPr>
          <p:cNvSpPr/>
          <p:nvPr/>
        </p:nvSpPr>
        <p:spPr>
          <a:xfrm>
            <a:off x="755650" y="4462463"/>
            <a:ext cx="3711575" cy="1052512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Purple">
            <a:extLst>
              <a:ext uri="{FF2B5EF4-FFF2-40B4-BE49-F238E27FC236}">
                <a16:creationId xmlns:a16="http://schemas.microsoft.com/office/drawing/2014/main" id="{C5D21F14-587F-35FA-CFB3-72031AFB0983}"/>
              </a:ext>
            </a:extLst>
          </p:cNvPr>
          <p:cNvSpPr/>
          <p:nvPr/>
        </p:nvSpPr>
        <p:spPr>
          <a:xfrm>
            <a:off x="4681538" y="2119313"/>
            <a:ext cx="3711575" cy="1050925"/>
          </a:xfrm>
          <a:prstGeom prst="roundRect">
            <a:avLst/>
          </a:prstGeom>
          <a:solidFill>
            <a:srgbClr val="A7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range">
            <a:extLst>
              <a:ext uri="{FF2B5EF4-FFF2-40B4-BE49-F238E27FC236}">
                <a16:creationId xmlns:a16="http://schemas.microsoft.com/office/drawing/2014/main" id="{A21E06AB-A085-9E47-42E2-C7B830409ECA}"/>
              </a:ext>
            </a:extLst>
          </p:cNvPr>
          <p:cNvSpPr/>
          <p:nvPr/>
        </p:nvSpPr>
        <p:spPr>
          <a:xfrm>
            <a:off x="4676775" y="3290888"/>
            <a:ext cx="3711575" cy="1050925"/>
          </a:xfrm>
          <a:prstGeom prst="roundRect">
            <a:avLst/>
          </a:prstGeom>
          <a:solidFill>
            <a:srgbClr val="E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Blue">
            <a:extLst>
              <a:ext uri="{FF2B5EF4-FFF2-40B4-BE49-F238E27FC236}">
                <a16:creationId xmlns:a16="http://schemas.microsoft.com/office/drawing/2014/main" id="{CE8D374E-27DF-0CAF-4941-41B0408D9B41}"/>
              </a:ext>
            </a:extLst>
          </p:cNvPr>
          <p:cNvSpPr/>
          <p:nvPr/>
        </p:nvSpPr>
        <p:spPr>
          <a:xfrm>
            <a:off x="4681538" y="4462463"/>
            <a:ext cx="3711575" cy="1052512"/>
          </a:xfrm>
          <a:prstGeom prst="roundRect">
            <a:avLst/>
          </a:prstGeom>
          <a:solidFill>
            <a:srgbClr val="4EB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20F0DE-0E57-8B4C-3530-3DBA480E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2459038"/>
            <a:ext cx="307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Comic Sans MS" panose="030F0902030302020204" pitchFamily="66" charset="0"/>
              </a:rPr>
              <a:t>Numeracy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76483D-2C30-0ED5-8274-EBE4864C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630613"/>
            <a:ext cx="3070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Comic Sans MS" panose="030F0902030302020204" pitchFamily="66" charset="0"/>
              </a:rPr>
              <a:t>Literacy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9D5B3-B648-D9A0-1092-E4291C1CF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4732338"/>
            <a:ext cx="240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94F10-3569-899F-B346-4DA8D3AE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2459038"/>
            <a:ext cx="299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Comic Sans MS" panose="030F0902030302020204" pitchFamily="66" charset="0"/>
              </a:rPr>
              <a:t>Health &amp; Wellbeing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D0C522-2126-EE74-A224-616205D8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3630613"/>
            <a:ext cx="3079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Comic Sans MS" panose="030F0902030302020204" pitchFamily="66" charset="0"/>
              </a:rPr>
              <a:t>Outdoor Learning/Topic</a:t>
            </a:r>
            <a:endParaRPr lang="en-GB" altLang="en-US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84DEA-8C12-CD6B-E4F1-04221EFB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473233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Comic Sans MS" panose="030F0902030302020204" pitchFamily="66" charset="0"/>
              </a:rPr>
              <a:t>Expressive Arts</a:t>
            </a:r>
            <a:endParaRPr lang="en-GB" altLang="en-US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423" name="Picture 6">
            <a:extLst>
              <a:ext uri="{FF2B5EF4-FFF2-40B4-BE49-F238E27FC236}">
                <a16:creationId xmlns:a16="http://schemas.microsoft.com/office/drawing/2014/main" id="{FA6AD092-DE79-80DF-3E62-DA3DACF14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70500"/>
            <a:ext cx="1316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range">
            <a:extLst>
              <a:ext uri="{FF2B5EF4-FFF2-40B4-BE49-F238E27FC236}">
                <a16:creationId xmlns:a16="http://schemas.microsoft.com/office/drawing/2014/main" id="{1C90A7D9-4616-3C36-D5B5-AEB5DB60D48A}"/>
              </a:ext>
            </a:extLst>
          </p:cNvPr>
          <p:cNvSpPr/>
          <p:nvPr/>
        </p:nvSpPr>
        <p:spPr>
          <a:xfrm>
            <a:off x="755650" y="1823842"/>
            <a:ext cx="7632700" cy="4043362"/>
          </a:xfrm>
          <a:prstGeom prst="roundRect">
            <a:avLst/>
          </a:prstGeom>
          <a:solidFill>
            <a:srgbClr val="EE7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99ED3AA3-8F0E-EB89-4BB2-83A7DDB5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587375"/>
            <a:ext cx="6604000" cy="993775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>
                <a:solidFill>
                  <a:srgbClr val="E6589F"/>
                </a:solidFill>
                <a:latin typeface="Comic Sans MS" panose="030F0902030302020204" pitchFamily="66" charset="0"/>
              </a:rPr>
              <a:t>KPS - Our School Values</a:t>
            </a:r>
            <a:endParaRPr lang="en-GB" altLang="en-US" sz="3200" dirty="0">
              <a:solidFill>
                <a:srgbClr val="E6589F"/>
              </a:solidFill>
              <a:latin typeface="Comic Sans MS" panose="030F0902030302020204" pitchFamily="66" charset="0"/>
            </a:endParaRP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E4F4320E-DE86-1711-36A8-601AF73C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70500"/>
            <a:ext cx="1316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">
            <a:extLst>
              <a:ext uri="{FF2B5EF4-FFF2-40B4-BE49-F238E27FC236}">
                <a16:creationId xmlns:a16="http://schemas.microsoft.com/office/drawing/2014/main" id="{0B4B1C41-E93F-63F1-EB6A-6A0B4631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2" y="1875928"/>
            <a:ext cx="67849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dirty="0">
                <a:latin typeface="Comic Sans MS" panose="030F0702030302020204" pitchFamily="66" charset="0"/>
              </a:rPr>
              <a:t>In P6/5, everyone is welcome and everyone matters. We all have different strengths, interests and things we find tricky, and that's what makes our class special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My goal is to make sure every child feels included, supported and able to do their very best.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Throughout </a:t>
            </a:r>
            <a:r>
              <a:rPr lang="en-GB" sz="2000" dirty="0">
                <a:latin typeface="Comic Sans MS" panose="030F0702030302020204" pitchFamily="66" charset="0"/>
              </a:rPr>
              <a:t>the year, we'll work together to show our school values of </a:t>
            </a:r>
            <a:r>
              <a:rPr lang="en-GB" sz="2000" b="1" dirty="0">
                <a:latin typeface="Comic Sans MS" panose="030F0702030302020204" pitchFamily="66" charset="0"/>
              </a:rPr>
              <a:t>Kindness, Positivity and Success</a:t>
            </a:r>
            <a:r>
              <a:rPr lang="en-GB" sz="2000" dirty="0">
                <a:latin typeface="Comic Sans MS" panose="030F0702030302020204" pitchFamily="66" charset="0"/>
              </a:rPr>
              <a:t>, helping each other, celebrating our achievements and making sure everyone has the chance to shine.</a:t>
            </a:r>
            <a:endParaRPr lang="en-GB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range">
            <a:extLst>
              <a:ext uri="{FF2B5EF4-FFF2-40B4-BE49-F238E27FC236}">
                <a16:creationId xmlns:a16="http://schemas.microsoft.com/office/drawing/2014/main" id="{1C90A7D9-4616-3C36-D5B5-AEB5DB60D48A}"/>
              </a:ext>
            </a:extLst>
          </p:cNvPr>
          <p:cNvSpPr/>
          <p:nvPr/>
        </p:nvSpPr>
        <p:spPr>
          <a:xfrm>
            <a:off x="739775" y="1804988"/>
            <a:ext cx="7632700" cy="4043362"/>
          </a:xfrm>
          <a:prstGeom prst="roundRect">
            <a:avLst/>
          </a:prstGeom>
          <a:solidFill>
            <a:srgbClr val="EE7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99ED3AA3-8F0E-EB89-4BB2-83A7DDB5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587375"/>
            <a:ext cx="6604000" cy="993775"/>
          </a:xfrm>
        </p:spPr>
        <p:txBody>
          <a:bodyPr/>
          <a:lstStyle/>
          <a:p>
            <a:pPr algn="ctr" eaLnBrk="1" hangingPunct="1"/>
            <a:r>
              <a:rPr lang="en-GB" altLang="en-US" sz="3200">
                <a:solidFill>
                  <a:srgbClr val="E6589F"/>
                </a:solidFill>
                <a:latin typeface="Comic Sans MS" panose="030F0902030302020204" pitchFamily="66" charset="0"/>
              </a:rPr>
              <a:t>Find us on Twitter!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E4F4320E-DE86-1711-36A8-601AF73C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70500"/>
            <a:ext cx="1316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">
            <a:extLst>
              <a:ext uri="{FF2B5EF4-FFF2-40B4-BE49-F238E27FC236}">
                <a16:creationId xmlns:a16="http://schemas.microsoft.com/office/drawing/2014/main" id="{0B4B1C41-E93F-63F1-EB6A-6A0B4631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2932113"/>
            <a:ext cx="6784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@</a:t>
            </a:r>
            <a:r>
              <a:rPr lang="en-GB" altLang="en-US" sz="4800" dirty="0" err="1" smtClean="0">
                <a:solidFill>
                  <a:schemeClr val="tx1"/>
                </a:solidFill>
                <a:latin typeface="Comic Sans MS" panose="030F0902030302020204" pitchFamily="66" charset="0"/>
              </a:rPr>
              <a:t>MissW_KPS</a:t>
            </a:r>
            <a:endParaRPr lang="en-GB" altLang="en-US" sz="4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tx1"/>
                </a:solidFill>
                <a:latin typeface="Comic Sans MS" panose="030F0902030302020204" pitchFamily="66" charset="0"/>
              </a:rPr>
              <a:t>@</a:t>
            </a:r>
            <a:r>
              <a:rPr lang="en-GB" altLang="en-US" sz="4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KilmacolmPS</a:t>
            </a:r>
            <a:endParaRPr lang="en-GB" altLang="en-US" sz="4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1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FE98CD264EF4794A92119158F4F99" ma:contentTypeVersion="18" ma:contentTypeDescription="Create a new document." ma:contentTypeScope="" ma:versionID="7f228249170cfc1523a03c0e1a00e8ea">
  <xsd:schema xmlns:xsd="http://www.w3.org/2001/XMLSchema" xmlns:xs="http://www.w3.org/2001/XMLSchema" xmlns:p="http://schemas.microsoft.com/office/2006/metadata/properties" xmlns:ns3="410a0859-0887-4734-9a77-1e9cdd1dd2a3" xmlns:ns4="3bfde9db-3463-4d94-b878-ba22ade5b6de" targetNamespace="http://schemas.microsoft.com/office/2006/metadata/properties" ma:root="true" ma:fieldsID="9673960c02ec7d3da6b6eb9500f1814e" ns3:_="" ns4:_="">
    <xsd:import namespace="410a0859-0887-4734-9a77-1e9cdd1dd2a3"/>
    <xsd:import namespace="3bfde9db-3463-4d94-b878-ba22ade5b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a0859-0887-4734-9a77-1e9cdd1dd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e9db-3463-4d94-b878-ba22ade5b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0a0859-0887-4734-9a77-1e9cdd1dd2a3" xsi:nil="true"/>
  </documentManagement>
</p:properties>
</file>

<file path=customXml/itemProps1.xml><?xml version="1.0" encoding="utf-8"?>
<ds:datastoreItem xmlns:ds="http://schemas.openxmlformats.org/officeDocument/2006/customXml" ds:itemID="{FCD64BE7-233A-4BE9-8AAC-1DEA95482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a0859-0887-4734-9a77-1e9cdd1dd2a3"/>
    <ds:schemaRef ds:uri="3bfde9db-3463-4d94-b878-ba22ade5b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D164E-F136-41CB-9EA9-8F1633144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06308-86E2-4C0E-A979-7F46163627D4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10a0859-0887-4734-9a77-1e9cdd1dd2a3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3bfde9db-3463-4d94-b878-ba22ade5b6d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486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Sassoon Infant Rg</vt:lpstr>
      <vt:lpstr>SassoonPrimaryType</vt:lpstr>
      <vt:lpstr>Twinkl</vt:lpstr>
      <vt:lpstr>Twinkl SemiBold</vt:lpstr>
      <vt:lpstr>Office Theme</vt:lpstr>
      <vt:lpstr>PowerPoint Presentation</vt:lpstr>
      <vt:lpstr>Hello, I am Miss Wilkins</vt:lpstr>
      <vt:lpstr>Hello, I am Miss Wilkins</vt:lpstr>
      <vt:lpstr>Here is your classroom.</vt:lpstr>
      <vt:lpstr>This is the way you will enter and exit your classroom…</vt:lpstr>
      <vt:lpstr>What to bring to school</vt:lpstr>
      <vt:lpstr>Here are some subjects you will be exploring in school…</vt:lpstr>
      <vt:lpstr>KPS - Our School Values</vt:lpstr>
      <vt:lpstr>Find us on Twitter!</vt:lpstr>
      <vt:lpstr>I can’t wait to see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Miss Wilkins</cp:lastModifiedBy>
  <cp:revision>200</cp:revision>
  <dcterms:created xsi:type="dcterms:W3CDTF">2014-10-01T16:09:27Z</dcterms:created>
  <dcterms:modified xsi:type="dcterms:W3CDTF">2026-06-25T14:38:33Z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0x010100768FE98CD264EF4794A92119158F4F99</vt:lpwstr>
  </property>
</Properties>
</file>