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67" r:id="rId2"/>
    <p:sldId id="298" r:id="rId3"/>
    <p:sldId id="299" r:id="rId4"/>
    <p:sldId id="293" r:id="rId5"/>
    <p:sldId id="300" r:id="rId6"/>
    <p:sldId id="294" r:id="rId7"/>
    <p:sldId id="295" r:id="rId8"/>
    <p:sldId id="285" r:id="rId9"/>
    <p:sldId id="271" r:id="rId10"/>
    <p:sldId id="289" r:id="rId11"/>
    <p:sldId id="281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8B4128-3135-2E29-A65C-A237B7A26EF5}" v="1" dt="2025-06-24T07:27:41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704" y="1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s Wilkins" userId="S::inemw363@glow.sch.uk::8dbf7dd7-5ad1-4d8a-86d1-429f19d139eb" providerId="AD" clId="Web-{B18B4128-3135-2E29-A65C-A237B7A26EF5}"/>
    <pc:docChg chg="modSld">
      <pc:chgData name="Miss Wilkins" userId="S::inemw363@glow.sch.uk::8dbf7dd7-5ad1-4d8a-86d1-429f19d139eb" providerId="AD" clId="Web-{B18B4128-3135-2E29-A65C-A237B7A26EF5}" dt="2025-06-24T07:27:41.685" v="0" actId="14100"/>
      <pc:docMkLst>
        <pc:docMk/>
      </pc:docMkLst>
      <pc:sldChg chg="modSp">
        <pc:chgData name="Miss Wilkins" userId="S::inemw363@glow.sch.uk::8dbf7dd7-5ad1-4d8a-86d1-429f19d139eb" providerId="AD" clId="Web-{B18B4128-3135-2E29-A65C-A237B7A26EF5}" dt="2025-06-24T07:27:41.685" v="0" actId="14100"/>
        <pc:sldMkLst>
          <pc:docMk/>
          <pc:sldMk cId="0" sldId="299"/>
        </pc:sldMkLst>
        <pc:picChg chg="mod">
          <ac:chgData name="Miss Wilkins" userId="S::inemw363@glow.sch.uk::8dbf7dd7-5ad1-4d8a-86d1-429f19d139eb" providerId="AD" clId="Web-{B18B4128-3135-2E29-A65C-A237B7A26EF5}" dt="2025-06-24T07:27:41.685" v="0" actId="14100"/>
          <ac:picMkLst>
            <pc:docMk/>
            <pc:sldMk cId="0" sldId="299"/>
            <ac:picMk id="11282" creationId="{418728A2-A5BA-36FD-7683-7D856857849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DE268E-175E-FB7E-63E0-A708CBD334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F5934D-02DA-977F-1D78-5000EDB6DD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DD10E5-ACED-9A49-9919-86430F321E59}" type="datetimeFigureOut">
              <a:rPr lang="en-GB"/>
              <a:pPr>
                <a:defRPr/>
              </a:pPr>
              <a:t>24/06/2025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EFA65-DB59-21A1-660A-9FEF5502CC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EB1DD-B980-90C4-F36E-7C554E3FBA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E5B5EFDF-663D-7C4E-BA04-3033D310089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9675C4-9670-9A0E-C385-681172F375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F7DF8-419B-AF96-99AB-D0458EE4202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2A4547-F5DA-5941-A07A-DF5CC467F82B}" type="datetimeFigureOut">
              <a:rPr lang="en-GB"/>
              <a:pPr>
                <a:defRPr/>
              </a:pPr>
              <a:t>24/06/2025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46D5476-0216-9DA6-2806-93648E27B4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B43BE32-10D4-4517-32C6-AA7E9584B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1435F-9066-C5AE-6F44-89F87B1278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1ED4D-3CFE-06C2-395F-A82DCBC32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5673967-CCA6-774A-905C-038E86931C8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7BDB280-918E-320A-7AC9-53E7B4D52F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03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623D970-A0E9-06BA-E5EE-5482533F386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2520D85-0FE3-CB60-8E40-EB8EAA9B6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14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B780F45D-8553-209F-76A4-BF4A5E78C77E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28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CD1AD2D0-6693-C2C6-AEF7-BF362B66D0E5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F3C04159-4008-886B-4300-60D11A98623B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9AE9B3-23FF-6DA7-AB24-B28C429745D7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58776D-A57B-E5C0-5708-8EC095C144F3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64F41E8A-0356-2B05-02D9-2F16CC17347F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7719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EBFC031-BF59-CC5F-7124-2410B3E8EB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89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F7FBAA4-B58A-C6BE-F42F-9E41063BFB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98CCF10-A1F4-B2F9-144F-6740B0FBEC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2ADAC5-B49E-C32F-0B52-6870F88B800A}"/>
              </a:ext>
            </a:extLst>
          </p:cNvPr>
          <p:cNvSpPr/>
          <p:nvPr/>
        </p:nvSpPr>
        <p:spPr>
          <a:xfrm>
            <a:off x="336550" y="3130550"/>
            <a:ext cx="8548688" cy="3079750"/>
          </a:xfrm>
          <a:prstGeom prst="roundRect">
            <a:avLst>
              <a:gd name="adj" fmla="val 6995"/>
            </a:avLst>
          </a:prstGeom>
          <a:solidFill>
            <a:srgbClr val="EE70A8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Welcome to...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Primary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range">
            <a:extLst>
              <a:ext uri="{FF2B5EF4-FFF2-40B4-BE49-F238E27FC236}">
                <a16:creationId xmlns:a16="http://schemas.microsoft.com/office/drawing/2014/main" id="{1C90A7D9-4616-3C36-D5B5-AEB5DB60D48A}"/>
              </a:ext>
            </a:extLst>
          </p:cNvPr>
          <p:cNvSpPr/>
          <p:nvPr/>
        </p:nvSpPr>
        <p:spPr>
          <a:xfrm>
            <a:off x="739775" y="1804988"/>
            <a:ext cx="7632700" cy="4043362"/>
          </a:xfrm>
          <a:prstGeom prst="roundRect">
            <a:avLst/>
          </a:prstGeom>
          <a:solidFill>
            <a:srgbClr val="EE7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8435" name="Title 1">
            <a:extLst>
              <a:ext uri="{FF2B5EF4-FFF2-40B4-BE49-F238E27FC236}">
                <a16:creationId xmlns:a16="http://schemas.microsoft.com/office/drawing/2014/main" id="{99ED3AA3-8F0E-EB89-4BB2-83A7DDB5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587375"/>
            <a:ext cx="6604000" cy="993775"/>
          </a:xfrm>
        </p:spPr>
        <p:txBody>
          <a:bodyPr/>
          <a:lstStyle/>
          <a:p>
            <a:pPr algn="ctr" eaLnBrk="1" hangingPunct="1"/>
            <a:r>
              <a:rPr lang="en-GB" altLang="en-US" sz="3200">
                <a:solidFill>
                  <a:srgbClr val="E6589F"/>
                </a:solidFill>
                <a:latin typeface="Comic Sans MS" panose="030F0902030302020204" pitchFamily="66" charset="0"/>
              </a:rPr>
              <a:t>Find us on Twitter!</a:t>
            </a:r>
          </a:p>
        </p:txBody>
      </p:sp>
      <p:pic>
        <p:nvPicPr>
          <p:cNvPr id="18436" name="Picture 6">
            <a:extLst>
              <a:ext uri="{FF2B5EF4-FFF2-40B4-BE49-F238E27FC236}">
                <a16:creationId xmlns:a16="http://schemas.microsoft.com/office/drawing/2014/main" id="{E4F4320E-DE86-1711-36A8-601AF73C1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270500"/>
            <a:ext cx="131603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1">
            <a:extLst>
              <a:ext uri="{FF2B5EF4-FFF2-40B4-BE49-F238E27FC236}">
                <a16:creationId xmlns:a16="http://schemas.microsoft.com/office/drawing/2014/main" id="{0B4B1C41-E93F-63F1-EB6A-6A0B46319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638" y="2932113"/>
            <a:ext cx="67849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 dirty="0">
                <a:solidFill>
                  <a:schemeClr val="tx1"/>
                </a:solidFill>
                <a:latin typeface="Comic Sans MS" panose="030F0902030302020204" pitchFamily="66" charset="0"/>
              </a:rPr>
              <a:t>@</a:t>
            </a:r>
            <a:r>
              <a:rPr lang="en-GB" altLang="en-US" sz="48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MissW_KPS</a:t>
            </a:r>
            <a:endParaRPr lang="en-GB" altLang="en-US" sz="4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 dirty="0">
                <a:solidFill>
                  <a:schemeClr val="tx1"/>
                </a:solidFill>
                <a:latin typeface="Comic Sans MS" panose="030F0902030302020204" pitchFamily="66" charset="0"/>
              </a:rPr>
              <a:t>@</a:t>
            </a:r>
            <a:r>
              <a:rPr lang="en-GB" altLang="en-US" sz="48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MrsK_KPS</a:t>
            </a:r>
            <a:endParaRPr lang="en-GB" altLang="en-US" sz="4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 dirty="0">
                <a:solidFill>
                  <a:schemeClr val="tx1"/>
                </a:solidFill>
                <a:latin typeface="Comic Sans MS" panose="030F0902030302020204" pitchFamily="66" charset="0"/>
              </a:rPr>
              <a:t>@</a:t>
            </a:r>
            <a:r>
              <a:rPr lang="en-GB" altLang="en-US" sz="48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KilmacolmPS</a:t>
            </a:r>
            <a:endParaRPr lang="en-GB" altLang="en-US" sz="48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range">
            <a:extLst>
              <a:ext uri="{FF2B5EF4-FFF2-40B4-BE49-F238E27FC236}">
                <a16:creationId xmlns:a16="http://schemas.microsoft.com/office/drawing/2014/main" id="{1EF34A16-484B-A126-D21E-A35C807439AC}"/>
              </a:ext>
            </a:extLst>
          </p:cNvPr>
          <p:cNvSpPr/>
          <p:nvPr/>
        </p:nvSpPr>
        <p:spPr>
          <a:xfrm>
            <a:off x="860425" y="1682750"/>
            <a:ext cx="7632700" cy="4043363"/>
          </a:xfrm>
          <a:prstGeom prst="roundRect">
            <a:avLst/>
          </a:prstGeom>
          <a:solidFill>
            <a:srgbClr val="EE7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9459" name="Title 1">
            <a:extLst>
              <a:ext uri="{FF2B5EF4-FFF2-40B4-BE49-F238E27FC236}">
                <a16:creationId xmlns:a16="http://schemas.microsoft.com/office/drawing/2014/main" id="{C72CEE8C-E98E-2A5A-03D9-054BB4AF1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We can’t wait to see you!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45EC3C0F-8E18-3D9C-A6B9-21B348A75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638" y="2149475"/>
            <a:ext cx="6772275" cy="3540125"/>
          </a:xfrm>
          <a:prstGeom prst="rect">
            <a:avLst/>
          </a:prstGeom>
          <a:solidFill>
            <a:srgbClr val="EE70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We are super excited to be your teachers in August and we can’t wait to join you on your exciting adventures.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Take care and have a relaxing summer,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Miss Wilkins and Mrs K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5DDF7D17-FA34-0301-72C9-98776F50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E6589F"/>
                </a:solidFill>
              </a:rPr>
              <a:t>Hello, I am Miss Wilkins</a:t>
            </a:r>
          </a:p>
        </p:txBody>
      </p:sp>
      <p:sp>
        <p:nvSpPr>
          <p:cNvPr id="10243" name="TextBox 3">
            <a:extLst>
              <a:ext uri="{FF2B5EF4-FFF2-40B4-BE49-F238E27FC236}">
                <a16:creationId xmlns:a16="http://schemas.microsoft.com/office/drawing/2014/main" id="{695A765E-4B05-6F58-5525-7B742D123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540" y="1347788"/>
            <a:ext cx="3569465" cy="4954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  <a:latin typeface="SassoonPrimaryType" pitchFamily="2" charset="0"/>
              </a:rPr>
              <a:t>Hello P5, I’m so so excited to be teaching you all again this year and I know we will just have the best year!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 dirty="0">
              <a:solidFill>
                <a:schemeClr val="tx1"/>
              </a:solidFill>
              <a:latin typeface="SassoonPrimaryType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  <a:latin typeface="SassoonPrimaryType" pitchFamily="2" charset="0"/>
              </a:rPr>
              <a:t>I will be teaching you from Tuesday – Friday each week, but I’m also delighted to say that Mrs K will be teaching you on Mondays when I’m not here.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 dirty="0">
              <a:solidFill>
                <a:schemeClr val="tx1"/>
              </a:solidFill>
              <a:latin typeface="SassoonPrimaryType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  <a:latin typeface="SassoonPrimaryType" pitchFamily="2" charset="0"/>
              </a:rPr>
              <a:t>I have so many lovely ideas for our learning journey together this year, and I can’t wait to get started in August!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22109-1F3F-EFD3-6590-AA0A0C49A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7" r="9428"/>
          <a:stretch/>
        </p:blipFill>
        <p:spPr>
          <a:xfrm>
            <a:off x="695574" y="1677791"/>
            <a:ext cx="4045696" cy="39132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lue">
            <a:extLst>
              <a:ext uri="{FF2B5EF4-FFF2-40B4-BE49-F238E27FC236}">
                <a16:creationId xmlns:a16="http://schemas.microsoft.com/office/drawing/2014/main" id="{A1D21D7B-AFF3-0117-B683-07BF4DE72610}"/>
              </a:ext>
            </a:extLst>
          </p:cNvPr>
          <p:cNvSpPr/>
          <p:nvPr/>
        </p:nvSpPr>
        <p:spPr>
          <a:xfrm>
            <a:off x="4689475" y="4484688"/>
            <a:ext cx="3713163" cy="1052512"/>
          </a:xfrm>
          <a:prstGeom prst="roundRect">
            <a:avLst/>
          </a:prstGeom>
          <a:solidFill>
            <a:srgbClr val="4EB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love to travel and have visited over 20 different countries around the world. I’m not sure however, that I could tell you which one was my favourite!</a:t>
            </a:r>
          </a:p>
        </p:txBody>
      </p:sp>
      <p:sp>
        <p:nvSpPr>
          <p:cNvPr id="23" name="Orange">
            <a:extLst>
              <a:ext uri="{FF2B5EF4-FFF2-40B4-BE49-F238E27FC236}">
                <a16:creationId xmlns:a16="http://schemas.microsoft.com/office/drawing/2014/main" id="{C42F5ABF-96B0-B96F-EBE7-FF9639985E9D}"/>
              </a:ext>
            </a:extLst>
          </p:cNvPr>
          <p:cNvSpPr/>
          <p:nvPr/>
        </p:nvSpPr>
        <p:spPr>
          <a:xfrm>
            <a:off x="4689475" y="3290888"/>
            <a:ext cx="3713163" cy="1052512"/>
          </a:xfrm>
          <a:prstGeom prst="roundRect">
            <a:avLst/>
          </a:prstGeom>
          <a:solidFill>
            <a:srgbClr val="EF8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My favourite subjects to teach are: music, art, writing and numeracy.</a:t>
            </a:r>
          </a:p>
        </p:txBody>
      </p:sp>
      <p:sp>
        <p:nvSpPr>
          <p:cNvPr id="22" name="Purple">
            <a:extLst>
              <a:ext uri="{FF2B5EF4-FFF2-40B4-BE49-F238E27FC236}">
                <a16:creationId xmlns:a16="http://schemas.microsoft.com/office/drawing/2014/main" id="{CD6675F3-BD63-1BDC-F51F-2A3C093C6444}"/>
              </a:ext>
            </a:extLst>
          </p:cNvPr>
          <p:cNvSpPr/>
          <p:nvPr/>
        </p:nvSpPr>
        <p:spPr>
          <a:xfrm>
            <a:off x="4689475" y="2119313"/>
            <a:ext cx="3713163" cy="1052512"/>
          </a:xfrm>
          <a:prstGeom prst="roundRect">
            <a:avLst/>
          </a:prstGeom>
          <a:solidFill>
            <a:srgbClr val="EE7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Comic Sans MS" panose="030F0902030302020204" pitchFamily="66" charset="0"/>
              </a:rPr>
              <a:t>My favourite colours are blue and yellow.</a:t>
            </a:r>
          </a:p>
        </p:txBody>
      </p:sp>
      <p:sp>
        <p:nvSpPr>
          <p:cNvPr id="21" name="Yellow">
            <a:extLst>
              <a:ext uri="{FF2B5EF4-FFF2-40B4-BE49-F238E27FC236}">
                <a16:creationId xmlns:a16="http://schemas.microsoft.com/office/drawing/2014/main" id="{234744B6-3441-F42C-C2D2-803D1337DDD7}"/>
              </a:ext>
            </a:extLst>
          </p:cNvPr>
          <p:cNvSpPr/>
          <p:nvPr/>
        </p:nvSpPr>
        <p:spPr>
          <a:xfrm>
            <a:off x="765175" y="4484688"/>
            <a:ext cx="3713163" cy="1052512"/>
          </a:xfrm>
          <a:prstGeom prst="roundRect">
            <a:avLst/>
          </a:prstGeom>
          <a:solidFill>
            <a:srgbClr val="FFE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Comic Sans MS" panose="030F0902030302020204" pitchFamily="66" charset="0"/>
              </a:rPr>
              <a:t>I love animals so much and my favourite animals are snow leopards, foxes and red pandas. </a:t>
            </a:r>
          </a:p>
        </p:txBody>
      </p:sp>
      <p:sp>
        <p:nvSpPr>
          <p:cNvPr id="20" name="Green">
            <a:extLst>
              <a:ext uri="{FF2B5EF4-FFF2-40B4-BE49-F238E27FC236}">
                <a16:creationId xmlns:a16="http://schemas.microsoft.com/office/drawing/2014/main" id="{6C58E940-5146-5FE2-6743-73854F5AD8C2}"/>
              </a:ext>
            </a:extLst>
          </p:cNvPr>
          <p:cNvSpPr/>
          <p:nvPr/>
        </p:nvSpPr>
        <p:spPr>
          <a:xfrm>
            <a:off x="762000" y="3290888"/>
            <a:ext cx="3713163" cy="1052512"/>
          </a:xfrm>
          <a:prstGeom prst="roundRect">
            <a:avLst/>
          </a:prstGeom>
          <a:solidFill>
            <a:srgbClr val="87B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00" dirty="0">
                <a:solidFill>
                  <a:schemeClr val="tx1"/>
                </a:solidFill>
                <a:latin typeface="Comic Sans MS" panose="030F0902030302020204" pitchFamily="66" charset="0"/>
              </a:rPr>
              <a:t>I love going to the gym and train both Olympic Weightlifting and CrossFit. I  won a Silver medal at the European Masters Championships in weightlifting and hope to make it back to the podium this year!</a:t>
            </a:r>
          </a:p>
        </p:txBody>
      </p:sp>
      <p:sp>
        <p:nvSpPr>
          <p:cNvPr id="19" name="Pink">
            <a:extLst>
              <a:ext uri="{FF2B5EF4-FFF2-40B4-BE49-F238E27FC236}">
                <a16:creationId xmlns:a16="http://schemas.microsoft.com/office/drawing/2014/main" id="{42AF8EB8-A465-A6EF-E705-D7373193E386}"/>
              </a:ext>
            </a:extLst>
          </p:cNvPr>
          <p:cNvSpPr/>
          <p:nvPr/>
        </p:nvSpPr>
        <p:spPr>
          <a:xfrm>
            <a:off x="779463" y="2119313"/>
            <a:ext cx="3711575" cy="10525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72" name="Title 1">
            <a:extLst>
              <a:ext uri="{FF2B5EF4-FFF2-40B4-BE49-F238E27FC236}">
                <a16:creationId xmlns:a16="http://schemas.microsoft.com/office/drawing/2014/main" id="{EDAA7F2B-7D7D-20C7-ADFC-FBC2F12F8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E6589F"/>
                </a:solidFill>
                <a:latin typeface="Comic Sans MS" panose="030F0902030302020204" pitchFamily="66" charset="0"/>
              </a:rPr>
              <a:t>Hello, I am Miss Wilkins</a:t>
            </a:r>
          </a:p>
        </p:txBody>
      </p:sp>
      <p:sp>
        <p:nvSpPr>
          <p:cNvPr id="11273" name="TextBox 2">
            <a:extLst>
              <a:ext uri="{FF2B5EF4-FFF2-40B4-BE49-F238E27FC236}">
                <a16:creationId xmlns:a16="http://schemas.microsoft.com/office/drawing/2014/main" id="{BDA898C7-66B7-EE33-05BB-2C2AF46FD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73200"/>
            <a:ext cx="763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b="1">
                <a:solidFill>
                  <a:srgbClr val="E6589F"/>
                </a:solidFill>
                <a:latin typeface="Comic Sans MS" panose="030F0902030302020204" pitchFamily="66" charset="0"/>
              </a:rPr>
              <a:t>Click on the boxes below to reveal some fun facts about me</a:t>
            </a:r>
            <a:endParaRPr lang="en-US" altLang="en-US" b="1">
              <a:solidFill>
                <a:srgbClr val="E6589F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b="1">
              <a:solidFill>
                <a:srgbClr val="E6589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F4816-15AF-B134-0752-FB68B5845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2193925"/>
            <a:ext cx="39560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This is my second year teaching at KPS, and my 7</a:t>
            </a:r>
            <a:r>
              <a:rPr lang="en-GB" altLang="en-US" sz="1400" baseline="30000" dirty="0">
                <a:solidFill>
                  <a:schemeClr val="tx1"/>
                </a:solidFill>
                <a:latin typeface="Comic Sans MS" panose="030F0902030302020204" pitchFamily="66" charset="0"/>
              </a:rPr>
              <a:t>th</a:t>
            </a:r>
            <a:r>
              <a:rPr lang="en-GB" altLang="en-US" sz="1400" dirty="0">
                <a:solidFill>
                  <a:schemeClr val="tx1"/>
                </a:solidFill>
                <a:latin typeface="Comic Sans MS" panose="030F0902030302020204" pitchFamily="66" charset="0"/>
              </a:rPr>
              <a:t> year as a primary teacher. Before that however, I used to be a music teacher and really love Musical Theatre!  </a:t>
            </a:r>
          </a:p>
        </p:txBody>
      </p:sp>
      <p:pic>
        <p:nvPicPr>
          <p:cNvPr id="11276" name="Picture 12" descr="Top 5 facts about Red Pandas | WWF">
            <a:extLst>
              <a:ext uri="{FF2B5EF4-FFF2-40B4-BE49-F238E27FC236}">
                <a16:creationId xmlns:a16="http://schemas.microsoft.com/office/drawing/2014/main" id="{21A4ABFB-AF1B-669D-5E09-7A1B99C9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" y="5585073"/>
            <a:ext cx="1751682" cy="126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Red Fox - Sheffield &amp; Rotherham ...">
            <a:extLst>
              <a:ext uri="{FF2B5EF4-FFF2-40B4-BE49-F238E27FC236}">
                <a16:creationId xmlns:a16="http://schemas.microsoft.com/office/drawing/2014/main" id="{D393706D-27FE-14C6-9D33-BE939E46B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49" y="5607707"/>
            <a:ext cx="1866928" cy="124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Wicked (Original Broadway Cast ...">
            <a:extLst>
              <a:ext uri="{FF2B5EF4-FFF2-40B4-BE49-F238E27FC236}">
                <a16:creationId xmlns:a16="http://schemas.microsoft.com/office/drawing/2014/main" id="{A93F2D08-6637-5573-D0CA-3B10A5F33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094" y="1588"/>
            <a:ext cx="1244906" cy="124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The Endangered Snow Leopard—Habitat ...">
            <a:extLst>
              <a:ext uri="{FF2B5EF4-FFF2-40B4-BE49-F238E27FC236}">
                <a16:creationId xmlns:a16="http://schemas.microsoft.com/office/drawing/2014/main" id="{418728A2-A5BA-36FD-7683-7D8568578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" y="8728"/>
            <a:ext cx="897963" cy="6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4B8C80DF-9272-0110-5D4F-756819A40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Hello, I am Mrs K!</a:t>
            </a:r>
          </a:p>
        </p:txBody>
      </p:sp>
      <p:sp>
        <p:nvSpPr>
          <p:cNvPr id="12291" name="TextBox 3">
            <a:extLst>
              <a:ext uri="{FF2B5EF4-FFF2-40B4-BE49-F238E27FC236}">
                <a16:creationId xmlns:a16="http://schemas.microsoft.com/office/drawing/2014/main" id="{FF29BCCD-8B4E-219A-D095-233158812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1347788"/>
            <a:ext cx="3840163" cy="4186237"/>
          </a:xfrm>
          <a:prstGeom prst="rect">
            <a:avLst/>
          </a:prstGeom>
          <a:solidFill>
            <a:srgbClr val="EE70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Comic Sans MS" panose="030F0902030302020204" pitchFamily="66" charset="0"/>
              </a:rPr>
              <a:t>Hello P5!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Comic Sans MS" panose="030F0902030302020204" pitchFamily="66" charset="0"/>
              </a:rPr>
              <a:t>My name is Mrs K, but you know that already! I am so excited to be working with Miss Wilkins again this year and to be teaching you in P5!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Comic Sans MS" panose="030F0902030302020204" pitchFamily="66" charset="0"/>
              </a:rPr>
              <a:t>I will be your teacher when Miss Wilkins has her RCC time and all day on Wednesdays.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Comic Sans MS" panose="030F0902030302020204" pitchFamily="66" charset="0"/>
              </a:rPr>
              <a:t>I have lots of exciting things planned for our time together!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b="1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b="1">
              <a:solidFill>
                <a:schemeClr val="tx1"/>
              </a:solidFill>
            </a:endParaRPr>
          </a:p>
        </p:txBody>
      </p:sp>
      <p:pic>
        <p:nvPicPr>
          <p:cNvPr id="12292" name="Picture 1">
            <a:extLst>
              <a:ext uri="{FF2B5EF4-FFF2-40B4-BE49-F238E27FC236}">
                <a16:creationId xmlns:a16="http://schemas.microsoft.com/office/drawing/2014/main" id="{B08C4617-933F-8373-BF80-E59A7D65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347788"/>
            <a:ext cx="3355975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lue">
            <a:extLst>
              <a:ext uri="{FF2B5EF4-FFF2-40B4-BE49-F238E27FC236}">
                <a16:creationId xmlns:a16="http://schemas.microsoft.com/office/drawing/2014/main" id="{55282367-0BFA-939B-F161-EC294AA4E8DC}"/>
              </a:ext>
            </a:extLst>
          </p:cNvPr>
          <p:cNvSpPr/>
          <p:nvPr/>
        </p:nvSpPr>
        <p:spPr>
          <a:xfrm>
            <a:off x="4689475" y="4484688"/>
            <a:ext cx="3713163" cy="1052512"/>
          </a:xfrm>
          <a:prstGeom prst="roundRect">
            <a:avLst/>
          </a:prstGeom>
          <a:solidFill>
            <a:srgbClr val="4EB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Orange">
            <a:extLst>
              <a:ext uri="{FF2B5EF4-FFF2-40B4-BE49-F238E27FC236}">
                <a16:creationId xmlns:a16="http://schemas.microsoft.com/office/drawing/2014/main" id="{5E5C4C5F-E480-B9DE-DE6F-C24F4868C911}"/>
              </a:ext>
            </a:extLst>
          </p:cNvPr>
          <p:cNvSpPr/>
          <p:nvPr/>
        </p:nvSpPr>
        <p:spPr>
          <a:xfrm>
            <a:off x="4689475" y="3290888"/>
            <a:ext cx="3713163" cy="1052512"/>
          </a:xfrm>
          <a:prstGeom prst="roundRect">
            <a:avLst/>
          </a:prstGeom>
          <a:solidFill>
            <a:srgbClr val="EF8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Purple">
            <a:extLst>
              <a:ext uri="{FF2B5EF4-FFF2-40B4-BE49-F238E27FC236}">
                <a16:creationId xmlns:a16="http://schemas.microsoft.com/office/drawing/2014/main" id="{C8B72540-43A5-8D5B-48A4-696D9C6EB256}"/>
              </a:ext>
            </a:extLst>
          </p:cNvPr>
          <p:cNvSpPr/>
          <p:nvPr/>
        </p:nvSpPr>
        <p:spPr>
          <a:xfrm>
            <a:off x="4689475" y="2119313"/>
            <a:ext cx="3713163" cy="1052512"/>
          </a:xfrm>
          <a:prstGeom prst="roundRect">
            <a:avLst/>
          </a:prstGeom>
          <a:solidFill>
            <a:srgbClr val="EE7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Yellow">
            <a:extLst>
              <a:ext uri="{FF2B5EF4-FFF2-40B4-BE49-F238E27FC236}">
                <a16:creationId xmlns:a16="http://schemas.microsoft.com/office/drawing/2014/main" id="{FD37E734-1F9A-A0B7-B079-7906606B2DB8}"/>
              </a:ext>
            </a:extLst>
          </p:cNvPr>
          <p:cNvSpPr/>
          <p:nvPr/>
        </p:nvSpPr>
        <p:spPr>
          <a:xfrm>
            <a:off x="765175" y="4484688"/>
            <a:ext cx="3713163" cy="1052512"/>
          </a:xfrm>
          <a:prstGeom prst="roundRect">
            <a:avLst/>
          </a:prstGeom>
          <a:solidFill>
            <a:srgbClr val="FFE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Green">
            <a:extLst>
              <a:ext uri="{FF2B5EF4-FFF2-40B4-BE49-F238E27FC236}">
                <a16:creationId xmlns:a16="http://schemas.microsoft.com/office/drawing/2014/main" id="{A8273099-50B7-5DBC-3A86-BAACE01AA506}"/>
              </a:ext>
            </a:extLst>
          </p:cNvPr>
          <p:cNvSpPr/>
          <p:nvPr/>
        </p:nvSpPr>
        <p:spPr>
          <a:xfrm>
            <a:off x="762000" y="3290888"/>
            <a:ext cx="3713163" cy="1052512"/>
          </a:xfrm>
          <a:prstGeom prst="roundRect">
            <a:avLst/>
          </a:prstGeom>
          <a:solidFill>
            <a:srgbClr val="87B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Pink">
            <a:extLst>
              <a:ext uri="{FF2B5EF4-FFF2-40B4-BE49-F238E27FC236}">
                <a16:creationId xmlns:a16="http://schemas.microsoft.com/office/drawing/2014/main" id="{8D2CA57D-26F6-90AC-E644-684FFAD25DB5}"/>
              </a:ext>
            </a:extLst>
          </p:cNvPr>
          <p:cNvSpPr/>
          <p:nvPr/>
        </p:nvSpPr>
        <p:spPr>
          <a:xfrm>
            <a:off x="779463" y="2119313"/>
            <a:ext cx="3711575" cy="10525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20" name="Title 1">
            <a:extLst>
              <a:ext uri="{FF2B5EF4-FFF2-40B4-BE49-F238E27FC236}">
                <a16:creationId xmlns:a16="http://schemas.microsoft.com/office/drawing/2014/main" id="{9FF81972-FF39-15A2-869C-E7039E0A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Hello, I am Mrs K…</a:t>
            </a:r>
          </a:p>
        </p:txBody>
      </p:sp>
      <p:sp>
        <p:nvSpPr>
          <p:cNvPr id="13321" name="TextBox 2">
            <a:extLst>
              <a:ext uri="{FF2B5EF4-FFF2-40B4-BE49-F238E27FC236}">
                <a16:creationId xmlns:a16="http://schemas.microsoft.com/office/drawing/2014/main" id="{5322D01D-B6C2-A567-3E48-507ADFD66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73200"/>
            <a:ext cx="763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b="1">
                <a:solidFill>
                  <a:srgbClr val="E6589F"/>
                </a:solidFill>
                <a:latin typeface="Comic Sans MS" panose="030F0902030302020204" pitchFamily="66" charset="0"/>
              </a:rPr>
              <a:t>Click on the boxes below to reveal some fun facts about me</a:t>
            </a:r>
            <a:endParaRPr lang="en-US" altLang="en-US" b="1">
              <a:solidFill>
                <a:srgbClr val="E6589F"/>
              </a:solidFill>
              <a:latin typeface="Comic Sans MS" panose="030F09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b="1">
              <a:solidFill>
                <a:srgbClr val="E6589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7E499B-4C10-6D07-2B10-E37D0B67C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2193925"/>
            <a:ext cx="3956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Comic Sans MS" panose="030F0902030302020204" pitchFamily="66" charset="0"/>
              </a:rPr>
              <a:t>I have 3 children. Eddie who is 7 and Thea who is 6, you probably know them! Our big boy Jack is 18 and at University! </a:t>
            </a:r>
          </a:p>
        </p:txBody>
      </p:sp>
      <p:sp>
        <p:nvSpPr>
          <p:cNvPr id="13323" name="TextBox 1">
            <a:extLst>
              <a:ext uri="{FF2B5EF4-FFF2-40B4-BE49-F238E27FC236}">
                <a16:creationId xmlns:a16="http://schemas.microsoft.com/office/drawing/2014/main" id="{12BEFB51-0D39-6A5D-73F7-3C35C0C71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17888"/>
            <a:ext cx="33067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Comic Sans MS" panose="030F0902030302020204" pitchFamily="66" charset="0"/>
              </a:rPr>
              <a:t>I love reading and you might see me at the Kilmacolm Library!</a:t>
            </a:r>
          </a:p>
        </p:txBody>
      </p:sp>
      <p:sp>
        <p:nvSpPr>
          <p:cNvPr id="13324" name="TextBox 2">
            <a:extLst>
              <a:ext uri="{FF2B5EF4-FFF2-40B4-BE49-F238E27FC236}">
                <a16:creationId xmlns:a16="http://schemas.microsoft.com/office/drawing/2014/main" id="{FDE5D738-E385-BEDC-53AF-AC8516FC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608513"/>
            <a:ext cx="3306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Comic Sans MS" panose="030F0902030302020204" pitchFamily="66" charset="0"/>
              </a:rPr>
              <a:t>I love dogs! I have two cute but crazy dogs called Roly and Phoebe. </a:t>
            </a:r>
          </a:p>
        </p:txBody>
      </p:sp>
      <p:sp>
        <p:nvSpPr>
          <p:cNvPr id="13325" name="TextBox 14">
            <a:extLst>
              <a:ext uri="{FF2B5EF4-FFF2-40B4-BE49-F238E27FC236}">
                <a16:creationId xmlns:a16="http://schemas.microsoft.com/office/drawing/2014/main" id="{29CF2041-CC45-CF47-CB47-D2D940381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013" y="3417888"/>
            <a:ext cx="33147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Comic Sans MS" panose="030F0902030302020204" pitchFamily="66" charset="0"/>
              </a:rPr>
              <a:t>My favourite things to teach are reading skills, writing, art and topic. </a:t>
            </a:r>
          </a:p>
        </p:txBody>
      </p:sp>
      <p:sp>
        <p:nvSpPr>
          <p:cNvPr id="13326" name="TextBox 15">
            <a:extLst>
              <a:ext uri="{FF2B5EF4-FFF2-40B4-BE49-F238E27FC236}">
                <a16:creationId xmlns:a16="http://schemas.microsoft.com/office/drawing/2014/main" id="{9D468AF5-4649-96C6-7D8A-F4EA85452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013" y="4608513"/>
            <a:ext cx="3314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Comic Sans MS" panose="030F0902030302020204" pitchFamily="66" charset="0"/>
              </a:rPr>
              <a:t>I love the movie Wicked and can’t wait to see Part 2! </a:t>
            </a:r>
          </a:p>
        </p:txBody>
      </p:sp>
      <p:pic>
        <p:nvPicPr>
          <p:cNvPr id="13327" name="Picture 4">
            <a:extLst>
              <a:ext uri="{FF2B5EF4-FFF2-40B4-BE49-F238E27FC236}">
                <a16:creationId xmlns:a16="http://schemas.microsoft.com/office/drawing/2014/main" id="{DBF77619-8387-CB40-1078-C6A8F5808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5380038"/>
            <a:ext cx="26384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TextBox 5">
            <a:extLst>
              <a:ext uri="{FF2B5EF4-FFF2-40B4-BE49-F238E27FC236}">
                <a16:creationId xmlns:a16="http://schemas.microsoft.com/office/drawing/2014/main" id="{575A3D4D-B6F9-A7CF-DDC1-59D0E616B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13" y="2309813"/>
            <a:ext cx="3297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Comic Sans MS" panose="030F0902030302020204" pitchFamily="66" charset="0"/>
              </a:rPr>
              <a:t>My favourite colours are green and pink. </a:t>
            </a:r>
          </a:p>
        </p:txBody>
      </p:sp>
      <p:pic>
        <p:nvPicPr>
          <p:cNvPr id="13329" name="Picture 6">
            <a:extLst>
              <a:ext uri="{FF2B5EF4-FFF2-40B4-BE49-F238E27FC236}">
                <a16:creationId xmlns:a16="http://schemas.microsoft.com/office/drawing/2014/main" id="{DFC0C318-05AA-4791-1C7D-6FCEF88AB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61925"/>
            <a:ext cx="141605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550A8253-D546-2B4F-8330-473BE926F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4188" y="615950"/>
            <a:ext cx="9921876" cy="993775"/>
          </a:xfrm>
        </p:spPr>
        <p:txBody>
          <a:bodyPr/>
          <a:lstStyle/>
          <a:p>
            <a:pPr algn="ctr" eaLnBrk="1" hangingPunct="1"/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Here is your classroom.</a:t>
            </a:r>
          </a:p>
        </p:txBody>
      </p:sp>
      <p:sp>
        <p:nvSpPr>
          <p:cNvPr id="14339" name="Title 1">
            <a:extLst>
              <a:ext uri="{FF2B5EF4-FFF2-40B4-BE49-F238E27FC236}">
                <a16:creationId xmlns:a16="http://schemas.microsoft.com/office/drawing/2014/main" id="{A40AA611-AD96-C9CE-7D74-E0902D7BB45C}"/>
              </a:ext>
            </a:extLst>
          </p:cNvPr>
          <p:cNvSpPr>
            <a:spLocks/>
          </p:cNvSpPr>
          <p:nvPr/>
        </p:nvSpPr>
        <p:spPr bwMode="auto">
          <a:xfrm>
            <a:off x="852488" y="5284788"/>
            <a:ext cx="724852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2000" b="1">
              <a:solidFill>
                <a:srgbClr val="E6589F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7C901B-199B-6CAB-6250-2AC7AA82E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7111" y="1683232"/>
            <a:ext cx="4569777" cy="42463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6E0AEF18-15BE-74F2-7DF8-0E6B0E5D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50888"/>
            <a:ext cx="7796212" cy="993775"/>
          </a:xfrm>
        </p:spPr>
        <p:txBody>
          <a:bodyPr/>
          <a:lstStyle/>
          <a:p>
            <a:pPr algn="ctr" eaLnBrk="1" hangingPunct="1"/>
            <a:r>
              <a:rPr lang="en-GB" altLang="en-US" sz="3000">
                <a:solidFill>
                  <a:srgbClr val="E6589F"/>
                </a:solidFill>
                <a:latin typeface="Comic Sans MS" panose="030F0902030302020204" pitchFamily="66" charset="0"/>
              </a:rPr>
              <a:t>This is the way you will enter and exit your classroom…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1AEC4-86C3-B44C-9B06-5E87806A2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7044" y="2283439"/>
            <a:ext cx="4369912" cy="32774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5E8563D0-CCA9-42BD-DEED-0509CAB0E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539750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What to bring to school</a:t>
            </a: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3F166492-C6AF-5BD1-ECCC-0C23C386C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350" y="1347788"/>
            <a:ext cx="176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E6589F"/>
                </a:solidFill>
              </a:rPr>
              <a:t>You will need…</a:t>
            </a:r>
            <a:endParaRPr lang="en-US" altLang="en-US">
              <a:solidFill>
                <a:srgbClr val="E6589F"/>
              </a:solidFill>
            </a:endParaRPr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DC3ECC02-823D-0501-DA02-DAEBDE747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2311400"/>
            <a:ext cx="21717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>
            <a:extLst>
              <a:ext uri="{FF2B5EF4-FFF2-40B4-BE49-F238E27FC236}">
                <a16:creationId xmlns:a16="http://schemas.microsoft.com/office/drawing/2014/main" id="{C8E1230C-9F0F-22E9-5446-2D44621AF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2311400"/>
            <a:ext cx="20145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5">
            <a:extLst>
              <a:ext uri="{FF2B5EF4-FFF2-40B4-BE49-F238E27FC236}">
                <a16:creationId xmlns:a16="http://schemas.microsoft.com/office/drawing/2014/main" id="{A83FC148-CCB2-5D57-F8DE-FBA75501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88" y="1941513"/>
            <a:ext cx="301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a filled water bottle	</a:t>
            </a:r>
            <a:r>
              <a:rPr lang="en-GB" altLang="en-US">
                <a:solidFill>
                  <a:schemeClr val="accent2"/>
                </a:solidFill>
                <a:latin typeface="Comic Sans MS" panose="030F0902030302020204" pitchFamily="66" charset="0"/>
              </a:rPr>
              <a:t> </a:t>
            </a:r>
            <a:endParaRPr lang="en-US" altLang="en-US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  <p:sp>
        <p:nvSpPr>
          <p:cNvPr id="16391" name="Rectangle 6">
            <a:extLst>
              <a:ext uri="{FF2B5EF4-FFF2-40B4-BE49-F238E27FC236}">
                <a16:creationId xmlns:a16="http://schemas.microsoft.com/office/drawing/2014/main" id="{CA89AAF9-15DC-EB1C-DB73-02EDC7F12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150" y="1943100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E6589F"/>
                </a:solidFill>
                <a:latin typeface="Comic Sans MS" panose="030F0902030302020204" pitchFamily="66" charset="0"/>
              </a:rPr>
              <a:t>a snack</a:t>
            </a:r>
            <a:endParaRPr lang="en-US" altLang="en-US">
              <a:solidFill>
                <a:srgbClr val="E6589F"/>
              </a:solidFill>
              <a:latin typeface="Comic Sans MS" panose="030F0902030302020204" pitchFamily="66" charset="0"/>
            </a:endParaRPr>
          </a:p>
        </p:txBody>
      </p:sp>
      <p:sp>
        <p:nvSpPr>
          <p:cNvPr id="16392" name="Rectangle 7">
            <a:extLst>
              <a:ext uri="{FF2B5EF4-FFF2-40B4-BE49-F238E27FC236}">
                <a16:creationId xmlns:a16="http://schemas.microsoft.com/office/drawing/2014/main" id="{51F8A2AD-A47E-189E-00D9-9AB083705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4924425"/>
            <a:ext cx="7864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E6589F"/>
                </a:solidFill>
                <a:latin typeface="Comic Sans MS" panose="030F0902030302020204" pitchFamily="66" charset="0"/>
              </a:rPr>
              <a:t>You will also bring a packed lunch or order from the school menu.</a:t>
            </a:r>
            <a:endParaRPr lang="en-US" altLang="en-US" sz="2000" dirty="0">
              <a:solidFill>
                <a:srgbClr val="E6589F"/>
              </a:solidFill>
              <a:latin typeface="Comic Sans MS" panose="030F0902030302020204" pitchFamily="66" charset="0"/>
            </a:endParaRPr>
          </a:p>
        </p:txBody>
      </p:sp>
      <p:sp>
        <p:nvSpPr>
          <p:cNvPr id="16393" name="Rectangle 8">
            <a:extLst>
              <a:ext uri="{FF2B5EF4-FFF2-40B4-BE49-F238E27FC236}">
                <a16:creationId xmlns:a16="http://schemas.microsoft.com/office/drawing/2014/main" id="{E3CD3631-D332-E35D-5812-4789AE694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5" y="3397250"/>
            <a:ext cx="539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accent2"/>
                </a:solidFill>
              </a:rPr>
              <a:t>and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956CD251-BFCA-CFCB-AFAB-13DAAF5B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225" y="623888"/>
            <a:ext cx="6604000" cy="993775"/>
          </a:xfrm>
        </p:spPr>
        <p:txBody>
          <a:bodyPr/>
          <a:lstStyle/>
          <a:p>
            <a:pPr algn="ctr" eaLnBrk="1" hangingPunct="1"/>
            <a:r>
              <a:rPr lang="en-GB" altLang="en-US" sz="3200">
                <a:solidFill>
                  <a:srgbClr val="E6589F"/>
                </a:solidFill>
                <a:latin typeface="Comic Sans MS" panose="030F0902030302020204" pitchFamily="66" charset="0"/>
              </a:rPr>
              <a:t>Here are some subjects you will be exploring in school…</a:t>
            </a:r>
          </a:p>
        </p:txBody>
      </p:sp>
      <p:sp>
        <p:nvSpPr>
          <p:cNvPr id="4" name="Pink">
            <a:extLst>
              <a:ext uri="{FF2B5EF4-FFF2-40B4-BE49-F238E27FC236}">
                <a16:creationId xmlns:a16="http://schemas.microsoft.com/office/drawing/2014/main" id="{A8DB3D13-1633-F4C4-9277-54A179035510}"/>
              </a:ext>
            </a:extLst>
          </p:cNvPr>
          <p:cNvSpPr/>
          <p:nvPr/>
        </p:nvSpPr>
        <p:spPr>
          <a:xfrm>
            <a:off x="755650" y="2119313"/>
            <a:ext cx="3711575" cy="1050925"/>
          </a:xfrm>
          <a:prstGeom prst="roundRect">
            <a:avLst/>
          </a:prstGeom>
          <a:solidFill>
            <a:srgbClr val="EC7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Green">
            <a:extLst>
              <a:ext uri="{FF2B5EF4-FFF2-40B4-BE49-F238E27FC236}">
                <a16:creationId xmlns:a16="http://schemas.microsoft.com/office/drawing/2014/main" id="{1F1ADC13-0AD8-639D-DACD-813674254C94}"/>
              </a:ext>
            </a:extLst>
          </p:cNvPr>
          <p:cNvSpPr/>
          <p:nvPr/>
        </p:nvSpPr>
        <p:spPr>
          <a:xfrm>
            <a:off x="755650" y="3290888"/>
            <a:ext cx="3711575" cy="1050925"/>
          </a:xfrm>
          <a:prstGeom prst="roundRect">
            <a:avLst/>
          </a:prstGeom>
          <a:solidFill>
            <a:srgbClr val="87B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Yellow">
            <a:extLst>
              <a:ext uri="{FF2B5EF4-FFF2-40B4-BE49-F238E27FC236}">
                <a16:creationId xmlns:a16="http://schemas.microsoft.com/office/drawing/2014/main" id="{5FE1B836-DDD5-238D-4341-FFEC760BE617}"/>
              </a:ext>
            </a:extLst>
          </p:cNvPr>
          <p:cNvSpPr/>
          <p:nvPr/>
        </p:nvSpPr>
        <p:spPr>
          <a:xfrm>
            <a:off x="755650" y="4462463"/>
            <a:ext cx="3711575" cy="1052512"/>
          </a:xfrm>
          <a:prstGeom prst="roundRect">
            <a:avLst/>
          </a:prstGeom>
          <a:solidFill>
            <a:srgbClr val="FFE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Purple">
            <a:extLst>
              <a:ext uri="{FF2B5EF4-FFF2-40B4-BE49-F238E27FC236}">
                <a16:creationId xmlns:a16="http://schemas.microsoft.com/office/drawing/2014/main" id="{C5D21F14-587F-35FA-CFB3-72031AFB0983}"/>
              </a:ext>
            </a:extLst>
          </p:cNvPr>
          <p:cNvSpPr/>
          <p:nvPr/>
        </p:nvSpPr>
        <p:spPr>
          <a:xfrm>
            <a:off x="4681538" y="2119313"/>
            <a:ext cx="3711575" cy="1050925"/>
          </a:xfrm>
          <a:prstGeom prst="roundRect">
            <a:avLst/>
          </a:prstGeom>
          <a:solidFill>
            <a:srgbClr val="A77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Orange">
            <a:extLst>
              <a:ext uri="{FF2B5EF4-FFF2-40B4-BE49-F238E27FC236}">
                <a16:creationId xmlns:a16="http://schemas.microsoft.com/office/drawing/2014/main" id="{A21E06AB-A085-9E47-42E2-C7B830409ECA}"/>
              </a:ext>
            </a:extLst>
          </p:cNvPr>
          <p:cNvSpPr/>
          <p:nvPr/>
        </p:nvSpPr>
        <p:spPr>
          <a:xfrm>
            <a:off x="4676775" y="3290888"/>
            <a:ext cx="3711575" cy="1050925"/>
          </a:xfrm>
          <a:prstGeom prst="roundRect">
            <a:avLst/>
          </a:prstGeom>
          <a:solidFill>
            <a:srgbClr val="EF8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Blue">
            <a:extLst>
              <a:ext uri="{FF2B5EF4-FFF2-40B4-BE49-F238E27FC236}">
                <a16:creationId xmlns:a16="http://schemas.microsoft.com/office/drawing/2014/main" id="{CE8D374E-27DF-0CAF-4941-41B0408D9B41}"/>
              </a:ext>
            </a:extLst>
          </p:cNvPr>
          <p:cNvSpPr/>
          <p:nvPr/>
        </p:nvSpPr>
        <p:spPr>
          <a:xfrm>
            <a:off x="4681538" y="4462463"/>
            <a:ext cx="3711575" cy="1052512"/>
          </a:xfrm>
          <a:prstGeom prst="roundRect">
            <a:avLst/>
          </a:prstGeom>
          <a:solidFill>
            <a:srgbClr val="4EB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20F0DE-0E57-8B4C-3530-3DBA480E1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25" y="2459038"/>
            <a:ext cx="307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902030302020204" pitchFamily="66" charset="0"/>
              </a:rPr>
              <a:t>Numeracy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76483D-2C30-0ED5-8274-EBE4864C0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25" y="3630613"/>
            <a:ext cx="30702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902030302020204" pitchFamily="66" charset="0"/>
              </a:rPr>
              <a:t>Literacy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49D5B3-B648-D9A0-1092-E4291C1CF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732338"/>
            <a:ext cx="2408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902030302020204" pitchFamily="66" charset="0"/>
              </a:rPr>
              <a:t>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D94F10-3569-899F-B346-4DA8D3AE0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363" y="2459038"/>
            <a:ext cx="299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902030302020204" pitchFamily="66" charset="0"/>
              </a:rPr>
              <a:t>Health &amp; Wellbeing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D0C522-2126-EE74-A224-616205D80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088" y="3630613"/>
            <a:ext cx="30797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902030302020204" pitchFamily="66" charset="0"/>
              </a:rPr>
              <a:t>Outdoor Learning/Topic</a:t>
            </a:r>
            <a:endParaRPr lang="en-GB" altLang="en-US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284DEA-8C12-CD6B-E4F1-04221EFB1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4732338"/>
            <a:ext cx="289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omic Sans MS" panose="030F0902030302020204" pitchFamily="66" charset="0"/>
              </a:rPr>
              <a:t>Expressive Arts</a:t>
            </a:r>
            <a:endParaRPr lang="en-GB" altLang="en-US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7423" name="Picture 6">
            <a:extLst>
              <a:ext uri="{FF2B5EF4-FFF2-40B4-BE49-F238E27FC236}">
                <a16:creationId xmlns:a16="http://schemas.microsoft.com/office/drawing/2014/main" id="{FA6AD092-DE79-80DF-3E62-DA3DACF1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270500"/>
            <a:ext cx="131603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3816</TotalTime>
  <Words>572</Words>
  <Application>Microsoft Office PowerPoint</Application>
  <PresentationFormat>On-screen Show (4:3)</PresentationFormat>
  <Paragraphs>58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Hello, I am Miss Wilkins</vt:lpstr>
      <vt:lpstr>Hello, I am Miss Wilkins</vt:lpstr>
      <vt:lpstr>Hello, I am Mrs K!</vt:lpstr>
      <vt:lpstr>Hello, I am Mrs K…</vt:lpstr>
      <vt:lpstr>Here is your classroom.</vt:lpstr>
      <vt:lpstr>This is the way you will enter and exit your classroom…</vt:lpstr>
      <vt:lpstr>What to bring to school</vt:lpstr>
      <vt:lpstr>Here are some subjects you will be exploring in school…</vt:lpstr>
      <vt:lpstr>Find us on Twitter!</vt:lpstr>
      <vt:lpstr>We can’t wait to see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Emma Wilkins</cp:lastModifiedBy>
  <cp:revision>198</cp:revision>
  <dcterms:created xsi:type="dcterms:W3CDTF">2014-10-01T16:09:27Z</dcterms:created>
  <dcterms:modified xsi:type="dcterms:W3CDTF">2025-06-24T07:27:41Z</dcterms:modified>
</cp:coreProperties>
</file>